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6" r:id="rId4"/>
  </p:sldMasterIdLst>
  <p:notesMasterIdLst>
    <p:notesMasterId r:id="rId64"/>
  </p:notesMasterIdLst>
  <p:handoutMasterIdLst>
    <p:handoutMasterId r:id="rId65"/>
  </p:handoutMasterIdLst>
  <p:sldIdLst>
    <p:sldId id="932" r:id="rId5"/>
    <p:sldId id="951" r:id="rId6"/>
    <p:sldId id="948" r:id="rId7"/>
    <p:sldId id="949" r:id="rId8"/>
    <p:sldId id="952" r:id="rId9"/>
    <p:sldId id="887" r:id="rId10"/>
    <p:sldId id="886" r:id="rId11"/>
    <p:sldId id="828" r:id="rId12"/>
    <p:sldId id="829" r:id="rId13"/>
    <p:sldId id="832" r:id="rId14"/>
    <p:sldId id="933" r:id="rId15"/>
    <p:sldId id="830" r:id="rId16"/>
    <p:sldId id="827" r:id="rId17"/>
    <p:sldId id="835" r:id="rId18"/>
    <p:sldId id="837" r:id="rId19"/>
    <p:sldId id="836" r:id="rId20"/>
    <p:sldId id="839" r:id="rId21"/>
    <p:sldId id="841" r:id="rId22"/>
    <p:sldId id="847" r:id="rId23"/>
    <p:sldId id="844" r:id="rId24"/>
    <p:sldId id="845" r:id="rId25"/>
    <p:sldId id="846" r:id="rId26"/>
    <p:sldId id="946" r:id="rId27"/>
    <p:sldId id="939" r:id="rId28"/>
    <p:sldId id="849" r:id="rId29"/>
    <p:sldId id="885" r:id="rId30"/>
    <p:sldId id="801" r:id="rId31"/>
    <p:sldId id="851" r:id="rId32"/>
    <p:sldId id="852" r:id="rId33"/>
    <p:sldId id="940" r:id="rId34"/>
    <p:sldId id="856" r:id="rId35"/>
    <p:sldId id="855" r:id="rId36"/>
    <p:sldId id="853" r:id="rId37"/>
    <p:sldId id="802" r:id="rId38"/>
    <p:sldId id="858" r:id="rId39"/>
    <p:sldId id="859" r:id="rId40"/>
    <p:sldId id="860" r:id="rId41"/>
    <p:sldId id="861" r:id="rId42"/>
    <p:sldId id="862" r:id="rId43"/>
    <p:sldId id="864" r:id="rId44"/>
    <p:sldId id="866" r:id="rId45"/>
    <p:sldId id="867" r:id="rId46"/>
    <p:sldId id="943" r:id="rId47"/>
    <p:sldId id="944" r:id="rId48"/>
    <p:sldId id="868" r:id="rId49"/>
    <p:sldId id="889" r:id="rId50"/>
    <p:sldId id="942" r:id="rId51"/>
    <p:sldId id="871" r:id="rId52"/>
    <p:sldId id="811" r:id="rId53"/>
    <p:sldId id="872" r:id="rId54"/>
    <p:sldId id="873" r:id="rId55"/>
    <p:sldId id="874" r:id="rId56"/>
    <p:sldId id="875" r:id="rId57"/>
    <p:sldId id="877" r:id="rId58"/>
    <p:sldId id="878" r:id="rId59"/>
    <p:sldId id="879" r:id="rId60"/>
    <p:sldId id="881" r:id="rId61"/>
    <p:sldId id="884" r:id="rId62"/>
    <p:sldId id="945" r:id="rId63"/>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glLEua1j2Lwh9BxMWdnfIQ==" hashData="lGgOIVWtOu6Blecb3vLduXZ/AM8="/>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Elaine Rulla" initials="ER" lastIdx="7" clrIdx="3"/>
  <p:cmAuthor id="4" name="Lisa McNicholas" initials="LM" lastIdx="5" clrIdx="4"/>
  <p:cmAuthor id="5" name="Grapes, Chris" initials="CG" lastIdx="6" clrIdx="5"/>
  <p:cmAuthor id="6" name="dsorrel" initials="ds"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DCDCD"/>
    <a:srgbClr val="9DD7EB"/>
    <a:srgbClr val="CAF4F6"/>
    <a:srgbClr val="31B3C5"/>
    <a:srgbClr val="66DEE4"/>
    <a:srgbClr val="9AEAEE"/>
    <a:srgbClr val="9FD7EB"/>
    <a:srgbClr val="70C4E2"/>
    <a:srgbClr val="E3F3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89" autoAdjust="0"/>
    <p:restoredTop sz="87731" autoAdjust="0"/>
  </p:normalViewPr>
  <p:slideViewPr>
    <p:cSldViewPr>
      <p:cViewPr>
        <p:scale>
          <a:sx n="70" d="100"/>
          <a:sy n="70" d="100"/>
        </p:scale>
        <p:origin x="-1608" y="-3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57" d="100"/>
          <a:sy n="57" d="100"/>
        </p:scale>
        <p:origin x="-2640" y="-108"/>
      </p:cViewPr>
      <p:guideLst>
        <p:guide orient="horz" pos="2929"/>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sz="quarter" idx="1"/>
          </p:nvPr>
        </p:nvSpPr>
        <p:spPr>
          <a:xfrm>
            <a:off x="3884614" y="0"/>
            <a:ext cx="2971800" cy="464820"/>
          </a:xfrm>
          <a:prstGeom prst="rect">
            <a:avLst/>
          </a:prstGeom>
        </p:spPr>
        <p:txBody>
          <a:bodyPr vert="horz" lIns="92924" tIns="46463" rIns="92924" bIns="46463" rtlCol="0"/>
          <a:lstStyle>
            <a:lvl1pPr algn="r">
              <a:defRPr sz="1200"/>
            </a:lvl1pPr>
          </a:lstStyle>
          <a:p>
            <a:fld id="{A030672E-E987-4208-B802-497B74C6D590}" type="datetimeFigureOut">
              <a:rPr lang="en-US" smtClean="0"/>
              <a:pPr/>
              <a:t>12/20/2013</a:t>
            </a:fld>
            <a:endParaRPr lang="en-US" dirty="0"/>
          </a:p>
        </p:txBody>
      </p:sp>
      <p:sp>
        <p:nvSpPr>
          <p:cNvPr id="4" name="Footer Placeholder 3"/>
          <p:cNvSpPr>
            <a:spLocks noGrp="1"/>
          </p:cNvSpPr>
          <p:nvPr>
            <p:ph type="ftr" sz="quarter" idx="2"/>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4" y="8829966"/>
            <a:ext cx="2971800" cy="464820"/>
          </a:xfrm>
          <a:prstGeom prst="rect">
            <a:avLst/>
          </a:prstGeom>
        </p:spPr>
        <p:txBody>
          <a:bodyPr vert="horz" lIns="92924" tIns="46463" rIns="92924" bIns="46463" rtlCol="0" anchor="b"/>
          <a:lstStyle>
            <a:lvl1pPr algn="r">
              <a:defRPr sz="1200"/>
            </a:lvl1pPr>
          </a:lstStyle>
          <a:p>
            <a:fld id="{563BF832-B673-4E9B-A5C5-DEC0860B5060}" type="slidenum">
              <a:rPr lang="en-US" smtClean="0"/>
              <a:pPr/>
              <a:t>‹#›</a:t>
            </a:fld>
            <a:endParaRPr lang="en-US" dirty="0"/>
          </a:p>
        </p:txBody>
      </p:sp>
    </p:spTree>
    <p:extLst>
      <p:ext uri="{BB962C8B-B14F-4D97-AF65-F5344CB8AC3E}">
        <p14:creationId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idx="1"/>
          </p:nvPr>
        </p:nvSpPr>
        <p:spPr>
          <a:xfrm>
            <a:off x="3884614" y="0"/>
            <a:ext cx="2971800" cy="464820"/>
          </a:xfrm>
          <a:prstGeom prst="rect">
            <a:avLst/>
          </a:prstGeom>
        </p:spPr>
        <p:txBody>
          <a:bodyPr vert="horz" lIns="92924" tIns="46463" rIns="92924" bIns="46463" rtlCol="0"/>
          <a:lstStyle>
            <a:lvl1pPr algn="r">
              <a:defRPr sz="1200"/>
            </a:lvl1pPr>
          </a:lstStyle>
          <a:p>
            <a:fld id="{DB0EB5D8-2522-4108-8D60-F7CA4D8873A0}" type="datetimeFigureOut">
              <a:rPr lang="en-US" smtClean="0"/>
              <a:pPr/>
              <a:t>12/20/2013</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924" tIns="46463" rIns="92924" bIns="46463" rtlCol="0" anchor="ctr"/>
          <a:lstStyle/>
          <a:p>
            <a:endParaRPr lang="en-US" dirty="0"/>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924" tIns="46463" rIns="92924" bIns="4646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8829966"/>
            <a:ext cx="2971800" cy="464820"/>
          </a:xfrm>
          <a:prstGeom prst="rect">
            <a:avLst/>
          </a:prstGeom>
        </p:spPr>
        <p:txBody>
          <a:bodyPr vert="horz" lIns="92924" tIns="46463" rIns="92924" bIns="46463"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232108" marR="0" indent="-232108" algn="l" defTabSz="914400" rtl="0" eaLnBrk="1" fontAlgn="auto" latinLnBrk="0" hangingPunct="1">
              <a:lnSpc>
                <a:spcPct val="100000"/>
              </a:lnSpc>
              <a:spcBef>
                <a:spcPct val="0"/>
              </a:spcBef>
              <a:spcAft>
                <a:spcPts val="0"/>
              </a:spcAft>
              <a:buClrTx/>
              <a:buSzTx/>
              <a:buFontTx/>
              <a:buNone/>
              <a:tabLst/>
              <a:defRPr/>
            </a:pPr>
            <a:endParaRPr lang="en-US" b="0" dirty="0" smtClean="0">
              <a:solidFill>
                <a:schemeClr val="accent2">
                  <a:lumMod val="75000"/>
                </a:schemeClr>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0</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sz="1200" dirty="0" smtClean="0"/>
              <a:t>Under</a:t>
            </a:r>
            <a:r>
              <a:rPr lang="en-US" sz="1200" baseline="0" dirty="0" smtClean="0"/>
              <a:t> the </a:t>
            </a:r>
            <a:r>
              <a:rPr lang="en-US" sz="1200" dirty="0" smtClean="0"/>
              <a:t>Campus List page, the </a:t>
            </a:r>
            <a:r>
              <a:rPr lang="en-US" sz="1200" baseline="0" dirty="0" smtClean="0"/>
              <a:t>LEA Steward </a:t>
            </a:r>
            <a:r>
              <a:rPr lang="en-US" sz="1200" dirty="0" smtClean="0"/>
              <a:t>should check that:</a:t>
            </a:r>
          </a:p>
          <a:p>
            <a:pPr marL="342900" lvl="0" indent="-342900">
              <a:buFont typeface="Arial" pitchFamily="34" charset="0"/>
              <a:buChar char="•"/>
            </a:pPr>
            <a:r>
              <a:rPr lang="en-US" sz="1200" dirty="0" smtClean="0"/>
              <a:t>All campuses are listed</a:t>
            </a:r>
          </a:p>
        </p:txBody>
      </p:sp>
      <p:sp>
        <p:nvSpPr>
          <p:cNvPr id="4" name="Slide Number Placeholder 3"/>
          <p:cNvSpPr>
            <a:spLocks noGrp="1"/>
          </p:cNvSpPr>
          <p:nvPr>
            <p:ph type="sldNum" sz="quarter" idx="10"/>
          </p:nvPr>
        </p:nvSpPr>
        <p:spPr/>
        <p:txBody>
          <a:bodyPr/>
          <a:lstStyle/>
          <a:p>
            <a:fld id="{7872E534-9B96-469B-99C0-8551271B58B1}" type="slidenum">
              <a:rPr lang="en-US" smtClean="0"/>
              <a:pPr/>
              <a:t>9</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Under</a:t>
            </a:r>
            <a:r>
              <a:rPr lang="en-US" sz="1200" baseline="0" dirty="0" smtClean="0"/>
              <a:t> the </a:t>
            </a:r>
            <a:r>
              <a:rPr lang="en-US" sz="1200" dirty="0" smtClean="0"/>
              <a:t>Students</a:t>
            </a:r>
            <a:r>
              <a:rPr lang="en-US" sz="1200" baseline="0" dirty="0" smtClean="0"/>
              <a:t> by Level page, the LEA Steward should spot check one or two student to make sure they are in the correct level.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Compare the students listed with the source system to verify grade level and campus against the source system</a:t>
            </a:r>
            <a:endParaRPr lang="en-US" sz="120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3564482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sz="1200" dirty="0" smtClean="0"/>
              <a:t>Under</a:t>
            </a:r>
            <a:r>
              <a:rPr lang="en-US" sz="1200" baseline="0" dirty="0" smtClean="0"/>
              <a:t> the Students by Demographic </a:t>
            </a:r>
            <a:r>
              <a:rPr lang="en-US" sz="1200" dirty="0" smtClean="0"/>
              <a:t>page, </a:t>
            </a:r>
            <a:r>
              <a:rPr lang="en-US" sz="1200" baseline="0" dirty="0" smtClean="0"/>
              <a:t>the LEA Steward </a:t>
            </a:r>
            <a:r>
              <a:rPr lang="en-US" sz="1200" dirty="0" smtClean="0"/>
              <a:t>should:</a:t>
            </a:r>
          </a:p>
          <a:p>
            <a:pPr marL="342900" lvl="0" indent="-342900">
              <a:buFont typeface="Arial" pitchFamily="34" charset="0"/>
              <a:buChar char="•"/>
            </a:pPr>
            <a:r>
              <a:rPr lang="en-US" sz="1200" dirty="0" smtClean="0"/>
              <a:t>Spot check students from one or two demographic lists to match the student name,</a:t>
            </a:r>
            <a:r>
              <a:rPr lang="en-US" sz="1200" baseline="0" dirty="0" smtClean="0"/>
              <a:t> grade level and demographic against the source system</a:t>
            </a:r>
            <a:endParaRPr lang="en-US" sz="120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drop down menu breaks down students into Gender, Ethnicity, Race, Program and Indicator.</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sz="1200" baseline="0" dirty="0" smtClean="0"/>
              <a:t>On the Attendance and Discipline Page, the LEA Steward should check that the:  </a:t>
            </a:r>
            <a:endParaRPr lang="en-US" sz="120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The campus attainment column should display the same number of campuses for every metric on this page unless there is a Pre-K/early education only campus.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Early education and PK do not fall under the same state required attendance laws as older children and therefore the Average Daily Attendance (ADA) metrics will be short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Campuses where attendance is taken using alternative ADA  and there is no attendance period, may not be represented in the denominator.</a:t>
            </a:r>
            <a:endParaRPr lang="en-US" sz="1200" dirty="0" smtClean="0"/>
          </a:p>
          <a:p>
            <a:pPr marL="171450" lvl="0" indent="-171450">
              <a:lnSpc>
                <a:spcPct val="100000"/>
              </a:lnSpc>
              <a:buFont typeface="Arial" pitchFamily="34" charset="0"/>
              <a:buChar char="•"/>
            </a:pPr>
            <a:r>
              <a:rPr lang="en-US" sz="1200" kern="1200" dirty="0" smtClean="0">
                <a:solidFill>
                  <a:schemeClr val="tx1"/>
                </a:solidFill>
                <a:effectLst/>
                <a:latin typeface="Arial" pitchFamily="34" charset="0"/>
                <a:ea typeface="+mn-ea"/>
                <a:cs typeface="Arial" pitchFamily="34" charset="0"/>
              </a:rPr>
              <a:t>Campus lists on this page should display all the campuses and their value for the metric</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kern="1200" dirty="0" smtClean="0">
                <a:solidFill>
                  <a:schemeClr val="tx1"/>
                </a:solidFill>
                <a:effectLst/>
                <a:latin typeface="Arial" pitchFamily="34" charset="0"/>
                <a:ea typeface="+mn-ea"/>
                <a:cs typeface="Arial" pitchFamily="34" charset="0"/>
              </a:rPr>
              <a:t>The campus attainment column should display the same number of campuses for every metric on this page unless there is a Pre-K/early education only campus.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Early education and PK do not fall under the same state required attendance laws as older children and therefore the Average Daily Attendance (ADA) metrics will be short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Campuses where attendance is taken using alternative ADA  and there is no attendance period, may not be represented in the denominator.</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kern="1200" dirty="0" smtClean="0">
                <a:solidFill>
                  <a:schemeClr val="tx1"/>
                </a:solidFill>
                <a:effectLst/>
                <a:latin typeface="Arial" pitchFamily="34" charset="0"/>
                <a:ea typeface="+mn-ea"/>
                <a:cs typeface="Arial" pitchFamily="34" charset="0"/>
              </a:rPr>
              <a:t>Use the more menu and choose ‘Campus List’.</a:t>
            </a:r>
            <a:r>
              <a:rPr lang="en-US" sz="1200" kern="1200" baseline="0" dirty="0" smtClean="0">
                <a:solidFill>
                  <a:schemeClr val="tx1"/>
                </a:solidFill>
                <a:effectLst/>
                <a:latin typeface="Arial" pitchFamily="34" charset="0"/>
                <a:ea typeface="+mn-ea"/>
                <a:cs typeface="Arial" pitchFamily="34" charset="0"/>
              </a:rPr>
              <a:t> Verify that the Campus list displays all of the campuses and their value for the metric.</a:t>
            </a:r>
            <a:endParaRPr lang="en-US" sz="120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On the State Assessments page the LEA Steward should check that the:  </a:t>
            </a:r>
            <a:endParaRPr lang="en-US" sz="1200" dirty="0" smtClean="0"/>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STAAR</a:t>
            </a:r>
            <a:r>
              <a:rPr lang="en-US" sz="1200" kern="1200" baseline="0" dirty="0" smtClean="0">
                <a:solidFill>
                  <a:schemeClr val="tx1"/>
                </a:solidFill>
                <a:effectLst/>
                <a:latin typeface="Arial" pitchFamily="34" charset="0"/>
                <a:ea typeface="+mn-ea"/>
                <a:cs typeface="Arial" pitchFamily="34" charset="0"/>
              </a:rPr>
              <a:t> End of Course </a:t>
            </a:r>
            <a:r>
              <a:rPr lang="en-US" sz="1200" kern="1200" dirty="0" smtClean="0">
                <a:solidFill>
                  <a:schemeClr val="tx1"/>
                </a:solidFill>
                <a:effectLst/>
                <a:latin typeface="Arial" pitchFamily="34" charset="0"/>
                <a:ea typeface="+mn-ea"/>
                <a:cs typeface="Arial" pitchFamily="34" charset="0"/>
              </a:rPr>
              <a:t>metric should have the appropriate number of campuses </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Language Assessments Proficiency should have all campuses that have students taking TELPAS</a:t>
            </a:r>
          </a:p>
          <a:p>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On the State</a:t>
            </a:r>
            <a:r>
              <a:rPr lang="en-US" sz="1200" baseline="0" dirty="0" smtClean="0"/>
              <a:t> Assessment page look under the Campus Attainment Column.</a:t>
            </a:r>
          </a:p>
          <a:p>
            <a:endParaRPr lang="en-US" sz="1200" baseline="0" dirty="0" smtClean="0"/>
          </a:p>
          <a:p>
            <a:r>
              <a:rPr lang="en-US" sz="1200" dirty="0" smtClean="0"/>
              <a:t>Under the State Assessments page the user should check that:</a:t>
            </a:r>
          </a:p>
          <a:p>
            <a:pPr marL="285750" lvl="0" indent="-285750">
              <a:buFont typeface="Arial" pitchFamily="34" charset="0"/>
              <a:buChar char="•"/>
            </a:pPr>
            <a:r>
              <a:rPr lang="en-US" sz="1200" dirty="0" smtClean="0"/>
              <a:t>The STAAR End of Course metric should have the appropriate number of campuses for the subject area and grade levels tested</a:t>
            </a:r>
          </a:p>
          <a:p>
            <a:pPr marL="285750" lvl="0" indent="-285750">
              <a:buFont typeface="Arial" pitchFamily="34" charset="0"/>
              <a:buChar char="•"/>
            </a:pPr>
            <a:r>
              <a:rPr lang="en-US" sz="1200" dirty="0" smtClean="0"/>
              <a:t>Language Assessments Proficiency should have all campuses that have students taking TELPAS</a:t>
            </a:r>
          </a:p>
          <a:p>
            <a:endParaRPr lang="en-US" sz="1200" dirty="0" smtClean="0"/>
          </a:p>
          <a:p>
            <a:r>
              <a:rPr lang="en-US" sz="1200" dirty="0" smtClean="0"/>
              <a:t>Use the “More” button to  verify</a:t>
            </a:r>
            <a:r>
              <a:rPr lang="en-US" sz="1200" baseline="0" dirty="0" smtClean="0"/>
              <a:t> the campus lists. </a:t>
            </a:r>
          </a:p>
          <a:p>
            <a:pPr marL="171450" indent="-171450">
              <a:buFont typeface="Arial" pitchFamily="34" charset="0"/>
              <a:buChar char="•"/>
            </a:pPr>
            <a:r>
              <a:rPr lang="en-US" sz="1200" baseline="0" dirty="0" smtClean="0"/>
              <a:t>The STAAR EOC should represent all HS campuses plus any middle school campuses where students were eligible to take the test. Algebra 1 will have a higher count in the denominator as it includes middle schools.</a:t>
            </a:r>
          </a:p>
          <a:p>
            <a:pPr marL="171450" indent="-171450">
              <a:buFont typeface="Arial" pitchFamily="34" charset="0"/>
              <a:buChar char="•"/>
            </a:pPr>
            <a:r>
              <a:rPr lang="en-US" sz="1200" baseline="0" dirty="0" smtClean="0"/>
              <a:t>The STAAR 3-8 denominator is dependent on the subject area as some subjects are not given until middle school.</a:t>
            </a:r>
          </a:p>
          <a:p>
            <a:pPr marL="0" indent="0">
              <a:buFont typeface="Arial" pitchFamily="34" charset="0"/>
              <a:buNone/>
            </a:pPr>
            <a:endParaRPr lang="en-US" sz="1200" baseline="0" dirty="0" smtClean="0"/>
          </a:p>
          <a:p>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On </a:t>
            </a:r>
            <a:r>
              <a:rPr lang="en-US" sz="1200" baseline="0" dirty="0" smtClean="0"/>
              <a:t>the Local Assessments page, click the Academic Dashboard tab.  </a:t>
            </a:r>
          </a:p>
          <a:p>
            <a:endParaRPr lang="en-US" sz="1200" baseline="0" dirty="0" smtClean="0"/>
          </a:p>
          <a:p>
            <a:r>
              <a:rPr lang="en-US" sz="1200" baseline="0" dirty="0" smtClean="0"/>
              <a:t>As a note, the data may not appear under this tab initially. The data can be loaded after the first district level assessment is administered. The timing and administration of local assessments will vary from one LEA to another.</a:t>
            </a:r>
          </a:p>
          <a:p>
            <a:endParaRPr lang="en-US" sz="1200" baseline="0" dirty="0" smtClean="0"/>
          </a:p>
          <a:p>
            <a:r>
              <a:rPr lang="en-US" sz="1200" baseline="0" dirty="0" smtClean="0"/>
              <a:t>On Local Assessments page the user should check that the:  </a:t>
            </a:r>
            <a:endParaRPr lang="en-US" sz="1200" dirty="0" smtClean="0"/>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All</a:t>
            </a:r>
            <a:r>
              <a:rPr lang="en-US" sz="1200" kern="1200" baseline="0" dirty="0" smtClean="0">
                <a:solidFill>
                  <a:schemeClr val="tx1"/>
                </a:solidFill>
                <a:effectLst/>
                <a:latin typeface="Arial" pitchFamily="34" charset="0"/>
                <a:ea typeface="+mn-ea"/>
                <a:cs typeface="Arial" pitchFamily="34" charset="0"/>
              </a:rPr>
              <a:t> the local assessments are showing up and have the appropriate number of campuses</a:t>
            </a:r>
          </a:p>
          <a:p>
            <a:pPr marL="628650" lvl="1" indent="-171450">
              <a:buFont typeface="Arial" pitchFamily="34" charset="0"/>
              <a:buChar char="•"/>
            </a:pPr>
            <a:r>
              <a:rPr lang="en-US" sz="1200" kern="1200" baseline="0" dirty="0" smtClean="0">
                <a:solidFill>
                  <a:schemeClr val="tx1"/>
                </a:solidFill>
                <a:effectLst/>
                <a:latin typeface="Arial" pitchFamily="34" charset="0"/>
                <a:ea typeface="+mn-ea"/>
                <a:cs typeface="Arial" pitchFamily="34" charset="0"/>
              </a:rPr>
              <a:t>In the Campus attainment column, the denominator should match the number of campuses that participated in the local assessment for the subject area. Check this data against your LEA assessment system.</a:t>
            </a:r>
          </a:p>
          <a:p>
            <a:pPr marL="171450" lvl="0" indent="-171450">
              <a:buFont typeface="Arial" pitchFamily="34" charset="0"/>
              <a:buChar char="•"/>
            </a:pPr>
            <a:r>
              <a:rPr lang="en-US" sz="1200" kern="1200" baseline="0" dirty="0" smtClean="0">
                <a:solidFill>
                  <a:schemeClr val="tx1"/>
                </a:solidFill>
                <a:effectLst/>
                <a:latin typeface="Arial" pitchFamily="34" charset="0"/>
                <a:ea typeface="+mn-ea"/>
                <a:cs typeface="Arial" pitchFamily="34" charset="0"/>
              </a:rPr>
              <a:t>Use the “More” button and select “Campus Lists” to see the list of campuses for which local assessment data has been loaded.</a:t>
            </a:r>
            <a:endParaRPr lang="en-US" sz="1200" kern="1200" dirty="0" smtClean="0">
              <a:solidFill>
                <a:schemeClr val="tx1"/>
              </a:solidFill>
              <a:effectLst/>
              <a:latin typeface="Arial" pitchFamily="34" charset="0"/>
              <a:ea typeface="+mn-ea"/>
              <a:cs typeface="Arial" pitchFamily="34" charset="0"/>
            </a:endParaRPr>
          </a:p>
          <a:p>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On the Grades and Credits page under the Academic Dashboard tab, the user should check that the:  </a:t>
            </a:r>
            <a:endParaRPr lang="en-US" sz="1200" dirty="0" smtClean="0"/>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a:t>
            </a:r>
            <a:r>
              <a:rPr lang="en-US" sz="1200" dirty="0" smtClean="0"/>
              <a:t>Course Grades: Secondary section, which contains the “Grades Below C”, “Failing Class Grades” and “Algebra I” metrics </a:t>
            </a:r>
            <a:r>
              <a:rPr lang="en-US" sz="1200" kern="1200" dirty="0" smtClean="0">
                <a:solidFill>
                  <a:schemeClr val="tx1"/>
                </a:solidFill>
                <a:effectLst/>
                <a:latin typeface="Arial" pitchFamily="34" charset="0"/>
                <a:ea typeface="+mn-ea"/>
                <a:cs typeface="Arial" pitchFamily="34" charset="0"/>
              </a:rPr>
              <a:t>has all secondary campuses listed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a:t>
            </a:r>
            <a:r>
              <a:rPr lang="en-US" sz="1200" dirty="0" smtClean="0"/>
              <a:t>Course Grades: Primary section, which contains “Failing Subject Area Grades”  metric </a:t>
            </a:r>
            <a:r>
              <a:rPr lang="en-US" sz="1200" kern="1200" dirty="0" smtClean="0">
                <a:solidFill>
                  <a:schemeClr val="tx1"/>
                </a:solidFill>
                <a:effectLst/>
                <a:latin typeface="Arial" pitchFamily="34" charset="0"/>
                <a:ea typeface="+mn-ea"/>
                <a:cs typeface="Arial" pitchFamily="34" charset="0"/>
              </a:rPr>
              <a:t>has all elementary campuses listed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Credit metrics include all campuses with grades 10, 11, and/or 12</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Click on the “More” button to verify the list of campuses. </a:t>
            </a:r>
          </a:p>
          <a:p>
            <a:pPr marL="171450" lvl="0" indent="-171450">
              <a:buFont typeface="Arial" pitchFamily="34" charset="0"/>
              <a:buChar char="•"/>
            </a:pPr>
            <a:endParaRPr lang="en-US" sz="1200" kern="1200" dirty="0" smtClean="0">
              <a:solidFill>
                <a:schemeClr val="tx1"/>
              </a:solidFill>
              <a:effectLst/>
              <a:latin typeface="Arial" pitchFamily="34" charset="0"/>
              <a:ea typeface="+mn-ea"/>
              <a:cs typeface="Arial" pitchFamily="34" charset="0"/>
            </a:endParaRPr>
          </a:p>
          <a:p>
            <a:r>
              <a:rPr lang="en-US" sz="1200" kern="1200" dirty="0" smtClean="0">
                <a:solidFill>
                  <a:schemeClr val="tx1"/>
                </a:solidFill>
                <a:effectLst/>
                <a:latin typeface="Arial" pitchFamily="34" charset="0"/>
                <a:ea typeface="+mn-ea"/>
                <a:cs typeface="Arial" pitchFamily="34" charset="0"/>
              </a:rPr>
              <a:t>Note: only campuses which issue number grades will be represented in the list.</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1</a:t>
            </a:fld>
            <a:endParaRPr lang="en-US" dirty="0"/>
          </a:p>
        </p:txBody>
      </p:sp>
    </p:spTree>
    <p:extLst>
      <p:ext uri="{BB962C8B-B14F-4D97-AF65-F5344CB8AC3E}">
        <p14:creationId xmlns:p14="http://schemas.microsoft.com/office/powerpoint/2010/main" val="6046950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Under the Grades and Credits page, the Steward should check that the:  </a:t>
            </a:r>
            <a:endParaRPr lang="en-US" sz="1200" dirty="0" smtClean="0"/>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a:t>
            </a:r>
            <a:r>
              <a:rPr lang="en-US" sz="1200" dirty="0" smtClean="0"/>
              <a:t>Course Grades: Secondary section, which contains the “Grades Below C”, “Failing Class Grades” and “Algebra I” metrics </a:t>
            </a:r>
            <a:r>
              <a:rPr lang="en-US" sz="1200" kern="1200" dirty="0" smtClean="0">
                <a:solidFill>
                  <a:schemeClr val="tx1"/>
                </a:solidFill>
                <a:effectLst/>
                <a:latin typeface="Arial" pitchFamily="34" charset="0"/>
                <a:ea typeface="+mn-ea"/>
                <a:cs typeface="Arial" pitchFamily="34" charset="0"/>
              </a:rPr>
              <a:t>has all secondary campuses listed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a:t>
            </a:r>
            <a:r>
              <a:rPr lang="en-US" sz="1200" dirty="0" smtClean="0"/>
              <a:t>Course Grades: Primary section, which contains “Failing Subject Area Grades”  metric </a:t>
            </a:r>
            <a:r>
              <a:rPr lang="en-US" sz="1200" kern="1200" dirty="0" smtClean="0">
                <a:solidFill>
                  <a:schemeClr val="tx1"/>
                </a:solidFill>
                <a:effectLst/>
                <a:latin typeface="Arial" pitchFamily="34" charset="0"/>
                <a:ea typeface="+mn-ea"/>
                <a:cs typeface="Arial" pitchFamily="34" charset="0"/>
              </a:rPr>
              <a:t>has all elementary campuses listed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Credit metrics include all campuses with grades 10, 11, and/or 12</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Click on the “More” button to verify the list of campuses. </a:t>
            </a:r>
          </a:p>
          <a:p>
            <a:pPr marL="171450" lvl="0" indent="-171450">
              <a:buFont typeface="Arial" pitchFamily="34" charset="0"/>
              <a:buChar char="•"/>
            </a:pPr>
            <a:endParaRPr lang="en-US" sz="1200" kern="1200" dirty="0" smtClean="0">
              <a:solidFill>
                <a:schemeClr val="tx1"/>
              </a:solidFill>
              <a:effectLst/>
              <a:latin typeface="Arial" pitchFamily="34" charset="0"/>
              <a:ea typeface="+mn-ea"/>
              <a:cs typeface="Arial" pitchFamily="34" charset="0"/>
            </a:endParaRPr>
          </a:p>
          <a:p>
            <a:r>
              <a:rPr lang="en-US" sz="1200" kern="1200" dirty="0" smtClean="0">
                <a:solidFill>
                  <a:schemeClr val="tx1"/>
                </a:solidFill>
                <a:effectLst/>
                <a:latin typeface="Arial" pitchFamily="34" charset="0"/>
                <a:ea typeface="+mn-ea"/>
                <a:cs typeface="Arial" pitchFamily="34" charset="0"/>
              </a:rPr>
              <a:t>Note: only campuses which issue number grades will be represented in the list.</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200" kern="1200" dirty="0" smtClean="0">
                <a:solidFill>
                  <a:schemeClr val="tx1"/>
                </a:solidFill>
                <a:effectLst/>
                <a:latin typeface="Arial" pitchFamily="34" charset="0"/>
                <a:ea typeface="+mn-ea"/>
                <a:cs typeface="Arial" pitchFamily="34" charset="0"/>
              </a:rPr>
              <a:t>Credit metrics include all school with grades 10, 11, and/or 12</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On the Advanced Academics page under the Academic Dashboard tab, the user should check that the:  </a:t>
            </a:r>
            <a:endParaRPr lang="en-US" sz="1200" dirty="0" smtClean="0"/>
          </a:p>
          <a:p>
            <a:pPr marL="171450" indent="-171450">
              <a:buFont typeface="Arial" pitchFamily="34" charset="0"/>
              <a:buChar char="•"/>
            </a:pPr>
            <a:r>
              <a:rPr lang="en-US" sz="1200" dirty="0" smtClean="0"/>
              <a:t>All</a:t>
            </a:r>
            <a:r>
              <a:rPr lang="en-US" sz="1200" baseline="0" dirty="0" smtClean="0"/>
              <a:t> middle school and high school campuses are included in the appropriate metrics</a:t>
            </a:r>
          </a:p>
          <a:p>
            <a:pPr marL="171450" indent="-171450">
              <a:buFont typeface="Arial" pitchFamily="34" charset="0"/>
              <a:buChar char="•"/>
            </a:pPr>
            <a:r>
              <a:rPr lang="en-US" sz="1200" baseline="0" dirty="0" smtClean="0"/>
              <a:t>For example: The denominator for STAAR EOC English I should include all campuses where students take an EOC English I assessment.</a:t>
            </a:r>
          </a:p>
          <a:p>
            <a:pPr marL="171450" indent="-171450">
              <a:buFont typeface="Arial" pitchFamily="34" charset="0"/>
              <a:buChar char="•"/>
            </a:pPr>
            <a:r>
              <a:rPr lang="en-US" sz="1200" baseline="0" dirty="0" smtClean="0"/>
              <a:t>Note: The denominator for the EOC Algebra I will include all High School and Middle School campuses where an Algebra I assessment is administered.</a:t>
            </a:r>
          </a:p>
          <a:p>
            <a:pPr marL="171450" indent="-171450">
              <a:buFont typeface="Arial" pitchFamily="34" charset="0"/>
              <a:buChar char="•"/>
            </a:pPr>
            <a:r>
              <a:rPr lang="en-US" sz="1200" baseline="0" dirty="0" smtClean="0"/>
              <a:t>Use the “More” button to see a list of campuses included in the metric.</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21</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The user should check that the:  </a:t>
            </a:r>
            <a:endParaRPr lang="en-US" sz="1200" dirty="0" smtClean="0"/>
          </a:p>
          <a:p>
            <a:pPr marL="171450" indent="-171450">
              <a:buFont typeface="Arial" pitchFamily="34" charset="0"/>
              <a:buChar char="•"/>
            </a:pPr>
            <a:r>
              <a:rPr lang="en-US" sz="1200" dirty="0" smtClean="0"/>
              <a:t>All</a:t>
            </a:r>
            <a:r>
              <a:rPr lang="en-US" sz="1200" baseline="0" dirty="0" smtClean="0"/>
              <a:t> middle school and high school campuses are included in the appropriate metrics</a:t>
            </a:r>
          </a:p>
          <a:p>
            <a:pPr marL="171450" indent="-171450">
              <a:buFont typeface="Arial" pitchFamily="34" charset="0"/>
              <a:buChar char="•"/>
            </a:pPr>
            <a:r>
              <a:rPr lang="en-US" sz="1200" baseline="0" dirty="0" smtClean="0"/>
              <a:t>For example: The denominator for STAAR EOC English I should include all campuses where students take an EOC English I assessment.</a:t>
            </a:r>
          </a:p>
          <a:p>
            <a:pPr marL="171450" indent="-171450">
              <a:buFont typeface="Arial" pitchFamily="34" charset="0"/>
              <a:buChar char="•"/>
            </a:pPr>
            <a:r>
              <a:rPr lang="en-US" sz="1200" baseline="0" dirty="0" smtClean="0"/>
              <a:t>Note: The denominator for the EOC Algebra I will include all High School and Middle School campuses where an Algebra I assessment is administered.</a:t>
            </a:r>
          </a:p>
          <a:p>
            <a:pPr marL="171450" indent="-171450">
              <a:buFont typeface="Arial" pitchFamily="34" charset="0"/>
              <a:buChar char="•"/>
            </a:pPr>
            <a:r>
              <a:rPr lang="en-US" sz="1200" baseline="0" dirty="0" smtClean="0"/>
              <a:t>Use the “More” button to see a list of campuses included in the metric.</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22</a:t>
            </a:fld>
            <a:endParaRPr lang="en-US" dirty="0"/>
          </a:p>
        </p:txBody>
      </p:sp>
    </p:spTree>
    <p:extLst>
      <p:ext uri="{BB962C8B-B14F-4D97-AF65-F5344CB8AC3E}">
        <p14:creationId xmlns:p14="http://schemas.microsoft.com/office/powerpoint/2010/main" val="1723364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The next section is College and Career Readiness, College Entrance Exams metrics</a:t>
            </a:r>
          </a:p>
          <a:p>
            <a:r>
              <a:rPr lang="en-US" sz="1200" dirty="0" smtClean="0"/>
              <a:t>The user should check that:  </a:t>
            </a:r>
          </a:p>
          <a:p>
            <a:pPr marL="171450" indent="-171450">
              <a:buFont typeface="Arial" pitchFamily="34" charset="0"/>
              <a:buChar char="•"/>
            </a:pPr>
            <a:r>
              <a:rPr lang="en-US" sz="1200" dirty="0" smtClean="0"/>
              <a:t>The Denominator for the “College Entrance Exams</a:t>
            </a:r>
            <a:r>
              <a:rPr lang="en-US" sz="1200" baseline="0" dirty="0" smtClean="0"/>
              <a:t>” metric should include all the campuses where students participate in College Entrance Exams.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The Denominator for the  </a:t>
            </a:r>
            <a:r>
              <a:rPr lang="en-US" sz="1200" baseline="0" dirty="0" smtClean="0"/>
              <a:t>“High School Graduation Plan” metric should include all the campuses where students have a graduation plan.</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p14="http://schemas.microsoft.com/office/powerpoint/2010/main" val="28350904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The Operational Dashboard contains only one page – Staff.</a:t>
            </a:r>
          </a:p>
          <a:p>
            <a:endParaRPr lang="en-US" sz="1200" baseline="0" dirty="0" smtClean="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The user must make sure that all campuses are included in the list.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Hint: use the ‘More’ button to see the list of campuses.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24</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t>
            </a:r>
            <a:r>
              <a:rPr lang="en-US" baseline="0" dirty="0" smtClean="0"/>
              <a:t>he </a:t>
            </a:r>
            <a:r>
              <a:rPr lang="en-US" dirty="0" smtClean="0"/>
              <a:t>studentGPS™ Dashboards </a:t>
            </a:r>
            <a:r>
              <a:rPr lang="en-US" baseline="0" dirty="0" smtClean="0"/>
              <a:t>Campus View. The LEA Dashboard Steward should note that in the Campus view we are looking for the count or listing of students.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25</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order to have a sufficient</a:t>
            </a:r>
            <a:r>
              <a:rPr lang="en-US" baseline="0" dirty="0" smtClean="0"/>
              <a:t> sampling, i</a:t>
            </a:r>
            <a:r>
              <a:rPr lang="en-US" dirty="0" smtClean="0"/>
              <a:t>t is recommended</a:t>
            </a:r>
            <a:r>
              <a:rPr lang="en-US" baseline="0" dirty="0" smtClean="0"/>
              <a:t> that the user check 2-3 of each campus type as well as the alternative campuses.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26</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Start with the Campus Information Dashboard under the Campus Information tab.</a:t>
            </a:r>
            <a:endParaRPr lang="en-US" sz="1200" dirty="0" smtClean="0"/>
          </a:p>
          <a:p>
            <a:endParaRPr lang="en-US" sz="1200" baseline="0" dirty="0" smtClean="0"/>
          </a:p>
          <a:p>
            <a:r>
              <a:rPr lang="en-US" sz="1200" baseline="0" dirty="0" smtClean="0"/>
              <a:t>On the Campus Dashboard, the user needs to make sure that the data on the page matches counts for the campus, including:</a:t>
            </a:r>
          </a:p>
          <a:p>
            <a:pPr marL="228600" lvl="0" indent="-228600">
              <a:buFont typeface="Arial" pitchFamily="34" charset="0"/>
              <a:buChar char="•"/>
            </a:pPr>
            <a:r>
              <a:rPr lang="en-US" sz="1200" kern="1200" dirty="0" smtClean="0">
                <a:solidFill>
                  <a:schemeClr val="tx1"/>
                </a:solidFill>
                <a:effectLst/>
                <a:latin typeface="Arial" pitchFamily="34" charset="0"/>
                <a:ea typeface="+mn-ea"/>
                <a:cs typeface="Arial" pitchFamily="34" charset="0"/>
              </a:rPr>
              <a:t>Administration listed (principals and APs only)—Are the current Principal and Assistant</a:t>
            </a:r>
            <a:r>
              <a:rPr lang="en-US" sz="1200" kern="1200" baseline="0" dirty="0" smtClean="0">
                <a:solidFill>
                  <a:schemeClr val="tx1"/>
                </a:solidFill>
                <a:effectLst/>
                <a:latin typeface="Arial" pitchFamily="34" charset="0"/>
                <a:ea typeface="+mn-ea"/>
                <a:cs typeface="Arial" pitchFamily="34" charset="0"/>
              </a:rPr>
              <a:t> Principal </a:t>
            </a:r>
            <a:r>
              <a:rPr lang="en-US" sz="1200" kern="1200" dirty="0" smtClean="0">
                <a:solidFill>
                  <a:schemeClr val="tx1"/>
                </a:solidFill>
                <a:effectLst/>
                <a:latin typeface="Arial" pitchFamily="34" charset="0"/>
                <a:ea typeface="+mn-ea"/>
                <a:cs typeface="Arial" pitchFamily="34" charset="0"/>
              </a:rPr>
              <a:t>names</a:t>
            </a:r>
            <a:r>
              <a:rPr lang="en-US" sz="1200" kern="1200" baseline="0" dirty="0" smtClean="0">
                <a:solidFill>
                  <a:schemeClr val="tx1"/>
                </a:solidFill>
                <a:effectLst/>
                <a:latin typeface="Arial" pitchFamily="34" charset="0"/>
                <a:ea typeface="+mn-ea"/>
                <a:cs typeface="Arial" pitchFamily="34" charset="0"/>
              </a:rPr>
              <a:t> listed? (This is generated by the local HR system of record.)</a:t>
            </a:r>
            <a:endParaRPr lang="en-US" sz="1200" kern="1200" dirty="0" smtClean="0">
              <a:solidFill>
                <a:schemeClr val="tx1"/>
              </a:solidFill>
              <a:effectLst/>
              <a:latin typeface="Arial" pitchFamily="34" charset="0"/>
              <a:ea typeface="+mn-ea"/>
              <a:cs typeface="Arial" pitchFamily="34" charset="0"/>
            </a:endParaRP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Student demographics</a:t>
            </a:r>
            <a:r>
              <a:rPr lang="en-US" sz="1200" dirty="0" smtClean="0"/>
              <a:t>—match LEA’s source system</a:t>
            </a:r>
            <a:endParaRPr lang="en-US" sz="1200" kern="1200" dirty="0" smtClean="0">
              <a:solidFill>
                <a:schemeClr val="tx1"/>
              </a:solidFill>
              <a:effectLst/>
              <a:latin typeface="Arial" pitchFamily="34" charset="0"/>
              <a:ea typeface="+mn-ea"/>
              <a:cs typeface="Arial" pitchFamily="34" charset="0"/>
            </a:endParaRP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Grade-level enrollment</a:t>
            </a:r>
            <a:r>
              <a:rPr lang="en-US" sz="1200" dirty="0" smtClean="0"/>
              <a:t>—match LEA’s source system</a:t>
            </a:r>
            <a:endParaRPr lang="en-US" sz="1200" kern="1200" dirty="0" smtClean="0">
              <a:solidFill>
                <a:schemeClr val="tx1"/>
              </a:solidFill>
              <a:effectLst/>
              <a:latin typeface="Arial" pitchFamily="34" charset="0"/>
              <a:ea typeface="+mn-ea"/>
              <a:cs typeface="Arial" pitchFamily="34" charset="0"/>
            </a:endParaRPr>
          </a:p>
          <a:p>
            <a:pPr marL="228600" lvl="0" indent="-228600">
              <a:buFont typeface="Arial" pitchFamily="34" charset="0"/>
              <a:buChar char="•"/>
            </a:pPr>
            <a:r>
              <a:rPr lang="en-US" sz="1200" kern="1200" dirty="0" smtClean="0">
                <a:solidFill>
                  <a:schemeClr val="tx1"/>
                </a:solidFill>
                <a:effectLst/>
                <a:latin typeface="Arial" pitchFamily="34" charset="0"/>
                <a:ea typeface="+mn-ea"/>
                <a:cs typeface="Arial" pitchFamily="34" charset="0"/>
              </a:rPr>
              <a:t>Accountability Ratings—is correct</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Students by grade</a:t>
            </a:r>
            <a:r>
              <a:rPr lang="en-US" sz="1200" dirty="0" smtClean="0"/>
              <a:t>—match LEA’s source system</a:t>
            </a:r>
            <a:endParaRPr lang="en-US" sz="1200" kern="1200" dirty="0" smtClean="0">
              <a:solidFill>
                <a:schemeClr val="tx1"/>
              </a:solidFill>
              <a:effectLst/>
              <a:latin typeface="Arial" pitchFamily="34" charset="0"/>
              <a:ea typeface="+mn-ea"/>
              <a:cs typeface="Arial" pitchFamily="34" charset="0"/>
            </a:endParaRP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Students by program</a:t>
            </a:r>
            <a:r>
              <a:rPr lang="en-US" sz="1200" dirty="0" smtClean="0"/>
              <a:t>—match LEA’s source system</a:t>
            </a:r>
            <a:endParaRPr lang="en-US" sz="1200" kern="1200" dirty="0" smtClean="0">
              <a:solidFill>
                <a:schemeClr val="tx1"/>
              </a:solidFill>
              <a:effectLst/>
              <a:latin typeface="Arial" pitchFamily="34" charset="0"/>
              <a:ea typeface="+mn-ea"/>
              <a:cs typeface="Arial" pitchFamily="34" charset="0"/>
            </a:endParaRP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Other student Information</a:t>
            </a:r>
            <a:r>
              <a:rPr lang="en-US" sz="1200" dirty="0" smtClean="0"/>
              <a:t>—match LEA’s source system</a:t>
            </a:r>
          </a:p>
          <a:p>
            <a:pPr marL="0" lvl="0" indent="0">
              <a:buFont typeface="Arial" pitchFamily="34" charset="0"/>
              <a:buNone/>
            </a:pPr>
            <a:endParaRPr lang="en-US"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27</a:t>
            </a:fld>
            <a:endParaRPr lang="en-US" dirty="0"/>
          </a:p>
        </p:txBody>
      </p:sp>
    </p:spTree>
    <p:extLst>
      <p:ext uri="{BB962C8B-B14F-4D97-AF65-F5344CB8AC3E}">
        <p14:creationId xmlns:p14="http://schemas.microsoft.com/office/powerpoint/2010/main" val="34048356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On the Campus Dashboard, the user needs to make sure that the data on the page matches counts for the campus, including:</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Administration listed (principals and APs only)—is correct. </a:t>
            </a:r>
            <a:r>
              <a:rPr lang="en-US" sz="1200" kern="1200" baseline="0" dirty="0" smtClean="0">
                <a:solidFill>
                  <a:schemeClr val="tx1"/>
                </a:solidFill>
                <a:effectLst/>
                <a:latin typeface="Arial" pitchFamily="34" charset="0"/>
                <a:ea typeface="+mn-ea"/>
                <a:cs typeface="Arial" pitchFamily="34" charset="0"/>
              </a:rPr>
              <a:t>(This is generated by the local HR system of record.)</a:t>
            </a:r>
            <a:endParaRPr lang="en-US" sz="1200" kern="1200" dirty="0" smtClean="0">
              <a:solidFill>
                <a:schemeClr val="tx1"/>
              </a:solidFill>
              <a:effectLst/>
              <a:latin typeface="Arial" pitchFamily="34" charset="0"/>
              <a:ea typeface="+mn-ea"/>
              <a:cs typeface="Arial" pitchFamily="34" charset="0"/>
            </a:endParaRP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Student demographics</a:t>
            </a:r>
            <a:r>
              <a:rPr lang="en-US" sz="1200" dirty="0" smtClean="0"/>
              <a:t>—match LEA’s source system</a:t>
            </a:r>
            <a:endParaRPr lang="en-US" sz="1200" kern="1200" dirty="0" smtClean="0">
              <a:solidFill>
                <a:schemeClr val="tx1"/>
              </a:solidFill>
              <a:effectLst/>
              <a:latin typeface="Arial" pitchFamily="34" charset="0"/>
              <a:ea typeface="+mn-ea"/>
              <a:cs typeface="Arial" pitchFamily="34" charset="0"/>
            </a:endParaRP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Grade-level enrollment</a:t>
            </a:r>
            <a:r>
              <a:rPr lang="en-US" sz="1200" dirty="0" smtClean="0"/>
              <a:t>—match LEA’s source system</a:t>
            </a:r>
            <a:endParaRPr lang="en-US" sz="1200" kern="1200" dirty="0" smtClean="0">
              <a:solidFill>
                <a:schemeClr val="tx1"/>
              </a:solidFill>
              <a:effectLst/>
              <a:latin typeface="Arial" pitchFamily="34" charset="0"/>
              <a:ea typeface="+mn-ea"/>
              <a:cs typeface="Arial" pitchFamily="34" charset="0"/>
            </a:endParaRPr>
          </a:p>
          <a:p>
            <a:pPr marL="228600" lvl="0" indent="-228600">
              <a:buFont typeface="Arial" pitchFamily="34" charset="0"/>
              <a:buChar char="•"/>
            </a:pPr>
            <a:r>
              <a:rPr lang="en-US" sz="1200" kern="1200" dirty="0" smtClean="0">
                <a:solidFill>
                  <a:schemeClr val="tx1"/>
                </a:solidFill>
                <a:effectLst/>
                <a:latin typeface="Arial" pitchFamily="34" charset="0"/>
                <a:ea typeface="+mn-ea"/>
                <a:cs typeface="Arial" pitchFamily="34" charset="0"/>
              </a:rPr>
              <a:t>Accountability Ratings—is correct</a:t>
            </a: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Students by grade</a:t>
            </a:r>
            <a:r>
              <a:rPr lang="en-US" sz="1200" dirty="0" smtClean="0"/>
              <a:t>—match LEA’s source system</a:t>
            </a:r>
            <a:endParaRPr lang="en-US" sz="1200" kern="1200" dirty="0" smtClean="0">
              <a:solidFill>
                <a:schemeClr val="tx1"/>
              </a:solidFill>
              <a:effectLst/>
              <a:latin typeface="Arial" pitchFamily="34" charset="0"/>
              <a:ea typeface="+mn-ea"/>
              <a:cs typeface="Arial" pitchFamily="34" charset="0"/>
            </a:endParaRP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Students by program</a:t>
            </a:r>
            <a:r>
              <a:rPr lang="en-US" sz="1200" dirty="0" smtClean="0"/>
              <a:t>—match LEA’s source system</a:t>
            </a:r>
            <a:endParaRPr lang="en-US" sz="1200" kern="1200" dirty="0" smtClean="0">
              <a:solidFill>
                <a:schemeClr val="tx1"/>
              </a:solidFill>
              <a:effectLst/>
              <a:latin typeface="Arial" pitchFamily="34" charset="0"/>
              <a:ea typeface="+mn-ea"/>
              <a:cs typeface="Arial" pitchFamily="34" charset="0"/>
            </a:endParaRPr>
          </a:p>
          <a:p>
            <a:pPr marL="228600" marR="0" lvl="0" indent="-22860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Other student Information</a:t>
            </a:r>
            <a:r>
              <a:rPr lang="en-US" sz="1200" dirty="0" smtClean="0"/>
              <a:t>—match LEA’s source system</a:t>
            </a:r>
          </a:p>
          <a:p>
            <a:pPr marL="0" lvl="0" indent="0">
              <a:buFont typeface="Arial" pitchFamily="34" charset="0"/>
              <a:buNone/>
            </a:pPr>
            <a:endParaRPr lang="en-US" sz="1200" kern="1200" dirty="0" smtClean="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28</a:t>
            </a:fld>
            <a:endParaRPr lang="en-US" dirty="0"/>
          </a:p>
        </p:txBody>
      </p:sp>
    </p:spTree>
    <p:extLst>
      <p:ext uri="{BB962C8B-B14F-4D97-AF65-F5344CB8AC3E}">
        <p14:creationId xmlns:p14="http://schemas.microsoft.com/office/powerpoint/2010/main" val="3404835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val="29136931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Under the Campus Information tab, the LEA Steward</a:t>
            </a:r>
            <a:r>
              <a:rPr lang="en-US" sz="1200" baseline="0" dirty="0" smtClean="0"/>
              <a:t> </a:t>
            </a:r>
            <a:r>
              <a:rPr lang="en-US" sz="1200" dirty="0" smtClean="0"/>
              <a:t>should check the Staff List page:</a:t>
            </a:r>
          </a:p>
          <a:p>
            <a:pPr marL="171450" indent="-171450">
              <a:buFont typeface="Arial" pitchFamily="34" charset="0"/>
              <a:buChar char="•"/>
            </a:pPr>
            <a:r>
              <a:rPr lang="en-US" sz="1200" dirty="0" smtClean="0"/>
              <a:t>Does the ‘Total Rows’ count on the bottom right corner match the total staff count for the campus in the source system?</a:t>
            </a:r>
          </a:p>
          <a:p>
            <a:pPr marL="171450" indent="-171450">
              <a:buFont typeface="Arial" pitchFamily="34" charset="0"/>
              <a:buChar char="•"/>
            </a:pPr>
            <a:r>
              <a:rPr lang="en-US" sz="1200" dirty="0" smtClean="0"/>
              <a:t>Spot check a few staff members with the source system to be sure they are current staff members and their Campus Role is appropriate.</a:t>
            </a:r>
          </a:p>
          <a:p>
            <a:pPr marL="171450" indent="-171450">
              <a:buFont typeface="Arial" pitchFamily="34" charset="0"/>
              <a:buChar char="•"/>
            </a:pPr>
            <a:r>
              <a:rPr lang="en-US" sz="1200" dirty="0" smtClean="0"/>
              <a:t>Teachers will be hyperlinked but staff members will not. Staff</a:t>
            </a:r>
            <a:r>
              <a:rPr lang="en-US" sz="1200" baseline="0" dirty="0" smtClean="0"/>
              <a:t> members do not have class sections assigned to them.</a:t>
            </a:r>
            <a:endParaRPr lang="en-US" sz="1200" dirty="0" smtClean="0"/>
          </a:p>
          <a:p>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29</a:t>
            </a:fld>
            <a:endParaRPr lang="en-US" dirty="0"/>
          </a:p>
        </p:txBody>
      </p:sp>
    </p:spTree>
    <p:extLst>
      <p:ext uri="{BB962C8B-B14F-4D97-AF65-F5344CB8AC3E}">
        <p14:creationId xmlns:p14="http://schemas.microsoft.com/office/powerpoint/2010/main" val="9338684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en-US" dirty="0" smtClean="0"/>
              <a:t>Under the Campus</a:t>
            </a:r>
            <a:r>
              <a:rPr lang="en-US" baseline="0" dirty="0" smtClean="0"/>
              <a:t> Information tab, look under the Teacher List. </a:t>
            </a:r>
          </a:p>
          <a:p>
            <a:pPr marL="1714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Does the ‘Total rows’ count match the teacher counts from the source system?</a:t>
            </a:r>
          </a:p>
          <a:p>
            <a:pPr marL="1714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Spot</a:t>
            </a:r>
            <a:r>
              <a:rPr lang="en-US" sz="1200" baseline="0" dirty="0" smtClean="0"/>
              <a:t> check two teachers to be sure they are assigned to this campus in the source system.</a:t>
            </a:r>
            <a:endParaRPr lang="en-US" sz="1200" dirty="0" smtClean="0"/>
          </a:p>
          <a:p>
            <a:pPr marL="1714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80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p14="http://schemas.microsoft.com/office/powerpoint/2010/main" val="36638371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en-US" sz="1200" dirty="0" smtClean="0"/>
              <a:t>Under the Campus</a:t>
            </a:r>
            <a:r>
              <a:rPr lang="en-US" sz="1200" baseline="0" dirty="0" smtClean="0"/>
              <a:t> Information tab, look under the Teacher Lists.  </a:t>
            </a:r>
            <a:endParaRPr lang="en-US" sz="1200" dirty="0" smtClean="0"/>
          </a:p>
          <a:p>
            <a:r>
              <a:rPr lang="en-US" sz="1200" dirty="0" smtClean="0"/>
              <a:t>From the Teacher List tab, click the teacher name and navigate to the teacher’s student list. </a:t>
            </a:r>
          </a:p>
          <a:p>
            <a:r>
              <a:rPr lang="en-US" sz="1200" dirty="0" smtClean="0"/>
              <a:t>Check at least two of the teacher’s section student lists to be sure they match teacher’s section students in the source system.</a:t>
            </a:r>
          </a:p>
          <a:p>
            <a:pPr marL="0" marR="0" lvl="3" indent="0" algn="l" defTabSz="914400" rtl="0" eaLnBrk="1" fontAlgn="auto" latinLnBrk="0" hangingPunct="1">
              <a:lnSpc>
                <a:spcPct val="100000"/>
              </a:lnSpc>
              <a:spcBef>
                <a:spcPts val="0"/>
              </a:spcBef>
              <a:spcAft>
                <a:spcPts val="0"/>
              </a:spcAft>
              <a:buClrTx/>
              <a:buSzTx/>
              <a:buFontTx/>
              <a:buNone/>
              <a:tabLst/>
              <a:defRPr/>
            </a:pPr>
            <a:endParaRPr lang="en-US" sz="180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31</a:t>
            </a:fld>
            <a:endParaRPr lang="en-US" dirty="0"/>
          </a:p>
        </p:txBody>
      </p:sp>
    </p:spTree>
    <p:extLst>
      <p:ext uri="{BB962C8B-B14F-4D97-AF65-F5344CB8AC3E}">
        <p14:creationId xmlns:p14="http://schemas.microsoft.com/office/powerpoint/2010/main" val="36638371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Under the Campus</a:t>
            </a:r>
            <a:r>
              <a:rPr lang="en-US" sz="1200" baseline="0" dirty="0" smtClean="0"/>
              <a:t> Information tab, check the Students by Grade for enrollment by grade level.</a:t>
            </a:r>
          </a:p>
          <a:p>
            <a:endParaRPr lang="en-US" sz="1200" baseline="0" dirty="0" smtClean="0"/>
          </a:p>
          <a:p>
            <a:r>
              <a:rPr lang="en-US" sz="1200" dirty="0" smtClean="0"/>
              <a:t>The user should check the Students by Grade:</a:t>
            </a:r>
          </a:p>
          <a:p>
            <a:pPr marL="171450" lvl="0" indent="-171450">
              <a:buFont typeface="Arial" pitchFamily="34" charset="0"/>
              <a:buChar char="•"/>
            </a:pPr>
            <a:r>
              <a:rPr lang="en-US" sz="1200" dirty="0" smtClean="0"/>
              <a:t>Does the ‘Total Rows’ count match the student counts from the source system for the grade level selected?</a:t>
            </a:r>
          </a:p>
          <a:p>
            <a:pPr marL="171450" lvl="0" indent="-171450">
              <a:buFont typeface="Arial" pitchFamily="34" charset="0"/>
              <a:buChar char="•"/>
            </a:pPr>
            <a:r>
              <a:rPr lang="en-US" sz="1200" dirty="0" smtClean="0"/>
              <a:t>Spot check two individual students to be sure their grade level and designations match the grade level and program information in the source system.</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32</a:t>
            </a:fld>
            <a:endParaRPr lang="en-US" dirty="0"/>
          </a:p>
        </p:txBody>
      </p:sp>
    </p:spTree>
    <p:extLst>
      <p:ext uri="{BB962C8B-B14F-4D97-AF65-F5344CB8AC3E}">
        <p14:creationId xmlns:p14="http://schemas.microsoft.com/office/powerpoint/2010/main" val="36638371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On the </a:t>
            </a:r>
            <a:r>
              <a:rPr lang="en-US" sz="1200" baseline="0" dirty="0" err="1" smtClean="0"/>
              <a:t>Acdemic</a:t>
            </a:r>
            <a:r>
              <a:rPr lang="en-US" sz="1200" baseline="0" dirty="0" smtClean="0"/>
              <a:t> Dashboard, under Attendance and Discipline tab, the user should check that:</a:t>
            </a:r>
            <a:endParaRPr lang="en-US" sz="1200" kern="1200" dirty="0" smtClean="0">
              <a:solidFill>
                <a:schemeClr val="tx1"/>
              </a:solidFill>
              <a:effectLst/>
              <a:latin typeface="Arial" pitchFamily="34" charset="0"/>
              <a:ea typeface="+mn-ea"/>
              <a:cs typeface="Arial" pitchFamily="34" charset="0"/>
            </a:endParaRP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Denominators should match the total enrollment for the campus with the exception of  Average Daily</a:t>
            </a:r>
            <a:r>
              <a:rPr lang="en-US" sz="1200" kern="1200" baseline="0" dirty="0" smtClean="0">
                <a:solidFill>
                  <a:schemeClr val="tx1"/>
                </a:solidFill>
                <a:effectLst/>
                <a:latin typeface="Arial" pitchFamily="34" charset="0"/>
                <a:ea typeface="+mn-ea"/>
                <a:cs typeface="Arial" pitchFamily="34" charset="0"/>
              </a:rPr>
              <a:t> Attendance (</a:t>
            </a:r>
            <a:r>
              <a:rPr lang="en-US" sz="1200" kern="1200" dirty="0" smtClean="0">
                <a:solidFill>
                  <a:schemeClr val="tx1"/>
                </a:solidFill>
                <a:effectLst/>
                <a:latin typeface="Arial" pitchFamily="34" charset="0"/>
                <a:ea typeface="+mn-ea"/>
                <a:cs typeface="Arial" pitchFamily="34" charset="0"/>
              </a:rPr>
              <a:t>ADA). </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Pre-K and early childhood are excluded and appear in the footnote</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Known issue:  students without homeroom indicator will not be included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Denominator for class period absence should match denominator for ADA and Daily Attendance (same issues as above: student</a:t>
            </a:r>
            <a:r>
              <a:rPr lang="en-US" sz="1200" kern="1200" baseline="0" dirty="0" smtClean="0">
                <a:solidFill>
                  <a:schemeClr val="tx1"/>
                </a:solidFill>
                <a:effectLst/>
                <a:latin typeface="Arial" pitchFamily="34" charset="0"/>
                <a:ea typeface="+mn-ea"/>
                <a:cs typeface="Arial" pitchFamily="34" charset="0"/>
              </a:rPr>
              <a:t> without </a:t>
            </a:r>
            <a:r>
              <a:rPr lang="en-US" sz="1200" kern="1200" dirty="0" smtClean="0">
                <a:solidFill>
                  <a:schemeClr val="tx1"/>
                </a:solidFill>
                <a:effectLst/>
                <a:latin typeface="Arial" pitchFamily="34" charset="0"/>
                <a:ea typeface="+mn-ea"/>
                <a:cs typeface="Arial" pitchFamily="34" charset="0"/>
              </a:rPr>
              <a:t>homeroom indicator)</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Use the “More”</a:t>
            </a:r>
            <a:r>
              <a:rPr lang="en-US" sz="1200" kern="1200" baseline="0" dirty="0" smtClean="0">
                <a:solidFill>
                  <a:schemeClr val="tx1"/>
                </a:solidFill>
                <a:effectLst/>
                <a:latin typeface="Arial" pitchFamily="34" charset="0"/>
                <a:ea typeface="+mn-ea"/>
                <a:cs typeface="Arial" pitchFamily="34" charset="0"/>
              </a:rPr>
              <a:t> button to verify that s</a:t>
            </a:r>
            <a:r>
              <a:rPr lang="en-US" sz="1200" kern="1200" dirty="0" smtClean="0">
                <a:solidFill>
                  <a:schemeClr val="tx1"/>
                </a:solidFill>
                <a:effectLst/>
                <a:latin typeface="Arial" pitchFamily="34" charset="0"/>
                <a:ea typeface="+mn-ea"/>
                <a:cs typeface="Arial" pitchFamily="34" charset="0"/>
              </a:rPr>
              <a:t>tudents show up in the student lists</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Grade level chart has all grade levels for the campus represented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Refresh date shouldn’t be more than 1-2 days off from current date</a:t>
            </a:r>
            <a:endParaRPr lang="en-US" sz="1200" kern="1200" dirty="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33</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lvl="0" indent="-285750">
              <a:buFont typeface="Arial" pitchFamily="34" charset="0"/>
              <a:buChar char="•"/>
            </a:pPr>
            <a:r>
              <a:rPr lang="en-US" sz="1200" dirty="0" smtClean="0"/>
              <a:t>Denominators should match the total enrollment for the campus with the exception of ADA </a:t>
            </a:r>
          </a:p>
          <a:p>
            <a:pPr marL="742950" lvl="1" indent="-285750">
              <a:buFont typeface="Arial" pitchFamily="34" charset="0"/>
              <a:buChar char="•"/>
            </a:pPr>
            <a:r>
              <a:rPr lang="en-US" sz="1200" dirty="0" smtClean="0"/>
              <a:t>Pre-K and early childhood are excluded and appear in the footnote</a:t>
            </a:r>
          </a:p>
          <a:p>
            <a:pPr marL="742950" lvl="1" indent="-285750">
              <a:buFont typeface="Arial" pitchFamily="34" charset="0"/>
              <a:buChar char="•"/>
            </a:pPr>
            <a:r>
              <a:rPr lang="en-US" sz="1200" dirty="0" smtClean="0"/>
              <a:t>Known issue:  students without homeroom indicator</a:t>
            </a:r>
          </a:p>
          <a:p>
            <a:pPr marL="285750" lvl="0" indent="-285750">
              <a:buFont typeface="Arial" pitchFamily="34" charset="0"/>
              <a:buChar char="•"/>
            </a:pPr>
            <a:r>
              <a:rPr lang="en-US" sz="1200" dirty="0" smtClean="0"/>
              <a:t>Denominator for class period absence should match denominator for ADA and Daily Attendance </a:t>
            </a:r>
          </a:p>
          <a:p>
            <a:pPr marL="742950" lvl="1" indent="-285750">
              <a:buFont typeface="Arial" pitchFamily="34" charset="0"/>
              <a:buChar char="•"/>
            </a:pPr>
            <a:r>
              <a:rPr lang="en-US" sz="1200" dirty="0" smtClean="0"/>
              <a:t>Known issue:  students without homeroom indicator</a:t>
            </a:r>
          </a:p>
          <a:p>
            <a:pPr marL="171450" indent="-171450">
              <a:buFont typeface="Arial" pitchFamily="34" charset="0"/>
              <a:buChar char="•"/>
            </a:pPr>
            <a:endParaRPr lang="en-US" sz="1200" kern="1200" dirty="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The studentGPS™ Dashboards provide the date of data refresh next to the metric name. The numbers should match the source system as of the “Date of Refresh” point in time.</a:t>
            </a:r>
          </a:p>
          <a:p>
            <a:endParaRPr lang="en-US" sz="1200" baseline="0" dirty="0" smtClean="0"/>
          </a:p>
          <a:p>
            <a:r>
              <a:rPr lang="en-US" sz="1200" baseline="0" dirty="0" smtClean="0"/>
              <a:t>The studentGPS™ Dashboards also provide the links to the Grade Level Charts and Student List under the ‘More’ menu.</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Use the “More”</a:t>
            </a:r>
            <a:r>
              <a:rPr lang="en-US" sz="1200" kern="1200" baseline="0" dirty="0" smtClean="0">
                <a:solidFill>
                  <a:schemeClr val="tx1"/>
                </a:solidFill>
                <a:effectLst/>
                <a:latin typeface="Arial" pitchFamily="34" charset="0"/>
                <a:ea typeface="+mn-ea"/>
                <a:cs typeface="Arial" pitchFamily="34" charset="0"/>
              </a:rPr>
              <a:t> button to verify that s</a:t>
            </a:r>
            <a:r>
              <a:rPr lang="en-US" sz="1200" kern="1200" dirty="0" smtClean="0">
                <a:solidFill>
                  <a:schemeClr val="tx1"/>
                </a:solidFill>
                <a:effectLst/>
                <a:latin typeface="Arial" pitchFamily="34" charset="0"/>
                <a:ea typeface="+mn-ea"/>
                <a:cs typeface="Arial" pitchFamily="34" charset="0"/>
              </a:rPr>
              <a:t>tudents show up in the student lists</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Grade level chart has all grade levels for the campus represented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Refresh date shouldn’t be more than 1-2 days off from current date</a:t>
            </a:r>
          </a:p>
          <a:p>
            <a:endParaRPr lang="en-US" sz="1200" kern="1200" dirty="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35</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The State Assessment page is located on the Academic Dashboard.</a:t>
            </a:r>
            <a:endParaRPr lang="en-US" sz="1200" kern="1200" dirty="0" smtClean="0">
              <a:solidFill>
                <a:schemeClr val="tx1"/>
              </a:solidFill>
              <a:effectLst/>
              <a:latin typeface="Arial" pitchFamily="34" charset="0"/>
              <a:ea typeface="+mn-ea"/>
              <a:cs typeface="Arial" pitchFamily="34" charset="0"/>
            </a:endParaRPr>
          </a:p>
          <a:p>
            <a:endParaRPr lang="en-US" sz="1200" baseline="0" dirty="0" smtClean="0"/>
          </a:p>
          <a:p>
            <a:r>
              <a:rPr lang="en-US" sz="1200" baseline="0" dirty="0" smtClean="0"/>
              <a:t>On the Academic Dashboard, under State Assessments, the user should check:</a:t>
            </a:r>
            <a:endParaRPr lang="en-US" sz="1200" kern="1200" baseline="0" dirty="0" smtClean="0">
              <a:solidFill>
                <a:schemeClr val="tx1"/>
              </a:solidFill>
              <a:effectLst/>
              <a:latin typeface="Arial" pitchFamily="34" charset="0"/>
              <a:ea typeface="+mn-ea"/>
              <a:cs typeface="Arial" pitchFamily="34" charset="0"/>
            </a:endParaRP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STAAR Metrics:</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denominator should have approximately</a:t>
            </a:r>
            <a:r>
              <a:rPr lang="en-US" sz="1200" kern="1200" baseline="0" dirty="0" smtClean="0">
                <a:solidFill>
                  <a:schemeClr val="tx1"/>
                </a:solidFill>
                <a:effectLst/>
                <a:latin typeface="Arial" pitchFamily="34" charset="0"/>
                <a:ea typeface="+mn-ea"/>
                <a:cs typeface="Arial" pitchFamily="34" charset="0"/>
              </a:rPr>
              <a:t> </a:t>
            </a:r>
            <a:r>
              <a:rPr lang="en-US" sz="1200" kern="1200" dirty="0" smtClean="0">
                <a:solidFill>
                  <a:schemeClr val="tx1"/>
                </a:solidFill>
                <a:effectLst/>
                <a:latin typeface="Arial" pitchFamily="34" charset="0"/>
                <a:ea typeface="+mn-ea"/>
                <a:cs typeface="Arial" pitchFamily="34" charset="0"/>
              </a:rPr>
              <a:t>the same number of students as are enrolled for the tested grade levels.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The denominators are base on student count for the given subject test. F</a:t>
            </a:r>
            <a:r>
              <a:rPr lang="en-US" sz="1200" kern="1200" baseline="0" dirty="0" smtClean="0">
                <a:solidFill>
                  <a:schemeClr val="tx1"/>
                </a:solidFill>
                <a:effectLst/>
                <a:latin typeface="Arial" pitchFamily="34" charset="0"/>
                <a:ea typeface="+mn-ea"/>
                <a:cs typeface="Arial" pitchFamily="34" charset="0"/>
              </a:rPr>
              <a:t>or example, at a given HS, the English I EOC student count may be higher than Algebra I EOC student count as some Algebra I students take the Algebra I EOC in eighth grade.</a:t>
            </a:r>
            <a:r>
              <a:rPr lang="en-US" sz="1200" dirty="0" smtClean="0"/>
              <a:t>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The STAAR 3-8 denominator is dependent on the subject area as some subjects are not given until middle school.</a:t>
            </a:r>
            <a:endParaRPr lang="en-US" sz="1200" dirty="0" smtClean="0"/>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Use the “More” button to  verify</a:t>
            </a:r>
            <a:r>
              <a:rPr lang="en-US" sz="1200" baseline="0" dirty="0" smtClean="0"/>
              <a:t> the student list. </a:t>
            </a:r>
            <a:endParaRPr lang="en-US" sz="1200" kern="1200" dirty="0" smtClean="0">
              <a:solidFill>
                <a:schemeClr val="tx1"/>
              </a:solidFill>
              <a:effectLst/>
              <a:latin typeface="Arial" pitchFamily="34" charset="0"/>
              <a:ea typeface="+mn-ea"/>
              <a:cs typeface="Arial" pitchFamily="34" charset="0"/>
            </a:endParaRP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Language Assessments Proficiency</a:t>
            </a: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Should be close to the number of students that are bilingual, LEP, or ESL (i.e. the number of students who should have a TELPAS score)</a:t>
            </a:r>
          </a:p>
          <a:p>
            <a:pPr marL="914400" lvl="2" indent="0">
              <a:buFont typeface="Arial" pitchFamily="34" charset="0"/>
              <a:buNone/>
            </a:pPr>
            <a:endParaRPr lang="en-US"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36</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The Student Attainment column will show the student counts for these metrics.</a:t>
            </a:r>
          </a:p>
          <a:p>
            <a:endParaRPr lang="en-US" sz="1200" kern="1200" baseline="0" dirty="0" smtClean="0">
              <a:solidFill>
                <a:schemeClr val="tx1"/>
              </a:solidFill>
              <a:effectLst/>
              <a:latin typeface="Arial" pitchFamily="34" charset="0"/>
              <a:ea typeface="+mn-ea"/>
              <a:cs typeface="Arial" pitchFamily="34" charset="0"/>
            </a:endParaRPr>
          </a:p>
          <a:p>
            <a:r>
              <a:rPr lang="en-US" sz="1200" baseline="0" dirty="0" smtClean="0"/>
              <a:t>On the Academic Dashboard, under State Assessments, the user should check:</a:t>
            </a:r>
            <a:endParaRPr lang="en-US" sz="1200" kern="1200" baseline="0" dirty="0" smtClean="0">
              <a:solidFill>
                <a:schemeClr val="tx1"/>
              </a:solidFill>
              <a:effectLst/>
              <a:latin typeface="Arial" pitchFamily="34" charset="0"/>
              <a:ea typeface="+mn-ea"/>
              <a:cs typeface="Arial" pitchFamily="34" charset="0"/>
            </a:endParaRP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STAAR metrics:</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denominator should have approximately</a:t>
            </a:r>
            <a:r>
              <a:rPr lang="en-US" sz="1200" kern="1200" baseline="0" dirty="0" smtClean="0">
                <a:solidFill>
                  <a:schemeClr val="tx1"/>
                </a:solidFill>
                <a:effectLst/>
                <a:latin typeface="Arial" pitchFamily="34" charset="0"/>
                <a:ea typeface="+mn-ea"/>
                <a:cs typeface="Arial" pitchFamily="34" charset="0"/>
              </a:rPr>
              <a:t> </a:t>
            </a:r>
            <a:r>
              <a:rPr lang="en-US" sz="1200" kern="1200" dirty="0" smtClean="0">
                <a:solidFill>
                  <a:schemeClr val="tx1"/>
                </a:solidFill>
                <a:effectLst/>
                <a:latin typeface="Arial" pitchFamily="34" charset="0"/>
                <a:ea typeface="+mn-ea"/>
                <a:cs typeface="Arial" pitchFamily="34" charset="0"/>
              </a:rPr>
              <a:t>the same number of students as are enrolled for the tested grade levels.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The denominators are base on student count for the given subject test. F</a:t>
            </a:r>
            <a:r>
              <a:rPr lang="en-US" sz="1200" kern="1200" baseline="0" dirty="0" smtClean="0">
                <a:solidFill>
                  <a:schemeClr val="tx1"/>
                </a:solidFill>
                <a:effectLst/>
                <a:latin typeface="Arial" pitchFamily="34" charset="0"/>
                <a:ea typeface="+mn-ea"/>
                <a:cs typeface="Arial" pitchFamily="34" charset="0"/>
              </a:rPr>
              <a:t>or example, at a given HS, the English I EOC student count may be higher than Algebra I EOC student count as some Algebra I students take the Algebra I EOC in eighth grade.</a:t>
            </a:r>
            <a:r>
              <a:rPr lang="en-US" sz="1200" dirty="0" smtClean="0"/>
              <a:t>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The STAAR 3-8 denominator is dependent on the subject area as some subjects are not given until middle school.</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Does the STAAR 3-8 denominator match the number of students tested on the campus for the subject area?</a:t>
            </a:r>
            <a:endParaRPr lang="en-US" sz="1200" dirty="0" smtClean="0"/>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Use the “More” button to  verify</a:t>
            </a:r>
            <a:r>
              <a:rPr lang="en-US" sz="1200" baseline="0" dirty="0" smtClean="0"/>
              <a:t> the student list. </a:t>
            </a:r>
            <a:endParaRPr lang="en-US" sz="1200" kern="1200" dirty="0" smtClean="0">
              <a:solidFill>
                <a:schemeClr val="tx1"/>
              </a:solidFill>
              <a:effectLst/>
              <a:latin typeface="Arial" pitchFamily="34" charset="0"/>
              <a:ea typeface="+mn-ea"/>
              <a:cs typeface="Arial" pitchFamily="34" charset="0"/>
            </a:endParaRP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Language Assessments Proficiency</a:t>
            </a: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Should be close to the number of students that are bilingual, LEP, or ESL (i.e. the number of students who should have a TELPAS score)</a:t>
            </a:r>
          </a:p>
          <a:p>
            <a:endParaRPr lang="en-US" sz="1200" kern="1200" dirty="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37</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200" baseline="0" dirty="0" smtClean="0"/>
              <a:t>On the Academic Dashboard, under Local Assessments,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Benchmark performance	</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Should be close to the number of students enrolled on a given subject area test</a:t>
            </a:r>
            <a:r>
              <a:rPr lang="en-US" sz="1200" kern="1200" baseline="0" dirty="0" smtClean="0">
                <a:solidFill>
                  <a:schemeClr val="tx1"/>
                </a:solidFill>
                <a:effectLst/>
                <a:latin typeface="Arial" pitchFamily="34" charset="0"/>
                <a:ea typeface="+mn-ea"/>
                <a:cs typeface="Arial" pitchFamily="34" charset="0"/>
              </a:rPr>
              <a:t> for grade levels that take benchmarks.</a:t>
            </a:r>
            <a:endParaRPr lang="en-US" sz="1200" kern="1200" dirty="0" smtClean="0">
              <a:solidFill>
                <a:schemeClr val="tx1"/>
              </a:solidFill>
              <a:effectLst/>
              <a:latin typeface="Arial" pitchFamily="34" charset="0"/>
              <a:ea typeface="+mn-ea"/>
              <a:cs typeface="Arial" pitchFamily="34" charset="0"/>
            </a:endParaRP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TEKS Mastery</a:t>
            </a:r>
            <a:r>
              <a:rPr lang="en-US" sz="1200" kern="1200" baseline="0" dirty="0" smtClean="0">
                <a:solidFill>
                  <a:schemeClr val="tx1"/>
                </a:solidFill>
                <a:effectLst/>
                <a:latin typeface="Arial" pitchFamily="34" charset="0"/>
                <a:ea typeface="+mn-ea"/>
                <a:cs typeface="Arial" pitchFamily="34" charset="0"/>
              </a:rPr>
              <a:t> by Core Subject Area</a:t>
            </a:r>
            <a:endParaRPr lang="en-US" sz="1200" kern="1200" dirty="0" smtClean="0">
              <a:solidFill>
                <a:schemeClr val="tx1"/>
              </a:solidFill>
              <a:effectLst/>
              <a:latin typeface="Arial" pitchFamily="34" charset="0"/>
              <a:ea typeface="+mn-ea"/>
              <a:cs typeface="Arial" pitchFamily="34" charset="0"/>
            </a:endParaRP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Should match the number of students on the </a:t>
            </a:r>
            <a:r>
              <a:rPr lang="en-US" sz="1200" kern="1200" dirty="0" smtClean="0">
                <a:solidFill>
                  <a:schemeClr val="tx1"/>
                </a:solidFill>
                <a:effectLst/>
                <a:latin typeface="Arial" pitchFamily="34" charset="0"/>
                <a:ea typeface="+mn-ea"/>
                <a:cs typeface="Arial" pitchFamily="34" charset="0"/>
              </a:rPr>
              <a:t>Benchmark Performance…if not this could mean that some of the benchmarks do not have TEKS assigned to questions</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Reading Assessments</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reading assessments given in the district should match the students enrolled </a:t>
            </a:r>
            <a:r>
              <a:rPr lang="en-US" sz="1200" dirty="0" smtClean="0"/>
              <a:t>at the time of test administration </a:t>
            </a:r>
            <a:r>
              <a:rPr lang="en-US" sz="1200" kern="1200" dirty="0" smtClean="0">
                <a:solidFill>
                  <a:schemeClr val="tx1"/>
                </a:solidFill>
                <a:effectLst/>
                <a:latin typeface="Arial" pitchFamily="34" charset="0"/>
                <a:ea typeface="+mn-ea"/>
                <a:cs typeface="Arial" pitchFamily="34" charset="0"/>
              </a:rPr>
              <a:t>in tested grade levels</a:t>
            </a:r>
            <a:endParaRPr lang="en-US" sz="1200" kern="1200" baseline="0" dirty="0" smtClean="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38</a:t>
            </a:fld>
            <a:endParaRPr lang="en-US" dirty="0"/>
          </a:p>
        </p:txBody>
      </p:sp>
    </p:spTree>
    <p:extLst>
      <p:ext uri="{BB962C8B-B14F-4D97-AF65-F5344CB8AC3E}">
        <p14:creationId xmlns:p14="http://schemas.microsoft.com/office/powerpoint/2010/main" val="1045052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val="30803321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800" baseline="0" dirty="0" smtClean="0"/>
              <a:t>On the Academic Dashboard, under Grades and Credits, the user should check that:</a:t>
            </a:r>
          </a:p>
          <a:p>
            <a:pPr marL="342900" lvl="0" indent="-342900">
              <a:buFont typeface="Arial" pitchFamily="34" charset="0"/>
              <a:buChar char="•"/>
            </a:pPr>
            <a:r>
              <a:rPr lang="en-US" sz="1200" dirty="0" smtClean="0"/>
              <a:t>All metrics should have denominators that match enrollment for the grade level or campus.  </a:t>
            </a:r>
          </a:p>
          <a:p>
            <a:pPr marL="342900" lvl="0" indent="-342900">
              <a:buFont typeface="Arial" pitchFamily="34" charset="0"/>
              <a:buChar char="•"/>
            </a:pPr>
            <a:r>
              <a:rPr lang="en-US" sz="1200" dirty="0" smtClean="0"/>
              <a:t>The exception would be at the elementary level where grades are not given in the early grades.  In this case the denominator would match the enrollment for all grade levels where students receive grades.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39</a:t>
            </a:fld>
            <a:endParaRPr lang="en-US" dirty="0"/>
          </a:p>
        </p:txBody>
      </p:sp>
    </p:spTree>
    <p:extLst>
      <p:ext uri="{BB962C8B-B14F-4D97-AF65-F5344CB8AC3E}">
        <p14:creationId xmlns:p14="http://schemas.microsoft.com/office/powerpoint/2010/main" val="42889897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Academics Dashboard, under Advanced Academics, the LEA Steward should check that:</a:t>
            </a:r>
          </a:p>
          <a:p>
            <a:pPr marL="171450" lvl="0" indent="-171450">
              <a:buFont typeface="Arial" pitchFamily="34" charset="0"/>
              <a:buChar char="•"/>
            </a:pPr>
            <a:r>
              <a:rPr lang="en-US" sz="1200" baseline="0" dirty="0" smtClean="0"/>
              <a:t>For the STAAR EOC Advance Performance metric, the numerator should match the count of student scoring at or above Level III on the subject area EOC test. Compare these numbers against your state assessment results in your local assessment system.</a:t>
            </a:r>
          </a:p>
          <a:p>
            <a:pPr marL="171450" lvl="0" indent="-171450">
              <a:buFont typeface="Arial" pitchFamily="34" charset="0"/>
              <a:buChar char="•"/>
            </a:pPr>
            <a:r>
              <a:rPr lang="en-US" sz="1200" baseline="0" dirty="0" smtClean="0"/>
              <a:t>For the STAAR EOC Advance Performance metric, the denominator should match the count of students tested in the STAAR EOC subject area.</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40</a:t>
            </a:fld>
            <a:endParaRPr lang="en-US" dirty="0"/>
          </a:p>
        </p:txBody>
      </p:sp>
    </p:spTree>
    <p:extLst>
      <p:ext uri="{BB962C8B-B14F-4D97-AF65-F5344CB8AC3E}">
        <p14:creationId xmlns:p14="http://schemas.microsoft.com/office/powerpoint/2010/main" val="33320409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Academics Dashboard, under Advanced Academics, the LEA Steward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numerator for the Advanced Course Enrollment metric should match with a count of the number of students that are enrolled in a pre-advanced or advanced course</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Advanced Course completion may seem low / high</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This is because many time students taking an AP or IB exam are 12</a:t>
            </a:r>
            <a:r>
              <a:rPr lang="en-US" sz="1200" kern="1200" baseline="30000" dirty="0" smtClean="0">
                <a:solidFill>
                  <a:schemeClr val="tx1"/>
                </a:solidFill>
                <a:effectLst/>
                <a:latin typeface="Arial" pitchFamily="34" charset="0"/>
                <a:ea typeface="+mn-ea"/>
                <a:cs typeface="Arial" pitchFamily="34" charset="0"/>
              </a:rPr>
              <a:t>th</a:t>
            </a:r>
            <a:r>
              <a:rPr lang="en-US" sz="1200" kern="1200" dirty="0" smtClean="0">
                <a:solidFill>
                  <a:schemeClr val="tx1"/>
                </a:solidFill>
                <a:effectLst/>
                <a:latin typeface="Arial" pitchFamily="34" charset="0"/>
                <a:ea typeface="+mn-ea"/>
                <a:cs typeface="Arial" pitchFamily="34" charset="0"/>
              </a:rPr>
              <a:t> graders and therefore graduate and leave the campus.  As the studentGPS™ Dashboards only bring in current students, these students will not be included</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May not be capturing pre-AP courses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41</a:t>
            </a:fld>
            <a:endParaRPr lang="en-US" dirty="0"/>
          </a:p>
        </p:txBody>
      </p:sp>
    </p:spTree>
    <p:extLst>
      <p:ext uri="{BB962C8B-B14F-4D97-AF65-F5344CB8AC3E}">
        <p14:creationId xmlns:p14="http://schemas.microsoft.com/office/powerpoint/2010/main" val="33320409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the HS Graduation Plan metric, use the student lists under the “More” button to check to see that a student on the list has the same graduation plan in the source system.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For the HS Graduation Plan metric, does the numerator in the Student Attainment column match the number of students for each graduation plan type?</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42</a:t>
            </a:fld>
            <a:endParaRPr lang="en-US" dirty="0"/>
          </a:p>
        </p:txBody>
      </p:sp>
    </p:spTree>
    <p:extLst>
      <p:ext uri="{BB962C8B-B14F-4D97-AF65-F5344CB8AC3E}">
        <p14:creationId xmlns:p14="http://schemas.microsoft.com/office/powerpoint/2010/main" val="8146213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the College Entrance Exam metric, verify that the numerator matches the number of students per grade level tested in the LEA.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43</a:t>
            </a:fld>
            <a:endParaRPr lang="en-US" dirty="0"/>
          </a:p>
        </p:txBody>
      </p:sp>
    </p:spTree>
    <p:extLst>
      <p:ext uri="{BB962C8B-B14F-4D97-AF65-F5344CB8AC3E}">
        <p14:creationId xmlns:p14="http://schemas.microsoft.com/office/powerpoint/2010/main" val="12757755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Operational Dashboard,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All metrics should have the denominators that match teacher counts for the campus</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Check for numbers that are too high or too low </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Teacher retention</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denominator should be the number of teachers at the end of the previous year.  The list should only display teachers who did not return to the campus.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44</a:t>
            </a:fld>
            <a:endParaRPr lang="en-US" dirty="0"/>
          </a:p>
        </p:txBody>
      </p:sp>
    </p:spTree>
    <p:extLst>
      <p:ext uri="{BB962C8B-B14F-4D97-AF65-F5344CB8AC3E}">
        <p14:creationId xmlns:p14="http://schemas.microsoft.com/office/powerpoint/2010/main" val="33320409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studentGPS™ Dashboards Classroom and Student View</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landing</a:t>
            </a:r>
            <a:r>
              <a:rPr lang="en-US" baseline="0" dirty="0" smtClean="0"/>
              <a:t> page a teacher will see when he/she logs in to the studentGPS™ Dashboards, or when the LEA Steward drills down to the classroom view of the studentGPS™ Dashboards.</a:t>
            </a:r>
          </a:p>
          <a:p>
            <a:endParaRPr lang="en-US" baseline="0" dirty="0" smtClean="0"/>
          </a:p>
          <a:p>
            <a:pPr marL="0" indent="0">
              <a:buFont typeface="Arial" pitchFamily="34" charset="0"/>
              <a:buNone/>
            </a:pPr>
            <a:r>
              <a:rPr lang="en-US" sz="1200" dirty="0" smtClean="0"/>
              <a:t>In order to review a sufficient sampling of the data, it is recommended that the user:</a:t>
            </a:r>
          </a:p>
          <a:p>
            <a:pPr marL="285750" lvl="0" indent="-285750">
              <a:buFont typeface="Arial" pitchFamily="34" charset="0"/>
              <a:buChar char="•"/>
            </a:pPr>
            <a:r>
              <a:rPr lang="en-US" sz="1200" dirty="0" smtClean="0"/>
              <a:t>Check one classroom of each type core subject area</a:t>
            </a:r>
          </a:p>
          <a:p>
            <a:pPr marL="285750" lvl="0" indent="-285750">
              <a:buFont typeface="Arial" pitchFamily="34" charset="0"/>
              <a:buChar char="•"/>
            </a:pPr>
            <a:r>
              <a:rPr lang="en-US" sz="1200" dirty="0" smtClean="0"/>
              <a:t>Four total classroom types, per each of the campuses checked in the previous section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p14="http://schemas.microsoft.com/office/powerpoint/2010/main" val="39185704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drop</a:t>
            </a:r>
            <a:r>
              <a:rPr lang="en-US" baseline="0" dirty="0" smtClean="0"/>
              <a:t> down menu for the sections associated with the teacher as well as the drop down menu that filters the view.</a:t>
            </a:r>
          </a:p>
          <a:p>
            <a:endParaRPr lang="en-US" baseline="0" dirty="0" smtClean="0"/>
          </a:p>
          <a:p>
            <a:pPr lvl="0"/>
            <a:r>
              <a:rPr lang="en-US" sz="1200" baseline="0" dirty="0" smtClean="0"/>
              <a:t>On the Classroom Dashboard,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Does the teacher have all the sections assigned to them appearing in the dropdown list?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Are the correct students and the correct count of Students are appearing in each section?</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Is the data appearing as it should in each column on all three views (general, subject specific, and assessment detail)</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Are the columns sortable in ascending or descending order?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extLst>
      <p:ext uri="{BB962C8B-B14F-4D97-AF65-F5344CB8AC3E}">
        <p14:creationId xmlns:p14="http://schemas.microsoft.com/office/powerpoint/2010/main" val="9600011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itchFamily="34" charset="0"/>
              <a:buChar char="•"/>
            </a:pPr>
            <a:r>
              <a:rPr lang="en-US" sz="1200" dirty="0" smtClean="0"/>
              <a:t>Once the user has drilled down into a class or section, it is recommended that:</a:t>
            </a:r>
          </a:p>
          <a:p>
            <a:pPr marL="742950" lvl="1" indent="-285750">
              <a:buFont typeface="Arial" pitchFamily="34" charset="0"/>
              <a:buChar char="•"/>
            </a:pPr>
            <a:r>
              <a:rPr lang="en-US" sz="1200" dirty="0" smtClean="0"/>
              <a:t>The user should check 2 or more students from each classroom checked above</a:t>
            </a:r>
          </a:p>
          <a:p>
            <a:pPr marL="742950" lvl="1" indent="-285750">
              <a:buFont typeface="Arial" pitchFamily="34" charset="0"/>
              <a:buChar char="•"/>
            </a:pPr>
            <a:r>
              <a:rPr lang="en-US" sz="1200" dirty="0" smtClean="0"/>
              <a:t>This will provide a sufficient sample to verify the accuracy of the data.</a:t>
            </a:r>
          </a:p>
          <a:p>
            <a:pPr marL="0" lvl="0" indent="0">
              <a:buFont typeface="Arial" pitchFamily="34" charset="0"/>
              <a:buNone/>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48</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you are still having problems fixing the data in the </a:t>
            </a:r>
            <a:r>
              <a:rPr lang="en-US" dirty="0" err="1" smtClean="0"/>
              <a:t>studentGPS</a:t>
            </a:r>
            <a:r>
              <a:rPr lang="en-US" smtClean="0"/>
              <a:t>™ Dashboards please follow the following TEA escalation process.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val="40306720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Attendance and Discipline page under the Academic Dashboard tab,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student has data for all metrics on the page</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Drill downs have data including reason codes for absences and description of discipline incidents</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Data matches the data in the source system for the student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49</a:t>
            </a:fld>
            <a:endParaRPr lang="en-US" dirty="0"/>
          </a:p>
        </p:txBody>
      </p:sp>
    </p:spTree>
    <p:extLst>
      <p:ext uri="{BB962C8B-B14F-4D97-AF65-F5344CB8AC3E}">
        <p14:creationId xmlns:p14="http://schemas.microsoft.com/office/powerpoint/2010/main" val="9600011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Student Dashboards, under State Assessments,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Scores and objective level details are available and match the LEA assessment system.</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Raw scores available for STAAR 3-8</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Historical data is available for TAKS Mastery by</a:t>
            </a:r>
            <a:r>
              <a:rPr lang="en-US" sz="1200" kern="1200" baseline="0" dirty="0" smtClean="0">
                <a:solidFill>
                  <a:schemeClr val="tx1"/>
                </a:solidFill>
                <a:effectLst/>
                <a:latin typeface="Arial" pitchFamily="34" charset="0"/>
                <a:ea typeface="+mn-ea"/>
                <a:cs typeface="Arial" pitchFamily="34" charset="0"/>
              </a:rPr>
              <a:t> Core Subject Area</a:t>
            </a:r>
            <a:endParaRPr lang="en-US" sz="1200" kern="1200" dirty="0" smtClean="0">
              <a:solidFill>
                <a:schemeClr val="tx1"/>
              </a:solidFill>
              <a:effectLst/>
              <a:latin typeface="Arial" pitchFamily="34" charset="0"/>
              <a:ea typeface="+mn-ea"/>
              <a:cs typeface="Arial" pitchFamily="34" charset="0"/>
            </a:endParaRP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TELPAS score is displayed if the student has taken the exam</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50</a:t>
            </a:fld>
            <a:endParaRPr lang="en-US" dirty="0"/>
          </a:p>
        </p:txBody>
      </p:sp>
    </p:spTree>
    <p:extLst>
      <p:ext uri="{BB962C8B-B14F-4D97-AF65-F5344CB8AC3E}">
        <p14:creationId xmlns:p14="http://schemas.microsoft.com/office/powerpoint/2010/main" val="37845314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Student Dashboards, under State Assessments, the LEA Steward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Scores and objective level details are available and match the LEA assessment system.</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Raw scores available for STAAR 3-8</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Historical data is available for TAKS Mastery by</a:t>
            </a:r>
            <a:r>
              <a:rPr lang="en-US" sz="1200" kern="1200" baseline="0" dirty="0" smtClean="0">
                <a:solidFill>
                  <a:schemeClr val="tx1"/>
                </a:solidFill>
                <a:effectLst/>
                <a:latin typeface="Arial" pitchFamily="34" charset="0"/>
                <a:ea typeface="+mn-ea"/>
                <a:cs typeface="Arial" pitchFamily="34" charset="0"/>
              </a:rPr>
              <a:t> Core Subject Area</a:t>
            </a:r>
            <a:endParaRPr lang="en-US" sz="1200" kern="1200" dirty="0" smtClean="0">
              <a:solidFill>
                <a:schemeClr val="tx1"/>
              </a:solidFill>
              <a:effectLst/>
              <a:latin typeface="Arial" pitchFamily="34" charset="0"/>
              <a:ea typeface="+mn-ea"/>
              <a:cs typeface="Arial" pitchFamily="34" charset="0"/>
            </a:endParaRP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TELPAS score is displayed if the student has taken the exam</a:t>
            </a:r>
          </a:p>
        </p:txBody>
      </p:sp>
      <p:sp>
        <p:nvSpPr>
          <p:cNvPr id="4" name="Slide Number Placeholder 3"/>
          <p:cNvSpPr>
            <a:spLocks noGrp="1"/>
          </p:cNvSpPr>
          <p:nvPr>
            <p:ph type="sldNum" sz="quarter" idx="10"/>
          </p:nvPr>
        </p:nvSpPr>
        <p:spPr/>
        <p:txBody>
          <a:bodyPr/>
          <a:lstStyle/>
          <a:p>
            <a:fld id="{7872E534-9B96-469B-99C0-8551271B58B1}" type="slidenum">
              <a:rPr lang="en-US" smtClean="0"/>
              <a:pPr/>
              <a:t>51</a:t>
            </a:fld>
            <a:endParaRPr lang="en-US" dirty="0"/>
          </a:p>
        </p:txBody>
      </p:sp>
    </p:spTree>
    <p:extLst>
      <p:ext uri="{BB962C8B-B14F-4D97-AF65-F5344CB8AC3E}">
        <p14:creationId xmlns:p14="http://schemas.microsoft.com/office/powerpoint/2010/main" val="37845314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Student Dashboards, under Local Assessments,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Are all assessments for the student displayed with the appropriate details and does the data match the LEA assessment system?</a:t>
            </a:r>
          </a:p>
          <a:p>
            <a:pPr marL="171450" lvl="0" indent="-171450">
              <a:buFont typeface="Arial" pitchFamily="34" charset="0"/>
              <a:buChar char="•"/>
            </a:pPr>
            <a:r>
              <a:rPr lang="en-US" sz="1200" kern="1200" baseline="0" dirty="0" smtClean="0">
                <a:solidFill>
                  <a:schemeClr val="tx1"/>
                </a:solidFill>
                <a:effectLst/>
                <a:latin typeface="Arial" pitchFamily="34" charset="0"/>
                <a:ea typeface="+mn-ea"/>
                <a:cs typeface="Arial" pitchFamily="34" charset="0"/>
              </a:rPr>
              <a:t>Data may not be available initially</a:t>
            </a:r>
            <a:endParaRPr lang="en-US"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52</a:t>
            </a:fld>
            <a:endParaRPr lang="en-US" dirty="0"/>
          </a:p>
        </p:txBody>
      </p:sp>
    </p:spTree>
    <p:extLst>
      <p:ext uri="{BB962C8B-B14F-4D97-AF65-F5344CB8AC3E}">
        <p14:creationId xmlns:p14="http://schemas.microsoft.com/office/powerpoint/2010/main" val="18598161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Student Dashboards, under Grades and Credits,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student has the correct number of courses in each of the denominators </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These should match the current courses in the drilldowns or on the transcript tab</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High school students in 10</a:t>
            </a:r>
            <a:r>
              <a:rPr lang="en-US" sz="1200" kern="1200" baseline="30000" dirty="0" smtClean="0">
                <a:solidFill>
                  <a:schemeClr val="tx1"/>
                </a:solidFill>
                <a:effectLst/>
                <a:latin typeface="Arial" pitchFamily="34" charset="0"/>
                <a:ea typeface="+mn-ea"/>
                <a:cs typeface="Arial" pitchFamily="34" charset="0"/>
              </a:rPr>
              <a:t>th</a:t>
            </a:r>
            <a:r>
              <a:rPr lang="en-US" sz="1200" kern="1200" dirty="0" smtClean="0">
                <a:solidFill>
                  <a:schemeClr val="tx1"/>
                </a:solidFill>
                <a:effectLst/>
                <a:latin typeface="Arial" pitchFamily="34" charset="0"/>
                <a:ea typeface="+mn-ea"/>
                <a:cs typeface="Arial" pitchFamily="34" charset="0"/>
              </a:rPr>
              <a:t> grade and higher have credit metric enabled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 Credits look within range </a:t>
            </a:r>
          </a:p>
          <a:p>
            <a:pPr marL="742950" lvl="1" indent="-285750">
              <a:buFont typeface="Arial" pitchFamily="34" charset="0"/>
              <a:buChar char="•"/>
            </a:pPr>
            <a:r>
              <a:rPr lang="en-US" sz="1200" dirty="0" smtClean="0"/>
              <a:t>Watch for unusually high number of credits which may indicate double counting of courses (block scheduling).  Credits should equal the number of credits on Transcript page</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Denominator for the credit accumulation</a:t>
            </a:r>
            <a:r>
              <a:rPr lang="en-US" sz="1200" kern="1200" baseline="0" dirty="0" smtClean="0">
                <a:solidFill>
                  <a:schemeClr val="tx1"/>
                </a:solidFill>
                <a:effectLst/>
                <a:latin typeface="Arial" pitchFamily="34" charset="0"/>
                <a:ea typeface="+mn-ea"/>
                <a:cs typeface="Arial" pitchFamily="34" charset="0"/>
              </a:rPr>
              <a:t> metric</a:t>
            </a:r>
            <a:r>
              <a:rPr lang="en-US" sz="1200" kern="1200" dirty="0" smtClean="0">
                <a:solidFill>
                  <a:schemeClr val="tx1"/>
                </a:solidFill>
                <a:effectLst/>
                <a:latin typeface="Arial" pitchFamily="34" charset="0"/>
                <a:ea typeface="+mn-ea"/>
                <a:cs typeface="Arial" pitchFamily="34" charset="0"/>
              </a:rPr>
              <a:t> should closely  match enrollment numbers for each grade</a:t>
            </a:r>
          </a:p>
          <a:p>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53</a:t>
            </a:fld>
            <a:endParaRPr lang="en-US" dirty="0"/>
          </a:p>
        </p:txBody>
      </p:sp>
    </p:spTree>
    <p:extLst>
      <p:ext uri="{BB962C8B-B14F-4D97-AF65-F5344CB8AC3E}">
        <p14:creationId xmlns:p14="http://schemas.microsoft.com/office/powerpoint/2010/main" val="8097773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Student Dashboards, under Grades and Credits, the LEA Steward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student has the correct number of courses in each of the denominators </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These should match the current courses in the drilldowns or on the transcript tab</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High school students in 10</a:t>
            </a:r>
            <a:r>
              <a:rPr lang="en-US" sz="1200" kern="1200" baseline="30000" dirty="0" smtClean="0">
                <a:solidFill>
                  <a:schemeClr val="tx1"/>
                </a:solidFill>
                <a:effectLst/>
                <a:latin typeface="Arial" pitchFamily="34" charset="0"/>
                <a:ea typeface="+mn-ea"/>
                <a:cs typeface="Arial" pitchFamily="34" charset="0"/>
              </a:rPr>
              <a:t>th</a:t>
            </a:r>
            <a:r>
              <a:rPr lang="en-US" sz="1200" kern="1200" dirty="0" smtClean="0">
                <a:solidFill>
                  <a:schemeClr val="tx1"/>
                </a:solidFill>
                <a:effectLst/>
                <a:latin typeface="Arial" pitchFamily="34" charset="0"/>
                <a:ea typeface="+mn-ea"/>
                <a:cs typeface="Arial" pitchFamily="34" charset="0"/>
              </a:rPr>
              <a:t> grade and higher have credit metric enabled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 Credits look within range </a:t>
            </a:r>
          </a:p>
          <a:p>
            <a:pPr marL="742950" lvl="1" indent="-285750">
              <a:buFont typeface="Arial" pitchFamily="34" charset="0"/>
              <a:buChar char="•"/>
            </a:pPr>
            <a:r>
              <a:rPr lang="en-US" sz="1200" dirty="0" smtClean="0"/>
              <a:t>Watch for unusually high number of credits which may indicate double counting of courses (block scheduling).  Credits should equal the number of credits on Transcript page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54</a:t>
            </a:fld>
            <a:endParaRPr lang="en-US" dirty="0"/>
          </a:p>
        </p:txBody>
      </p:sp>
    </p:spTree>
    <p:extLst>
      <p:ext uri="{BB962C8B-B14F-4D97-AF65-F5344CB8AC3E}">
        <p14:creationId xmlns:p14="http://schemas.microsoft.com/office/powerpoint/2010/main" val="8097773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Student Dashboards, under Advanced Academics, the user should check that:</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In the Advance Course Potential metric,</a:t>
            </a:r>
            <a:r>
              <a:rPr lang="en-US" sz="1200" kern="1200" baseline="0" dirty="0" smtClean="0">
                <a:solidFill>
                  <a:schemeClr val="tx1"/>
                </a:solidFill>
                <a:effectLst/>
                <a:latin typeface="Arial" pitchFamily="34" charset="0"/>
                <a:ea typeface="+mn-ea"/>
                <a:cs typeface="Arial" pitchFamily="34" charset="0"/>
              </a:rPr>
              <a:t> verify that the STAAR Level III: Advanced metric value (Yes or No) matches the data in the LEA assessment system or the source system for the student.</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For the</a:t>
            </a:r>
            <a:r>
              <a:rPr lang="en-US" sz="1200" kern="1200" baseline="0" dirty="0" smtClean="0">
                <a:solidFill>
                  <a:schemeClr val="tx1"/>
                </a:solidFill>
                <a:effectLst/>
                <a:latin typeface="Arial" pitchFamily="34" charset="0"/>
                <a:ea typeface="+mn-ea"/>
                <a:cs typeface="Arial" pitchFamily="34" charset="0"/>
              </a:rPr>
              <a:t> individual student, verify that the Enrolled metric value (Yes or No) matches the data in the source system.</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kern="1200" dirty="0" smtClean="0">
              <a:solidFill>
                <a:schemeClr val="tx1"/>
              </a:solidFill>
              <a:effectLst/>
              <a:latin typeface="Arial" pitchFamily="34" charset="0"/>
              <a:ea typeface="+mn-ea"/>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55</a:t>
            </a:fld>
            <a:endParaRPr lang="en-US" dirty="0"/>
          </a:p>
        </p:txBody>
      </p:sp>
    </p:spTree>
    <p:extLst>
      <p:ext uri="{BB962C8B-B14F-4D97-AF65-F5344CB8AC3E}">
        <p14:creationId xmlns:p14="http://schemas.microsoft.com/office/powerpoint/2010/main" val="24474791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Under the College Entrance Exams metric:</a:t>
            </a:r>
          </a:p>
          <a:p>
            <a:pPr marL="17145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Do metrics have data for any assessment taken and in the file for the student?</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56</a:t>
            </a:fld>
            <a:endParaRPr lang="en-US" dirty="0"/>
          </a:p>
        </p:txBody>
      </p:sp>
    </p:spTree>
    <p:extLst>
      <p:ext uri="{BB962C8B-B14F-4D97-AF65-F5344CB8AC3E}">
        <p14:creationId xmlns:p14="http://schemas.microsoft.com/office/powerpoint/2010/main" val="12103287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Student Dashboards, under Transcript,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Current courses and grades are listed correctly</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Course history with grades and credit correctly display</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Assessment history is correctly displaying</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57</a:t>
            </a:fld>
            <a:endParaRPr lang="en-US" dirty="0"/>
          </a:p>
        </p:txBody>
      </p:sp>
    </p:spTree>
    <p:extLst>
      <p:ext uri="{BB962C8B-B14F-4D97-AF65-F5344CB8AC3E}">
        <p14:creationId xmlns:p14="http://schemas.microsoft.com/office/powerpoint/2010/main" val="7325072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58</a:t>
            </a:fld>
            <a:endParaRPr lang="en-US" dirty="0"/>
          </a:p>
        </p:txBody>
      </p:sp>
    </p:spTree>
    <p:extLst>
      <p:ext uri="{BB962C8B-B14F-4D97-AF65-F5344CB8AC3E}">
        <p14:creationId xmlns:p14="http://schemas.microsoft.com/office/powerpoint/2010/main" val="4257351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Steward should start with the district view of the studentGPS™ Dashboards</a:t>
            </a:r>
            <a:r>
              <a:rPr lang="en-US" baseline="0" dirty="0" smtClean="0"/>
              <a:t> and the corresponding section of the QA Checklist. Note that in the District view we are looking for the count or list of campuses.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The district view represents what a superintendent or an administrator with district level access would see when accessing the studentGPS™ Dashboards</a:t>
            </a:r>
          </a:p>
          <a:p>
            <a:pPr marL="171450" indent="-171450">
              <a:buFont typeface="Arial" pitchFamily="34" charset="0"/>
              <a:buChar char="•"/>
            </a:pPr>
            <a:r>
              <a:rPr lang="en-US" dirty="0" smtClean="0"/>
              <a:t>This view enables the user to see all the campuses and associated information for the district</a:t>
            </a:r>
          </a:p>
          <a:p>
            <a:pPr marL="171450" indent="-171450">
              <a:buFont typeface="Arial" pitchFamily="34" charset="0"/>
              <a:buChar char="•"/>
            </a:pPr>
            <a:r>
              <a:rPr lang="en-US" dirty="0" smtClean="0"/>
              <a:t>Note that when we go through the following screens that the studentGPS™ Dashboards is organized in tabs</a:t>
            </a:r>
          </a:p>
          <a:p>
            <a:pPr marL="628650" lvl="1" indent="-171450">
              <a:buFont typeface="Arial" pitchFamily="34" charset="0"/>
              <a:buChar char="•"/>
            </a:pPr>
            <a:r>
              <a:rPr lang="en-US" dirty="0" smtClean="0"/>
              <a:t>Each tab has sub-categories divided into pages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Review the QA</a:t>
            </a:r>
            <a:r>
              <a:rPr lang="en-US" sz="1200" baseline="0" dirty="0" smtClean="0"/>
              <a:t> checklist in components, starting with the District Information tab. The LEA Steward should make sure that the </a:t>
            </a:r>
            <a:r>
              <a:rPr lang="en-US" sz="1200" dirty="0" smtClean="0"/>
              <a:t>data on the page matches counts for the district,</a:t>
            </a:r>
            <a:r>
              <a:rPr lang="en-US" sz="1200" baseline="0" dirty="0" smtClean="0"/>
              <a:t> including:</a:t>
            </a:r>
            <a:endParaRPr lang="en-US" sz="1200" dirty="0" smtClean="0"/>
          </a:p>
          <a:p>
            <a:pPr marL="285750" lvl="0" indent="-285750">
              <a:buFont typeface="Arial" pitchFamily="34" charset="0"/>
              <a:buChar char="•"/>
            </a:pPr>
            <a:r>
              <a:rPr lang="en-US" sz="1200" dirty="0" smtClean="0"/>
              <a:t>District Information—Is</a:t>
            </a:r>
            <a:r>
              <a:rPr lang="en-US" sz="1200" baseline="0" dirty="0" smtClean="0"/>
              <a:t> the LEA or District information </a:t>
            </a:r>
            <a:r>
              <a:rPr lang="en-US" sz="1200" dirty="0" smtClean="0"/>
              <a:t>correct? These district</a:t>
            </a:r>
            <a:r>
              <a:rPr lang="en-US" sz="1200" baseline="0" dirty="0" smtClean="0"/>
              <a:t> Administration should be correct (it is generated by the HR system of record)</a:t>
            </a:r>
            <a:endParaRPr lang="en-US" sz="1200" dirty="0" smtClean="0"/>
          </a:p>
          <a:p>
            <a:pPr marL="285750" lvl="0" indent="-285750">
              <a:buFont typeface="Arial" pitchFamily="34" charset="0"/>
              <a:buChar char="•"/>
            </a:pPr>
            <a:r>
              <a:rPr lang="en-US" sz="1200" dirty="0" smtClean="0"/>
              <a:t>Student demographics—Does the student</a:t>
            </a:r>
            <a:r>
              <a:rPr lang="en-US" sz="1200" baseline="0" dirty="0" smtClean="0"/>
              <a:t> demographic information </a:t>
            </a:r>
            <a:r>
              <a:rPr lang="en-US" sz="1200" dirty="0" smtClean="0"/>
              <a:t>match the LEA’s source system?</a:t>
            </a:r>
          </a:p>
          <a:p>
            <a:pPr marL="285750" lvl="0" indent="-285750">
              <a:buFont typeface="Arial" pitchFamily="34" charset="0"/>
              <a:buChar char="•"/>
            </a:pPr>
            <a:r>
              <a:rPr lang="en-US" sz="1200" dirty="0" smtClean="0"/>
              <a:t>Accountability Ratings—Are the accountability ratings</a:t>
            </a:r>
            <a:r>
              <a:rPr lang="en-US" sz="1200" baseline="0" dirty="0" smtClean="0"/>
              <a:t> accurate?</a:t>
            </a:r>
            <a:endParaRPr lang="en-US" sz="1200" dirty="0" smtClean="0"/>
          </a:p>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Students by program—Does the</a:t>
            </a:r>
            <a:r>
              <a:rPr lang="en-US" sz="1200" baseline="0" dirty="0" smtClean="0"/>
              <a:t> students by program information </a:t>
            </a:r>
            <a:r>
              <a:rPr lang="en-US" sz="1200" dirty="0" smtClean="0"/>
              <a:t>match the LEA’s source system?</a:t>
            </a:r>
          </a:p>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District Characteristics—Do</a:t>
            </a:r>
            <a:r>
              <a:rPr lang="en-US" sz="1200" baseline="0" dirty="0" smtClean="0"/>
              <a:t> the district characteristics </a:t>
            </a:r>
            <a:r>
              <a:rPr lang="en-US" sz="1200" dirty="0" smtClean="0"/>
              <a:t>match the LEA’s source system?</a:t>
            </a:r>
          </a:p>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Other student Information—Does the other student information match the LEA’s source system?</a:t>
            </a:r>
          </a:p>
          <a:p>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page</a:t>
            </a:r>
            <a:r>
              <a:rPr lang="en-US" sz="1200" baseline="0" dirty="0" smtClean="0"/>
              <a:t> is broken down section by section. The LEA Steward should make sure that the </a:t>
            </a:r>
            <a:r>
              <a:rPr lang="en-US" sz="1200" dirty="0" smtClean="0"/>
              <a:t>data on the page matches counts for the district,</a:t>
            </a:r>
            <a:r>
              <a:rPr lang="en-US" sz="1200" baseline="0" dirty="0" smtClean="0"/>
              <a:t> including:</a:t>
            </a:r>
            <a:endParaRPr lang="en-US" sz="1200" dirty="0" smtClean="0"/>
          </a:p>
          <a:p>
            <a:pPr marL="285750" lvl="0" indent="-285750">
              <a:buFont typeface="Arial" pitchFamily="34" charset="0"/>
              <a:buChar char="•"/>
            </a:pPr>
            <a:r>
              <a:rPr lang="en-US" sz="1200" dirty="0" smtClean="0"/>
              <a:t>District Information—Is</a:t>
            </a:r>
            <a:r>
              <a:rPr lang="en-US" sz="1200" baseline="0" dirty="0" smtClean="0"/>
              <a:t> the LEA or District information </a:t>
            </a:r>
            <a:r>
              <a:rPr lang="en-US" sz="1200" dirty="0" smtClean="0"/>
              <a:t>correct? These district</a:t>
            </a:r>
            <a:r>
              <a:rPr lang="en-US" sz="1200" baseline="0" dirty="0" smtClean="0"/>
              <a:t> Administration should be correct (it is generated by the HR system of record)</a:t>
            </a:r>
            <a:endParaRPr lang="en-US" sz="1200" dirty="0" smtClean="0"/>
          </a:p>
          <a:p>
            <a:pPr marL="285750" lvl="0" indent="-285750">
              <a:buFont typeface="Arial" pitchFamily="34" charset="0"/>
              <a:buChar char="•"/>
            </a:pPr>
            <a:r>
              <a:rPr lang="en-US" sz="1200" dirty="0" smtClean="0"/>
              <a:t>Student demographics—Does the student</a:t>
            </a:r>
            <a:r>
              <a:rPr lang="en-US" sz="1200" baseline="0" dirty="0" smtClean="0"/>
              <a:t> demographic information </a:t>
            </a:r>
            <a:r>
              <a:rPr lang="en-US" sz="1200" dirty="0" smtClean="0"/>
              <a:t>match the LEA’s source system?</a:t>
            </a:r>
          </a:p>
          <a:p>
            <a:pPr marL="285750" lvl="0" indent="-285750">
              <a:buFont typeface="Arial" pitchFamily="34" charset="0"/>
              <a:buChar char="•"/>
            </a:pPr>
            <a:r>
              <a:rPr lang="en-US" sz="1200" dirty="0" smtClean="0"/>
              <a:t>Accountability Ratings—Are the accountability ratings</a:t>
            </a:r>
            <a:r>
              <a:rPr lang="en-US" sz="1200" baseline="0" dirty="0" smtClean="0"/>
              <a:t> accurate?</a:t>
            </a:r>
            <a:endParaRPr lang="en-US" sz="1200" dirty="0" smtClean="0"/>
          </a:p>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Students by program—Does the</a:t>
            </a:r>
            <a:r>
              <a:rPr lang="en-US" sz="1200" baseline="0" dirty="0" smtClean="0"/>
              <a:t> students by program information </a:t>
            </a:r>
            <a:r>
              <a:rPr lang="en-US" sz="1200" dirty="0" smtClean="0"/>
              <a:t>match the LEA’s source system?</a:t>
            </a:r>
          </a:p>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District Characteristics—Do</a:t>
            </a:r>
            <a:r>
              <a:rPr lang="en-US" sz="1200" baseline="0" dirty="0" smtClean="0"/>
              <a:t> the district characteristics </a:t>
            </a:r>
            <a:r>
              <a:rPr lang="en-US" sz="1200" dirty="0" smtClean="0"/>
              <a:t>match the LEA’s source system?</a:t>
            </a:r>
          </a:p>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Other student Information—Does the other student information match the LEA’s source system?</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a:t>
            </a:fld>
            <a:endParaRPr lang="en-US" dirty="0"/>
          </a:p>
        </p:txBody>
      </p:sp>
    </p:spTree>
    <p:extLst>
      <p:ext uri="{BB962C8B-B14F-4D97-AF65-F5344CB8AC3E}">
        <p14:creationId xmlns:p14="http://schemas.microsoft.com/office/powerpoint/2010/main" val="13564482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457200"/>
            <a:ext cx="6858000" cy="841248"/>
          </a:xfrm>
          <a:prstGeom prst="rect">
            <a:avLst/>
          </a:prstGeom>
        </p:spPr>
        <p:txBody>
          <a:bodyPr anchor="ctr">
            <a:no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chor="ctr" anchorCtr="0">
            <a:no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5" cstate="print"/>
          <a:stretch>
            <a:fillRect/>
          </a:stretch>
        </p:blipFill>
        <p:spPr>
          <a:xfrm>
            <a:off x="152400" y="152400"/>
            <a:ext cx="1617717" cy="1007787"/>
          </a:xfrm>
          <a:prstGeom prst="rect">
            <a:avLst/>
          </a:prstGeom>
        </p:spPr>
      </p:pic>
      <p:sp>
        <p:nvSpPr>
          <p:cNvPr id="11" name="Title 1"/>
          <p:cNvSpPr txBox="1">
            <a:spLocks/>
          </p:cNvSpPr>
          <p:nvPr userDrawn="1"/>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t>Click to edit Master title style</a:t>
            </a:r>
            <a:endParaRPr lang="en-US" sz="2800"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www.texasstudentdatasystem.org/" TargetMode="External"/><Relationship Id="rId2" Type="http://schemas.openxmlformats.org/officeDocument/2006/relationships/notesSlide" Target="../notesSlides/notesSlide59.xml"/><Relationship Id="rId1" Type="http://schemas.openxmlformats.org/officeDocument/2006/relationships/slideLayout" Target="../slideLayouts/slideLayout11.xml"/><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2373573" y="5929751"/>
            <a:ext cx="6477000" cy="838200"/>
          </a:xfrm>
        </p:spPr>
        <p:txBody>
          <a:bodyPr>
            <a:noAutofit/>
          </a:bodyPr>
          <a:lstStyle/>
          <a:p>
            <a:r>
              <a:rPr lang="en-US" sz="3400" b="1" cap="none" dirty="0" smtClean="0"/>
              <a:t>TSDS Technical Course 6: </a:t>
            </a:r>
            <a:r>
              <a:rPr lang="en-US" sz="3400" b="1" cap="none" dirty="0" smtClean="0">
                <a:solidFill>
                  <a:srgbClr val="43E4FF"/>
                </a:solidFill>
              </a:rPr>
              <a:t>studentGPS™ Dashboards Quality Assurance Checklist  Quick Reference Guide</a:t>
            </a:r>
            <a:br>
              <a:rPr lang="en-US" sz="3400" b="1" cap="none" dirty="0" smtClean="0">
                <a:solidFill>
                  <a:srgbClr val="43E4FF"/>
                </a:solidFill>
              </a:rPr>
            </a:br>
            <a:r>
              <a:rPr lang="en-US" sz="3100" dirty="0" smtClean="0"/>
              <a:t/>
            </a:r>
            <a:br>
              <a:rPr lang="en-US" sz="3100" dirty="0" smtClean="0"/>
            </a:br>
            <a:r>
              <a:rPr lang="en-US" sz="2400" dirty="0" smtClean="0">
                <a:solidFill>
                  <a:srgbClr val="11D4E9"/>
                </a:solidFill>
              </a:rPr>
              <a:t> </a:t>
            </a:r>
            <a:br>
              <a:rPr lang="en-US" sz="2400" dirty="0" smtClean="0">
                <a:solidFill>
                  <a:srgbClr val="11D4E9"/>
                </a:solidFill>
              </a:rPr>
            </a:br>
            <a:endParaRPr lang="en-US" sz="2400" dirty="0">
              <a:solidFill>
                <a:srgbClr val="FCD192"/>
              </a:solidFill>
            </a:endParaRPr>
          </a:p>
        </p:txBody>
      </p:sp>
      <p:sp>
        <p:nvSpPr>
          <p:cNvPr id="6" name="Rectangle 5"/>
          <p:cNvSpPr/>
          <p:nvPr/>
        </p:nvSpPr>
        <p:spPr>
          <a:xfrm>
            <a:off x="110990" y="870099"/>
            <a:ext cx="2832442" cy="338554"/>
          </a:xfrm>
          <a:prstGeom prst="rect">
            <a:avLst/>
          </a:prstGeom>
        </p:spPr>
        <p:txBody>
          <a:bodyPr wrap="none">
            <a:spAutoFit/>
          </a:bodyPr>
          <a:lstStyle/>
          <a:p>
            <a:r>
              <a:rPr lang="en-US" sz="1600" dirty="0" smtClean="0">
                <a:solidFill>
                  <a:srgbClr val="11D4E9"/>
                </a:solidFill>
              </a:rPr>
              <a:t>Simple Solution. Brighter Futures.</a:t>
            </a:r>
            <a:endParaRPr lang="en-US" sz="1600" dirty="0"/>
          </a:p>
        </p:txBody>
      </p:sp>
      <p:sp>
        <p:nvSpPr>
          <p:cNvPr id="8" name="TextBox 7"/>
          <p:cNvSpPr txBox="1"/>
          <p:nvPr/>
        </p:nvSpPr>
        <p:spPr>
          <a:xfrm>
            <a:off x="2743200" y="6320135"/>
            <a:ext cx="6400800" cy="461665"/>
          </a:xfrm>
          <a:prstGeom prst="rect">
            <a:avLst/>
          </a:prstGeom>
          <a:noFill/>
        </p:spPr>
        <p:txBody>
          <a:bodyPr wrap="square" rtlCol="0">
            <a:spAutoFit/>
          </a:bodyPr>
          <a:lstStyle/>
          <a:p>
            <a:r>
              <a:rPr lang="en-US" sz="2400" dirty="0" smtClean="0">
                <a:solidFill>
                  <a:srgbClr val="11D4E9"/>
                </a:solidFill>
              </a:rPr>
              <a:t>Document </a:t>
            </a:r>
            <a:r>
              <a:rPr lang="en-US" sz="2400" smtClean="0">
                <a:solidFill>
                  <a:srgbClr val="11D4E9"/>
                </a:solidFill>
              </a:rPr>
              <a:t>Number </a:t>
            </a:r>
            <a:r>
              <a:rPr lang="en-US" sz="2400" smtClean="0">
                <a:solidFill>
                  <a:srgbClr val="11D4E9"/>
                </a:solidFill>
              </a:rPr>
              <a:t>TSDS-sGPS-L007-D012</a:t>
            </a:r>
            <a:endParaRPr lang="en-US" sz="2400" dirty="0"/>
          </a:p>
        </p:txBody>
      </p:sp>
    </p:spTree>
    <p:extLst>
      <p:ext uri="{BB962C8B-B14F-4D97-AF65-F5344CB8AC3E}">
        <p14:creationId xmlns:p14="http://schemas.microsoft.com/office/powerpoint/2010/main" val="20266040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7961" t="17348" r="13930" b="55412"/>
          <a:stretch/>
        </p:blipFill>
        <p:spPr bwMode="auto">
          <a:xfrm>
            <a:off x="152400" y="2285999"/>
            <a:ext cx="8833104" cy="3566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Campus List Page</a:t>
            </a:r>
            <a:endParaRPr lang="en-US" dirty="0"/>
          </a:p>
        </p:txBody>
      </p:sp>
      <p:sp>
        <p:nvSpPr>
          <p:cNvPr id="8" name="Right Arrow 7"/>
          <p:cNvSpPr/>
          <p:nvPr/>
        </p:nvSpPr>
        <p:spPr>
          <a:xfrm rot="2956801">
            <a:off x="554999" y="210912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3121923" y="2438402"/>
            <a:ext cx="381003"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08608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246" t="28299" r="22202" b="27463"/>
          <a:stretch/>
        </p:blipFill>
        <p:spPr bwMode="auto">
          <a:xfrm>
            <a:off x="155448" y="2438400"/>
            <a:ext cx="8833104" cy="4101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Students by Level</a:t>
            </a:r>
            <a:endParaRPr lang="en-US" dirty="0"/>
          </a:p>
        </p:txBody>
      </p:sp>
      <p:sp>
        <p:nvSpPr>
          <p:cNvPr id="8" name="Right Arrow 7"/>
          <p:cNvSpPr/>
          <p:nvPr/>
        </p:nvSpPr>
        <p:spPr>
          <a:xfrm rot="2956801">
            <a:off x="554999" y="210912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
        <p:nvSpPr>
          <p:cNvPr id="9" name="Rectangle 8"/>
          <p:cNvSpPr/>
          <p:nvPr/>
        </p:nvSpPr>
        <p:spPr>
          <a:xfrm rot="5400000">
            <a:off x="4571998" y="2438399"/>
            <a:ext cx="381003"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CD192"/>
              </a:solidFill>
            </a:endParaRPr>
          </a:p>
        </p:txBody>
      </p:sp>
    </p:spTree>
    <p:extLst>
      <p:ext uri="{BB962C8B-B14F-4D97-AF65-F5344CB8AC3E}">
        <p14:creationId xmlns:p14="http://schemas.microsoft.com/office/powerpoint/2010/main" val="35094511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7880" t="18408" r="14011" b="54356"/>
          <a:stretch/>
        </p:blipFill>
        <p:spPr bwMode="auto">
          <a:xfrm>
            <a:off x="152400" y="2438400"/>
            <a:ext cx="8833104" cy="3566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11</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Students by Demographics Page</a:t>
            </a:r>
            <a:endParaRPr lang="en-US" dirty="0"/>
          </a:p>
        </p:txBody>
      </p:sp>
      <p:sp>
        <p:nvSpPr>
          <p:cNvPr id="8" name="Right Arrow 7"/>
          <p:cNvSpPr/>
          <p:nvPr/>
        </p:nvSpPr>
        <p:spPr>
          <a:xfrm rot="2956801">
            <a:off x="554999" y="210912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5638798" y="2438398"/>
            <a:ext cx="381003"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797637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12</a:t>
            </a:fld>
            <a:endParaRPr lang="en-US" dirty="0"/>
          </a:p>
        </p:txBody>
      </p:sp>
      <p:sp>
        <p:nvSpPr>
          <p:cNvPr id="4" name="Title 3"/>
          <p:cNvSpPr>
            <a:spLocks noGrp="1"/>
          </p:cNvSpPr>
          <p:nvPr>
            <p:ph type="title"/>
          </p:nvPr>
        </p:nvSpPr>
        <p:spPr>
          <a:xfrm>
            <a:off x="1905000" y="454152"/>
            <a:ext cx="6858000" cy="841248"/>
          </a:xfrm>
        </p:spPr>
        <p:txBody>
          <a:bodyPr>
            <a:noAutofit/>
          </a:bodyPr>
          <a:lstStyle/>
          <a:p>
            <a:r>
              <a:rPr lang="en-US" dirty="0" smtClean="0"/>
              <a:t>Students by Demographics Details</a:t>
            </a:r>
            <a:endParaRPr lang="en-US" dirty="0"/>
          </a:p>
        </p:txBody>
      </p:sp>
      <p:pic>
        <p:nvPicPr>
          <p:cNvPr id="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7880" t="18408" r="14011" b="54356"/>
          <a:stretch/>
        </p:blipFill>
        <p:spPr bwMode="auto">
          <a:xfrm>
            <a:off x="84165" y="1752600"/>
            <a:ext cx="67948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8124" t="18508" r="14015" b="54494"/>
          <a:stretch/>
        </p:blipFill>
        <p:spPr bwMode="auto">
          <a:xfrm>
            <a:off x="2209800" y="3657600"/>
            <a:ext cx="6793992" cy="274320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2736374" y="1164609"/>
            <a:ext cx="381003" cy="2833048"/>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2956801">
            <a:off x="1226620" y="195167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2956801">
            <a:off x="3431140" y="389294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4707588" y="3079276"/>
            <a:ext cx="381003" cy="2833048"/>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476241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655" t="18731" r="14230" b="54546"/>
          <a:stretch/>
        </p:blipFill>
        <p:spPr bwMode="auto">
          <a:xfrm>
            <a:off x="152400" y="2438400"/>
            <a:ext cx="8833104" cy="3627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13</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Attendance and Discipline Page</a:t>
            </a:r>
            <a:endParaRPr lang="en-US" dirty="0"/>
          </a:p>
        </p:txBody>
      </p:sp>
      <p:sp>
        <p:nvSpPr>
          <p:cNvPr id="8" name="Right Arrow 7"/>
          <p:cNvSpPr/>
          <p:nvPr/>
        </p:nvSpPr>
        <p:spPr>
          <a:xfrm rot="2956801">
            <a:off x="2083939" y="210912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rot="5400000">
            <a:off x="1676398" y="2412240"/>
            <a:ext cx="381003"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238823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14</a:t>
            </a:fld>
            <a:endParaRPr lang="en-US" dirty="0"/>
          </a:p>
        </p:txBody>
      </p:sp>
      <p:sp>
        <p:nvSpPr>
          <p:cNvPr id="4" name="Title 3"/>
          <p:cNvSpPr>
            <a:spLocks noGrp="1"/>
          </p:cNvSpPr>
          <p:nvPr>
            <p:ph type="title"/>
          </p:nvPr>
        </p:nvSpPr>
        <p:spPr>
          <a:xfrm>
            <a:off x="1905000" y="454152"/>
            <a:ext cx="6858000" cy="841248"/>
          </a:xfrm>
        </p:spPr>
        <p:txBody>
          <a:bodyPr>
            <a:noAutofit/>
          </a:bodyPr>
          <a:lstStyle/>
          <a:p>
            <a:r>
              <a:rPr lang="en-US" dirty="0" smtClean="0"/>
              <a:t>Attendance and Discipline Details</a:t>
            </a:r>
            <a:endParaRPr lang="en-US" dirty="0"/>
          </a:p>
        </p:txBody>
      </p:sp>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8723" t="18666" r="14816" b="53398"/>
          <a:stretch/>
        </p:blipFill>
        <p:spPr bwMode="auto">
          <a:xfrm>
            <a:off x="152400" y="2439083"/>
            <a:ext cx="8833104" cy="3885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5524501" y="3848101"/>
            <a:ext cx="3962398" cy="1143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787652" y="1676397"/>
            <a:ext cx="556260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Campus attainment column should display the same number of campuses for every metric on this page</a:t>
            </a:r>
            <a:endParaRPr lang="en-US" sz="1600" dirty="0"/>
          </a:p>
        </p:txBody>
      </p:sp>
    </p:spTree>
    <p:extLst>
      <p:ext uri="{BB962C8B-B14F-4D97-AF65-F5344CB8AC3E}">
        <p14:creationId xmlns:p14="http://schemas.microsoft.com/office/powerpoint/2010/main" val="602921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084" t="18508" r="14055" b="54201"/>
          <a:stretch/>
        </p:blipFill>
        <p:spPr bwMode="auto">
          <a:xfrm>
            <a:off x="216090" y="2414516"/>
            <a:ext cx="8833104" cy="3605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15</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State Assessments Page</a:t>
            </a:r>
            <a:endParaRPr lang="en-US" dirty="0"/>
          </a:p>
        </p:txBody>
      </p:sp>
      <p:sp>
        <p:nvSpPr>
          <p:cNvPr id="8" name="Right Arrow 7"/>
          <p:cNvSpPr/>
          <p:nvPr/>
        </p:nvSpPr>
        <p:spPr>
          <a:xfrm rot="2956801">
            <a:off x="2083939" y="210912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rot="5400000">
            <a:off x="3124199" y="2412240"/>
            <a:ext cx="381003"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549422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832" t="80503" r="15228" b="11232"/>
          <a:stretch/>
        </p:blipFill>
        <p:spPr bwMode="auto">
          <a:xfrm>
            <a:off x="385095" y="4953000"/>
            <a:ext cx="8321040" cy="1104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736" t="29726" r="15130" b="50542"/>
          <a:stretch/>
        </p:blipFill>
        <p:spPr bwMode="auto">
          <a:xfrm>
            <a:off x="385095" y="2057400"/>
            <a:ext cx="8285328" cy="26067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16</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State Assessments Details</a:t>
            </a:r>
            <a:endParaRPr lang="en-US" dirty="0"/>
          </a:p>
        </p:txBody>
      </p:sp>
      <p:sp>
        <p:nvSpPr>
          <p:cNvPr id="7" name="Rectangle 6"/>
          <p:cNvSpPr/>
          <p:nvPr/>
        </p:nvSpPr>
        <p:spPr>
          <a:xfrm rot="5400000">
            <a:off x="6049937" y="2713064"/>
            <a:ext cx="2606727"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rot="5400000">
            <a:off x="6800943" y="4857659"/>
            <a:ext cx="1104715"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2956801">
            <a:off x="6579738" y="173534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rot="2956801">
            <a:off x="6579738" y="466871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552911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290" t="18855" r="14114" b="54153"/>
          <a:stretch/>
        </p:blipFill>
        <p:spPr bwMode="auto">
          <a:xfrm>
            <a:off x="152400" y="2420203"/>
            <a:ext cx="8833104" cy="3599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17</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Local Assessments Page</a:t>
            </a:r>
            <a:endParaRPr lang="en-US" dirty="0"/>
          </a:p>
        </p:txBody>
      </p:sp>
      <p:sp>
        <p:nvSpPr>
          <p:cNvPr id="7" name="Rectangle 6"/>
          <p:cNvSpPr/>
          <p:nvPr/>
        </p:nvSpPr>
        <p:spPr>
          <a:xfrm rot="5400000">
            <a:off x="4381667" y="2358987"/>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2956801">
            <a:off x="2693539" y="206351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232344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18</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Grades and Credits Page</a:t>
            </a:r>
            <a:endParaRPr lang="en-US" dirty="0"/>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083" t="18548" r="14285" b="54862"/>
          <a:stretch/>
        </p:blipFill>
        <p:spPr bwMode="auto">
          <a:xfrm>
            <a:off x="152400" y="2325806"/>
            <a:ext cx="8833104" cy="35415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ight Arrow 5"/>
          <p:cNvSpPr/>
          <p:nvPr/>
        </p:nvSpPr>
        <p:spPr>
          <a:xfrm rot="2956801">
            <a:off x="2693539" y="206351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rot="5400000">
            <a:off x="5658870" y="2365415"/>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856516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 Checklist Quick Reference Guide</a:t>
            </a:r>
            <a:endParaRPr lang="en-US" dirty="0"/>
          </a:p>
        </p:txBody>
      </p:sp>
      <p:sp>
        <p:nvSpPr>
          <p:cNvPr id="3" name="Content Placeholder 2"/>
          <p:cNvSpPr>
            <a:spLocks noGrp="1"/>
          </p:cNvSpPr>
          <p:nvPr>
            <p:ph sz="quarter" idx="1"/>
          </p:nvPr>
        </p:nvSpPr>
        <p:spPr/>
        <p:txBody>
          <a:bodyPr/>
          <a:lstStyle/>
          <a:p>
            <a:r>
              <a:rPr lang="en-US" sz="1700" dirty="0" smtClean="0"/>
              <a:t>The Quality Assurance (QA) Checklist Quick Reference Guide was designed to be utilized by the LEA Steward after training to provide detailed</a:t>
            </a:r>
            <a:r>
              <a:rPr lang="en-US" sz="1700" dirty="0"/>
              <a:t>, step by step instructions to help </a:t>
            </a:r>
            <a:r>
              <a:rPr lang="en-US" sz="1700" dirty="0" smtClean="0"/>
              <a:t>him/her complete </a:t>
            </a:r>
            <a:r>
              <a:rPr lang="en-US" sz="1700" dirty="0"/>
              <a:t>the QA Checklist by comparing the LEA data in the studentGPS™ Dashboards against the LEA source systems (SIS, HR or Assessment</a:t>
            </a:r>
            <a:r>
              <a:rPr lang="en-US" sz="1700" dirty="0" smtClean="0"/>
              <a:t>).</a:t>
            </a:r>
          </a:p>
          <a:p>
            <a:r>
              <a:rPr lang="en-US" sz="1700" dirty="0" smtClean="0"/>
              <a:t>The QA Checklist Quick Reference Guide is split into three sections: </a:t>
            </a:r>
          </a:p>
          <a:p>
            <a:pPr lvl="1"/>
            <a:r>
              <a:rPr lang="en-US" sz="1700" dirty="0">
                <a:latin typeface="+mn-lt"/>
              </a:rPr>
              <a:t>The district view represents what a superintendent or an administrator with district level access would see when accessing the studentGPS™ Dashboards</a:t>
            </a:r>
          </a:p>
          <a:p>
            <a:pPr lvl="1"/>
            <a:r>
              <a:rPr lang="en-US" sz="1700" dirty="0">
                <a:latin typeface="+mn-lt"/>
              </a:rPr>
              <a:t>The campus view represents what a principal or campus level administrator would see when logged in to the studentGPS™ Dashboards</a:t>
            </a:r>
          </a:p>
          <a:p>
            <a:pPr lvl="1"/>
            <a:r>
              <a:rPr lang="en-US" sz="1700" dirty="0">
                <a:latin typeface="+mn-lt"/>
              </a:rPr>
              <a:t>The classroom </a:t>
            </a:r>
            <a:r>
              <a:rPr lang="en-US" sz="1700" dirty="0" smtClean="0">
                <a:latin typeface="+mn-lt"/>
              </a:rPr>
              <a:t>and student view </a:t>
            </a:r>
            <a:r>
              <a:rPr lang="en-US" sz="1700" dirty="0">
                <a:latin typeface="+mn-lt"/>
              </a:rPr>
              <a:t>represents what a teacher or staff  member would see when accessing the studentGPS™ </a:t>
            </a:r>
            <a:r>
              <a:rPr lang="en-US" sz="1700" dirty="0" smtClean="0">
                <a:latin typeface="+mn-lt"/>
              </a:rPr>
              <a:t>Dashboards</a:t>
            </a:r>
          </a:p>
          <a:p>
            <a:r>
              <a:rPr lang="en-US" sz="1700" dirty="0" smtClean="0"/>
              <a:t>Finally, please note that there are additional comments about each slide in the “Notes” section of this PowerPoint.  </a:t>
            </a:r>
            <a:endParaRPr lang="en-US" sz="1700" dirty="0">
              <a:latin typeface="+mn-lt"/>
            </a:endParaRPr>
          </a:p>
          <a:p>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a:t>
            </a:fld>
            <a:endParaRPr lang="en-US" dirty="0"/>
          </a:p>
        </p:txBody>
      </p:sp>
    </p:spTree>
    <p:extLst>
      <p:ext uri="{BB962C8B-B14F-4D97-AF65-F5344CB8AC3E}">
        <p14:creationId xmlns:p14="http://schemas.microsoft.com/office/powerpoint/2010/main" val="11278648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19</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Grades and Credits Details</a:t>
            </a:r>
            <a:endParaRPr lang="en-US" dirty="0"/>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840" t="30518" r="14988" b="50631"/>
          <a:stretch/>
        </p:blipFill>
        <p:spPr bwMode="auto">
          <a:xfrm>
            <a:off x="381000" y="1524000"/>
            <a:ext cx="8366078" cy="2510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1232179" y="672821"/>
            <a:ext cx="507441" cy="2209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840" t="68466" r="14988" b="12685"/>
          <a:stretch/>
        </p:blipFill>
        <p:spPr bwMode="auto">
          <a:xfrm>
            <a:off x="381000" y="4191000"/>
            <a:ext cx="8366078" cy="2510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1232179" y="3326374"/>
            <a:ext cx="507441" cy="2209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643850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788" t="70699" r="15022" b="10196"/>
          <a:stretch/>
        </p:blipFill>
        <p:spPr bwMode="auto">
          <a:xfrm>
            <a:off x="457200" y="2362200"/>
            <a:ext cx="8366760" cy="2543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20</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Grades and Credits Details (cont’d)</a:t>
            </a:r>
            <a:endParaRPr lang="en-US" dirty="0"/>
          </a:p>
        </p:txBody>
      </p:sp>
      <p:sp>
        <p:nvSpPr>
          <p:cNvPr id="7" name="Rectangle 6"/>
          <p:cNvSpPr/>
          <p:nvPr/>
        </p:nvSpPr>
        <p:spPr>
          <a:xfrm rot="5400000">
            <a:off x="993816" y="1910884"/>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86536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7929" t="13980" r="19011" b="44709"/>
          <a:stretch/>
        </p:blipFill>
        <p:spPr bwMode="auto">
          <a:xfrm>
            <a:off x="152400" y="2403061"/>
            <a:ext cx="8833104" cy="3616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21</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Advanced Academics Page</a:t>
            </a:r>
            <a:endParaRPr lang="en-US" dirty="0"/>
          </a:p>
        </p:txBody>
      </p:sp>
      <p:sp>
        <p:nvSpPr>
          <p:cNvPr id="6" name="Right Arrow 5"/>
          <p:cNvSpPr/>
          <p:nvPr/>
        </p:nvSpPr>
        <p:spPr>
          <a:xfrm rot="2956801">
            <a:off x="2693539" y="206351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rot="5400000">
            <a:off x="6861215" y="2365416"/>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7848600" y="4419600"/>
            <a:ext cx="914400" cy="17526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20834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Advanced Academics Page</a:t>
            </a:r>
          </a:p>
        </p:txBody>
      </p:sp>
      <p:sp>
        <p:nvSpPr>
          <p:cNvPr id="3" name="Content Placeholder 2"/>
          <p:cNvSpPr>
            <a:spLocks noGrp="1"/>
          </p:cNvSpPr>
          <p:nvPr>
            <p:ph sz="quarter" idx="1"/>
          </p:nvPr>
        </p:nvSpPr>
        <p:spPr/>
        <p:txBody>
          <a:bodyPr/>
          <a:lstStyle/>
          <a:p>
            <a:r>
              <a:rPr lang="en-US" dirty="0" smtClean="0"/>
              <a:t>Check that the appropriate middle school and high school campuses are included in the Advanced Academics metrics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22</a:t>
            </a:fld>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288" y="2362200"/>
            <a:ext cx="7591425" cy="420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553200" y="2971800"/>
            <a:ext cx="1814513" cy="3590925"/>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33708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College and Career Readiness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23</a:t>
            </a:fld>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334" y="1728787"/>
            <a:ext cx="7799332" cy="4519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47657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918" t="18770" r="13734" b="54342"/>
          <a:stretch/>
        </p:blipFill>
        <p:spPr bwMode="auto">
          <a:xfrm>
            <a:off x="152400" y="2540457"/>
            <a:ext cx="8833104" cy="361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24</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Operational Dashboard Tab</a:t>
            </a:r>
            <a:endParaRPr lang="en-US" dirty="0"/>
          </a:p>
        </p:txBody>
      </p:sp>
      <p:sp>
        <p:nvSpPr>
          <p:cNvPr id="6" name="Right Arrow 5"/>
          <p:cNvSpPr/>
          <p:nvPr/>
        </p:nvSpPr>
        <p:spPr>
          <a:xfrm rot="2956801">
            <a:off x="4719929" y="223031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rot="5400000">
            <a:off x="4270415" y="2552700"/>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381001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studentGPS™ Dashboards </a:t>
            </a:r>
            <a:br>
              <a:rPr lang="en-US" dirty="0" smtClean="0"/>
            </a:br>
            <a:r>
              <a:rPr lang="en-US" dirty="0" smtClean="0"/>
              <a:t>Campus View</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25</a:t>
            </a:fld>
            <a:endParaRPr lang="en-US" dirty="0"/>
          </a:p>
        </p:txBody>
      </p:sp>
    </p:spTree>
    <p:extLst>
      <p:ext uri="{BB962C8B-B14F-4D97-AF65-F5344CB8AC3E}">
        <p14:creationId xmlns:p14="http://schemas.microsoft.com/office/powerpoint/2010/main" val="16132289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26</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smtClean="0"/>
              <a:t>The user can drill down to see all the information about a single campus</a:t>
            </a:r>
          </a:p>
          <a:p>
            <a:r>
              <a:rPr lang="en-US" sz="1800" dirty="0" smtClean="0"/>
              <a:t>This campus view of the studentGPS™ Dashboards is what a campus administrator would see when logged in to the studentGPS™ Dashboards</a:t>
            </a:r>
            <a:endParaRPr lang="en-US" sz="1800" dirty="0"/>
          </a:p>
          <a:p>
            <a:r>
              <a:rPr lang="en-US" sz="1800" dirty="0" smtClean="0"/>
              <a:t>In order to have a sufficient sampling, it is recommended that: </a:t>
            </a:r>
          </a:p>
          <a:p>
            <a:pPr lvl="1"/>
            <a:r>
              <a:rPr lang="en-US" sz="1800" dirty="0" smtClean="0"/>
              <a:t>The user should check 2-3 of each campus type</a:t>
            </a:r>
          </a:p>
          <a:p>
            <a:pPr lvl="1"/>
            <a:r>
              <a:rPr lang="en-US" sz="1800" dirty="0" smtClean="0"/>
              <a:t>The user should also check the alternative campuses</a:t>
            </a:r>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Campus View</a:t>
            </a:r>
            <a:endParaRPr lang="en-US" dirty="0"/>
          </a:p>
        </p:txBody>
      </p:sp>
    </p:spTree>
    <p:extLst>
      <p:ext uri="{BB962C8B-B14F-4D97-AF65-F5344CB8AC3E}">
        <p14:creationId xmlns:p14="http://schemas.microsoft.com/office/powerpoint/2010/main" val="33014622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Campus Information Dashboard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27</a:t>
            </a:fld>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400" t="17900" r="13750" b="54853"/>
          <a:stretch/>
        </p:blipFill>
        <p:spPr bwMode="auto">
          <a:xfrm>
            <a:off x="152400" y="2419000"/>
            <a:ext cx="8833104" cy="360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689015" y="2549660"/>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956801">
            <a:off x="636138" y="223031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185214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Campus Details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28</a:t>
            </a:fld>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3827" t="26058" r="14600" b="13442"/>
          <a:stretch/>
        </p:blipFill>
        <p:spPr bwMode="auto">
          <a:xfrm>
            <a:off x="2362200" y="1617259"/>
            <a:ext cx="4382199"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14400" y="2438400"/>
            <a:ext cx="1524000" cy="457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Administration</a:t>
            </a:r>
            <a:endParaRPr lang="en-US" sz="1600" dirty="0"/>
          </a:p>
        </p:txBody>
      </p:sp>
      <p:sp>
        <p:nvSpPr>
          <p:cNvPr id="9" name="TextBox 8"/>
          <p:cNvSpPr txBox="1"/>
          <p:nvPr/>
        </p:nvSpPr>
        <p:spPr>
          <a:xfrm>
            <a:off x="914400" y="3460848"/>
            <a:ext cx="1524000" cy="57775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Student Demographics</a:t>
            </a:r>
            <a:endParaRPr lang="en-US" sz="1600" dirty="0"/>
          </a:p>
        </p:txBody>
      </p:sp>
      <p:sp>
        <p:nvSpPr>
          <p:cNvPr id="10" name="TextBox 9"/>
          <p:cNvSpPr txBox="1"/>
          <p:nvPr/>
        </p:nvSpPr>
        <p:spPr>
          <a:xfrm>
            <a:off x="6553200" y="1761408"/>
            <a:ext cx="1524000" cy="52459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Grade-Level Enrollment</a:t>
            </a:r>
            <a:endParaRPr lang="en-US" sz="1600" dirty="0"/>
          </a:p>
        </p:txBody>
      </p:sp>
      <p:sp>
        <p:nvSpPr>
          <p:cNvPr id="11" name="TextBox 10"/>
          <p:cNvSpPr txBox="1"/>
          <p:nvPr/>
        </p:nvSpPr>
        <p:spPr>
          <a:xfrm>
            <a:off x="946245" y="4572000"/>
            <a:ext cx="1524000" cy="57775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Accountability Ratings</a:t>
            </a:r>
            <a:endParaRPr lang="en-US" sz="1600" dirty="0"/>
          </a:p>
        </p:txBody>
      </p:sp>
      <p:sp>
        <p:nvSpPr>
          <p:cNvPr id="12" name="TextBox 11"/>
          <p:cNvSpPr txBox="1"/>
          <p:nvPr/>
        </p:nvSpPr>
        <p:spPr>
          <a:xfrm>
            <a:off x="907576" y="5719849"/>
            <a:ext cx="1524000" cy="57775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Other Student Information</a:t>
            </a:r>
            <a:endParaRPr lang="en-US" sz="1600" dirty="0"/>
          </a:p>
        </p:txBody>
      </p:sp>
      <p:sp>
        <p:nvSpPr>
          <p:cNvPr id="13" name="TextBox 12"/>
          <p:cNvSpPr txBox="1"/>
          <p:nvPr/>
        </p:nvSpPr>
        <p:spPr>
          <a:xfrm>
            <a:off x="6553200" y="3613248"/>
            <a:ext cx="1524000" cy="57775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Students by Program</a:t>
            </a:r>
            <a:endParaRPr lang="en-US" sz="1600" dirty="0"/>
          </a:p>
        </p:txBody>
      </p:sp>
    </p:spTree>
    <p:extLst>
      <p:ext uri="{BB962C8B-B14F-4D97-AF65-F5344CB8AC3E}">
        <p14:creationId xmlns:p14="http://schemas.microsoft.com/office/powerpoint/2010/main" val="314244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Identifying Data Issues</a:t>
            </a:r>
            <a:endParaRPr lang="en-US" dirty="0"/>
          </a:p>
        </p:txBody>
      </p:sp>
      <p:sp>
        <p:nvSpPr>
          <p:cNvPr id="3" name="Content Placeholder 2"/>
          <p:cNvSpPr>
            <a:spLocks noGrp="1"/>
          </p:cNvSpPr>
          <p:nvPr>
            <p:ph sz="quarter" idx="1"/>
          </p:nvPr>
        </p:nvSpPr>
        <p:spPr/>
        <p:txBody>
          <a:bodyPr/>
          <a:lstStyle/>
          <a:p>
            <a:r>
              <a:rPr lang="en-US" dirty="0"/>
              <a:t>Once you have reviewed the data in the studentGPS™ Dashboards, you may have identified data that doesn’t look right to you. </a:t>
            </a:r>
          </a:p>
          <a:p>
            <a:pPr lvl="1"/>
            <a:r>
              <a:rPr lang="en-US" dirty="0"/>
              <a:t>The first step in resolving the data issues is to locate the same data in the source system and verify that the data is extracted correctly by the source system vendor</a:t>
            </a:r>
          </a:p>
          <a:p>
            <a:pPr lvl="1"/>
            <a:r>
              <a:rPr lang="en-US" dirty="0"/>
              <a:t>If the data exists in the source but does not exist in the source extract, then the LEA must contact that source system vendor for assistance</a:t>
            </a:r>
          </a:p>
          <a:p>
            <a:pPr lvl="1"/>
            <a:r>
              <a:rPr lang="en-US" dirty="0"/>
              <a:t>If the data has been extracted correctly then the LEA </a:t>
            </a:r>
            <a:r>
              <a:rPr lang="en-US" dirty="0" smtClean="0"/>
              <a:t>Steward </a:t>
            </a:r>
            <a:r>
              <a:rPr lang="en-US" dirty="0"/>
              <a:t>should verify that the data was loaded to the ODS and DDM and does not exist on one of the TSDS error reports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2</a:t>
            </a:fld>
            <a:endParaRPr lang="en-US" dirty="0"/>
          </a:p>
        </p:txBody>
      </p:sp>
    </p:spTree>
    <p:extLst>
      <p:ext uri="{BB962C8B-B14F-4D97-AF65-F5344CB8AC3E}">
        <p14:creationId xmlns:p14="http://schemas.microsoft.com/office/powerpoint/2010/main" val="2259351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List</a:t>
            </a:r>
            <a:endParaRPr lang="en-US" dirty="0"/>
          </a:p>
        </p:txBody>
      </p:sp>
      <p:sp>
        <p:nvSpPr>
          <p:cNvPr id="3" name="Content Placeholder 2"/>
          <p:cNvSpPr>
            <a:spLocks noGrp="1"/>
          </p:cNvSpPr>
          <p:nvPr>
            <p:ph sz="quarter" idx="1"/>
          </p:nvPr>
        </p:nvSpPr>
        <p:spPr>
          <a:xfrm>
            <a:off x="533400" y="1752600"/>
            <a:ext cx="8077200" cy="1752600"/>
          </a:xfrm>
        </p:spPr>
        <p:txBody>
          <a:bodyPr/>
          <a:lstStyle/>
          <a:p>
            <a:r>
              <a:rPr lang="en-US" sz="1700" dirty="0"/>
              <a:t>Under the Campus Information tab, the user should check the </a:t>
            </a:r>
            <a:r>
              <a:rPr lang="en-US" sz="1700" dirty="0" smtClean="0"/>
              <a:t>Staff </a:t>
            </a:r>
            <a:r>
              <a:rPr lang="en-US" sz="1700" dirty="0"/>
              <a:t>List page</a:t>
            </a:r>
          </a:p>
          <a:p>
            <a:pPr lvl="1"/>
            <a:r>
              <a:rPr lang="en-US" dirty="0" smtClean="0"/>
              <a:t>Does the ‘Total Rows’ count on the bottom right corner match the total staff count for the campus in the source system?</a:t>
            </a:r>
          </a:p>
          <a:p>
            <a:pPr lvl="1"/>
            <a:r>
              <a:rPr lang="en-US" dirty="0" smtClean="0"/>
              <a:t>Spot check two staff members with the source system to be sure they are current staff members and their Campus Role is appropriate.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29</a:t>
            </a:fld>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657600"/>
            <a:ext cx="5341961" cy="2846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2819400" y="3886200"/>
            <a:ext cx="838200" cy="3048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1447800" y="3657600"/>
            <a:ext cx="609600" cy="381000"/>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00200" y="5257800"/>
            <a:ext cx="4648200" cy="557744"/>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477000" y="6248400"/>
            <a:ext cx="769961" cy="3810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31422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noChangeArrowheads="1"/>
          </p:cNvPicPr>
          <p:nvPr/>
        </p:nvPicPr>
        <p:blipFill rotWithShape="1">
          <a:blip r:embed="rId3">
            <a:extLst>
              <a:ext uri="{28A0092B-C50C-407E-A947-70E740481C1C}">
                <a14:useLocalDpi xmlns:a14="http://schemas.microsoft.com/office/drawing/2010/main" val="0"/>
              </a:ext>
            </a:extLst>
          </a:blip>
          <a:srcRect l="19163" t="28000" r="21510" b="25209"/>
          <a:stretch/>
        </p:blipFill>
        <p:spPr bwMode="auto">
          <a:xfrm>
            <a:off x="1511165" y="3688080"/>
            <a:ext cx="6121670"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Teacher List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30</a:t>
            </a:fld>
            <a:endParaRPr lang="en-US" dirty="0"/>
          </a:p>
        </p:txBody>
      </p:sp>
      <p:sp>
        <p:nvSpPr>
          <p:cNvPr id="8" name="Content Placeholder 2"/>
          <p:cNvSpPr>
            <a:spLocks noGrp="1"/>
          </p:cNvSpPr>
          <p:nvPr>
            <p:ph sz="quarter" idx="1"/>
          </p:nvPr>
        </p:nvSpPr>
        <p:spPr>
          <a:xfrm>
            <a:off x="304800" y="1905000"/>
            <a:ext cx="8610600" cy="4038600"/>
          </a:xfrm>
        </p:spPr>
        <p:txBody>
          <a:bodyPr>
            <a:noAutofit/>
          </a:bodyPr>
          <a:lstStyle/>
          <a:p>
            <a:r>
              <a:rPr lang="en-US" dirty="0" smtClean="0"/>
              <a:t>Under the Campus Information tab, the user should check the Teacher List page</a:t>
            </a:r>
          </a:p>
          <a:p>
            <a:pPr lvl="1"/>
            <a:r>
              <a:rPr lang="en-US" dirty="0" smtClean="0"/>
              <a:t>Does </a:t>
            </a:r>
            <a:r>
              <a:rPr lang="en-US" dirty="0"/>
              <a:t>the ‘Total </a:t>
            </a:r>
            <a:r>
              <a:rPr lang="en-US" dirty="0" smtClean="0"/>
              <a:t>Rows</a:t>
            </a:r>
            <a:r>
              <a:rPr lang="en-US" dirty="0"/>
              <a:t>’ count match the teacher counts from the </a:t>
            </a:r>
            <a:r>
              <a:rPr lang="en-US" dirty="0" smtClean="0"/>
              <a:t>source system?</a:t>
            </a:r>
          </a:p>
          <a:p>
            <a:pPr lvl="1"/>
            <a:r>
              <a:rPr lang="en-US" dirty="0" smtClean="0"/>
              <a:t>Spot </a:t>
            </a:r>
            <a:r>
              <a:rPr lang="en-US" dirty="0"/>
              <a:t>check two teachers to be sure they are assigned to this campus in the </a:t>
            </a:r>
            <a:r>
              <a:rPr lang="en-US" dirty="0" smtClean="0"/>
              <a:t>source system.</a:t>
            </a:r>
            <a:endParaRPr lang="en-US" dirty="0"/>
          </a:p>
        </p:txBody>
      </p:sp>
      <p:sp>
        <p:nvSpPr>
          <p:cNvPr id="12" name="Rectangle 11"/>
          <p:cNvSpPr/>
          <p:nvPr/>
        </p:nvSpPr>
        <p:spPr>
          <a:xfrm rot="5400000">
            <a:off x="3889415" y="3314700"/>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19655851">
            <a:off x="1087429" y="392766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780092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Teacher List: Student Sections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31</a:t>
            </a:fld>
            <a:endParaRPr lang="en-US" dirty="0"/>
          </a:p>
        </p:txBody>
      </p:sp>
      <p:sp>
        <p:nvSpPr>
          <p:cNvPr id="8" name="Content Placeholder 2"/>
          <p:cNvSpPr>
            <a:spLocks noGrp="1"/>
          </p:cNvSpPr>
          <p:nvPr>
            <p:ph sz="quarter" idx="1"/>
          </p:nvPr>
        </p:nvSpPr>
        <p:spPr>
          <a:xfrm>
            <a:off x="304800" y="1905000"/>
            <a:ext cx="8458200" cy="762000"/>
          </a:xfrm>
        </p:spPr>
        <p:txBody>
          <a:bodyPr>
            <a:noAutofit/>
          </a:bodyPr>
          <a:lstStyle/>
          <a:p>
            <a:r>
              <a:rPr lang="en-US" sz="1700" dirty="0" smtClean="0"/>
              <a:t>From the Teacher List tab, click the teacher name and navigate to the teacher’s student list. </a:t>
            </a:r>
          </a:p>
          <a:p>
            <a:r>
              <a:rPr lang="en-US" sz="1700" dirty="0" smtClean="0"/>
              <a:t>Check at least two of the teacher’s section student lists to be sure they match teacher’s section students in the source system.</a:t>
            </a:r>
            <a:endParaRPr lang="en-US" sz="17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390900"/>
            <a:ext cx="5595144"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57200" y="3390900"/>
            <a:ext cx="5595144" cy="17952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4230508"/>
            <a:ext cx="4776788" cy="2338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962400" y="4230508"/>
            <a:ext cx="4648200" cy="23383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5400000">
            <a:off x="5603914" y="3279818"/>
            <a:ext cx="374571" cy="3048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rot="5400000">
            <a:off x="993815" y="4156116"/>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19655851">
            <a:off x="2027827" y="373857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815509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by Grade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32</a:t>
            </a:fld>
            <a:endParaRPr lang="en-US"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261" t="18905" r="22316" b="23184"/>
          <a:stretch/>
        </p:blipFill>
        <p:spPr bwMode="auto">
          <a:xfrm>
            <a:off x="4175760" y="1600200"/>
            <a:ext cx="4739640"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2"/>
          <p:cNvSpPr>
            <a:spLocks noGrp="1"/>
          </p:cNvSpPr>
          <p:nvPr>
            <p:ph sz="quarter" idx="1"/>
          </p:nvPr>
        </p:nvSpPr>
        <p:spPr>
          <a:xfrm>
            <a:off x="304800" y="1905000"/>
            <a:ext cx="3810000" cy="4038600"/>
          </a:xfrm>
        </p:spPr>
        <p:txBody>
          <a:bodyPr>
            <a:noAutofit/>
          </a:bodyPr>
          <a:lstStyle/>
          <a:p>
            <a:r>
              <a:rPr lang="en-US" sz="1700" dirty="0" smtClean="0"/>
              <a:t>Under the Campus Information tab, the user should check the Students by Grade page</a:t>
            </a:r>
          </a:p>
          <a:p>
            <a:pPr lvl="1"/>
            <a:r>
              <a:rPr lang="en-US" dirty="0"/>
              <a:t>Does the ‘Total Rows’ count match the </a:t>
            </a:r>
            <a:r>
              <a:rPr lang="en-US" dirty="0" smtClean="0"/>
              <a:t>student counts </a:t>
            </a:r>
            <a:r>
              <a:rPr lang="en-US" dirty="0"/>
              <a:t>from the </a:t>
            </a:r>
            <a:r>
              <a:rPr lang="en-US" dirty="0" smtClean="0"/>
              <a:t>source system for the grade level selected?</a:t>
            </a:r>
          </a:p>
          <a:p>
            <a:pPr lvl="1"/>
            <a:r>
              <a:rPr lang="en-US" dirty="0" smtClean="0"/>
              <a:t>Spot check two individual students to be sure their grade level and designations match the grade level and program information in the source system.</a:t>
            </a:r>
            <a:endParaRPr lang="en-US" dirty="0"/>
          </a:p>
        </p:txBody>
      </p:sp>
      <p:sp>
        <p:nvSpPr>
          <p:cNvPr id="12" name="Rectangle 11"/>
          <p:cNvSpPr/>
          <p:nvPr/>
        </p:nvSpPr>
        <p:spPr>
          <a:xfrm rot="5400000">
            <a:off x="7851816" y="1409700"/>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5400000">
            <a:off x="5405795" y="827367"/>
            <a:ext cx="374569" cy="283464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19655851">
            <a:off x="4009027" y="187711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16481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286000"/>
            <a:ext cx="7620000" cy="3885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33</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Attendance and Discipline Page</a:t>
            </a:r>
            <a:endParaRPr lang="en-US" dirty="0"/>
          </a:p>
        </p:txBody>
      </p:sp>
      <p:sp>
        <p:nvSpPr>
          <p:cNvPr id="6" name="Rectangle 5"/>
          <p:cNvSpPr/>
          <p:nvPr/>
        </p:nvSpPr>
        <p:spPr>
          <a:xfrm rot="5400000">
            <a:off x="2898815" y="2206585"/>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328737">
            <a:off x="2252373" y="210912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6629400" y="4343400"/>
            <a:ext cx="762000" cy="1828496"/>
          </a:xfrm>
          <a:prstGeom prst="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27590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8939" t="30172" r="14399" b="13707"/>
          <a:stretch/>
        </p:blipFill>
        <p:spPr bwMode="auto">
          <a:xfrm>
            <a:off x="1854958" y="1752600"/>
            <a:ext cx="5323092" cy="4668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34</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Attendance and Discipline Details </a:t>
            </a:r>
            <a:endParaRPr lang="en-US" dirty="0"/>
          </a:p>
        </p:txBody>
      </p:sp>
      <p:sp>
        <p:nvSpPr>
          <p:cNvPr id="5" name="Rectangle 4"/>
          <p:cNvSpPr/>
          <p:nvPr/>
        </p:nvSpPr>
        <p:spPr>
          <a:xfrm rot="5400000">
            <a:off x="3877849" y="3750576"/>
            <a:ext cx="4693693" cy="6476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4451913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35</a:t>
            </a:fld>
            <a:endParaRPr lang="en-US" dirty="0"/>
          </a:p>
        </p:txBody>
      </p:sp>
      <p:sp>
        <p:nvSpPr>
          <p:cNvPr id="4" name="Title 3"/>
          <p:cNvSpPr>
            <a:spLocks noGrp="1"/>
          </p:cNvSpPr>
          <p:nvPr>
            <p:ph type="title"/>
          </p:nvPr>
        </p:nvSpPr>
        <p:spPr>
          <a:xfrm>
            <a:off x="1905000" y="381000"/>
            <a:ext cx="6858000" cy="841248"/>
          </a:xfrm>
        </p:spPr>
        <p:txBody>
          <a:bodyPr>
            <a:noAutofit/>
          </a:bodyPr>
          <a:lstStyle/>
          <a:p>
            <a:r>
              <a:rPr lang="en-US" dirty="0" smtClean="0"/>
              <a:t>Attendance and Discipline</a:t>
            </a:r>
            <a:endParaRPr lang="en-US"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993" t="23784" r="12607" b="48519"/>
          <a:stretch/>
        </p:blipFill>
        <p:spPr bwMode="auto">
          <a:xfrm>
            <a:off x="155448" y="2125639"/>
            <a:ext cx="8833104" cy="3589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2590800" y="1912392"/>
            <a:ext cx="2257567" cy="42649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Date of data refresh</a:t>
            </a:r>
            <a:endParaRPr lang="en-US" sz="1600" dirty="0"/>
          </a:p>
        </p:txBody>
      </p:sp>
      <p:sp>
        <p:nvSpPr>
          <p:cNvPr id="9" name="TextBox 8"/>
          <p:cNvSpPr txBox="1"/>
          <p:nvPr/>
        </p:nvSpPr>
        <p:spPr>
          <a:xfrm>
            <a:off x="6400800" y="1914097"/>
            <a:ext cx="2486167" cy="6096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Links to Grade Level Charts and  Student List</a:t>
            </a:r>
            <a:endParaRPr lang="en-US" sz="1600" dirty="0"/>
          </a:p>
        </p:txBody>
      </p:sp>
    </p:spTree>
    <p:extLst>
      <p:ext uri="{BB962C8B-B14F-4D97-AF65-F5344CB8AC3E}">
        <p14:creationId xmlns:p14="http://schemas.microsoft.com/office/powerpoint/2010/main" val="14821634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9702" t="28836" r="20074" b="38835"/>
          <a:stretch/>
        </p:blipFill>
        <p:spPr bwMode="auto">
          <a:xfrm>
            <a:off x="155448" y="2294277"/>
            <a:ext cx="8833104" cy="2963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36</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State Assessments Page</a:t>
            </a:r>
            <a:endParaRPr lang="en-US" dirty="0"/>
          </a:p>
        </p:txBody>
      </p:sp>
      <p:sp>
        <p:nvSpPr>
          <p:cNvPr id="7" name="Right Arrow 6"/>
          <p:cNvSpPr/>
          <p:nvPr/>
        </p:nvSpPr>
        <p:spPr>
          <a:xfrm rot="2533200">
            <a:off x="1887832" y="217714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2985033" y="2213015"/>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48365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37</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State Assessments Details</a:t>
            </a:r>
            <a:endParaRPr lang="en-US"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754" t="10448" r="28517" b="17656"/>
          <a:stretch/>
        </p:blipFill>
        <p:spPr bwMode="auto">
          <a:xfrm>
            <a:off x="2080368" y="1676400"/>
            <a:ext cx="5006232"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rot="5400000">
            <a:off x="3829049" y="3867151"/>
            <a:ext cx="5029201" cy="6476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007126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Assessments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38</a:t>
            </a:fld>
            <a:endParaRPr lang="en-US" dirty="0"/>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445" t="18718" r="14347" b="54360"/>
          <a:stretch/>
        </p:blipFill>
        <p:spPr bwMode="auto">
          <a:xfrm>
            <a:off x="41147" y="2454322"/>
            <a:ext cx="8833104" cy="3641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6251615" y="2443541"/>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101761">
            <a:off x="3299480" y="219947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167800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7010400" cy="841248"/>
          </a:xfrm>
        </p:spPr>
        <p:txBody>
          <a:bodyPr/>
          <a:lstStyle/>
          <a:p>
            <a:r>
              <a:rPr lang="en-US" dirty="0" smtClean="0"/>
              <a:t>TSDS High Level End User Process Map</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a:t>
            </a:fld>
            <a:endParaRPr lang="en-US" dirty="0"/>
          </a:p>
        </p:txBody>
      </p:sp>
      <p:sp>
        <p:nvSpPr>
          <p:cNvPr id="6" name="Content Placeholder 2"/>
          <p:cNvSpPr txBox="1">
            <a:spLocks/>
          </p:cNvSpPr>
          <p:nvPr/>
        </p:nvSpPr>
        <p:spPr>
          <a:xfrm>
            <a:off x="533400" y="1905000"/>
            <a:ext cx="8153400" cy="44958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baseline="0">
                <a:solidFill>
                  <a:schemeClr val="tx1"/>
                </a:solidFill>
                <a:latin typeface="+mn-lt"/>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The TSDS High Level End User Process Map can be a helpful guide to follow to understand the steps that you need to take to fix data in the studentGPS™ Dashboards.</a:t>
            </a:r>
            <a:endParaRPr lang="en-US" dirty="0"/>
          </a:p>
        </p:txBody>
      </p:sp>
      <p:pic>
        <p:nvPicPr>
          <p:cNvPr id="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0509" t="20294" r="6862" b="14117"/>
          <a:stretch/>
        </p:blipFill>
        <p:spPr bwMode="auto">
          <a:xfrm>
            <a:off x="609600" y="2819400"/>
            <a:ext cx="7925524" cy="3931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0988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Grades and Credits Pages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39</a:t>
            </a:fld>
            <a:endParaRPr lang="en-US" dirty="0"/>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250" t="18719" r="13765" b="53860"/>
          <a:stretch/>
        </p:blipFill>
        <p:spPr bwMode="auto">
          <a:xfrm>
            <a:off x="152400" y="2489581"/>
            <a:ext cx="8833104" cy="3606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7928015" y="2443541"/>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101761">
            <a:off x="3299480" y="219947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154826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Academics</a:t>
            </a:r>
            <a:endParaRPr lang="en-US" dirty="0"/>
          </a:p>
        </p:txBody>
      </p:sp>
      <p:sp>
        <p:nvSpPr>
          <p:cNvPr id="3" name="Content Placeholder 2"/>
          <p:cNvSpPr>
            <a:spLocks noGrp="1"/>
          </p:cNvSpPr>
          <p:nvPr>
            <p:ph sz="quarter" idx="1"/>
          </p:nvPr>
        </p:nvSpPr>
        <p:spPr/>
        <p:txBody>
          <a:bodyPr/>
          <a:lstStyle/>
          <a:p>
            <a:r>
              <a:rPr lang="en-US" dirty="0"/>
              <a:t>For the STAAR EOC Advance Performance metric, the </a:t>
            </a:r>
            <a:r>
              <a:rPr lang="en-US" dirty="0" smtClean="0"/>
              <a:t>numerator should </a:t>
            </a:r>
            <a:r>
              <a:rPr lang="en-US" dirty="0"/>
              <a:t>match the count of student scoring at or above Level III on the subject area EOC test.</a:t>
            </a:r>
          </a:p>
        </p:txBody>
      </p:sp>
      <p:sp>
        <p:nvSpPr>
          <p:cNvPr id="4" name="Slide Number Placeholder 3"/>
          <p:cNvSpPr>
            <a:spLocks noGrp="1"/>
          </p:cNvSpPr>
          <p:nvPr>
            <p:ph type="sldNum" sz="quarter" idx="12"/>
          </p:nvPr>
        </p:nvSpPr>
        <p:spPr/>
        <p:txBody>
          <a:bodyPr/>
          <a:lstStyle/>
          <a:p>
            <a:fld id="{2F0C4421-5918-4AA3-AE4A-C36EDD2FD6EB}" type="slidenum">
              <a:rPr lang="en-US" smtClean="0"/>
              <a:pPr/>
              <a:t>40</a:t>
            </a:fld>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0650" y="2691932"/>
            <a:ext cx="6362700" cy="3567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14778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Academics</a:t>
            </a:r>
            <a:endParaRPr lang="en-US" dirty="0"/>
          </a:p>
        </p:txBody>
      </p:sp>
      <p:sp>
        <p:nvSpPr>
          <p:cNvPr id="3" name="Content Placeholder 2"/>
          <p:cNvSpPr>
            <a:spLocks noGrp="1"/>
          </p:cNvSpPr>
          <p:nvPr>
            <p:ph sz="quarter" idx="1"/>
          </p:nvPr>
        </p:nvSpPr>
        <p:spPr/>
        <p:txBody>
          <a:bodyPr/>
          <a:lstStyle/>
          <a:p>
            <a:pPr lvl="0"/>
            <a:r>
              <a:rPr lang="en-US" dirty="0">
                <a:latin typeface="Arial" pitchFamily="34" charset="0"/>
              </a:rPr>
              <a:t>The </a:t>
            </a:r>
            <a:r>
              <a:rPr lang="en-US" dirty="0" smtClean="0">
                <a:latin typeface="Arial" pitchFamily="34" charset="0"/>
              </a:rPr>
              <a:t>numerator for </a:t>
            </a:r>
            <a:r>
              <a:rPr lang="en-US" dirty="0">
                <a:latin typeface="Arial" pitchFamily="34" charset="0"/>
              </a:rPr>
              <a:t>the Advanced Course Enrollment metric should match with a count of the number of students that are enrolled in a pre-advanced or advanced course</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41</a:t>
            </a:fld>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458" y="2880180"/>
            <a:ext cx="7339084" cy="3387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27777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College and Career Readiness</a:t>
            </a:r>
            <a:endParaRPr lang="en-US" dirty="0"/>
          </a:p>
        </p:txBody>
      </p:sp>
      <p:sp>
        <p:nvSpPr>
          <p:cNvPr id="3" name="Content Placeholder 2"/>
          <p:cNvSpPr>
            <a:spLocks noGrp="1"/>
          </p:cNvSpPr>
          <p:nvPr>
            <p:ph sz="quarter" idx="1"/>
          </p:nvPr>
        </p:nvSpPr>
        <p:spPr/>
        <p:txBody>
          <a:bodyPr/>
          <a:lstStyle/>
          <a:p>
            <a:r>
              <a:rPr lang="en-US" dirty="0" smtClean="0"/>
              <a:t>For the HS Graduation Plan metric, use the student lists under the “More” button to check to see that a student on the list has the same graduation plan in the source system.</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42</a:t>
            </a:fld>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 y="2819399"/>
            <a:ext cx="7391400" cy="3819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048000" y="4729161"/>
            <a:ext cx="838200" cy="1909763"/>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17569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College or Career  Readiness</a:t>
            </a:r>
            <a:endParaRPr lang="en-US" dirty="0"/>
          </a:p>
        </p:txBody>
      </p:sp>
      <p:sp>
        <p:nvSpPr>
          <p:cNvPr id="3" name="Content Placeholder 2"/>
          <p:cNvSpPr>
            <a:spLocks noGrp="1"/>
          </p:cNvSpPr>
          <p:nvPr>
            <p:ph sz="quarter" idx="1"/>
          </p:nvPr>
        </p:nvSpPr>
        <p:spPr/>
        <p:txBody>
          <a:bodyPr/>
          <a:lstStyle/>
          <a:p>
            <a:r>
              <a:rPr lang="en-US" dirty="0" smtClean="0"/>
              <a:t>For the College Entrance Exam metric, verify that the numerator matches the number of students per grade level tested in the LEA.</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43</a:t>
            </a:fld>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25" y="2667000"/>
            <a:ext cx="7372350" cy="3295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705600" y="3657600"/>
            <a:ext cx="685800" cy="230505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5106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Operational Dashboard Tab</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44</a:t>
            </a:fld>
            <a:endParaRPr lang="en-US" dirty="0"/>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276" t="18780" r="14049" b="53613"/>
          <a:stretch/>
        </p:blipFill>
        <p:spPr bwMode="auto">
          <a:xfrm>
            <a:off x="152400" y="2514600"/>
            <a:ext cx="8833104" cy="3671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4499015" y="2446608"/>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2101761">
            <a:off x="6370101" y="220288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836588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studentGPS™ Dashboards </a:t>
            </a:r>
            <a:br>
              <a:rPr lang="en-US" dirty="0" smtClean="0"/>
            </a:br>
            <a:r>
              <a:rPr lang="en-US" dirty="0" smtClean="0"/>
              <a:t>Classroom and Student View</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45</a:t>
            </a:fld>
            <a:endParaRPr lang="en-US" dirty="0"/>
          </a:p>
        </p:txBody>
      </p:sp>
    </p:spTree>
    <p:extLst>
      <p:ext uri="{BB962C8B-B14F-4D97-AF65-F5344CB8AC3E}">
        <p14:creationId xmlns:p14="http://schemas.microsoft.com/office/powerpoint/2010/main" val="8178938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Classroom Dashboard View</a:t>
            </a:r>
          </a:p>
        </p:txBody>
      </p:sp>
      <p:sp>
        <p:nvSpPr>
          <p:cNvPr id="5" name="Content Placeholder 4"/>
          <p:cNvSpPr>
            <a:spLocks noGrp="1"/>
          </p:cNvSpPr>
          <p:nvPr>
            <p:ph sz="quarter" idx="1"/>
          </p:nvPr>
        </p:nvSpPr>
        <p:spPr/>
        <p:txBody>
          <a:bodyPr/>
          <a:lstStyle/>
          <a:p>
            <a:r>
              <a:rPr lang="en-US" dirty="0"/>
              <a:t>This is the landing page when a teacher/staff member logs in, or when the LEA </a:t>
            </a:r>
            <a:r>
              <a:rPr lang="en-US" dirty="0" smtClean="0"/>
              <a:t>Steward </a:t>
            </a:r>
            <a:r>
              <a:rPr lang="en-US" dirty="0"/>
              <a:t>drills down to the classroom view of the studentGPS™ Dashboards.</a:t>
            </a:r>
          </a:p>
          <a:p>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46</a:t>
            </a:fld>
            <a:endParaRPr lang="en-US" dirty="0"/>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892" t="18881" r="15237" b="56045"/>
          <a:stretch/>
        </p:blipFill>
        <p:spPr bwMode="auto">
          <a:xfrm>
            <a:off x="152400" y="2833581"/>
            <a:ext cx="8833104" cy="3567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83534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Classroom Dashboard Details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47</a:t>
            </a:fld>
            <a:endParaRPr lang="en-US" dirty="0"/>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9045" t="18457" r="15202" b="55468"/>
          <a:stretch/>
        </p:blipFill>
        <p:spPr bwMode="auto">
          <a:xfrm>
            <a:off x="246797" y="1651379"/>
            <a:ext cx="7246961" cy="3057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8469" t="18109" r="14966" b="44279"/>
          <a:stretch/>
        </p:blipFill>
        <p:spPr bwMode="auto">
          <a:xfrm>
            <a:off x="3411941" y="2895600"/>
            <a:ext cx="5269818" cy="310896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2656428" y="-370427"/>
            <a:ext cx="793902" cy="488755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7522992" y="2503505"/>
            <a:ext cx="793902" cy="166668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924595" y="2257056"/>
            <a:ext cx="2257567" cy="42649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Class Section</a:t>
            </a:r>
            <a:endParaRPr lang="en-US" sz="1600" dirty="0"/>
          </a:p>
        </p:txBody>
      </p:sp>
      <p:sp>
        <p:nvSpPr>
          <p:cNvPr id="10" name="TextBox 9"/>
          <p:cNvSpPr txBox="1"/>
          <p:nvPr/>
        </p:nvSpPr>
        <p:spPr>
          <a:xfrm>
            <a:off x="7172159" y="4236832"/>
            <a:ext cx="1438441" cy="42649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Data View</a:t>
            </a:r>
            <a:endParaRPr lang="en-US" sz="1600" dirty="0"/>
          </a:p>
        </p:txBody>
      </p:sp>
    </p:spTree>
    <p:extLst>
      <p:ext uri="{BB962C8B-B14F-4D97-AF65-F5344CB8AC3E}">
        <p14:creationId xmlns:p14="http://schemas.microsoft.com/office/powerpoint/2010/main" val="286516487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48</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smtClean="0"/>
              <a:t>Once the user has drilled down into a class or section, it is recommended that:</a:t>
            </a:r>
          </a:p>
          <a:p>
            <a:pPr lvl="1"/>
            <a:r>
              <a:rPr lang="en-US" sz="1800" dirty="0" smtClean="0"/>
              <a:t>The user should </a:t>
            </a:r>
            <a:r>
              <a:rPr lang="en-US" sz="1800" smtClean="0"/>
              <a:t>check two or </a:t>
            </a:r>
            <a:r>
              <a:rPr lang="en-US" sz="1800" dirty="0" smtClean="0"/>
              <a:t>more students from each classroom checked above</a:t>
            </a:r>
          </a:p>
          <a:p>
            <a:pPr lvl="1"/>
            <a:r>
              <a:rPr lang="en-US" sz="1800" dirty="0" smtClean="0"/>
              <a:t>This will provide a sufficient sample to verify the accuracy of the data.</a:t>
            </a:r>
            <a:endParaRPr lang="en-US" sz="18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marL="365760" lvl="1" indent="0">
              <a:lnSpc>
                <a:spcPct val="106000"/>
              </a:lnSpc>
              <a:spcBef>
                <a:spcPts val="600"/>
              </a:spcBef>
              <a:spcAft>
                <a:spcPts val="300"/>
              </a:spcAft>
              <a:buNone/>
            </a:pP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Student Level Recommendations</a:t>
            </a:r>
            <a:endParaRPr lang="en-US" dirty="0"/>
          </a:p>
        </p:txBody>
      </p:sp>
    </p:spTree>
    <p:extLst>
      <p:ext uri="{BB962C8B-B14F-4D97-AF65-F5344CB8AC3E}">
        <p14:creationId xmlns:p14="http://schemas.microsoft.com/office/powerpoint/2010/main" val="15521961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 Escalation Process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a:t>
            </a:fld>
            <a:endParaRPr lang="en-US" dirty="0"/>
          </a:p>
        </p:txBody>
      </p:sp>
      <p:pic>
        <p:nvPicPr>
          <p:cNvPr id="6" name="Picture 2"/>
          <p:cNvPicPr>
            <a:picLocks noGrp="1" noChangeAspect="1" noChangeArrowheads="1"/>
          </p:cNvPicPr>
          <p:nvPr>
            <p:ph sz="quarter" idx="1"/>
          </p:nvPr>
        </p:nvPicPr>
        <p:blipFill rotWithShape="1">
          <a:blip r:embed="rId3" cstate="print">
            <a:extLst>
              <a:ext uri="{28A0092B-C50C-407E-A947-70E740481C1C}">
                <a14:useLocalDpi xmlns:a14="http://schemas.microsoft.com/office/drawing/2010/main" val="0"/>
              </a:ext>
            </a:extLst>
          </a:blip>
          <a:srcRect l="17848" t="20325" r="15333" b="14363"/>
          <a:stretch/>
        </p:blipFill>
        <p:spPr bwMode="auto">
          <a:xfrm>
            <a:off x="304800" y="1600200"/>
            <a:ext cx="8531749" cy="5212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553522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Attendance and Discipline Details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49</a:t>
            </a:fld>
            <a:endParaRPr lang="en-US" dirty="0"/>
          </a:p>
        </p:txBody>
      </p:sp>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0304" t="21949" r="23448" b="56045"/>
          <a:stretch/>
        </p:blipFill>
        <p:spPr bwMode="auto">
          <a:xfrm>
            <a:off x="450377" y="1600200"/>
            <a:ext cx="5324238" cy="3004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rot="5400000">
            <a:off x="3162878" y="2340496"/>
            <a:ext cx="2665843" cy="1524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29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8199" t="24403" r="20187" b="45587"/>
          <a:stretch/>
        </p:blipFill>
        <p:spPr bwMode="auto">
          <a:xfrm>
            <a:off x="3675091" y="3451860"/>
            <a:ext cx="4965562" cy="287274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5335569" y="3521122"/>
            <a:ext cx="1143000" cy="44639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2101761">
            <a:off x="3365820" y="174568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2101761">
            <a:off x="3301494" y="515712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950813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Assessments Page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50</a:t>
            </a:fld>
            <a:endParaRPr lang="en-US" dirty="0"/>
          </a:p>
        </p:txBody>
      </p:sp>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976" t="18890" r="14127" b="54879"/>
          <a:stretch/>
        </p:blipFill>
        <p:spPr bwMode="auto">
          <a:xfrm>
            <a:off x="158496" y="2538483"/>
            <a:ext cx="8833104" cy="3589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3001924" y="2518623"/>
            <a:ext cx="396951" cy="1219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101761">
            <a:off x="2954680" y="236161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4602968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Assessments Details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51</a:t>
            </a:fld>
            <a:endParaRPr lang="en-US" dirty="0"/>
          </a:p>
        </p:txBody>
      </p:sp>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976" t="30109" r="14683" b="19649"/>
          <a:stretch/>
        </p:blipFill>
        <p:spPr bwMode="auto">
          <a:xfrm>
            <a:off x="1248770" y="1591101"/>
            <a:ext cx="6557970" cy="5212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2216609" y="860961"/>
            <a:ext cx="396951" cy="233262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2216609" y="2384961"/>
            <a:ext cx="396951" cy="233262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2232531" y="3232743"/>
            <a:ext cx="396951" cy="233262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2256415" y="5280561"/>
            <a:ext cx="396951" cy="233262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3777256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Assessments Page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52</a:t>
            </a:fld>
            <a:endParaRPr lang="en-US" dirty="0"/>
          </a:p>
        </p:txBody>
      </p:sp>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831" t="18684" r="13806" b="54192"/>
          <a:stretch/>
        </p:blipFill>
        <p:spPr bwMode="auto">
          <a:xfrm>
            <a:off x="152400" y="2447499"/>
            <a:ext cx="8833104" cy="3648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4282537" y="2468524"/>
            <a:ext cx="396951" cy="1219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101761">
            <a:off x="2891127" y="227062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693595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Grades and Credits Page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53</a:t>
            </a:fld>
            <a:endParaRPr lang="en-US" dirty="0"/>
          </a:p>
        </p:txBody>
      </p:sp>
      <p:pic>
        <p:nvPicPr>
          <p:cNvPr id="1536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434" t="18625" r="14023" b="54224"/>
          <a:stretch/>
        </p:blipFill>
        <p:spPr bwMode="auto">
          <a:xfrm>
            <a:off x="152400" y="2467970"/>
            <a:ext cx="8833104" cy="3628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5592725" y="2468524"/>
            <a:ext cx="396951" cy="1219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101761">
            <a:off x="2891127" y="227062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3962400" y="3810000"/>
            <a:ext cx="990600" cy="20574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927941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Grades &amp; Credits Details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54</a:t>
            </a:fld>
            <a:endParaRPr lang="en-US" dirty="0"/>
          </a:p>
        </p:txBody>
      </p:sp>
      <p:pic>
        <p:nvPicPr>
          <p:cNvPr id="1536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9147" t="29877" r="14848" b="23830"/>
          <a:stretch/>
        </p:blipFill>
        <p:spPr bwMode="auto">
          <a:xfrm>
            <a:off x="1447800" y="1676400"/>
            <a:ext cx="6248400" cy="46345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4114800" y="1676400"/>
            <a:ext cx="762000" cy="32004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447800" y="5181600"/>
            <a:ext cx="6248400" cy="6096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671009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3806"/>
            <a:ext cx="6858000" cy="841248"/>
          </a:xfrm>
        </p:spPr>
        <p:txBody>
          <a:bodyPr/>
          <a:lstStyle/>
          <a:p>
            <a:r>
              <a:rPr lang="en-US" dirty="0" smtClean="0"/>
              <a:t>Advanced Academics Page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55</a:t>
            </a:fld>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1840" y="1752600"/>
            <a:ext cx="6660321" cy="4423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4953000" y="2971802"/>
            <a:ext cx="1676400" cy="1219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6477000" y="2743202"/>
            <a:ext cx="762000" cy="16764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2101761">
            <a:off x="5481928" y="189808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0041680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College and Career Readiness Page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56</a:t>
            </a:fld>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321" y="1907619"/>
            <a:ext cx="7595359" cy="4447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7573921" y="1958292"/>
            <a:ext cx="396953" cy="106679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914400" y="4419600"/>
            <a:ext cx="5486400" cy="9906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2101761">
            <a:off x="3348328" y="171243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897808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Transcript Tab</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57</a:t>
            </a:fld>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8322" y="1694882"/>
            <a:ext cx="6067357" cy="4710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ight Arrow 7"/>
          <p:cNvSpPr/>
          <p:nvPr/>
        </p:nvSpPr>
        <p:spPr>
          <a:xfrm rot="2101761">
            <a:off x="5608102" y="151800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1538322" y="2017235"/>
            <a:ext cx="4379051" cy="421165"/>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571979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p:txBody>
          <a:bodyPr/>
          <a:lstStyle/>
          <a:p>
            <a:r>
              <a:rPr lang="en-US" sz="3100" b="1" dirty="0">
                <a:solidFill>
                  <a:schemeClr val="tx2"/>
                </a:solidFill>
                <a:latin typeface="Corbel" pitchFamily="34" charset="0"/>
                <a:hlinkClick r:id="rId3"/>
              </a:rPr>
              <a:t>www.TexasStudentDataSystem.org</a:t>
            </a:r>
            <a:endParaRPr lang="en-US" sz="3100" dirty="0"/>
          </a:p>
        </p:txBody>
      </p:sp>
      <p:sp>
        <p:nvSpPr>
          <p:cNvPr id="5" name="Title 4"/>
          <p:cNvSpPr>
            <a:spLocks noGrp="1"/>
          </p:cNvSpPr>
          <p:nvPr>
            <p:ph type="title"/>
          </p:nvPr>
        </p:nvSpPr>
        <p:spPr/>
        <p:txBody>
          <a:bodyPr/>
          <a:lstStyle/>
          <a:p>
            <a:r>
              <a:rPr lang="en-US" dirty="0" smtClean="0"/>
              <a:t>Questions?</a:t>
            </a:r>
            <a:endParaRPr lang="en-US" dirty="0"/>
          </a:p>
        </p:txBody>
      </p:sp>
      <p:sp>
        <p:nvSpPr>
          <p:cNvPr id="4" name="Slide Number Placeholder 3"/>
          <p:cNvSpPr>
            <a:spLocks noGrp="1"/>
          </p:cNvSpPr>
          <p:nvPr>
            <p:ph type="sldNum" sz="quarter" idx="11"/>
          </p:nvPr>
        </p:nvSpPr>
        <p:spPr/>
        <p:txBody>
          <a:bodyPr/>
          <a:lstStyle/>
          <a:p>
            <a:fld id="{2F0C4421-5918-4AA3-AE4A-C36EDD2FD6EB}" type="slidenum">
              <a:rPr lang="en-US" smtClean="0"/>
              <a:pPr/>
              <a:t>58</a:t>
            </a:fld>
            <a:endParaRPr lang="en-US" dirty="0"/>
          </a:p>
        </p:txBody>
      </p:sp>
      <p:pic>
        <p:nvPicPr>
          <p:cNvPr id="8" name="Picture Placeholder 7"/>
          <p:cNvPicPr>
            <a:picLocks noGrp="1" noChangeAspect="1"/>
          </p:cNvPicPr>
          <p:nvPr>
            <p:ph type="pic" idx="1"/>
          </p:nvPr>
        </p:nvPicPr>
        <p:blipFill>
          <a:blip r:embed="rId4">
            <a:extLst>
              <a:ext uri="{28A0092B-C50C-407E-A947-70E740481C1C}">
                <a14:useLocalDpi xmlns:a14="http://schemas.microsoft.com/office/drawing/2010/main" val="0"/>
              </a:ext>
            </a:extLst>
          </a:blip>
          <a:srcRect t="60" b="60"/>
          <a:stretch>
            <a:fillRect/>
          </a:stretch>
        </p:blipFill>
        <p:spPr/>
      </p:pic>
    </p:spTree>
    <p:extLst>
      <p:ext uri="{BB962C8B-B14F-4D97-AF65-F5344CB8AC3E}">
        <p14:creationId xmlns:p14="http://schemas.microsoft.com/office/powerpoint/2010/main" val="6217517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smtClean="0"/>
              <a:t>studentGPS™ Dashboards District View</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5</a:t>
            </a:fld>
            <a:endParaRPr lang="en-US" dirty="0"/>
          </a:p>
        </p:txBody>
      </p:sp>
    </p:spTree>
    <p:extLst>
      <p:ext uri="{BB962C8B-B14F-4D97-AF65-F5344CB8AC3E}">
        <p14:creationId xmlns:p14="http://schemas.microsoft.com/office/powerpoint/2010/main" val="41840434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381000"/>
            <a:ext cx="6858000" cy="838200"/>
          </a:xfrm>
          <a:prstGeom prst="rect">
            <a:avLst/>
          </a:prstGeom>
        </p:spPr>
        <p:txBody>
          <a:bodyPr>
            <a:noAutofit/>
          </a:bodyPr>
          <a:lstStyle/>
          <a:p>
            <a:r>
              <a:rPr lang="en-US" sz="2400" dirty="0" smtClean="0"/>
              <a:t>studentGPS™ Dashboards Quality Assurance Checklist: District View</a:t>
            </a:r>
            <a:endParaRPr lang="en-US" sz="2400" dirty="0"/>
          </a:p>
        </p:txBody>
      </p:sp>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5037DA4-2335-4A87-8586-64B2BAB08211}" type="slidenum">
              <a:rPr lang="en-US" smtClean="0"/>
              <a:pPr/>
              <a:t>6</a:t>
            </a:fld>
            <a:endParaRPr lang="en-US" dirty="0"/>
          </a:p>
        </p:txBody>
      </p:sp>
      <p:sp>
        <p:nvSpPr>
          <p:cNvPr id="10" name="Content Placeholder 3"/>
          <p:cNvSpPr>
            <a:spLocks noGrp="1"/>
          </p:cNvSpPr>
          <p:nvPr>
            <p:ph sz="quarter" idx="4294967295"/>
          </p:nvPr>
        </p:nvSpPr>
        <p:spPr>
          <a:xfrm>
            <a:off x="304800" y="1828800"/>
            <a:ext cx="8458200" cy="4419600"/>
          </a:xfrm>
        </p:spPr>
        <p:txBody>
          <a:bodyPr>
            <a:noAutofit/>
          </a:bodyPr>
          <a:lstStyle/>
          <a:p>
            <a:r>
              <a:rPr lang="en-US" dirty="0"/>
              <a:t>The district view represents what a superintendent or an administrator with district level access would see when accessing the </a:t>
            </a:r>
            <a:r>
              <a:rPr lang="en-US" dirty="0" smtClean="0"/>
              <a:t>studentGPS™ Dashboards</a:t>
            </a:r>
          </a:p>
          <a:p>
            <a:r>
              <a:rPr lang="en-US" dirty="0" smtClean="0"/>
              <a:t>This view enables the user to see all the campuses and associated information for the district</a:t>
            </a:r>
          </a:p>
          <a:p>
            <a:r>
              <a:rPr lang="en-US" dirty="0" smtClean="0"/>
              <a:t>Note that when we go through the following screens that the studentGPS™ Dashboards is organized in tabs</a:t>
            </a:r>
          </a:p>
          <a:p>
            <a:pPr lvl="1"/>
            <a:r>
              <a:rPr lang="en-US" dirty="0" smtClean="0"/>
              <a:t>Each tab has sub-categories divided into pages</a:t>
            </a:r>
            <a:endParaRPr lang="en-US" dirty="0"/>
          </a:p>
          <a:p>
            <a:endParaRPr lang="en-US" dirty="0"/>
          </a:p>
          <a:p>
            <a:pPr marL="0" indent="0">
              <a:buNone/>
            </a:pPr>
            <a:endParaRPr lang="en-US" dirty="0" smtClean="0"/>
          </a:p>
          <a:p>
            <a:endParaRPr lang="en-US" dirty="0"/>
          </a:p>
          <a:p>
            <a:endParaRPr lang="en-US" dirty="0"/>
          </a:p>
        </p:txBody>
      </p:sp>
    </p:spTree>
    <p:extLst>
      <p:ext uri="{BB962C8B-B14F-4D97-AF65-F5344CB8AC3E}">
        <p14:creationId xmlns:p14="http://schemas.microsoft.com/office/powerpoint/2010/main" val="29247258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7</a:t>
            </a:fld>
            <a:endParaRPr lang="en-US" dirty="0"/>
          </a:p>
        </p:txBody>
      </p:sp>
      <p:sp>
        <p:nvSpPr>
          <p:cNvPr id="4" name="Title 3"/>
          <p:cNvSpPr>
            <a:spLocks noGrp="1"/>
          </p:cNvSpPr>
          <p:nvPr>
            <p:ph type="title"/>
          </p:nvPr>
        </p:nvSpPr>
        <p:spPr>
          <a:xfrm>
            <a:off x="1905000" y="454152"/>
            <a:ext cx="6858000" cy="841248"/>
          </a:xfrm>
        </p:spPr>
        <p:txBody>
          <a:bodyPr>
            <a:noAutofit/>
          </a:bodyPr>
          <a:lstStyle/>
          <a:p>
            <a:r>
              <a:rPr lang="en-US" dirty="0" smtClean="0"/>
              <a:t>District Information Page</a:t>
            </a:r>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063" t="5674" r="14663" b="67908"/>
          <a:stretch/>
        </p:blipFill>
        <p:spPr bwMode="auto">
          <a:xfrm>
            <a:off x="76200" y="2020784"/>
            <a:ext cx="8836195" cy="3566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ight Arrow 7"/>
          <p:cNvSpPr/>
          <p:nvPr/>
        </p:nvSpPr>
        <p:spPr>
          <a:xfrm rot="2956801">
            <a:off x="552768" y="175934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1828798" y="2057401"/>
            <a:ext cx="381003"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660187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District Information Details</a:t>
            </a:r>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3682" t="9358" r="14801" b="10747"/>
          <a:stretch/>
        </p:blipFill>
        <p:spPr bwMode="auto">
          <a:xfrm>
            <a:off x="2819399" y="1554480"/>
            <a:ext cx="3368883" cy="5212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828800" y="1952769"/>
            <a:ext cx="1066800" cy="457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District</a:t>
            </a:r>
            <a:endParaRPr lang="en-US" sz="1600" dirty="0"/>
          </a:p>
        </p:txBody>
      </p:sp>
      <p:sp>
        <p:nvSpPr>
          <p:cNvPr id="7" name="TextBox 6"/>
          <p:cNvSpPr txBox="1"/>
          <p:nvPr/>
        </p:nvSpPr>
        <p:spPr>
          <a:xfrm>
            <a:off x="1371600" y="3124200"/>
            <a:ext cx="1524000" cy="6096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Accountability Rating</a:t>
            </a:r>
            <a:endParaRPr lang="en-US" sz="1600" dirty="0"/>
          </a:p>
        </p:txBody>
      </p:sp>
      <p:sp>
        <p:nvSpPr>
          <p:cNvPr id="8" name="TextBox 7"/>
          <p:cNvSpPr txBox="1"/>
          <p:nvPr/>
        </p:nvSpPr>
        <p:spPr>
          <a:xfrm>
            <a:off x="5954973" y="4191000"/>
            <a:ext cx="2286000" cy="457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Students by Program</a:t>
            </a:r>
            <a:endParaRPr lang="en-US" sz="1600" dirty="0"/>
          </a:p>
        </p:txBody>
      </p:sp>
      <p:sp>
        <p:nvSpPr>
          <p:cNvPr id="9" name="TextBox 8"/>
          <p:cNvSpPr txBox="1"/>
          <p:nvPr/>
        </p:nvSpPr>
        <p:spPr>
          <a:xfrm>
            <a:off x="533400" y="4419600"/>
            <a:ext cx="2350827" cy="457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Student Demographics</a:t>
            </a:r>
            <a:endParaRPr lang="en-US" sz="1600" dirty="0"/>
          </a:p>
        </p:txBody>
      </p:sp>
      <p:sp>
        <p:nvSpPr>
          <p:cNvPr id="10" name="TextBox 9"/>
          <p:cNvSpPr txBox="1"/>
          <p:nvPr/>
        </p:nvSpPr>
        <p:spPr>
          <a:xfrm>
            <a:off x="4419600" y="5791200"/>
            <a:ext cx="1524000" cy="6096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Other Student Information</a:t>
            </a:r>
            <a:endParaRPr lang="en-US" sz="1600" dirty="0"/>
          </a:p>
        </p:txBody>
      </p:sp>
      <p:sp>
        <p:nvSpPr>
          <p:cNvPr id="11" name="TextBox 10"/>
          <p:cNvSpPr txBox="1"/>
          <p:nvPr/>
        </p:nvSpPr>
        <p:spPr>
          <a:xfrm>
            <a:off x="5926540" y="2971800"/>
            <a:ext cx="2286000" cy="457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District Characteristics</a:t>
            </a:r>
            <a:endParaRPr lang="en-US" sz="1600" dirty="0"/>
          </a:p>
        </p:txBody>
      </p:sp>
    </p:spTree>
    <p:extLst>
      <p:ext uri="{BB962C8B-B14F-4D97-AF65-F5344CB8AC3E}">
        <p14:creationId xmlns:p14="http://schemas.microsoft.com/office/powerpoint/2010/main" val="81479566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9503350F447034E88EE2E57AA2A5F22" ma:contentTypeVersion="0" ma:contentTypeDescription="Create a new document." ma:contentTypeScope="" ma:versionID="69ef94df6f1701d9f3c5622433ea8f0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B45A69-778E-4D41-A5A4-6C4FF6432815}">
  <ds:schemaRefs>
    <ds:schemaRef ds:uri="http://schemas.openxmlformats.org/package/2006/metadata/core-properties"/>
    <ds:schemaRef ds:uri="http://schemas.microsoft.com/office/infopath/2007/PartnerControls"/>
    <ds:schemaRef ds:uri="http://purl.org/dc/terms/"/>
    <ds:schemaRef ds:uri="http://purl.org/dc/elements/1.1/"/>
    <ds:schemaRef ds:uri="http://schemas.microsoft.com/office/2006/documentManagement/types"/>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0D143C01-C0B6-4EBB-B8DB-DF84CC255E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8E204C14-91B9-45BA-8FFF-0F8E553DDC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84786</TotalTime>
  <Words>5052</Words>
  <Application>Microsoft Office PowerPoint</Application>
  <PresentationFormat>On-screen Show (4:3)</PresentationFormat>
  <Paragraphs>488</Paragraphs>
  <Slides>59</Slides>
  <Notes>59</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TSDS (Oct12)</vt:lpstr>
      <vt:lpstr>TSDS Technical Course 6: studentGPS™ Dashboards Quality Assurance Checklist  Quick Reference Guide    </vt:lpstr>
      <vt:lpstr>QA Checklist Quick Reference Guide</vt:lpstr>
      <vt:lpstr>Identifying Data Issues</vt:lpstr>
      <vt:lpstr>TSDS High Level End User Process Map</vt:lpstr>
      <vt:lpstr>TEA Escalation Process</vt:lpstr>
      <vt:lpstr>studentGPS™ Dashboards District View</vt:lpstr>
      <vt:lpstr>studentGPS™ Dashboards Quality Assurance Checklist: District View</vt:lpstr>
      <vt:lpstr>District Information Page</vt:lpstr>
      <vt:lpstr>District Information Details</vt:lpstr>
      <vt:lpstr>Campus List Page</vt:lpstr>
      <vt:lpstr>Students by Level</vt:lpstr>
      <vt:lpstr>Students by Demographics Page</vt:lpstr>
      <vt:lpstr>Students by Demographics Details</vt:lpstr>
      <vt:lpstr>Attendance and Discipline Page</vt:lpstr>
      <vt:lpstr>Attendance and Discipline Details</vt:lpstr>
      <vt:lpstr>State Assessments Page</vt:lpstr>
      <vt:lpstr>State Assessments Details</vt:lpstr>
      <vt:lpstr>Local Assessments Page</vt:lpstr>
      <vt:lpstr>Grades and Credits Page</vt:lpstr>
      <vt:lpstr>Grades and Credits Details</vt:lpstr>
      <vt:lpstr>Grades and Credits Details (cont’d)</vt:lpstr>
      <vt:lpstr>Advanced Academics Page</vt:lpstr>
      <vt:lpstr>Advanced Academics Page</vt:lpstr>
      <vt:lpstr>College and Career Readiness</vt:lpstr>
      <vt:lpstr>Operational Dashboard Tab</vt:lpstr>
      <vt:lpstr>studentGPS™ Dashboards  Campus View</vt:lpstr>
      <vt:lpstr>Campus View</vt:lpstr>
      <vt:lpstr>Campus Information Dashboard</vt:lpstr>
      <vt:lpstr>Campus Details</vt:lpstr>
      <vt:lpstr>Staff List</vt:lpstr>
      <vt:lpstr>Teacher List</vt:lpstr>
      <vt:lpstr>Teacher List: Student Sections</vt:lpstr>
      <vt:lpstr>Student by Grade</vt:lpstr>
      <vt:lpstr>Attendance and Discipline Page</vt:lpstr>
      <vt:lpstr>Attendance and Discipline Details </vt:lpstr>
      <vt:lpstr>Attendance and Discipline</vt:lpstr>
      <vt:lpstr>State Assessments Page</vt:lpstr>
      <vt:lpstr>State Assessments Details</vt:lpstr>
      <vt:lpstr>Local Assessments</vt:lpstr>
      <vt:lpstr>Grades and Credits Pages</vt:lpstr>
      <vt:lpstr>Advanced Academics</vt:lpstr>
      <vt:lpstr>Advanced Academics</vt:lpstr>
      <vt:lpstr>College and Career Readiness</vt:lpstr>
      <vt:lpstr>College or Career  Readiness</vt:lpstr>
      <vt:lpstr>Operational Dashboard Tab</vt:lpstr>
      <vt:lpstr>studentGPS™ Dashboards  Classroom and Student View</vt:lpstr>
      <vt:lpstr>Classroom Dashboard View</vt:lpstr>
      <vt:lpstr>Classroom Dashboard Details</vt:lpstr>
      <vt:lpstr>Student Level Recommendations</vt:lpstr>
      <vt:lpstr>Attendance and Discipline Details</vt:lpstr>
      <vt:lpstr>State Assessments Page</vt:lpstr>
      <vt:lpstr>State Assessments Details</vt:lpstr>
      <vt:lpstr>Local Assessments Page</vt:lpstr>
      <vt:lpstr>Grades and Credits Page</vt:lpstr>
      <vt:lpstr>Grades &amp; Credits Details</vt:lpstr>
      <vt:lpstr>Advanced Academics Page</vt:lpstr>
      <vt:lpstr>College and Career Readiness Page</vt:lpstr>
      <vt:lpstr>Transcript Tab</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Elaine Rulla</cp:lastModifiedBy>
  <cp:revision>2035</cp:revision>
  <cp:lastPrinted>2013-03-12T15:39:22Z</cp:lastPrinted>
  <dcterms:created xsi:type="dcterms:W3CDTF">2009-09-01T20:11:00Z</dcterms:created>
  <dcterms:modified xsi:type="dcterms:W3CDTF">2013-12-20T22:49:16Z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0x010100C9503350F447034E88EE2E57AA2A5F22</vt:lpwstr>
  </property>
  <property fmtid="{D5CDD505-2E9C-101B-9397-08002B2CF9AE}" pid="3" name="_NewReviewCycle">
    <vt:lpwstr/>
  </property>
  <property fmtid="{D5CDD505-2E9C-101B-9397-08002B2CF9AE}" pid="4" name="_dlc_DocIdItemGuid">
    <vt:lpwstr>7fd8e421-004a-41be-b615-d2e44760db7c</vt:lpwstr>
  </property>
</Properties>
</file>