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736" r:id="rId4"/>
  </p:sldMasterIdLst>
  <p:notesMasterIdLst>
    <p:notesMasterId r:id="rId94"/>
  </p:notesMasterIdLst>
  <p:handoutMasterIdLst>
    <p:handoutMasterId r:id="rId95"/>
  </p:handoutMasterIdLst>
  <p:sldIdLst>
    <p:sldId id="786" r:id="rId5"/>
    <p:sldId id="787" r:id="rId6"/>
    <p:sldId id="788" r:id="rId7"/>
    <p:sldId id="789" r:id="rId8"/>
    <p:sldId id="864" r:id="rId9"/>
    <p:sldId id="865" r:id="rId10"/>
    <p:sldId id="790" r:id="rId11"/>
    <p:sldId id="792" r:id="rId12"/>
    <p:sldId id="853" r:id="rId13"/>
    <p:sldId id="851" r:id="rId14"/>
    <p:sldId id="923" r:id="rId15"/>
    <p:sldId id="791" r:id="rId16"/>
    <p:sldId id="852" r:id="rId17"/>
    <p:sldId id="793" r:id="rId18"/>
    <p:sldId id="794" r:id="rId19"/>
    <p:sldId id="869" r:id="rId20"/>
    <p:sldId id="868" r:id="rId21"/>
    <p:sldId id="859" r:id="rId22"/>
    <p:sldId id="806" r:id="rId23"/>
    <p:sldId id="807" r:id="rId24"/>
    <p:sldId id="861" r:id="rId25"/>
    <p:sldId id="846" r:id="rId26"/>
    <p:sldId id="812" r:id="rId27"/>
    <p:sldId id="813" r:id="rId28"/>
    <p:sldId id="814" r:id="rId29"/>
    <p:sldId id="815" r:id="rId30"/>
    <p:sldId id="883" r:id="rId31"/>
    <p:sldId id="884" r:id="rId32"/>
    <p:sldId id="885" r:id="rId33"/>
    <p:sldId id="886" r:id="rId34"/>
    <p:sldId id="887" r:id="rId35"/>
    <p:sldId id="817" r:id="rId36"/>
    <p:sldId id="888" r:id="rId37"/>
    <p:sldId id="889" r:id="rId38"/>
    <p:sldId id="890" r:id="rId39"/>
    <p:sldId id="891" r:id="rId40"/>
    <p:sldId id="892" r:id="rId41"/>
    <p:sldId id="818" r:id="rId42"/>
    <p:sldId id="854" r:id="rId43"/>
    <p:sldId id="921" r:id="rId44"/>
    <p:sldId id="899" r:id="rId45"/>
    <p:sldId id="825" r:id="rId46"/>
    <p:sldId id="826" r:id="rId47"/>
    <p:sldId id="827" r:id="rId48"/>
    <p:sldId id="828" r:id="rId49"/>
    <p:sldId id="863" r:id="rId50"/>
    <p:sldId id="862" r:id="rId51"/>
    <p:sldId id="829" r:id="rId52"/>
    <p:sldId id="910" r:id="rId53"/>
    <p:sldId id="830" r:id="rId54"/>
    <p:sldId id="848" r:id="rId55"/>
    <p:sldId id="847" r:id="rId56"/>
    <p:sldId id="831" r:id="rId57"/>
    <p:sldId id="832" r:id="rId58"/>
    <p:sldId id="911" r:id="rId59"/>
    <p:sldId id="912" r:id="rId60"/>
    <p:sldId id="900" r:id="rId61"/>
    <p:sldId id="833" r:id="rId62"/>
    <p:sldId id="903" r:id="rId63"/>
    <p:sldId id="902" r:id="rId64"/>
    <p:sldId id="913" r:id="rId65"/>
    <p:sldId id="904" r:id="rId66"/>
    <p:sldId id="906" r:id="rId67"/>
    <p:sldId id="907" r:id="rId68"/>
    <p:sldId id="914" r:id="rId69"/>
    <p:sldId id="917" r:id="rId70"/>
    <p:sldId id="918" r:id="rId71"/>
    <p:sldId id="915" r:id="rId72"/>
    <p:sldId id="898" r:id="rId73"/>
    <p:sldId id="922" r:id="rId74"/>
    <p:sldId id="855" r:id="rId75"/>
    <p:sldId id="920" r:id="rId76"/>
    <p:sldId id="916" r:id="rId77"/>
    <p:sldId id="837" r:id="rId78"/>
    <p:sldId id="838" r:id="rId79"/>
    <p:sldId id="919" r:id="rId80"/>
    <p:sldId id="870" r:id="rId81"/>
    <p:sldId id="871" r:id="rId82"/>
    <p:sldId id="872" r:id="rId83"/>
    <p:sldId id="873" r:id="rId84"/>
    <p:sldId id="874" r:id="rId85"/>
    <p:sldId id="875" r:id="rId86"/>
    <p:sldId id="876" r:id="rId87"/>
    <p:sldId id="877" r:id="rId88"/>
    <p:sldId id="841" r:id="rId89"/>
    <p:sldId id="842" r:id="rId90"/>
    <p:sldId id="866" r:id="rId91"/>
    <p:sldId id="867" r:id="rId92"/>
    <p:sldId id="860" r:id="rId93"/>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5NLrO/kMEOW7bAeGnw6fMQ==" hashData="7EjzlsrRMT52n9NQNPNLEwKvH4Y="/>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eynep Young" initials="ZY" lastIdx="2" clrIdx="0"/>
  <p:cmAuthor id="1" name="Sharon Reddehase" initials="SNR" lastIdx="1" clrIdx="1"/>
  <p:cmAuthor id="2" name="mulrich" initials="mu" lastIdx="4" clrIdx="2"/>
  <p:cmAuthor id="3" name="Hartwig, Alan" initials="AH" lastIdx="13" clrIdx="3"/>
  <p:cmAuthor id="4" name="Lisa McNicholas" initials="LM" lastIdx="3"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DCDCD"/>
    <a:srgbClr val="9DD7EB"/>
    <a:srgbClr val="CAF4F6"/>
    <a:srgbClr val="31B3C5"/>
    <a:srgbClr val="66DEE4"/>
    <a:srgbClr val="9AEAEE"/>
    <a:srgbClr val="9FD7EB"/>
    <a:srgbClr val="70C4E2"/>
    <a:srgbClr val="E3F3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3049" autoAdjust="0"/>
    <p:restoredTop sz="81229" autoAdjust="0"/>
  </p:normalViewPr>
  <p:slideViewPr>
    <p:cSldViewPr>
      <p:cViewPr>
        <p:scale>
          <a:sx n="75" d="100"/>
          <a:sy n="75" d="100"/>
        </p:scale>
        <p:origin x="-1620" y="-8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57" d="100"/>
          <a:sy n="57" d="100"/>
        </p:scale>
        <p:origin x="-2640" y="-108"/>
      </p:cViewPr>
      <p:guideLst>
        <p:guide orient="horz" pos="2929"/>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handoutMaster" Target="handoutMasters/handoutMaster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notesMaster" Target="notesMasters/notesMaster1.xml"/><Relationship Id="rId9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2971800" cy="464820"/>
          </a:xfrm>
          <a:prstGeom prst="rect">
            <a:avLst/>
          </a:prstGeom>
        </p:spPr>
        <p:txBody>
          <a:bodyPr vert="horz" lIns="92924" tIns="46463" rIns="92924" bIns="46463" rtlCol="0"/>
          <a:lstStyle>
            <a:lvl1pPr algn="l">
              <a:defRPr sz="1200"/>
            </a:lvl1pPr>
          </a:lstStyle>
          <a:p>
            <a:endParaRPr lang="en-US" dirty="0"/>
          </a:p>
        </p:txBody>
      </p:sp>
      <p:sp>
        <p:nvSpPr>
          <p:cNvPr id="3" name="Date Placeholder 2"/>
          <p:cNvSpPr>
            <a:spLocks noGrp="1"/>
          </p:cNvSpPr>
          <p:nvPr>
            <p:ph type="dt" sz="quarter" idx="1"/>
          </p:nvPr>
        </p:nvSpPr>
        <p:spPr>
          <a:xfrm>
            <a:off x="3884614" y="0"/>
            <a:ext cx="2971800" cy="464820"/>
          </a:xfrm>
          <a:prstGeom prst="rect">
            <a:avLst/>
          </a:prstGeom>
        </p:spPr>
        <p:txBody>
          <a:bodyPr vert="horz" lIns="92924" tIns="46463" rIns="92924" bIns="46463" rtlCol="0"/>
          <a:lstStyle>
            <a:lvl1pPr algn="r">
              <a:defRPr sz="1200"/>
            </a:lvl1pPr>
          </a:lstStyle>
          <a:p>
            <a:fld id="{A030672E-E987-4208-B802-497B74C6D590}" type="datetimeFigureOut">
              <a:rPr lang="en-US" smtClean="0"/>
              <a:pPr/>
              <a:t>12/19/2013</a:t>
            </a:fld>
            <a:endParaRPr lang="en-US" dirty="0"/>
          </a:p>
        </p:txBody>
      </p:sp>
      <p:sp>
        <p:nvSpPr>
          <p:cNvPr id="4" name="Footer Placeholder 3"/>
          <p:cNvSpPr>
            <a:spLocks noGrp="1"/>
          </p:cNvSpPr>
          <p:nvPr>
            <p:ph type="ftr" sz="quarter" idx="2"/>
          </p:nvPr>
        </p:nvSpPr>
        <p:spPr>
          <a:xfrm>
            <a:off x="4" y="8829966"/>
            <a:ext cx="2971800" cy="464820"/>
          </a:xfrm>
          <a:prstGeom prst="rect">
            <a:avLst/>
          </a:prstGeom>
        </p:spPr>
        <p:txBody>
          <a:bodyPr vert="horz" lIns="92924" tIns="46463" rIns="92924" bIns="46463"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4" y="8829966"/>
            <a:ext cx="2971800" cy="464820"/>
          </a:xfrm>
          <a:prstGeom prst="rect">
            <a:avLst/>
          </a:prstGeom>
        </p:spPr>
        <p:txBody>
          <a:bodyPr vert="horz" lIns="92924" tIns="46463" rIns="92924" bIns="46463" rtlCol="0" anchor="b"/>
          <a:lstStyle>
            <a:lvl1pPr algn="r">
              <a:defRPr sz="1200"/>
            </a:lvl1pPr>
          </a:lstStyle>
          <a:p>
            <a:fld id="{563BF832-B673-4E9B-A5C5-DEC0860B5060}" type="slidenum">
              <a:rPr lang="en-US" smtClean="0"/>
              <a:pPr/>
              <a:t>‹#›</a:t>
            </a:fld>
            <a:endParaRPr lang="en-US" dirty="0"/>
          </a:p>
        </p:txBody>
      </p:sp>
    </p:spTree>
    <p:extLst>
      <p:ext uri="{BB962C8B-B14F-4D97-AF65-F5344CB8AC3E}">
        <p14:creationId xmlns:p14="http://schemas.microsoft.com/office/powerpoint/2010/main" val="18220717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2971800" cy="464820"/>
          </a:xfrm>
          <a:prstGeom prst="rect">
            <a:avLst/>
          </a:prstGeom>
        </p:spPr>
        <p:txBody>
          <a:bodyPr vert="horz" lIns="92924" tIns="46463" rIns="92924" bIns="46463" rtlCol="0"/>
          <a:lstStyle>
            <a:lvl1pPr algn="l">
              <a:defRPr sz="1200"/>
            </a:lvl1pPr>
          </a:lstStyle>
          <a:p>
            <a:endParaRPr lang="en-US" dirty="0"/>
          </a:p>
        </p:txBody>
      </p:sp>
      <p:sp>
        <p:nvSpPr>
          <p:cNvPr id="3" name="Date Placeholder 2"/>
          <p:cNvSpPr>
            <a:spLocks noGrp="1"/>
          </p:cNvSpPr>
          <p:nvPr>
            <p:ph type="dt" idx="1"/>
          </p:nvPr>
        </p:nvSpPr>
        <p:spPr>
          <a:xfrm>
            <a:off x="3884614" y="0"/>
            <a:ext cx="2971800" cy="464820"/>
          </a:xfrm>
          <a:prstGeom prst="rect">
            <a:avLst/>
          </a:prstGeom>
        </p:spPr>
        <p:txBody>
          <a:bodyPr vert="horz" lIns="92924" tIns="46463" rIns="92924" bIns="46463" rtlCol="0"/>
          <a:lstStyle>
            <a:lvl1pPr algn="r">
              <a:defRPr sz="1200"/>
            </a:lvl1pPr>
          </a:lstStyle>
          <a:p>
            <a:fld id="{DB0EB5D8-2522-4108-8D60-F7CA4D8873A0}" type="datetimeFigureOut">
              <a:rPr lang="en-US" smtClean="0"/>
              <a:pPr/>
              <a:t>12/19/2013</a:t>
            </a:fld>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2924" tIns="46463" rIns="92924" bIns="46463" rtlCol="0" anchor="ctr"/>
          <a:lstStyle/>
          <a:p>
            <a:endParaRPr lang="en-US" dirty="0"/>
          </a:p>
        </p:txBody>
      </p:sp>
      <p:sp>
        <p:nvSpPr>
          <p:cNvPr id="5" name="Notes Placeholder 4"/>
          <p:cNvSpPr>
            <a:spLocks noGrp="1"/>
          </p:cNvSpPr>
          <p:nvPr>
            <p:ph type="body" sz="quarter" idx="3"/>
          </p:nvPr>
        </p:nvSpPr>
        <p:spPr>
          <a:xfrm>
            <a:off x="685800" y="4415791"/>
            <a:ext cx="5486400" cy="4183380"/>
          </a:xfrm>
          <a:prstGeom prst="rect">
            <a:avLst/>
          </a:prstGeom>
        </p:spPr>
        <p:txBody>
          <a:bodyPr vert="horz" lIns="92924" tIns="46463" rIns="92924" bIns="46463"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4" y="8829966"/>
            <a:ext cx="2971800" cy="464820"/>
          </a:xfrm>
          <a:prstGeom prst="rect">
            <a:avLst/>
          </a:prstGeom>
        </p:spPr>
        <p:txBody>
          <a:bodyPr vert="horz" lIns="92924" tIns="46463" rIns="92924" bIns="4646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4" y="8829966"/>
            <a:ext cx="2971800" cy="464820"/>
          </a:xfrm>
          <a:prstGeom prst="rect">
            <a:avLst/>
          </a:prstGeom>
        </p:spPr>
        <p:txBody>
          <a:bodyPr vert="horz" lIns="92924" tIns="46463" rIns="92924" bIns="46463" rtlCol="0" anchor="b"/>
          <a:lstStyle>
            <a:lvl1pPr algn="r">
              <a:defRPr sz="1200"/>
            </a:lvl1pPr>
          </a:lstStyle>
          <a:p>
            <a:fld id="{7872E534-9B96-469B-99C0-8551271B58B1}" type="slidenum">
              <a:rPr lang="en-US" smtClean="0"/>
              <a:pPr/>
              <a:t>‹#›</a:t>
            </a:fld>
            <a:endParaRPr lang="en-US" dirty="0"/>
          </a:p>
        </p:txBody>
      </p:sp>
    </p:spTree>
    <p:extLst>
      <p:ext uri="{BB962C8B-B14F-4D97-AF65-F5344CB8AC3E}">
        <p14:creationId xmlns:p14="http://schemas.microsoft.com/office/powerpoint/2010/main" val="235045213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marL="232108" marR="0" indent="-232108" algn="l" defTabSz="914400" rtl="0" eaLnBrk="1" fontAlgn="auto" latinLnBrk="0" hangingPunct="1">
              <a:lnSpc>
                <a:spcPct val="100000"/>
              </a:lnSpc>
              <a:spcBef>
                <a:spcPct val="0"/>
              </a:spcBef>
              <a:spcAft>
                <a:spcPts val="0"/>
              </a:spcAft>
              <a:buClrTx/>
              <a:buSzTx/>
              <a:buFontTx/>
              <a:buNone/>
              <a:tabLst/>
              <a:defRPr/>
            </a:pPr>
            <a:r>
              <a:rPr lang="en-US" b="0" dirty="0" smtClean="0">
                <a:solidFill>
                  <a:schemeClr val="accent2">
                    <a:lumMod val="75000"/>
                  </a:schemeClr>
                </a:solidFill>
              </a:rPr>
              <a:t>Welcome</a:t>
            </a:r>
            <a:r>
              <a:rPr lang="en-US" b="0" baseline="0" dirty="0" smtClean="0">
                <a:solidFill>
                  <a:schemeClr val="accent2">
                    <a:lumMod val="75000"/>
                  </a:schemeClr>
                </a:solidFill>
              </a:rPr>
              <a:t> to the TSDS PEIMS and Technical Course 2:  TSDS Client-Side Validation Tool.</a:t>
            </a:r>
            <a:endParaRPr lang="en-US" b="0" dirty="0" smtClean="0">
              <a:solidFill>
                <a:schemeClr val="accent2">
                  <a:lumMod val="75000"/>
                </a:schemeClr>
              </a:solidFill>
            </a:endParaRPr>
          </a:p>
        </p:txBody>
      </p:sp>
      <p:sp>
        <p:nvSpPr>
          <p:cNvPr id="11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A20616-7B71-4702-A286-C5FF8E60A4CF}" type="slidenum">
              <a:rPr lang="en-US" smtClean="0"/>
              <a:pPr fontAlgn="base">
                <a:spcBef>
                  <a:spcPct val="0"/>
                </a:spcBef>
                <a:spcAft>
                  <a:spcPct val="0"/>
                </a:spcAft>
                <a:defRPr/>
              </a:pPr>
              <a:t>0</a:t>
            </a:fld>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solidFill>
                  <a:schemeClr val="tx1"/>
                </a:solidFill>
              </a:rPr>
              <a:t>Lets</a:t>
            </a:r>
            <a:r>
              <a:rPr lang="en-US" baseline="0" dirty="0" smtClean="0">
                <a:solidFill>
                  <a:schemeClr val="tx1"/>
                </a:solidFill>
              </a:rPr>
              <a:t> begin with an overview of the TSDS Client-Side Validation Tool.</a:t>
            </a:r>
            <a:endParaRPr lang="en-US" dirty="0">
              <a:solidFill>
                <a:schemeClr val="tx1"/>
              </a:solidFill>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9</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Trainer Notes:</a:t>
            </a:r>
          </a:p>
          <a:p>
            <a:endParaRPr lang="en-US" dirty="0" smtClean="0"/>
          </a:p>
          <a:p>
            <a:r>
              <a:rPr lang="en-US" dirty="0" smtClean="0"/>
              <a:t>Read through each section.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The TSDS Client-Side Validation Tool is a standalone tool available in the local environment of Campuses, LEAs and ESCs to validate the XML interchange files against the TEDS standards before submitting</a:t>
            </a:r>
            <a:r>
              <a:rPr lang="en-US" baseline="0" dirty="0" smtClean="0"/>
              <a:t> the files to the </a:t>
            </a:r>
            <a:r>
              <a:rPr lang="en-US" dirty="0" smtClean="0"/>
              <a:t>Texas Student Data System (TSDS) </a:t>
            </a:r>
          </a:p>
          <a:p>
            <a:pPr marL="171450" lvl="0" indent="-171450">
              <a:buFont typeface="Arial" pitchFamily="34" charset="0"/>
              <a:buChar char="•"/>
            </a:pPr>
            <a:r>
              <a:rPr lang="en-US" dirty="0" smtClean="0"/>
              <a:t>The TSDS Client-Side Validation Tool will help identify data errors earlier, prior to uploading TSDS PEIMS and studentGPS™ Dashboard data to the ODS, ultimately enhancing data quality in the long-term</a:t>
            </a:r>
          </a:p>
          <a:p>
            <a:pPr marL="171450" indent="-171450">
              <a:buFont typeface="Arial" pitchFamily="34" charset="0"/>
              <a:buChar char="•"/>
            </a:pPr>
            <a:r>
              <a:rPr lang="en-US" dirty="0" smtClean="0"/>
              <a:t>The Tool will check the structure of the XML interchange files and perform certain business rule ch</a:t>
            </a:r>
            <a:r>
              <a:rPr lang="en-US" dirty="0" smtClean="0">
                <a:solidFill>
                  <a:srgbClr val="FF0000"/>
                </a:solidFill>
              </a:rPr>
              <a:t>e</a:t>
            </a:r>
            <a:r>
              <a:rPr lang="en-US" dirty="0" smtClean="0"/>
              <a:t>cks as applicable</a:t>
            </a:r>
          </a:p>
          <a:p>
            <a:pPr marL="0" indent="0">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11</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TSDS Client-Side Validation Tool is a free tool for TSDS users available for download from the TSDS Portal. There are no licensing costs for the end users. </a:t>
            </a:r>
            <a:r>
              <a:rPr lang="en-US" baseline="0" dirty="0" smtClean="0"/>
              <a:t> </a:t>
            </a:r>
            <a:r>
              <a:rPr lang="en-US" dirty="0" smtClean="0"/>
              <a:t>The downloadable package will consist of the</a:t>
            </a:r>
            <a:r>
              <a:rPr lang="en-US" baseline="0" dirty="0" smtClean="0"/>
              <a:t> TSDS Client-Side </a:t>
            </a:r>
            <a:r>
              <a:rPr lang="en-US" dirty="0" smtClean="0"/>
              <a:t>Validation Tool application</a:t>
            </a:r>
            <a:r>
              <a:rPr lang="en-US" baseline="0" dirty="0" smtClean="0"/>
              <a:t> </a:t>
            </a:r>
            <a:r>
              <a:rPr lang="en-US" dirty="0" smtClean="0"/>
              <a:t>and the collection specific validation package.</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12</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smtClean="0"/>
              <a:t>The TSDS Client-Side Validation Tool includes more validations</a:t>
            </a:r>
            <a:r>
              <a:rPr lang="en-US" b="1" dirty="0" smtClean="0"/>
              <a:t> </a:t>
            </a:r>
            <a:r>
              <a:rPr lang="en-US" dirty="0" smtClean="0"/>
              <a:t>than any previous PEIMS validation software (like the XML Checker). It doesn’t just check XML formatting and field specifications; it also checks PEIMS business rules and some referential integrity.</a:t>
            </a:r>
          </a:p>
          <a:p>
            <a:pPr fontAlgn="base"/>
            <a:r>
              <a:rPr lang="en-US" dirty="0" smtClean="0"/>
              <a:t>LEAs can catch errors earlier</a:t>
            </a:r>
            <a:r>
              <a:rPr lang="en-US" b="1" dirty="0" smtClean="0"/>
              <a:t> </a:t>
            </a:r>
            <a:r>
              <a:rPr lang="en-US" dirty="0" smtClean="0"/>
              <a:t>in the process so they don’t have to repeatedly load to TEA to identify problems—issues can be identified and fixed locally</a:t>
            </a:r>
          </a:p>
          <a:p>
            <a:pPr fontAlgn="base"/>
            <a:r>
              <a:rPr lang="en-US" dirty="0" smtClean="0"/>
              <a:t>The tool will allow users to work on their collections well in advance of the submission deadline, which will reduce the burden on some LEAs</a:t>
            </a:r>
          </a:p>
          <a:p>
            <a:pPr fontAlgn="base"/>
            <a:r>
              <a:rPr lang="en-US" dirty="0" smtClean="0"/>
              <a:t>By reducing the traffic and storage for erroneous data, the Validation Tool will reduce unnecessary wear and tear</a:t>
            </a:r>
            <a:r>
              <a:rPr lang="en-US" b="1" dirty="0" smtClean="0"/>
              <a:t> </a:t>
            </a:r>
            <a:r>
              <a:rPr lang="en-US" dirty="0" smtClean="0"/>
              <a:t>and congestion on the TSDS system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baseline="0" dirty="0" smtClean="0">
              <a:solidFill>
                <a:schemeClr val="tx1"/>
              </a:solidFill>
              <a:latin typeface="Arial" pitchFamily="34" charset="0"/>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baseline="0" dirty="0" smtClean="0">
                <a:solidFill>
                  <a:schemeClr val="tx1"/>
                </a:solidFill>
                <a:latin typeface="Arial" pitchFamily="34" charset="0"/>
                <a:cs typeface="Arial" pitchFamily="34" charset="0"/>
              </a:rPr>
              <a:t>Trainer Questions:</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sz="1200" i="0" baseline="0" dirty="0" smtClean="0">
                <a:solidFill>
                  <a:schemeClr val="tx1"/>
                </a:solidFill>
                <a:latin typeface="Arial" pitchFamily="34" charset="0"/>
                <a:cs typeface="Arial" pitchFamily="34" charset="0"/>
              </a:rPr>
              <a:t>What is the purpose of the TSDS Client-Side Validation Tool?</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sz="1200" i="0" baseline="0" dirty="0" smtClean="0">
                <a:solidFill>
                  <a:schemeClr val="tx1"/>
                </a:solidFill>
                <a:latin typeface="Arial" pitchFamily="34" charset="0"/>
                <a:cs typeface="Arial" pitchFamily="34" charset="0"/>
              </a:rPr>
              <a:t>How does this Tool help the end user?</a:t>
            </a:r>
          </a:p>
        </p:txBody>
      </p:sp>
      <p:sp>
        <p:nvSpPr>
          <p:cNvPr id="4" name="Slide Number Placeholder 3"/>
          <p:cNvSpPr>
            <a:spLocks noGrp="1"/>
          </p:cNvSpPr>
          <p:nvPr>
            <p:ph type="sldNum" sz="quarter" idx="10"/>
          </p:nvPr>
        </p:nvSpPr>
        <p:spPr/>
        <p:txBody>
          <a:bodyPr/>
          <a:lstStyle/>
          <a:p>
            <a:fld id="{7872E534-9B96-469B-99C0-8551271B58B1}" type="slidenum">
              <a:rPr lang="en-US" smtClean="0"/>
              <a:pPr/>
              <a:t>13</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review</a:t>
            </a:r>
            <a:r>
              <a:rPr lang="en-US" baseline="0" dirty="0" smtClean="0"/>
              <a:t> the process of downloading and installing the TSDS Client-Side Validation Tool.</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ea typeface="+mn-ea"/>
                <a:cs typeface="Arial" pitchFamily="34" charset="0"/>
              </a:rPr>
              <a:t>First we need to</a:t>
            </a:r>
            <a:r>
              <a:rPr lang="en-US" sz="1200" kern="1200" baseline="0" dirty="0" smtClean="0">
                <a:solidFill>
                  <a:schemeClr val="tx1"/>
                </a:solidFill>
                <a:effectLst/>
                <a:latin typeface="Arial" pitchFamily="34" charset="0"/>
                <a:ea typeface="+mn-ea"/>
                <a:cs typeface="Arial" pitchFamily="34" charset="0"/>
              </a:rPr>
              <a:t> log in to the TSDS Portal through </a:t>
            </a:r>
            <a:r>
              <a:rPr lang="en-US" sz="1200" kern="1200" dirty="0" smtClean="0">
                <a:solidFill>
                  <a:schemeClr val="tx1"/>
                </a:solidFill>
                <a:effectLst/>
                <a:latin typeface="Arial" pitchFamily="34" charset="0"/>
                <a:ea typeface="+mn-ea"/>
                <a:cs typeface="Arial" pitchFamily="34" charset="0"/>
              </a:rPr>
              <a:t>TEAL. </a:t>
            </a:r>
            <a:r>
              <a:rPr lang="en-US" sz="1200" kern="1200" baseline="0" dirty="0" smtClean="0">
                <a:solidFill>
                  <a:schemeClr val="tx1"/>
                </a:solidFill>
                <a:effectLst/>
                <a:latin typeface="Arial" pitchFamily="34" charset="0"/>
                <a:ea typeface="+mn-ea"/>
                <a:cs typeface="Arial" pitchFamily="34" charset="0"/>
              </a:rPr>
              <a:t> You can access the TEAL login page from the TEA website. www.tea.state.tx.us Then click the ‘TEASE and TEAL secure applications’ button on the right hand side of the page. Next, click the ‘TEAL login’ button.  Once you are in  TEAL, select the TSDS Portal from available applications. </a:t>
            </a:r>
            <a:endParaRPr lang="en-US" sz="1200" kern="1200" dirty="0" smtClean="0">
              <a:solidFill>
                <a:schemeClr val="tx1"/>
              </a:solidFill>
              <a:effectLst/>
              <a:latin typeface="Arial" pitchFamily="34" charset="0"/>
              <a:ea typeface="+mn-ea"/>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a:t>
            </a:fld>
            <a:endParaRPr lang="en-US" dirty="0"/>
          </a:p>
        </p:txBody>
      </p:sp>
    </p:spTree>
    <p:extLst>
      <p:ext uri="{BB962C8B-B14F-4D97-AF65-F5344CB8AC3E}">
        <p14:creationId xmlns:p14="http://schemas.microsoft.com/office/powerpoint/2010/main" val="20561377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Once you have logged in, select the Utilities Tab on the top right of the screen.</a:t>
            </a:r>
          </a:p>
          <a:p>
            <a:pPr defTabSz="919342">
              <a:defRPr/>
            </a:pPr>
            <a:endParaRPr lang="en-US" baseline="0" dirty="0" smtClean="0">
              <a:latin typeface="Arial" pitchFamily="34" charset="0"/>
            </a:endParaRPr>
          </a:p>
          <a:p>
            <a:pPr defTabSz="919342">
              <a:defRPr/>
            </a:pPr>
            <a:r>
              <a:rPr lang="en-US" baseline="0" dirty="0" smtClean="0">
                <a:latin typeface="Arial" pitchFamily="34" charset="0"/>
              </a:rPr>
              <a:t>After the initial installation, the end user will access the TSDS Client-Side Validation Tool from a local workstation.</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pPr/>
              <a:t>16</a:t>
            </a:fld>
            <a:endParaRPr lang="en-US" dirty="0"/>
          </a:p>
        </p:txBody>
      </p:sp>
    </p:spTree>
    <p:extLst>
      <p:ext uri="{BB962C8B-B14F-4D97-AF65-F5344CB8AC3E}">
        <p14:creationId xmlns:p14="http://schemas.microsoft.com/office/powerpoint/2010/main" val="40279164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Under the Utilities</a:t>
            </a:r>
            <a:r>
              <a:rPr lang="en-US" baseline="0" dirty="0" smtClean="0"/>
              <a:t> Tab there are links to download both the installer and the installation instructions.  The installer will walk the user through the installation options step by step.  </a:t>
            </a:r>
          </a:p>
          <a:p>
            <a:endParaRPr lang="en-US" baseline="0" dirty="0" smtClean="0"/>
          </a:p>
          <a:p>
            <a:pPr defTabSz="919342">
              <a:defRPr/>
            </a:pPr>
            <a:endParaRPr lang="en-US" baseline="0" dirty="0" smtClean="0">
              <a:latin typeface="Arial" pitchFamily="34" charset="0"/>
            </a:endParaRPr>
          </a:p>
          <a:p>
            <a:pPr defTabSz="919342">
              <a:defRPr/>
            </a:pPr>
            <a:r>
              <a:rPr lang="en-US" baseline="0" dirty="0" smtClean="0">
                <a:latin typeface="Arial" pitchFamily="34" charset="0"/>
              </a:rPr>
              <a:t>Note that after the initial installation, the end user will only  access the TSDS Client-Side Validation Tool from a local workstation, not  through the TSDS Portal.</a:t>
            </a:r>
          </a:p>
          <a:p>
            <a:endParaRPr lang="en-US"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17</a:t>
            </a:fld>
            <a:endParaRPr lang="en-US" dirty="0"/>
          </a:p>
        </p:txBody>
      </p:sp>
    </p:spTree>
    <p:extLst>
      <p:ext uri="{BB962C8B-B14F-4D97-AF65-F5344CB8AC3E}">
        <p14:creationId xmlns:p14="http://schemas.microsoft.com/office/powerpoint/2010/main" val="34147733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review</a:t>
            </a:r>
            <a:r>
              <a:rPr lang="en-US" baseline="0" dirty="0" smtClean="0"/>
              <a:t> the process of updating the latest version of the TSDS Client-Side Validation Tool.</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18</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Bef>
                <a:spcPts val="0"/>
              </a:spcBef>
              <a:spcAft>
                <a:spcPts val="0"/>
              </a:spcAft>
              <a:buFont typeface="Wingdings" pitchFamily="2" charset="2"/>
              <a:buNone/>
            </a:pPr>
            <a:r>
              <a:rPr lang="en-US" b="0" dirty="0" smtClean="0"/>
              <a:t>During this session we will:</a:t>
            </a:r>
            <a:r>
              <a:rPr lang="en-US" b="0" baseline="0" dirty="0" smtClean="0"/>
              <a:t>  </a:t>
            </a:r>
            <a:r>
              <a:rPr lang="en-US" sz="1200" dirty="0" smtClean="0"/>
              <a:t>Review Data Loading Process and validating the XML Interchange Files using the TSDS Client-Side Validation Tool;</a:t>
            </a:r>
            <a:r>
              <a:rPr lang="en-US" sz="1200" baseline="0" dirty="0" smtClean="0"/>
              <a:t> </a:t>
            </a:r>
            <a:r>
              <a:rPr lang="en-US" sz="1200" dirty="0" smtClean="0"/>
              <a:t>Download and install the tool;</a:t>
            </a:r>
            <a:r>
              <a:rPr lang="en-US" sz="1200" baseline="0" dirty="0" smtClean="0"/>
              <a:t> </a:t>
            </a:r>
            <a:r>
              <a:rPr lang="en-US" sz="1200" dirty="0" smtClean="0"/>
              <a:t>Run and review data error reports;</a:t>
            </a:r>
            <a:r>
              <a:rPr lang="en-US" sz="1200" baseline="0" dirty="0" smtClean="0"/>
              <a:t> </a:t>
            </a:r>
            <a:r>
              <a:rPr lang="en-US" sz="1200" dirty="0" smtClean="0"/>
              <a:t>Discuss troubleshooting the data error reports and the escalation process</a:t>
            </a:r>
          </a:p>
          <a:p>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a:t>
            </a:fld>
            <a:endParaRPr lang="en-US" dirty="0"/>
          </a:p>
        </p:txBody>
      </p:sp>
    </p:spTree>
    <p:extLst>
      <p:ext uri="{BB962C8B-B14F-4D97-AF65-F5344CB8AC3E}">
        <p14:creationId xmlns:p14="http://schemas.microsoft.com/office/powerpoint/2010/main" val="7353138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user will see a screen when the application launches if a newer version of the TSDS Client-Side Validation Tool is available.</a:t>
            </a:r>
            <a:r>
              <a:rPr lang="en-US" baseline="0" dirty="0" smtClean="0"/>
              <a:t>  </a:t>
            </a:r>
            <a:r>
              <a:rPr lang="en-US" dirty="0" smtClean="0"/>
              <a:t>The user then elects to update the tool</a:t>
            </a:r>
            <a:r>
              <a:rPr lang="en-US" baseline="0" dirty="0" smtClean="0"/>
              <a:t> by following the instructions provided by the wizard.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19</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user can also manually check for updates by clicking on Help.</a:t>
            </a:r>
            <a:r>
              <a:rPr lang="en-US" baseline="0" dirty="0" smtClean="0"/>
              <a:t>  </a:t>
            </a:r>
            <a:r>
              <a:rPr lang="en-US" dirty="0" smtClean="0"/>
              <a:t>The Check for Update link runs the user through the update wizard.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20</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take a moment and download the TSDS Client-Side Validation Tool Installation</a:t>
            </a:r>
            <a:r>
              <a:rPr lang="en-US" baseline="0" dirty="0" smtClean="0"/>
              <a:t> and </a:t>
            </a:r>
            <a:r>
              <a:rPr lang="en-US" dirty="0" smtClean="0"/>
              <a:t>Version Update Quick Reference Guide from this course</a:t>
            </a:r>
            <a:r>
              <a:rPr lang="en-US" baseline="0" dirty="0" smtClean="0"/>
              <a:t> in</a:t>
            </a:r>
            <a:r>
              <a:rPr lang="en-US" dirty="0" smtClean="0"/>
              <a:t> Project Share.  Log in</a:t>
            </a:r>
            <a:r>
              <a:rPr lang="en-US" baseline="0" dirty="0" smtClean="0"/>
              <a:t> to access the course materials.</a:t>
            </a:r>
            <a:endParaRPr lang="en-US" dirty="0" smtClean="0"/>
          </a:p>
          <a:p>
            <a:endParaRPr lang="en-US" dirty="0" smtClean="0"/>
          </a:p>
          <a:p>
            <a:r>
              <a:rPr lang="en-US" b="1" dirty="0" smtClean="0"/>
              <a:t>Trainer Note:  </a:t>
            </a:r>
            <a:r>
              <a:rPr lang="en-US" dirty="0" smtClean="0"/>
              <a:t>You may</a:t>
            </a:r>
            <a:r>
              <a:rPr lang="en-US" baseline="0" dirty="0" smtClean="0"/>
              <a:t> also provide the participants with a hard copy of the document at this point, but make sure all know how to access the document on Project Share as well.</a:t>
            </a: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21</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we</a:t>
            </a:r>
            <a:r>
              <a:rPr lang="en-US" baseline="0" dirty="0" smtClean="0"/>
              <a:t> are going to learn how to send the XML Interchange File through the Validation Process.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22</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the home page for file selection.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23</a:t>
            </a:fld>
            <a:endParaRPr lang="en-US" dirty="0"/>
          </a:p>
        </p:txBody>
      </p:sp>
    </p:spTree>
    <p:extLst>
      <p:ext uri="{BB962C8B-B14F-4D97-AF65-F5344CB8AC3E}">
        <p14:creationId xmlns:p14="http://schemas.microsoft.com/office/powerpoint/2010/main" val="27564176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user needs to select the School Year from the drop down menu.</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24</a:t>
            </a:fld>
            <a:endParaRPr lang="en-US" dirty="0"/>
          </a:p>
        </p:txBody>
      </p:sp>
    </p:spTree>
    <p:extLst>
      <p:ext uri="{BB962C8B-B14F-4D97-AF65-F5344CB8AC3E}">
        <p14:creationId xmlns:p14="http://schemas.microsoft.com/office/powerpoint/2010/main" val="27564176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dirty="0" smtClean="0"/>
              <a:t>Next the user selects the Collection</a:t>
            </a:r>
            <a:r>
              <a:rPr lang="en-US" baseline="0" dirty="0" smtClean="0"/>
              <a:t> from the drop down list.  Collections include:</a:t>
            </a:r>
          </a:p>
          <a:p>
            <a:pPr marL="285750" indent="-285750">
              <a:buFont typeface="Arial" pitchFamily="34" charset="0"/>
              <a:buChar char="•"/>
            </a:pPr>
            <a:r>
              <a:rPr kumimoji="0" lang="en-US" sz="1200" kern="1200" dirty="0" smtClean="0">
                <a:solidFill>
                  <a:schemeClr val="dk1"/>
                </a:solidFill>
                <a:effectLst/>
                <a:latin typeface="Arial" pitchFamily="34" charset="0"/>
                <a:ea typeface="+mn-ea"/>
                <a:cs typeface="Arial" pitchFamily="34" charset="0"/>
              </a:rPr>
              <a:t>Fall (Collection</a:t>
            </a:r>
            <a:r>
              <a:rPr kumimoji="0" lang="en-US" sz="1200" kern="1200" baseline="0" dirty="0" smtClean="0">
                <a:solidFill>
                  <a:schemeClr val="dk1"/>
                </a:solidFill>
                <a:effectLst/>
                <a:latin typeface="Arial" pitchFamily="34" charset="0"/>
                <a:ea typeface="+mn-ea"/>
                <a:cs typeface="Arial" pitchFamily="34" charset="0"/>
              </a:rPr>
              <a:t> 1)</a:t>
            </a:r>
          </a:p>
          <a:p>
            <a:pPr marL="285750" indent="-285750">
              <a:buFont typeface="Arial" pitchFamily="34" charset="0"/>
              <a:buChar char="•"/>
            </a:pPr>
            <a:r>
              <a:rPr kumimoji="0" lang="en-US" sz="1200" kern="1200" baseline="0" dirty="0" smtClean="0">
                <a:solidFill>
                  <a:schemeClr val="dk1"/>
                </a:solidFill>
                <a:effectLst/>
                <a:latin typeface="Arial" pitchFamily="34" charset="0"/>
                <a:ea typeface="+mn-ea"/>
                <a:cs typeface="Arial" pitchFamily="34" charset="0"/>
              </a:rPr>
              <a:t>Mid-Year (Collection 2)</a:t>
            </a:r>
          </a:p>
          <a:p>
            <a:pPr marL="285750" indent="-285750">
              <a:buFont typeface="Arial" pitchFamily="34" charset="0"/>
              <a:buChar char="•"/>
            </a:pPr>
            <a:r>
              <a:rPr kumimoji="0" lang="en-US" sz="1200" kern="1200" baseline="0" dirty="0" smtClean="0">
                <a:solidFill>
                  <a:schemeClr val="dk1"/>
                </a:solidFill>
                <a:effectLst/>
                <a:latin typeface="Arial" pitchFamily="34" charset="0"/>
                <a:ea typeface="+mn-ea"/>
                <a:cs typeface="Arial" pitchFamily="34" charset="0"/>
              </a:rPr>
              <a:t>Summer (Collection 3)</a:t>
            </a:r>
          </a:p>
          <a:p>
            <a:pPr marL="285750" indent="-285750">
              <a:buFont typeface="Arial" pitchFamily="34" charset="0"/>
              <a:buChar char="•"/>
            </a:pPr>
            <a:r>
              <a:rPr kumimoji="0" lang="en-US" sz="1200" kern="1200" dirty="0" smtClean="0">
                <a:solidFill>
                  <a:schemeClr val="dk1"/>
                </a:solidFill>
                <a:effectLst/>
                <a:latin typeface="Arial" pitchFamily="34" charset="0"/>
                <a:ea typeface="+mn-ea"/>
                <a:cs typeface="Arial" pitchFamily="34" charset="0"/>
              </a:rPr>
              <a:t>Extended</a:t>
            </a:r>
            <a:r>
              <a:rPr kumimoji="0" lang="en-US" sz="1200" kern="1200" baseline="0" dirty="0" smtClean="0">
                <a:solidFill>
                  <a:schemeClr val="dk1"/>
                </a:solidFill>
                <a:effectLst/>
                <a:latin typeface="Arial" pitchFamily="34" charset="0"/>
                <a:ea typeface="+mn-ea"/>
                <a:cs typeface="Arial" pitchFamily="34" charset="0"/>
              </a:rPr>
              <a:t> Year (Collection 4)</a:t>
            </a:r>
          </a:p>
          <a:p>
            <a:pPr marL="285750" indent="-285750">
              <a:buFont typeface="Arial" pitchFamily="34" charset="0"/>
              <a:buChar char="•"/>
            </a:pPr>
            <a:r>
              <a:rPr kumimoji="0" lang="en-US" sz="1200" kern="1200" baseline="0" dirty="0" smtClean="0">
                <a:solidFill>
                  <a:schemeClr val="dk1"/>
                </a:solidFill>
                <a:effectLst/>
                <a:latin typeface="Arial" pitchFamily="34" charset="0"/>
                <a:ea typeface="+mn-ea"/>
                <a:cs typeface="Arial" pitchFamily="34" charset="0"/>
              </a:rPr>
              <a:t>Dashboard</a:t>
            </a:r>
          </a:p>
          <a:p>
            <a:pPr marL="285750" indent="-285750">
              <a:buFont typeface="Arial" pitchFamily="34" charset="0"/>
              <a:buChar char="•"/>
            </a:pPr>
            <a:endParaRPr kumimoji="0" lang="en-US" sz="1200" kern="1200" dirty="0" smtClean="0">
              <a:solidFill>
                <a:schemeClr val="dk1"/>
              </a:solidFill>
              <a:effectLst/>
              <a:latin typeface="Arial" pitchFamily="34" charset="0"/>
              <a:ea typeface="+mn-ea"/>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25</a:t>
            </a:fld>
            <a:endParaRPr lang="en-US" dirty="0"/>
          </a:p>
        </p:txBody>
      </p:sp>
    </p:spTree>
    <p:extLst>
      <p:ext uri="{BB962C8B-B14F-4D97-AF65-F5344CB8AC3E}">
        <p14:creationId xmlns:p14="http://schemas.microsoft.com/office/powerpoint/2010/main" val="27564176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Then the user selects Browse to locate the target files.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26</a:t>
            </a:fld>
            <a:endParaRPr lang="en-US" dirty="0"/>
          </a:p>
        </p:txBody>
      </p:sp>
    </p:spTree>
    <p:extLst>
      <p:ext uri="{BB962C8B-B14F-4D97-AF65-F5344CB8AC3E}">
        <p14:creationId xmlns:p14="http://schemas.microsoft.com/office/powerpoint/2010/main" val="36647265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6000"/>
              </a:lnSpc>
              <a:spcBef>
                <a:spcPts val="600"/>
              </a:spcBef>
              <a:spcAft>
                <a:spcPts val="300"/>
              </a:spcAft>
              <a:buClr>
                <a:schemeClr val="accent2">
                  <a:lumMod val="75000"/>
                </a:schemeClr>
              </a:buClr>
              <a:buFont typeface="Wingdings" pitchFamily="2" charset="2"/>
              <a:buNone/>
            </a:pPr>
            <a:r>
              <a:rPr lang="en-US" sz="1200" dirty="0" smtClean="0"/>
              <a:t>The file has now been imported into the TSDS Client-Side</a:t>
            </a:r>
            <a:r>
              <a:rPr lang="en-US" sz="1200" baseline="0" dirty="0" smtClean="0"/>
              <a:t> Validation T</a:t>
            </a:r>
            <a:r>
              <a:rPr lang="en-US" sz="1200" dirty="0" smtClean="0"/>
              <a:t>ool.</a:t>
            </a:r>
            <a:r>
              <a:rPr lang="en-US" sz="1200" baseline="0" dirty="0" smtClean="0"/>
              <a:t>  </a:t>
            </a:r>
            <a:r>
              <a:rPr lang="en-US" sz="1200" dirty="0" smtClean="0"/>
              <a:t>Note the Status is Not Processed.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27</a:t>
            </a:fld>
            <a:endParaRPr lang="en-US" dirty="0"/>
          </a:p>
        </p:txBody>
      </p:sp>
    </p:spTree>
    <p:extLst>
      <p:ext uri="{BB962C8B-B14F-4D97-AF65-F5344CB8AC3E}">
        <p14:creationId xmlns:p14="http://schemas.microsoft.com/office/powerpoint/2010/main" val="16179321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The user can also select additional files to process.</a:t>
            </a:r>
            <a:r>
              <a:rPr lang="en-US" sz="1200" baseline="0" dirty="0" smtClean="0"/>
              <a:t>  Note that multiple files can be selected at once if the user holds down the Control key and then clicks on the target files.  Note that the TSDS Client-Side Validation Tool can process multiple files at once, although the tool does not accept zip files.  It will only process files with an XML extension.</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28</a:t>
            </a:fld>
            <a:endParaRPr lang="en-US" dirty="0"/>
          </a:p>
        </p:txBody>
      </p:sp>
    </p:spTree>
    <p:extLst>
      <p:ext uri="{BB962C8B-B14F-4D97-AF65-F5344CB8AC3E}">
        <p14:creationId xmlns:p14="http://schemas.microsoft.com/office/powerpoint/2010/main" val="15782022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By</a:t>
            </a:r>
            <a:r>
              <a:rPr lang="en-US" baseline="0" dirty="0" smtClean="0"/>
              <a:t> the end of this course, the participant will be able to:</a:t>
            </a:r>
          </a:p>
          <a:p>
            <a:pPr marL="171450" lvl="0" indent="-171450">
              <a:lnSpc>
                <a:spcPct val="100000"/>
              </a:lnSpc>
              <a:spcBef>
                <a:spcPts val="600"/>
              </a:spcBef>
              <a:spcAft>
                <a:spcPts val="300"/>
              </a:spcAft>
              <a:buFont typeface="Arial" pitchFamily="34" charset="0"/>
              <a:buChar char="•"/>
            </a:pPr>
            <a:r>
              <a:rPr lang="en-US" sz="1200" dirty="0" smtClean="0"/>
              <a:t>Describe the TSDS Client-Side Validation Tool functionality</a:t>
            </a:r>
          </a:p>
          <a:p>
            <a:pPr marL="171450" lvl="0" indent="-171450">
              <a:lnSpc>
                <a:spcPct val="100000"/>
              </a:lnSpc>
              <a:spcBef>
                <a:spcPts val="600"/>
              </a:spcBef>
              <a:spcAft>
                <a:spcPts val="300"/>
              </a:spcAft>
              <a:buFont typeface="Arial" pitchFamily="34" charset="0"/>
              <a:buChar char="•"/>
            </a:pPr>
            <a:r>
              <a:rPr lang="en-US" sz="1200" dirty="0" smtClean="0"/>
              <a:t>Download the TSDS Client-Side Validation Tool </a:t>
            </a:r>
          </a:p>
          <a:p>
            <a:pPr marL="171450" lvl="0" indent="-171450">
              <a:lnSpc>
                <a:spcPct val="100000"/>
              </a:lnSpc>
              <a:spcBef>
                <a:spcPts val="600"/>
              </a:spcBef>
              <a:spcAft>
                <a:spcPts val="300"/>
              </a:spcAft>
              <a:buFont typeface="Arial" pitchFamily="34" charset="0"/>
              <a:buChar char="•"/>
            </a:pPr>
            <a:r>
              <a:rPr lang="en-US" sz="1200" dirty="0" smtClean="0"/>
              <a:t>Check for the latest version of the tool </a:t>
            </a:r>
          </a:p>
          <a:p>
            <a:pPr marL="171450" lvl="0" indent="-171450">
              <a:lnSpc>
                <a:spcPct val="100000"/>
              </a:lnSpc>
              <a:spcBef>
                <a:spcPts val="600"/>
              </a:spcBef>
              <a:spcAft>
                <a:spcPts val="300"/>
              </a:spcAft>
              <a:buFont typeface="Arial" pitchFamily="34" charset="0"/>
              <a:buChar char="•"/>
            </a:pPr>
            <a:r>
              <a:rPr lang="en-US" sz="1200" dirty="0" smtClean="0"/>
              <a:t>Load and run the XML Interchange Files using the TSDS Client-Side Validation Tool </a:t>
            </a:r>
          </a:p>
          <a:p>
            <a:pPr marL="171450" lvl="0" indent="-171450">
              <a:lnSpc>
                <a:spcPct val="100000"/>
              </a:lnSpc>
              <a:spcBef>
                <a:spcPts val="600"/>
              </a:spcBef>
              <a:spcAft>
                <a:spcPts val="300"/>
              </a:spcAft>
              <a:buFont typeface="Arial" pitchFamily="34" charset="0"/>
              <a:buChar char="•"/>
            </a:pPr>
            <a:r>
              <a:rPr lang="en-US" sz="1200" dirty="0" smtClean="0"/>
              <a:t>Review Error Reports and Verify Results</a:t>
            </a:r>
          </a:p>
          <a:p>
            <a:pPr marL="171450" lvl="0" indent="-171450">
              <a:lnSpc>
                <a:spcPct val="100000"/>
              </a:lnSpc>
              <a:spcBef>
                <a:spcPts val="600"/>
              </a:spcBef>
              <a:spcAft>
                <a:spcPts val="300"/>
              </a:spcAft>
              <a:buFont typeface="Arial" pitchFamily="34" charset="0"/>
              <a:buChar char="•"/>
            </a:pPr>
            <a:r>
              <a:rPr lang="en-US" sz="1200" dirty="0" smtClean="0"/>
              <a:t>Discuss the troubleshooting steps and escalation process related to data errors and XML Interchange File errors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a:t>
            </a:fld>
            <a:endParaRPr lang="en-US" dirty="0"/>
          </a:p>
        </p:txBody>
      </p:sp>
    </p:spTree>
    <p:extLst>
      <p:ext uri="{BB962C8B-B14F-4D97-AF65-F5344CB8AC3E}">
        <p14:creationId xmlns:p14="http://schemas.microsoft.com/office/powerpoint/2010/main" val="27564176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Note that all three files have now been imported.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29</a:t>
            </a:fld>
            <a:endParaRPr lang="en-US" dirty="0"/>
          </a:p>
        </p:txBody>
      </p:sp>
    </p:spTree>
    <p:extLst>
      <p:ext uri="{BB962C8B-B14F-4D97-AF65-F5344CB8AC3E}">
        <p14:creationId xmlns:p14="http://schemas.microsoft.com/office/powerpoint/2010/main" val="31355715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user can manage the list of XML Interchange Files by moving files up and down in the lost or removing files from the queue.</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30</a:t>
            </a:fld>
            <a:endParaRPr lang="en-US" dirty="0"/>
          </a:p>
        </p:txBody>
      </p:sp>
    </p:spTree>
    <p:extLst>
      <p:ext uri="{BB962C8B-B14F-4D97-AF65-F5344CB8AC3E}">
        <p14:creationId xmlns:p14="http://schemas.microsoft.com/office/powerpoint/2010/main" val="35474914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a:t>
            </a:r>
            <a:r>
              <a:rPr lang="en-US" baseline="0" dirty="0" smtClean="0"/>
              <a:t> this screen, the user needs to select the XML Interchange files that will be processed by the TSDS Client-Side Validation Tool.  The user then selects Process Files.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31</a:t>
            </a:fld>
            <a:endParaRPr lang="en-US" dirty="0"/>
          </a:p>
        </p:txBody>
      </p:sp>
    </p:spTree>
    <p:extLst>
      <p:ext uri="{BB962C8B-B14F-4D97-AF65-F5344CB8AC3E}">
        <p14:creationId xmlns:p14="http://schemas.microsoft.com/office/powerpoint/2010/main" val="27564176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6000"/>
              </a:lnSpc>
              <a:spcBef>
                <a:spcPts val="600"/>
              </a:spcBef>
              <a:spcAft>
                <a:spcPts val="300"/>
              </a:spcAft>
              <a:buClr>
                <a:schemeClr val="accent2">
                  <a:lumMod val="75000"/>
                </a:schemeClr>
              </a:buClr>
              <a:buFont typeface="Wingdings" pitchFamily="2" charset="2"/>
              <a:buNone/>
            </a:pPr>
            <a:r>
              <a:rPr lang="en-US" sz="1200" dirty="0" smtClean="0"/>
              <a:t>The user will see a Progress bar as the XML Interchange Files are validating.</a:t>
            </a:r>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32</a:t>
            </a:fld>
            <a:endParaRPr lang="en-US" dirty="0"/>
          </a:p>
        </p:txBody>
      </p:sp>
    </p:spTree>
    <p:extLst>
      <p:ext uri="{BB962C8B-B14F-4D97-AF65-F5344CB8AC3E}">
        <p14:creationId xmlns:p14="http://schemas.microsoft.com/office/powerpoint/2010/main" val="36782881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Note under Status that in this</a:t>
            </a:r>
            <a:r>
              <a:rPr lang="en-US" sz="1200" baseline="0" dirty="0" smtClean="0"/>
              <a:t> case, </a:t>
            </a:r>
            <a:r>
              <a:rPr lang="en-US" sz="1200" dirty="0" smtClean="0"/>
              <a:t>all the files Passed.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33</a:t>
            </a:fld>
            <a:endParaRPr lang="en-US" dirty="0"/>
          </a:p>
        </p:txBody>
      </p:sp>
    </p:spTree>
    <p:extLst>
      <p:ext uri="{BB962C8B-B14F-4D97-AF65-F5344CB8AC3E}">
        <p14:creationId xmlns:p14="http://schemas.microsoft.com/office/powerpoint/2010/main" val="3905925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The user can select a file and opt to view Details.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34</a:t>
            </a:fld>
            <a:endParaRPr lang="en-US" dirty="0"/>
          </a:p>
        </p:txBody>
      </p:sp>
    </p:spTree>
    <p:extLst>
      <p:ext uri="{BB962C8B-B14F-4D97-AF65-F5344CB8AC3E}">
        <p14:creationId xmlns:p14="http://schemas.microsoft.com/office/powerpoint/2010/main" val="34449514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pop up message show that the file has no validation errors.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35</a:t>
            </a:fld>
            <a:endParaRPr lang="en-US" dirty="0"/>
          </a:p>
        </p:txBody>
      </p:sp>
    </p:spTree>
    <p:extLst>
      <p:ext uri="{BB962C8B-B14F-4D97-AF65-F5344CB8AC3E}">
        <p14:creationId xmlns:p14="http://schemas.microsoft.com/office/powerpoint/2010/main" val="30030125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6000"/>
              </a:lnSpc>
              <a:spcBef>
                <a:spcPts val="600"/>
              </a:spcBef>
              <a:spcAft>
                <a:spcPts val="300"/>
              </a:spcAft>
              <a:buClr>
                <a:schemeClr val="accent2">
                  <a:lumMod val="75000"/>
                </a:schemeClr>
              </a:buClr>
              <a:buFont typeface="Wingdings" pitchFamily="2" charset="2"/>
              <a:buNone/>
            </a:pPr>
            <a:r>
              <a:rPr lang="en-US" sz="1200" dirty="0" smtClean="0"/>
              <a:t>The user can also select Clear All to clean the queue. </a:t>
            </a:r>
          </a:p>
        </p:txBody>
      </p:sp>
      <p:sp>
        <p:nvSpPr>
          <p:cNvPr id="4" name="Slide Number Placeholder 3"/>
          <p:cNvSpPr>
            <a:spLocks noGrp="1"/>
          </p:cNvSpPr>
          <p:nvPr>
            <p:ph type="sldNum" sz="quarter" idx="10"/>
          </p:nvPr>
        </p:nvSpPr>
        <p:spPr/>
        <p:txBody>
          <a:bodyPr/>
          <a:lstStyle/>
          <a:p>
            <a:fld id="{7872E534-9B96-469B-99C0-8551271B58B1}" type="slidenum">
              <a:rPr lang="en-US" smtClean="0"/>
              <a:pPr/>
              <a:t>36</a:t>
            </a:fld>
            <a:endParaRPr lang="en-US" dirty="0"/>
          </a:p>
        </p:txBody>
      </p:sp>
    </p:spTree>
    <p:extLst>
      <p:ext uri="{BB962C8B-B14F-4D97-AF65-F5344CB8AC3E}">
        <p14:creationId xmlns:p14="http://schemas.microsoft.com/office/powerpoint/2010/main" val="547113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itchFamily="34" charset="0"/>
              <a:buChar char="•"/>
            </a:pPr>
            <a:r>
              <a:rPr lang="en-US" sz="1200" dirty="0" smtClean="0"/>
              <a:t>The TSDS Client-Side Validation Tool confirms that the XML Interchange Files adhere to the collection specific validation package rules</a:t>
            </a:r>
          </a:p>
          <a:p>
            <a:pPr marL="171450" lvl="0" indent="-171450">
              <a:buFont typeface="Arial" pitchFamily="34" charset="0"/>
              <a:buChar char="•"/>
            </a:pPr>
            <a:r>
              <a:rPr lang="en-US" sz="1200" dirty="0" smtClean="0"/>
              <a:t>If the file passes the collection specific validation package rules, the TSDS Client-Side Validation Tool confirms that the data in the interchange file complies with the TEDS Section 3, TEDS Section 4 and some of the Section 5 checks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37</a:t>
            </a:fld>
            <a:endParaRPr lang="en-US" dirty="0"/>
          </a:p>
        </p:txBody>
      </p:sp>
    </p:spTree>
    <p:extLst>
      <p:ext uri="{BB962C8B-B14F-4D97-AF65-F5344CB8AC3E}">
        <p14:creationId xmlns:p14="http://schemas.microsoft.com/office/powerpoint/2010/main" val="41631382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TEDS Section 3 Checks provide a description of the data elements, including:</a:t>
            </a:r>
          </a:p>
          <a:p>
            <a:pPr marL="171450" lvl="0" indent="-171450">
              <a:buFont typeface="Arial" pitchFamily="34" charset="0"/>
              <a:buChar char="•"/>
            </a:pPr>
            <a:r>
              <a:rPr lang="en-US" dirty="0" smtClean="0"/>
              <a:t>Data length </a:t>
            </a:r>
          </a:p>
          <a:p>
            <a:pPr marL="171450" lvl="0" indent="-171450">
              <a:buFont typeface="Arial" pitchFamily="34" charset="0"/>
              <a:buChar char="•"/>
            </a:pPr>
            <a:r>
              <a:rPr lang="en-US" dirty="0" smtClean="0"/>
              <a:t>Required field</a:t>
            </a:r>
          </a:p>
          <a:p>
            <a:pPr marL="171450" lvl="0" indent="-171450">
              <a:buFont typeface="Arial" pitchFamily="34" charset="0"/>
              <a:buChar char="•"/>
            </a:pPr>
            <a:r>
              <a:rPr lang="en-US" dirty="0" smtClean="0"/>
              <a:t>Data type</a:t>
            </a:r>
          </a:p>
          <a:p>
            <a:pPr marL="171450" lvl="0" indent="-171450">
              <a:buFont typeface="Arial" pitchFamily="34" charset="0"/>
              <a:buChar char="•"/>
            </a:pPr>
            <a:r>
              <a:rPr lang="en-US" dirty="0" smtClean="0"/>
              <a:t>Complex type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dirty="0" smtClean="0"/>
              <a:t>Refer to the TSDS Website for the latest information.</a:t>
            </a:r>
          </a:p>
          <a:p>
            <a:pPr marL="0" lvl="0" indent="0">
              <a:buFont typeface="Arial" pitchFamily="34" charset="0"/>
              <a:buNone/>
            </a:pP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38</a:t>
            </a:fld>
            <a:endParaRPr lang="en-US" dirty="0"/>
          </a:p>
        </p:txBody>
      </p:sp>
    </p:spTree>
    <p:extLst>
      <p:ext uri="{BB962C8B-B14F-4D97-AF65-F5344CB8AC3E}">
        <p14:creationId xmlns:p14="http://schemas.microsoft.com/office/powerpoint/2010/main" val="41631382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2" indent="0" algn="l" defTabSz="877989"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latin typeface="Arial" pitchFamily="34" charset="0"/>
              </a:rPr>
              <a:t>There are two pre-requisites listed for this course.</a:t>
            </a:r>
            <a:r>
              <a:rPr lang="en-US" sz="1200" baseline="0" dirty="0" smtClean="0">
                <a:solidFill>
                  <a:schemeClr val="tx1"/>
                </a:solidFill>
                <a:latin typeface="Arial" pitchFamily="34" charset="0"/>
              </a:rPr>
              <a:t>  First, p</a:t>
            </a:r>
            <a:r>
              <a:rPr lang="en-US" sz="1200" dirty="0" smtClean="0"/>
              <a:t>articipants should attend the TSDS PEIMS and Technical Course 1: TSDS Overview and TSDS High Level End User Process Map training session (or view the online version posted on Project Share ).</a:t>
            </a:r>
          </a:p>
          <a:p>
            <a:pPr marL="0" marR="0" lvl="2" indent="0" algn="l" defTabSz="877989" rtl="0" eaLnBrk="1" fontAlgn="auto" latinLnBrk="0" hangingPunct="1">
              <a:lnSpc>
                <a:spcPct val="100000"/>
              </a:lnSpc>
              <a:spcBef>
                <a:spcPts val="0"/>
              </a:spcBef>
              <a:spcAft>
                <a:spcPts val="0"/>
              </a:spcAft>
              <a:buClrTx/>
              <a:buSzTx/>
              <a:buFontTx/>
              <a:buNone/>
              <a:tabLst/>
              <a:defRPr/>
            </a:pPr>
            <a:r>
              <a:rPr lang="en-US" sz="1200" baseline="0" dirty="0" smtClean="0">
                <a:solidFill>
                  <a:schemeClr val="tx1"/>
                </a:solidFill>
              </a:rPr>
              <a:t>Next, participants will need </a:t>
            </a:r>
            <a:r>
              <a:rPr lang="en-US" sz="1200" dirty="0" smtClean="0">
                <a:solidFill>
                  <a:schemeClr val="tx1"/>
                </a:solidFill>
              </a:rPr>
              <a:t>a TEAL ID with access to the TSDS Client-Side Validation Tool</a:t>
            </a:r>
            <a:r>
              <a:rPr lang="en-US" sz="1200" baseline="0" dirty="0" smtClean="0">
                <a:solidFill>
                  <a:schemeClr val="tx1"/>
                </a:solidFill>
              </a:rPr>
              <a:t> and a Project Share User ID.  Finally, participants will need a working knowledge of TEDS.</a:t>
            </a:r>
            <a:endParaRPr lang="en-US" sz="1200" dirty="0" smtClean="0">
              <a:solidFill>
                <a:schemeClr val="tx1"/>
              </a:solidFill>
            </a:endParaRPr>
          </a:p>
          <a:p>
            <a:pPr defTabSz="877989"/>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TEDS Section 5 provides business rules and validations, as applicable.</a:t>
            </a:r>
            <a:r>
              <a:rPr lang="en-US" baseline="0" dirty="0" smtClean="0"/>
              <a:t>  </a:t>
            </a:r>
            <a:r>
              <a:rPr lang="en-US" dirty="0" smtClean="0"/>
              <a:t>A district's data are validated against business and field validation rules to verify that all required data category types have been submitted.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40</a:t>
            </a:fld>
            <a:endParaRPr lang="en-US" dirty="0"/>
          </a:p>
        </p:txBody>
      </p:sp>
    </p:spTree>
    <p:extLst>
      <p:ext uri="{BB962C8B-B14F-4D97-AF65-F5344CB8AC3E}">
        <p14:creationId xmlns:p14="http://schemas.microsoft.com/office/powerpoint/2010/main" val="41631382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we are going</a:t>
            </a:r>
            <a:r>
              <a:rPr lang="en-US" baseline="0" dirty="0" smtClean="0"/>
              <a:t> to complete a guided activity how to run the Validation Process and check the Status of the XML Interchange Files.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41</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You  will complete a narrated simulation of how to run the Validation Process and check the Status of the XML Interchange Files.  You will interact with the simulation just as if you were clicking directly into the application. </a:t>
            </a:r>
          </a:p>
          <a:p>
            <a:pPr marL="171450" indent="-171450">
              <a:buFont typeface="Arial" pitchFamily="34" charset="0"/>
              <a:buChar char="•"/>
            </a:pPr>
            <a:r>
              <a:rPr lang="en-US" dirty="0" smtClean="0"/>
              <a:t>The simulation will provide guidance along the way</a:t>
            </a:r>
          </a:p>
          <a:p>
            <a:pPr marL="171450" indent="-171450">
              <a:buFont typeface="Arial" pitchFamily="34" charset="0"/>
              <a:buChar char="•"/>
            </a:pPr>
            <a:r>
              <a:rPr lang="en-US" dirty="0" smtClean="0"/>
              <a:t>Let’s log in to Project Share to begin.  The simulation</a:t>
            </a:r>
            <a:r>
              <a:rPr lang="en-US" baseline="0" dirty="0" smtClean="0"/>
              <a:t> is posted under this course.</a:t>
            </a:r>
          </a:p>
          <a:p>
            <a:pPr marL="171450" indent="-171450">
              <a:buFont typeface="Arial" pitchFamily="34" charset="0"/>
              <a:buChar char="•"/>
            </a:pPr>
            <a:endParaRPr lang="en-US" baseline="0" dirty="0" smtClean="0"/>
          </a:p>
          <a:p>
            <a:pPr marL="0" indent="0">
              <a:buFont typeface="Arial" pitchFamily="34" charset="0"/>
              <a:buNone/>
            </a:pPr>
            <a:r>
              <a:rPr lang="en-US" b="1" baseline="0" dirty="0" smtClean="0"/>
              <a:t>Trainer Note:</a:t>
            </a:r>
          </a:p>
          <a:p>
            <a:pPr marL="0" indent="0">
              <a:buFont typeface="Arial" pitchFamily="34" charset="0"/>
              <a:buNone/>
            </a:pPr>
            <a:r>
              <a:rPr lang="en-US" baseline="0" dirty="0" smtClean="0"/>
              <a:t>You can launch the simulation from the active link on this slide, but the participants will have to log in to Project Share to access the simulation.</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42</a:t>
            </a:fld>
            <a:endParaRPr lang="en-US" dirty="0"/>
          </a:p>
        </p:txBody>
      </p:sp>
    </p:spTree>
    <p:extLst>
      <p:ext uri="{BB962C8B-B14F-4D97-AF65-F5344CB8AC3E}">
        <p14:creationId xmlns:p14="http://schemas.microsoft.com/office/powerpoint/2010/main" val="33073093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we</a:t>
            </a:r>
            <a:r>
              <a:rPr lang="en-US" baseline="0" dirty="0" smtClean="0"/>
              <a:t> are going to learn how to troubleshoot the TSDS Client-Side Validation Tool and resolve system and data issues.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43</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Potential issues may be:</a:t>
            </a:r>
          </a:p>
          <a:p>
            <a:pPr lvl="1"/>
            <a:r>
              <a:rPr lang="en-US" dirty="0" smtClean="0"/>
              <a:t>User can’t access the TSDS Portal</a:t>
            </a:r>
          </a:p>
          <a:p>
            <a:pPr lvl="1"/>
            <a:r>
              <a:rPr lang="en-US" dirty="0" smtClean="0"/>
              <a:t>User doesn’t have correct permission to download the tool</a:t>
            </a:r>
          </a:p>
          <a:p>
            <a:pPr lvl="1"/>
            <a:r>
              <a:rPr lang="en-US" dirty="0" smtClean="0"/>
              <a:t>User receives an error message upon unsuccessful installation</a:t>
            </a:r>
          </a:p>
          <a:p>
            <a:pPr lvl="2"/>
            <a:r>
              <a:rPr lang="en-US" dirty="0" smtClean="0"/>
              <a:t>To resolve all of these issues, the user should open a support ticket in TIMS</a:t>
            </a:r>
          </a:p>
          <a:p>
            <a:pPr lvl="1"/>
            <a:r>
              <a:rPr lang="en-US" dirty="0" smtClean="0"/>
              <a:t>The local system doesn’t meet the minimum requirements for the install</a:t>
            </a:r>
          </a:p>
          <a:p>
            <a:pPr lvl="2"/>
            <a:r>
              <a:rPr lang="en-US" dirty="0" smtClean="0"/>
              <a:t>Windows XP or Higher (32 and 64 bit versions of Windows)</a:t>
            </a:r>
          </a:p>
          <a:p>
            <a:pPr lvl="2"/>
            <a:r>
              <a:rPr lang="en-US" dirty="0" smtClean="0"/>
              <a:t>1.6 GHZ processor speed</a:t>
            </a:r>
          </a:p>
          <a:p>
            <a:pPr lvl="2"/>
            <a:r>
              <a:rPr lang="en-US" dirty="0" smtClean="0"/>
              <a:t>3 GB of computer memory</a:t>
            </a:r>
          </a:p>
          <a:p>
            <a:pPr lvl="2"/>
            <a:r>
              <a:rPr lang="en-US" dirty="0" smtClean="0"/>
              <a:t>The Validation Tool can be loaded onto a local workstation or server; it doesn’t need to be in the same place as the TSDS Staging Area</a:t>
            </a:r>
          </a:p>
          <a:p>
            <a:pPr lvl="0"/>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44</a:t>
            </a:fld>
            <a:endParaRPr lang="en-US" dirty="0"/>
          </a:p>
        </p:txBody>
      </p:sp>
    </p:spTree>
    <p:extLst>
      <p:ext uri="{BB962C8B-B14F-4D97-AF65-F5344CB8AC3E}">
        <p14:creationId xmlns:p14="http://schemas.microsoft.com/office/powerpoint/2010/main" val="275641766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Issues may occur:</a:t>
            </a:r>
          </a:p>
          <a:p>
            <a:pPr marL="628650" lvl="1" indent="-171450">
              <a:buFont typeface="Arial" pitchFamily="34" charset="0"/>
              <a:buChar char="•"/>
            </a:pPr>
            <a:r>
              <a:rPr lang="en-US" dirty="0" smtClean="0"/>
              <a:t>If the network is experiencing connectivity issues</a:t>
            </a:r>
          </a:p>
          <a:p>
            <a:pPr marL="1085850" lvl="2" indent="-171450">
              <a:buFont typeface="Arial" pitchFamily="34" charset="0"/>
              <a:buChar char="•"/>
            </a:pPr>
            <a:r>
              <a:rPr lang="en-US" dirty="0" smtClean="0"/>
              <a:t>If this is the case, retry the update when connectivity has been restored</a:t>
            </a:r>
          </a:p>
          <a:p>
            <a:pPr marL="628650" lvl="1" indent="-171450">
              <a:buFont typeface="Arial" pitchFamily="34" charset="0"/>
              <a:buChar char="•"/>
            </a:pPr>
            <a:r>
              <a:rPr lang="en-US" dirty="0" smtClean="0"/>
              <a:t>If there is not enough disk space</a:t>
            </a:r>
          </a:p>
          <a:p>
            <a:pPr marL="1085850" lvl="2" indent="-171450">
              <a:buFont typeface="Arial" pitchFamily="34" charset="0"/>
              <a:buChar char="•"/>
            </a:pPr>
            <a:r>
              <a:rPr lang="en-US" dirty="0" smtClean="0"/>
              <a:t>Attempt the version update when disk space has been cleared</a:t>
            </a:r>
          </a:p>
          <a:p>
            <a:pPr marL="1085850" lvl="2" indent="-171450">
              <a:buFont typeface="Arial" pitchFamily="34" charset="0"/>
              <a:buChar char="•"/>
            </a:pPr>
            <a:r>
              <a:rPr lang="en-US" dirty="0" smtClean="0"/>
              <a:t>If that doesn’t resolve the issue, open a support ticket in TIMS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45</a:t>
            </a:fld>
            <a:endParaRPr lang="en-US" dirty="0"/>
          </a:p>
        </p:txBody>
      </p:sp>
    </p:spTree>
    <p:extLst>
      <p:ext uri="{BB962C8B-B14F-4D97-AF65-F5344CB8AC3E}">
        <p14:creationId xmlns:p14="http://schemas.microsoft.com/office/powerpoint/2010/main" val="53610345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Files may not be passed through the Validation Process if</a:t>
            </a:r>
            <a:r>
              <a:rPr lang="en-US" sz="1200" baseline="0" dirty="0" smtClean="0"/>
              <a:t> there is n</a:t>
            </a:r>
            <a:r>
              <a:rPr lang="en-US" sz="1200" dirty="0" smtClean="0"/>
              <a:t>ot enough disk space on the local machine. The user will need to remove unnecessary files to free up some space.</a:t>
            </a:r>
            <a:r>
              <a:rPr lang="en-US" sz="1200" baseline="0" dirty="0" smtClean="0"/>
              <a:t>  The Files will also be rejected if t</a:t>
            </a:r>
            <a:r>
              <a:rPr lang="en-US" sz="1200" dirty="0" smtClean="0"/>
              <a:t>he input file is corrupted and freezes the process.  The program will have to be terminated and can be run again without including the bad file. If both of the aforementioned possibilities have been checked, open a support ticket in TIMS.</a:t>
            </a:r>
          </a:p>
          <a:p>
            <a:pPr lvl="0"/>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46</a:t>
            </a:fld>
            <a:endParaRPr lang="en-US" dirty="0"/>
          </a:p>
        </p:txBody>
      </p:sp>
    </p:spTree>
    <p:extLst>
      <p:ext uri="{BB962C8B-B14F-4D97-AF65-F5344CB8AC3E}">
        <p14:creationId xmlns:p14="http://schemas.microsoft.com/office/powerpoint/2010/main" val="275641766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Bef>
                <a:spcPts val="600"/>
              </a:spcBef>
              <a:spcAft>
                <a:spcPts val="300"/>
              </a:spcAft>
            </a:pPr>
            <a:r>
              <a:rPr lang="en-US" sz="1200" dirty="0" smtClean="0"/>
              <a:t>The TSDS Client-Side</a:t>
            </a:r>
            <a:r>
              <a:rPr lang="en-US" sz="1200" baseline="0" dirty="0" smtClean="0"/>
              <a:t> Validation Tool requires that XML Interchange Files meet the current TEDS naming convention. </a:t>
            </a:r>
            <a:r>
              <a:rPr lang="en-US" sz="1200" dirty="0" smtClean="0"/>
              <a:t>If the file fails the naming conventions, the system displays an error prompt and the file is removed from the list. The user can browse again and upload another file</a:t>
            </a:r>
            <a:r>
              <a:rPr lang="en-US" sz="1200" baseline="0" dirty="0" smtClean="0"/>
              <a:t> or correct the file name.  </a:t>
            </a:r>
            <a:r>
              <a:rPr lang="en-US" sz="1200" dirty="0" smtClean="0"/>
              <a:t>Let’s review the TEDS naming</a:t>
            </a:r>
            <a:r>
              <a:rPr lang="en-US" sz="1200" baseline="0" dirty="0" smtClean="0"/>
              <a:t> convention.</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47</a:t>
            </a:fld>
            <a:endParaRPr lang="en-US" dirty="0"/>
          </a:p>
        </p:txBody>
      </p:sp>
    </p:spTree>
    <p:extLst>
      <p:ext uri="{BB962C8B-B14F-4D97-AF65-F5344CB8AC3E}">
        <p14:creationId xmlns:p14="http://schemas.microsoft.com/office/powerpoint/2010/main" val="27564176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6000"/>
              </a:lnSpc>
              <a:spcBef>
                <a:spcPts val="600"/>
              </a:spcBef>
              <a:spcAft>
                <a:spcPts val="300"/>
              </a:spcAft>
              <a:buClr>
                <a:schemeClr val="accent2">
                  <a:lumMod val="75000"/>
                </a:schemeClr>
              </a:buClr>
              <a:buFont typeface="Wingdings" pitchFamily="2" charset="2"/>
              <a:buNone/>
            </a:pPr>
            <a:r>
              <a:rPr lang="en-US" sz="1200" dirty="0" smtClean="0"/>
              <a:t>This file does not meet the required naming convention.</a:t>
            </a:r>
            <a:r>
              <a:rPr lang="en-US" sz="1200" baseline="0" dirty="0" smtClean="0"/>
              <a:t>  </a:t>
            </a:r>
            <a:r>
              <a:rPr lang="en-US" sz="1200" dirty="0" smtClean="0"/>
              <a:t>The TSDS Client-Side Validation Tool will not accept the file.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48</a:t>
            </a:fld>
            <a:endParaRPr lang="en-US" dirty="0"/>
          </a:p>
        </p:txBody>
      </p:sp>
    </p:spTree>
    <p:extLst>
      <p:ext uri="{BB962C8B-B14F-4D97-AF65-F5344CB8AC3E}">
        <p14:creationId xmlns:p14="http://schemas.microsoft.com/office/powerpoint/2010/main" val="18830709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each interchange file submitted to the Operational Data Store (ODS), the system must identify the correct organization and data collection in order to process the file correctly. There must be an underscore (_) between each element in the file name.  Note that</a:t>
            </a:r>
            <a:r>
              <a:rPr lang="en-US" baseline="0" dirty="0" smtClean="0"/>
              <a:t> the table provides position and length of each naming element</a:t>
            </a:r>
            <a:r>
              <a:rPr lang="en-US" baseline="0" dirty="0" smtClean="0"/>
              <a:t>.  As a note, the Collection column is not fixed width.</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49</a:t>
            </a:fld>
            <a:endParaRPr lang="en-US" dirty="0"/>
          </a:p>
        </p:txBody>
      </p:sp>
    </p:spTree>
    <p:extLst>
      <p:ext uri="{BB962C8B-B14F-4D97-AF65-F5344CB8AC3E}">
        <p14:creationId xmlns:p14="http://schemas.microsoft.com/office/powerpoint/2010/main" val="5674127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TT</a:t>
            </a:r>
            <a:r>
              <a:rPr lang="en-US" baseline="0" dirty="0" smtClean="0"/>
              <a:t>T notes:  Read through each term and definition.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a:t>
            </a:fld>
            <a:endParaRPr lang="en-US" dirty="0"/>
          </a:p>
        </p:txBody>
      </p:sp>
    </p:spTree>
    <p:extLst>
      <p:ext uri="{BB962C8B-B14F-4D97-AF65-F5344CB8AC3E}">
        <p14:creationId xmlns:p14="http://schemas.microsoft.com/office/powerpoint/2010/main" val="18865655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District</a:t>
            </a:r>
            <a:r>
              <a:rPr lang="en-US" baseline="0" dirty="0" smtClean="0"/>
              <a:t> Code is  the</a:t>
            </a:r>
            <a:r>
              <a:rPr kumimoji="0" lang="en-US" sz="1200" kern="1200" baseline="0" dirty="0" smtClean="0">
                <a:solidFill>
                  <a:schemeClr val="dk1"/>
                </a:solidFill>
                <a:effectLst/>
                <a:latin typeface="Arial" pitchFamily="34" charset="0"/>
                <a:ea typeface="+mn-ea"/>
                <a:cs typeface="Arial" pitchFamily="34" charset="0"/>
              </a:rPr>
              <a:t> </a:t>
            </a:r>
            <a:r>
              <a:rPr kumimoji="0" lang="en-US" sz="1200" kern="1200" dirty="0" smtClean="0">
                <a:solidFill>
                  <a:schemeClr val="dk1"/>
                </a:solidFill>
                <a:effectLst/>
                <a:latin typeface="Arial" pitchFamily="34" charset="0"/>
                <a:ea typeface="+mn-ea"/>
                <a:cs typeface="Arial" pitchFamily="34" charset="0"/>
              </a:rPr>
              <a:t>LEA</a:t>
            </a:r>
            <a:r>
              <a:rPr kumimoji="0" lang="en-US" sz="1200" kern="1200" baseline="0" dirty="0" smtClean="0">
                <a:solidFill>
                  <a:schemeClr val="dk1"/>
                </a:solidFill>
                <a:effectLst/>
                <a:latin typeface="Arial" pitchFamily="34" charset="0"/>
                <a:ea typeface="+mn-ea"/>
                <a:cs typeface="Arial" pitchFamily="34" charset="0"/>
              </a:rPr>
              <a:t> </a:t>
            </a:r>
            <a:r>
              <a:rPr kumimoji="0" lang="en-US" sz="1200" kern="1200" dirty="0" smtClean="0">
                <a:solidFill>
                  <a:schemeClr val="dk1"/>
                </a:solidFill>
                <a:effectLst/>
                <a:latin typeface="Arial" pitchFamily="34" charset="0"/>
                <a:ea typeface="+mn-ea"/>
                <a:cs typeface="Arial" pitchFamily="34" charset="0"/>
              </a:rPr>
              <a:t>Code for which the data is being uploaded.  The Campus</a:t>
            </a:r>
            <a:r>
              <a:rPr kumimoji="0" lang="en-US" sz="1200" kern="1200" baseline="0" dirty="0" smtClean="0">
                <a:solidFill>
                  <a:schemeClr val="dk1"/>
                </a:solidFill>
                <a:effectLst/>
                <a:latin typeface="Arial" pitchFamily="34" charset="0"/>
                <a:ea typeface="+mn-ea"/>
                <a:cs typeface="Arial" pitchFamily="34" charset="0"/>
              </a:rPr>
              <a:t> ID is the submission represents campus data, otherwise enter “000” for district data.  The Collection Code is </a:t>
            </a:r>
            <a:r>
              <a:rPr kumimoji="0" lang="en-US" sz="1200" kern="1200" dirty="0" smtClean="0">
                <a:solidFill>
                  <a:schemeClr val="dk1"/>
                </a:solidFill>
                <a:effectLst/>
                <a:latin typeface="Arial" pitchFamily="34" charset="0"/>
                <a:ea typeface="+mn-ea"/>
                <a:cs typeface="Arial" pitchFamily="34" charset="0"/>
              </a:rPr>
              <a:t>character string that identifies the data collection.  The first four characters of the Collection Code will be the ending year of the school year. The next four characters of the collection code will indicate the type of the data submitted.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1200" kern="1200" dirty="0" smtClean="0">
              <a:solidFill>
                <a:schemeClr val="dk1"/>
              </a:solidFill>
              <a:effectLst/>
              <a:latin typeface="Arial" pitchFamily="34" charset="0"/>
              <a:ea typeface="+mn-ea"/>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50</a:t>
            </a:fld>
            <a:endParaRPr lang="en-US" dirty="0"/>
          </a:p>
        </p:txBody>
      </p:sp>
    </p:spTree>
    <p:extLst>
      <p:ext uri="{BB962C8B-B14F-4D97-AF65-F5344CB8AC3E}">
        <p14:creationId xmlns:p14="http://schemas.microsoft.com/office/powerpoint/2010/main" val="20240586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Note</a:t>
            </a:r>
            <a:r>
              <a:rPr lang="en-US" baseline="0" dirty="0" smtClean="0"/>
              <a:t> that the Collection Code current values are represented in the table.  Fall, Mid-Year, Summer and Extended Year each have a Collection Code for the First Submission, Resubmission and the Working Collection.  The TSDS Collection Code represents data submissions including </a:t>
            </a:r>
            <a:r>
              <a:rPr kumimoji="0" lang="en-US" sz="1200" kern="1200" dirty="0" smtClean="0">
                <a:solidFill>
                  <a:schemeClr val="dk1"/>
                </a:solidFill>
                <a:effectLst/>
                <a:latin typeface="Arial" pitchFamily="34" charset="0"/>
                <a:ea typeface="+mn-ea"/>
                <a:cs typeface="Arial" pitchFamily="34" charset="0"/>
              </a:rPr>
              <a:t>studentGPS™ data.</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51</a:t>
            </a:fld>
            <a:endParaRPr lang="en-US" dirty="0"/>
          </a:p>
        </p:txBody>
      </p:sp>
    </p:spTree>
    <p:extLst>
      <p:ext uri="{BB962C8B-B14F-4D97-AF65-F5344CB8AC3E}">
        <p14:creationId xmlns:p14="http://schemas.microsoft.com/office/powerpoint/2010/main" val="202405862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Timestamp</a:t>
            </a:r>
            <a:r>
              <a:rPr lang="en-US" baseline="0" dirty="0" smtClean="0"/>
              <a:t> is </a:t>
            </a:r>
            <a:r>
              <a:rPr kumimoji="0" lang="en-US" sz="1200" kern="1200" dirty="0" smtClean="0">
                <a:solidFill>
                  <a:schemeClr val="dk1"/>
                </a:solidFill>
                <a:effectLst/>
                <a:latin typeface="Arial" pitchFamily="34" charset="0"/>
                <a:ea typeface="+mn-ea"/>
                <a:cs typeface="Arial" pitchFamily="34" charset="0"/>
              </a:rPr>
              <a:t>a date in YYYYMMDDHHMM format (e.g. 201406021015). The Timestamp shall be a system generated value at the time the data is extracted.  The Interchange is the name</a:t>
            </a:r>
            <a:r>
              <a:rPr kumimoji="0" lang="en-US" sz="1200" kern="1200" baseline="0" dirty="0" smtClean="0">
                <a:solidFill>
                  <a:schemeClr val="dk1"/>
                </a:solidFill>
                <a:effectLst/>
                <a:latin typeface="Arial" pitchFamily="34" charset="0"/>
                <a:ea typeface="+mn-ea"/>
                <a:cs typeface="Arial" pitchFamily="34" charset="0"/>
              </a:rPr>
              <a:t> of the interchange being submitted.</a:t>
            </a:r>
            <a:endParaRPr kumimoji="0" lang="en-US" sz="1200" kern="1200" dirty="0" smtClean="0">
              <a:solidFill>
                <a:schemeClr val="dk1"/>
              </a:solidFill>
              <a:effectLst/>
              <a:latin typeface="Arial" pitchFamily="34" charset="0"/>
              <a:ea typeface="+mn-ea"/>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52</a:t>
            </a:fld>
            <a:endParaRPr lang="en-US" dirty="0"/>
          </a:p>
        </p:txBody>
      </p:sp>
    </p:spTree>
    <p:extLst>
      <p:ext uri="{BB962C8B-B14F-4D97-AF65-F5344CB8AC3E}">
        <p14:creationId xmlns:p14="http://schemas.microsoft.com/office/powerpoint/2010/main" val="202405862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take a look at some examples</a:t>
            </a:r>
            <a:r>
              <a:rPr lang="en-US" baseline="0" dirty="0" smtClean="0"/>
              <a:t> of the correct naming convention.</a:t>
            </a:r>
          </a:p>
          <a:p>
            <a:endParaRPr lang="en-US" baseline="0" dirty="0" smtClean="0"/>
          </a:p>
          <a:p>
            <a:r>
              <a:rPr lang="en-US" b="1" baseline="0" dirty="0" smtClean="0"/>
              <a:t>Trainer notes: </a:t>
            </a:r>
            <a:r>
              <a:rPr lang="en-US" b="0" baseline="0" dirty="0" smtClean="0"/>
              <a:t> Read through examples in the table.</a:t>
            </a:r>
            <a:endParaRPr lang="en-US" b="1"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53</a:t>
            </a:fld>
            <a:endParaRPr lang="en-US" dirty="0"/>
          </a:p>
        </p:txBody>
      </p:sp>
    </p:spTree>
    <p:extLst>
      <p:ext uri="{BB962C8B-B14F-4D97-AF65-F5344CB8AC3E}">
        <p14:creationId xmlns:p14="http://schemas.microsoft.com/office/powerpoint/2010/main" val="27564176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In addition to the naming convention requirements, users need to make sure the XML Interchange Files are being uploaded properly.</a:t>
            </a:r>
            <a:r>
              <a:rPr lang="en-US" baseline="0" dirty="0" smtClean="0"/>
              <a:t>  </a:t>
            </a:r>
            <a:r>
              <a:rPr lang="en-US" dirty="0" smtClean="0"/>
              <a:t>The XML Interchange Files need to be uploaded under the correct School Year as reflected in the file name.</a:t>
            </a:r>
            <a:r>
              <a:rPr lang="en-US" baseline="0" dirty="0" smtClean="0"/>
              <a:t>  </a:t>
            </a:r>
            <a:r>
              <a:rPr lang="en-US" dirty="0" smtClean="0"/>
              <a:t>The XML Interchange Files need to be uploaded via the correct Collection.</a:t>
            </a:r>
            <a:r>
              <a:rPr lang="en-US" baseline="0" dirty="0" smtClean="0"/>
              <a:t>  </a:t>
            </a:r>
            <a:r>
              <a:rPr lang="en-US" dirty="0" smtClean="0"/>
              <a:t>If the Interchange Schema is not included in the collection, the tool will reject the file. The TSDS Client-Side Validation tool only accepts files with a .xml extension.</a:t>
            </a:r>
            <a:r>
              <a:rPr lang="en-US" baseline="0" dirty="0" smtClean="0"/>
              <a:t>  </a:t>
            </a:r>
            <a:r>
              <a:rPr lang="en-US" dirty="0" smtClean="0"/>
              <a:t>Zip files cannot be processed.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54</a:t>
            </a:fld>
            <a:endParaRPr lang="en-US" dirty="0"/>
          </a:p>
        </p:txBody>
      </p:sp>
    </p:spTree>
    <p:extLst>
      <p:ext uri="{BB962C8B-B14F-4D97-AF65-F5344CB8AC3E}">
        <p14:creationId xmlns:p14="http://schemas.microsoft.com/office/powerpoint/2010/main" val="406615640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the XML Interchange Files fail validation, then the data submission did not meet the requirements of TEDS Section 3 (XSD Validations</a:t>
            </a:r>
            <a:r>
              <a:rPr lang="en-US" dirty="0" smtClean="0"/>
              <a:t>), TEDS Section</a:t>
            </a:r>
            <a:r>
              <a:rPr lang="en-US" baseline="0" dirty="0" smtClean="0"/>
              <a:t> 4</a:t>
            </a:r>
            <a:r>
              <a:rPr lang="en-US" dirty="0" smtClean="0"/>
              <a:t> (Description</a:t>
            </a:r>
            <a:r>
              <a:rPr lang="en-US" baseline="0" dirty="0" smtClean="0"/>
              <a:t> of Codes) </a:t>
            </a:r>
            <a:r>
              <a:rPr lang="en-US" dirty="0" smtClean="0"/>
              <a:t>or </a:t>
            </a:r>
            <a:r>
              <a:rPr lang="en-US" dirty="0" smtClean="0"/>
              <a:t>TEDS Section 5 (Business</a:t>
            </a:r>
            <a:r>
              <a:rPr lang="en-US" baseline="0" dirty="0" smtClean="0"/>
              <a:t> Rules and Validations</a:t>
            </a:r>
            <a:r>
              <a:rPr lang="en-US" dirty="0" smtClean="0"/>
              <a:t>).</a:t>
            </a:r>
          </a:p>
        </p:txBody>
      </p:sp>
      <p:sp>
        <p:nvSpPr>
          <p:cNvPr id="4" name="Slide Number Placeholder 3"/>
          <p:cNvSpPr>
            <a:spLocks noGrp="1"/>
          </p:cNvSpPr>
          <p:nvPr>
            <p:ph type="sldNum" sz="quarter" idx="10"/>
          </p:nvPr>
        </p:nvSpPr>
        <p:spPr/>
        <p:txBody>
          <a:bodyPr/>
          <a:lstStyle/>
          <a:p>
            <a:fld id="{7872E534-9B96-469B-99C0-8551271B58B1}" type="slidenum">
              <a:rPr lang="en-US" smtClean="0"/>
              <a:pPr/>
              <a:t>57</a:t>
            </a:fld>
            <a:endParaRPr lang="en-US" dirty="0"/>
          </a:p>
        </p:txBody>
      </p:sp>
    </p:spTree>
    <p:extLst>
      <p:ext uri="{BB962C8B-B14F-4D97-AF65-F5344CB8AC3E}">
        <p14:creationId xmlns:p14="http://schemas.microsoft.com/office/powerpoint/2010/main" val="400607959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6000"/>
              </a:lnSpc>
              <a:spcBef>
                <a:spcPts val="600"/>
              </a:spcBef>
              <a:spcAft>
                <a:spcPts val="300"/>
              </a:spcAft>
              <a:buClr>
                <a:schemeClr val="accent2">
                  <a:lumMod val="75000"/>
                </a:schemeClr>
              </a:buClr>
              <a:buFont typeface="Wingdings" pitchFamily="2" charset="2"/>
              <a:buNone/>
            </a:pPr>
            <a:r>
              <a:rPr lang="en-US" sz="1200" dirty="0" smtClean="0"/>
              <a:t>This file failed validation.</a:t>
            </a:r>
            <a:r>
              <a:rPr lang="en-US" sz="1200" baseline="0" dirty="0" smtClean="0"/>
              <a:t>  </a:t>
            </a:r>
            <a:r>
              <a:rPr lang="en-US" sz="1200" dirty="0" smtClean="0"/>
              <a:t>Note the Failed Status.</a:t>
            </a:r>
            <a:r>
              <a:rPr lang="en-US" sz="1200" baseline="0" dirty="0" smtClean="0"/>
              <a:t> </a:t>
            </a:r>
            <a:r>
              <a:rPr lang="en-US" sz="1200" dirty="0" smtClean="0"/>
              <a:t>Users can opt to View Details.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58</a:t>
            </a:fld>
            <a:endParaRPr lang="en-US" dirty="0"/>
          </a:p>
        </p:txBody>
      </p:sp>
    </p:spTree>
    <p:extLst>
      <p:ext uri="{BB962C8B-B14F-4D97-AF65-F5344CB8AC3E}">
        <p14:creationId xmlns:p14="http://schemas.microsoft.com/office/powerpoint/2010/main" val="8502530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file details are posted on the top of the</a:t>
            </a:r>
            <a:r>
              <a:rPr lang="en-US" baseline="0" dirty="0" smtClean="0"/>
              <a:t> screen, including the error count.  Users can also filter the list of messages by All, Fatal, Warning or Special Warning.</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59</a:t>
            </a:fld>
            <a:endParaRPr lang="en-US" dirty="0"/>
          </a:p>
        </p:txBody>
      </p:sp>
    </p:spTree>
    <p:extLst>
      <p:ext uri="{BB962C8B-B14F-4D97-AF65-F5344CB8AC3E}">
        <p14:creationId xmlns:p14="http://schemas.microsoft.com/office/powerpoint/2010/main" val="275372391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a:t>
            </a:r>
            <a:r>
              <a:rPr lang="en-US" baseline="0" dirty="0" smtClean="0"/>
              <a:t> as a reminder, t</a:t>
            </a:r>
            <a:r>
              <a:rPr lang="en-US" dirty="0" smtClean="0"/>
              <a:t>here are three categories of errors (edits). The first category produces a fatal error. Neither an LEA nor an ESC can mark “complete” a file with fatal error(s). A file with a fatal error(s) will not be accepted by TEA for a PEIMS collection and must be corrected. The second type of edit produces a special warning error. A special warning error indicates a discrepancy in the data that must be scrutinized carefully. In unusual situations, the data are correct. The third category of edit produces a warning error, which indicates a possible error or inconsistency.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60</a:t>
            </a:fld>
            <a:endParaRPr lang="en-US" dirty="0"/>
          </a:p>
        </p:txBody>
      </p:sp>
    </p:spTree>
    <p:extLst>
      <p:ext uri="{BB962C8B-B14F-4D97-AF65-F5344CB8AC3E}">
        <p14:creationId xmlns:p14="http://schemas.microsoft.com/office/powerpoint/2010/main" val="193070861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Users</a:t>
            </a:r>
            <a:r>
              <a:rPr lang="en-US" baseline="0" dirty="0" smtClean="0"/>
              <a:t> have the option of reading the error message through the preview pane or using the Print or Export options.  As a user tip, it is easier to view the error files once they are exported.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61</a:t>
            </a:fld>
            <a:endParaRPr lang="en-US" dirty="0"/>
          </a:p>
        </p:txBody>
      </p:sp>
    </p:spTree>
    <p:extLst>
      <p:ext uri="{BB962C8B-B14F-4D97-AF65-F5344CB8AC3E}">
        <p14:creationId xmlns:p14="http://schemas.microsoft.com/office/powerpoint/2010/main" val="42744600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TT</a:t>
            </a:r>
            <a:r>
              <a:rPr lang="en-US" baseline="0" dirty="0" smtClean="0"/>
              <a:t>T notes:  Read through each term and definition.</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a:t>
            </a:fld>
            <a:endParaRPr lang="en-US" dirty="0"/>
          </a:p>
        </p:txBody>
      </p:sp>
    </p:spTree>
    <p:extLst>
      <p:ext uri="{BB962C8B-B14F-4D97-AF65-F5344CB8AC3E}">
        <p14:creationId xmlns:p14="http://schemas.microsoft.com/office/powerpoint/2010/main" val="414725911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a:t>
            </a:r>
            <a:r>
              <a:rPr lang="en-US" baseline="0" dirty="0" smtClean="0"/>
              <a:t> Export has been selected, save the .XLS file to a local directory.</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62</a:t>
            </a:fld>
            <a:endParaRPr lang="en-US" dirty="0"/>
          </a:p>
        </p:txBody>
      </p:sp>
    </p:spTree>
    <p:extLst>
      <p:ext uri="{BB962C8B-B14F-4D97-AF65-F5344CB8AC3E}">
        <p14:creationId xmlns:p14="http://schemas.microsoft.com/office/powerpoint/2010/main" val="205005072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Users</a:t>
            </a:r>
            <a:r>
              <a:rPr lang="en-US" baseline="0" dirty="0" smtClean="0"/>
              <a:t> can each record with the individual error message and the error type.</a:t>
            </a:r>
          </a:p>
          <a:p>
            <a:endParaRPr lang="en-US" baseline="0" dirty="0" smtClean="0"/>
          </a:p>
          <a:p>
            <a:r>
              <a:rPr lang="en-US" b="1" baseline="0" dirty="0" smtClean="0"/>
              <a:t>Trainer Note:</a:t>
            </a:r>
          </a:p>
          <a:p>
            <a:r>
              <a:rPr lang="en-US" b="0" baseline="0" dirty="0" smtClean="0"/>
              <a:t>The orange boxes are animated.</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63</a:t>
            </a:fld>
            <a:endParaRPr lang="en-US" dirty="0"/>
          </a:p>
        </p:txBody>
      </p:sp>
    </p:spTree>
    <p:extLst>
      <p:ext uri="{BB962C8B-B14F-4D97-AF65-F5344CB8AC3E}">
        <p14:creationId xmlns:p14="http://schemas.microsoft.com/office/powerpoint/2010/main" val="301391984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6000"/>
              </a:lnSpc>
              <a:spcBef>
                <a:spcPts val="600"/>
              </a:spcBef>
              <a:spcAft>
                <a:spcPts val="300"/>
              </a:spcAft>
              <a:buClr>
                <a:schemeClr val="accent2">
                  <a:lumMod val="75000"/>
                </a:schemeClr>
              </a:buClr>
              <a:buFont typeface="Wingdings" pitchFamily="2" charset="2"/>
              <a:buNone/>
            </a:pPr>
            <a:r>
              <a:rPr lang="en-US" sz="1200" dirty="0" smtClean="0"/>
              <a:t>In this case, the value entered for EducationEnvironmentType has to be at least one character.</a:t>
            </a:r>
            <a:r>
              <a:rPr lang="en-US" sz="1200" baseline="0" dirty="0" smtClean="0"/>
              <a:t>  </a:t>
            </a:r>
            <a:r>
              <a:rPr lang="en-US" sz="1200" dirty="0" smtClean="0"/>
              <a:t>There was no value entered, hence the length is interpreted as “0” and doesn’t meet the minimum requirement.</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64</a:t>
            </a:fld>
            <a:endParaRPr lang="en-US" dirty="0"/>
          </a:p>
        </p:txBody>
      </p:sp>
    </p:spTree>
    <p:extLst>
      <p:ext uri="{BB962C8B-B14F-4D97-AF65-F5344CB8AC3E}">
        <p14:creationId xmlns:p14="http://schemas.microsoft.com/office/powerpoint/2010/main" val="262378908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6000"/>
              </a:lnSpc>
              <a:spcBef>
                <a:spcPts val="600"/>
              </a:spcBef>
              <a:spcAft>
                <a:spcPts val="300"/>
              </a:spcAft>
              <a:buClr>
                <a:schemeClr val="accent2">
                  <a:lumMod val="75000"/>
                </a:schemeClr>
              </a:buClr>
              <a:buFont typeface="Wingdings" pitchFamily="2" charset="2"/>
              <a:buNone/>
            </a:pPr>
            <a:r>
              <a:rPr lang="en-US" sz="1200" dirty="0" smtClean="0"/>
              <a:t>In this case, the value entered for StudentUnqiueStateId is expected to be made up of values between {1,10}.</a:t>
            </a:r>
            <a:r>
              <a:rPr lang="en-US" sz="1200" baseline="0" dirty="0" smtClean="0"/>
              <a:t> </a:t>
            </a:r>
            <a:r>
              <a:rPr lang="en-US" sz="1200" dirty="0" smtClean="0"/>
              <a:t>Alpha characters “A and B” do not meet these requirements.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65</a:t>
            </a:fld>
            <a:endParaRPr lang="en-US" dirty="0"/>
          </a:p>
        </p:txBody>
      </p:sp>
    </p:spTree>
    <p:extLst>
      <p:ext uri="{BB962C8B-B14F-4D97-AF65-F5344CB8AC3E}">
        <p14:creationId xmlns:p14="http://schemas.microsoft.com/office/powerpoint/2010/main" val="180335448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6000"/>
              </a:lnSpc>
              <a:spcBef>
                <a:spcPts val="600"/>
              </a:spcBef>
              <a:spcAft>
                <a:spcPts val="300"/>
              </a:spcAft>
              <a:buClr>
                <a:schemeClr val="accent2">
                  <a:lumMod val="75000"/>
                </a:schemeClr>
              </a:buClr>
              <a:buFont typeface="Wingdings" pitchFamily="2" charset="2"/>
              <a:buNone/>
            </a:pPr>
            <a:r>
              <a:rPr lang="en-US" sz="1200" dirty="0" smtClean="0"/>
              <a:t>The sequence of data is incorrect, starting at line 95.  The InterchangeStudentAttendenceExtension expects that AttendanceEventReason should be the following tag, not StudentReference.</a:t>
            </a:r>
            <a:r>
              <a:rPr lang="en-US" sz="1200" baseline="0" dirty="0" smtClean="0"/>
              <a:t>  </a:t>
            </a:r>
            <a:r>
              <a:rPr lang="en-US" sz="1200" dirty="0" smtClean="0"/>
              <a:t>Compare the samples on the following slide.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66</a:t>
            </a:fld>
            <a:endParaRPr lang="en-US" dirty="0"/>
          </a:p>
        </p:txBody>
      </p:sp>
    </p:spTree>
    <p:extLst>
      <p:ext uri="{BB962C8B-B14F-4D97-AF65-F5344CB8AC3E}">
        <p14:creationId xmlns:p14="http://schemas.microsoft.com/office/powerpoint/2010/main" val="326222692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the first example, lines of data are missing and therefore the file cannot be validated.  The second example shows the data sample of the InterchangeStudentAttendanceExtension from TEDS Section 7.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67</a:t>
            </a:fld>
            <a:endParaRPr lang="en-US" dirty="0"/>
          </a:p>
        </p:txBody>
      </p:sp>
    </p:spTree>
    <p:extLst>
      <p:ext uri="{BB962C8B-B14F-4D97-AF65-F5344CB8AC3E}">
        <p14:creationId xmlns:p14="http://schemas.microsoft.com/office/powerpoint/2010/main" val="51072258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Again, all the rules</a:t>
            </a:r>
            <a:r>
              <a:rPr lang="en-US" baseline="0" dirty="0" smtClean="0"/>
              <a:t> come from TEDS Section 3 and TEDS Section 5.  These resources should be referenced in order to understand the issue at hand. </a:t>
            </a:r>
            <a:endParaRPr lang="en-US" dirty="0" smtClean="0"/>
          </a:p>
          <a:p>
            <a:pPr lvl="0"/>
            <a:endParaRPr lang="en-US" dirty="0" smtClean="0"/>
          </a:p>
          <a:p>
            <a:pPr lvl="0"/>
            <a:r>
              <a:rPr lang="en-US" dirty="0" smtClean="0"/>
              <a:t>TEDS Section 3 Checks provide a description of the data elements, including:</a:t>
            </a:r>
          </a:p>
          <a:p>
            <a:pPr marL="171450" lvl="0" indent="-171450">
              <a:buFont typeface="Arial" pitchFamily="34" charset="0"/>
              <a:buChar char="•"/>
            </a:pPr>
            <a:r>
              <a:rPr lang="en-US" dirty="0" smtClean="0"/>
              <a:t>Data length </a:t>
            </a:r>
          </a:p>
          <a:p>
            <a:pPr marL="171450" lvl="0" indent="-171450">
              <a:buFont typeface="Arial" pitchFamily="34" charset="0"/>
              <a:buChar char="•"/>
            </a:pPr>
            <a:r>
              <a:rPr lang="en-US" dirty="0" smtClean="0"/>
              <a:t>Required field</a:t>
            </a:r>
          </a:p>
          <a:p>
            <a:pPr marL="171450" lvl="0" indent="-171450">
              <a:buFont typeface="Arial" pitchFamily="34" charset="0"/>
              <a:buChar char="•"/>
            </a:pPr>
            <a:r>
              <a:rPr lang="en-US" dirty="0" smtClean="0"/>
              <a:t>Data type</a:t>
            </a:r>
          </a:p>
          <a:p>
            <a:pPr marL="171450" lvl="0" indent="-171450">
              <a:buFont typeface="Arial" pitchFamily="34" charset="0"/>
              <a:buChar char="•"/>
            </a:pPr>
            <a:r>
              <a:rPr lang="en-US" dirty="0" smtClean="0"/>
              <a:t>Complex type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dirty="0" smtClean="0"/>
              <a:t>Refer to the TSDS Website for the latest information.</a:t>
            </a:r>
          </a:p>
          <a:p>
            <a:pPr marL="0" lvl="0" indent="0">
              <a:buFont typeface="Arial" pitchFamily="34" charset="0"/>
              <a:buNone/>
            </a:pP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68</a:t>
            </a:fld>
            <a:endParaRPr lang="en-US" dirty="0"/>
          </a:p>
        </p:txBody>
      </p:sp>
    </p:spTree>
    <p:extLst>
      <p:ext uri="{BB962C8B-B14F-4D97-AF65-F5344CB8AC3E}">
        <p14:creationId xmlns:p14="http://schemas.microsoft.com/office/powerpoint/2010/main" val="416313828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TEDS Section 5 provides business rules and validations, as applicable.</a:t>
            </a:r>
            <a:r>
              <a:rPr lang="en-US" baseline="0" dirty="0" smtClean="0"/>
              <a:t>  </a:t>
            </a:r>
            <a:r>
              <a:rPr lang="en-US" dirty="0" smtClean="0"/>
              <a:t>A district's data are validated against business and field validation rules to verify that all required data category types have been submitted.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70</a:t>
            </a:fld>
            <a:endParaRPr lang="en-US" dirty="0"/>
          </a:p>
        </p:txBody>
      </p:sp>
    </p:spTree>
    <p:extLst>
      <p:ext uri="{BB962C8B-B14F-4D97-AF65-F5344CB8AC3E}">
        <p14:creationId xmlns:p14="http://schemas.microsoft.com/office/powerpoint/2010/main" val="416313828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a general rule, if it is a </a:t>
            </a:r>
            <a:r>
              <a:rPr lang="en-US" i="1" dirty="0" smtClean="0"/>
              <a:t>data </a:t>
            </a:r>
            <a:r>
              <a:rPr lang="en-US" dirty="0" smtClean="0"/>
              <a:t>issue, the correction needs to be made in the source system and XML Interchange Files need to be resubmitted.</a:t>
            </a:r>
            <a:r>
              <a:rPr lang="en-US" baseline="0" dirty="0" smtClean="0"/>
              <a:t>  </a:t>
            </a:r>
            <a:r>
              <a:rPr lang="en-US" dirty="0" smtClean="0"/>
              <a:t>If it is an issue with the file naming convention or architecture, chances are there is an issue with the source system extract and the source system vendor may have to make the correction.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72</a:t>
            </a:fld>
            <a:endParaRPr lang="en-US" dirty="0"/>
          </a:p>
        </p:txBody>
      </p:sp>
    </p:spTree>
    <p:extLst>
      <p:ext uri="{BB962C8B-B14F-4D97-AF65-F5344CB8AC3E}">
        <p14:creationId xmlns:p14="http://schemas.microsoft.com/office/powerpoint/2010/main" val="83661803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we are going</a:t>
            </a:r>
            <a:r>
              <a:rPr lang="en-US" baseline="0" dirty="0" smtClean="0"/>
              <a:t> to complete a guided activity on troubleshooting issues in the TSDS Client-Side Validation Tool.</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73</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solidFill>
                  <a:schemeClr val="tx1"/>
                </a:solidFill>
              </a:rPr>
              <a:t>Before we begin</a:t>
            </a:r>
            <a:r>
              <a:rPr lang="en-US" baseline="0" dirty="0" smtClean="0">
                <a:solidFill>
                  <a:schemeClr val="tx1"/>
                </a:solidFill>
              </a:rPr>
              <a:t> exploring the TSDS Client-Side Validation Tool, let’s understand how this fits into the end user process.</a:t>
            </a:r>
            <a:endParaRPr lang="en-US" dirty="0">
              <a:solidFill>
                <a:schemeClr val="tx1"/>
              </a:solidFill>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6</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will complete a guided practice activity on troubleshooting issues in the TSDS Client-Side Validation Tool.  We will develop an action plan to resolve potential issues.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Let’s log in to Project Share to begin. The Troubleshooting Guided Practice is posted under this course in Project Share.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Trainer</a:t>
            </a:r>
            <a:r>
              <a:rPr lang="en-US" b="1" baseline="0" dirty="0" smtClean="0"/>
              <a:t>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Show participants how to log in and navigate to the activity under Course 2.  </a:t>
            </a:r>
            <a:endParaRPr lang="en-US" b="0"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74</a:t>
            </a:fld>
            <a:endParaRPr lang="en-US" dirty="0"/>
          </a:p>
        </p:txBody>
      </p:sp>
    </p:spTree>
    <p:extLst>
      <p:ext uri="{BB962C8B-B14F-4D97-AF65-F5344CB8AC3E}">
        <p14:creationId xmlns:p14="http://schemas.microsoft.com/office/powerpoint/2010/main" val="330730936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review the process of escalation an issue that cannot be resolved by local troubleshooting.</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75</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TIMS stands for the TSDS Incident Management System.</a:t>
            </a:r>
          </a:p>
          <a:p>
            <a:r>
              <a:rPr lang="en-US" dirty="0" smtClean="0"/>
              <a:t>TIMS is an application that manages the support and escalation process between the four levels of support.</a:t>
            </a:r>
          </a:p>
          <a:p>
            <a:r>
              <a:rPr lang="en-US" dirty="0" smtClean="0"/>
              <a:t>LEA Data Stewards and the technical support teams at the ESC and TEA, as well as the </a:t>
            </a:r>
            <a:r>
              <a:rPr lang="en-US" dirty="0" smtClean="0"/>
              <a:t>TEA Subject Matter </a:t>
            </a:r>
            <a:r>
              <a:rPr lang="en-US" smtClean="0"/>
              <a:t>Experts </a:t>
            </a:r>
            <a:r>
              <a:rPr lang="en-US" smtClean="0"/>
              <a:t>use </a:t>
            </a:r>
            <a:r>
              <a:rPr lang="en-US" dirty="0" smtClean="0"/>
              <a:t>TIMS for incident management and work assignment.  </a:t>
            </a:r>
          </a:p>
          <a:p>
            <a:r>
              <a:rPr lang="en-US" dirty="0" smtClean="0"/>
              <a:t>TIMS allows users to create new support incidents (tickets) and monitor the progress of any incident they have opened until it is resolved.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76</a:t>
            </a:fld>
            <a:endParaRPr lang="en-US" dirty="0"/>
          </a:p>
        </p:txBody>
      </p:sp>
    </p:spTree>
    <p:extLst>
      <p:ext uri="{BB962C8B-B14F-4D97-AF65-F5344CB8AC3E}">
        <p14:creationId xmlns:p14="http://schemas.microsoft.com/office/powerpoint/2010/main" val="355997141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a:t>
            </a:r>
            <a:r>
              <a:rPr lang="en-US" b="1" baseline="0" dirty="0" smtClean="0"/>
              <a:t> Notes:</a:t>
            </a:r>
          </a:p>
          <a:p>
            <a:endParaRPr lang="en-US" baseline="0" dirty="0" smtClean="0"/>
          </a:p>
          <a:p>
            <a:r>
              <a:rPr lang="en-US" baseline="0" dirty="0" smtClean="0"/>
              <a:t>Read through each level and definition in the table.</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77</a:t>
            </a:fld>
            <a:endParaRPr lang="en-US" dirty="0"/>
          </a:p>
        </p:txBody>
      </p:sp>
    </p:spTree>
    <p:extLst>
      <p:ext uri="{BB962C8B-B14F-4D97-AF65-F5344CB8AC3E}">
        <p14:creationId xmlns:p14="http://schemas.microsoft.com/office/powerpoint/2010/main" val="122971353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a:t>
            </a:r>
            <a:r>
              <a:rPr lang="en-US" b="1" baseline="0" dirty="0" smtClean="0"/>
              <a:t> notes: </a:t>
            </a:r>
          </a:p>
          <a:p>
            <a:endParaRPr lang="en-US" b="1" baseline="0" dirty="0" smtClean="0"/>
          </a:p>
          <a:p>
            <a:r>
              <a:rPr lang="en-US" b="0" baseline="0" dirty="0" smtClean="0"/>
              <a:t>Walk the participants through the process, step by step.</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78</a:t>
            </a:fld>
            <a:endParaRPr lang="en-US" dirty="0"/>
          </a:p>
        </p:txBody>
      </p:sp>
    </p:spTree>
    <p:extLst>
      <p:ext uri="{BB962C8B-B14F-4D97-AF65-F5344CB8AC3E}">
        <p14:creationId xmlns:p14="http://schemas.microsoft.com/office/powerpoint/2010/main" val="119758040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dirty="0" smtClean="0"/>
              <a:t>LEA or Campus User identifies issue and researches TSDS Support Knowledge Base</a:t>
            </a:r>
          </a:p>
          <a:p>
            <a:pPr marL="342900" indent="-342900">
              <a:buFont typeface="+mj-lt"/>
              <a:buAutoNum type="arabicPeriod"/>
            </a:pPr>
            <a:r>
              <a:rPr lang="en-US" dirty="0" smtClean="0"/>
              <a:t>LEA or Campus User opens a support ticket through the TSDS Portal</a:t>
            </a:r>
          </a:p>
          <a:p>
            <a:pPr marL="342900" indent="-342900">
              <a:buFont typeface="+mj-lt"/>
              <a:buAutoNum type="arabicPeriod"/>
            </a:pPr>
            <a:r>
              <a:rPr lang="en-US" dirty="0" smtClean="0"/>
              <a:t>Level I (the LEA Data Steward) reviews the ticket</a:t>
            </a:r>
          </a:p>
          <a:p>
            <a:pPr marL="662940" lvl="1" indent="-342900">
              <a:buFont typeface="+mj-lt"/>
              <a:buAutoNum type="arabicPeriod"/>
            </a:pPr>
            <a:r>
              <a:rPr lang="en-US" dirty="0" smtClean="0"/>
              <a:t>Level 1 researches the possible data or system issues at the LEA or Campus</a:t>
            </a:r>
          </a:p>
          <a:p>
            <a:pPr marL="937260" lvl="2" indent="-342900">
              <a:buFont typeface="+mj-lt"/>
              <a:buAutoNum type="arabicPeriod"/>
            </a:pPr>
            <a:r>
              <a:rPr lang="en-US" dirty="0" smtClean="0"/>
              <a:t>Support tickets could include</a:t>
            </a:r>
          </a:p>
          <a:p>
            <a:pPr marL="1394460" lvl="3" indent="-342900">
              <a:buFont typeface="+mj-lt"/>
              <a:buAutoNum type="arabicPeriod"/>
            </a:pPr>
            <a:r>
              <a:rPr lang="en-US" dirty="0" smtClean="0"/>
              <a:t>Bug in the</a:t>
            </a:r>
            <a:r>
              <a:rPr lang="en-US" baseline="0" dirty="0" smtClean="0"/>
              <a:t> application</a:t>
            </a:r>
            <a:endParaRPr lang="en-US" dirty="0" smtClean="0"/>
          </a:p>
          <a:p>
            <a:pPr marL="1394460" lvl="3" indent="-342900">
              <a:buFont typeface="+mj-lt"/>
              <a:buAutoNum type="arabicPeriod"/>
            </a:pPr>
            <a:r>
              <a:rPr lang="en-US" dirty="0" smtClean="0"/>
              <a:t>Enhancement requests </a:t>
            </a:r>
          </a:p>
          <a:p>
            <a:pPr marL="1394460" lvl="3" indent="-342900">
              <a:buFont typeface="+mj-lt"/>
              <a:buAutoNum type="arabicPeriod"/>
            </a:pPr>
            <a:r>
              <a:rPr lang="en-US" dirty="0" smtClean="0"/>
              <a:t>Questions</a:t>
            </a:r>
          </a:p>
          <a:p>
            <a:pPr marL="937260" lvl="2" indent="-342900">
              <a:buFont typeface="+mj-lt"/>
              <a:buAutoNum type="arabicPeriod"/>
            </a:pPr>
            <a:r>
              <a:rPr lang="en-US" dirty="0" smtClean="0"/>
              <a:t>If the issue is resolved the support ticket status</a:t>
            </a:r>
            <a:r>
              <a:rPr lang="en-US" baseline="0" dirty="0" smtClean="0"/>
              <a:t> is Resolved</a:t>
            </a:r>
            <a:endParaRPr lang="en-US" dirty="0" smtClean="0"/>
          </a:p>
          <a:p>
            <a:pPr marL="937260" lvl="2" indent="-342900">
              <a:buFont typeface="+mj-lt"/>
              <a:buAutoNum type="arabicPeriod"/>
            </a:pPr>
            <a:r>
              <a:rPr lang="en-US" dirty="0" smtClean="0"/>
              <a:t>If the issue is not resolved, the support ticket is escalated to Level 2</a:t>
            </a:r>
          </a:p>
          <a:p>
            <a:pPr marL="0" marR="0" lvl="2" indent="0" algn="l" defTabSz="914400" rtl="0" eaLnBrk="1" fontAlgn="auto" latinLnBrk="0" hangingPunct="1">
              <a:lnSpc>
                <a:spcPct val="100000"/>
              </a:lnSpc>
              <a:spcBef>
                <a:spcPts val="0"/>
              </a:spcBef>
              <a:spcAft>
                <a:spcPts val="0"/>
              </a:spcAft>
              <a:buClrTx/>
              <a:buSzTx/>
              <a:buFontTx/>
              <a:buNone/>
              <a:tabLst/>
              <a:defRPr/>
            </a:pPr>
            <a:r>
              <a:rPr lang="en-US" dirty="0" smtClean="0"/>
              <a:t>            4. Level 1 continues to monitor the status of the support ticket</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79</a:t>
            </a:fld>
            <a:endParaRPr lang="en-US" dirty="0"/>
          </a:p>
        </p:txBody>
      </p:sp>
    </p:spTree>
    <p:extLst>
      <p:ext uri="{BB962C8B-B14F-4D97-AF65-F5344CB8AC3E}">
        <p14:creationId xmlns:p14="http://schemas.microsoft.com/office/powerpoint/2010/main" val="136033574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mj-lt"/>
              <a:buAutoNum type="arabicPeriod"/>
            </a:pPr>
            <a:r>
              <a:rPr lang="en-US" dirty="0" smtClean="0"/>
              <a:t>Level 2 (the ESC Technical Champion) reviews the support ticket</a:t>
            </a:r>
          </a:p>
          <a:p>
            <a:pPr marL="662940" lvl="1" indent="-342900">
              <a:buFont typeface="+mj-lt"/>
              <a:buAutoNum type="arabicPeriod"/>
            </a:pPr>
            <a:r>
              <a:rPr lang="en-US" dirty="0" smtClean="0"/>
              <a:t>If necessary  the Level 2 may communicate directly with the ticket initiator in order to get  more information</a:t>
            </a:r>
          </a:p>
          <a:p>
            <a:pPr marL="662940" lvl="1" indent="-342900">
              <a:buFont typeface="+mj-lt"/>
              <a:buAutoNum type="arabicPeriod"/>
            </a:pPr>
            <a:r>
              <a:rPr lang="en-US" dirty="0" smtClean="0"/>
              <a:t>Level 2 troubleshoots the error files or system issues with the support of the state-wide Technical Coaches</a:t>
            </a:r>
          </a:p>
          <a:p>
            <a:pPr marL="937260" lvl="2" indent="-342900">
              <a:buFont typeface="+mj-lt"/>
              <a:buAutoNum type="arabicPeriod"/>
            </a:pPr>
            <a:r>
              <a:rPr lang="en-US" dirty="0" smtClean="0"/>
              <a:t>Level 2 may resolve the issue or provide details to Level 1 to resolve the issue</a:t>
            </a:r>
          </a:p>
          <a:p>
            <a:pPr marL="1394460" lvl="3" indent="-342900">
              <a:buFont typeface="+mj-lt"/>
              <a:buAutoNum type="arabicPeriod"/>
            </a:pPr>
            <a:r>
              <a:rPr lang="en-US" dirty="0" smtClean="0"/>
              <a:t>The support ticket status would then be Resolved</a:t>
            </a:r>
          </a:p>
          <a:p>
            <a:pPr marL="937260" lvl="2" indent="-342900">
              <a:buFont typeface="+mj-lt"/>
              <a:buAutoNum type="arabicPeriod"/>
            </a:pPr>
            <a:r>
              <a:rPr lang="en-US" dirty="0" smtClean="0"/>
              <a:t>If Level 2 is unable to resolve the issue then the support ticket is escalated to Level 3</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80</a:t>
            </a:fld>
            <a:endParaRPr lang="en-US" dirty="0"/>
          </a:p>
        </p:txBody>
      </p:sp>
    </p:spTree>
    <p:extLst>
      <p:ext uri="{BB962C8B-B14F-4D97-AF65-F5344CB8AC3E}">
        <p14:creationId xmlns:p14="http://schemas.microsoft.com/office/powerpoint/2010/main" val="150321443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mj-lt"/>
              <a:buAutoNum type="arabicPeriod"/>
            </a:pPr>
            <a:r>
              <a:rPr lang="en-US" dirty="0" smtClean="0"/>
              <a:t>Level 3 (TEA Support) reviews the support ticket</a:t>
            </a:r>
          </a:p>
          <a:p>
            <a:pPr marL="662940" lvl="1" indent="-342900">
              <a:buFont typeface="+mj-lt"/>
              <a:buAutoNum type="arabicPeriod"/>
            </a:pPr>
            <a:r>
              <a:rPr lang="en-US" dirty="0" smtClean="0"/>
              <a:t>If necessary Level 3 may communicate directly with the ticket initiator in order to get  more information</a:t>
            </a:r>
          </a:p>
          <a:p>
            <a:pPr marL="662940" lvl="1" indent="-342900">
              <a:buFont typeface="+mj-lt"/>
              <a:buAutoNum type="arabicPeriod"/>
            </a:pPr>
            <a:r>
              <a:rPr lang="en-US" dirty="0" smtClean="0"/>
              <a:t>Level 3 troubleshoots the error files or system issues </a:t>
            </a:r>
          </a:p>
          <a:p>
            <a:pPr marL="662940" lvl="1" indent="-342900">
              <a:buFont typeface="+mj-lt"/>
              <a:buAutoNum type="arabicPeriod"/>
            </a:pPr>
            <a:r>
              <a:rPr lang="en-US" dirty="0" smtClean="0"/>
              <a:t>Level 3 may resolve the issue or provide details to Level 2 or Level 1 to resolve the issue</a:t>
            </a:r>
          </a:p>
          <a:p>
            <a:pPr marL="1394460" lvl="3" indent="-342900">
              <a:buFont typeface="+mj-lt"/>
              <a:buAutoNum type="arabicPeriod"/>
            </a:pPr>
            <a:r>
              <a:rPr lang="en-US" dirty="0" smtClean="0"/>
              <a:t>The support ticket status would then be Resolved</a:t>
            </a:r>
          </a:p>
          <a:p>
            <a:pPr marL="937260" lvl="2" indent="-342900">
              <a:buFont typeface="+mj-lt"/>
              <a:buAutoNum type="arabicPeriod"/>
            </a:pPr>
            <a:r>
              <a:rPr lang="en-US" dirty="0" smtClean="0"/>
              <a:t>If Level 3 is unable to resolve the issue then the support ticket is escalated to Level 4</a:t>
            </a:r>
          </a:p>
          <a:p>
            <a:pPr marL="0" indent="0">
              <a:buFont typeface="+mj-lt"/>
              <a:buNone/>
            </a:pP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81</a:t>
            </a:fld>
            <a:endParaRPr lang="en-US" dirty="0"/>
          </a:p>
        </p:txBody>
      </p:sp>
    </p:spTree>
    <p:extLst>
      <p:ext uri="{BB962C8B-B14F-4D97-AF65-F5344CB8AC3E}">
        <p14:creationId xmlns:p14="http://schemas.microsoft.com/office/powerpoint/2010/main" val="150321443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mj-lt"/>
              <a:buAutoNum type="arabicPeriod"/>
            </a:pPr>
            <a:r>
              <a:rPr lang="en-US" dirty="0" smtClean="0"/>
              <a:t>Level 4 (TEA Subject Matter Experts) reviews the support ticket</a:t>
            </a:r>
          </a:p>
          <a:p>
            <a:pPr marL="662940" lvl="1" indent="-342900">
              <a:buFont typeface="+mj-lt"/>
              <a:buAutoNum type="arabicPeriod"/>
            </a:pPr>
            <a:r>
              <a:rPr lang="en-US" dirty="0" smtClean="0"/>
              <a:t>If necessary Level 4 may communicate directly with the ticket initiator in order to get  more information</a:t>
            </a:r>
          </a:p>
          <a:p>
            <a:pPr marL="662940" lvl="1" indent="-342900">
              <a:buFont typeface="+mj-lt"/>
              <a:buAutoNum type="arabicPeriod"/>
            </a:pPr>
            <a:r>
              <a:rPr lang="en-US" dirty="0" smtClean="0"/>
              <a:t>Level 4 troubleshoots the error files or system issues </a:t>
            </a:r>
          </a:p>
          <a:p>
            <a:pPr marL="662940" lvl="1" indent="-342900">
              <a:buFont typeface="+mj-lt"/>
              <a:buAutoNum type="arabicPeriod"/>
            </a:pPr>
            <a:r>
              <a:rPr lang="en-US" dirty="0" smtClean="0"/>
              <a:t>Level 4 may resolve the issue or provide details to prior levels to resolve the issue</a:t>
            </a:r>
          </a:p>
          <a:p>
            <a:pPr marL="1394460" lvl="3" indent="-342900">
              <a:buFont typeface="+mj-lt"/>
              <a:buAutoNum type="arabicPeriod"/>
            </a:pPr>
            <a:r>
              <a:rPr lang="en-US" dirty="0" smtClean="0"/>
              <a:t>The support ticket status</a:t>
            </a:r>
            <a:r>
              <a:rPr lang="en-US" baseline="0" dirty="0" smtClean="0"/>
              <a:t> </a:t>
            </a:r>
            <a:r>
              <a:rPr lang="en-US" dirty="0" smtClean="0"/>
              <a:t>would then be Resolved</a:t>
            </a:r>
          </a:p>
          <a:p>
            <a:pPr marL="0" indent="0">
              <a:buFont typeface="+mj-lt"/>
              <a:buNone/>
            </a:pP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82</a:t>
            </a:fld>
            <a:endParaRPr lang="en-US" dirty="0"/>
          </a:p>
        </p:txBody>
      </p:sp>
    </p:spTree>
    <p:extLst>
      <p:ext uri="{BB962C8B-B14F-4D97-AF65-F5344CB8AC3E}">
        <p14:creationId xmlns:p14="http://schemas.microsoft.com/office/powerpoint/2010/main" val="150321443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Each support ticket will be assigned a level of severity.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As the ticket is escalated or circumstances evolve, the severity level can be revised.</a:t>
            </a:r>
          </a:p>
          <a:p>
            <a:r>
              <a:rPr lang="en-US" dirty="0" smtClean="0"/>
              <a:t>Each level of severity requires that the incident be resolved within a certain time frame.</a:t>
            </a:r>
          </a:p>
          <a:p>
            <a:endParaRPr lang="en-US" dirty="0" smtClean="0"/>
          </a:p>
          <a:p>
            <a:r>
              <a:rPr lang="en-US" b="1" dirty="0" smtClean="0"/>
              <a:t>Trainer</a:t>
            </a:r>
            <a:r>
              <a:rPr lang="en-US" b="1" baseline="0" dirty="0" smtClean="0"/>
              <a:t> Notes:</a:t>
            </a:r>
          </a:p>
          <a:p>
            <a:r>
              <a:rPr lang="en-US" b="0" baseline="0" dirty="0" smtClean="0"/>
              <a:t>Read through the table.</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83</a:t>
            </a:fld>
            <a:endParaRPr lang="en-US" dirty="0"/>
          </a:p>
        </p:txBody>
      </p:sp>
    </p:spTree>
    <p:extLst>
      <p:ext uri="{BB962C8B-B14F-4D97-AF65-F5344CB8AC3E}">
        <p14:creationId xmlns:p14="http://schemas.microsoft.com/office/powerpoint/2010/main" val="2826735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TSDS Client-Side Validation Tool provides</a:t>
            </a:r>
            <a:r>
              <a:rPr lang="en-US" baseline="0" dirty="0" smtClean="0"/>
              <a:t> the user with the first opportunity to run the XML Interchange file against the TEDS validations.</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7</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135">
              <a:defRPr/>
            </a:pPr>
            <a:r>
              <a:rPr lang="en-US" dirty="0" smtClean="0"/>
              <a:t>Now it is time for</a:t>
            </a:r>
            <a:r>
              <a:rPr lang="en-US" baseline="0" dirty="0" smtClean="0"/>
              <a:t> a quick </a:t>
            </a:r>
            <a:r>
              <a:rPr lang="en-US" dirty="0" smtClean="0"/>
              <a:t>Wrap</a:t>
            </a:r>
            <a:r>
              <a:rPr lang="en-US" baseline="0" dirty="0" smtClean="0"/>
              <a:t> Up, Knowledge Check, Survey, and Questions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84</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spcBef>
                <a:spcPts val="600"/>
              </a:spcBef>
              <a:spcAft>
                <a:spcPts val="300"/>
              </a:spcAft>
              <a:buNone/>
            </a:pPr>
            <a:r>
              <a:rPr lang="en-US" sz="1200" b="1" dirty="0" smtClean="0">
                <a:solidFill>
                  <a:schemeClr val="accent2"/>
                </a:solidFill>
                <a:sym typeface="Helvetica" charset="0"/>
              </a:rPr>
              <a:t>Today we talked about: </a:t>
            </a:r>
          </a:p>
          <a:p>
            <a:pPr marL="171450" indent="-171450">
              <a:lnSpc>
                <a:spcPct val="100000"/>
              </a:lnSpc>
              <a:spcBef>
                <a:spcPts val="600"/>
              </a:spcBef>
              <a:spcAft>
                <a:spcPts val="300"/>
              </a:spcAft>
              <a:buFont typeface="Arial" pitchFamily="34" charset="0"/>
              <a:buChar char="•"/>
            </a:pPr>
            <a:r>
              <a:rPr lang="en-US" sz="1200" dirty="0" smtClean="0"/>
              <a:t>Validating the XML Interchange Files using the TSDS Client-Side Validation Tool.</a:t>
            </a:r>
          </a:p>
          <a:p>
            <a:pPr marL="171450" indent="-171450">
              <a:lnSpc>
                <a:spcPct val="100000"/>
              </a:lnSpc>
              <a:spcBef>
                <a:spcPts val="600"/>
              </a:spcBef>
              <a:spcAft>
                <a:spcPts val="300"/>
              </a:spcAft>
              <a:buFont typeface="Arial" pitchFamily="34" charset="0"/>
              <a:buChar char="•"/>
            </a:pPr>
            <a:r>
              <a:rPr lang="en-US" sz="1200" dirty="0" smtClean="0"/>
              <a:t>Downloading and installing the tool</a:t>
            </a:r>
          </a:p>
          <a:p>
            <a:pPr marL="171450" indent="-171450">
              <a:lnSpc>
                <a:spcPct val="100000"/>
              </a:lnSpc>
              <a:spcBef>
                <a:spcPts val="600"/>
              </a:spcBef>
              <a:spcAft>
                <a:spcPts val="300"/>
              </a:spcAft>
              <a:buFont typeface="Arial" pitchFamily="34" charset="0"/>
              <a:buChar char="•"/>
            </a:pPr>
            <a:r>
              <a:rPr lang="en-US" sz="1200" dirty="0" smtClean="0"/>
              <a:t>Running and reviewing data error reports</a:t>
            </a:r>
          </a:p>
          <a:p>
            <a:pPr marL="171450" indent="-171450">
              <a:lnSpc>
                <a:spcPct val="100000"/>
              </a:lnSpc>
              <a:spcBef>
                <a:spcPts val="600"/>
              </a:spcBef>
              <a:spcAft>
                <a:spcPts val="300"/>
              </a:spcAft>
              <a:buFont typeface="Arial" pitchFamily="34" charset="0"/>
              <a:buChar char="•"/>
            </a:pPr>
            <a:r>
              <a:rPr lang="en-US" sz="1200" dirty="0" smtClean="0"/>
              <a:t>Troubleshooting the data error reports and the escalation process</a:t>
            </a:r>
            <a:endParaRPr lang="en-US" sz="1200" dirty="0" smtClean="0">
              <a:sym typeface="Helvetica" charset="0"/>
            </a:endParaRPr>
          </a:p>
          <a:p>
            <a:pPr marL="0" indent="0">
              <a:lnSpc>
                <a:spcPct val="100000"/>
              </a:lnSpc>
              <a:spcBef>
                <a:spcPts val="600"/>
              </a:spcBef>
              <a:spcAft>
                <a:spcPts val="300"/>
              </a:spcAft>
              <a:buNone/>
            </a:pPr>
            <a:r>
              <a:rPr lang="en-US" sz="1200" b="1" dirty="0" smtClean="0">
                <a:solidFill>
                  <a:schemeClr val="accent2"/>
                </a:solidFill>
                <a:sym typeface="Helvetica" charset="0"/>
              </a:rPr>
              <a:t>What did you learn?</a:t>
            </a:r>
            <a:endParaRPr lang="en-US" sz="1200" dirty="0" smtClean="0"/>
          </a:p>
          <a:p>
            <a:pPr>
              <a:lnSpc>
                <a:spcPct val="100000"/>
              </a:lnSpc>
              <a:spcBef>
                <a:spcPts val="600"/>
              </a:spcBef>
              <a:spcAft>
                <a:spcPts val="300"/>
              </a:spcAft>
            </a:pPr>
            <a:r>
              <a:rPr lang="en-US" sz="1200" dirty="0" smtClean="0"/>
              <a:t>How do you access and navigate the TSDS Client-Side Validation Tool?</a:t>
            </a:r>
          </a:p>
          <a:p>
            <a:pPr>
              <a:lnSpc>
                <a:spcPct val="100000"/>
              </a:lnSpc>
              <a:spcBef>
                <a:spcPts val="600"/>
              </a:spcBef>
              <a:spcAft>
                <a:spcPts val="300"/>
              </a:spcAft>
            </a:pPr>
            <a:r>
              <a:rPr lang="en-US" sz="1200" dirty="0" smtClean="0"/>
              <a:t>How do you make sure you are using the latest version of the Tool?</a:t>
            </a:r>
          </a:p>
          <a:p>
            <a:pPr>
              <a:lnSpc>
                <a:spcPct val="100000"/>
              </a:lnSpc>
              <a:spcBef>
                <a:spcPts val="600"/>
              </a:spcBef>
              <a:spcAft>
                <a:spcPts val="300"/>
              </a:spcAft>
            </a:pPr>
            <a:r>
              <a:rPr lang="en-US" sz="1200" dirty="0" smtClean="0"/>
              <a:t>What kind of File Statuses are generated by the Validation Process?</a:t>
            </a:r>
          </a:p>
          <a:p>
            <a:pPr>
              <a:lnSpc>
                <a:spcPct val="100000"/>
              </a:lnSpc>
              <a:spcBef>
                <a:spcPts val="600"/>
              </a:spcBef>
              <a:spcAft>
                <a:spcPts val="300"/>
              </a:spcAft>
            </a:pPr>
            <a:r>
              <a:rPr lang="en-US" sz="1200" dirty="0" smtClean="0"/>
              <a:t>What details can be viewed for Files in the Error Status?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85</a:t>
            </a:fld>
            <a:endParaRPr lang="en-US" dirty="0"/>
          </a:p>
        </p:txBody>
      </p:sp>
    </p:spTree>
    <p:extLst>
      <p:ext uri="{BB962C8B-B14F-4D97-AF65-F5344CB8AC3E}">
        <p14:creationId xmlns:p14="http://schemas.microsoft.com/office/powerpoint/2010/main" val="346202231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Bef>
                <a:spcPts val="600"/>
              </a:spcBef>
              <a:spcAft>
                <a:spcPts val="300"/>
              </a:spcAft>
            </a:pPr>
            <a:r>
              <a:rPr lang="en-US" sz="1200" dirty="0" smtClean="0"/>
              <a:t>Please log in to Project Share and select the Knowledge Check link under this course and take ten minutes to answer questions about this training session.</a:t>
            </a:r>
          </a:p>
        </p:txBody>
      </p:sp>
      <p:sp>
        <p:nvSpPr>
          <p:cNvPr id="4" name="Slide Number Placeholder 3"/>
          <p:cNvSpPr>
            <a:spLocks noGrp="1"/>
          </p:cNvSpPr>
          <p:nvPr>
            <p:ph type="sldNum" sz="quarter" idx="10"/>
          </p:nvPr>
        </p:nvSpPr>
        <p:spPr/>
        <p:txBody>
          <a:bodyPr/>
          <a:lstStyle/>
          <a:p>
            <a:fld id="{7872E534-9B96-469B-99C0-8551271B58B1}" type="slidenum">
              <a:rPr lang="en-US" smtClean="0"/>
              <a:pPr/>
              <a:t>86</a:t>
            </a:fld>
            <a:endParaRPr lang="en-US" dirty="0"/>
          </a:p>
        </p:txBody>
      </p:sp>
    </p:spTree>
    <p:extLst>
      <p:ext uri="{BB962C8B-B14F-4D97-AF65-F5344CB8AC3E}">
        <p14:creationId xmlns:p14="http://schemas.microsoft.com/office/powerpoint/2010/main" val="346202231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73053">
              <a:defRPr/>
            </a:pPr>
            <a:r>
              <a:rPr lang="en-US" baseline="0" dirty="0" smtClean="0">
                <a:latin typeface="Arial" pitchFamily="34" charset="0"/>
              </a:rPr>
              <a:t>Please click the survey link in Project Share and take five minutes to answer questions about this training session.</a:t>
            </a:r>
          </a:p>
          <a:p>
            <a:endParaRPr lang="en-US" baseline="0" dirty="0" smtClean="0">
              <a:latin typeface="Arial" pitchFamily="34" charset="0"/>
            </a:endParaRPr>
          </a:p>
          <a:p>
            <a:r>
              <a:rPr lang="en-US" b="1" baseline="0" dirty="0" smtClean="0">
                <a:latin typeface="Arial" pitchFamily="34" charset="0"/>
              </a:rPr>
              <a:t>Trainer note:  </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The</a:t>
            </a:r>
            <a:r>
              <a:rPr lang="en-US" b="0" baseline="0" dirty="0" smtClean="0"/>
              <a:t> content of the slide should be updated with information about the survey that you choose to administer to the training participants.  The instructions and the hyper link should be updated.</a:t>
            </a:r>
            <a:endParaRPr lang="en-US" b="0"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87</a:t>
            </a:fld>
            <a:endParaRPr lang="en-US" dirty="0"/>
          </a:p>
        </p:txBody>
      </p:sp>
    </p:spTree>
    <p:extLst>
      <p:ext uri="{BB962C8B-B14F-4D97-AF65-F5344CB8AC3E}">
        <p14:creationId xmlns:p14="http://schemas.microsoft.com/office/powerpoint/2010/main" val="346202231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noted in the end user process map, the user may occasionally be prompted to update the tool.  If not, the user can run the files through the TSDS Client-Side Validation Tool and either send the data to the DTU or correct errors in the source system data.</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8</a:t>
            </a:fld>
            <a:endParaRPr lang="en-US" dirty="0"/>
          </a:p>
        </p:txBody>
      </p:sp>
    </p:spTree>
    <p:extLst>
      <p:ext uri="{BB962C8B-B14F-4D97-AF65-F5344CB8AC3E}">
        <p14:creationId xmlns:p14="http://schemas.microsoft.com/office/powerpoint/2010/main" val="30278002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2362200" y="4038600"/>
            <a:ext cx="6477000"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ate Placeholder 11"/>
          <p:cNvSpPr>
            <a:spLocks noGrp="1"/>
          </p:cNvSpPr>
          <p:nvPr>
            <p:ph type="dt" sz="half" idx="10"/>
          </p:nvPr>
        </p:nvSpPr>
        <p:spPr>
          <a:xfrm>
            <a:off x="6248400" y="6248400"/>
            <a:ext cx="2667000" cy="365125"/>
          </a:xfrm>
        </p:spPr>
        <p:txBody>
          <a:bodyPr rtlCol="0"/>
          <a:lstStyle/>
          <a:p>
            <a:endParaRPr lang="en-US" dirty="0"/>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
        <p:nvSpPr>
          <p:cNvPr id="15" name="Date Placeholder 13"/>
          <p:cNvSpPr txBox="1">
            <a:spLocks/>
          </p:cNvSpPr>
          <p:nvPr userDrawn="1"/>
        </p:nvSpPr>
        <p:spPr>
          <a:xfrm>
            <a:off x="3962400" y="6248400"/>
            <a:ext cx="4800600" cy="365125"/>
          </a:xfrm>
          <a:prstGeom prst="rect">
            <a:avLst/>
          </a:prstGeom>
        </p:spPr>
        <p:txBody>
          <a:bodyPr vert="horz" anchor="ctr" anchorCtr="0"/>
          <a:lstStyle>
            <a:defPPr>
              <a:defRPr lang="en-US"/>
            </a:defPPr>
            <a:lvl1pPr marL="0" algn="l"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8" name="Date Placeholder 13"/>
          <p:cNvSpPr txBox="1">
            <a:spLocks/>
          </p:cNvSpPr>
          <p:nvPr userDrawn="1"/>
        </p:nvSpPr>
        <p:spPr>
          <a:xfrm>
            <a:off x="4114800" y="6400800"/>
            <a:ext cx="4800600" cy="365125"/>
          </a:xfrm>
          <a:prstGeom prst="rect">
            <a:avLst/>
          </a:prstGeom>
        </p:spPr>
        <p:txBody>
          <a:bodyPr vert="horz" anchor="ctr" anchorCtr="0"/>
          <a:lstStyle>
            <a:defPPr>
              <a:defRPr lang="en-US"/>
            </a:defPPr>
            <a:lvl1pPr marL="0" algn="l"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p>
        </p:txBody>
      </p:sp>
      <p:sp>
        <p:nvSpPr>
          <p:cNvPr id="5" name="Footer Placeholder 4"/>
          <p:cNvSpPr>
            <a:spLocks noGrp="1"/>
          </p:cNvSpPr>
          <p:nvPr>
            <p:ph type="ftr" sz="quarter" idx="11"/>
          </p:nvPr>
        </p:nvSpPr>
        <p:spPr>
          <a:xfrm>
            <a:off x="457201" y="6248207"/>
            <a:ext cx="5573483" cy="365125"/>
          </a:xfr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
        <p:nvSpPr>
          <p:cNvPr id="10" name="Date Placeholder 13"/>
          <p:cNvSpPr txBox="1">
            <a:spLocks/>
          </p:cNvSpPr>
          <p:nvPr userDrawn="1"/>
        </p:nvSpPr>
        <p:spPr>
          <a:xfrm>
            <a:off x="3962400" y="6248400"/>
            <a:ext cx="4800600" cy="365125"/>
          </a:xfrm>
          <a:prstGeom prst="rect">
            <a:avLst/>
          </a:prstGeom>
        </p:spPr>
        <p:txBody>
          <a:bodyPr vert="horz" anchor="ctr" anchorCtr="0"/>
          <a:lstStyle>
            <a:defPPr>
              <a:defRPr lang="en-US"/>
            </a:defPPr>
            <a:lvl1pPr marL="0" algn="l"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
        <p:nvSpPr>
          <p:cNvPr id="6" name="Date Placeholder 13"/>
          <p:cNvSpPr>
            <a:spLocks noGrp="1"/>
          </p:cNvSpPr>
          <p:nvPr>
            <p:ph type="dt" sz="half" idx="2"/>
          </p:nvPr>
        </p:nvSpPr>
        <p:spPr>
          <a:xfrm>
            <a:off x="3962400" y="6248400"/>
            <a:ext cx="4800600" cy="365125"/>
          </a:xfrm>
          <a:prstGeom prst="rect">
            <a:avLst/>
          </a:prstGeom>
        </p:spPr>
        <p:txBody>
          <a:bodyPr vert="horz" anchor="ctr" anchorCtr="0"/>
          <a:lstStyle>
            <a:lvl1pPr algn="l" eaLnBrk="1" latinLnBrk="0" hangingPunct="1">
              <a:defRPr kumimoji="0" sz="800" baseline="0">
                <a:solidFill>
                  <a:schemeClr val="tx2"/>
                </a:solidFill>
              </a:defRPr>
            </a:lvl1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Tree>
    <p:extLst>
      <p:ext uri="{BB962C8B-B14F-4D97-AF65-F5344CB8AC3E}">
        <p14:creationId xmlns:p14="http://schemas.microsoft.com/office/powerpoint/2010/main" val="423863867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457200"/>
            <a:ext cx="6858000" cy="841248"/>
          </a:xfrm>
          <a:prstGeom prst="rect">
            <a:avLst/>
          </a:prstGeom>
        </p:spPr>
        <p:txBody>
          <a:bodyPr anchor="ctr">
            <a:no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2"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a:t>
            </a:fld>
            <a:endParaRPr lang="en-US" dirty="0"/>
          </a:p>
        </p:txBody>
      </p:sp>
      <p:sp>
        <p:nvSpPr>
          <p:cNvPr id="10" name="Date Placeholder 13"/>
          <p:cNvSpPr txBox="1">
            <a:spLocks/>
          </p:cNvSpPr>
          <p:nvPr userDrawn="1"/>
        </p:nvSpPr>
        <p:spPr>
          <a:xfrm>
            <a:off x="4114800" y="6400800"/>
            <a:ext cx="4800600" cy="365125"/>
          </a:xfrm>
          <a:prstGeom prst="rect">
            <a:avLst/>
          </a:prstGeom>
        </p:spPr>
        <p:txBody>
          <a:bodyPr vert="horz" anchor="ctr" anchorCtr="0"/>
          <a:lstStyle>
            <a:defPPr>
              <a:defRPr lang="en-US"/>
            </a:defPPr>
            <a:lvl1pPr marL="0" algn="l"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eaLnBrk="1" latinLnBrk="0" hangingPunct="1"/>
            <a:endParaRPr kumimoji="0" lang="en-US" b="0" dirty="0"/>
          </a:p>
        </p:txBody>
      </p:sp>
      <p:sp>
        <p:nvSpPr>
          <p:cNvPr id="2" name="Title 1"/>
          <p:cNvSpPr>
            <a:spLocks noGrp="1"/>
          </p:cNvSpPr>
          <p:nvPr>
            <p:ph type="title"/>
          </p:nvPr>
        </p:nvSpPr>
        <p:spPr>
          <a:xfrm>
            <a:off x="1371600" y="1600200"/>
            <a:ext cx="7620000" cy="990600"/>
          </a:xfrm>
          <a:prstGeom prst="rect">
            <a:avLst/>
          </a:prstGeom>
        </p:spPr>
        <p:txBody>
          <a:bodyPr anchor="ctr" anchorCtr="0">
            <a:no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
        <p:nvSpPr>
          <p:cNvPr id="10" name="Date Placeholder 13"/>
          <p:cNvSpPr>
            <a:spLocks noGrp="1"/>
          </p:cNvSpPr>
          <p:nvPr>
            <p:ph type="dt" sz="half" idx="2"/>
          </p:nvPr>
        </p:nvSpPr>
        <p:spPr>
          <a:xfrm>
            <a:off x="3962400" y="6248400"/>
            <a:ext cx="4800600" cy="365125"/>
          </a:xfrm>
          <a:prstGeom prst="rect">
            <a:avLst/>
          </a:prstGeom>
        </p:spPr>
        <p:txBody>
          <a:bodyPr vert="horz" anchor="ctr" anchorCtr="0"/>
          <a:lstStyle>
            <a:lvl1pPr algn="l" eaLnBrk="1" latinLnBrk="0" hangingPunct="1">
              <a:defRPr kumimoji="0" sz="800" baseline="0">
                <a:solidFill>
                  <a:schemeClr val="tx2"/>
                </a:solidFill>
              </a:defRPr>
            </a:lvl1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
        <p:nvSpPr>
          <p:cNvPr id="5" name="Date Placeholder 13"/>
          <p:cNvSpPr>
            <a:spLocks noGrp="1"/>
          </p:cNvSpPr>
          <p:nvPr>
            <p:ph type="dt" sz="half" idx="2"/>
          </p:nvPr>
        </p:nvSpPr>
        <p:spPr>
          <a:xfrm>
            <a:off x="3962400" y="6248400"/>
            <a:ext cx="4800600" cy="365125"/>
          </a:xfrm>
          <a:prstGeom prst="rect">
            <a:avLst/>
          </a:prstGeom>
        </p:spPr>
        <p:txBody>
          <a:bodyPr vert="horz" anchor="ctr" anchorCtr="0"/>
          <a:lstStyle>
            <a:lvl1pPr algn="l" eaLnBrk="1" latinLnBrk="0" hangingPunct="1">
              <a:defRPr kumimoji="0" sz="800" baseline="0">
                <a:solidFill>
                  <a:schemeClr val="tx2"/>
                </a:solidFill>
              </a:defRPr>
            </a:lvl1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p>
        </p:txBody>
      </p:sp>
      <p:sp>
        <p:nvSpPr>
          <p:cNvPr id="7" name="Date Placeholder 13"/>
          <p:cNvSpPr txBox="1">
            <a:spLocks/>
          </p:cNvSpPr>
          <p:nvPr userDrawn="1"/>
        </p:nvSpPr>
        <p:spPr>
          <a:xfrm>
            <a:off x="4114800" y="6400800"/>
            <a:ext cx="4800600" cy="365125"/>
          </a:xfrm>
          <a:prstGeom prst="rect">
            <a:avLst/>
          </a:prstGeom>
        </p:spPr>
        <p:txBody>
          <a:bodyPr vert="horz" anchor="ctr" anchorCtr="0"/>
          <a:lstStyle>
            <a:defPPr>
              <a:defRPr lang="en-US"/>
            </a:defPPr>
            <a:lvl1pPr marL="0" algn="l"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
        <p:nvSpPr>
          <p:cNvPr id="9" name="Date Placeholder 13"/>
          <p:cNvSpPr txBox="1">
            <a:spLocks/>
          </p:cNvSpPr>
          <p:nvPr userDrawn="1"/>
        </p:nvSpPr>
        <p:spPr>
          <a:xfrm>
            <a:off x="4114800" y="6400800"/>
            <a:ext cx="4800600" cy="365125"/>
          </a:xfrm>
          <a:prstGeom prst="rect">
            <a:avLst/>
          </a:prstGeom>
        </p:spPr>
        <p:txBody>
          <a:bodyPr vert="horz" anchor="ctr" anchorCtr="0"/>
          <a:lstStyle>
            <a:defPPr>
              <a:defRPr lang="en-US"/>
            </a:defPPr>
            <a:lvl1pPr marL="0" algn="l"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6" name="Date Placeholder 13"/>
          <p:cNvSpPr txBox="1">
            <a:spLocks/>
          </p:cNvSpPr>
          <p:nvPr userDrawn="1"/>
        </p:nvSpPr>
        <p:spPr>
          <a:xfrm>
            <a:off x="4114800" y="6400800"/>
            <a:ext cx="4800600" cy="365125"/>
          </a:xfrm>
          <a:prstGeom prst="rect">
            <a:avLst/>
          </a:prstGeom>
        </p:spPr>
        <p:txBody>
          <a:bodyPr vert="horz" anchor="ctr" anchorCtr="0"/>
          <a:lstStyle>
            <a:defPPr>
              <a:defRPr lang="en-US"/>
            </a:defPPr>
            <a:lvl1pPr marL="0" algn="l"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sp>
        <p:nvSpPr>
          <p:cNvPr id="5" name="Date Placeholder 13"/>
          <p:cNvSpPr txBox="1">
            <a:spLocks/>
          </p:cNvSpPr>
          <p:nvPr userDrawn="1"/>
        </p:nvSpPr>
        <p:spPr>
          <a:xfrm>
            <a:off x="4114800" y="6400800"/>
            <a:ext cx="4800600" cy="365125"/>
          </a:xfrm>
          <a:prstGeom prst="rect">
            <a:avLst/>
          </a:prstGeom>
        </p:spPr>
        <p:txBody>
          <a:bodyPr vert="horz" anchor="ctr" anchorCtr="0"/>
          <a:lstStyle>
            <a:defPPr>
              <a:defRPr lang="en-US"/>
            </a:defPPr>
            <a:lvl1pPr marL="0" algn="l"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8" name="Date Placeholder 13"/>
          <p:cNvSpPr txBox="1">
            <a:spLocks/>
          </p:cNvSpPr>
          <p:nvPr userDrawn="1"/>
        </p:nvSpPr>
        <p:spPr>
          <a:xfrm>
            <a:off x="3962400" y="6248400"/>
            <a:ext cx="4800600" cy="365125"/>
          </a:xfrm>
          <a:prstGeom prst="rect">
            <a:avLst/>
          </a:prstGeom>
        </p:spPr>
        <p:txBody>
          <a:bodyPr vert="horz" anchor="ctr" anchorCtr="0"/>
          <a:lstStyle>
            <a:defPPr>
              <a:defRPr lang="en-US"/>
            </a:defPPr>
            <a:lvl1pPr marL="0" algn="l"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3962400" y="6248400"/>
            <a:ext cx="4800600" cy="365125"/>
          </a:xfrm>
          <a:prstGeom prst="rect">
            <a:avLst/>
          </a:prstGeom>
        </p:spPr>
        <p:txBody>
          <a:bodyPr vert="horz" anchor="ctr" anchorCtr="0"/>
          <a:lstStyle>
            <a:lvl1pPr algn="l" eaLnBrk="1" latinLnBrk="0" hangingPunct="1">
              <a:defRPr kumimoji="0" sz="800" baseline="0">
                <a:solidFill>
                  <a:schemeClr val="tx2"/>
                </a:solidFill>
              </a:defRPr>
            </a:lvl1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userDrawn="1"/>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t>Click to edit Master title style</a:t>
            </a:r>
            <a:endParaRPr lang="en-US" sz="2800" dirty="0"/>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65" r:id="rId4"/>
    <p:sldLayoutId id="2147483740" r:id="rId5"/>
    <p:sldLayoutId id="2147483741" r:id="rId6"/>
    <p:sldLayoutId id="2147483742" r:id="rId7"/>
    <p:sldLayoutId id="2147483743" r:id="rId8"/>
    <p:sldLayoutId id="2147483764" r:id="rId9"/>
    <p:sldLayoutId id="2147483744" r:id="rId10"/>
    <p:sldLayoutId id="2147483745" r:id="rId11"/>
    <p:sldLayoutId id="2147483746" r:id="rId12"/>
    <p:sldLayoutId id="2147483747" r:id="rId13"/>
    <p:sldLayoutId id="2147483763"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hyperlink" Target="http://www.tea.state.tx.us/"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epsilen.com/Security/Login.aspx"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www.tea.state.tx.us/TSDS/TEDS/TEDS_Section_3_-_Description_of_Data_Elements/"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castro.tea.state.tx.us/tsds/teds/2015P/v1.0/teds-ds4.pdf"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castro.tea.state.tx.us/tsds/teds/2014F/v2.0/teds-ds5.pdf"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hyperlink" Target="http://jukebox.esc13.net/teadeveloper02/TSDS_Sims/TSDS_Client_Side_Validation_Tool/TSDS_Client_Side_Validation_Tool.htm"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69.xml.rels><?xml version="1.0" encoding="UTF-8" standalone="yes"?>
<Relationships xmlns="http://schemas.openxmlformats.org/package/2006/relationships"><Relationship Id="rId3" Type="http://schemas.openxmlformats.org/officeDocument/2006/relationships/hyperlink" Target="http://www.tea.state.tx.us/TSDS/TEDS/TEDS_Section_3_-_Description_of_Data_Elements/" TargetMode="External"/><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hyperlink" Target="http://castro.tea.state.tx.us/tsds/teds/2015P/v1.0/teds-ds4.pdf" TargetMode="Externa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hyperlink" Target="http://castro.tea.state.tx.us/tsds/teds/2014F/v2.0/teds-ds5.pdf" TargetMode="External"/><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hyperlink" Target="http://www.tea.state.tx.us/TSDS/TEDS/TEDS_Section_7_-_Interchange_Schemas/" TargetMode="Externa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hyperlink" Target="https://www.epsilen.com/Security/Login.aspx" TargetMode="External"/><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hyperlink" Target="https://www.epsilen.com/Security/Login.aspx" TargetMode="External"/><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hyperlink" Target="https://www.epsilen.com/Security/Login.aspx" TargetMode="External"/><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hyperlink" Target="http://www.texasstudentdatasystem.org/" TargetMode="External"/><Relationship Id="rId2" Type="http://schemas.openxmlformats.org/officeDocument/2006/relationships/notesSlide" Target="../notesSlides/notesSlide84.xml"/><Relationship Id="rId1" Type="http://schemas.openxmlformats.org/officeDocument/2006/relationships/slideLayout" Target="../slideLayouts/slideLayout11.xml"/><Relationship Id="rId4" Type="http://schemas.openxmlformats.org/officeDocument/2006/relationships/image" Target="../media/image46.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2438400" y="5943600"/>
            <a:ext cx="6477000" cy="838200"/>
          </a:xfrm>
        </p:spPr>
        <p:txBody>
          <a:bodyPr>
            <a:normAutofit fontScale="90000"/>
          </a:bodyPr>
          <a:lstStyle/>
          <a:p>
            <a:r>
              <a:rPr lang="en-US" sz="3800" b="1" cap="none" dirty="0" smtClean="0"/>
              <a:t>TSDS PEIMS/Technical Course 2: </a:t>
            </a:r>
            <a:r>
              <a:rPr lang="en-US" sz="3800" b="1" cap="none" dirty="0" smtClean="0">
                <a:solidFill>
                  <a:srgbClr val="43E4FF"/>
                </a:solidFill>
              </a:rPr>
              <a:t>TSDS Client-Side Validation Tool</a:t>
            </a:r>
            <a:r>
              <a:rPr lang="en-US" b="1" cap="none" dirty="0" smtClean="0">
                <a:solidFill>
                  <a:srgbClr val="43E4FF"/>
                </a:solidFill>
              </a:rPr>
              <a:t/>
            </a:r>
            <a:br>
              <a:rPr lang="en-US" b="1" cap="none" dirty="0" smtClean="0">
                <a:solidFill>
                  <a:srgbClr val="43E4FF"/>
                </a:solidFill>
              </a:rPr>
            </a:br>
            <a:r>
              <a:rPr lang="en-US" sz="3100" dirty="0" smtClean="0"/>
              <a:t/>
            </a:r>
            <a:br>
              <a:rPr lang="en-US" sz="3100" dirty="0" smtClean="0"/>
            </a:br>
            <a:r>
              <a:rPr lang="en-US" sz="2400" dirty="0" smtClean="0">
                <a:solidFill>
                  <a:srgbClr val="11D4E9"/>
                </a:solidFill>
              </a:rPr>
              <a:t> </a:t>
            </a:r>
            <a:br>
              <a:rPr lang="en-US" sz="2400" dirty="0" smtClean="0">
                <a:solidFill>
                  <a:srgbClr val="11D4E9"/>
                </a:solidFill>
              </a:rPr>
            </a:br>
            <a:endParaRPr lang="en-US" sz="2400" dirty="0">
              <a:solidFill>
                <a:srgbClr val="FCD192"/>
              </a:solidFill>
            </a:endParaRPr>
          </a:p>
        </p:txBody>
      </p:sp>
      <p:sp>
        <p:nvSpPr>
          <p:cNvPr id="6" name="Rectangle 5"/>
          <p:cNvSpPr/>
          <p:nvPr/>
        </p:nvSpPr>
        <p:spPr>
          <a:xfrm>
            <a:off x="110990" y="870099"/>
            <a:ext cx="2832442" cy="338554"/>
          </a:xfrm>
          <a:prstGeom prst="rect">
            <a:avLst/>
          </a:prstGeom>
        </p:spPr>
        <p:txBody>
          <a:bodyPr wrap="none">
            <a:spAutoFit/>
          </a:bodyPr>
          <a:lstStyle/>
          <a:p>
            <a:r>
              <a:rPr lang="en-US" sz="1600" dirty="0" smtClean="0">
                <a:solidFill>
                  <a:srgbClr val="11D4E9"/>
                </a:solidFill>
              </a:rPr>
              <a:t>Simple Solution. Brighter Futures.</a:t>
            </a:r>
            <a:endParaRPr lang="en-US" sz="1600" dirty="0"/>
          </a:p>
        </p:txBody>
      </p:sp>
      <p:sp>
        <p:nvSpPr>
          <p:cNvPr id="5" name="TextBox 4"/>
          <p:cNvSpPr txBox="1"/>
          <p:nvPr/>
        </p:nvSpPr>
        <p:spPr>
          <a:xfrm>
            <a:off x="2743200" y="6320135"/>
            <a:ext cx="6019800" cy="461665"/>
          </a:xfrm>
          <a:prstGeom prst="rect">
            <a:avLst/>
          </a:prstGeom>
          <a:noFill/>
        </p:spPr>
        <p:txBody>
          <a:bodyPr wrap="square" rtlCol="0">
            <a:spAutoFit/>
          </a:bodyPr>
          <a:lstStyle/>
          <a:p>
            <a:r>
              <a:rPr lang="en-US" sz="2400" dirty="0" smtClean="0">
                <a:solidFill>
                  <a:srgbClr val="11D4E9"/>
                </a:solidFill>
              </a:rPr>
              <a:t>Document Number TSDS-Tech-L002-D003</a:t>
            </a:r>
            <a:endParaRPr lang="en-US" sz="2400" dirty="0"/>
          </a:p>
        </p:txBody>
      </p:sp>
    </p:spTree>
    <p:extLst>
      <p:ext uri="{BB962C8B-B14F-4D97-AF65-F5344CB8AC3E}">
        <p14:creationId xmlns:p14="http://schemas.microsoft.com/office/powerpoint/2010/main" val="20522201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Autofit/>
          </a:bodyPr>
          <a:lstStyle/>
          <a:p>
            <a:r>
              <a:rPr lang="en-US" sz="3000" dirty="0" smtClean="0"/>
              <a:t>Overview</a:t>
            </a:r>
            <a:endParaRPr lang="en-US" sz="3000" dirty="0"/>
          </a:p>
        </p:txBody>
      </p:sp>
    </p:spTree>
    <p:extLst>
      <p:ext uri="{BB962C8B-B14F-4D97-AF65-F5344CB8AC3E}">
        <p14:creationId xmlns:p14="http://schemas.microsoft.com/office/powerpoint/2010/main" val="13382726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Overview of Data Loading Process</a:t>
            </a:r>
            <a:endParaRPr lang="en-US" sz="3200"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10</a:t>
            </a:fld>
            <a:endParaRPr lang="en-US" dirty="0"/>
          </a:p>
        </p:txBody>
      </p:sp>
      <p:sp>
        <p:nvSpPr>
          <p:cNvPr id="5" name="Rounded Rectangle 4"/>
          <p:cNvSpPr/>
          <p:nvPr/>
        </p:nvSpPr>
        <p:spPr>
          <a:xfrm>
            <a:off x="76200" y="3657600"/>
            <a:ext cx="1444752" cy="2852636"/>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Interchange extracts are created from source systems in XML format</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Must align with TEDS</a:t>
            </a:r>
            <a:endParaRPr lang="en-US" sz="800" dirty="0">
              <a:solidFill>
                <a:schemeClr val="tx1"/>
              </a:solidFill>
              <a:latin typeface="Arial" pitchFamily="34" charset="0"/>
              <a:cs typeface="Arial" pitchFamily="34" charset="0"/>
            </a:endParaRPr>
          </a:p>
        </p:txBody>
      </p:sp>
      <p:sp>
        <p:nvSpPr>
          <p:cNvPr id="6" name="Rounded Rectangle 5"/>
          <p:cNvSpPr/>
          <p:nvPr/>
        </p:nvSpPr>
        <p:spPr>
          <a:xfrm>
            <a:off x="1569720" y="3657600"/>
            <a:ext cx="1444752"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Downloaded from TSDS Portal </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Used by LEAs &amp; ESCs to validate XML interchanges prior to loading</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Errors in interchanges must be corrected in source systems &amp; revalidated</a:t>
            </a:r>
            <a:endParaRPr lang="en-US" sz="800" dirty="0">
              <a:solidFill>
                <a:schemeClr val="tx1"/>
              </a:solidFill>
              <a:latin typeface="Arial" pitchFamily="34" charset="0"/>
              <a:cs typeface="Arial" pitchFamily="34" charset="0"/>
            </a:endParaRPr>
          </a:p>
        </p:txBody>
      </p:sp>
      <p:sp>
        <p:nvSpPr>
          <p:cNvPr id="10" name="Rounded Rectangle 9"/>
          <p:cNvSpPr/>
          <p:nvPr/>
        </p:nvSpPr>
        <p:spPr>
          <a:xfrm>
            <a:off x="152400" y="1676400"/>
            <a:ext cx="8839200" cy="197639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228600" y="3200400"/>
            <a:ext cx="1066800" cy="553998"/>
          </a:xfrm>
          <a:prstGeom prst="rect">
            <a:avLst/>
          </a:prstGeom>
        </p:spPr>
        <p:txBody>
          <a:bodyPr wrap="square">
            <a:noAutofit/>
          </a:bodyPr>
          <a:lstStyle/>
          <a:p>
            <a:pPr algn="ctr"/>
            <a:r>
              <a:rPr lang="en-US" sz="1000" b="1" dirty="0" smtClean="0">
                <a:solidFill>
                  <a:srgbClr val="FFFFFF"/>
                </a:solidFill>
                <a:latin typeface="Arial" pitchFamily="34" charset="0"/>
                <a:cs typeface="Arial" pitchFamily="34" charset="0"/>
              </a:rPr>
              <a:t>LEA Source Systems</a:t>
            </a:r>
            <a:endParaRPr lang="en-US" sz="1000" b="1" dirty="0">
              <a:solidFill>
                <a:srgbClr val="FFFFFF"/>
              </a:solidFill>
              <a:latin typeface="Arial" pitchFamily="34" charset="0"/>
              <a:cs typeface="Arial" pitchFamily="34" charset="0"/>
            </a:endParaRPr>
          </a:p>
        </p:txBody>
      </p:sp>
      <p:sp>
        <p:nvSpPr>
          <p:cNvPr id="12" name="Rectangle 11"/>
          <p:cNvSpPr/>
          <p:nvPr/>
        </p:nvSpPr>
        <p:spPr>
          <a:xfrm>
            <a:off x="1600200" y="3124200"/>
            <a:ext cx="12954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Client Side</a:t>
            </a:r>
          </a:p>
          <a:p>
            <a:pPr algn="ctr">
              <a:lnSpc>
                <a:spcPts val="1800"/>
              </a:lnSpc>
            </a:pPr>
            <a:r>
              <a:rPr lang="en-US" sz="1000" b="1" dirty="0" smtClean="0">
                <a:solidFill>
                  <a:srgbClr val="FFFFFF"/>
                </a:solidFill>
                <a:latin typeface="Arial" pitchFamily="34" charset="0"/>
                <a:cs typeface="Arial" pitchFamily="34" charset="0"/>
              </a:rPr>
              <a:t>Validation Tool</a:t>
            </a:r>
            <a:r>
              <a:rPr lang="en-US" sz="1100" b="1" dirty="0" smtClean="0">
                <a:solidFill>
                  <a:srgbClr val="FFFFFF"/>
                </a:solidFill>
                <a:latin typeface="Arial" pitchFamily="34" charset="0"/>
                <a:cs typeface="Arial" pitchFamily="34" charset="0"/>
              </a:rPr>
              <a:t> </a:t>
            </a:r>
            <a:endParaRPr lang="en-US" sz="1100" b="1" dirty="0">
              <a:solidFill>
                <a:srgbClr val="FFFFFF"/>
              </a:solidFill>
              <a:latin typeface="Arial" pitchFamily="34" charset="0"/>
              <a:cs typeface="Arial" pitchFamily="34" charset="0"/>
            </a:endParaRPr>
          </a:p>
        </p:txBody>
      </p:sp>
      <p:sp>
        <p:nvSpPr>
          <p:cNvPr id="21" name="Rounded Rectangle 20"/>
          <p:cNvSpPr/>
          <p:nvPr/>
        </p:nvSpPr>
        <p:spPr>
          <a:xfrm>
            <a:off x="3051048" y="3657600"/>
            <a:ext cx="1444752"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A secure FTP file transfer client utility</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Downloaded from TSDS Portal &amp; installed at LEA/ESC</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Facilitates On Demand &amp; Scheduled file transfers</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Sends XML files to eDM</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Uses Service Account credentials for login &amp; password</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User selects files to be transferred</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File name is validated</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User can view transfer status</a:t>
            </a:r>
          </a:p>
          <a:p>
            <a:pPr marL="114300" lvl="0" indent="-114300">
              <a:lnSpc>
                <a:spcPct val="106000"/>
              </a:lnSpc>
              <a:buFont typeface="Arial" pitchFamily="34" charset="0"/>
              <a:buChar char="•"/>
            </a:pPr>
            <a:endParaRPr lang="en-US" sz="800" dirty="0" smtClean="0">
              <a:solidFill>
                <a:schemeClr val="tx1"/>
              </a:solidFill>
              <a:latin typeface="Arial" pitchFamily="34" charset="0"/>
              <a:cs typeface="Arial" pitchFamily="34" charset="0"/>
            </a:endParaRPr>
          </a:p>
        </p:txBody>
      </p:sp>
      <p:sp>
        <p:nvSpPr>
          <p:cNvPr id="22" name="Rectangle 21"/>
          <p:cNvSpPr/>
          <p:nvPr/>
        </p:nvSpPr>
        <p:spPr>
          <a:xfrm>
            <a:off x="3048000" y="3124200"/>
            <a:ext cx="12954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Data Transfer</a:t>
            </a:r>
          </a:p>
          <a:p>
            <a:pPr algn="ctr">
              <a:lnSpc>
                <a:spcPts val="1800"/>
              </a:lnSpc>
            </a:pPr>
            <a:r>
              <a:rPr lang="en-US" sz="1000" b="1" dirty="0" smtClean="0">
                <a:solidFill>
                  <a:srgbClr val="FFFFFF"/>
                </a:solidFill>
                <a:latin typeface="Arial" pitchFamily="34" charset="0"/>
                <a:cs typeface="Arial" pitchFamily="34" charset="0"/>
              </a:rPr>
              <a:t>Utility (DTU)</a:t>
            </a:r>
            <a:endParaRPr lang="en-US" sz="1000" b="1" dirty="0">
              <a:solidFill>
                <a:srgbClr val="FFFFFF"/>
              </a:solidFill>
              <a:latin typeface="Arial" pitchFamily="34" charset="0"/>
              <a:cs typeface="Arial" pitchFamily="34" charset="0"/>
            </a:endParaRPr>
          </a:p>
        </p:txBody>
      </p:sp>
      <p:sp>
        <p:nvSpPr>
          <p:cNvPr id="25" name="Rounded Rectangle 24"/>
          <p:cNvSpPr/>
          <p:nvPr/>
        </p:nvSpPr>
        <p:spPr>
          <a:xfrm>
            <a:off x="4575048" y="3657600"/>
            <a:ext cx="1444752"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Automatically picks up files that have been transferred by the DTU</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Runs files though data validations &amp; updates the ODS</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Users can also manually upload files</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Error files are generated at initial file validation &amp; again during ETL process</a:t>
            </a:r>
          </a:p>
          <a:p>
            <a:pPr marL="114300" indent="-114300">
              <a:lnSpc>
                <a:spcPct val="106000"/>
              </a:lnSpc>
              <a:buFont typeface="Arial" pitchFamily="34" charset="0"/>
              <a:buChar char="•"/>
            </a:pPr>
            <a:r>
              <a:rPr lang="en-US" sz="800" dirty="0">
                <a:solidFill>
                  <a:schemeClr val="tx1"/>
                </a:solidFill>
                <a:latin typeface="Arial" pitchFamily="34" charset="0"/>
                <a:cs typeface="Arial" pitchFamily="34" charset="0"/>
              </a:rPr>
              <a:t>Errors in interchanges must be corrected in source systems &amp; revalidated</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User can  verify that the ODS has been updated by viewing status in the eDM</a:t>
            </a:r>
          </a:p>
        </p:txBody>
      </p:sp>
      <p:sp>
        <p:nvSpPr>
          <p:cNvPr id="26" name="Rectangle 25"/>
          <p:cNvSpPr/>
          <p:nvPr/>
        </p:nvSpPr>
        <p:spPr>
          <a:xfrm>
            <a:off x="4419600" y="3124200"/>
            <a:ext cx="14478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eDM (Manage Data Loads) </a:t>
            </a:r>
            <a:endParaRPr lang="en-US" sz="1000" b="1" dirty="0">
              <a:solidFill>
                <a:srgbClr val="FFFFFF"/>
              </a:solidFill>
              <a:latin typeface="Arial" pitchFamily="34" charset="0"/>
              <a:cs typeface="Arial" pitchFamily="34" charset="0"/>
            </a:endParaRPr>
          </a:p>
        </p:txBody>
      </p:sp>
      <p:sp>
        <p:nvSpPr>
          <p:cNvPr id="28" name="Rounded Rectangle 27"/>
          <p:cNvSpPr/>
          <p:nvPr/>
        </p:nvSpPr>
        <p:spPr>
          <a:xfrm>
            <a:off x="6096000" y="3657600"/>
            <a:ext cx="1444752"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Process flow currently being developed. </a:t>
            </a:r>
          </a:p>
        </p:txBody>
      </p:sp>
      <p:sp>
        <p:nvSpPr>
          <p:cNvPr id="29" name="Rectangle 28"/>
          <p:cNvSpPr/>
          <p:nvPr/>
        </p:nvSpPr>
        <p:spPr>
          <a:xfrm>
            <a:off x="5516880" y="3124200"/>
            <a:ext cx="1295400" cy="553998"/>
          </a:xfrm>
          <a:prstGeom prst="rect">
            <a:avLst/>
          </a:prstGeom>
        </p:spPr>
        <p:txBody>
          <a:bodyPr wrap="square">
            <a:noAutofit/>
          </a:bodyPr>
          <a:lstStyle/>
          <a:p>
            <a:pPr algn="ctr">
              <a:lnSpc>
                <a:spcPts val="1800"/>
              </a:lnSpc>
            </a:pPr>
            <a:r>
              <a:rPr lang="en-US" sz="1150" b="1" dirty="0" smtClean="0">
                <a:solidFill>
                  <a:srgbClr val="FFFFFF"/>
                </a:solidFill>
                <a:latin typeface="Arial" pitchFamily="34" charset="0"/>
                <a:cs typeface="Arial" pitchFamily="34" charset="0"/>
              </a:rPr>
              <a:t> </a:t>
            </a:r>
            <a:endParaRPr lang="en-US" sz="1150" b="1" dirty="0">
              <a:solidFill>
                <a:srgbClr val="FFFFFF"/>
              </a:solidFill>
              <a:latin typeface="Arial" pitchFamily="34" charset="0"/>
              <a:cs typeface="Arial" pitchFamily="34" charset="0"/>
            </a:endParaRPr>
          </a:p>
        </p:txBody>
      </p:sp>
      <p:pic>
        <p:nvPicPr>
          <p:cNvPr id="1029" name="Picture 5"/>
          <p:cNvPicPr>
            <a:picLocks noChangeAspect="1" noChangeArrowheads="1"/>
          </p:cNvPicPr>
          <p:nvPr/>
        </p:nvPicPr>
        <p:blipFill>
          <a:blip r:embed="rId3" cstate="print"/>
          <a:srcRect/>
          <a:stretch>
            <a:fillRect/>
          </a:stretch>
        </p:blipFill>
        <p:spPr bwMode="auto">
          <a:xfrm>
            <a:off x="1752600" y="1905000"/>
            <a:ext cx="1009650" cy="1143000"/>
          </a:xfrm>
          <a:prstGeom prst="rect">
            <a:avLst/>
          </a:prstGeom>
          <a:noFill/>
          <a:ln w="9525">
            <a:noFill/>
            <a:miter lim="800000"/>
            <a:headEnd/>
            <a:tailEnd/>
          </a:ln>
        </p:spPr>
      </p:pic>
      <p:pic>
        <p:nvPicPr>
          <p:cNvPr id="1034" name="Picture 10"/>
          <p:cNvPicPr>
            <a:picLocks noChangeAspect="1" noChangeArrowheads="1"/>
          </p:cNvPicPr>
          <p:nvPr/>
        </p:nvPicPr>
        <p:blipFill>
          <a:blip r:embed="rId4" cstate="print"/>
          <a:srcRect/>
          <a:stretch>
            <a:fillRect/>
          </a:stretch>
        </p:blipFill>
        <p:spPr bwMode="auto">
          <a:xfrm>
            <a:off x="381000" y="1905001"/>
            <a:ext cx="914400" cy="1143000"/>
          </a:xfrm>
          <a:prstGeom prst="rect">
            <a:avLst/>
          </a:prstGeom>
          <a:noFill/>
          <a:ln w="9525">
            <a:noFill/>
            <a:miter lim="800000"/>
            <a:headEnd/>
            <a:tailEnd/>
          </a:ln>
        </p:spPr>
      </p:pic>
      <p:pic>
        <p:nvPicPr>
          <p:cNvPr id="1038" name="Picture 14" descr="C:\Users\melledge\AppData\Local\Temp\SNAGHTML428546.PNG"/>
          <p:cNvPicPr>
            <a:picLocks noChangeAspect="1" noChangeArrowheads="1"/>
          </p:cNvPicPr>
          <p:nvPr/>
        </p:nvPicPr>
        <p:blipFill>
          <a:blip r:embed="rId5" cstate="print"/>
          <a:srcRect/>
          <a:stretch>
            <a:fillRect/>
          </a:stretch>
        </p:blipFill>
        <p:spPr bwMode="auto">
          <a:xfrm>
            <a:off x="4571999" y="2133600"/>
            <a:ext cx="1246909" cy="914400"/>
          </a:xfrm>
          <a:prstGeom prst="rect">
            <a:avLst/>
          </a:prstGeom>
          <a:noFill/>
        </p:spPr>
      </p:pic>
      <p:pic>
        <p:nvPicPr>
          <p:cNvPr id="1040" name="Picture 16"/>
          <p:cNvPicPr>
            <a:picLocks noChangeAspect="1" noChangeArrowheads="1"/>
          </p:cNvPicPr>
          <p:nvPr/>
        </p:nvPicPr>
        <p:blipFill>
          <a:blip r:embed="rId6" cstate="print"/>
          <a:srcRect/>
          <a:stretch>
            <a:fillRect/>
          </a:stretch>
        </p:blipFill>
        <p:spPr bwMode="auto">
          <a:xfrm>
            <a:off x="3105150" y="2181225"/>
            <a:ext cx="1009650" cy="790575"/>
          </a:xfrm>
          <a:prstGeom prst="rect">
            <a:avLst/>
          </a:prstGeom>
          <a:noFill/>
          <a:ln w="9525">
            <a:noFill/>
            <a:miter lim="800000"/>
            <a:headEnd/>
            <a:tailEnd/>
          </a:ln>
        </p:spPr>
      </p:pic>
      <p:pic>
        <p:nvPicPr>
          <p:cNvPr id="1027" name="Picture 3"/>
          <p:cNvPicPr>
            <a:picLocks noChangeAspect="1" noChangeArrowheads="1"/>
          </p:cNvPicPr>
          <p:nvPr/>
        </p:nvPicPr>
        <p:blipFill>
          <a:blip r:embed="rId7" cstate="print"/>
          <a:srcRect/>
          <a:stretch>
            <a:fillRect/>
          </a:stretch>
        </p:blipFill>
        <p:spPr bwMode="auto">
          <a:xfrm>
            <a:off x="6065648" y="2111242"/>
            <a:ext cx="1325752" cy="936758"/>
          </a:xfrm>
          <a:prstGeom prst="rect">
            <a:avLst/>
          </a:prstGeom>
          <a:noFill/>
          <a:ln w="9525">
            <a:noFill/>
            <a:miter lim="800000"/>
            <a:headEnd/>
            <a:tailEnd/>
          </a:ln>
        </p:spPr>
      </p:pic>
      <p:pic>
        <p:nvPicPr>
          <p:cNvPr id="3" name="Picture 5"/>
          <p:cNvPicPr>
            <a:picLocks noChangeAspect="1" noChangeArrowheads="1"/>
          </p:cNvPicPr>
          <p:nvPr/>
        </p:nvPicPr>
        <p:blipFill>
          <a:blip r:embed="rId8" cstate="print"/>
          <a:srcRect/>
          <a:stretch>
            <a:fillRect/>
          </a:stretch>
        </p:blipFill>
        <p:spPr bwMode="auto">
          <a:xfrm>
            <a:off x="7621291" y="2133600"/>
            <a:ext cx="1294109" cy="914400"/>
          </a:xfrm>
          <a:prstGeom prst="rect">
            <a:avLst/>
          </a:prstGeom>
          <a:noFill/>
          <a:ln w="9525">
            <a:noFill/>
            <a:miter lim="800000"/>
            <a:headEnd/>
            <a:tailEnd/>
          </a:ln>
        </p:spPr>
      </p:pic>
      <p:sp>
        <p:nvSpPr>
          <p:cNvPr id="23" name="Rectangle 22"/>
          <p:cNvSpPr/>
          <p:nvPr/>
        </p:nvSpPr>
        <p:spPr>
          <a:xfrm>
            <a:off x="5943600" y="3124200"/>
            <a:ext cx="14478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PEIMS Data Mart</a:t>
            </a:r>
            <a:endParaRPr lang="en-US" sz="1000" b="1" dirty="0">
              <a:solidFill>
                <a:srgbClr val="FFFFFF"/>
              </a:solidFill>
              <a:latin typeface="Arial" pitchFamily="34" charset="0"/>
              <a:cs typeface="Arial" pitchFamily="34" charset="0"/>
            </a:endParaRPr>
          </a:p>
        </p:txBody>
      </p:sp>
      <p:sp>
        <p:nvSpPr>
          <p:cNvPr id="24" name="Rectangle 23"/>
          <p:cNvSpPr/>
          <p:nvPr/>
        </p:nvSpPr>
        <p:spPr>
          <a:xfrm>
            <a:off x="7391400" y="3124200"/>
            <a:ext cx="14478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Dashboards Data Mart</a:t>
            </a:r>
            <a:endParaRPr lang="en-US" sz="1000" b="1" dirty="0">
              <a:solidFill>
                <a:srgbClr val="FFFFFF"/>
              </a:solidFill>
              <a:latin typeface="Arial" pitchFamily="34" charset="0"/>
              <a:cs typeface="Arial" pitchFamily="34" charset="0"/>
            </a:endParaRPr>
          </a:p>
        </p:txBody>
      </p:sp>
      <p:sp>
        <p:nvSpPr>
          <p:cNvPr id="27" name="Rounded Rectangle 26"/>
          <p:cNvSpPr/>
          <p:nvPr/>
        </p:nvSpPr>
        <p:spPr>
          <a:xfrm>
            <a:off x="7620000" y="3657600"/>
            <a:ext cx="1447800"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Data is loaded from ODS to a staging DDM</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If  load successful, then it is moved to the production DDM for studentGPS™ display</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Metric calculations occur during the load of data from the ODS to the DDM</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Data is automatically refreshed nightly, no user interaction needed</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System will prevent incomplete data from being loaded</a:t>
            </a:r>
          </a:p>
        </p:txBody>
      </p:sp>
    </p:spTree>
    <p:extLst>
      <p:ext uri="{BB962C8B-B14F-4D97-AF65-F5344CB8AC3E}">
        <p14:creationId xmlns:p14="http://schemas.microsoft.com/office/powerpoint/2010/main" val="8220536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384048"/>
            <a:ext cx="7162800" cy="838200"/>
          </a:xfrm>
          <a:prstGeom prst="rect">
            <a:avLst/>
          </a:prstGeom>
        </p:spPr>
        <p:txBody>
          <a:bodyPr>
            <a:noAutofit/>
          </a:bodyPr>
          <a:lstStyle/>
          <a:p>
            <a:r>
              <a:rPr lang="en-US" sz="2400" dirty="0" smtClean="0"/>
              <a:t>TSDS Client-Side Validation Tool </a:t>
            </a:r>
            <a:br>
              <a:rPr lang="en-US" sz="2400" dirty="0" smtClean="0"/>
            </a:br>
            <a:r>
              <a:rPr lang="en-US" sz="2400" dirty="0" smtClean="0"/>
              <a:t>Overview</a:t>
            </a:r>
            <a:endParaRPr lang="en-US" sz="2400" dirty="0"/>
          </a:p>
        </p:txBody>
      </p:sp>
      <p:sp>
        <p:nvSpPr>
          <p:cNvPr id="10" name="Content Placeholder 3"/>
          <p:cNvSpPr>
            <a:spLocks noGrp="1"/>
          </p:cNvSpPr>
          <p:nvPr>
            <p:ph sz="quarter" idx="4294967295"/>
          </p:nvPr>
        </p:nvSpPr>
        <p:spPr>
          <a:xfrm>
            <a:off x="304800" y="1828800"/>
            <a:ext cx="8458200" cy="4419600"/>
          </a:xfrm>
        </p:spPr>
        <p:txBody>
          <a:bodyPr>
            <a:noAutofit/>
          </a:bodyPr>
          <a:lstStyle/>
          <a:p>
            <a:r>
              <a:rPr lang="en-US" dirty="0" smtClean="0"/>
              <a:t>The TSDS Client-Side Validation </a:t>
            </a:r>
            <a:r>
              <a:rPr lang="en-US" dirty="0"/>
              <a:t>Tool is a standalone tool available in the local environment of Campuses, LEAs and ESCs </a:t>
            </a:r>
            <a:r>
              <a:rPr lang="en-US" dirty="0" smtClean="0"/>
              <a:t>to validate the XML interchange files against the TEDS standards </a:t>
            </a:r>
            <a:r>
              <a:rPr lang="en-US" dirty="0"/>
              <a:t>before </a:t>
            </a:r>
            <a:r>
              <a:rPr lang="en-US" dirty="0" smtClean="0"/>
              <a:t>submitting the files to </a:t>
            </a:r>
            <a:r>
              <a:rPr lang="en-US" dirty="0"/>
              <a:t>the Texas Student Data System (TSDS) </a:t>
            </a:r>
            <a:endParaRPr lang="en-US" dirty="0" smtClean="0"/>
          </a:p>
          <a:p>
            <a:pPr lvl="0"/>
            <a:r>
              <a:rPr lang="en-US" dirty="0"/>
              <a:t>The TSDS Client-Side Validation Tool will help identify data errors earlier, prior to uploading TSDS PEIMS and </a:t>
            </a:r>
            <a:r>
              <a:rPr lang="en-US" dirty="0" smtClean="0"/>
              <a:t>studentGPS</a:t>
            </a:r>
            <a:r>
              <a:rPr lang="en-US" dirty="0"/>
              <a:t>™ </a:t>
            </a:r>
            <a:r>
              <a:rPr lang="en-US" dirty="0" smtClean="0"/>
              <a:t>Dashboards </a:t>
            </a:r>
            <a:r>
              <a:rPr lang="en-US" dirty="0"/>
              <a:t>data to the ODS, ultimately enhancing data quality in the </a:t>
            </a:r>
            <a:r>
              <a:rPr lang="en-US" dirty="0" smtClean="0"/>
              <a:t>long-term</a:t>
            </a:r>
            <a:endParaRPr lang="en-US" dirty="0"/>
          </a:p>
          <a:p>
            <a:r>
              <a:rPr lang="en-US" dirty="0" smtClean="0"/>
              <a:t>The </a:t>
            </a:r>
            <a:r>
              <a:rPr lang="en-US" dirty="0"/>
              <a:t>Tool will check the structure of the </a:t>
            </a:r>
            <a:r>
              <a:rPr lang="en-US" dirty="0" smtClean="0"/>
              <a:t>XML interchange </a:t>
            </a:r>
            <a:r>
              <a:rPr lang="en-US" dirty="0"/>
              <a:t>files and perform certain business rule checks as </a:t>
            </a:r>
            <a:r>
              <a:rPr lang="en-US" dirty="0" smtClean="0"/>
              <a:t>applicable</a:t>
            </a:r>
          </a:p>
        </p:txBody>
      </p:sp>
      <p:sp>
        <p:nvSpPr>
          <p:cNvPr id="5"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11</a:t>
            </a:fld>
            <a:endParaRPr lang="en-US" sz="1200" dirty="0"/>
          </a:p>
        </p:txBody>
      </p:sp>
    </p:spTree>
    <p:extLst>
      <p:ext uri="{BB962C8B-B14F-4D97-AF65-F5344CB8AC3E}">
        <p14:creationId xmlns:p14="http://schemas.microsoft.com/office/powerpoint/2010/main" val="30749846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p:cNvSpPr>
            <a:spLocks noGrp="1"/>
          </p:cNvSpPr>
          <p:nvPr>
            <p:ph sz="quarter" idx="4294967295"/>
          </p:nvPr>
        </p:nvSpPr>
        <p:spPr>
          <a:xfrm>
            <a:off x="304800" y="1828800"/>
            <a:ext cx="8458200" cy="4419600"/>
          </a:xfrm>
        </p:spPr>
        <p:txBody>
          <a:bodyPr>
            <a:noAutofit/>
          </a:bodyPr>
          <a:lstStyle/>
          <a:p>
            <a:r>
              <a:rPr lang="en-US" dirty="0"/>
              <a:t>The </a:t>
            </a:r>
            <a:r>
              <a:rPr lang="en-US" dirty="0" smtClean="0"/>
              <a:t>TSDS Client-Side Validation </a:t>
            </a:r>
            <a:r>
              <a:rPr lang="en-US" dirty="0"/>
              <a:t>Tool is a free tool for TSDS users available for download from the TSDS Portal. There are no licensing costs for the end </a:t>
            </a:r>
            <a:r>
              <a:rPr lang="en-US" dirty="0" smtClean="0"/>
              <a:t>users</a:t>
            </a:r>
          </a:p>
          <a:p>
            <a:r>
              <a:rPr lang="en-US" dirty="0" smtClean="0"/>
              <a:t>The </a:t>
            </a:r>
            <a:r>
              <a:rPr lang="en-US" dirty="0"/>
              <a:t>downloadable package will consist of the </a:t>
            </a:r>
            <a:r>
              <a:rPr lang="en-US" dirty="0" smtClean="0"/>
              <a:t>TSDS Client-Side Validation </a:t>
            </a:r>
            <a:r>
              <a:rPr lang="en-US" dirty="0"/>
              <a:t>Tool </a:t>
            </a:r>
            <a:r>
              <a:rPr lang="en-US" dirty="0" smtClean="0"/>
              <a:t>application and the collection specific validation package</a:t>
            </a:r>
            <a:endParaRPr lang="en-US" dirty="0"/>
          </a:p>
          <a:p>
            <a:pPr marL="0" indent="0">
              <a:buNone/>
            </a:pPr>
            <a:endParaRPr lang="en-US" dirty="0"/>
          </a:p>
        </p:txBody>
      </p:sp>
      <p:sp>
        <p:nvSpPr>
          <p:cNvPr id="5"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12</a:t>
            </a:fld>
            <a:endParaRPr lang="en-US" sz="1200" dirty="0"/>
          </a:p>
        </p:txBody>
      </p:sp>
      <p:sp>
        <p:nvSpPr>
          <p:cNvPr id="6" name="Title 3"/>
          <p:cNvSpPr>
            <a:spLocks noGrp="1"/>
          </p:cNvSpPr>
          <p:nvPr>
            <p:ph type="title"/>
          </p:nvPr>
        </p:nvSpPr>
        <p:spPr>
          <a:xfrm>
            <a:off x="1905000" y="384048"/>
            <a:ext cx="7162800" cy="838200"/>
          </a:xfrm>
          <a:prstGeom prst="rect">
            <a:avLst/>
          </a:prstGeom>
        </p:spPr>
        <p:txBody>
          <a:bodyPr>
            <a:noAutofit/>
          </a:bodyPr>
          <a:lstStyle/>
          <a:p>
            <a:r>
              <a:rPr lang="en-US" sz="2400" dirty="0" smtClean="0"/>
              <a:t>TSDS Client-Side Validation Tool </a:t>
            </a:r>
            <a:br>
              <a:rPr lang="en-US" sz="2400" dirty="0" smtClean="0"/>
            </a:br>
            <a:r>
              <a:rPr lang="en-US" sz="2400" dirty="0" smtClean="0"/>
              <a:t>Overview (cont’d)</a:t>
            </a:r>
            <a:endParaRPr lang="en-US" sz="2400" dirty="0"/>
          </a:p>
        </p:txBody>
      </p:sp>
    </p:spTree>
    <p:extLst>
      <p:ext uri="{BB962C8B-B14F-4D97-AF65-F5344CB8AC3E}">
        <p14:creationId xmlns:p14="http://schemas.microsoft.com/office/powerpoint/2010/main" val="12954018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p:cNvSpPr>
            <a:spLocks noGrp="1"/>
          </p:cNvSpPr>
          <p:nvPr>
            <p:ph sz="quarter" idx="4294967295"/>
          </p:nvPr>
        </p:nvSpPr>
        <p:spPr>
          <a:xfrm>
            <a:off x="304800" y="1828800"/>
            <a:ext cx="8458200" cy="4419600"/>
          </a:xfrm>
        </p:spPr>
        <p:txBody>
          <a:bodyPr>
            <a:noAutofit/>
          </a:bodyPr>
          <a:lstStyle/>
          <a:p>
            <a:pPr fontAlgn="base"/>
            <a:r>
              <a:rPr lang="en-US" dirty="0"/>
              <a:t>The </a:t>
            </a:r>
            <a:r>
              <a:rPr lang="en-US" dirty="0" smtClean="0"/>
              <a:t>TSDS Client-Side Validation </a:t>
            </a:r>
            <a:r>
              <a:rPr lang="en-US" dirty="0"/>
              <a:t>Tool includes more validations</a:t>
            </a:r>
            <a:r>
              <a:rPr lang="en-US" b="1" dirty="0"/>
              <a:t> </a:t>
            </a:r>
            <a:r>
              <a:rPr lang="en-US" dirty="0"/>
              <a:t>than any previous PEIMS validation software (like the XML Checker). It doesn’t just check XML formatting and field specifications; it also checks PEIMS business rules and some referential integrity.</a:t>
            </a:r>
          </a:p>
          <a:p>
            <a:pPr fontAlgn="base"/>
            <a:r>
              <a:rPr lang="en-US" dirty="0" smtClean="0"/>
              <a:t>LEAs </a:t>
            </a:r>
            <a:r>
              <a:rPr lang="en-US" dirty="0"/>
              <a:t>can catch errors earlier</a:t>
            </a:r>
            <a:r>
              <a:rPr lang="en-US" b="1" dirty="0"/>
              <a:t> </a:t>
            </a:r>
            <a:r>
              <a:rPr lang="en-US" dirty="0"/>
              <a:t>in the process so they don’t have to repeatedly load to TEA to identify problems—issues can be identified and fixed </a:t>
            </a:r>
            <a:r>
              <a:rPr lang="en-US" dirty="0" smtClean="0"/>
              <a:t>locally</a:t>
            </a:r>
          </a:p>
          <a:p>
            <a:pPr fontAlgn="base"/>
            <a:r>
              <a:rPr lang="en-US" dirty="0" smtClean="0"/>
              <a:t>The tool </a:t>
            </a:r>
            <a:r>
              <a:rPr lang="en-US" dirty="0"/>
              <a:t>will allow users to work on their collections well in advance of the submission deadline, which will reduce the burden on some </a:t>
            </a:r>
            <a:r>
              <a:rPr lang="en-US" dirty="0" smtClean="0"/>
              <a:t>LEAs</a:t>
            </a:r>
            <a:endParaRPr lang="en-US" dirty="0"/>
          </a:p>
          <a:p>
            <a:pPr fontAlgn="base"/>
            <a:r>
              <a:rPr lang="en-US" dirty="0" smtClean="0"/>
              <a:t>By reducing the traffic and storage for erroneous data, the Validation Tool will reduce unnecessary wear and tear</a:t>
            </a:r>
            <a:r>
              <a:rPr lang="en-US" b="1" dirty="0" smtClean="0"/>
              <a:t> </a:t>
            </a:r>
            <a:r>
              <a:rPr lang="en-US" dirty="0" smtClean="0"/>
              <a:t>and congestion on the TSDS system</a:t>
            </a:r>
          </a:p>
          <a:p>
            <a:pPr marL="0" indent="0">
              <a:buNone/>
            </a:pPr>
            <a:endParaRPr lang="en-US" dirty="0"/>
          </a:p>
          <a:p>
            <a:endParaRPr lang="en-US" dirty="0"/>
          </a:p>
        </p:txBody>
      </p:sp>
      <p:sp>
        <p:nvSpPr>
          <p:cNvPr id="5"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13</a:t>
            </a:fld>
            <a:endParaRPr lang="en-US" sz="1200" dirty="0"/>
          </a:p>
        </p:txBody>
      </p:sp>
      <p:sp>
        <p:nvSpPr>
          <p:cNvPr id="6" name="Title 3"/>
          <p:cNvSpPr>
            <a:spLocks noGrp="1"/>
          </p:cNvSpPr>
          <p:nvPr>
            <p:ph type="title"/>
          </p:nvPr>
        </p:nvSpPr>
        <p:spPr>
          <a:xfrm>
            <a:off x="1905000" y="384048"/>
            <a:ext cx="7162800" cy="838200"/>
          </a:xfrm>
          <a:prstGeom prst="rect">
            <a:avLst/>
          </a:prstGeom>
        </p:spPr>
        <p:txBody>
          <a:bodyPr>
            <a:noAutofit/>
          </a:bodyPr>
          <a:lstStyle/>
          <a:p>
            <a:r>
              <a:rPr lang="en-US" sz="2400" dirty="0" smtClean="0"/>
              <a:t>TSDS Client-Side Validation Tool </a:t>
            </a:r>
            <a:br>
              <a:rPr lang="en-US" sz="2400" dirty="0" smtClean="0"/>
            </a:br>
            <a:r>
              <a:rPr lang="en-US" sz="2400" dirty="0" smtClean="0"/>
              <a:t>Benefits</a:t>
            </a:r>
            <a:endParaRPr lang="en-US" sz="2400" dirty="0"/>
          </a:p>
        </p:txBody>
      </p:sp>
    </p:spTree>
    <p:extLst>
      <p:ext uri="{BB962C8B-B14F-4D97-AF65-F5344CB8AC3E}">
        <p14:creationId xmlns:p14="http://schemas.microsoft.com/office/powerpoint/2010/main" val="22654898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rmAutofit/>
          </a:bodyPr>
          <a:lstStyle/>
          <a:p>
            <a:r>
              <a:rPr lang="en-US" sz="3000" dirty="0" smtClean="0"/>
              <a:t>Download &amp; Install </a:t>
            </a:r>
            <a:endParaRPr lang="en-US" sz="3000" dirty="0"/>
          </a:p>
        </p:txBody>
      </p:sp>
    </p:spTree>
    <p:extLst>
      <p:ext uri="{BB962C8B-B14F-4D97-AF65-F5344CB8AC3E}">
        <p14:creationId xmlns:p14="http://schemas.microsoft.com/office/powerpoint/2010/main" val="30533735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15</a:t>
            </a:fld>
            <a:endParaRPr lang="en-US" dirty="0"/>
          </a:p>
        </p:txBody>
      </p:sp>
      <p:sp>
        <p:nvSpPr>
          <p:cNvPr id="3" name="Title 2"/>
          <p:cNvSpPr>
            <a:spLocks noGrp="1"/>
          </p:cNvSpPr>
          <p:nvPr>
            <p:ph type="title"/>
          </p:nvPr>
        </p:nvSpPr>
        <p:spPr>
          <a:xfrm>
            <a:off x="1905000" y="457200"/>
            <a:ext cx="6858000" cy="841248"/>
          </a:xfrm>
        </p:spPr>
        <p:txBody>
          <a:bodyPr/>
          <a:lstStyle/>
          <a:p>
            <a:r>
              <a:rPr lang="en-US" dirty="0" smtClean="0"/>
              <a:t>Logging In</a:t>
            </a:r>
            <a:endParaRPr lang="en-US" dirty="0"/>
          </a:p>
        </p:txBody>
      </p:sp>
      <p:sp>
        <p:nvSpPr>
          <p:cNvPr id="4" name="Content Placeholder 3"/>
          <p:cNvSpPr>
            <a:spLocks noGrp="1"/>
          </p:cNvSpPr>
          <p:nvPr>
            <p:ph sz="quarter" idx="1"/>
          </p:nvPr>
        </p:nvSpPr>
        <p:spPr>
          <a:xfrm>
            <a:off x="533400" y="1752600"/>
            <a:ext cx="7848600" cy="1752600"/>
          </a:xfrm>
        </p:spPr>
        <p:txBody>
          <a:bodyPr/>
          <a:lstStyle/>
          <a:p>
            <a:r>
              <a:rPr lang="en-US" dirty="0" smtClean="0"/>
              <a:t>Log </a:t>
            </a:r>
            <a:r>
              <a:rPr lang="en-US" dirty="0"/>
              <a:t>in via the TSDS Portal using your TEAL username and </a:t>
            </a:r>
            <a:r>
              <a:rPr lang="en-US" dirty="0" smtClean="0"/>
              <a:t>password</a:t>
            </a:r>
          </a:p>
          <a:p>
            <a:r>
              <a:rPr lang="en-US" dirty="0" smtClean="0"/>
              <a:t>Select the Texas Student Data System Portal from the list of applications</a:t>
            </a:r>
            <a:endParaRPr lang="en-US" dirty="0"/>
          </a:p>
          <a:p>
            <a:pPr marL="0" indent="0">
              <a:buNone/>
            </a:pPr>
            <a:endParaRPr lang="en-US" dirty="0"/>
          </a:p>
          <a:p>
            <a:pPr marL="0" indent="0">
              <a:buNone/>
            </a:pPr>
            <a:endParaRPr lang="en-US"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2895600"/>
            <a:ext cx="3425825" cy="230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71800" y="5873750"/>
            <a:ext cx="3200400" cy="60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8296" t="10070" r="69046" b="60069"/>
          <a:stretch/>
        </p:blipFill>
        <p:spPr bwMode="auto">
          <a:xfrm>
            <a:off x="4356100" y="3160713"/>
            <a:ext cx="4162840"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47054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TSDS Portal Access: Utilities</a:t>
            </a:r>
            <a:endParaRPr lang="en-US" dirty="0"/>
          </a:p>
        </p:txBody>
      </p:sp>
      <p:sp>
        <p:nvSpPr>
          <p:cNvPr id="9"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16</a:t>
            </a:fld>
            <a:endParaRPr lang="en-US" sz="1200" dirty="0"/>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925" t="14298" r="25000" b="34638"/>
          <a:stretch/>
        </p:blipFill>
        <p:spPr bwMode="auto">
          <a:xfrm>
            <a:off x="1371600" y="1645920"/>
            <a:ext cx="6339078" cy="4297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ight Arrow 11"/>
          <p:cNvSpPr/>
          <p:nvPr/>
        </p:nvSpPr>
        <p:spPr>
          <a:xfrm rot="18467597">
            <a:off x="6573224" y="2690512"/>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rot="5400000">
            <a:off x="7004347" y="2113074"/>
            <a:ext cx="559981" cy="85267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6096000" y="3338888"/>
            <a:ext cx="1712195" cy="45587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a:lnSpc>
                <a:spcPct val="106000"/>
              </a:lnSpc>
              <a:spcBef>
                <a:spcPts val="600"/>
              </a:spcBef>
              <a:spcAft>
                <a:spcPts val="300"/>
              </a:spcAft>
              <a:buClr>
                <a:schemeClr val="accent2">
                  <a:lumMod val="75000"/>
                </a:schemeClr>
              </a:buClr>
            </a:pPr>
            <a:r>
              <a:rPr lang="en-US" sz="1600" dirty="0" smtClean="0"/>
              <a:t>Select Utilities</a:t>
            </a:r>
          </a:p>
          <a:p>
            <a:pPr>
              <a:buClr>
                <a:schemeClr val="accent2">
                  <a:lumMod val="75000"/>
                </a:schemeClr>
              </a:buClr>
            </a:pPr>
            <a:endParaRPr lang="en-US" sz="1600" dirty="0"/>
          </a:p>
          <a:p>
            <a:endParaRPr lang="en-US" sz="1600" dirty="0"/>
          </a:p>
        </p:txBody>
      </p:sp>
    </p:spTree>
    <p:extLst>
      <p:ext uri="{BB962C8B-B14F-4D97-AF65-F5344CB8AC3E}">
        <p14:creationId xmlns:p14="http://schemas.microsoft.com/office/powerpoint/2010/main" val="23587684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 Validation Tool</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17</a:t>
            </a:fld>
            <a:endParaRPr lang="en-US" dirty="0"/>
          </a:p>
        </p:txBody>
      </p:sp>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2355" t="12210" r="66327" b="53488"/>
          <a:stretch/>
        </p:blipFill>
        <p:spPr bwMode="auto">
          <a:xfrm>
            <a:off x="1359408" y="1828800"/>
            <a:ext cx="6336792" cy="42485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rot="5400000">
            <a:off x="5416534" y="1835134"/>
            <a:ext cx="1219200" cy="334013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ight Arrow 6"/>
          <p:cNvSpPr/>
          <p:nvPr/>
        </p:nvSpPr>
        <p:spPr>
          <a:xfrm rot="18390201">
            <a:off x="5420945" y="405441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4377333" y="4585099"/>
            <a:ext cx="2932460" cy="59650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a:lnSpc>
                <a:spcPct val="106000"/>
              </a:lnSpc>
              <a:spcBef>
                <a:spcPts val="600"/>
              </a:spcBef>
              <a:spcAft>
                <a:spcPts val="300"/>
              </a:spcAft>
              <a:buClr>
                <a:schemeClr val="accent2">
                  <a:lumMod val="75000"/>
                </a:schemeClr>
              </a:buClr>
            </a:pPr>
            <a:r>
              <a:rPr lang="en-US" sz="1600" dirty="0" smtClean="0"/>
              <a:t>Select Download Validation Tool</a:t>
            </a:r>
          </a:p>
          <a:p>
            <a:pPr>
              <a:buClr>
                <a:schemeClr val="accent2">
                  <a:lumMod val="75000"/>
                </a:schemeClr>
              </a:buClr>
            </a:pPr>
            <a:endParaRPr lang="en-US" sz="1600" dirty="0"/>
          </a:p>
          <a:p>
            <a:endParaRPr lang="en-US" sz="1600" dirty="0"/>
          </a:p>
        </p:txBody>
      </p:sp>
    </p:spTree>
    <p:extLst>
      <p:ext uri="{BB962C8B-B14F-4D97-AF65-F5344CB8AC3E}">
        <p14:creationId xmlns:p14="http://schemas.microsoft.com/office/powerpoint/2010/main" val="9134811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rmAutofit/>
          </a:bodyPr>
          <a:lstStyle/>
          <a:p>
            <a:r>
              <a:rPr lang="en-US" sz="3000" dirty="0" smtClean="0"/>
              <a:t>Version Updates</a:t>
            </a:r>
            <a:endParaRPr lang="en-US" sz="3000" dirty="0"/>
          </a:p>
        </p:txBody>
      </p:sp>
    </p:spTree>
    <p:extLst>
      <p:ext uri="{BB962C8B-B14F-4D97-AF65-F5344CB8AC3E}">
        <p14:creationId xmlns:p14="http://schemas.microsoft.com/office/powerpoint/2010/main" val="22821642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Autofit/>
          </a:bodyPr>
          <a:lstStyle/>
          <a:p>
            <a:r>
              <a:rPr lang="en-US" dirty="0" smtClean="0"/>
              <a:t>Course Agenda</a:t>
            </a:r>
            <a:endParaRPr lang="en-US" dirty="0"/>
          </a:p>
        </p:txBody>
      </p:sp>
      <p:sp>
        <p:nvSpPr>
          <p:cNvPr id="4" name="Content Placeholder 3"/>
          <p:cNvSpPr>
            <a:spLocks noGrp="1"/>
          </p:cNvSpPr>
          <p:nvPr>
            <p:ph sz="quarter" idx="4294967295"/>
          </p:nvPr>
        </p:nvSpPr>
        <p:spPr>
          <a:xfrm>
            <a:off x="533400" y="1752600"/>
            <a:ext cx="8153400" cy="4495800"/>
          </a:xfrm>
        </p:spPr>
        <p:txBody>
          <a:bodyPr>
            <a:noAutofit/>
          </a:bodyPr>
          <a:lstStyle/>
          <a:p>
            <a:pPr>
              <a:lnSpc>
                <a:spcPct val="106000"/>
              </a:lnSpc>
              <a:spcBef>
                <a:spcPts val="600"/>
              </a:spcBef>
              <a:spcAft>
                <a:spcPts val="300"/>
              </a:spcAft>
              <a:buFont typeface="Wingdings" pitchFamily="2" charset="2"/>
              <a:buChar char="q"/>
            </a:pPr>
            <a:r>
              <a:rPr lang="en-US" dirty="0" smtClean="0"/>
              <a:t>Review Data Loading Process and validating the XML Interchange Files using the TSDS Client-Side Validation Tool</a:t>
            </a:r>
          </a:p>
          <a:p>
            <a:pPr>
              <a:lnSpc>
                <a:spcPct val="106000"/>
              </a:lnSpc>
              <a:spcBef>
                <a:spcPts val="600"/>
              </a:spcBef>
              <a:spcAft>
                <a:spcPts val="300"/>
              </a:spcAft>
              <a:buFont typeface="Wingdings" pitchFamily="2" charset="2"/>
              <a:buChar char="q"/>
            </a:pPr>
            <a:r>
              <a:rPr lang="en-US" dirty="0" smtClean="0"/>
              <a:t>Download and install the tool</a:t>
            </a:r>
          </a:p>
          <a:p>
            <a:pPr>
              <a:lnSpc>
                <a:spcPct val="106000"/>
              </a:lnSpc>
              <a:spcBef>
                <a:spcPts val="600"/>
              </a:spcBef>
              <a:spcAft>
                <a:spcPts val="300"/>
              </a:spcAft>
              <a:buFont typeface="Wingdings" pitchFamily="2" charset="2"/>
              <a:buChar char="q"/>
            </a:pPr>
            <a:r>
              <a:rPr lang="en-US" dirty="0" smtClean="0"/>
              <a:t>Run and review data error reports</a:t>
            </a:r>
          </a:p>
          <a:p>
            <a:pPr>
              <a:lnSpc>
                <a:spcPct val="106000"/>
              </a:lnSpc>
              <a:spcBef>
                <a:spcPts val="600"/>
              </a:spcBef>
              <a:spcAft>
                <a:spcPts val="300"/>
              </a:spcAft>
              <a:buFont typeface="Wingdings" pitchFamily="2" charset="2"/>
              <a:buChar char="q"/>
            </a:pPr>
            <a:r>
              <a:rPr lang="en-US" dirty="0" smtClean="0"/>
              <a:t>Discuss troubleshooting the data error reports and the escalation process</a:t>
            </a:r>
          </a:p>
        </p:txBody>
      </p:sp>
      <p:sp>
        <p:nvSpPr>
          <p:cNvPr id="5"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1</a:t>
            </a:fld>
            <a:endParaRPr lang="en-US" sz="1200" dirty="0"/>
          </a:p>
        </p:txBody>
      </p:sp>
    </p:spTree>
    <p:extLst>
      <p:ext uri="{BB962C8B-B14F-4D97-AF65-F5344CB8AC3E}">
        <p14:creationId xmlns:p14="http://schemas.microsoft.com/office/powerpoint/2010/main" val="5604723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Automatic Version Updates</a:t>
            </a:r>
            <a:endParaRPr lang="en-US" dirty="0"/>
          </a:p>
        </p:txBody>
      </p:sp>
      <p:pic>
        <p:nvPicPr>
          <p:cNvPr id="9" name="Picture 8"/>
          <p:cNvPicPr/>
          <p:nvPr/>
        </p:nvPicPr>
        <p:blipFill>
          <a:blip r:embed="rId3" cstate="print"/>
          <a:stretch>
            <a:fillRect/>
          </a:stretch>
        </p:blipFill>
        <p:spPr>
          <a:xfrm>
            <a:off x="228600" y="1943735"/>
            <a:ext cx="4914265" cy="4076065"/>
          </a:xfrm>
          <a:prstGeom prst="rect">
            <a:avLst/>
          </a:prstGeom>
        </p:spPr>
      </p:pic>
      <p:sp>
        <p:nvSpPr>
          <p:cNvPr id="10" name="Content Placeholder 2"/>
          <p:cNvSpPr>
            <a:spLocks noGrp="1"/>
          </p:cNvSpPr>
          <p:nvPr>
            <p:ph sz="quarter" idx="1"/>
          </p:nvPr>
        </p:nvSpPr>
        <p:spPr>
          <a:xfrm>
            <a:off x="5181600" y="1914040"/>
            <a:ext cx="3581400" cy="4038600"/>
          </a:xfrm>
        </p:spPr>
        <p:txBody>
          <a:bodyPr>
            <a:normAutofit/>
          </a:bodyPr>
          <a:lstStyle/>
          <a:p>
            <a:r>
              <a:rPr lang="en-US" dirty="0" smtClean="0"/>
              <a:t>The </a:t>
            </a:r>
            <a:r>
              <a:rPr lang="en-US" dirty="0"/>
              <a:t>user will see a screen when the application launches if a newer version of the </a:t>
            </a:r>
            <a:r>
              <a:rPr lang="en-US" dirty="0" smtClean="0"/>
              <a:t>TSDS Client-Side Validation </a:t>
            </a:r>
            <a:r>
              <a:rPr lang="en-US" dirty="0"/>
              <a:t>Tool is </a:t>
            </a:r>
            <a:r>
              <a:rPr lang="en-US" dirty="0" smtClean="0"/>
              <a:t>available</a:t>
            </a:r>
          </a:p>
          <a:p>
            <a:r>
              <a:rPr lang="en-US" dirty="0" smtClean="0"/>
              <a:t>The user then elects to update the tool </a:t>
            </a:r>
            <a:endParaRPr lang="en-US" dirty="0"/>
          </a:p>
        </p:txBody>
      </p:sp>
      <p:sp>
        <p:nvSpPr>
          <p:cNvPr id="5"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19</a:t>
            </a:fld>
            <a:endParaRPr lang="en-US" sz="1200" dirty="0"/>
          </a:p>
        </p:txBody>
      </p:sp>
    </p:spTree>
    <p:extLst>
      <p:ext uri="{BB962C8B-B14F-4D97-AF65-F5344CB8AC3E}">
        <p14:creationId xmlns:p14="http://schemas.microsoft.com/office/powerpoint/2010/main" val="1543609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Manual Version Updates</a:t>
            </a:r>
            <a:endParaRPr lang="en-US" dirty="0"/>
          </a:p>
        </p:txBody>
      </p:sp>
      <p:sp>
        <p:nvSpPr>
          <p:cNvPr id="10" name="Content Placeholder 2"/>
          <p:cNvSpPr>
            <a:spLocks noGrp="1"/>
          </p:cNvSpPr>
          <p:nvPr>
            <p:ph sz="quarter" idx="1"/>
          </p:nvPr>
        </p:nvSpPr>
        <p:spPr>
          <a:xfrm>
            <a:off x="5181600" y="1914040"/>
            <a:ext cx="3581400" cy="4038600"/>
          </a:xfrm>
        </p:spPr>
        <p:txBody>
          <a:bodyPr>
            <a:normAutofit/>
          </a:bodyPr>
          <a:lstStyle/>
          <a:p>
            <a:r>
              <a:rPr lang="en-US" dirty="0" smtClean="0"/>
              <a:t>The </a:t>
            </a:r>
            <a:r>
              <a:rPr lang="en-US" dirty="0"/>
              <a:t>user </a:t>
            </a:r>
            <a:r>
              <a:rPr lang="en-US" dirty="0" smtClean="0"/>
              <a:t>can also manually check for updates by clicking on Help</a:t>
            </a:r>
          </a:p>
          <a:p>
            <a:r>
              <a:rPr lang="en-US" dirty="0" smtClean="0"/>
              <a:t>The Check for Update link runs the user through the update wizard</a:t>
            </a:r>
            <a:endParaRPr lang="en-US" dirty="0"/>
          </a:p>
        </p:txBody>
      </p:sp>
      <p:sp>
        <p:nvSpPr>
          <p:cNvPr id="5"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20</a:t>
            </a:fld>
            <a:endParaRPr lang="en-US" sz="1200" dirty="0"/>
          </a:p>
        </p:txBody>
      </p:sp>
      <p:sp>
        <p:nvSpPr>
          <p:cNvPr id="7" name="Right Arrow 6"/>
          <p:cNvSpPr/>
          <p:nvPr/>
        </p:nvSpPr>
        <p:spPr>
          <a:xfrm rot="12395941">
            <a:off x="1800389" y="2634354"/>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942" r="70334" b="48011"/>
          <a:stretch/>
        </p:blipFill>
        <p:spPr bwMode="auto">
          <a:xfrm>
            <a:off x="762000" y="2070100"/>
            <a:ext cx="3949700" cy="280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ight Arrow 7"/>
          <p:cNvSpPr/>
          <p:nvPr/>
        </p:nvSpPr>
        <p:spPr>
          <a:xfrm rot="11778541">
            <a:off x="1647185" y="2646632"/>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195102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Quick Reference Documentation</a:t>
            </a:r>
            <a:endParaRPr lang="en-US" dirty="0"/>
          </a:p>
        </p:txBody>
      </p:sp>
      <p:sp>
        <p:nvSpPr>
          <p:cNvPr id="6"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21</a:t>
            </a:fld>
            <a:endParaRPr lang="en-US" sz="1200" dirty="0"/>
          </a:p>
        </p:txBody>
      </p:sp>
      <p:sp>
        <p:nvSpPr>
          <p:cNvPr id="8" name="Content Placeholder 3"/>
          <p:cNvSpPr>
            <a:spLocks noGrp="1"/>
          </p:cNvSpPr>
          <p:nvPr>
            <p:ph sz="quarter" idx="4294967295"/>
          </p:nvPr>
        </p:nvSpPr>
        <p:spPr>
          <a:xfrm>
            <a:off x="304800" y="1828800"/>
            <a:ext cx="8458200" cy="4419600"/>
          </a:xfrm>
        </p:spPr>
        <p:txBody>
          <a:bodyPr>
            <a:noAutofit/>
          </a:bodyPr>
          <a:lstStyle/>
          <a:p>
            <a:r>
              <a:rPr lang="en-US" dirty="0" smtClean="0"/>
              <a:t>Let’s take a moment and download the TSDS Client-Side Validation Tool Installation and Version Update Quick Reference Guide from this course in Project Share.  </a:t>
            </a:r>
          </a:p>
          <a:p>
            <a:r>
              <a:rPr lang="en-US" dirty="0" smtClean="0"/>
              <a:t>Log in to access the course materials.</a:t>
            </a:r>
          </a:p>
          <a:p>
            <a:endParaRPr lang="en-US" sz="2200" dirty="0"/>
          </a:p>
          <a:p>
            <a:endParaRPr lang="en-US" sz="2200" dirty="0"/>
          </a:p>
        </p:txBody>
      </p:sp>
      <p:sp>
        <p:nvSpPr>
          <p:cNvPr id="9" name="Rounded Rectangle 8"/>
          <p:cNvSpPr/>
          <p:nvPr/>
        </p:nvSpPr>
        <p:spPr>
          <a:xfrm>
            <a:off x="914400" y="3733801"/>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p14="http://schemas.microsoft.com/office/powerpoint/2010/main" val="28985907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rmAutofit/>
          </a:bodyPr>
          <a:lstStyle/>
          <a:p>
            <a:r>
              <a:rPr lang="en-US" dirty="0" smtClean="0"/>
              <a:t>Validation Process</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22</a:t>
            </a:fld>
            <a:endParaRPr lang="en-US" dirty="0"/>
          </a:p>
        </p:txBody>
      </p:sp>
    </p:spTree>
    <p:extLst>
      <p:ext uri="{BB962C8B-B14F-4D97-AF65-F5344CB8AC3E}">
        <p14:creationId xmlns:p14="http://schemas.microsoft.com/office/powerpoint/2010/main" val="41858990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841" r="56676" b="16945"/>
          <a:stretch/>
        </p:blipFill>
        <p:spPr bwMode="auto">
          <a:xfrm>
            <a:off x="1167771" y="1600200"/>
            <a:ext cx="6833229" cy="512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1905000" y="457200"/>
            <a:ext cx="6858000" cy="838200"/>
          </a:xfrm>
          <a:prstGeom prst="rect">
            <a:avLst/>
          </a:prstGeom>
        </p:spPr>
        <p:txBody>
          <a:bodyPr>
            <a:normAutofit/>
          </a:bodyPr>
          <a:lstStyle/>
          <a:p>
            <a:r>
              <a:rPr lang="en-US" dirty="0" smtClean="0"/>
              <a:t>Home Page</a:t>
            </a:r>
            <a:endParaRPr lang="en-US" dirty="0"/>
          </a:p>
        </p:txBody>
      </p:sp>
      <p:sp>
        <p:nvSpPr>
          <p:cNvPr id="5" name="TextBox 4"/>
          <p:cNvSpPr txBox="1"/>
          <p:nvPr/>
        </p:nvSpPr>
        <p:spPr>
          <a:xfrm>
            <a:off x="5943600" y="1650242"/>
            <a:ext cx="2627660" cy="830997"/>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The is the Home page for File Selection</a:t>
            </a:r>
            <a:endParaRPr lang="en-US" sz="1600" dirty="0"/>
          </a:p>
          <a:p>
            <a:pPr>
              <a:lnSpc>
                <a:spcPct val="106000"/>
              </a:lnSpc>
              <a:spcBef>
                <a:spcPts val="600"/>
              </a:spcBef>
              <a:spcAft>
                <a:spcPts val="300"/>
              </a:spcAft>
            </a:pPr>
            <a:endParaRPr lang="en-US" sz="1600" dirty="0"/>
          </a:p>
        </p:txBody>
      </p:sp>
      <p:sp>
        <p:nvSpPr>
          <p:cNvPr id="6"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23</a:t>
            </a:fld>
            <a:endParaRPr lang="en-US" sz="1200" dirty="0"/>
          </a:p>
        </p:txBody>
      </p:sp>
    </p:spTree>
    <p:extLst>
      <p:ext uri="{BB962C8B-B14F-4D97-AF65-F5344CB8AC3E}">
        <p14:creationId xmlns:p14="http://schemas.microsoft.com/office/powerpoint/2010/main" val="13016168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841" t="571" r="56676" b="16372"/>
          <a:stretch/>
        </p:blipFill>
        <p:spPr bwMode="auto">
          <a:xfrm>
            <a:off x="1143000" y="1600200"/>
            <a:ext cx="6830568" cy="51186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1905000" y="457200"/>
            <a:ext cx="6858000" cy="838200"/>
          </a:xfrm>
          <a:prstGeom prst="rect">
            <a:avLst/>
          </a:prstGeom>
        </p:spPr>
        <p:txBody>
          <a:bodyPr>
            <a:normAutofit/>
          </a:bodyPr>
          <a:lstStyle/>
          <a:p>
            <a:r>
              <a:rPr lang="en-US" dirty="0" smtClean="0"/>
              <a:t>Select Year </a:t>
            </a:r>
            <a:endParaRPr lang="en-US" dirty="0"/>
          </a:p>
        </p:txBody>
      </p:sp>
      <p:sp>
        <p:nvSpPr>
          <p:cNvPr id="7" name="TextBox 6"/>
          <p:cNvSpPr txBox="1"/>
          <p:nvPr/>
        </p:nvSpPr>
        <p:spPr>
          <a:xfrm>
            <a:off x="5943600" y="1650242"/>
            <a:ext cx="2627660" cy="107721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The user selects School Year from the drop down list</a:t>
            </a:r>
            <a:endParaRPr lang="en-US" sz="1600" dirty="0"/>
          </a:p>
          <a:p>
            <a:pPr>
              <a:lnSpc>
                <a:spcPts val="1920"/>
              </a:lnSpc>
              <a:spcBef>
                <a:spcPts val="600"/>
              </a:spcBef>
              <a:spcAft>
                <a:spcPts val="300"/>
              </a:spcAft>
            </a:pPr>
            <a:endParaRPr lang="en-US" sz="1600" dirty="0"/>
          </a:p>
        </p:txBody>
      </p:sp>
      <p:sp>
        <p:nvSpPr>
          <p:cNvPr id="5"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24</a:t>
            </a:fld>
            <a:endParaRPr lang="en-US" sz="1200" dirty="0"/>
          </a:p>
        </p:txBody>
      </p:sp>
      <p:sp>
        <p:nvSpPr>
          <p:cNvPr id="6" name="Right Arrow 5"/>
          <p:cNvSpPr/>
          <p:nvPr/>
        </p:nvSpPr>
        <p:spPr>
          <a:xfrm rot="20028550">
            <a:off x="1417911" y="385214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41459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942" r="57081" b="18072"/>
          <a:stretch/>
        </p:blipFill>
        <p:spPr bwMode="auto">
          <a:xfrm>
            <a:off x="1143000" y="1600200"/>
            <a:ext cx="6830568" cy="5113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1905000" y="457200"/>
            <a:ext cx="6858000" cy="838200"/>
          </a:xfrm>
          <a:prstGeom prst="rect">
            <a:avLst/>
          </a:prstGeom>
        </p:spPr>
        <p:txBody>
          <a:bodyPr>
            <a:normAutofit/>
          </a:bodyPr>
          <a:lstStyle/>
          <a:p>
            <a:r>
              <a:rPr lang="en-US" dirty="0" smtClean="0"/>
              <a:t>Select Collection</a:t>
            </a:r>
            <a:endParaRPr lang="en-US" dirty="0"/>
          </a:p>
        </p:txBody>
      </p:sp>
      <p:sp>
        <p:nvSpPr>
          <p:cNvPr id="7" name="TextBox 6"/>
          <p:cNvSpPr txBox="1"/>
          <p:nvPr/>
        </p:nvSpPr>
        <p:spPr>
          <a:xfrm>
            <a:off x="5943600" y="1650242"/>
            <a:ext cx="2627660" cy="898964"/>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Then the user selects Collection </a:t>
            </a:r>
            <a:endParaRPr lang="en-US" sz="1600" dirty="0"/>
          </a:p>
          <a:p>
            <a:endParaRPr lang="en-US" sz="1600" dirty="0"/>
          </a:p>
        </p:txBody>
      </p:sp>
      <p:sp>
        <p:nvSpPr>
          <p:cNvPr id="6"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25</a:t>
            </a:fld>
            <a:endParaRPr lang="en-US" sz="1200" dirty="0"/>
          </a:p>
        </p:txBody>
      </p:sp>
      <p:sp>
        <p:nvSpPr>
          <p:cNvPr id="8" name="Right Arrow 7"/>
          <p:cNvSpPr/>
          <p:nvPr/>
        </p:nvSpPr>
        <p:spPr>
          <a:xfrm rot="19459301">
            <a:off x="2689148" y="429615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493243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Browse File Directories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26</a:t>
            </a:fld>
            <a:endParaRPr lang="en-US" dirty="0"/>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66821" b="40333"/>
          <a:stretch/>
        </p:blipFill>
        <p:spPr bwMode="auto">
          <a:xfrm>
            <a:off x="1094232" y="1600200"/>
            <a:ext cx="6830568" cy="5118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ight Arrow 5"/>
          <p:cNvSpPr/>
          <p:nvPr/>
        </p:nvSpPr>
        <p:spPr>
          <a:xfrm rot="19707762">
            <a:off x="4287622" y="3564642"/>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5943600" y="1650242"/>
            <a:ext cx="2627660" cy="898964"/>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Then the user selects Browse to locate the target files</a:t>
            </a:r>
            <a:endParaRPr lang="en-US" sz="1600" dirty="0"/>
          </a:p>
          <a:p>
            <a:endParaRPr lang="en-US" sz="1600" dirty="0"/>
          </a:p>
        </p:txBody>
      </p:sp>
    </p:spTree>
    <p:extLst>
      <p:ext uri="{BB962C8B-B14F-4D97-AF65-F5344CB8AC3E}">
        <p14:creationId xmlns:p14="http://schemas.microsoft.com/office/powerpoint/2010/main" val="69711327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File Import</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27</a:t>
            </a:fld>
            <a:endParaRPr lang="en-US" dirty="0"/>
          </a:p>
        </p:txBody>
      </p:sp>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67496" b="40509"/>
          <a:stretch/>
        </p:blipFill>
        <p:spPr bwMode="auto">
          <a:xfrm>
            <a:off x="1143000" y="1572732"/>
            <a:ext cx="6830568" cy="52090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5943600" y="1650242"/>
            <a:ext cx="2627660" cy="116915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The file has been imported into the tool</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Note the Status is Not Processed</a:t>
            </a:r>
            <a:endParaRPr lang="en-US" sz="1600" dirty="0"/>
          </a:p>
          <a:p>
            <a:endParaRPr lang="en-US" sz="1600" dirty="0"/>
          </a:p>
        </p:txBody>
      </p:sp>
      <p:sp>
        <p:nvSpPr>
          <p:cNvPr id="7" name="Rectangle 6"/>
          <p:cNvSpPr/>
          <p:nvPr/>
        </p:nvSpPr>
        <p:spPr>
          <a:xfrm rot="5400000">
            <a:off x="4387850" y="1111251"/>
            <a:ext cx="304799" cy="61594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3012299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Select Additional Files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28</a:t>
            </a:fld>
            <a:endParaRPr lang="en-US" dirty="0"/>
          </a:p>
        </p:txBody>
      </p:sp>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67303" b="40509"/>
          <a:stretch/>
        </p:blipFill>
        <p:spPr bwMode="auto">
          <a:xfrm>
            <a:off x="1143000" y="1603464"/>
            <a:ext cx="6830568" cy="51783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5943600" y="1650242"/>
            <a:ext cx="2627660" cy="238835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The user can also select additional files to process</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Hold Ctrl key down  to multi-select Files</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The tool can process multiple files, but not zip files</a:t>
            </a:r>
          </a:p>
          <a:p>
            <a:endParaRPr lang="en-US" sz="1600" dirty="0"/>
          </a:p>
        </p:txBody>
      </p:sp>
      <p:sp>
        <p:nvSpPr>
          <p:cNvPr id="5" name="Rectangle 4"/>
          <p:cNvSpPr/>
          <p:nvPr/>
        </p:nvSpPr>
        <p:spPr>
          <a:xfrm>
            <a:off x="4419600" y="3352800"/>
            <a:ext cx="8382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744474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Autofit/>
          </a:bodyPr>
          <a:lstStyle/>
          <a:p>
            <a:r>
              <a:rPr lang="en-US" dirty="0" smtClean="0"/>
              <a:t>Course Objectives</a:t>
            </a:r>
            <a:endParaRPr lang="en-US"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0">
              <a:lnSpc>
                <a:spcPct val="106000"/>
              </a:lnSpc>
              <a:spcBef>
                <a:spcPts val="600"/>
              </a:spcBef>
              <a:spcAft>
                <a:spcPts val="300"/>
              </a:spcAft>
            </a:pPr>
            <a:r>
              <a:rPr lang="en-US" sz="1800" b="1" dirty="0" smtClean="0">
                <a:solidFill>
                  <a:schemeClr val="accent2"/>
                </a:solidFill>
              </a:rPr>
              <a:t>The participant will be able to:</a:t>
            </a:r>
          </a:p>
          <a:p>
            <a:pPr lvl="1">
              <a:lnSpc>
                <a:spcPct val="106000"/>
              </a:lnSpc>
              <a:spcBef>
                <a:spcPts val="600"/>
              </a:spcBef>
              <a:spcAft>
                <a:spcPts val="300"/>
              </a:spcAft>
            </a:pPr>
            <a:r>
              <a:rPr lang="en-US" sz="1800" dirty="0"/>
              <a:t>Describe the </a:t>
            </a:r>
            <a:r>
              <a:rPr lang="en-US" sz="1800" dirty="0" smtClean="0"/>
              <a:t>TSDS Client-Side Validation Tool functionality</a:t>
            </a:r>
            <a:endParaRPr lang="en-US" sz="1800" dirty="0"/>
          </a:p>
          <a:p>
            <a:pPr lvl="1">
              <a:lnSpc>
                <a:spcPct val="106000"/>
              </a:lnSpc>
              <a:spcBef>
                <a:spcPts val="600"/>
              </a:spcBef>
              <a:spcAft>
                <a:spcPts val="300"/>
              </a:spcAft>
            </a:pPr>
            <a:r>
              <a:rPr lang="en-US" sz="1800" dirty="0"/>
              <a:t>Download the </a:t>
            </a:r>
            <a:r>
              <a:rPr lang="en-US" sz="1800" dirty="0" smtClean="0"/>
              <a:t>TSDS Client-Side Validation </a:t>
            </a:r>
            <a:r>
              <a:rPr lang="en-US" sz="1800" dirty="0"/>
              <a:t>Tool </a:t>
            </a:r>
          </a:p>
          <a:p>
            <a:pPr lvl="1">
              <a:lnSpc>
                <a:spcPct val="106000"/>
              </a:lnSpc>
              <a:spcBef>
                <a:spcPts val="600"/>
              </a:spcBef>
              <a:spcAft>
                <a:spcPts val="300"/>
              </a:spcAft>
            </a:pPr>
            <a:r>
              <a:rPr lang="en-US" sz="1800" dirty="0"/>
              <a:t>Check for the latest version of the tool </a:t>
            </a:r>
          </a:p>
          <a:p>
            <a:pPr lvl="1">
              <a:lnSpc>
                <a:spcPct val="106000"/>
              </a:lnSpc>
              <a:spcBef>
                <a:spcPts val="600"/>
              </a:spcBef>
              <a:spcAft>
                <a:spcPts val="300"/>
              </a:spcAft>
            </a:pPr>
            <a:r>
              <a:rPr lang="en-US" sz="1800" dirty="0" smtClean="0"/>
              <a:t>Load </a:t>
            </a:r>
            <a:r>
              <a:rPr lang="en-US" sz="1800" dirty="0"/>
              <a:t>and run the XML Interchange Files using the </a:t>
            </a:r>
            <a:r>
              <a:rPr lang="en-US" sz="1800" dirty="0" smtClean="0"/>
              <a:t>TSDS Client-Side Validation </a:t>
            </a:r>
            <a:r>
              <a:rPr lang="en-US" sz="1800" dirty="0"/>
              <a:t>Tool </a:t>
            </a:r>
          </a:p>
          <a:p>
            <a:pPr lvl="1">
              <a:lnSpc>
                <a:spcPct val="106000"/>
              </a:lnSpc>
              <a:spcBef>
                <a:spcPts val="600"/>
              </a:spcBef>
              <a:spcAft>
                <a:spcPts val="300"/>
              </a:spcAft>
            </a:pPr>
            <a:r>
              <a:rPr lang="en-US" sz="1800" dirty="0"/>
              <a:t>Review </a:t>
            </a:r>
            <a:r>
              <a:rPr lang="en-US" sz="1800" dirty="0" smtClean="0"/>
              <a:t>error </a:t>
            </a:r>
            <a:r>
              <a:rPr lang="en-US" sz="1800" dirty="0"/>
              <a:t>r</a:t>
            </a:r>
            <a:r>
              <a:rPr lang="en-US" sz="1800" dirty="0" smtClean="0"/>
              <a:t>eports </a:t>
            </a:r>
            <a:r>
              <a:rPr lang="en-US" sz="1800" dirty="0"/>
              <a:t>and v</a:t>
            </a:r>
            <a:r>
              <a:rPr lang="en-US" sz="1800" dirty="0" smtClean="0"/>
              <a:t>erify </a:t>
            </a:r>
            <a:r>
              <a:rPr lang="en-US" sz="1800" dirty="0"/>
              <a:t>r</a:t>
            </a:r>
            <a:r>
              <a:rPr lang="en-US" sz="1800" dirty="0" smtClean="0"/>
              <a:t>esults</a:t>
            </a:r>
            <a:endParaRPr lang="en-US" sz="1800" dirty="0"/>
          </a:p>
          <a:p>
            <a:pPr lvl="1">
              <a:lnSpc>
                <a:spcPct val="106000"/>
              </a:lnSpc>
              <a:spcBef>
                <a:spcPts val="600"/>
              </a:spcBef>
              <a:spcAft>
                <a:spcPts val="300"/>
              </a:spcAft>
            </a:pPr>
            <a:r>
              <a:rPr lang="en-US" sz="1800" dirty="0"/>
              <a:t>Discuss the troubleshooting steps and escalation process related to data errors and XML Interchange File </a:t>
            </a:r>
            <a:r>
              <a:rPr lang="en-US" sz="1800" dirty="0" smtClean="0"/>
              <a:t>errors</a:t>
            </a:r>
            <a:endParaRPr lang="en-US" sz="1800" dirty="0"/>
          </a:p>
        </p:txBody>
      </p:sp>
      <p:sp>
        <p:nvSpPr>
          <p:cNvPr id="4"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2</a:t>
            </a:fld>
            <a:endParaRPr lang="en-US" sz="1200" dirty="0"/>
          </a:p>
        </p:txBody>
      </p:sp>
    </p:spTree>
    <p:extLst>
      <p:ext uri="{BB962C8B-B14F-4D97-AF65-F5344CB8AC3E}">
        <p14:creationId xmlns:p14="http://schemas.microsoft.com/office/powerpoint/2010/main" val="26254276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Files Imported</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29</a:t>
            </a:fld>
            <a:endParaRPr lang="en-US" dirty="0"/>
          </a:p>
        </p:txBody>
      </p:sp>
      <p:pic>
        <p:nvPicPr>
          <p:cNvPr id="92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67496" b="40278"/>
          <a:stretch/>
        </p:blipFill>
        <p:spPr bwMode="auto">
          <a:xfrm>
            <a:off x="1143000" y="1600200"/>
            <a:ext cx="6830568" cy="52293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5943600" y="1650242"/>
            <a:ext cx="2627660" cy="86435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Note that all three files have now been imported</a:t>
            </a:r>
          </a:p>
          <a:p>
            <a:endParaRPr lang="en-US" sz="1600" dirty="0"/>
          </a:p>
        </p:txBody>
      </p:sp>
    </p:spTree>
    <p:extLst>
      <p:ext uri="{BB962C8B-B14F-4D97-AF65-F5344CB8AC3E}">
        <p14:creationId xmlns:p14="http://schemas.microsoft.com/office/powerpoint/2010/main" val="20363648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 File Queue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30</a:t>
            </a:fld>
            <a:endParaRPr lang="en-US" dirty="0"/>
          </a:p>
        </p:txBody>
      </p:sp>
      <p:pic>
        <p:nvPicPr>
          <p:cNvPr id="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67496" b="40741"/>
          <a:stretch/>
        </p:blipFill>
        <p:spPr bwMode="auto">
          <a:xfrm>
            <a:off x="1143000" y="1593001"/>
            <a:ext cx="6830568" cy="5188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5943600" y="1650242"/>
            <a:ext cx="2627660" cy="200735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The user can opt to prioritize the order of file validation by moving it up or down on the list</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The user can also remove a file from the list</a:t>
            </a:r>
          </a:p>
          <a:p>
            <a:endParaRPr lang="en-US" sz="1600" dirty="0"/>
          </a:p>
        </p:txBody>
      </p:sp>
      <p:sp>
        <p:nvSpPr>
          <p:cNvPr id="7" name="Rectangle 6"/>
          <p:cNvSpPr/>
          <p:nvPr/>
        </p:nvSpPr>
        <p:spPr>
          <a:xfrm rot="5400000">
            <a:off x="7536434" y="4807966"/>
            <a:ext cx="609600" cy="290068"/>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19707762">
            <a:off x="858622" y="4318055"/>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rot="5400000">
            <a:off x="7124697" y="5600700"/>
            <a:ext cx="304801" cy="8381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1611428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67496" b="40741"/>
          <a:stretch/>
        </p:blipFill>
        <p:spPr bwMode="auto">
          <a:xfrm>
            <a:off x="1143000" y="1593001"/>
            <a:ext cx="6830568" cy="5188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1905000" y="457200"/>
            <a:ext cx="6858000" cy="838200"/>
          </a:xfrm>
          <a:prstGeom prst="rect">
            <a:avLst/>
          </a:prstGeom>
        </p:spPr>
        <p:txBody>
          <a:bodyPr>
            <a:normAutofit/>
          </a:bodyPr>
          <a:lstStyle/>
          <a:p>
            <a:r>
              <a:rPr lang="en-US" dirty="0" smtClean="0"/>
              <a:t>Process File</a:t>
            </a:r>
            <a:endParaRPr lang="en-US" dirty="0"/>
          </a:p>
        </p:txBody>
      </p:sp>
      <p:sp>
        <p:nvSpPr>
          <p:cNvPr id="7" name="TextBox 6"/>
          <p:cNvSpPr txBox="1"/>
          <p:nvPr/>
        </p:nvSpPr>
        <p:spPr>
          <a:xfrm>
            <a:off x="5943600" y="1650242"/>
            <a:ext cx="2627660" cy="1652375"/>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The user selects the XML Interchange files to be processed</a:t>
            </a:r>
          </a:p>
          <a:p>
            <a:pPr marL="285750" indent="-285750">
              <a:buClr>
                <a:schemeClr val="accent2">
                  <a:lumMod val="75000"/>
                </a:schemeClr>
              </a:buClr>
              <a:buFont typeface="Wingdings" pitchFamily="2" charset="2"/>
              <a:buChar char="q"/>
            </a:pPr>
            <a:r>
              <a:rPr lang="en-US" sz="1600" dirty="0" smtClean="0"/>
              <a:t>Then the user clicks Process to begin</a:t>
            </a:r>
            <a:endParaRPr lang="en-US" sz="1600" dirty="0"/>
          </a:p>
          <a:p>
            <a:endParaRPr lang="en-US" sz="1600" dirty="0"/>
          </a:p>
        </p:txBody>
      </p:sp>
      <p:sp>
        <p:nvSpPr>
          <p:cNvPr id="8" name="Right Arrow 7"/>
          <p:cNvSpPr/>
          <p:nvPr/>
        </p:nvSpPr>
        <p:spPr>
          <a:xfrm rot="20265544">
            <a:off x="3832751" y="604750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31</a:t>
            </a:fld>
            <a:endParaRPr lang="en-US" sz="1200" dirty="0"/>
          </a:p>
        </p:txBody>
      </p:sp>
    </p:spTree>
    <p:extLst>
      <p:ext uri="{BB962C8B-B14F-4D97-AF65-F5344CB8AC3E}">
        <p14:creationId xmlns:p14="http://schemas.microsoft.com/office/powerpoint/2010/main" val="357075546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 Progress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32</a:t>
            </a:fld>
            <a:endParaRPr lang="en-US" dirty="0"/>
          </a:p>
        </p:txBody>
      </p:sp>
      <p:pic>
        <p:nvPicPr>
          <p:cNvPr id="1024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67400" b="40278"/>
          <a:stretch/>
        </p:blipFill>
        <p:spPr bwMode="auto">
          <a:xfrm>
            <a:off x="1170432" y="1567941"/>
            <a:ext cx="6830568" cy="52138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5943600" y="1650242"/>
            <a:ext cx="2627660" cy="1652375"/>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The user will see a Progress bar as the XML Interchange Files are validating</a:t>
            </a:r>
            <a:endParaRPr lang="en-US" sz="1600" dirty="0"/>
          </a:p>
          <a:p>
            <a:endParaRPr lang="en-US" sz="1600" dirty="0"/>
          </a:p>
        </p:txBody>
      </p:sp>
      <p:sp>
        <p:nvSpPr>
          <p:cNvPr id="7" name="Right Arrow 6"/>
          <p:cNvSpPr/>
          <p:nvPr/>
        </p:nvSpPr>
        <p:spPr>
          <a:xfrm rot="20265544">
            <a:off x="1567937" y="246610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1180234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File Status: Passed</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33</a:t>
            </a:fld>
            <a:endParaRPr lang="en-US" dirty="0"/>
          </a:p>
        </p:txBody>
      </p:sp>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67400" b="40509"/>
          <a:stretch/>
        </p:blipFill>
        <p:spPr bwMode="auto">
          <a:xfrm>
            <a:off x="1170432" y="1588143"/>
            <a:ext cx="6830568" cy="51936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5943600" y="1650242"/>
            <a:ext cx="2627660" cy="826187"/>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Note under Status that all the files Passed</a:t>
            </a:r>
          </a:p>
          <a:p>
            <a:pPr>
              <a:lnSpc>
                <a:spcPct val="106000"/>
              </a:lnSpc>
              <a:spcBef>
                <a:spcPts val="600"/>
              </a:spcBef>
              <a:spcAft>
                <a:spcPts val="300"/>
              </a:spcAft>
              <a:buClr>
                <a:schemeClr val="accent2">
                  <a:lumMod val="75000"/>
                </a:schemeClr>
              </a:buClr>
            </a:pPr>
            <a:endParaRPr lang="en-US" sz="1600" dirty="0"/>
          </a:p>
          <a:p>
            <a:endParaRPr lang="en-US" sz="1600" dirty="0"/>
          </a:p>
        </p:txBody>
      </p:sp>
      <p:sp>
        <p:nvSpPr>
          <p:cNvPr id="8" name="Rectangle 7"/>
          <p:cNvSpPr/>
          <p:nvPr/>
        </p:nvSpPr>
        <p:spPr>
          <a:xfrm rot="5400000">
            <a:off x="4273549" y="1225551"/>
            <a:ext cx="533399" cy="61594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7882361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View Details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34</a:t>
            </a:fld>
            <a:endParaRPr lang="en-US" dirty="0"/>
          </a:p>
        </p:txBody>
      </p:sp>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67400" b="40509"/>
          <a:stretch/>
        </p:blipFill>
        <p:spPr bwMode="auto">
          <a:xfrm>
            <a:off x="1170432" y="1588143"/>
            <a:ext cx="6830568" cy="51936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5943600" y="1650242"/>
            <a:ext cx="2627660" cy="94055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The user can select a file and opt to view Details</a:t>
            </a:r>
          </a:p>
          <a:p>
            <a:pPr>
              <a:lnSpc>
                <a:spcPct val="106000"/>
              </a:lnSpc>
              <a:spcBef>
                <a:spcPts val="600"/>
              </a:spcBef>
              <a:spcAft>
                <a:spcPts val="300"/>
              </a:spcAft>
              <a:buClr>
                <a:schemeClr val="accent2">
                  <a:lumMod val="75000"/>
                </a:schemeClr>
              </a:buClr>
            </a:pPr>
            <a:endParaRPr lang="en-US" sz="1600" dirty="0"/>
          </a:p>
          <a:p>
            <a:endParaRPr lang="en-US" sz="1600" dirty="0"/>
          </a:p>
        </p:txBody>
      </p:sp>
      <p:sp>
        <p:nvSpPr>
          <p:cNvPr id="8" name="Rectangle 7"/>
          <p:cNvSpPr/>
          <p:nvPr/>
        </p:nvSpPr>
        <p:spPr>
          <a:xfrm rot="5400000">
            <a:off x="4443490" y="1201979"/>
            <a:ext cx="193514" cy="61594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ight Arrow 6"/>
          <p:cNvSpPr/>
          <p:nvPr/>
        </p:nvSpPr>
        <p:spPr>
          <a:xfrm rot="20265544">
            <a:off x="4920736" y="604750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91626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 Validation Errors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35</a:t>
            </a:fld>
            <a:endParaRPr lang="en-US" dirty="0"/>
          </a:p>
        </p:txBody>
      </p:sp>
      <p:pic>
        <p:nvPicPr>
          <p:cNvPr id="1229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67689" b="40509"/>
          <a:stretch/>
        </p:blipFill>
        <p:spPr bwMode="auto">
          <a:xfrm>
            <a:off x="1170432" y="1541633"/>
            <a:ext cx="6830568" cy="52401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5943600" y="1650242"/>
            <a:ext cx="2627660" cy="94055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This file has no validation errors</a:t>
            </a:r>
          </a:p>
          <a:p>
            <a:pPr>
              <a:lnSpc>
                <a:spcPct val="106000"/>
              </a:lnSpc>
              <a:spcBef>
                <a:spcPts val="600"/>
              </a:spcBef>
              <a:spcAft>
                <a:spcPts val="300"/>
              </a:spcAft>
              <a:buClr>
                <a:schemeClr val="accent2">
                  <a:lumMod val="75000"/>
                </a:schemeClr>
              </a:buClr>
            </a:pPr>
            <a:endParaRPr lang="en-US" sz="1600" dirty="0"/>
          </a:p>
          <a:p>
            <a:endParaRPr lang="en-US" sz="1600" dirty="0"/>
          </a:p>
        </p:txBody>
      </p:sp>
    </p:spTree>
    <p:extLst>
      <p:ext uri="{BB962C8B-B14F-4D97-AF65-F5344CB8AC3E}">
        <p14:creationId xmlns:p14="http://schemas.microsoft.com/office/powerpoint/2010/main" val="364432599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Clear All </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36</a:t>
            </a:fld>
            <a:endParaRPr lang="en-US" dirty="0"/>
          </a:p>
        </p:txBody>
      </p:sp>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67400" b="40509"/>
          <a:stretch/>
        </p:blipFill>
        <p:spPr bwMode="auto">
          <a:xfrm>
            <a:off x="1170432" y="1588143"/>
            <a:ext cx="6830568" cy="51936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5943600" y="1650242"/>
            <a:ext cx="2627660" cy="94055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The user can also select Clear All to clean the queue </a:t>
            </a:r>
          </a:p>
          <a:p>
            <a:pPr>
              <a:lnSpc>
                <a:spcPct val="106000"/>
              </a:lnSpc>
              <a:spcBef>
                <a:spcPts val="600"/>
              </a:spcBef>
              <a:spcAft>
                <a:spcPts val="300"/>
              </a:spcAft>
              <a:buClr>
                <a:schemeClr val="accent2">
                  <a:lumMod val="75000"/>
                </a:schemeClr>
              </a:buClr>
            </a:pPr>
            <a:endParaRPr lang="en-US" sz="1600" dirty="0"/>
          </a:p>
          <a:p>
            <a:endParaRPr lang="en-US" sz="1600" dirty="0"/>
          </a:p>
        </p:txBody>
      </p:sp>
      <p:sp>
        <p:nvSpPr>
          <p:cNvPr id="7" name="Right Arrow 6"/>
          <p:cNvSpPr/>
          <p:nvPr/>
        </p:nvSpPr>
        <p:spPr>
          <a:xfrm rot="20265544">
            <a:off x="5530337" y="6047502"/>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6658276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Validation Process: Validations</a:t>
            </a:r>
            <a:endParaRPr lang="en-US" dirty="0"/>
          </a:p>
        </p:txBody>
      </p:sp>
      <p:sp>
        <p:nvSpPr>
          <p:cNvPr id="3" name="Content Placeholder 2"/>
          <p:cNvSpPr>
            <a:spLocks noGrp="1"/>
          </p:cNvSpPr>
          <p:nvPr>
            <p:ph sz="quarter" idx="1"/>
          </p:nvPr>
        </p:nvSpPr>
        <p:spPr/>
        <p:txBody>
          <a:bodyPr/>
          <a:lstStyle/>
          <a:p>
            <a:pPr lvl="0"/>
            <a:r>
              <a:rPr lang="en-US" dirty="0"/>
              <a:t>The </a:t>
            </a:r>
            <a:r>
              <a:rPr lang="en-US" dirty="0" smtClean="0"/>
              <a:t>TSDS Client-Side Validation </a:t>
            </a:r>
            <a:r>
              <a:rPr lang="en-US" dirty="0"/>
              <a:t>Tool confirms that the </a:t>
            </a:r>
            <a:r>
              <a:rPr lang="en-US" dirty="0" smtClean="0"/>
              <a:t>XML Interchange </a:t>
            </a:r>
            <a:r>
              <a:rPr lang="en-US" dirty="0"/>
              <a:t>F</a:t>
            </a:r>
            <a:r>
              <a:rPr lang="en-US" dirty="0" smtClean="0"/>
              <a:t>iles </a:t>
            </a:r>
            <a:r>
              <a:rPr lang="en-US" dirty="0"/>
              <a:t>adhere to the </a:t>
            </a:r>
            <a:r>
              <a:rPr lang="en-US" dirty="0" smtClean="0"/>
              <a:t>collection specific validation package rules</a:t>
            </a:r>
            <a:endParaRPr lang="en-US" dirty="0"/>
          </a:p>
          <a:p>
            <a:pPr lvl="0"/>
            <a:r>
              <a:rPr lang="en-US" dirty="0"/>
              <a:t>If the file passes the </a:t>
            </a:r>
            <a:r>
              <a:rPr lang="en-US" dirty="0" smtClean="0"/>
              <a:t>collection specific validation package rules, </a:t>
            </a:r>
            <a:r>
              <a:rPr lang="en-US" dirty="0"/>
              <a:t>the </a:t>
            </a:r>
            <a:r>
              <a:rPr lang="en-US" dirty="0" smtClean="0"/>
              <a:t>TSDS Client-Side Validation </a:t>
            </a:r>
            <a:r>
              <a:rPr lang="en-US" dirty="0"/>
              <a:t>Tool confirms that the data in the interchange file complies with the TEDS Section </a:t>
            </a:r>
            <a:r>
              <a:rPr lang="en-US" dirty="0" smtClean="0"/>
              <a:t>3, TEDS Section 4 and some of the TEDS Section 5 checks</a:t>
            </a:r>
          </a:p>
        </p:txBody>
      </p:sp>
      <p:sp>
        <p:nvSpPr>
          <p:cNvPr id="4"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37</a:t>
            </a:fld>
            <a:endParaRPr lang="en-US" sz="1200" dirty="0"/>
          </a:p>
        </p:txBody>
      </p:sp>
    </p:spTree>
    <p:extLst>
      <p:ext uri="{BB962C8B-B14F-4D97-AF65-F5344CB8AC3E}">
        <p14:creationId xmlns:p14="http://schemas.microsoft.com/office/powerpoint/2010/main" val="202879422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TEDS Section 3</a:t>
            </a:r>
            <a:endParaRPr lang="en-US" dirty="0"/>
          </a:p>
        </p:txBody>
      </p:sp>
      <p:sp>
        <p:nvSpPr>
          <p:cNvPr id="3" name="Content Placeholder 2"/>
          <p:cNvSpPr>
            <a:spLocks noGrp="1"/>
          </p:cNvSpPr>
          <p:nvPr>
            <p:ph sz="quarter" idx="1"/>
          </p:nvPr>
        </p:nvSpPr>
        <p:spPr/>
        <p:txBody>
          <a:bodyPr/>
          <a:lstStyle/>
          <a:p>
            <a:pPr lvl="0"/>
            <a:r>
              <a:rPr lang="en-US" dirty="0" smtClean="0"/>
              <a:t>To clarify, TEDS Section 3 Checks provide a description of the data elements, including:</a:t>
            </a:r>
          </a:p>
          <a:p>
            <a:pPr lvl="1"/>
            <a:r>
              <a:rPr lang="en-US" dirty="0"/>
              <a:t>D</a:t>
            </a:r>
            <a:r>
              <a:rPr lang="en-US" dirty="0" smtClean="0"/>
              <a:t>ata length </a:t>
            </a:r>
          </a:p>
          <a:p>
            <a:pPr lvl="1"/>
            <a:r>
              <a:rPr lang="en-US" dirty="0"/>
              <a:t>R</a:t>
            </a:r>
            <a:r>
              <a:rPr lang="en-US" dirty="0" smtClean="0"/>
              <a:t>equired field</a:t>
            </a:r>
          </a:p>
          <a:p>
            <a:pPr lvl="1"/>
            <a:r>
              <a:rPr lang="en-US" dirty="0"/>
              <a:t>D</a:t>
            </a:r>
            <a:r>
              <a:rPr lang="en-US" dirty="0" smtClean="0"/>
              <a:t>ata type</a:t>
            </a:r>
          </a:p>
          <a:p>
            <a:pPr lvl="1"/>
            <a:r>
              <a:rPr lang="en-US" dirty="0"/>
              <a:t>C</a:t>
            </a:r>
            <a:r>
              <a:rPr lang="en-US" dirty="0" smtClean="0"/>
              <a:t>omplex type</a:t>
            </a:r>
            <a:endParaRPr lang="en-US" dirty="0"/>
          </a:p>
          <a:p>
            <a:r>
              <a:rPr lang="en-US" dirty="0" smtClean="0"/>
              <a:t>Refer to the TSDS Website for the latest information:</a:t>
            </a:r>
          </a:p>
          <a:p>
            <a:pPr lvl="1"/>
            <a:r>
              <a:rPr lang="en-US" dirty="0">
                <a:hlinkClick r:id="rId3"/>
              </a:rPr>
              <a:t>http://www.tea.state.tx.us/TSDS/TEDS/TEDS_Section_3_-_Description_of_Data_Elements/</a:t>
            </a:r>
            <a:endParaRPr lang="en-US" dirty="0" smtClean="0"/>
          </a:p>
          <a:p>
            <a:pPr marL="0" indent="0">
              <a:buNone/>
            </a:pPr>
            <a:endParaRPr lang="en-US" dirty="0" smtClean="0"/>
          </a:p>
        </p:txBody>
      </p:sp>
      <p:sp>
        <p:nvSpPr>
          <p:cNvPr id="4"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38</a:t>
            </a:fld>
            <a:endParaRPr lang="en-US" sz="1200" dirty="0"/>
          </a:p>
        </p:txBody>
      </p:sp>
    </p:spTree>
    <p:extLst>
      <p:ext uri="{BB962C8B-B14F-4D97-AF65-F5344CB8AC3E}">
        <p14:creationId xmlns:p14="http://schemas.microsoft.com/office/powerpoint/2010/main" val="26759109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0">
              <a:lnSpc>
                <a:spcPct val="106000"/>
              </a:lnSpc>
              <a:spcBef>
                <a:spcPts val="600"/>
              </a:spcBef>
              <a:spcAft>
                <a:spcPts val="300"/>
              </a:spcAft>
            </a:pPr>
            <a:r>
              <a:rPr lang="en-US" sz="1800" b="1" dirty="0">
                <a:solidFill>
                  <a:schemeClr val="accent2"/>
                </a:solidFill>
              </a:rPr>
              <a:t>Prerequisites that are needed prior to this training: </a:t>
            </a:r>
            <a:endParaRPr lang="en-US" sz="1800" dirty="0"/>
          </a:p>
          <a:p>
            <a:pPr lvl="1">
              <a:lnSpc>
                <a:spcPct val="106000"/>
              </a:lnSpc>
              <a:spcBef>
                <a:spcPts val="600"/>
              </a:spcBef>
              <a:spcAft>
                <a:spcPts val="300"/>
              </a:spcAft>
            </a:pPr>
            <a:r>
              <a:rPr lang="en-US" sz="1800" u="sng" dirty="0" smtClean="0"/>
              <a:t>Training Prerequisites</a:t>
            </a:r>
            <a:r>
              <a:rPr lang="en-US" sz="1800" dirty="0" smtClean="0"/>
              <a:t>: </a:t>
            </a:r>
          </a:p>
          <a:p>
            <a:pPr lvl="2">
              <a:lnSpc>
                <a:spcPct val="106000"/>
              </a:lnSpc>
              <a:spcBef>
                <a:spcPts val="600"/>
              </a:spcBef>
              <a:spcAft>
                <a:spcPts val="300"/>
              </a:spcAft>
            </a:pPr>
            <a:r>
              <a:rPr lang="en-US" sz="1800" dirty="0"/>
              <a:t>Participants should attend the TSDS PEIMS and Technical Course 1: TSDS Overview and TSDS High Level End User Process Map training session (or view the online version posted on Project Share </a:t>
            </a:r>
            <a:endParaRPr lang="en-US" sz="1800" dirty="0" smtClean="0"/>
          </a:p>
          <a:p>
            <a:pPr lvl="1">
              <a:lnSpc>
                <a:spcPct val="106000"/>
              </a:lnSpc>
              <a:spcBef>
                <a:spcPts val="600"/>
              </a:spcBef>
              <a:spcAft>
                <a:spcPts val="300"/>
              </a:spcAft>
            </a:pPr>
            <a:r>
              <a:rPr lang="en-US" sz="1800" u="sng" dirty="0" smtClean="0"/>
              <a:t>Technical Prerequisites</a:t>
            </a:r>
            <a:r>
              <a:rPr lang="en-US" sz="1800" dirty="0" smtClean="0"/>
              <a:t>:</a:t>
            </a:r>
            <a:endParaRPr lang="en-US" sz="1800" dirty="0"/>
          </a:p>
          <a:p>
            <a:pPr lvl="2">
              <a:lnSpc>
                <a:spcPct val="106000"/>
              </a:lnSpc>
              <a:spcBef>
                <a:spcPts val="600"/>
              </a:spcBef>
              <a:spcAft>
                <a:spcPts val="300"/>
              </a:spcAft>
            </a:pPr>
            <a:r>
              <a:rPr lang="en-US" sz="1800" dirty="0"/>
              <a:t>Participants will need a TEAL ID with access to the </a:t>
            </a:r>
            <a:r>
              <a:rPr lang="en-US" sz="1800" dirty="0" smtClean="0"/>
              <a:t>TSDS Client-Side Validation Tool.</a:t>
            </a:r>
            <a:endParaRPr lang="en-US" sz="1800" dirty="0"/>
          </a:p>
          <a:p>
            <a:pPr lvl="2">
              <a:lnSpc>
                <a:spcPct val="106000"/>
              </a:lnSpc>
              <a:spcBef>
                <a:spcPts val="600"/>
              </a:spcBef>
              <a:spcAft>
                <a:spcPts val="300"/>
              </a:spcAft>
            </a:pPr>
            <a:r>
              <a:rPr lang="en-US" sz="1800" dirty="0"/>
              <a:t>Participants will </a:t>
            </a:r>
            <a:r>
              <a:rPr lang="en-US" sz="1800" dirty="0" smtClean="0"/>
              <a:t>need a Project </a:t>
            </a:r>
            <a:r>
              <a:rPr lang="en-US" sz="1800" dirty="0"/>
              <a:t>Share user </a:t>
            </a:r>
            <a:r>
              <a:rPr lang="en-US" sz="1800" dirty="0" smtClean="0"/>
              <a:t>ID</a:t>
            </a:r>
          </a:p>
          <a:p>
            <a:pPr lvl="2">
              <a:lnSpc>
                <a:spcPct val="106000"/>
              </a:lnSpc>
              <a:spcBef>
                <a:spcPts val="600"/>
              </a:spcBef>
              <a:spcAft>
                <a:spcPts val="300"/>
              </a:spcAft>
            </a:pPr>
            <a:r>
              <a:rPr lang="en-US" sz="1800" dirty="0" smtClean="0"/>
              <a:t>Participants will need a working knowledge of TEDS</a:t>
            </a:r>
            <a:endParaRPr lang="en-US" sz="1800" dirty="0"/>
          </a:p>
          <a:p>
            <a:pPr lvl="1">
              <a:lnSpc>
                <a:spcPct val="106000"/>
              </a:lnSpc>
              <a:spcBef>
                <a:spcPts val="600"/>
              </a:spcBef>
              <a:spcAft>
                <a:spcPts val="300"/>
              </a:spcAft>
            </a:pPr>
            <a:endParaRPr lang="en-US" sz="1800"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Course Prerequisites </a:t>
            </a:r>
            <a:endParaRPr lang="en-US" dirty="0"/>
          </a:p>
        </p:txBody>
      </p:sp>
      <p:sp>
        <p:nvSpPr>
          <p:cNvPr id="6"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mtClean="0"/>
              <a:pPr/>
              <a:t>3</a:t>
            </a:fld>
            <a:endParaRPr lang="en-US" dirty="0"/>
          </a:p>
        </p:txBody>
      </p:sp>
    </p:spTree>
    <p:extLst>
      <p:ext uri="{BB962C8B-B14F-4D97-AF65-F5344CB8AC3E}">
        <p14:creationId xmlns:p14="http://schemas.microsoft.com/office/powerpoint/2010/main" val="27222074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TEDS Section 4</a:t>
            </a:r>
            <a:endParaRPr lang="en-US" dirty="0"/>
          </a:p>
        </p:txBody>
      </p:sp>
      <p:sp>
        <p:nvSpPr>
          <p:cNvPr id="3" name="Content Placeholder 2"/>
          <p:cNvSpPr>
            <a:spLocks noGrp="1"/>
          </p:cNvSpPr>
          <p:nvPr>
            <p:ph sz="quarter" idx="1"/>
          </p:nvPr>
        </p:nvSpPr>
        <p:spPr/>
        <p:txBody>
          <a:bodyPr/>
          <a:lstStyle/>
          <a:p>
            <a:r>
              <a:rPr lang="en-US" dirty="0" smtClean="0"/>
              <a:t>TEDS Section 4 contains </a:t>
            </a:r>
            <a:r>
              <a:rPr lang="en-US" dirty="0"/>
              <a:t>an alphabetical listing of the names of the code tables used with the data elements described in </a:t>
            </a:r>
            <a:r>
              <a:rPr lang="en-US" dirty="0" smtClean="0"/>
              <a:t>TEDS </a:t>
            </a:r>
            <a:r>
              <a:rPr lang="en-US" dirty="0"/>
              <a:t>Section 2. The code tables are arranged in code table ID number sequence. </a:t>
            </a:r>
          </a:p>
          <a:p>
            <a:r>
              <a:rPr lang="en-US" dirty="0"/>
              <a:t>The code tables translate the code values and explain the translations where </a:t>
            </a:r>
            <a:r>
              <a:rPr lang="en-US" dirty="0" smtClean="0"/>
              <a:t>necessary</a:t>
            </a:r>
            <a:endParaRPr lang="en-US" dirty="0"/>
          </a:p>
          <a:p>
            <a:r>
              <a:rPr lang="en-US" dirty="0" smtClean="0"/>
              <a:t>Refer to the TSDS Website for the latest information:</a:t>
            </a:r>
          </a:p>
          <a:p>
            <a:pPr lvl="1"/>
            <a:r>
              <a:rPr lang="en-US" dirty="0">
                <a:hlinkClick r:id="rId2"/>
              </a:rPr>
              <a:t>http://castro.tea.state.tx.us/tsds/teds/2015P/v1.0/teds-ds4.pdf</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39</a:t>
            </a:fld>
            <a:endParaRPr lang="en-US" dirty="0"/>
          </a:p>
        </p:txBody>
      </p:sp>
    </p:spTree>
    <p:extLst>
      <p:ext uri="{BB962C8B-B14F-4D97-AF65-F5344CB8AC3E}">
        <p14:creationId xmlns:p14="http://schemas.microsoft.com/office/powerpoint/2010/main" val="27432283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TEDS Section 5</a:t>
            </a:r>
            <a:endParaRPr lang="en-US" dirty="0"/>
          </a:p>
        </p:txBody>
      </p:sp>
      <p:sp>
        <p:nvSpPr>
          <p:cNvPr id="3" name="Content Placeholder 2"/>
          <p:cNvSpPr>
            <a:spLocks noGrp="1"/>
          </p:cNvSpPr>
          <p:nvPr>
            <p:ph sz="quarter" idx="1"/>
          </p:nvPr>
        </p:nvSpPr>
        <p:spPr/>
        <p:txBody>
          <a:bodyPr/>
          <a:lstStyle/>
          <a:p>
            <a:r>
              <a:rPr lang="en-US" dirty="0"/>
              <a:t>TEDS Section 5 provides business rules and validations, as </a:t>
            </a:r>
            <a:r>
              <a:rPr lang="en-US" dirty="0" smtClean="0"/>
              <a:t>applicable</a:t>
            </a:r>
          </a:p>
          <a:p>
            <a:r>
              <a:rPr lang="en-US" dirty="0" smtClean="0"/>
              <a:t>A </a:t>
            </a:r>
            <a:r>
              <a:rPr lang="en-US" dirty="0"/>
              <a:t>district's data are validated against business and field validation rules to verify that all required data category </a:t>
            </a:r>
            <a:r>
              <a:rPr lang="en-US" dirty="0" smtClean="0"/>
              <a:t>types </a:t>
            </a:r>
            <a:r>
              <a:rPr lang="en-US" dirty="0"/>
              <a:t>have been submitted. </a:t>
            </a:r>
          </a:p>
          <a:p>
            <a:r>
              <a:rPr lang="en-US" dirty="0" smtClean="0"/>
              <a:t>Refer to the TSDS website for the latest information:</a:t>
            </a:r>
          </a:p>
          <a:p>
            <a:pPr lvl="1"/>
            <a:r>
              <a:rPr lang="en-US" dirty="0">
                <a:hlinkClick r:id="rId3"/>
              </a:rPr>
              <a:t>http://castro.tea.state.tx.us/tsds/teds/2014F/v2.0/teds-ds5.pdf</a:t>
            </a:r>
            <a:endParaRPr lang="en-US" dirty="0" smtClean="0"/>
          </a:p>
        </p:txBody>
      </p:sp>
      <p:sp>
        <p:nvSpPr>
          <p:cNvPr id="4"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40</a:t>
            </a:fld>
            <a:endParaRPr lang="en-US" sz="1200" dirty="0"/>
          </a:p>
        </p:txBody>
      </p:sp>
    </p:spTree>
    <p:extLst>
      <p:ext uri="{BB962C8B-B14F-4D97-AF65-F5344CB8AC3E}">
        <p14:creationId xmlns:p14="http://schemas.microsoft.com/office/powerpoint/2010/main" val="165299230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rmAutofit/>
          </a:bodyPr>
          <a:lstStyle/>
          <a:p>
            <a:r>
              <a:rPr lang="en-US" dirty="0" smtClean="0"/>
              <a:t>Guided Practice: Validation Process</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41</a:t>
            </a:fld>
            <a:endParaRPr lang="en-US" dirty="0"/>
          </a:p>
        </p:txBody>
      </p:sp>
    </p:spTree>
    <p:extLst>
      <p:ext uri="{BB962C8B-B14F-4D97-AF65-F5344CB8AC3E}">
        <p14:creationId xmlns:p14="http://schemas.microsoft.com/office/powerpoint/2010/main" val="52630396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a:prstGeom prst="rect">
            <a:avLst/>
          </a:prstGeom>
        </p:spPr>
        <p:txBody>
          <a:bodyPr>
            <a:noAutofit/>
          </a:bodyPr>
          <a:lstStyle/>
          <a:p>
            <a:r>
              <a:rPr lang="en-US" dirty="0" smtClean="0"/>
              <a:t>Guided Practice</a:t>
            </a:r>
            <a:endParaRPr lang="en-US" dirty="0"/>
          </a:p>
        </p:txBody>
      </p:sp>
      <p:sp>
        <p:nvSpPr>
          <p:cNvPr id="3" name="Slide Number Placeholder 2"/>
          <p:cNvSpPr>
            <a:spLocks noGrp="1"/>
          </p:cNvSpPr>
          <p:nvPr>
            <p:ph type="sldNum" sz="quarter" idx="12"/>
          </p:nvPr>
        </p:nvSpPr>
        <p:spPr>
          <a:xfrm>
            <a:off x="0" y="1295400"/>
            <a:ext cx="533400" cy="244476"/>
          </a:xfrm>
        </p:spPr>
        <p:txBody>
          <a:bodyPr>
            <a:normAutofit fontScale="92500" lnSpcReduction="20000"/>
          </a:bodyPr>
          <a:lstStyle/>
          <a:p>
            <a:fld id="{2F0C4421-5918-4AA3-AE4A-C36EDD2FD6EB}" type="slidenum">
              <a:rPr lang="en-US" smtClean="0"/>
              <a:pPr/>
              <a:t>42</a:t>
            </a:fld>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r>
              <a:rPr lang="en-US" dirty="0" smtClean="0"/>
              <a:t>You  will complete a narrated simulation of </a:t>
            </a:r>
            <a:r>
              <a:rPr lang="en-US" dirty="0"/>
              <a:t>how to </a:t>
            </a:r>
            <a:r>
              <a:rPr lang="en-US" dirty="0" smtClean="0"/>
              <a:t>run </a:t>
            </a:r>
            <a:r>
              <a:rPr lang="en-US" dirty="0"/>
              <a:t>the Validation Process and check the Status of the XML Interchange </a:t>
            </a:r>
            <a:r>
              <a:rPr lang="en-US" dirty="0" smtClean="0"/>
              <a:t>Files.  You will interact with the simulation just as if you were clicking directly into the application. </a:t>
            </a:r>
          </a:p>
          <a:p>
            <a:r>
              <a:rPr lang="en-US" dirty="0" smtClean="0"/>
              <a:t>The simulation will provide guidance along the way</a:t>
            </a:r>
          </a:p>
          <a:p>
            <a:r>
              <a:rPr lang="en-US" dirty="0" smtClean="0"/>
              <a:t>Let’s log in to Project Share to begin.  The simulation is posted under this course.</a:t>
            </a:r>
          </a:p>
          <a:p>
            <a:endParaRPr lang="en-US" dirty="0" smtClean="0"/>
          </a:p>
          <a:p>
            <a:pPr marL="0" indent="0">
              <a:buNone/>
            </a:pPr>
            <a:endParaRPr lang="en-US" sz="1800" dirty="0" smtClean="0"/>
          </a:p>
          <a:p>
            <a:pPr>
              <a:spcBef>
                <a:spcPts val="600"/>
              </a:spcBef>
              <a:spcAft>
                <a:spcPts val="900"/>
              </a:spcAft>
            </a:pPr>
            <a:endParaRPr lang="en-US" sz="1800" dirty="0" smtClean="0"/>
          </a:p>
          <a:p>
            <a:pPr lvl="0">
              <a:spcBef>
                <a:spcPts val="600"/>
              </a:spcBef>
              <a:spcAft>
                <a:spcPts val="900"/>
              </a:spcAft>
            </a:pPr>
            <a:endParaRPr lang="en-US" sz="1800" dirty="0" smtClean="0"/>
          </a:p>
        </p:txBody>
      </p:sp>
      <p:sp>
        <p:nvSpPr>
          <p:cNvPr id="5" name="Rounded Rectangle 4"/>
          <p:cNvSpPr/>
          <p:nvPr/>
        </p:nvSpPr>
        <p:spPr>
          <a:xfrm>
            <a:off x="914400" y="39624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Click Here to Begin</a:t>
            </a:r>
            <a:endParaRPr lang="en-US" sz="2400" b="1" dirty="0">
              <a:solidFill>
                <a:srgbClr val="FFFFFF"/>
              </a:solidFill>
            </a:endParaRPr>
          </a:p>
        </p:txBody>
      </p:sp>
    </p:spTree>
    <p:extLst>
      <p:ext uri="{BB962C8B-B14F-4D97-AF65-F5344CB8AC3E}">
        <p14:creationId xmlns:p14="http://schemas.microsoft.com/office/powerpoint/2010/main" val="214211953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Troubleshooting </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43</a:t>
            </a:fld>
            <a:endParaRPr lang="en-US" dirty="0"/>
          </a:p>
        </p:txBody>
      </p:sp>
    </p:spTree>
    <p:extLst>
      <p:ext uri="{BB962C8B-B14F-4D97-AF65-F5344CB8AC3E}">
        <p14:creationId xmlns:p14="http://schemas.microsoft.com/office/powerpoint/2010/main" val="382694086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noAutofit/>
          </a:bodyPr>
          <a:lstStyle/>
          <a:p>
            <a:r>
              <a:rPr lang="en-US" dirty="0" smtClean="0"/>
              <a:t>Troubleshooting: Installation</a:t>
            </a:r>
            <a:endParaRPr lang="en-US" dirty="0"/>
          </a:p>
        </p:txBody>
      </p:sp>
      <p:sp>
        <p:nvSpPr>
          <p:cNvPr id="7" name="Content Placeholder 6"/>
          <p:cNvSpPr>
            <a:spLocks noGrp="1"/>
          </p:cNvSpPr>
          <p:nvPr>
            <p:ph sz="quarter" idx="1"/>
          </p:nvPr>
        </p:nvSpPr>
        <p:spPr/>
        <p:txBody>
          <a:bodyPr/>
          <a:lstStyle/>
          <a:p>
            <a:r>
              <a:rPr lang="en-US" dirty="0" smtClean="0"/>
              <a:t>Potential issues may be:</a:t>
            </a:r>
          </a:p>
          <a:p>
            <a:pPr lvl="1"/>
            <a:r>
              <a:rPr lang="en-US" dirty="0" smtClean="0"/>
              <a:t>User can’t access the TSDS Portal</a:t>
            </a:r>
          </a:p>
          <a:p>
            <a:pPr lvl="1"/>
            <a:r>
              <a:rPr lang="en-US" dirty="0" smtClean="0"/>
              <a:t>User doesn’t have correct permission to download the tool</a:t>
            </a:r>
          </a:p>
          <a:p>
            <a:pPr lvl="1"/>
            <a:r>
              <a:rPr lang="en-US" dirty="0" smtClean="0"/>
              <a:t>User receives an error message upon unsuccessful installation</a:t>
            </a:r>
          </a:p>
          <a:p>
            <a:pPr lvl="2"/>
            <a:r>
              <a:rPr lang="en-US" dirty="0" smtClean="0"/>
              <a:t>To resolve all of these issues, the user should open a support ticket in TIMS</a:t>
            </a:r>
          </a:p>
          <a:p>
            <a:pPr lvl="1"/>
            <a:r>
              <a:rPr lang="en-US" dirty="0"/>
              <a:t>The local system doesn’t meet the minimum requirements </a:t>
            </a:r>
            <a:r>
              <a:rPr lang="en-US" dirty="0" smtClean="0"/>
              <a:t>for the install</a:t>
            </a:r>
            <a:endParaRPr lang="en-US" dirty="0"/>
          </a:p>
          <a:p>
            <a:pPr lvl="2"/>
            <a:r>
              <a:rPr lang="en-US" dirty="0"/>
              <a:t>Windows XP or Higher (32 and 64 bit versions of Windows</a:t>
            </a:r>
            <a:r>
              <a:rPr lang="en-US" dirty="0" smtClean="0"/>
              <a:t>)</a:t>
            </a:r>
          </a:p>
          <a:p>
            <a:pPr lvl="2"/>
            <a:r>
              <a:rPr lang="en-US" dirty="0" smtClean="0"/>
              <a:t>1.6 GHZ processor speed</a:t>
            </a:r>
          </a:p>
          <a:p>
            <a:pPr lvl="2"/>
            <a:r>
              <a:rPr lang="en-US" dirty="0" smtClean="0"/>
              <a:t>3 GB of computer memory</a:t>
            </a:r>
          </a:p>
          <a:p>
            <a:pPr lvl="2"/>
            <a:r>
              <a:rPr lang="en-US" dirty="0" smtClean="0"/>
              <a:t>The Validation Tool can be loaded onto a local workstation or server; it doesn’t need to be in the same place as the TSDS Staging Area</a:t>
            </a:r>
          </a:p>
          <a:p>
            <a:pPr lvl="3"/>
            <a:endParaRPr lang="en-US" dirty="0"/>
          </a:p>
          <a:p>
            <a:endParaRPr lang="en-US" dirty="0" smtClean="0"/>
          </a:p>
        </p:txBody>
      </p:sp>
      <p:sp>
        <p:nvSpPr>
          <p:cNvPr id="4"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44</a:t>
            </a:fld>
            <a:endParaRPr lang="en-US" sz="1200"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lvl="0" indent="0">
              <a:lnSpc>
                <a:spcPct val="106000"/>
              </a:lnSpc>
              <a:spcBef>
                <a:spcPts val="600"/>
              </a:spcBef>
              <a:spcAft>
                <a:spcPts val="300"/>
              </a:spcAft>
              <a:buNone/>
            </a:pPr>
            <a:endParaRPr lang="en-US" sz="1800" dirty="0" smtClean="0"/>
          </a:p>
        </p:txBody>
      </p:sp>
    </p:spTree>
    <p:extLst>
      <p:ext uri="{BB962C8B-B14F-4D97-AF65-F5344CB8AC3E}">
        <p14:creationId xmlns:p14="http://schemas.microsoft.com/office/powerpoint/2010/main" val="385113928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 Version Update</a:t>
            </a:r>
            <a:endParaRPr lang="en-US" dirty="0"/>
          </a:p>
        </p:txBody>
      </p:sp>
      <p:sp>
        <p:nvSpPr>
          <p:cNvPr id="3" name="Content Placeholder 2"/>
          <p:cNvSpPr>
            <a:spLocks noGrp="1"/>
          </p:cNvSpPr>
          <p:nvPr>
            <p:ph sz="quarter" idx="1"/>
          </p:nvPr>
        </p:nvSpPr>
        <p:spPr/>
        <p:txBody>
          <a:bodyPr/>
          <a:lstStyle/>
          <a:p>
            <a:r>
              <a:rPr lang="en-US" dirty="0" smtClean="0"/>
              <a:t>Issues may occur:</a:t>
            </a:r>
          </a:p>
          <a:p>
            <a:pPr lvl="1"/>
            <a:r>
              <a:rPr lang="en-US" dirty="0" smtClean="0"/>
              <a:t>If the network is experiencing connectivity issues</a:t>
            </a:r>
          </a:p>
          <a:p>
            <a:pPr lvl="2"/>
            <a:r>
              <a:rPr lang="en-US" dirty="0" smtClean="0"/>
              <a:t>If this is the case, retry the update when connectivity has been restored</a:t>
            </a:r>
          </a:p>
          <a:p>
            <a:pPr lvl="1"/>
            <a:r>
              <a:rPr lang="en-US" dirty="0" smtClean="0"/>
              <a:t>If there is not enough disk space</a:t>
            </a:r>
          </a:p>
          <a:p>
            <a:pPr lvl="2"/>
            <a:r>
              <a:rPr lang="en-US" dirty="0" smtClean="0"/>
              <a:t>Attempt the version update when disk space has been cleared</a:t>
            </a:r>
          </a:p>
          <a:p>
            <a:pPr lvl="1"/>
            <a:r>
              <a:rPr lang="en-US" dirty="0" smtClean="0"/>
              <a:t>If that doesn’t resolve the issue, open a support ticket in TIMS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45</a:t>
            </a:fld>
            <a:endParaRPr lang="en-US" dirty="0"/>
          </a:p>
        </p:txBody>
      </p:sp>
    </p:spTree>
    <p:extLst>
      <p:ext uri="{BB962C8B-B14F-4D97-AF65-F5344CB8AC3E}">
        <p14:creationId xmlns:p14="http://schemas.microsoft.com/office/powerpoint/2010/main" val="363454690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Autofit/>
          </a:bodyPr>
          <a:lstStyle/>
          <a:p>
            <a:r>
              <a:rPr lang="en-US" dirty="0" smtClean="0"/>
              <a:t>Troubleshooting: System Issues</a:t>
            </a:r>
            <a:endParaRPr lang="en-US"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0">
              <a:lnSpc>
                <a:spcPct val="106000"/>
              </a:lnSpc>
              <a:spcBef>
                <a:spcPts val="600"/>
              </a:spcBef>
              <a:spcAft>
                <a:spcPts val="300"/>
              </a:spcAft>
            </a:pPr>
            <a:r>
              <a:rPr lang="en-US" sz="1800" dirty="0" smtClean="0"/>
              <a:t>Files may not be passed through the Validation Process if:</a:t>
            </a:r>
          </a:p>
          <a:p>
            <a:pPr lvl="1">
              <a:lnSpc>
                <a:spcPct val="106000"/>
              </a:lnSpc>
              <a:spcBef>
                <a:spcPts val="600"/>
              </a:spcBef>
              <a:spcAft>
                <a:spcPts val="300"/>
              </a:spcAft>
            </a:pPr>
            <a:r>
              <a:rPr lang="en-US" sz="1800" dirty="0" smtClean="0"/>
              <a:t>Not </a:t>
            </a:r>
            <a:r>
              <a:rPr lang="en-US" sz="1800" dirty="0"/>
              <a:t>enough disk space on the local machine.  </a:t>
            </a:r>
            <a:endParaRPr lang="en-US" sz="1800" dirty="0" smtClean="0"/>
          </a:p>
          <a:p>
            <a:pPr lvl="2">
              <a:lnSpc>
                <a:spcPct val="106000"/>
              </a:lnSpc>
              <a:spcBef>
                <a:spcPts val="600"/>
              </a:spcBef>
              <a:spcAft>
                <a:spcPts val="300"/>
              </a:spcAft>
            </a:pPr>
            <a:r>
              <a:rPr lang="en-US" sz="1800" dirty="0" smtClean="0"/>
              <a:t>The </a:t>
            </a:r>
            <a:r>
              <a:rPr lang="en-US" sz="1800" dirty="0"/>
              <a:t>user will need to remove unnecessary files to free up some </a:t>
            </a:r>
            <a:r>
              <a:rPr lang="en-US" sz="1800" dirty="0" smtClean="0"/>
              <a:t>space</a:t>
            </a:r>
            <a:endParaRPr lang="en-US" sz="1800" dirty="0"/>
          </a:p>
          <a:p>
            <a:pPr lvl="1">
              <a:lnSpc>
                <a:spcPct val="106000"/>
              </a:lnSpc>
              <a:spcBef>
                <a:spcPts val="600"/>
              </a:spcBef>
              <a:spcAft>
                <a:spcPts val="300"/>
              </a:spcAft>
            </a:pPr>
            <a:r>
              <a:rPr lang="en-US" sz="1800" dirty="0"/>
              <a:t>The input file is corrupted and freezes the </a:t>
            </a:r>
            <a:r>
              <a:rPr lang="en-US" sz="1800" dirty="0" smtClean="0"/>
              <a:t>process</a:t>
            </a:r>
          </a:p>
          <a:p>
            <a:pPr lvl="2">
              <a:lnSpc>
                <a:spcPct val="106000"/>
              </a:lnSpc>
              <a:spcBef>
                <a:spcPts val="600"/>
              </a:spcBef>
              <a:spcAft>
                <a:spcPts val="300"/>
              </a:spcAft>
            </a:pPr>
            <a:r>
              <a:rPr lang="en-US" sz="1800" dirty="0" smtClean="0"/>
              <a:t>The </a:t>
            </a:r>
            <a:r>
              <a:rPr lang="en-US" sz="1800" dirty="0"/>
              <a:t>program will have to be terminated and can be run again without including the </a:t>
            </a:r>
            <a:r>
              <a:rPr lang="en-US" sz="1800" dirty="0" smtClean="0"/>
              <a:t>corrupted file</a:t>
            </a:r>
          </a:p>
          <a:p>
            <a:pPr>
              <a:lnSpc>
                <a:spcPct val="106000"/>
              </a:lnSpc>
              <a:spcBef>
                <a:spcPts val="600"/>
              </a:spcBef>
              <a:spcAft>
                <a:spcPts val="300"/>
              </a:spcAft>
            </a:pPr>
            <a:r>
              <a:rPr lang="en-US" sz="1800" dirty="0" smtClean="0"/>
              <a:t>If both of the aforementioned possibilities have been checked, open a support ticket in TIMS</a:t>
            </a:r>
          </a:p>
        </p:txBody>
      </p:sp>
      <p:sp>
        <p:nvSpPr>
          <p:cNvPr id="4"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46</a:t>
            </a:fld>
            <a:endParaRPr lang="en-US" sz="1200" dirty="0"/>
          </a:p>
        </p:txBody>
      </p:sp>
    </p:spTree>
    <p:extLst>
      <p:ext uri="{BB962C8B-B14F-4D97-AF65-F5344CB8AC3E}">
        <p14:creationId xmlns:p14="http://schemas.microsoft.com/office/powerpoint/2010/main" val="358203724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rmAutofit/>
          </a:bodyPr>
          <a:lstStyle/>
          <a:p>
            <a:r>
              <a:rPr lang="en-US" dirty="0" smtClean="0"/>
              <a:t>Naming Convention Rules</a:t>
            </a:r>
            <a:endParaRPr lang="en-US"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The XML Interchange File must meet the TEDS naming </a:t>
            </a:r>
            <a:r>
              <a:rPr lang="en-US" sz="1800" dirty="0" smtClean="0"/>
              <a:t>convention</a:t>
            </a:r>
          </a:p>
          <a:p>
            <a:pPr>
              <a:lnSpc>
                <a:spcPct val="106000"/>
              </a:lnSpc>
              <a:spcBef>
                <a:spcPts val="600"/>
              </a:spcBef>
              <a:spcAft>
                <a:spcPts val="300"/>
              </a:spcAft>
            </a:pPr>
            <a:r>
              <a:rPr lang="en-US" sz="1800" dirty="0" smtClean="0"/>
              <a:t>If </a:t>
            </a:r>
            <a:r>
              <a:rPr lang="en-US" sz="1800" dirty="0"/>
              <a:t>the file fails the naming conventions, the system displays an error prompt and the file is removed from the list. </a:t>
            </a:r>
            <a:endParaRPr lang="en-US" sz="1800" dirty="0" smtClean="0"/>
          </a:p>
          <a:p>
            <a:pPr lvl="1">
              <a:lnSpc>
                <a:spcPct val="106000"/>
              </a:lnSpc>
              <a:spcBef>
                <a:spcPts val="600"/>
              </a:spcBef>
              <a:spcAft>
                <a:spcPts val="300"/>
              </a:spcAft>
            </a:pPr>
            <a:r>
              <a:rPr lang="en-US" sz="1800" dirty="0" smtClean="0"/>
              <a:t>The </a:t>
            </a:r>
            <a:r>
              <a:rPr lang="en-US" sz="1800" dirty="0"/>
              <a:t>user can browse again and upload another </a:t>
            </a:r>
            <a:r>
              <a:rPr lang="en-US" sz="1800" dirty="0" smtClean="0"/>
              <a:t>file or rename the file</a:t>
            </a:r>
          </a:p>
        </p:txBody>
      </p:sp>
      <p:sp>
        <p:nvSpPr>
          <p:cNvPr id="4"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47</a:t>
            </a:fld>
            <a:endParaRPr lang="en-US" sz="1200" dirty="0"/>
          </a:p>
        </p:txBody>
      </p:sp>
    </p:spTree>
    <p:extLst>
      <p:ext uri="{BB962C8B-B14F-4D97-AF65-F5344CB8AC3E}">
        <p14:creationId xmlns:p14="http://schemas.microsoft.com/office/powerpoint/2010/main" val="387102669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Invalid Name Error</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48</a:t>
            </a:fld>
            <a:endParaRPr lang="en-US" dirty="0"/>
          </a:p>
        </p:txBody>
      </p:sp>
      <p:pic>
        <p:nvPicPr>
          <p:cNvPr id="1945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444" t="26544" r="59877" b="63276"/>
          <a:stretch/>
        </p:blipFill>
        <p:spPr bwMode="auto">
          <a:xfrm>
            <a:off x="381000" y="3566160"/>
            <a:ext cx="8459644" cy="1005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4800600" y="4023360"/>
            <a:ext cx="457200" cy="91440"/>
          </a:xfrm>
          <a:prstGeom prst="rect">
            <a:avLst/>
          </a:prstGeom>
          <a:solidFill>
            <a:srgbClr val="CDCDCD"/>
          </a:solidFill>
          <a:ln>
            <a:solidFill>
              <a:srgbClr val="CDC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5943600" y="1650242"/>
            <a:ext cx="2627660" cy="176351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This file does not meet the required naming convention</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The TSDS Client-Side Validation Tool will not accept the file </a:t>
            </a:r>
          </a:p>
          <a:p>
            <a:pPr>
              <a:lnSpc>
                <a:spcPct val="106000"/>
              </a:lnSpc>
              <a:spcBef>
                <a:spcPts val="600"/>
              </a:spcBef>
              <a:spcAft>
                <a:spcPts val="300"/>
              </a:spcAft>
              <a:buClr>
                <a:schemeClr val="accent2">
                  <a:lumMod val="75000"/>
                </a:schemeClr>
              </a:buClr>
            </a:pPr>
            <a:endParaRPr lang="en-US" sz="1600" dirty="0"/>
          </a:p>
          <a:p>
            <a:endParaRPr lang="en-US" sz="1600" dirty="0"/>
          </a:p>
        </p:txBody>
      </p:sp>
    </p:spTree>
    <p:extLst>
      <p:ext uri="{BB962C8B-B14F-4D97-AF65-F5344CB8AC3E}">
        <p14:creationId xmlns:p14="http://schemas.microsoft.com/office/powerpoint/2010/main" val="24913725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Terms</a:t>
            </a:r>
            <a:endParaRPr lang="en-US" dirty="0"/>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3116021449"/>
              </p:ext>
            </p:extLst>
          </p:nvPr>
        </p:nvGraphicFramePr>
        <p:xfrm>
          <a:off x="533400" y="1752600"/>
          <a:ext cx="8153400" cy="4770120"/>
        </p:xfrm>
        <a:graphic>
          <a:graphicData uri="http://schemas.openxmlformats.org/drawingml/2006/table">
            <a:tbl>
              <a:tblPr firstRow="1" bandRow="1">
                <a:tableStyleId>{5C22544A-7EE6-4342-B048-85BDC9FD1C3A}</a:tableStyleId>
              </a:tblPr>
              <a:tblGrid>
                <a:gridCol w="2286000"/>
                <a:gridCol w="5867400"/>
              </a:tblGrid>
              <a:tr h="381000">
                <a:tc>
                  <a:txBody>
                    <a:bodyPr/>
                    <a:lstStyle/>
                    <a:p>
                      <a:r>
                        <a:rPr lang="en-US" dirty="0" smtClean="0">
                          <a:solidFill>
                            <a:srgbClr val="FFFFFF"/>
                          </a:solidFill>
                        </a:rPr>
                        <a:t>Term</a:t>
                      </a:r>
                      <a:endParaRPr lang="en-US" dirty="0">
                        <a:solidFill>
                          <a:srgbClr val="FFFFFF"/>
                        </a:solidFill>
                      </a:endParaRPr>
                    </a:p>
                  </a:txBody>
                  <a:tcPr/>
                </a:tc>
                <a:tc>
                  <a:txBody>
                    <a:bodyPr/>
                    <a:lstStyle/>
                    <a:p>
                      <a:r>
                        <a:rPr lang="en-US" dirty="0" smtClean="0">
                          <a:solidFill>
                            <a:srgbClr val="FFFFFF"/>
                          </a:solidFill>
                        </a:rPr>
                        <a:t>Definition</a:t>
                      </a:r>
                      <a:endParaRPr lang="en-US" dirty="0">
                        <a:solidFill>
                          <a:srgbClr val="FFFFFF"/>
                        </a:solidFill>
                      </a:endParaRPr>
                    </a:p>
                  </a:txBody>
                  <a:tcPr/>
                </a:tc>
              </a:tr>
              <a:tr h="370840">
                <a:tc>
                  <a:txBody>
                    <a:bodyPr/>
                    <a:lstStyle/>
                    <a:p>
                      <a:r>
                        <a:rPr lang="en-US" dirty="0" smtClean="0"/>
                        <a:t>EDW</a:t>
                      </a:r>
                      <a:r>
                        <a:rPr lang="en-US" baseline="0" dirty="0" smtClean="0"/>
                        <a:t> (Education Data Warehouse)</a:t>
                      </a:r>
                      <a:endParaRPr lang="en-US" dirty="0"/>
                    </a:p>
                  </a:txBody>
                  <a:tcPr/>
                </a:tc>
                <a:tc>
                  <a:txBody>
                    <a:bodyPr/>
                    <a:lstStyle/>
                    <a:p>
                      <a:r>
                        <a:rPr lang="en-US" dirty="0" smtClean="0"/>
                        <a:t>This is the single data repository that feeds the PEIMS and the</a:t>
                      </a:r>
                      <a:r>
                        <a:rPr lang="en-US" baseline="0" dirty="0" smtClean="0"/>
                        <a:t> </a:t>
                      </a:r>
                      <a:r>
                        <a:rPr lang="en-US" baseline="0" dirty="0" err="1" smtClean="0"/>
                        <a:t>studentGPS</a:t>
                      </a:r>
                      <a:r>
                        <a:rPr lang="en-US" baseline="0" smtClean="0"/>
                        <a:t>™ Dashboards </a:t>
                      </a:r>
                      <a:r>
                        <a:rPr lang="en-US" baseline="0" dirty="0" smtClean="0"/>
                        <a:t>collections</a:t>
                      </a:r>
                      <a:endParaRPr lang="en-US" dirty="0"/>
                    </a:p>
                  </a:txBody>
                  <a:tcPr/>
                </a:tc>
              </a:tr>
              <a:tr h="370840">
                <a:tc>
                  <a:txBody>
                    <a:bodyPr/>
                    <a:lstStyle/>
                    <a:p>
                      <a:r>
                        <a:rPr lang="en-US" dirty="0" smtClean="0"/>
                        <a:t>DTU (Data Transfer</a:t>
                      </a:r>
                      <a:r>
                        <a:rPr lang="en-US" baseline="0" dirty="0" smtClean="0"/>
                        <a:t> Utility)</a:t>
                      </a:r>
                      <a:endParaRPr lang="en-US" dirty="0"/>
                    </a:p>
                  </a:txBody>
                  <a:tcPr/>
                </a:tc>
                <a:tc>
                  <a:txBody>
                    <a:bodyPr/>
                    <a:lstStyle/>
                    <a:p>
                      <a:r>
                        <a:rPr lang="en-US" dirty="0" smtClean="0"/>
                        <a:t>The DTU is an FTP</a:t>
                      </a:r>
                      <a:r>
                        <a:rPr lang="en-US" baseline="0" dirty="0" smtClean="0"/>
                        <a:t> client that transfers files stored at the LEA to the eData Manager (eDM)</a:t>
                      </a:r>
                      <a:endParaRPr lang="en-US" dirty="0"/>
                    </a:p>
                  </a:txBody>
                  <a:tcPr/>
                </a:tc>
              </a:tr>
              <a:tr h="370840">
                <a:tc>
                  <a:txBody>
                    <a:bodyPr/>
                    <a:lstStyle/>
                    <a:p>
                      <a:r>
                        <a:rPr lang="en-US" dirty="0" smtClean="0"/>
                        <a:t>eDM</a:t>
                      </a:r>
                      <a:r>
                        <a:rPr lang="en-US" baseline="0" dirty="0" smtClean="0"/>
                        <a:t> (eData Manager)</a:t>
                      </a:r>
                      <a:endParaRPr lang="en-US" dirty="0"/>
                    </a:p>
                  </a:txBody>
                  <a:tcPr/>
                </a:tc>
                <a:tc>
                  <a:txBody>
                    <a:bodyPr/>
                    <a:lstStyle/>
                    <a:p>
                      <a:r>
                        <a:rPr lang="en-US" dirty="0" smtClean="0"/>
                        <a:t>The portal</a:t>
                      </a:r>
                      <a:r>
                        <a:rPr lang="en-US" baseline="0" dirty="0" smtClean="0"/>
                        <a:t> through which LEAs can manually submit data and monitor data submissions</a:t>
                      </a:r>
                      <a:endParaRPr lang="en-US" dirty="0"/>
                    </a:p>
                  </a:txBody>
                  <a:tcPr/>
                </a:tc>
              </a:tr>
              <a:tr h="370840">
                <a:tc>
                  <a:txBody>
                    <a:bodyPr/>
                    <a:lstStyle/>
                    <a:p>
                      <a:r>
                        <a:rPr lang="en-US" dirty="0" smtClean="0"/>
                        <a:t>ETL </a:t>
                      </a:r>
                      <a:endParaRPr lang="en-US" dirty="0"/>
                    </a:p>
                  </a:txBody>
                  <a:tcPr/>
                </a:tc>
                <a:tc>
                  <a:txBody>
                    <a:bodyPr/>
                    <a:lstStyle/>
                    <a:p>
                      <a:r>
                        <a:rPr lang="en-US" dirty="0" smtClean="0"/>
                        <a:t>ETL</a:t>
                      </a:r>
                      <a:r>
                        <a:rPr lang="en-US" baseline="0" dirty="0" smtClean="0"/>
                        <a:t> means Extract, Transform, Load.  This refers to the process of moving data from one system to another (like SIS to ODS) and transforming the data to meet the requirements of the destination environment</a:t>
                      </a:r>
                      <a:endParaRPr lang="en-US" dirty="0"/>
                    </a:p>
                  </a:txBody>
                  <a:tcPr/>
                </a:tc>
              </a:tr>
              <a:tr h="370840">
                <a:tc>
                  <a:txBody>
                    <a:bodyPr/>
                    <a:lstStyle/>
                    <a:p>
                      <a:r>
                        <a:rPr lang="en-US" dirty="0" smtClean="0"/>
                        <a:t>ODS</a:t>
                      </a:r>
                      <a:r>
                        <a:rPr lang="en-US" baseline="0" dirty="0" smtClean="0"/>
                        <a:t> (Operational Data Store)</a:t>
                      </a:r>
                      <a:endParaRPr lang="en-US" dirty="0"/>
                    </a:p>
                  </a:txBody>
                  <a:tcPr/>
                </a:tc>
                <a:tc>
                  <a:txBody>
                    <a:bodyPr/>
                    <a:lstStyle/>
                    <a:p>
                      <a:r>
                        <a:rPr lang="en-US" dirty="0" smtClean="0"/>
                        <a:t>This is the actual data warehouse in the TSDS system</a:t>
                      </a:r>
                      <a:endParaRPr lang="en-US" dirty="0"/>
                    </a:p>
                  </a:txBody>
                  <a:tcPr/>
                </a:tc>
              </a:tr>
              <a:tr h="370840">
                <a:tc>
                  <a:txBody>
                    <a:bodyPr/>
                    <a:lstStyle/>
                    <a:p>
                      <a:r>
                        <a:rPr lang="en-US" dirty="0" smtClean="0"/>
                        <a:t>PDM (PEIMS Data Mart)</a:t>
                      </a:r>
                      <a:endParaRPr lang="en-US" dirty="0"/>
                    </a:p>
                  </a:txBody>
                  <a:tcPr/>
                </a:tc>
                <a:tc>
                  <a:txBody>
                    <a:bodyPr/>
                    <a:lstStyle/>
                    <a:p>
                      <a:r>
                        <a:rPr lang="en-US" dirty="0" smtClean="0"/>
                        <a:t>The</a:t>
                      </a:r>
                      <a:r>
                        <a:rPr lang="en-US" baseline="0" dirty="0" smtClean="0"/>
                        <a:t> PDM is the data mart that pulls data from the ODS and directly feeds the PEIMS application</a:t>
                      </a:r>
                      <a:endParaRPr lang="en-US" dirty="0"/>
                    </a:p>
                  </a:txBody>
                  <a:tcPr/>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4</a:t>
            </a:fld>
            <a:endParaRPr lang="en-US" dirty="0"/>
          </a:p>
        </p:txBody>
      </p:sp>
    </p:spTree>
    <p:extLst>
      <p:ext uri="{BB962C8B-B14F-4D97-AF65-F5344CB8AC3E}">
        <p14:creationId xmlns:p14="http://schemas.microsoft.com/office/powerpoint/2010/main" val="191061446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Naming Convention Elements</a:t>
            </a:r>
            <a:endParaRPr lang="en-US" dirty="0"/>
          </a:p>
        </p:txBody>
      </p:sp>
      <p:sp>
        <p:nvSpPr>
          <p:cNvPr id="3" name="Content Placeholder 2"/>
          <p:cNvSpPr>
            <a:spLocks noGrp="1"/>
          </p:cNvSpPr>
          <p:nvPr>
            <p:ph sz="quarter" idx="1"/>
          </p:nvPr>
        </p:nvSpPr>
        <p:spPr/>
        <p:txBody>
          <a:bodyPr/>
          <a:lstStyle/>
          <a:p>
            <a:r>
              <a:rPr lang="en-US" dirty="0"/>
              <a:t>For each interchange file submitted to the </a:t>
            </a:r>
            <a:r>
              <a:rPr lang="en-US" dirty="0" smtClean="0"/>
              <a:t>Operational </a:t>
            </a:r>
            <a:r>
              <a:rPr lang="en-US" dirty="0"/>
              <a:t>Data Store (ODS), the system must identify the correct organization and data collection in order to process the file correctly. </a:t>
            </a:r>
            <a:endParaRPr lang="en-US" dirty="0" smtClean="0"/>
          </a:p>
          <a:p>
            <a:r>
              <a:rPr lang="en-US" dirty="0" smtClean="0"/>
              <a:t>There must </a:t>
            </a:r>
            <a:r>
              <a:rPr lang="en-US" dirty="0"/>
              <a:t>be an underscore (_) between each element in the file name.</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641285623"/>
              </p:ext>
            </p:extLst>
          </p:nvPr>
        </p:nvGraphicFramePr>
        <p:xfrm>
          <a:off x="381000" y="3500395"/>
          <a:ext cx="8382000" cy="2128413"/>
        </p:xfrm>
        <a:graphic>
          <a:graphicData uri="http://schemas.openxmlformats.org/drawingml/2006/table">
            <a:tbl>
              <a:tblPr firstRow="1" firstCol="1" bandRow="1">
                <a:tableStyleId>{5C22544A-7EE6-4342-B048-85BDC9FD1C3A}</a:tableStyleId>
              </a:tblPr>
              <a:tblGrid>
                <a:gridCol w="1331720"/>
                <a:gridCol w="878080"/>
                <a:gridCol w="304800"/>
                <a:gridCol w="990600"/>
                <a:gridCol w="381000"/>
                <a:gridCol w="1143000"/>
                <a:gridCol w="381000"/>
                <a:gridCol w="1219200"/>
                <a:gridCol w="355597"/>
                <a:gridCol w="1397003"/>
              </a:tblGrid>
              <a:tr h="1066799">
                <a:tc>
                  <a:txBody>
                    <a:bodyPr/>
                    <a:lstStyle/>
                    <a:p>
                      <a:pPr marL="0" marR="0">
                        <a:lnSpc>
                          <a:spcPct val="115000"/>
                        </a:lnSpc>
                        <a:spcBef>
                          <a:spcPts val="0"/>
                        </a:spcBef>
                        <a:spcAft>
                          <a:spcPts val="0"/>
                        </a:spcAft>
                      </a:pPr>
                      <a:r>
                        <a:rPr lang="en-US" sz="1600" dirty="0">
                          <a:effectLst/>
                        </a:rPr>
                        <a:t>Description</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District Code</a:t>
                      </a:r>
                      <a:endParaRPr lang="en-US" sz="16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smtClean="0">
                          <a:effectLst/>
                          <a:latin typeface="Calibri"/>
                          <a:ea typeface="Calibri"/>
                          <a:cs typeface="Times New Roman"/>
                        </a:rPr>
                        <a:t>-</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Campus ID</a:t>
                      </a:r>
                      <a:endParaRPr lang="en-US" sz="16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smtClean="0">
                          <a:effectLst/>
                          <a:latin typeface="Calibri"/>
                          <a:ea typeface="Calibri"/>
                          <a:cs typeface="Times New Roman"/>
                        </a:rPr>
                        <a:t>-</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Collection Code</a:t>
                      </a:r>
                      <a:endParaRPr lang="en-US" sz="16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smtClean="0">
                          <a:effectLst/>
                          <a:latin typeface="Calibri"/>
                          <a:ea typeface="Calibri"/>
                          <a:cs typeface="Times New Roman"/>
                        </a:rPr>
                        <a:t>-</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Timestamp</a:t>
                      </a:r>
                      <a:endParaRPr lang="en-US" sz="16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smtClean="0">
                          <a:effectLst/>
                          <a:latin typeface="Calibri"/>
                          <a:ea typeface="Calibri"/>
                          <a:cs typeface="Times New Roman"/>
                        </a:rPr>
                        <a:t>-</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Interchange</a:t>
                      </a:r>
                      <a:endParaRPr lang="en-US" sz="1600" dirty="0">
                        <a:effectLst/>
                        <a:latin typeface="Calibri"/>
                        <a:ea typeface="Calibri"/>
                        <a:cs typeface="Times New Roman"/>
                      </a:endParaRPr>
                    </a:p>
                  </a:txBody>
                  <a:tcPr marL="68580" marR="68580" marT="0" marB="0"/>
                </a:tc>
              </a:tr>
              <a:tr h="690606">
                <a:tc>
                  <a:txBody>
                    <a:bodyPr/>
                    <a:lstStyle/>
                    <a:p>
                      <a:pPr marL="0" marR="0">
                        <a:lnSpc>
                          <a:spcPct val="115000"/>
                        </a:lnSpc>
                        <a:spcBef>
                          <a:spcPts val="0"/>
                        </a:spcBef>
                        <a:spcAft>
                          <a:spcPts val="0"/>
                        </a:spcAft>
                      </a:pPr>
                      <a:r>
                        <a:rPr lang="en-US" sz="1600" dirty="0">
                          <a:effectLst/>
                        </a:rPr>
                        <a:t>Position</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1-6</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smtClean="0">
                          <a:effectLst/>
                          <a:latin typeface="Calibri"/>
                          <a:ea typeface="Calibri"/>
                          <a:cs typeface="Times New Roman"/>
                        </a:rPr>
                        <a:t>7</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8-10</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smtClean="0">
                          <a:effectLst/>
                          <a:latin typeface="Calibri"/>
                          <a:ea typeface="Calibri"/>
                          <a:cs typeface="Times New Roman"/>
                        </a:rPr>
                        <a:t>11</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smtClean="0">
                          <a:effectLst/>
                        </a:rPr>
                        <a:t>12-20</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smtClean="0">
                          <a:effectLst/>
                          <a:latin typeface="Calibri"/>
                          <a:ea typeface="Calibri"/>
                          <a:cs typeface="Times New Roman"/>
                        </a:rPr>
                        <a:t>21</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smtClean="0">
                          <a:effectLst/>
                        </a:rPr>
                        <a:t>22-33</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smtClean="0">
                          <a:effectLst/>
                          <a:latin typeface="Calibri"/>
                          <a:ea typeface="Calibri"/>
                          <a:cs typeface="Times New Roman"/>
                        </a:rPr>
                        <a:t>34</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35*</a:t>
                      </a:r>
                      <a:endParaRPr lang="en-US" sz="1600" dirty="0">
                        <a:effectLst/>
                        <a:latin typeface="Calibri"/>
                        <a:ea typeface="Calibri"/>
                        <a:cs typeface="Times New Roman"/>
                      </a:endParaRPr>
                    </a:p>
                  </a:txBody>
                  <a:tcPr marL="68580" marR="68580" marT="0" marB="0"/>
                </a:tc>
              </a:tr>
              <a:tr h="371008">
                <a:tc>
                  <a:txBody>
                    <a:bodyPr/>
                    <a:lstStyle/>
                    <a:p>
                      <a:pPr marL="0" marR="0">
                        <a:lnSpc>
                          <a:spcPct val="115000"/>
                        </a:lnSpc>
                        <a:spcBef>
                          <a:spcPts val="0"/>
                        </a:spcBef>
                        <a:spcAft>
                          <a:spcPts val="0"/>
                        </a:spcAft>
                      </a:pPr>
                      <a:r>
                        <a:rPr lang="en-US" sz="1600" dirty="0">
                          <a:effectLst/>
                        </a:rPr>
                        <a:t>Length</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6</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3</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latin typeface="+mn-lt"/>
                          <a:ea typeface="+mn-ea"/>
                          <a:cs typeface="+mn-cs"/>
                        </a:rPr>
                        <a:t>9</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12</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a:t>
                      </a:r>
                      <a:endParaRPr lang="en-US" sz="1600" dirty="0">
                        <a:effectLst/>
                        <a:latin typeface="Calibri"/>
                        <a:ea typeface="Calibri"/>
                        <a:cs typeface="Times New Roman"/>
                      </a:endParaRPr>
                    </a:p>
                  </a:txBody>
                  <a:tcPr marL="68580" marR="68580" marT="0" marB="0"/>
                </a:tc>
              </a:tr>
            </a:tbl>
          </a:graphicData>
        </a:graphic>
      </p:graphicFrame>
      <p:sp>
        <p:nvSpPr>
          <p:cNvPr id="5"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49</a:t>
            </a:fld>
            <a:endParaRPr lang="en-US" sz="1200" dirty="0"/>
          </a:p>
        </p:txBody>
      </p:sp>
    </p:spTree>
    <p:extLst>
      <p:ext uri="{BB962C8B-B14F-4D97-AF65-F5344CB8AC3E}">
        <p14:creationId xmlns:p14="http://schemas.microsoft.com/office/powerpoint/2010/main" val="59691908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Naming Convention Definitions</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790027832"/>
              </p:ext>
            </p:extLst>
          </p:nvPr>
        </p:nvGraphicFramePr>
        <p:xfrm>
          <a:off x="304800" y="1828800"/>
          <a:ext cx="8610600" cy="2179320"/>
        </p:xfrm>
        <a:graphic>
          <a:graphicData uri="http://schemas.openxmlformats.org/drawingml/2006/table">
            <a:tbl>
              <a:tblPr firstRow="1" bandRow="1">
                <a:tableStyleId>{5C22544A-7EE6-4342-B048-85BDC9FD1C3A}</a:tableStyleId>
              </a:tblPr>
              <a:tblGrid>
                <a:gridCol w="1770404"/>
                <a:gridCol w="6840196"/>
              </a:tblGrid>
              <a:tr h="370840">
                <a:tc>
                  <a:txBody>
                    <a:bodyPr/>
                    <a:lstStyle/>
                    <a:p>
                      <a:r>
                        <a:rPr lang="en-US" sz="1600" dirty="0" smtClean="0"/>
                        <a:t>Title Element</a:t>
                      </a:r>
                      <a:endParaRPr lang="en-US" sz="1600" dirty="0"/>
                    </a:p>
                  </a:txBody>
                  <a:tcPr/>
                </a:tc>
                <a:tc>
                  <a:txBody>
                    <a:bodyPr/>
                    <a:lstStyle/>
                    <a:p>
                      <a:r>
                        <a:rPr lang="en-US" sz="1600" dirty="0" smtClean="0"/>
                        <a:t>Description</a:t>
                      </a:r>
                      <a:endParaRPr lang="en-US" sz="1600" dirty="0"/>
                    </a:p>
                  </a:txBody>
                  <a:tcPr/>
                </a:tc>
              </a:tr>
              <a:tr h="370840">
                <a:tc>
                  <a:txBody>
                    <a:bodyPr/>
                    <a:lstStyle/>
                    <a:p>
                      <a:r>
                        <a:rPr lang="en-US" sz="1600" dirty="0" smtClean="0"/>
                        <a:t>District Code</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smtClean="0">
                          <a:solidFill>
                            <a:schemeClr val="dk1"/>
                          </a:solidFill>
                          <a:effectLst/>
                          <a:latin typeface="+mn-lt"/>
                          <a:ea typeface="+mn-ea"/>
                          <a:cs typeface="+mn-cs"/>
                        </a:rPr>
                        <a:t>The District (LEA) Code for which the data is being uploaded</a:t>
                      </a:r>
                    </a:p>
                  </a:txBody>
                  <a:tcPr/>
                </a:tc>
              </a:tr>
              <a:tr h="370840">
                <a:tc>
                  <a:txBody>
                    <a:bodyPr/>
                    <a:lstStyle/>
                    <a:p>
                      <a:r>
                        <a:rPr lang="en-US" sz="1600" dirty="0" smtClean="0"/>
                        <a:t>Campus ID</a:t>
                      </a:r>
                      <a:endParaRPr lang="en-US" sz="1600" dirty="0"/>
                    </a:p>
                  </a:txBody>
                  <a:tcPr/>
                </a:tc>
                <a:tc>
                  <a:txBody>
                    <a:bodyPr/>
                    <a:lstStyle/>
                    <a:p>
                      <a:r>
                        <a:rPr kumimoji="0" lang="en-US" sz="1600" kern="1200" dirty="0" smtClean="0">
                          <a:solidFill>
                            <a:schemeClr val="dk1"/>
                          </a:solidFill>
                          <a:effectLst/>
                          <a:latin typeface="+mn-lt"/>
                          <a:ea typeface="+mn-ea"/>
                          <a:cs typeface="+mn-cs"/>
                        </a:rPr>
                        <a:t>The Campus ID if it is campus data otherwise “000‟ for district data</a:t>
                      </a:r>
                      <a:endParaRPr lang="en-US" sz="1600" dirty="0"/>
                    </a:p>
                  </a:txBody>
                  <a:tcPr/>
                </a:tc>
              </a:tr>
              <a:tr h="370840">
                <a:tc>
                  <a:txBody>
                    <a:bodyPr/>
                    <a:lstStyle/>
                    <a:p>
                      <a:r>
                        <a:rPr lang="en-US" sz="1600" dirty="0" smtClean="0"/>
                        <a:t>Collection Code</a:t>
                      </a:r>
                      <a:endParaRPr lang="en-US" sz="1600" dirty="0"/>
                    </a:p>
                  </a:txBody>
                  <a:tcPr/>
                </a:tc>
                <a:tc>
                  <a:txBody>
                    <a:bodyPr/>
                    <a:lstStyle/>
                    <a:p>
                      <a:r>
                        <a:rPr kumimoji="0" lang="en-US" sz="1600" kern="1200" dirty="0" smtClean="0">
                          <a:solidFill>
                            <a:schemeClr val="dk1"/>
                          </a:solidFill>
                          <a:effectLst/>
                          <a:latin typeface="+mn-lt"/>
                          <a:ea typeface="+mn-ea"/>
                          <a:cs typeface="+mn-cs"/>
                        </a:rPr>
                        <a:t>A character string that identifies the data collection.  The first four characters of the Collection Code will be the ending year of the school year. The next four characters of the collection code will indicate the type of the data submitted. </a:t>
                      </a:r>
                    </a:p>
                  </a:txBody>
                  <a:tcPr/>
                </a:tc>
              </a:tr>
            </a:tbl>
          </a:graphicData>
        </a:graphic>
      </p:graphicFrame>
      <p:sp>
        <p:nvSpPr>
          <p:cNvPr id="5"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50</a:t>
            </a:fld>
            <a:endParaRPr lang="en-US" sz="1200" dirty="0"/>
          </a:p>
        </p:txBody>
      </p:sp>
    </p:spTree>
    <p:extLst>
      <p:ext uri="{BB962C8B-B14F-4D97-AF65-F5344CB8AC3E}">
        <p14:creationId xmlns:p14="http://schemas.microsoft.com/office/powerpoint/2010/main" val="72468239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Naming Convention Definitions II</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233062312"/>
              </p:ext>
            </p:extLst>
          </p:nvPr>
        </p:nvGraphicFramePr>
        <p:xfrm>
          <a:off x="304800" y="1793240"/>
          <a:ext cx="8610600" cy="4607560"/>
        </p:xfrm>
        <a:graphic>
          <a:graphicData uri="http://schemas.openxmlformats.org/drawingml/2006/table">
            <a:tbl>
              <a:tblPr firstRow="1" bandRow="1">
                <a:tableStyleId>{5C22544A-7EE6-4342-B048-85BDC9FD1C3A}</a:tableStyleId>
              </a:tblPr>
              <a:tblGrid>
                <a:gridCol w="1770404"/>
                <a:gridCol w="6840196"/>
              </a:tblGrid>
              <a:tr h="370840">
                <a:tc>
                  <a:txBody>
                    <a:bodyPr/>
                    <a:lstStyle/>
                    <a:p>
                      <a:r>
                        <a:rPr lang="en-US" sz="1600" dirty="0" smtClean="0"/>
                        <a:t>Title Element</a:t>
                      </a:r>
                      <a:endParaRPr lang="en-US" sz="1600" dirty="0"/>
                    </a:p>
                  </a:txBody>
                  <a:tcPr/>
                </a:tc>
                <a:tc>
                  <a:txBody>
                    <a:bodyPr/>
                    <a:lstStyle/>
                    <a:p>
                      <a:r>
                        <a:rPr lang="en-US" sz="1600" dirty="0" smtClean="0"/>
                        <a:t>Description</a:t>
                      </a:r>
                      <a:endParaRPr lang="en-US" sz="1600" dirty="0"/>
                    </a:p>
                  </a:txBody>
                  <a:tcPr/>
                </a:tc>
              </a:tr>
              <a:tr h="370840">
                <a:tc>
                  <a:txBody>
                    <a:bodyPr/>
                    <a:lstStyle/>
                    <a:p>
                      <a:r>
                        <a:rPr lang="en-US" sz="1600" dirty="0" smtClean="0"/>
                        <a:t>Collection Code</a:t>
                      </a:r>
                      <a:endParaRPr lang="en-US" sz="1600" dirty="0"/>
                    </a:p>
                  </a:txBody>
                  <a:tcPr/>
                </a:tc>
                <a:tc>
                  <a:txBody>
                    <a:bodyPr/>
                    <a:lstStyle/>
                    <a:p>
                      <a:r>
                        <a:rPr kumimoji="0" lang="en-US" sz="1600" kern="1200" dirty="0" smtClean="0">
                          <a:solidFill>
                            <a:schemeClr val="dk1"/>
                          </a:solidFill>
                          <a:effectLst/>
                          <a:latin typeface="+mn-lt"/>
                          <a:ea typeface="+mn-ea"/>
                          <a:cs typeface="+mn-cs"/>
                        </a:rPr>
                        <a:t>These values currently are:</a:t>
                      </a:r>
                    </a:p>
                    <a:p>
                      <a:pPr marL="285750" indent="-285750">
                        <a:buFont typeface="Arial" pitchFamily="34" charset="0"/>
                        <a:buChar char="•"/>
                      </a:pPr>
                      <a:r>
                        <a:rPr kumimoji="0" lang="en-US" sz="1600" kern="1200" dirty="0" smtClean="0">
                          <a:solidFill>
                            <a:schemeClr val="dk1"/>
                          </a:solidFill>
                          <a:effectLst/>
                          <a:latin typeface="+mn-lt"/>
                          <a:ea typeface="+mn-ea"/>
                          <a:cs typeface="+mn-cs"/>
                        </a:rPr>
                        <a:t>“FALL1” which represents the PEIMS Fall First Submission</a:t>
                      </a:r>
                    </a:p>
                    <a:p>
                      <a:pPr marL="285750" indent="-285750">
                        <a:buFont typeface="Arial" pitchFamily="34" charset="0"/>
                        <a:buChar char="•"/>
                      </a:pPr>
                      <a:r>
                        <a:rPr kumimoji="0" lang="en-US" sz="1600" kern="1200" dirty="0" smtClean="0">
                          <a:solidFill>
                            <a:schemeClr val="dk1"/>
                          </a:solidFill>
                          <a:effectLst/>
                          <a:latin typeface="+mn-lt"/>
                          <a:ea typeface="+mn-ea"/>
                          <a:cs typeface="+mn-cs"/>
                        </a:rPr>
                        <a:t>“FALL2” which represents the PEIMS Fall Resubmission</a:t>
                      </a:r>
                    </a:p>
                    <a:p>
                      <a:pPr marL="285750" indent="-285750">
                        <a:buFont typeface="Arial" pitchFamily="34" charset="0"/>
                        <a:buChar char="•"/>
                      </a:pPr>
                      <a:r>
                        <a:rPr kumimoji="0" lang="en-US" sz="1600" kern="1200" dirty="0" smtClean="0">
                          <a:solidFill>
                            <a:schemeClr val="dk1"/>
                          </a:solidFill>
                          <a:effectLst/>
                          <a:latin typeface="+mn-lt"/>
                          <a:ea typeface="+mn-ea"/>
                          <a:cs typeface="+mn-cs"/>
                        </a:rPr>
                        <a:t>“FALL3” which represents the PEIMS Fall Working Collection</a:t>
                      </a:r>
                    </a:p>
                    <a:p>
                      <a:pPr marL="285750" indent="-285750">
                        <a:buFont typeface="Arial" pitchFamily="34" charset="0"/>
                        <a:buChar char="•"/>
                      </a:pPr>
                      <a:r>
                        <a:rPr kumimoji="0" lang="en-US" sz="1600" kern="1200" dirty="0" smtClean="0">
                          <a:solidFill>
                            <a:schemeClr val="dk1"/>
                          </a:solidFill>
                          <a:effectLst/>
                          <a:latin typeface="+mn-lt"/>
                          <a:ea typeface="+mn-ea"/>
                          <a:cs typeface="+mn-cs"/>
                        </a:rPr>
                        <a:t>“MDYR1” which represents the PEIMS Mid-Year First Submission</a:t>
                      </a:r>
                    </a:p>
                    <a:p>
                      <a:pPr marL="285750" indent="-285750">
                        <a:buFont typeface="Arial" pitchFamily="34" charset="0"/>
                        <a:buChar char="•"/>
                      </a:pPr>
                      <a:r>
                        <a:rPr kumimoji="0" lang="en-US" sz="1600" kern="1200" dirty="0" smtClean="0">
                          <a:solidFill>
                            <a:schemeClr val="dk1"/>
                          </a:solidFill>
                          <a:effectLst/>
                          <a:latin typeface="+mn-lt"/>
                          <a:ea typeface="+mn-ea"/>
                          <a:cs typeface="+mn-cs"/>
                        </a:rPr>
                        <a:t>“MDYR2” which represents the PEIMS Mid-Year Resubmission</a:t>
                      </a:r>
                    </a:p>
                    <a:p>
                      <a:pPr marL="285750" indent="-285750">
                        <a:buFont typeface="Arial" pitchFamily="34" charset="0"/>
                        <a:buChar char="•"/>
                      </a:pPr>
                      <a:r>
                        <a:rPr kumimoji="0" lang="en-US" sz="1600" kern="1200" dirty="0" smtClean="0">
                          <a:solidFill>
                            <a:schemeClr val="dk1"/>
                          </a:solidFill>
                          <a:effectLst/>
                          <a:latin typeface="+mn-lt"/>
                          <a:ea typeface="+mn-ea"/>
                          <a:cs typeface="+mn-cs"/>
                        </a:rPr>
                        <a:t>“MDYR3” which represents the PEIMS Mid-Year Working Collection</a:t>
                      </a:r>
                    </a:p>
                    <a:p>
                      <a:pPr marL="285750" indent="-285750">
                        <a:buFont typeface="Arial" pitchFamily="34" charset="0"/>
                        <a:buChar char="•"/>
                      </a:pPr>
                      <a:r>
                        <a:rPr kumimoji="0" lang="en-US" sz="1600" kern="1200" dirty="0" smtClean="0">
                          <a:solidFill>
                            <a:schemeClr val="dk1"/>
                          </a:solidFill>
                          <a:effectLst/>
                          <a:latin typeface="+mn-lt"/>
                          <a:ea typeface="+mn-ea"/>
                          <a:cs typeface="+mn-cs"/>
                        </a:rPr>
                        <a:t>“SUMR1” which represents the PEIMS Summer First Submission</a:t>
                      </a:r>
                    </a:p>
                    <a:p>
                      <a:pPr marL="285750" indent="-285750">
                        <a:buFont typeface="Arial" pitchFamily="34" charset="0"/>
                        <a:buChar char="•"/>
                      </a:pPr>
                      <a:r>
                        <a:rPr kumimoji="0" lang="en-US" sz="1600" kern="1200" dirty="0" smtClean="0">
                          <a:solidFill>
                            <a:schemeClr val="dk1"/>
                          </a:solidFill>
                          <a:effectLst/>
                          <a:latin typeface="+mn-lt"/>
                          <a:ea typeface="+mn-ea"/>
                          <a:cs typeface="+mn-cs"/>
                        </a:rPr>
                        <a:t>“SUMR2” which represents the PEIMS Summer Resubmission</a:t>
                      </a:r>
                    </a:p>
                    <a:p>
                      <a:pPr marL="285750" indent="-285750">
                        <a:buFont typeface="Arial" pitchFamily="34" charset="0"/>
                        <a:buChar char="•"/>
                      </a:pPr>
                      <a:r>
                        <a:rPr kumimoji="0" lang="en-US" sz="1600" kern="1200" dirty="0" smtClean="0">
                          <a:solidFill>
                            <a:schemeClr val="dk1"/>
                          </a:solidFill>
                          <a:effectLst/>
                          <a:latin typeface="+mn-lt"/>
                          <a:ea typeface="+mn-ea"/>
                          <a:cs typeface="+mn-cs"/>
                        </a:rPr>
                        <a:t>“SUMR3” which represents the PEIMS Summer Working Collection</a:t>
                      </a:r>
                    </a:p>
                    <a:p>
                      <a:pPr marL="285750" indent="-285750">
                        <a:buFont typeface="Arial" pitchFamily="34" charset="0"/>
                        <a:buChar char="•"/>
                      </a:pPr>
                      <a:r>
                        <a:rPr kumimoji="0" lang="en-US" sz="1600" kern="1200" dirty="0" smtClean="0">
                          <a:solidFill>
                            <a:schemeClr val="dk1"/>
                          </a:solidFill>
                          <a:effectLst/>
                          <a:latin typeface="+mn-lt"/>
                          <a:ea typeface="+mn-ea"/>
                          <a:cs typeface="+mn-cs"/>
                        </a:rPr>
                        <a:t>“EXYR1” which represents the PEIMS Extended-Year First Submission</a:t>
                      </a:r>
                    </a:p>
                    <a:p>
                      <a:pPr marL="285750" indent="-285750">
                        <a:buFont typeface="Arial" pitchFamily="34" charset="0"/>
                        <a:buChar char="•"/>
                      </a:pPr>
                      <a:r>
                        <a:rPr kumimoji="0" lang="en-US" sz="1600" kern="1200" dirty="0" smtClean="0">
                          <a:solidFill>
                            <a:schemeClr val="dk1"/>
                          </a:solidFill>
                          <a:effectLst/>
                          <a:latin typeface="+mn-lt"/>
                          <a:ea typeface="+mn-ea"/>
                          <a:cs typeface="+mn-cs"/>
                        </a:rPr>
                        <a:t>“EXYR2” which represents the PEIMS Extended-Year Resubmission</a:t>
                      </a:r>
                    </a:p>
                    <a:p>
                      <a:pPr marL="285750" indent="-285750">
                        <a:buFont typeface="Arial" pitchFamily="34" charset="0"/>
                        <a:buChar char="•"/>
                      </a:pPr>
                      <a:r>
                        <a:rPr kumimoji="0" lang="en-US" sz="1600" kern="1200" dirty="0" smtClean="0">
                          <a:solidFill>
                            <a:schemeClr val="dk1"/>
                          </a:solidFill>
                          <a:effectLst/>
                          <a:latin typeface="+mn-lt"/>
                          <a:ea typeface="+mn-ea"/>
                          <a:cs typeface="+mn-cs"/>
                        </a:rPr>
                        <a:t>“EXYR3” which represents the PEIMS Extended-Year Working Collection</a:t>
                      </a:r>
                    </a:p>
                    <a:p>
                      <a:pPr marL="285750" indent="-285750">
                        <a:buFont typeface="Arial" pitchFamily="34" charset="0"/>
                        <a:buChar char="•"/>
                      </a:pPr>
                      <a:r>
                        <a:rPr kumimoji="0" lang="en-US" sz="1600" kern="1200" dirty="0" smtClean="0">
                          <a:solidFill>
                            <a:schemeClr val="dk1"/>
                          </a:solidFill>
                          <a:effectLst/>
                          <a:latin typeface="+mn-lt"/>
                          <a:ea typeface="+mn-ea"/>
                          <a:cs typeface="+mn-cs"/>
                        </a:rPr>
                        <a:t>“TSDS” which represents data submissions including studentGPS™ data</a:t>
                      </a:r>
                    </a:p>
                  </a:txBody>
                  <a:tcPr/>
                </a:tc>
              </a:tr>
            </a:tbl>
          </a:graphicData>
        </a:graphic>
      </p:graphicFrame>
      <p:sp>
        <p:nvSpPr>
          <p:cNvPr id="5"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51</a:t>
            </a:fld>
            <a:endParaRPr lang="en-US" sz="1200" dirty="0"/>
          </a:p>
        </p:txBody>
      </p:sp>
    </p:spTree>
    <p:extLst>
      <p:ext uri="{BB962C8B-B14F-4D97-AF65-F5344CB8AC3E}">
        <p14:creationId xmlns:p14="http://schemas.microsoft.com/office/powerpoint/2010/main" val="320005843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Naming Convention Definitions III</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129310027"/>
              </p:ext>
            </p:extLst>
          </p:nvPr>
        </p:nvGraphicFramePr>
        <p:xfrm>
          <a:off x="304800" y="1828800"/>
          <a:ext cx="8610600" cy="1564640"/>
        </p:xfrm>
        <a:graphic>
          <a:graphicData uri="http://schemas.openxmlformats.org/drawingml/2006/table">
            <a:tbl>
              <a:tblPr firstRow="1" bandRow="1">
                <a:tableStyleId>{5C22544A-7EE6-4342-B048-85BDC9FD1C3A}</a:tableStyleId>
              </a:tblPr>
              <a:tblGrid>
                <a:gridCol w="1770404"/>
                <a:gridCol w="6840196"/>
              </a:tblGrid>
              <a:tr h="370840">
                <a:tc>
                  <a:txBody>
                    <a:bodyPr/>
                    <a:lstStyle/>
                    <a:p>
                      <a:r>
                        <a:rPr lang="en-US" sz="1600" dirty="0" smtClean="0"/>
                        <a:t>Title Element</a:t>
                      </a:r>
                      <a:endParaRPr lang="en-US" sz="1600" dirty="0"/>
                    </a:p>
                  </a:txBody>
                  <a:tcPr/>
                </a:tc>
                <a:tc>
                  <a:txBody>
                    <a:bodyPr/>
                    <a:lstStyle/>
                    <a:p>
                      <a:r>
                        <a:rPr lang="en-US" sz="1600" dirty="0" smtClean="0"/>
                        <a:t>Description</a:t>
                      </a:r>
                      <a:endParaRPr lang="en-US" sz="1600" dirty="0"/>
                    </a:p>
                  </a:txBody>
                  <a:tcPr/>
                </a:tc>
              </a:tr>
              <a:tr h="370840">
                <a:tc>
                  <a:txBody>
                    <a:bodyPr/>
                    <a:lstStyle/>
                    <a:p>
                      <a:r>
                        <a:rPr lang="en-US" sz="1600" dirty="0" smtClean="0"/>
                        <a:t>Timestamp</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smtClean="0">
                          <a:solidFill>
                            <a:schemeClr val="dk1"/>
                          </a:solidFill>
                          <a:effectLst/>
                          <a:latin typeface="+mn-lt"/>
                          <a:ea typeface="+mn-ea"/>
                          <a:cs typeface="+mn-cs"/>
                        </a:rPr>
                        <a:t>The timestamp is a date in YYYYMMDDHHMM format (e.g. 201406021015). The Timestamp shall be a system generated value at the time the data is extracted.</a:t>
                      </a:r>
                    </a:p>
                  </a:txBody>
                  <a:tcPr/>
                </a:tc>
              </a:tr>
              <a:tr h="370840">
                <a:tc>
                  <a:txBody>
                    <a:bodyPr/>
                    <a:lstStyle/>
                    <a:p>
                      <a:r>
                        <a:rPr lang="en-US" sz="1600" dirty="0" smtClean="0"/>
                        <a:t>Interchange</a:t>
                      </a:r>
                      <a:endParaRPr lang="en-US" sz="1600" dirty="0"/>
                    </a:p>
                  </a:txBody>
                  <a:tcPr/>
                </a:tc>
                <a:tc>
                  <a:txBody>
                    <a:bodyPr/>
                    <a:lstStyle/>
                    <a:p>
                      <a:r>
                        <a:rPr kumimoji="0" lang="en-US" sz="1600" kern="1200" dirty="0" smtClean="0">
                          <a:solidFill>
                            <a:schemeClr val="dk1"/>
                          </a:solidFill>
                          <a:effectLst/>
                          <a:latin typeface="+mn-lt"/>
                          <a:ea typeface="+mn-ea"/>
                          <a:cs typeface="+mn-cs"/>
                        </a:rPr>
                        <a:t>The interchange is the name of the interchange being submitted</a:t>
                      </a:r>
                      <a:endParaRPr lang="en-US" sz="1600" dirty="0"/>
                    </a:p>
                  </a:txBody>
                  <a:tcPr/>
                </a:tc>
              </a:tr>
            </a:tbl>
          </a:graphicData>
        </a:graphic>
      </p:graphicFrame>
      <p:sp>
        <p:nvSpPr>
          <p:cNvPr id="5"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52</a:t>
            </a:fld>
            <a:endParaRPr lang="en-US" sz="1200" dirty="0"/>
          </a:p>
        </p:txBody>
      </p:sp>
    </p:spTree>
    <p:extLst>
      <p:ext uri="{BB962C8B-B14F-4D97-AF65-F5344CB8AC3E}">
        <p14:creationId xmlns:p14="http://schemas.microsoft.com/office/powerpoint/2010/main" val="343602298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Autofit/>
          </a:bodyPr>
          <a:lstStyle/>
          <a:p>
            <a:r>
              <a:rPr lang="en-US" dirty="0" smtClean="0"/>
              <a:t>Naming Convention Samples</a:t>
            </a:r>
            <a:endParaRPr lang="en-US"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sz="1800" dirty="0" smtClean="0"/>
              <a:t>The correct naming convention follows this format:</a:t>
            </a:r>
            <a:endParaRPr lang="en-US" sz="1800" dirty="0"/>
          </a:p>
        </p:txBody>
      </p:sp>
      <p:graphicFrame>
        <p:nvGraphicFramePr>
          <p:cNvPr id="3" name="Table 2"/>
          <p:cNvGraphicFramePr>
            <a:graphicFrameLocks noGrp="1"/>
          </p:cNvGraphicFramePr>
          <p:nvPr>
            <p:extLst>
              <p:ext uri="{D42A27DB-BD31-4B8C-83A1-F6EECF244321}">
                <p14:modId xmlns:p14="http://schemas.microsoft.com/office/powerpoint/2010/main" val="286635999"/>
              </p:ext>
            </p:extLst>
          </p:nvPr>
        </p:nvGraphicFramePr>
        <p:xfrm>
          <a:off x="228600" y="2458213"/>
          <a:ext cx="8763000" cy="3713987"/>
        </p:xfrm>
        <a:graphic>
          <a:graphicData uri="http://schemas.openxmlformats.org/drawingml/2006/table">
            <a:tbl>
              <a:tblPr firstRow="1" firstCol="1" bandRow="1">
                <a:tableStyleId>{0660B408-B3CF-4A94-85FC-2B1E0A45F4A2}</a:tableStyleId>
              </a:tblPr>
              <a:tblGrid>
                <a:gridCol w="8763000"/>
              </a:tblGrid>
              <a:tr h="361187">
                <a:tc>
                  <a:txBody>
                    <a:bodyPr/>
                    <a:lstStyle/>
                    <a:p>
                      <a:pPr marL="0" marR="0">
                        <a:lnSpc>
                          <a:spcPct val="115000"/>
                        </a:lnSpc>
                        <a:spcBef>
                          <a:spcPts val="0"/>
                        </a:spcBef>
                        <a:spcAft>
                          <a:spcPts val="0"/>
                        </a:spcAft>
                      </a:pPr>
                      <a:r>
                        <a:rPr lang="en-US" sz="1600" dirty="0" smtClean="0">
                          <a:effectLst/>
                        </a:rPr>
                        <a:t>Samples</a:t>
                      </a:r>
                      <a:endParaRPr lang="en-US" sz="1600" dirty="0">
                        <a:effectLst/>
                        <a:latin typeface="+mn-lt"/>
                        <a:ea typeface="Calibri"/>
                        <a:cs typeface="Times New Roman"/>
                      </a:endParaRPr>
                    </a:p>
                  </a:txBody>
                  <a:tcPr marL="68580" marR="68580" marT="0" marB="0"/>
                </a:tc>
              </a:tr>
              <a:tr h="322312">
                <a:tc>
                  <a:txBody>
                    <a:bodyPr/>
                    <a:lstStyle/>
                    <a:p>
                      <a:pPr marL="0" marR="0">
                        <a:lnSpc>
                          <a:spcPct val="115000"/>
                        </a:lnSpc>
                        <a:spcBef>
                          <a:spcPts val="0"/>
                        </a:spcBef>
                        <a:spcAft>
                          <a:spcPts val="0"/>
                        </a:spcAft>
                      </a:pPr>
                      <a:r>
                        <a:rPr lang="en-US" sz="1600" b="0" dirty="0" smtClean="0">
                          <a:effectLst/>
                        </a:rPr>
                        <a:t>Definition</a:t>
                      </a:r>
                      <a:endParaRPr lang="en-US" sz="1600" b="0" dirty="0">
                        <a:effectLst/>
                        <a:latin typeface="+mn-lt"/>
                        <a:ea typeface="Calibri"/>
                        <a:cs typeface="Times New Roman"/>
                      </a:endParaRPr>
                    </a:p>
                  </a:txBody>
                  <a:tcPr marL="68580" marR="68580" marT="0" marB="0"/>
                </a:tc>
              </a:tr>
              <a:tr h="393941">
                <a:tc>
                  <a:txBody>
                    <a:bodyPr/>
                    <a:lstStyle/>
                    <a:p>
                      <a:pPr marL="0" marR="0">
                        <a:lnSpc>
                          <a:spcPct val="115000"/>
                        </a:lnSpc>
                        <a:spcBef>
                          <a:spcPts val="0"/>
                        </a:spcBef>
                        <a:spcAft>
                          <a:spcPts val="0"/>
                        </a:spcAft>
                      </a:pPr>
                      <a:r>
                        <a:rPr lang="en-US" sz="1600" b="0" kern="800" dirty="0" smtClean="0">
                          <a:effectLst/>
                        </a:rPr>
                        <a:t>2013-2014 Fall First Submission Collection Staff Association Interchange for Region XIII</a:t>
                      </a:r>
                      <a:endParaRPr lang="en-US" sz="1600" b="0" dirty="0" smtClean="0">
                        <a:effectLst/>
                      </a:endParaRPr>
                    </a:p>
                    <a:p>
                      <a:pPr marL="0" marR="0">
                        <a:lnSpc>
                          <a:spcPct val="115000"/>
                        </a:lnSpc>
                        <a:spcBef>
                          <a:spcPts val="0"/>
                        </a:spcBef>
                        <a:spcAft>
                          <a:spcPts val="0"/>
                        </a:spcAft>
                      </a:pPr>
                      <a:endParaRPr lang="en-US" sz="1600" b="0" dirty="0">
                        <a:effectLst/>
                        <a:latin typeface="+mn-lt"/>
                        <a:ea typeface="Calibri"/>
                        <a:cs typeface="Times New Roman"/>
                      </a:endParaRPr>
                    </a:p>
                  </a:txBody>
                  <a:tcPr marL="68580" marR="68580" marT="0" marB="0"/>
                </a:tc>
              </a:tr>
              <a:tr h="305815">
                <a:tc>
                  <a:txBody>
                    <a:bodyPr/>
                    <a:lstStyle/>
                    <a:p>
                      <a:pPr marL="0" marR="0">
                        <a:lnSpc>
                          <a:spcPct val="115000"/>
                        </a:lnSpc>
                        <a:spcBef>
                          <a:spcPts val="0"/>
                        </a:spcBef>
                        <a:spcAft>
                          <a:spcPts val="0"/>
                        </a:spcAft>
                      </a:pPr>
                      <a:r>
                        <a:rPr lang="en-US" sz="1600" b="0" dirty="0" smtClean="0">
                          <a:effectLst/>
                        </a:rPr>
                        <a:t>Name</a:t>
                      </a:r>
                      <a:endParaRPr lang="en-US" sz="1600" b="0" dirty="0">
                        <a:effectLst/>
                        <a:latin typeface="+mn-lt"/>
                        <a:ea typeface="Calibri"/>
                        <a:cs typeface="Times New Roman"/>
                      </a:endParaRPr>
                    </a:p>
                  </a:txBody>
                  <a:tcPr marL="68580" marR="68580" marT="0" marB="0"/>
                </a:tc>
              </a:tr>
              <a:tr h="457200">
                <a:tc>
                  <a:txBody>
                    <a:bodyPr/>
                    <a:lstStyle/>
                    <a:p>
                      <a:pPr marL="0" marR="0">
                        <a:lnSpc>
                          <a:spcPct val="115000"/>
                        </a:lnSpc>
                        <a:spcBef>
                          <a:spcPts val="0"/>
                        </a:spcBef>
                        <a:spcAft>
                          <a:spcPts val="0"/>
                        </a:spcAft>
                      </a:pPr>
                      <a:r>
                        <a:rPr lang="en-US" sz="1600" b="0" dirty="0" smtClean="0">
                          <a:effectLst/>
                        </a:rPr>
                        <a:t>227950_000_2014FALL1_201310271015_InterchangeStaffAssociationExtension.xml</a:t>
                      </a:r>
                      <a:endParaRPr lang="en-US" sz="1600" b="0" dirty="0">
                        <a:effectLst/>
                        <a:latin typeface="+mn-lt"/>
                        <a:ea typeface="Calibri"/>
                        <a:cs typeface="Times New Roman"/>
                      </a:endParaRPr>
                    </a:p>
                  </a:txBody>
                  <a:tcPr marL="68580" marR="68580" marT="0" marB="0"/>
                </a:tc>
              </a:tr>
              <a:tr h="282717">
                <a:tc>
                  <a:txBody>
                    <a:bodyPr/>
                    <a:lstStyle/>
                    <a:p>
                      <a:pPr marL="0" marR="0">
                        <a:lnSpc>
                          <a:spcPct val="115000"/>
                        </a:lnSpc>
                        <a:spcBef>
                          <a:spcPts val="0"/>
                        </a:spcBef>
                        <a:spcAft>
                          <a:spcPts val="0"/>
                        </a:spcAft>
                      </a:pPr>
                      <a:r>
                        <a:rPr lang="en-US" sz="1600" b="0" dirty="0" smtClean="0">
                          <a:effectLst/>
                        </a:rPr>
                        <a:t>Definition</a:t>
                      </a:r>
                      <a:endParaRPr lang="en-US" sz="1600" b="0" dirty="0">
                        <a:effectLst/>
                        <a:latin typeface="+mn-lt"/>
                        <a:ea typeface="Calibri"/>
                        <a:cs typeface="Times New Roman"/>
                      </a:endParaRPr>
                    </a:p>
                  </a:txBody>
                  <a:tcPr marL="68580" marR="68580" marT="0" marB="0"/>
                </a:tc>
              </a:tr>
              <a:tr h="533400">
                <a:tc>
                  <a:txBody>
                    <a:bodyPr/>
                    <a:lstStyle/>
                    <a:p>
                      <a:pPr marL="0" marR="0">
                        <a:lnSpc>
                          <a:spcPct val="115000"/>
                        </a:lnSpc>
                        <a:spcBef>
                          <a:spcPts val="0"/>
                        </a:spcBef>
                        <a:spcAft>
                          <a:spcPts val="0"/>
                        </a:spcAft>
                      </a:pPr>
                      <a:r>
                        <a:rPr lang="en-US" sz="1600" b="0" dirty="0" smtClean="0">
                          <a:effectLst/>
                          <a:latin typeface="+mn-lt"/>
                          <a:ea typeface="Calibri"/>
                          <a:cs typeface="Times New Roman"/>
                        </a:rPr>
                        <a:t>2013-2014 Fall First Submission Collection Student Interchange for Austin ISD</a:t>
                      </a:r>
                      <a:endParaRPr lang="en-US" sz="1600" b="0" dirty="0">
                        <a:effectLst/>
                        <a:latin typeface="+mn-lt"/>
                        <a:ea typeface="Calibri"/>
                        <a:cs typeface="Times New Roman"/>
                      </a:endParaRPr>
                    </a:p>
                  </a:txBody>
                  <a:tcPr marL="68580" marR="68580" marT="0" marB="0"/>
                </a:tc>
              </a:tr>
              <a:tr h="357124">
                <a:tc>
                  <a:txBody>
                    <a:bodyPr/>
                    <a:lstStyle/>
                    <a:p>
                      <a:pPr marL="0" marR="0">
                        <a:lnSpc>
                          <a:spcPct val="115000"/>
                        </a:lnSpc>
                        <a:spcBef>
                          <a:spcPts val="0"/>
                        </a:spcBef>
                        <a:spcAft>
                          <a:spcPts val="0"/>
                        </a:spcAft>
                      </a:pPr>
                      <a:r>
                        <a:rPr lang="en-US" sz="1600" b="0" dirty="0" smtClean="0">
                          <a:effectLst/>
                          <a:latin typeface="+mn-lt"/>
                          <a:ea typeface="Calibri"/>
                          <a:cs typeface="Times New Roman"/>
                        </a:rPr>
                        <a:t>Name</a:t>
                      </a:r>
                      <a:endParaRPr lang="en-US" sz="1600" b="0" dirty="0">
                        <a:effectLst/>
                        <a:latin typeface="+mn-lt"/>
                        <a:ea typeface="Calibri"/>
                        <a:cs typeface="Times New Roman"/>
                      </a:endParaRPr>
                    </a:p>
                  </a:txBody>
                  <a:tcPr marL="68580" marR="68580" marT="0" marB="0"/>
                </a:tc>
              </a:tr>
              <a:tr h="533400">
                <a:tc>
                  <a:txBody>
                    <a:bodyPr/>
                    <a:lstStyle/>
                    <a:p>
                      <a:pPr marL="0" marR="0">
                        <a:lnSpc>
                          <a:spcPct val="115000"/>
                        </a:lnSpc>
                        <a:spcBef>
                          <a:spcPts val="0"/>
                        </a:spcBef>
                        <a:spcAft>
                          <a:spcPts val="0"/>
                        </a:spcAft>
                      </a:pPr>
                      <a:r>
                        <a:rPr lang="en-US" sz="1600" b="0" dirty="0" smtClean="0">
                          <a:effectLst/>
                          <a:latin typeface="+mn-lt"/>
                          <a:ea typeface="Calibri"/>
                          <a:cs typeface="Times New Roman"/>
                        </a:rPr>
                        <a:t>227901_000_2014FALL1_201310271015_InterchangeStudentExtension.xml</a:t>
                      </a:r>
                      <a:endParaRPr lang="en-US" sz="1600" b="0" dirty="0">
                        <a:effectLst/>
                        <a:latin typeface="+mn-lt"/>
                        <a:ea typeface="Calibri"/>
                        <a:cs typeface="Times New Roman"/>
                      </a:endParaRPr>
                    </a:p>
                  </a:txBody>
                  <a:tcPr marL="68580" marR="68580" marT="0" marB="0"/>
                </a:tc>
              </a:tr>
            </a:tbl>
          </a:graphicData>
        </a:graphic>
      </p:graphicFrame>
      <p:sp>
        <p:nvSpPr>
          <p:cNvPr id="5"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53</a:t>
            </a:fld>
            <a:endParaRPr lang="en-US" sz="1200" dirty="0"/>
          </a:p>
        </p:txBody>
      </p:sp>
    </p:spTree>
    <p:extLst>
      <p:ext uri="{BB962C8B-B14F-4D97-AF65-F5344CB8AC3E}">
        <p14:creationId xmlns:p14="http://schemas.microsoft.com/office/powerpoint/2010/main" val="417298630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Upload Issues</a:t>
            </a:r>
            <a:endParaRPr lang="en-US" dirty="0"/>
          </a:p>
        </p:txBody>
      </p:sp>
      <p:sp>
        <p:nvSpPr>
          <p:cNvPr id="3" name="Content Placeholder 2"/>
          <p:cNvSpPr>
            <a:spLocks noGrp="1"/>
          </p:cNvSpPr>
          <p:nvPr>
            <p:ph sz="quarter" idx="1"/>
          </p:nvPr>
        </p:nvSpPr>
        <p:spPr/>
        <p:txBody>
          <a:bodyPr/>
          <a:lstStyle/>
          <a:p>
            <a:r>
              <a:rPr lang="en-US" dirty="0" smtClean="0"/>
              <a:t>In addition to the naming convention requirements, users need to make sure the XML Interchange Files are being uploaded properly</a:t>
            </a:r>
          </a:p>
          <a:p>
            <a:pPr lvl="1"/>
            <a:r>
              <a:rPr lang="en-US" dirty="0" smtClean="0"/>
              <a:t>The XML Interchange Files need to be uploaded under the correct School Year as reflected in the file name </a:t>
            </a:r>
          </a:p>
          <a:p>
            <a:pPr lvl="1"/>
            <a:r>
              <a:rPr lang="en-US" dirty="0" smtClean="0"/>
              <a:t>The XML Interchange Files need to be uploaded via the correct Collection</a:t>
            </a:r>
          </a:p>
          <a:p>
            <a:pPr lvl="2"/>
            <a:r>
              <a:rPr lang="en-US" dirty="0" smtClean="0"/>
              <a:t>If the Interchange Schema is not included in the collection, the tool will reject the file</a:t>
            </a:r>
          </a:p>
          <a:p>
            <a:pPr lvl="1"/>
            <a:r>
              <a:rPr lang="en-US" dirty="0" smtClean="0"/>
              <a:t>The TSDS Client-Side Validation tool only accepts files with a .xml extension</a:t>
            </a:r>
          </a:p>
          <a:p>
            <a:pPr lvl="2"/>
            <a:r>
              <a:rPr lang="en-US" dirty="0" smtClean="0"/>
              <a:t>Zip files cannot be processed</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54</a:t>
            </a:fld>
            <a:endParaRPr lang="en-US" dirty="0"/>
          </a:p>
        </p:txBody>
      </p:sp>
    </p:spTree>
    <p:extLst>
      <p:ext uri="{BB962C8B-B14F-4D97-AF65-F5344CB8AC3E}">
        <p14:creationId xmlns:p14="http://schemas.microsoft.com/office/powerpoint/2010/main" val="366559134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Invalid School Year Error </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55</a:t>
            </a:fld>
            <a:endParaRPr lang="en-US" dirty="0"/>
          </a:p>
        </p:txBody>
      </p:sp>
      <p:pic>
        <p:nvPicPr>
          <p:cNvPr id="2048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8856" t="53483" r="5788" b="35489"/>
          <a:stretch/>
        </p:blipFill>
        <p:spPr bwMode="auto">
          <a:xfrm>
            <a:off x="76200" y="3657600"/>
            <a:ext cx="9026434" cy="91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5943600" y="1650242"/>
            <a:ext cx="2627660" cy="176351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This file does not meet the required naming convention</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Specifically the School Year in the name doesn’t match</a:t>
            </a:r>
          </a:p>
          <a:p>
            <a:pPr>
              <a:lnSpc>
                <a:spcPct val="106000"/>
              </a:lnSpc>
              <a:spcBef>
                <a:spcPts val="600"/>
              </a:spcBef>
              <a:spcAft>
                <a:spcPts val="300"/>
              </a:spcAft>
              <a:buClr>
                <a:schemeClr val="accent2">
                  <a:lumMod val="75000"/>
                </a:schemeClr>
              </a:buClr>
            </a:pPr>
            <a:endParaRPr lang="en-US" sz="1600" dirty="0"/>
          </a:p>
          <a:p>
            <a:endParaRPr lang="en-US" sz="1600" dirty="0"/>
          </a:p>
        </p:txBody>
      </p:sp>
      <p:sp>
        <p:nvSpPr>
          <p:cNvPr id="7" name="Rectangle 6"/>
          <p:cNvSpPr/>
          <p:nvPr/>
        </p:nvSpPr>
        <p:spPr>
          <a:xfrm>
            <a:off x="3733800" y="4023360"/>
            <a:ext cx="457200" cy="91440"/>
          </a:xfrm>
          <a:prstGeom prst="rect">
            <a:avLst/>
          </a:prstGeom>
          <a:solidFill>
            <a:srgbClr val="CDCDCD"/>
          </a:solidFill>
          <a:ln>
            <a:solidFill>
              <a:srgbClr val="CDCD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18865983">
            <a:off x="5900941" y="420639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4876411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Invalid Collection Error</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56</a:t>
            </a:fld>
            <a:endParaRPr lang="en-US" dirty="0"/>
          </a:p>
        </p:txBody>
      </p:sp>
      <p:pic>
        <p:nvPicPr>
          <p:cNvPr id="31745" name="Picture 1"/>
          <p:cNvPicPr>
            <a:picLocks noChangeAspect="1" noChangeArrowheads="1"/>
          </p:cNvPicPr>
          <p:nvPr/>
        </p:nvPicPr>
        <p:blipFill rotWithShape="1">
          <a:blip r:embed="rId2">
            <a:extLst>
              <a:ext uri="{28A0092B-C50C-407E-A947-70E740481C1C}">
                <a14:useLocalDpi xmlns:a14="http://schemas.microsoft.com/office/drawing/2010/main" val="0"/>
              </a:ext>
            </a:extLst>
          </a:blip>
          <a:srcRect l="6262" t="26414" r="61556" b="63611"/>
          <a:stretch/>
        </p:blipFill>
        <p:spPr bwMode="auto">
          <a:xfrm>
            <a:off x="76200" y="3635017"/>
            <a:ext cx="9025128" cy="1165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5943600" y="1650242"/>
            <a:ext cx="2627660" cy="176351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This file was submitted through the Dashboard Collection</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The file name indicates this is part of the Fall Collection</a:t>
            </a:r>
          </a:p>
          <a:p>
            <a:pPr>
              <a:lnSpc>
                <a:spcPct val="106000"/>
              </a:lnSpc>
              <a:spcBef>
                <a:spcPts val="600"/>
              </a:spcBef>
              <a:spcAft>
                <a:spcPts val="300"/>
              </a:spcAft>
              <a:buClr>
                <a:schemeClr val="accent2">
                  <a:lumMod val="75000"/>
                </a:schemeClr>
              </a:buClr>
            </a:pPr>
            <a:endParaRPr lang="en-US" sz="1600" dirty="0"/>
          </a:p>
          <a:p>
            <a:endParaRPr lang="en-US" sz="1600" dirty="0"/>
          </a:p>
        </p:txBody>
      </p:sp>
      <p:sp>
        <p:nvSpPr>
          <p:cNvPr id="7" name="Right Arrow 6"/>
          <p:cNvSpPr/>
          <p:nvPr/>
        </p:nvSpPr>
        <p:spPr>
          <a:xfrm rot="18442888">
            <a:off x="4632700" y="4294936"/>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8345334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 Data Issues</a:t>
            </a:r>
            <a:endParaRPr lang="en-US" dirty="0"/>
          </a:p>
        </p:txBody>
      </p:sp>
      <p:sp>
        <p:nvSpPr>
          <p:cNvPr id="3" name="Content Placeholder 2"/>
          <p:cNvSpPr>
            <a:spLocks noGrp="1"/>
          </p:cNvSpPr>
          <p:nvPr>
            <p:ph sz="quarter" idx="1"/>
          </p:nvPr>
        </p:nvSpPr>
        <p:spPr/>
        <p:txBody>
          <a:bodyPr/>
          <a:lstStyle/>
          <a:p>
            <a:r>
              <a:rPr lang="en-US" dirty="0" smtClean="0"/>
              <a:t>If the XML Interchange Files fail validation, then the data submission did not meet the requirements of TEDS Section 3 (XSD Validations</a:t>
            </a:r>
            <a:r>
              <a:rPr lang="en-US" dirty="0" smtClean="0"/>
              <a:t>), TEDS Section 4 (Description of Codes) </a:t>
            </a:r>
            <a:r>
              <a:rPr lang="en-US" dirty="0" smtClean="0"/>
              <a:t>or TEDS Section 5 (Business Rules &amp; Validations)</a:t>
            </a:r>
          </a:p>
          <a:p>
            <a:endParaRPr lang="en-US" dirty="0">
              <a:latin typeface="+mn-lt"/>
            </a:endParaRPr>
          </a:p>
          <a:p>
            <a:pPr marL="0" indent="0">
              <a:buNone/>
            </a:pPr>
            <a:endParaRPr lang="en-US" dirty="0"/>
          </a:p>
        </p:txBody>
      </p:sp>
      <p:sp>
        <p:nvSpPr>
          <p:cNvPr id="4"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57</a:t>
            </a:fld>
            <a:endParaRPr lang="en-US" sz="1200" dirty="0"/>
          </a:p>
        </p:txBody>
      </p:sp>
    </p:spTree>
    <p:extLst>
      <p:ext uri="{BB962C8B-B14F-4D97-AF65-F5344CB8AC3E}">
        <p14:creationId xmlns:p14="http://schemas.microsoft.com/office/powerpoint/2010/main" val="320056252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File Status: Failed</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58</a:t>
            </a:fld>
            <a:endParaRPr lang="en-US" dirty="0"/>
          </a:p>
        </p:txBody>
      </p:sp>
      <p:pic>
        <p:nvPicPr>
          <p:cNvPr id="133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67593" b="40278"/>
          <a:stretch/>
        </p:blipFill>
        <p:spPr bwMode="auto">
          <a:xfrm>
            <a:off x="1117600" y="1600200"/>
            <a:ext cx="6830568" cy="5244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5943600" y="1650242"/>
            <a:ext cx="2627660" cy="132155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This file failed validation</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Note the Failed Status</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Users can opt to View Details</a:t>
            </a:r>
          </a:p>
          <a:p>
            <a:pPr>
              <a:lnSpc>
                <a:spcPct val="106000"/>
              </a:lnSpc>
              <a:spcBef>
                <a:spcPts val="600"/>
              </a:spcBef>
              <a:spcAft>
                <a:spcPts val="300"/>
              </a:spcAft>
              <a:buClr>
                <a:schemeClr val="accent2">
                  <a:lumMod val="75000"/>
                </a:schemeClr>
              </a:buClr>
            </a:pPr>
            <a:endParaRPr lang="en-US" sz="1600" dirty="0"/>
          </a:p>
          <a:p>
            <a:endParaRPr lang="en-US" sz="1600" dirty="0"/>
          </a:p>
        </p:txBody>
      </p:sp>
      <p:sp>
        <p:nvSpPr>
          <p:cNvPr id="6" name="Right Arrow 5"/>
          <p:cNvSpPr/>
          <p:nvPr/>
        </p:nvSpPr>
        <p:spPr>
          <a:xfrm rot="20265544">
            <a:off x="4920736" y="604750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4343399" y="1143000"/>
            <a:ext cx="304799" cy="6248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880342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Terms (cont’d)</a:t>
            </a:r>
            <a:endParaRPr lang="en-US" dirty="0"/>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3828517236"/>
              </p:ext>
            </p:extLst>
          </p:nvPr>
        </p:nvGraphicFramePr>
        <p:xfrm>
          <a:off x="533400" y="1752600"/>
          <a:ext cx="8153400" cy="1783080"/>
        </p:xfrm>
        <a:graphic>
          <a:graphicData uri="http://schemas.openxmlformats.org/drawingml/2006/table">
            <a:tbl>
              <a:tblPr firstRow="1" bandRow="1">
                <a:tableStyleId>{5C22544A-7EE6-4342-B048-85BDC9FD1C3A}</a:tableStyleId>
              </a:tblPr>
              <a:tblGrid>
                <a:gridCol w="2286000"/>
                <a:gridCol w="5867400"/>
              </a:tblGrid>
              <a:tr h="381000">
                <a:tc>
                  <a:txBody>
                    <a:bodyPr/>
                    <a:lstStyle/>
                    <a:p>
                      <a:r>
                        <a:rPr lang="en-US" dirty="0" smtClean="0">
                          <a:solidFill>
                            <a:srgbClr val="FFFFFF"/>
                          </a:solidFill>
                        </a:rPr>
                        <a:t>Term</a:t>
                      </a:r>
                      <a:endParaRPr lang="en-US" dirty="0">
                        <a:solidFill>
                          <a:srgbClr val="FFFFFF"/>
                        </a:solidFill>
                      </a:endParaRPr>
                    </a:p>
                  </a:txBody>
                  <a:tcPr/>
                </a:tc>
                <a:tc>
                  <a:txBody>
                    <a:bodyPr/>
                    <a:lstStyle/>
                    <a:p>
                      <a:r>
                        <a:rPr lang="en-US" dirty="0" smtClean="0">
                          <a:solidFill>
                            <a:srgbClr val="FFFFFF"/>
                          </a:solidFill>
                        </a:rPr>
                        <a:t>Definition</a:t>
                      </a:r>
                      <a:endParaRPr lang="en-US" dirty="0">
                        <a:solidFill>
                          <a:srgbClr val="FFFFFF"/>
                        </a:solidFill>
                      </a:endParaRPr>
                    </a:p>
                  </a:txBody>
                  <a:tcPr/>
                </a:tc>
              </a:tr>
              <a:tr h="762000">
                <a:tc>
                  <a:txBody>
                    <a:bodyPr/>
                    <a:lstStyle/>
                    <a:p>
                      <a:r>
                        <a:rPr lang="en-US" dirty="0" smtClean="0"/>
                        <a:t>DDM (Dashboard</a:t>
                      </a:r>
                      <a:r>
                        <a:rPr lang="en-US" baseline="0" dirty="0" smtClean="0"/>
                        <a:t> Data Mart)</a:t>
                      </a:r>
                      <a:endParaRPr lang="en-US" dirty="0"/>
                    </a:p>
                  </a:txBody>
                  <a:tcPr/>
                </a:tc>
                <a:tc>
                  <a:txBody>
                    <a:bodyPr/>
                    <a:lstStyle/>
                    <a:p>
                      <a:r>
                        <a:rPr lang="en-US" dirty="0" smtClean="0"/>
                        <a:t>The DDM</a:t>
                      </a:r>
                      <a:r>
                        <a:rPr lang="en-US" baseline="0" dirty="0" smtClean="0"/>
                        <a:t> is the data mart that pulls data from the ODS and directly updates the studentGPS</a:t>
                      </a:r>
                      <a:r>
                        <a:rPr lang="en-US" sz="1800" dirty="0" smtClean="0"/>
                        <a:t>™ Dashboards</a:t>
                      </a:r>
                      <a:endParaRPr lang="en-US" dirty="0"/>
                    </a:p>
                  </a:txBody>
                  <a:tcPr/>
                </a:tc>
              </a:tr>
              <a:tr h="370840">
                <a:tc>
                  <a:txBody>
                    <a:bodyPr/>
                    <a:lstStyle/>
                    <a:p>
                      <a:r>
                        <a:rPr lang="en-US" dirty="0" smtClean="0"/>
                        <a:t>XML Interchange File</a:t>
                      </a:r>
                      <a:endParaRPr lang="en-US" dirty="0"/>
                    </a:p>
                  </a:txBody>
                  <a:tcPr/>
                </a:tc>
                <a:tc>
                  <a:txBody>
                    <a:bodyPr/>
                    <a:lstStyle/>
                    <a:p>
                      <a:r>
                        <a:rPr lang="en-US" dirty="0" smtClean="0"/>
                        <a:t>TEA</a:t>
                      </a:r>
                      <a:r>
                        <a:rPr lang="en-US" baseline="0" dirty="0" smtClean="0"/>
                        <a:t> uses XML Interchange Files as the vehicle to transfer data</a:t>
                      </a:r>
                      <a:endParaRPr lang="en-US" dirty="0"/>
                    </a:p>
                  </a:txBody>
                  <a:tcPr/>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5</a:t>
            </a:fld>
            <a:endParaRPr lang="en-US" dirty="0"/>
          </a:p>
        </p:txBody>
      </p:sp>
    </p:spTree>
    <p:extLst>
      <p:ext uri="{BB962C8B-B14F-4D97-AF65-F5344CB8AC3E}">
        <p14:creationId xmlns:p14="http://schemas.microsoft.com/office/powerpoint/2010/main" val="137981457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Detail Errors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59</a:t>
            </a:fld>
            <a:endParaRPr lang="en-US" dirty="0"/>
          </a:p>
        </p:txBody>
      </p:sp>
      <p:pic>
        <p:nvPicPr>
          <p:cNvPr id="1638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926" t="10817" r="71528" b="43333"/>
          <a:stretch/>
        </p:blipFill>
        <p:spPr bwMode="auto">
          <a:xfrm>
            <a:off x="685800" y="1828799"/>
            <a:ext cx="7251644" cy="502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rot="5400000">
            <a:off x="3543299" y="114302"/>
            <a:ext cx="838201" cy="6248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5943600" y="1650242"/>
            <a:ext cx="2627660" cy="132155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Note the File Details</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Users can Filter by Error Type</a:t>
            </a:r>
          </a:p>
          <a:p>
            <a:pPr>
              <a:lnSpc>
                <a:spcPct val="106000"/>
              </a:lnSpc>
              <a:spcBef>
                <a:spcPts val="600"/>
              </a:spcBef>
              <a:spcAft>
                <a:spcPts val="300"/>
              </a:spcAft>
              <a:buClr>
                <a:schemeClr val="accent2">
                  <a:lumMod val="75000"/>
                </a:schemeClr>
              </a:buClr>
            </a:pPr>
            <a:endParaRPr lang="en-US" sz="1600" dirty="0"/>
          </a:p>
          <a:p>
            <a:endParaRPr lang="en-US" sz="1600" dirty="0"/>
          </a:p>
        </p:txBody>
      </p:sp>
      <p:sp>
        <p:nvSpPr>
          <p:cNvPr id="7" name="Right Arrow 6"/>
          <p:cNvSpPr/>
          <p:nvPr/>
        </p:nvSpPr>
        <p:spPr>
          <a:xfrm rot="20265544">
            <a:off x="6139936" y="416652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24077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Error Types</a:t>
            </a:r>
            <a:endParaRPr lang="en-US" dirty="0"/>
          </a:p>
        </p:txBody>
      </p:sp>
      <p:sp>
        <p:nvSpPr>
          <p:cNvPr id="3" name="Content Placeholder 2"/>
          <p:cNvSpPr>
            <a:spLocks noGrp="1"/>
          </p:cNvSpPr>
          <p:nvPr>
            <p:ph sz="quarter" idx="1"/>
          </p:nvPr>
        </p:nvSpPr>
        <p:spPr/>
        <p:txBody>
          <a:bodyPr/>
          <a:lstStyle/>
          <a:p>
            <a:r>
              <a:rPr lang="en-US" dirty="0"/>
              <a:t>There are three categories of </a:t>
            </a:r>
            <a:r>
              <a:rPr lang="en-US" dirty="0" smtClean="0"/>
              <a:t>errors (edits). </a:t>
            </a:r>
          </a:p>
          <a:p>
            <a:pPr lvl="1"/>
            <a:r>
              <a:rPr lang="en-US" dirty="0" smtClean="0"/>
              <a:t>The </a:t>
            </a:r>
            <a:r>
              <a:rPr lang="en-US" dirty="0"/>
              <a:t>first category produces a fatal error. Neither an LEA nor an ESC can </a:t>
            </a:r>
            <a:r>
              <a:rPr lang="en-US" dirty="0" smtClean="0"/>
              <a:t>mark </a:t>
            </a:r>
            <a:r>
              <a:rPr lang="en-US" dirty="0"/>
              <a:t>“complete” a file with fatal error(s). A file with a fatal error(s) will not be accepted by TEA for a </a:t>
            </a:r>
            <a:r>
              <a:rPr lang="en-US" dirty="0" smtClean="0"/>
              <a:t>PEIMS collection </a:t>
            </a:r>
            <a:r>
              <a:rPr lang="en-US" dirty="0"/>
              <a:t>and must be corrected. </a:t>
            </a:r>
            <a:endParaRPr lang="en-US" dirty="0" smtClean="0"/>
          </a:p>
          <a:p>
            <a:pPr lvl="1"/>
            <a:r>
              <a:rPr lang="en-US" dirty="0" smtClean="0"/>
              <a:t>The </a:t>
            </a:r>
            <a:r>
              <a:rPr lang="en-US" dirty="0"/>
              <a:t>second type of edit produces a special warning error. A special warning </a:t>
            </a:r>
            <a:r>
              <a:rPr lang="en-US" dirty="0" smtClean="0"/>
              <a:t>error </a:t>
            </a:r>
            <a:r>
              <a:rPr lang="en-US" dirty="0"/>
              <a:t>indicates a discrepancy in the data that must be scrutinized carefully. In unusual situations, the data are </a:t>
            </a:r>
            <a:r>
              <a:rPr lang="en-US" dirty="0" smtClean="0"/>
              <a:t>correct</a:t>
            </a:r>
            <a:r>
              <a:rPr lang="en-US" dirty="0"/>
              <a:t>. </a:t>
            </a:r>
            <a:endParaRPr lang="en-US" dirty="0" smtClean="0"/>
          </a:p>
          <a:p>
            <a:pPr lvl="1"/>
            <a:r>
              <a:rPr lang="en-US" dirty="0" smtClean="0"/>
              <a:t>The </a:t>
            </a:r>
            <a:r>
              <a:rPr lang="en-US" dirty="0"/>
              <a:t>third category of edit produces a </a:t>
            </a:r>
            <a:r>
              <a:rPr lang="en-US" dirty="0" smtClean="0"/>
              <a:t>warning </a:t>
            </a:r>
            <a:r>
              <a:rPr lang="en-US" dirty="0"/>
              <a:t>error, which indicates a possible error or inconsistency. </a:t>
            </a:r>
          </a:p>
        </p:txBody>
      </p:sp>
      <p:sp>
        <p:nvSpPr>
          <p:cNvPr id="4" name="Slide Number Placeholder 3"/>
          <p:cNvSpPr>
            <a:spLocks noGrp="1"/>
          </p:cNvSpPr>
          <p:nvPr>
            <p:ph type="sldNum" sz="quarter" idx="12"/>
          </p:nvPr>
        </p:nvSpPr>
        <p:spPr/>
        <p:txBody>
          <a:bodyPr/>
          <a:lstStyle/>
          <a:p>
            <a:fld id="{2F0C4421-5918-4AA3-AE4A-C36EDD2FD6EB}" type="slidenum">
              <a:rPr lang="en-US" smtClean="0"/>
              <a:pPr/>
              <a:t>60</a:t>
            </a:fld>
            <a:endParaRPr lang="en-US" dirty="0"/>
          </a:p>
        </p:txBody>
      </p:sp>
    </p:spTree>
    <p:extLst>
      <p:ext uri="{BB962C8B-B14F-4D97-AF65-F5344CB8AC3E}">
        <p14:creationId xmlns:p14="http://schemas.microsoft.com/office/powerpoint/2010/main" val="229202113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View, Print or Export Errors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61</a:t>
            </a:fld>
            <a:endParaRPr lang="en-US" dirty="0"/>
          </a:p>
        </p:txBody>
      </p:sp>
      <p:pic>
        <p:nvPicPr>
          <p:cNvPr id="1433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042" t="13831" r="71528" b="43889"/>
          <a:stretch/>
        </p:blipFill>
        <p:spPr bwMode="auto">
          <a:xfrm>
            <a:off x="685800" y="1752600"/>
            <a:ext cx="7688569" cy="4937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5943600" y="1650242"/>
            <a:ext cx="2627660" cy="208355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Users can adjust the columns to read the error messages</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Users can Print or Export errors</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This aids in viewing the error message</a:t>
            </a:r>
          </a:p>
          <a:p>
            <a:pPr>
              <a:lnSpc>
                <a:spcPct val="106000"/>
              </a:lnSpc>
              <a:spcBef>
                <a:spcPts val="600"/>
              </a:spcBef>
              <a:spcAft>
                <a:spcPts val="300"/>
              </a:spcAft>
              <a:buClr>
                <a:schemeClr val="accent2">
                  <a:lumMod val="75000"/>
                </a:schemeClr>
              </a:buClr>
            </a:pPr>
            <a:endParaRPr lang="en-US" sz="1600" dirty="0"/>
          </a:p>
          <a:p>
            <a:endParaRPr lang="en-US" sz="1600" dirty="0"/>
          </a:p>
        </p:txBody>
      </p:sp>
      <p:sp>
        <p:nvSpPr>
          <p:cNvPr id="6" name="Rectangle 5"/>
          <p:cNvSpPr/>
          <p:nvPr/>
        </p:nvSpPr>
        <p:spPr>
          <a:xfrm rot="5400000">
            <a:off x="6591299" y="4914900"/>
            <a:ext cx="304802" cy="297180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3667640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Exporting Error Files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62</a:t>
            </a:fld>
            <a:endParaRPr lang="en-US" dirty="0"/>
          </a:p>
        </p:txBody>
      </p:sp>
      <p:pic>
        <p:nvPicPr>
          <p:cNvPr id="174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019" t="11110" r="68287" b="43612"/>
          <a:stretch/>
        </p:blipFill>
        <p:spPr bwMode="auto">
          <a:xfrm>
            <a:off x="1219200" y="1600200"/>
            <a:ext cx="6830568" cy="501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ight Arrow 4"/>
          <p:cNvSpPr/>
          <p:nvPr/>
        </p:nvSpPr>
        <p:spPr>
          <a:xfrm rot="20265544">
            <a:off x="5797033" y="528550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3543304" y="2971800"/>
            <a:ext cx="2247896" cy="12192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472213" y="2971800"/>
            <a:ext cx="1223987" cy="12192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7964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Record Level Error Message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63</a:t>
            </a:fld>
            <a:endParaRPr lang="en-US" dirty="0"/>
          </a:p>
        </p:txBody>
      </p:sp>
      <p:pic>
        <p:nvPicPr>
          <p:cNvPr id="1843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4444" r="79699" b="57778"/>
          <a:stretch/>
        </p:blipFill>
        <p:spPr bwMode="auto">
          <a:xfrm>
            <a:off x="1219200" y="2182402"/>
            <a:ext cx="6731000" cy="3837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rot="5400000">
            <a:off x="228597" y="3581399"/>
            <a:ext cx="3276604" cy="68580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rot="5400000">
            <a:off x="3054348" y="1454147"/>
            <a:ext cx="3276604" cy="494030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rot="5400000">
            <a:off x="5918198" y="3530600"/>
            <a:ext cx="3276604" cy="7873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43991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2"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animBg="1"/>
      <p:bldP spid="5" grpId="2" animBg="1"/>
      <p:bldP spid="6" grpId="0" animBg="1"/>
      <p:bldP spid="6" grpId="1" animBg="1"/>
      <p:bldP spid="7" grpId="0" animBg="1"/>
      <p:bldP spid="7" grpId="1"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Error Sample I</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64</a:t>
            </a:fld>
            <a:endParaRPr lang="en-US" dirty="0"/>
          </a:p>
        </p:txBody>
      </p:sp>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958" t="15103" r="79699" b="75154"/>
          <a:stretch/>
        </p:blipFill>
        <p:spPr bwMode="auto">
          <a:xfrm>
            <a:off x="1066800" y="2362200"/>
            <a:ext cx="6970143" cy="146304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2743200" y="4114800"/>
            <a:ext cx="3581400" cy="208355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In this case, the value entered for EducationEnvironmentType</a:t>
            </a:r>
            <a:r>
              <a:rPr lang="en-US" sz="1600" dirty="0"/>
              <a:t> </a:t>
            </a:r>
            <a:r>
              <a:rPr lang="en-US" sz="1600" dirty="0" smtClean="0"/>
              <a:t>has to be at least one character</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There was no value entered, hence the length is interpreted as “0” and doesn’t meet the minimum requirement</a:t>
            </a:r>
          </a:p>
          <a:p>
            <a:pPr>
              <a:lnSpc>
                <a:spcPct val="106000"/>
              </a:lnSpc>
              <a:spcBef>
                <a:spcPts val="600"/>
              </a:spcBef>
              <a:spcAft>
                <a:spcPts val="300"/>
              </a:spcAft>
              <a:buClr>
                <a:schemeClr val="accent2">
                  <a:lumMod val="75000"/>
                </a:schemeClr>
              </a:buClr>
            </a:pPr>
            <a:endParaRPr lang="en-US" sz="1600" dirty="0"/>
          </a:p>
          <a:p>
            <a:endParaRPr lang="en-US" sz="1600" dirty="0"/>
          </a:p>
        </p:txBody>
      </p:sp>
    </p:spTree>
    <p:extLst>
      <p:ext uri="{BB962C8B-B14F-4D97-AF65-F5344CB8AC3E}">
        <p14:creationId xmlns:p14="http://schemas.microsoft.com/office/powerpoint/2010/main" val="3859876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Error Sample II</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65</a:t>
            </a:fld>
            <a:endParaRPr lang="en-US" dirty="0"/>
          </a:p>
        </p:txBody>
      </p:sp>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958" t="15103" r="79699" b="75154"/>
          <a:stretch/>
        </p:blipFill>
        <p:spPr bwMode="auto">
          <a:xfrm>
            <a:off x="1066800" y="2362200"/>
            <a:ext cx="6970143" cy="146304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2743200" y="4114800"/>
            <a:ext cx="3581400" cy="208355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In this case, the value entered for StudentUnqiueStateId is expected to be made up of values between {1,10}</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Alpha characters “A and B” do not meet these requirements</a:t>
            </a:r>
          </a:p>
          <a:p>
            <a:pPr>
              <a:lnSpc>
                <a:spcPct val="106000"/>
              </a:lnSpc>
              <a:spcBef>
                <a:spcPts val="600"/>
              </a:spcBef>
              <a:spcAft>
                <a:spcPts val="300"/>
              </a:spcAft>
              <a:buClr>
                <a:schemeClr val="accent2">
                  <a:lumMod val="75000"/>
                </a:schemeClr>
              </a:buClr>
            </a:pPr>
            <a:endParaRPr lang="en-US" sz="1600" dirty="0"/>
          </a:p>
          <a:p>
            <a:endParaRPr lang="en-US" sz="1600" dirty="0"/>
          </a:p>
        </p:txBody>
      </p:sp>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43" t="24754" r="79737" b="67891"/>
          <a:stretch/>
        </p:blipFill>
        <p:spPr bwMode="auto">
          <a:xfrm>
            <a:off x="1066800" y="2794000"/>
            <a:ext cx="6954012" cy="1097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8159352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Error Sample III</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66</a:t>
            </a:fld>
            <a:endParaRPr lang="en-US" dirty="0"/>
          </a:p>
        </p:txBody>
      </p:sp>
      <p:pic>
        <p:nvPicPr>
          <p:cNvPr id="22529"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45298" t="15000" r="36933" b="75241"/>
          <a:stretch/>
        </p:blipFill>
        <p:spPr bwMode="auto">
          <a:xfrm>
            <a:off x="1118616" y="2286000"/>
            <a:ext cx="6958584" cy="159235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2743200" y="4114800"/>
            <a:ext cx="3581400" cy="25146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The sequence of data is incorrect, starting at line 95.  The InterchangeStudentAttendenceExtension expects that AttendanceEventReason should be the following tag, not StudentReference</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Compare the samples on the following slide</a:t>
            </a:r>
          </a:p>
          <a:p>
            <a:pPr>
              <a:lnSpc>
                <a:spcPct val="106000"/>
              </a:lnSpc>
              <a:spcBef>
                <a:spcPts val="600"/>
              </a:spcBef>
              <a:spcAft>
                <a:spcPts val="300"/>
              </a:spcAft>
              <a:buClr>
                <a:schemeClr val="accent2">
                  <a:lumMod val="75000"/>
                </a:schemeClr>
              </a:buClr>
            </a:pPr>
            <a:endParaRPr lang="en-US" sz="1600" dirty="0"/>
          </a:p>
          <a:p>
            <a:endParaRPr lang="en-US" sz="1600" dirty="0"/>
          </a:p>
        </p:txBody>
      </p:sp>
    </p:spTree>
    <p:extLst>
      <p:ext uri="{BB962C8B-B14F-4D97-AF65-F5344CB8AC3E}">
        <p14:creationId xmlns:p14="http://schemas.microsoft.com/office/powerpoint/2010/main" val="305402113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Comparison</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67</a:t>
            </a:fld>
            <a:endParaRPr lang="en-US" dirty="0"/>
          </a:p>
        </p:txBody>
      </p:sp>
      <p:pic>
        <p:nvPicPr>
          <p:cNvPr id="2150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6827" t="15277" r="32936" b="68126"/>
          <a:stretch/>
        </p:blipFill>
        <p:spPr bwMode="auto">
          <a:xfrm>
            <a:off x="228599" y="1905000"/>
            <a:ext cx="5971032" cy="2040521"/>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21111" r="79745" b="62500"/>
          <a:stretch/>
        </p:blipFill>
        <p:spPr bwMode="auto">
          <a:xfrm>
            <a:off x="2796157" y="4389120"/>
            <a:ext cx="5966843" cy="201168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rot="5400000">
            <a:off x="5843012" y="2871217"/>
            <a:ext cx="304804" cy="553517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114300" y="4343400"/>
            <a:ext cx="2144122" cy="23622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This is the correct sequence</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TEDS Section 7 provides Data Samples for each Interchange Schema</a:t>
            </a:r>
            <a:endParaRPr lang="en-US" sz="1600" dirty="0"/>
          </a:p>
          <a:p>
            <a:endParaRPr lang="en-US" sz="1600" dirty="0"/>
          </a:p>
        </p:txBody>
      </p:sp>
      <p:sp>
        <p:nvSpPr>
          <p:cNvPr id="11" name="Rectangle 10"/>
          <p:cNvSpPr/>
          <p:nvPr/>
        </p:nvSpPr>
        <p:spPr>
          <a:xfrm rot="5400000">
            <a:off x="1382712" y="1681095"/>
            <a:ext cx="275141" cy="255174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6553200" y="1981200"/>
            <a:ext cx="2144122" cy="147983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sz="1600" dirty="0" smtClean="0"/>
              <a:t>Tags are missing from this sequence and the data cannot be processed</a:t>
            </a:r>
            <a:endParaRPr lang="en-US" sz="1600" dirty="0"/>
          </a:p>
          <a:p>
            <a:endParaRPr lang="en-US" sz="1600" dirty="0"/>
          </a:p>
        </p:txBody>
      </p:sp>
      <p:sp>
        <p:nvSpPr>
          <p:cNvPr id="14" name="Right Arrow 13"/>
          <p:cNvSpPr/>
          <p:nvPr/>
        </p:nvSpPr>
        <p:spPr>
          <a:xfrm rot="11089942">
            <a:off x="6009214" y="2844824"/>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21018518">
            <a:off x="2241327" y="5362524"/>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7776270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TEDS Section 3</a:t>
            </a:r>
            <a:endParaRPr lang="en-US" dirty="0"/>
          </a:p>
        </p:txBody>
      </p:sp>
      <p:sp>
        <p:nvSpPr>
          <p:cNvPr id="3" name="Content Placeholder 2"/>
          <p:cNvSpPr>
            <a:spLocks noGrp="1"/>
          </p:cNvSpPr>
          <p:nvPr>
            <p:ph sz="quarter" idx="1"/>
          </p:nvPr>
        </p:nvSpPr>
        <p:spPr/>
        <p:txBody>
          <a:bodyPr/>
          <a:lstStyle/>
          <a:p>
            <a:pPr lvl="0"/>
            <a:r>
              <a:rPr lang="en-US" dirty="0" smtClean="0"/>
              <a:t>TEDS Section 3 Checks provide a description of the data elements, including:</a:t>
            </a:r>
          </a:p>
          <a:p>
            <a:pPr lvl="1"/>
            <a:r>
              <a:rPr lang="en-US" dirty="0"/>
              <a:t>D</a:t>
            </a:r>
            <a:r>
              <a:rPr lang="en-US" dirty="0" smtClean="0"/>
              <a:t>ata length </a:t>
            </a:r>
          </a:p>
          <a:p>
            <a:pPr lvl="1"/>
            <a:r>
              <a:rPr lang="en-US" dirty="0"/>
              <a:t>R</a:t>
            </a:r>
            <a:r>
              <a:rPr lang="en-US" dirty="0" smtClean="0"/>
              <a:t>equired field</a:t>
            </a:r>
          </a:p>
          <a:p>
            <a:pPr lvl="1"/>
            <a:r>
              <a:rPr lang="en-US" dirty="0"/>
              <a:t>D</a:t>
            </a:r>
            <a:r>
              <a:rPr lang="en-US" dirty="0" smtClean="0"/>
              <a:t>ata type</a:t>
            </a:r>
          </a:p>
          <a:p>
            <a:pPr lvl="1"/>
            <a:r>
              <a:rPr lang="en-US" dirty="0"/>
              <a:t>C</a:t>
            </a:r>
            <a:r>
              <a:rPr lang="en-US" dirty="0" smtClean="0"/>
              <a:t>omplex type</a:t>
            </a:r>
            <a:endParaRPr lang="en-US" dirty="0"/>
          </a:p>
          <a:p>
            <a:r>
              <a:rPr lang="en-US" dirty="0" smtClean="0"/>
              <a:t>Refer to the TSDS Website for the latest information:</a:t>
            </a:r>
          </a:p>
          <a:p>
            <a:pPr lvl="1"/>
            <a:r>
              <a:rPr lang="en-US" dirty="0">
                <a:hlinkClick r:id="rId3"/>
              </a:rPr>
              <a:t>http://www.tea.state.tx.us/TSDS/TEDS/TEDS_Section_3_-_Description_of_Data_Elements/</a:t>
            </a:r>
            <a:endParaRPr lang="en-US" dirty="0" smtClean="0"/>
          </a:p>
          <a:p>
            <a:pPr marL="0" indent="0">
              <a:buNone/>
            </a:pPr>
            <a:endParaRPr lang="en-US" dirty="0" smtClean="0"/>
          </a:p>
        </p:txBody>
      </p:sp>
      <p:sp>
        <p:nvSpPr>
          <p:cNvPr id="4"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68</a:t>
            </a:fld>
            <a:endParaRPr lang="en-US" sz="1200" dirty="0"/>
          </a:p>
        </p:txBody>
      </p:sp>
    </p:spTree>
    <p:extLst>
      <p:ext uri="{BB962C8B-B14F-4D97-AF65-F5344CB8AC3E}">
        <p14:creationId xmlns:p14="http://schemas.microsoft.com/office/powerpoint/2010/main" val="33178787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Autofit/>
          </a:bodyPr>
          <a:lstStyle/>
          <a:p>
            <a:r>
              <a:rPr lang="en-US" sz="3000" dirty="0" smtClean="0"/>
              <a:t>TSDS High Level End User Process</a:t>
            </a:r>
            <a:endParaRPr lang="en-US" sz="3000" dirty="0"/>
          </a:p>
        </p:txBody>
      </p:sp>
    </p:spTree>
    <p:extLst>
      <p:ext uri="{BB962C8B-B14F-4D97-AF65-F5344CB8AC3E}">
        <p14:creationId xmlns:p14="http://schemas.microsoft.com/office/powerpoint/2010/main" val="12474847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TEDS Section 4</a:t>
            </a:r>
            <a:endParaRPr lang="en-US" dirty="0"/>
          </a:p>
        </p:txBody>
      </p:sp>
      <p:sp>
        <p:nvSpPr>
          <p:cNvPr id="3" name="Content Placeholder 2"/>
          <p:cNvSpPr>
            <a:spLocks noGrp="1"/>
          </p:cNvSpPr>
          <p:nvPr>
            <p:ph sz="quarter" idx="1"/>
          </p:nvPr>
        </p:nvSpPr>
        <p:spPr/>
        <p:txBody>
          <a:bodyPr/>
          <a:lstStyle/>
          <a:p>
            <a:r>
              <a:rPr lang="en-US" dirty="0" smtClean="0"/>
              <a:t>TEDS Section 4 contains </a:t>
            </a:r>
            <a:r>
              <a:rPr lang="en-US" dirty="0"/>
              <a:t>an alphabetical listing of the names of the code tables used with the data elements described in </a:t>
            </a:r>
            <a:r>
              <a:rPr lang="en-US" dirty="0" smtClean="0"/>
              <a:t>TEDS </a:t>
            </a:r>
            <a:r>
              <a:rPr lang="en-US" dirty="0"/>
              <a:t>Section 2. The code tables are arranged in code table ID number sequence. </a:t>
            </a:r>
          </a:p>
          <a:p>
            <a:r>
              <a:rPr lang="en-US" dirty="0"/>
              <a:t>The code tables translate the code values and explain the translations where </a:t>
            </a:r>
            <a:r>
              <a:rPr lang="en-US" dirty="0" smtClean="0"/>
              <a:t>necessary</a:t>
            </a:r>
            <a:endParaRPr lang="en-US" dirty="0"/>
          </a:p>
          <a:p>
            <a:r>
              <a:rPr lang="en-US" dirty="0" smtClean="0"/>
              <a:t>Refer to the TSDS Website for the latest information:</a:t>
            </a:r>
          </a:p>
          <a:p>
            <a:pPr lvl="1"/>
            <a:r>
              <a:rPr lang="en-US" dirty="0">
                <a:hlinkClick r:id="rId2"/>
              </a:rPr>
              <a:t>http://castro.tea.state.tx.us/tsds/teds/2015P/v1.0/teds-ds4.pdf</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69</a:t>
            </a:fld>
            <a:endParaRPr lang="en-US" dirty="0"/>
          </a:p>
        </p:txBody>
      </p:sp>
    </p:spTree>
    <p:extLst>
      <p:ext uri="{BB962C8B-B14F-4D97-AF65-F5344CB8AC3E}">
        <p14:creationId xmlns:p14="http://schemas.microsoft.com/office/powerpoint/2010/main" val="154609634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TEDS Section 5</a:t>
            </a:r>
            <a:endParaRPr lang="en-US" dirty="0"/>
          </a:p>
        </p:txBody>
      </p:sp>
      <p:sp>
        <p:nvSpPr>
          <p:cNvPr id="3" name="Content Placeholder 2"/>
          <p:cNvSpPr>
            <a:spLocks noGrp="1"/>
          </p:cNvSpPr>
          <p:nvPr>
            <p:ph sz="quarter" idx="1"/>
          </p:nvPr>
        </p:nvSpPr>
        <p:spPr/>
        <p:txBody>
          <a:bodyPr/>
          <a:lstStyle/>
          <a:p>
            <a:r>
              <a:rPr lang="en-US" dirty="0"/>
              <a:t>TEDS Section 5 provides business rules and validations, as </a:t>
            </a:r>
            <a:r>
              <a:rPr lang="en-US" dirty="0" smtClean="0"/>
              <a:t>applicable</a:t>
            </a:r>
          </a:p>
          <a:p>
            <a:r>
              <a:rPr lang="en-US" dirty="0" smtClean="0"/>
              <a:t>A </a:t>
            </a:r>
            <a:r>
              <a:rPr lang="en-US" dirty="0"/>
              <a:t>district's data are validated against business and field validation rules to verify that all required data category </a:t>
            </a:r>
            <a:r>
              <a:rPr lang="en-US" dirty="0" smtClean="0"/>
              <a:t>types </a:t>
            </a:r>
            <a:r>
              <a:rPr lang="en-US" dirty="0"/>
              <a:t>have been submitted. </a:t>
            </a:r>
          </a:p>
          <a:p>
            <a:r>
              <a:rPr lang="en-US" dirty="0" smtClean="0"/>
              <a:t>Refer to the TSDS website for the latest information:</a:t>
            </a:r>
          </a:p>
          <a:p>
            <a:pPr lvl="1"/>
            <a:r>
              <a:rPr lang="en-US" dirty="0">
                <a:hlinkClick r:id="rId3"/>
              </a:rPr>
              <a:t>http://castro.tea.state.tx.us/tsds/teds/2014F/v2.0/teds-ds5.pdf</a:t>
            </a:r>
            <a:endParaRPr lang="en-US" dirty="0" smtClean="0"/>
          </a:p>
        </p:txBody>
      </p:sp>
      <p:sp>
        <p:nvSpPr>
          <p:cNvPr id="4"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70</a:t>
            </a:fld>
            <a:endParaRPr lang="en-US" sz="1200" dirty="0"/>
          </a:p>
        </p:txBody>
      </p:sp>
    </p:spTree>
    <p:extLst>
      <p:ext uri="{BB962C8B-B14F-4D97-AF65-F5344CB8AC3E}">
        <p14:creationId xmlns:p14="http://schemas.microsoft.com/office/powerpoint/2010/main" val="270086969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TEDS Section 7</a:t>
            </a:r>
            <a:endParaRPr lang="en-US" dirty="0"/>
          </a:p>
        </p:txBody>
      </p:sp>
      <p:sp>
        <p:nvSpPr>
          <p:cNvPr id="3" name="Content Placeholder 2"/>
          <p:cNvSpPr>
            <a:spLocks noGrp="1"/>
          </p:cNvSpPr>
          <p:nvPr>
            <p:ph sz="quarter" idx="1"/>
          </p:nvPr>
        </p:nvSpPr>
        <p:spPr/>
        <p:txBody>
          <a:bodyPr/>
          <a:lstStyle/>
          <a:p>
            <a:r>
              <a:rPr lang="en-US" dirty="0" smtClean="0"/>
              <a:t>TEDS Section 7 describes the individual interchange Schemas and their definitions</a:t>
            </a:r>
          </a:p>
          <a:p>
            <a:r>
              <a:rPr lang="en-US" dirty="0" smtClean="0"/>
              <a:t>This section also provides the Schema, Collection Requirements and Data Samples for each Interchange</a:t>
            </a:r>
          </a:p>
          <a:p>
            <a:endParaRPr lang="en-US" dirty="0"/>
          </a:p>
          <a:p>
            <a:pPr lvl="1"/>
            <a:r>
              <a:rPr lang="en-US" dirty="0">
                <a:hlinkClick r:id="rId2"/>
              </a:rPr>
              <a:t>http://www.tea.state.tx.us/TSDS/TEDS/TEDS_Section_7_-_Interchange_Schemas/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71</a:t>
            </a:fld>
            <a:endParaRPr lang="en-US" dirty="0"/>
          </a:p>
        </p:txBody>
      </p:sp>
    </p:spTree>
    <p:extLst>
      <p:ext uri="{BB962C8B-B14F-4D97-AF65-F5344CB8AC3E}">
        <p14:creationId xmlns:p14="http://schemas.microsoft.com/office/powerpoint/2010/main" val="170383610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and File Issue Summary</a:t>
            </a:r>
            <a:endParaRPr lang="en-US" dirty="0"/>
          </a:p>
        </p:txBody>
      </p:sp>
      <p:sp>
        <p:nvSpPr>
          <p:cNvPr id="3" name="Content Placeholder 2"/>
          <p:cNvSpPr>
            <a:spLocks noGrp="1"/>
          </p:cNvSpPr>
          <p:nvPr>
            <p:ph sz="quarter" idx="1"/>
          </p:nvPr>
        </p:nvSpPr>
        <p:spPr/>
        <p:txBody>
          <a:bodyPr/>
          <a:lstStyle/>
          <a:p>
            <a:r>
              <a:rPr lang="en-US" dirty="0" smtClean="0"/>
              <a:t>As a general rule, if it is a </a:t>
            </a:r>
            <a:r>
              <a:rPr lang="en-US" i="1" dirty="0" smtClean="0"/>
              <a:t>data </a:t>
            </a:r>
            <a:r>
              <a:rPr lang="en-US" dirty="0" smtClean="0"/>
              <a:t>issue, the correction needs to be made in the source system and XML Interchange Files need to be resubmitted </a:t>
            </a:r>
          </a:p>
          <a:p>
            <a:r>
              <a:rPr lang="en-US" dirty="0" smtClean="0"/>
              <a:t>If it is an issue with the file naming convention or architecture, chances are there is an issue with the source system extract and the source system vendor may have to make the correction</a:t>
            </a:r>
          </a:p>
        </p:txBody>
      </p:sp>
      <p:sp>
        <p:nvSpPr>
          <p:cNvPr id="4" name="Slide Number Placeholder 3"/>
          <p:cNvSpPr>
            <a:spLocks noGrp="1"/>
          </p:cNvSpPr>
          <p:nvPr>
            <p:ph type="sldNum" sz="quarter" idx="12"/>
          </p:nvPr>
        </p:nvSpPr>
        <p:spPr/>
        <p:txBody>
          <a:bodyPr/>
          <a:lstStyle/>
          <a:p>
            <a:fld id="{2F0C4421-5918-4AA3-AE4A-C36EDD2FD6EB}" type="slidenum">
              <a:rPr lang="en-US" smtClean="0"/>
              <a:pPr/>
              <a:t>72</a:t>
            </a:fld>
            <a:endParaRPr lang="en-US" dirty="0"/>
          </a:p>
        </p:txBody>
      </p:sp>
    </p:spTree>
    <p:extLst>
      <p:ext uri="{BB962C8B-B14F-4D97-AF65-F5344CB8AC3E}">
        <p14:creationId xmlns:p14="http://schemas.microsoft.com/office/powerpoint/2010/main" val="96428205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Guided Practice: Troubleshooting</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73</a:t>
            </a:fld>
            <a:endParaRPr lang="en-US" dirty="0"/>
          </a:p>
        </p:txBody>
      </p:sp>
    </p:spTree>
    <p:extLst>
      <p:ext uri="{BB962C8B-B14F-4D97-AF65-F5344CB8AC3E}">
        <p14:creationId xmlns:p14="http://schemas.microsoft.com/office/powerpoint/2010/main" val="120600003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a:prstGeom prst="rect">
            <a:avLst/>
          </a:prstGeom>
        </p:spPr>
        <p:txBody>
          <a:bodyPr>
            <a:noAutofit/>
          </a:bodyPr>
          <a:lstStyle/>
          <a:p>
            <a:r>
              <a:rPr lang="en-US" dirty="0" smtClean="0"/>
              <a:t>Guided Practice</a:t>
            </a:r>
            <a:endParaRPr lang="en-US" dirty="0"/>
          </a:p>
        </p:txBody>
      </p:sp>
      <p:sp>
        <p:nvSpPr>
          <p:cNvPr id="3" name="Slide Number Placeholder 2"/>
          <p:cNvSpPr>
            <a:spLocks noGrp="1"/>
          </p:cNvSpPr>
          <p:nvPr>
            <p:ph type="sldNum" sz="quarter" idx="12"/>
          </p:nvPr>
        </p:nvSpPr>
        <p:spPr>
          <a:xfrm>
            <a:off x="0" y="1295400"/>
            <a:ext cx="533400" cy="244476"/>
          </a:xfrm>
        </p:spPr>
        <p:txBody>
          <a:bodyPr>
            <a:normAutofit fontScale="92500" lnSpcReduction="20000"/>
          </a:bodyPr>
          <a:lstStyle/>
          <a:p>
            <a:fld id="{2F0C4421-5918-4AA3-AE4A-C36EDD2FD6EB}" type="slidenum">
              <a:rPr lang="en-US" smtClean="0"/>
              <a:pPr/>
              <a:t>74</a:t>
            </a:fld>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r>
              <a:rPr lang="en-US" dirty="0" smtClean="0"/>
              <a:t>You  will complete a guided practice activity on troubleshooting issues in the TSDS Client-Side Validation Tool.  We will develop an action plan to resolve potential issues.</a:t>
            </a:r>
          </a:p>
          <a:p>
            <a:r>
              <a:rPr lang="en-US" dirty="0" smtClean="0"/>
              <a:t>Let’s log in to Project Share to begin</a:t>
            </a:r>
          </a:p>
          <a:p>
            <a:r>
              <a:rPr lang="en-US" dirty="0" smtClean="0"/>
              <a:t>The Troubleshooting Guided Practice is posted under this course in Project Share</a:t>
            </a:r>
          </a:p>
          <a:p>
            <a:endParaRPr lang="en-US" dirty="0" smtClean="0"/>
          </a:p>
          <a:p>
            <a:pPr marL="0" indent="0">
              <a:buNone/>
            </a:pPr>
            <a:endParaRPr lang="en-US" sz="1800" dirty="0" smtClean="0"/>
          </a:p>
          <a:p>
            <a:pPr>
              <a:spcBef>
                <a:spcPts val="600"/>
              </a:spcBef>
              <a:spcAft>
                <a:spcPts val="900"/>
              </a:spcAft>
            </a:pPr>
            <a:endParaRPr lang="en-US" sz="1800" dirty="0" smtClean="0"/>
          </a:p>
          <a:p>
            <a:pPr lvl="0">
              <a:spcBef>
                <a:spcPts val="600"/>
              </a:spcBef>
              <a:spcAft>
                <a:spcPts val="900"/>
              </a:spcAft>
            </a:pPr>
            <a:endParaRPr lang="en-US" sz="1800" dirty="0" smtClean="0"/>
          </a:p>
        </p:txBody>
      </p:sp>
      <p:sp>
        <p:nvSpPr>
          <p:cNvPr id="7" name="Rounded Rectangle 6"/>
          <p:cNvSpPr/>
          <p:nvPr/>
        </p:nvSpPr>
        <p:spPr>
          <a:xfrm>
            <a:off x="914400" y="41910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p14="http://schemas.microsoft.com/office/powerpoint/2010/main" val="367346816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Support </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75</a:t>
            </a:fld>
            <a:endParaRPr lang="en-US" dirty="0"/>
          </a:p>
        </p:txBody>
      </p:sp>
    </p:spTree>
    <p:extLst>
      <p:ext uri="{BB962C8B-B14F-4D97-AF65-F5344CB8AC3E}">
        <p14:creationId xmlns:p14="http://schemas.microsoft.com/office/powerpoint/2010/main" val="252770816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Definition</a:t>
            </a:r>
            <a:endParaRPr lang="en-US" dirty="0"/>
          </a:p>
        </p:txBody>
      </p:sp>
      <p:sp>
        <p:nvSpPr>
          <p:cNvPr id="3" name="Content Placeholder 2"/>
          <p:cNvSpPr>
            <a:spLocks noGrp="1"/>
          </p:cNvSpPr>
          <p:nvPr>
            <p:ph sz="quarter" idx="1"/>
          </p:nvPr>
        </p:nvSpPr>
        <p:spPr/>
        <p:txBody>
          <a:bodyPr/>
          <a:lstStyle/>
          <a:p>
            <a:r>
              <a:rPr lang="en-US" dirty="0" smtClean="0"/>
              <a:t>TIMS </a:t>
            </a:r>
            <a:r>
              <a:rPr lang="en-US" dirty="0"/>
              <a:t>stands for the TSDS Incident Management System</a:t>
            </a:r>
          </a:p>
          <a:p>
            <a:r>
              <a:rPr lang="en-US" dirty="0" smtClean="0"/>
              <a:t>TIMS </a:t>
            </a:r>
            <a:r>
              <a:rPr lang="en-US" dirty="0"/>
              <a:t>is an application that manages the support and escalation process between the four levels of support</a:t>
            </a:r>
          </a:p>
          <a:p>
            <a:r>
              <a:rPr lang="en-US" dirty="0" smtClean="0"/>
              <a:t>LEA </a:t>
            </a:r>
            <a:r>
              <a:rPr lang="en-US" dirty="0"/>
              <a:t>Data Stewards and the technical support teams at the ESC and TEA, as well as the </a:t>
            </a:r>
            <a:r>
              <a:rPr lang="en-US" dirty="0" smtClean="0"/>
              <a:t>TEA Subject Matter Experts, use TIMS </a:t>
            </a:r>
            <a:r>
              <a:rPr lang="en-US" dirty="0" smtClean="0"/>
              <a:t>for </a:t>
            </a:r>
            <a:r>
              <a:rPr lang="en-US" dirty="0"/>
              <a:t>incident management and work assignment  </a:t>
            </a:r>
          </a:p>
          <a:p>
            <a:r>
              <a:rPr lang="en-US" dirty="0" smtClean="0"/>
              <a:t>TIMS </a:t>
            </a:r>
            <a:r>
              <a:rPr lang="en-US" dirty="0"/>
              <a:t>allows users to create new support incidents (tickets) and monitor the progress of any incident they have opened until it is resolved</a:t>
            </a:r>
          </a:p>
        </p:txBody>
      </p:sp>
      <p:sp>
        <p:nvSpPr>
          <p:cNvPr id="4" name="Slide Number Placeholder 3"/>
          <p:cNvSpPr>
            <a:spLocks noGrp="1"/>
          </p:cNvSpPr>
          <p:nvPr>
            <p:ph type="sldNum" sz="quarter" idx="12"/>
          </p:nvPr>
        </p:nvSpPr>
        <p:spPr/>
        <p:txBody>
          <a:bodyPr/>
          <a:lstStyle/>
          <a:p>
            <a:fld id="{2F0C4421-5918-4AA3-AE4A-C36EDD2FD6EB}" type="slidenum">
              <a:rPr lang="en-US" smtClean="0"/>
              <a:pPr/>
              <a:t>76</a:t>
            </a:fld>
            <a:endParaRPr lang="en-US" dirty="0"/>
          </a:p>
        </p:txBody>
      </p:sp>
    </p:spTree>
    <p:extLst>
      <p:ext uri="{BB962C8B-B14F-4D97-AF65-F5344CB8AC3E}">
        <p14:creationId xmlns:p14="http://schemas.microsoft.com/office/powerpoint/2010/main" val="155785486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Tiers of Support</a:t>
            </a:r>
            <a:endParaRPr lang="en-US" dirty="0"/>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3450840840"/>
              </p:ext>
            </p:extLst>
          </p:nvPr>
        </p:nvGraphicFramePr>
        <p:xfrm>
          <a:off x="533400" y="1752600"/>
          <a:ext cx="8153400" cy="2392680"/>
        </p:xfrm>
        <a:graphic>
          <a:graphicData uri="http://schemas.openxmlformats.org/drawingml/2006/table">
            <a:tbl>
              <a:tblPr firstRow="1" bandRow="1">
                <a:tableStyleId>{5C22544A-7EE6-4342-B048-85BDC9FD1C3A}</a:tableStyleId>
              </a:tblPr>
              <a:tblGrid>
                <a:gridCol w="1066800"/>
                <a:gridCol w="7086600"/>
              </a:tblGrid>
              <a:tr h="370840">
                <a:tc>
                  <a:txBody>
                    <a:bodyPr/>
                    <a:lstStyle/>
                    <a:p>
                      <a:r>
                        <a:rPr lang="en-US" dirty="0" smtClean="0">
                          <a:solidFill>
                            <a:srgbClr val="FFFFFF"/>
                          </a:solidFill>
                        </a:rPr>
                        <a:t>Level</a:t>
                      </a:r>
                      <a:endParaRPr lang="en-US" dirty="0">
                        <a:solidFill>
                          <a:srgbClr val="FFFFFF"/>
                        </a:solidFill>
                      </a:endParaRPr>
                    </a:p>
                  </a:txBody>
                  <a:tcPr/>
                </a:tc>
                <a:tc>
                  <a:txBody>
                    <a:bodyPr/>
                    <a:lstStyle/>
                    <a:p>
                      <a:r>
                        <a:rPr lang="en-US" dirty="0" smtClean="0">
                          <a:solidFill>
                            <a:srgbClr val="FFFFFF"/>
                          </a:solidFill>
                        </a:rPr>
                        <a:t>Support Contact</a:t>
                      </a:r>
                      <a:endParaRPr lang="en-US" dirty="0">
                        <a:solidFill>
                          <a:srgbClr val="FFFFFF"/>
                        </a:solidFill>
                      </a:endParaRPr>
                    </a:p>
                  </a:txBody>
                  <a:tcPr/>
                </a:tc>
              </a:tr>
              <a:tr h="370840">
                <a:tc>
                  <a:txBody>
                    <a:bodyPr/>
                    <a:lstStyle/>
                    <a:p>
                      <a:r>
                        <a:rPr lang="en-US" dirty="0" smtClean="0"/>
                        <a:t>Level</a:t>
                      </a:r>
                      <a:r>
                        <a:rPr lang="en-US" baseline="0" dirty="0" smtClean="0"/>
                        <a:t> 1</a:t>
                      </a:r>
                      <a:endParaRPr lang="en-US" dirty="0"/>
                    </a:p>
                  </a:txBody>
                  <a:tcPr/>
                </a:tc>
                <a:tc>
                  <a:txBody>
                    <a:bodyPr/>
                    <a:lstStyle/>
                    <a:p>
                      <a:r>
                        <a:rPr lang="en-US" dirty="0" smtClean="0"/>
                        <a:t>LEA Data Steward</a:t>
                      </a:r>
                      <a:r>
                        <a:rPr lang="en-US" baseline="0" dirty="0" smtClean="0"/>
                        <a:t> or the ESC Technical Champion if support is contracted to the ESC</a:t>
                      </a:r>
                      <a:endParaRPr lang="en-US" dirty="0"/>
                    </a:p>
                  </a:txBody>
                  <a:tcPr/>
                </a:tc>
              </a:tr>
              <a:tr h="370840">
                <a:tc>
                  <a:txBody>
                    <a:bodyPr/>
                    <a:lstStyle/>
                    <a:p>
                      <a:r>
                        <a:rPr lang="en-US" dirty="0" smtClean="0"/>
                        <a:t>Level 2</a:t>
                      </a:r>
                      <a:endParaRPr lang="en-US" dirty="0"/>
                    </a:p>
                  </a:txBody>
                  <a:tcPr/>
                </a:tc>
                <a:tc>
                  <a:txBody>
                    <a:bodyPr/>
                    <a:lstStyle/>
                    <a:p>
                      <a:r>
                        <a:rPr lang="en-US" dirty="0" smtClean="0"/>
                        <a:t>ESC Technical</a:t>
                      </a:r>
                      <a:r>
                        <a:rPr lang="en-US" baseline="0" dirty="0" smtClean="0"/>
                        <a:t> Champions, supported by state-wide Technical Coaches</a:t>
                      </a:r>
                      <a:endParaRPr lang="en-US" dirty="0"/>
                    </a:p>
                  </a:txBody>
                  <a:tcPr/>
                </a:tc>
              </a:tr>
              <a:tr h="370840">
                <a:tc>
                  <a:txBody>
                    <a:bodyPr/>
                    <a:lstStyle/>
                    <a:p>
                      <a:r>
                        <a:rPr lang="en-US" dirty="0" smtClean="0"/>
                        <a:t>Level 3</a:t>
                      </a:r>
                      <a:endParaRPr lang="en-US" dirty="0"/>
                    </a:p>
                  </a:txBody>
                  <a:tcPr/>
                </a:tc>
                <a:tc>
                  <a:txBody>
                    <a:bodyPr/>
                    <a:lstStyle/>
                    <a:p>
                      <a:r>
                        <a:rPr lang="en-US" dirty="0" smtClean="0"/>
                        <a:t>TEA Support </a:t>
                      </a:r>
                      <a:endParaRPr lang="en-US" dirty="0"/>
                    </a:p>
                  </a:txBody>
                  <a:tcPr/>
                </a:tc>
              </a:tr>
              <a:tr h="370840">
                <a:tc>
                  <a:txBody>
                    <a:bodyPr/>
                    <a:lstStyle/>
                    <a:p>
                      <a:r>
                        <a:rPr lang="en-US" dirty="0" smtClean="0"/>
                        <a:t>Level 4</a:t>
                      </a:r>
                      <a:endParaRPr lang="en-US" dirty="0"/>
                    </a:p>
                  </a:txBody>
                  <a:tcPr/>
                </a:tc>
                <a:tc>
                  <a:txBody>
                    <a:bodyPr/>
                    <a:lstStyle/>
                    <a:p>
                      <a:r>
                        <a:rPr lang="en-US" dirty="0" smtClean="0"/>
                        <a:t>TEA Subject</a:t>
                      </a:r>
                      <a:r>
                        <a:rPr lang="en-US" baseline="0" dirty="0" smtClean="0"/>
                        <a:t> Matter Experts</a:t>
                      </a:r>
                      <a:endParaRPr lang="en-US" dirty="0"/>
                    </a:p>
                  </a:txBody>
                  <a:tcPr/>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77</a:t>
            </a:fld>
            <a:endParaRPr lang="en-US" dirty="0"/>
          </a:p>
        </p:txBody>
      </p:sp>
    </p:spTree>
    <p:extLst>
      <p:ext uri="{BB962C8B-B14F-4D97-AF65-F5344CB8AC3E}">
        <p14:creationId xmlns:p14="http://schemas.microsoft.com/office/powerpoint/2010/main" val="23163999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Process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78</a:t>
            </a:fld>
            <a:endParaRPr lang="en-US" dirty="0"/>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848" t="20325" r="15333" b="14363"/>
          <a:stretch/>
        </p:blipFill>
        <p:spPr bwMode="auto">
          <a:xfrm>
            <a:off x="380871" y="1600200"/>
            <a:ext cx="8382129" cy="512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64680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0509" t="20294" r="6862" b="14117"/>
          <a:stretch/>
        </p:blipFill>
        <p:spPr bwMode="auto">
          <a:xfrm>
            <a:off x="36388" y="1767840"/>
            <a:ext cx="9031412" cy="4480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7</a:t>
            </a:fld>
            <a:endParaRPr lang="en-US" sz="1200" dirty="0"/>
          </a:p>
        </p:txBody>
      </p:sp>
      <p:sp>
        <p:nvSpPr>
          <p:cNvPr id="6" name="Title 3"/>
          <p:cNvSpPr>
            <a:spLocks noGrp="1"/>
          </p:cNvSpPr>
          <p:nvPr>
            <p:ph type="title"/>
          </p:nvPr>
        </p:nvSpPr>
        <p:spPr>
          <a:xfrm>
            <a:off x="1905000" y="457200"/>
            <a:ext cx="7162800" cy="838200"/>
          </a:xfrm>
          <a:prstGeom prst="rect">
            <a:avLst/>
          </a:prstGeom>
        </p:spPr>
        <p:txBody>
          <a:bodyPr>
            <a:noAutofit/>
          </a:bodyPr>
          <a:lstStyle/>
          <a:p>
            <a:r>
              <a:rPr lang="en-US" dirty="0" smtClean="0"/>
              <a:t>TSDS High Level End User Process Map</a:t>
            </a:r>
            <a:endParaRPr lang="en-US" dirty="0"/>
          </a:p>
        </p:txBody>
      </p:sp>
      <p:sp>
        <p:nvSpPr>
          <p:cNvPr id="8" name="Rectangle 7"/>
          <p:cNvSpPr/>
          <p:nvPr/>
        </p:nvSpPr>
        <p:spPr>
          <a:xfrm rot="5400000">
            <a:off x="289911" y="2316834"/>
            <a:ext cx="2163377" cy="12192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4415095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Workflow Outline Level 1</a:t>
            </a:r>
            <a:endParaRPr lang="en-US" dirty="0"/>
          </a:p>
        </p:txBody>
      </p:sp>
      <p:sp>
        <p:nvSpPr>
          <p:cNvPr id="3" name="Content Placeholder 2"/>
          <p:cNvSpPr>
            <a:spLocks noGrp="1"/>
          </p:cNvSpPr>
          <p:nvPr>
            <p:ph sz="quarter" idx="1"/>
          </p:nvPr>
        </p:nvSpPr>
        <p:spPr/>
        <p:txBody>
          <a:bodyPr/>
          <a:lstStyle/>
          <a:p>
            <a:pPr marL="342900" indent="-342900">
              <a:buFont typeface="+mj-lt"/>
              <a:buAutoNum type="arabicPeriod"/>
            </a:pPr>
            <a:r>
              <a:rPr lang="en-US" dirty="0" smtClean="0"/>
              <a:t>LEA or Campus User identifies issue and researches TSDS Support Knowledge Base</a:t>
            </a:r>
          </a:p>
          <a:p>
            <a:pPr marL="342900" indent="-342900">
              <a:buFont typeface="+mj-lt"/>
              <a:buAutoNum type="arabicPeriod"/>
            </a:pPr>
            <a:r>
              <a:rPr lang="en-US" dirty="0" smtClean="0"/>
              <a:t>LEA or Campus User opens a support ticket through the TSDS Portal</a:t>
            </a:r>
          </a:p>
          <a:p>
            <a:pPr marL="342900" indent="-342900">
              <a:buFont typeface="+mj-lt"/>
              <a:buAutoNum type="arabicPeriod"/>
            </a:pPr>
            <a:r>
              <a:rPr lang="en-US" dirty="0" smtClean="0"/>
              <a:t>Level I (the LEA Data Steward) reviews the ticket</a:t>
            </a:r>
          </a:p>
          <a:p>
            <a:pPr marL="662940" lvl="1" indent="-342900">
              <a:buFont typeface="+mj-lt"/>
              <a:buAutoNum type="arabicPeriod"/>
            </a:pPr>
            <a:r>
              <a:rPr lang="en-US" dirty="0" smtClean="0"/>
              <a:t>Level 1 researches the possible data or system issues at the LEA or Campus</a:t>
            </a:r>
          </a:p>
          <a:p>
            <a:pPr marL="937260" lvl="2" indent="-342900">
              <a:buFont typeface="+mj-lt"/>
              <a:buAutoNum type="arabicPeriod"/>
            </a:pPr>
            <a:r>
              <a:rPr lang="en-US" dirty="0" smtClean="0"/>
              <a:t>Support tickets could include</a:t>
            </a:r>
          </a:p>
          <a:p>
            <a:pPr marL="1394460" lvl="3" indent="-342900">
              <a:buFont typeface="+mj-lt"/>
              <a:buAutoNum type="arabicPeriod"/>
            </a:pPr>
            <a:r>
              <a:rPr lang="en-US" dirty="0" smtClean="0"/>
              <a:t>Bug in the application</a:t>
            </a:r>
          </a:p>
          <a:p>
            <a:pPr marL="1394460" lvl="3" indent="-342900">
              <a:buFont typeface="+mj-lt"/>
              <a:buAutoNum type="arabicPeriod"/>
            </a:pPr>
            <a:r>
              <a:rPr lang="en-US" dirty="0" smtClean="0"/>
              <a:t>Enhancement requests </a:t>
            </a:r>
          </a:p>
          <a:p>
            <a:pPr marL="1394460" lvl="3" indent="-342900">
              <a:buFont typeface="+mj-lt"/>
              <a:buAutoNum type="arabicPeriod"/>
            </a:pPr>
            <a:r>
              <a:rPr lang="en-US" dirty="0" smtClean="0"/>
              <a:t>Questions</a:t>
            </a:r>
          </a:p>
          <a:p>
            <a:pPr marL="937260" lvl="2" indent="-342900">
              <a:buFont typeface="+mj-lt"/>
              <a:buAutoNum type="arabicPeriod"/>
            </a:pPr>
            <a:r>
              <a:rPr lang="en-US" dirty="0" smtClean="0"/>
              <a:t>If the issue is resolved the support ticket status is </a:t>
            </a:r>
            <a:r>
              <a:rPr lang="en-US" dirty="0"/>
              <a:t>R</a:t>
            </a:r>
            <a:r>
              <a:rPr lang="en-US" dirty="0" smtClean="0"/>
              <a:t>esolved</a:t>
            </a:r>
          </a:p>
          <a:p>
            <a:pPr marL="937260" lvl="2" indent="-342900">
              <a:buFont typeface="+mj-lt"/>
              <a:buAutoNum type="arabicPeriod"/>
            </a:pPr>
            <a:r>
              <a:rPr lang="en-US" dirty="0" smtClean="0"/>
              <a:t>If the issue is not resolved, the support ticket is escalated to Level 2</a:t>
            </a:r>
            <a:endParaRPr lang="en-US" dirty="0"/>
          </a:p>
          <a:p>
            <a:pPr marL="594360" lvl="2" indent="0">
              <a:buNone/>
            </a:pPr>
            <a:endParaRPr lang="en-US" dirty="0" smtClean="0"/>
          </a:p>
        </p:txBody>
      </p:sp>
      <p:sp>
        <p:nvSpPr>
          <p:cNvPr id="4" name="Slide Number Placeholder 3"/>
          <p:cNvSpPr>
            <a:spLocks noGrp="1"/>
          </p:cNvSpPr>
          <p:nvPr>
            <p:ph type="sldNum" sz="quarter" idx="12"/>
          </p:nvPr>
        </p:nvSpPr>
        <p:spPr/>
        <p:txBody>
          <a:bodyPr/>
          <a:lstStyle/>
          <a:p>
            <a:fld id="{2F0C4421-5918-4AA3-AE4A-C36EDD2FD6EB}" type="slidenum">
              <a:rPr lang="en-US" smtClean="0"/>
              <a:pPr/>
              <a:t>79</a:t>
            </a:fld>
            <a:endParaRPr lang="en-US" dirty="0"/>
          </a:p>
        </p:txBody>
      </p:sp>
    </p:spTree>
    <p:extLst>
      <p:ext uri="{BB962C8B-B14F-4D97-AF65-F5344CB8AC3E}">
        <p14:creationId xmlns:p14="http://schemas.microsoft.com/office/powerpoint/2010/main" val="103221679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Workflow Outline Level 2</a:t>
            </a:r>
            <a:endParaRPr lang="en-US" dirty="0"/>
          </a:p>
        </p:txBody>
      </p:sp>
      <p:sp>
        <p:nvSpPr>
          <p:cNvPr id="3" name="Content Placeholder 2"/>
          <p:cNvSpPr>
            <a:spLocks noGrp="1"/>
          </p:cNvSpPr>
          <p:nvPr>
            <p:ph sz="quarter" idx="1"/>
          </p:nvPr>
        </p:nvSpPr>
        <p:spPr/>
        <p:txBody>
          <a:bodyPr/>
          <a:lstStyle/>
          <a:p>
            <a:pPr marL="342900" indent="-342900">
              <a:buFont typeface="+mj-lt"/>
              <a:buAutoNum type="arabicPeriod"/>
            </a:pPr>
            <a:r>
              <a:rPr lang="en-US" dirty="0" smtClean="0"/>
              <a:t>Level 2 (the ESC Technical Champion) reviews the support ticket</a:t>
            </a:r>
          </a:p>
          <a:p>
            <a:pPr marL="662940" lvl="1" indent="-342900">
              <a:buFont typeface="+mj-lt"/>
              <a:buAutoNum type="arabicPeriod"/>
            </a:pPr>
            <a:r>
              <a:rPr lang="en-US" dirty="0" smtClean="0"/>
              <a:t>If necessary Level 2 may communicate directly with the ticket initiator in order to get  more information</a:t>
            </a:r>
          </a:p>
          <a:p>
            <a:pPr marL="662940" lvl="1" indent="-342900">
              <a:buFont typeface="+mj-lt"/>
              <a:buAutoNum type="arabicPeriod"/>
            </a:pPr>
            <a:r>
              <a:rPr lang="en-US" dirty="0" smtClean="0"/>
              <a:t>Level 2 troubleshoots the error files or system issues with the support of the state-wide Technical Coaches</a:t>
            </a:r>
          </a:p>
          <a:p>
            <a:pPr marL="937260" lvl="2" indent="-342900">
              <a:buFont typeface="+mj-lt"/>
              <a:buAutoNum type="arabicPeriod"/>
            </a:pPr>
            <a:r>
              <a:rPr lang="en-US" dirty="0" smtClean="0"/>
              <a:t>Level 2 may resolve the issue or provide details to Level 1 to resolve the issue</a:t>
            </a:r>
          </a:p>
          <a:p>
            <a:pPr marL="1394460" lvl="3" indent="-342900">
              <a:buFont typeface="+mj-lt"/>
              <a:buAutoNum type="arabicPeriod"/>
            </a:pPr>
            <a:r>
              <a:rPr lang="en-US" dirty="0" smtClean="0"/>
              <a:t>The support ticket status would then be Resolved</a:t>
            </a:r>
          </a:p>
          <a:p>
            <a:pPr marL="937260" lvl="2" indent="-342900">
              <a:buFont typeface="+mj-lt"/>
              <a:buAutoNum type="arabicPeriod"/>
            </a:pPr>
            <a:r>
              <a:rPr lang="en-US" dirty="0" smtClean="0"/>
              <a:t>If Level 2 is unable to resolve the issue then the support ticket is escalated to Level 3</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80</a:t>
            </a:fld>
            <a:endParaRPr lang="en-US" dirty="0"/>
          </a:p>
        </p:txBody>
      </p:sp>
    </p:spTree>
    <p:extLst>
      <p:ext uri="{BB962C8B-B14F-4D97-AF65-F5344CB8AC3E}">
        <p14:creationId xmlns:p14="http://schemas.microsoft.com/office/powerpoint/2010/main" val="52984570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Workflow Outline Level 3</a:t>
            </a:r>
            <a:endParaRPr lang="en-US" dirty="0"/>
          </a:p>
        </p:txBody>
      </p:sp>
      <p:sp>
        <p:nvSpPr>
          <p:cNvPr id="3" name="Content Placeholder 2"/>
          <p:cNvSpPr>
            <a:spLocks noGrp="1"/>
          </p:cNvSpPr>
          <p:nvPr>
            <p:ph sz="quarter" idx="1"/>
          </p:nvPr>
        </p:nvSpPr>
        <p:spPr/>
        <p:txBody>
          <a:bodyPr/>
          <a:lstStyle/>
          <a:p>
            <a:pPr marL="342900" indent="-342900">
              <a:buFont typeface="+mj-lt"/>
              <a:buAutoNum type="arabicPeriod"/>
            </a:pPr>
            <a:r>
              <a:rPr lang="en-US" dirty="0" smtClean="0"/>
              <a:t>Level 3 (TEA Support) reviews the support ticket</a:t>
            </a:r>
          </a:p>
          <a:p>
            <a:pPr marL="662940" lvl="1" indent="-342900">
              <a:buFont typeface="+mj-lt"/>
              <a:buAutoNum type="arabicPeriod"/>
            </a:pPr>
            <a:r>
              <a:rPr lang="en-US" dirty="0" smtClean="0"/>
              <a:t>If necessary Level </a:t>
            </a:r>
            <a:r>
              <a:rPr lang="en-US" dirty="0"/>
              <a:t>3</a:t>
            </a:r>
            <a:r>
              <a:rPr lang="en-US" dirty="0" smtClean="0"/>
              <a:t> may communicate directly with the ticket initiator in order to get  more information</a:t>
            </a:r>
          </a:p>
          <a:p>
            <a:pPr marL="662940" lvl="1" indent="-342900">
              <a:buFont typeface="+mj-lt"/>
              <a:buAutoNum type="arabicPeriod"/>
            </a:pPr>
            <a:r>
              <a:rPr lang="en-US" dirty="0" smtClean="0"/>
              <a:t>Level 3 troubleshoots the error files or system issues </a:t>
            </a:r>
          </a:p>
          <a:p>
            <a:pPr marL="662940" lvl="1" indent="-342900">
              <a:buFont typeface="+mj-lt"/>
              <a:buAutoNum type="arabicPeriod"/>
            </a:pPr>
            <a:r>
              <a:rPr lang="en-US" dirty="0" smtClean="0"/>
              <a:t>Level </a:t>
            </a:r>
            <a:r>
              <a:rPr lang="en-US" dirty="0"/>
              <a:t>3</a:t>
            </a:r>
            <a:r>
              <a:rPr lang="en-US" dirty="0" smtClean="0"/>
              <a:t> may resolve the issue or provide details to Level 2 or Level 1 to resolve the issue</a:t>
            </a:r>
          </a:p>
          <a:p>
            <a:pPr marL="1394460" lvl="3" indent="-342900">
              <a:buFont typeface="+mj-lt"/>
              <a:buAutoNum type="arabicPeriod"/>
            </a:pPr>
            <a:r>
              <a:rPr lang="en-US" dirty="0" smtClean="0"/>
              <a:t>The support ticket status would then be Resolved</a:t>
            </a:r>
          </a:p>
          <a:p>
            <a:pPr marL="937260" lvl="2" indent="-342900">
              <a:buFont typeface="+mj-lt"/>
              <a:buAutoNum type="arabicPeriod"/>
            </a:pPr>
            <a:r>
              <a:rPr lang="en-US" dirty="0" smtClean="0"/>
              <a:t>If Level 3 is unable to resolve the issue then the support ticket is escalated to Level 4</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81</a:t>
            </a:fld>
            <a:endParaRPr lang="en-US" dirty="0"/>
          </a:p>
        </p:txBody>
      </p:sp>
    </p:spTree>
    <p:extLst>
      <p:ext uri="{BB962C8B-B14F-4D97-AF65-F5344CB8AC3E}">
        <p14:creationId xmlns:p14="http://schemas.microsoft.com/office/powerpoint/2010/main" val="131782648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Workflow Outline Level 4</a:t>
            </a:r>
            <a:endParaRPr lang="en-US" dirty="0"/>
          </a:p>
        </p:txBody>
      </p:sp>
      <p:sp>
        <p:nvSpPr>
          <p:cNvPr id="3" name="Content Placeholder 2"/>
          <p:cNvSpPr>
            <a:spLocks noGrp="1"/>
          </p:cNvSpPr>
          <p:nvPr>
            <p:ph sz="quarter" idx="1"/>
          </p:nvPr>
        </p:nvSpPr>
        <p:spPr/>
        <p:txBody>
          <a:bodyPr/>
          <a:lstStyle/>
          <a:p>
            <a:pPr marL="342900" indent="-342900">
              <a:buFont typeface="+mj-lt"/>
              <a:buAutoNum type="arabicPeriod"/>
            </a:pPr>
            <a:r>
              <a:rPr lang="en-US" dirty="0" smtClean="0"/>
              <a:t>Level 4 (TEA Subject Matter Experts) reviews the support ticket</a:t>
            </a:r>
          </a:p>
          <a:p>
            <a:pPr marL="662940" lvl="1" indent="-342900">
              <a:buFont typeface="+mj-lt"/>
              <a:buAutoNum type="arabicPeriod"/>
            </a:pPr>
            <a:r>
              <a:rPr lang="en-US" dirty="0" smtClean="0"/>
              <a:t>If necessary Level 4 may communicate directly with the ticket initiator in order to get  more information</a:t>
            </a:r>
          </a:p>
          <a:p>
            <a:pPr marL="662940" lvl="1" indent="-342900">
              <a:buFont typeface="+mj-lt"/>
              <a:buAutoNum type="arabicPeriod"/>
            </a:pPr>
            <a:r>
              <a:rPr lang="en-US" dirty="0" smtClean="0"/>
              <a:t>Level 4 troubleshoots the error files or system issues </a:t>
            </a:r>
          </a:p>
          <a:p>
            <a:pPr marL="662940" lvl="1" indent="-342900">
              <a:buFont typeface="+mj-lt"/>
              <a:buAutoNum type="arabicPeriod"/>
            </a:pPr>
            <a:r>
              <a:rPr lang="en-US" dirty="0" smtClean="0"/>
              <a:t>Level 4 may resolve the issue or provide details to prior levels to resolve the issue</a:t>
            </a:r>
          </a:p>
          <a:p>
            <a:pPr marL="1394460" lvl="3" indent="-342900">
              <a:buFont typeface="+mj-lt"/>
              <a:buAutoNum type="arabicPeriod"/>
            </a:pPr>
            <a:r>
              <a:rPr lang="en-US" dirty="0" smtClean="0"/>
              <a:t>The support ticket status would then be Resolved</a:t>
            </a:r>
          </a:p>
        </p:txBody>
      </p:sp>
      <p:sp>
        <p:nvSpPr>
          <p:cNvPr id="4" name="Slide Number Placeholder 3"/>
          <p:cNvSpPr>
            <a:spLocks noGrp="1"/>
          </p:cNvSpPr>
          <p:nvPr>
            <p:ph type="sldNum" sz="quarter" idx="12"/>
          </p:nvPr>
        </p:nvSpPr>
        <p:spPr/>
        <p:txBody>
          <a:bodyPr/>
          <a:lstStyle/>
          <a:p>
            <a:fld id="{2F0C4421-5918-4AA3-AE4A-C36EDD2FD6EB}" type="slidenum">
              <a:rPr lang="en-US" smtClean="0"/>
              <a:pPr/>
              <a:t>82</a:t>
            </a:fld>
            <a:endParaRPr lang="en-US" dirty="0"/>
          </a:p>
        </p:txBody>
      </p:sp>
    </p:spTree>
    <p:extLst>
      <p:ext uri="{BB962C8B-B14F-4D97-AF65-F5344CB8AC3E}">
        <p14:creationId xmlns:p14="http://schemas.microsoft.com/office/powerpoint/2010/main" val="336591404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Levels of Severity</a:t>
            </a:r>
            <a:endParaRPr lang="en-US" dirty="0"/>
          </a:p>
        </p:txBody>
      </p:sp>
      <p:sp>
        <p:nvSpPr>
          <p:cNvPr id="3" name="Content Placeholder 2"/>
          <p:cNvSpPr>
            <a:spLocks noGrp="1"/>
          </p:cNvSpPr>
          <p:nvPr>
            <p:ph sz="quarter" idx="1"/>
          </p:nvPr>
        </p:nvSpPr>
        <p:spPr/>
        <p:txBody>
          <a:bodyPr/>
          <a:lstStyle/>
          <a:p>
            <a:r>
              <a:rPr lang="en-US" dirty="0" smtClean="0"/>
              <a:t>Each support ticket will be assigned a level of severity</a:t>
            </a:r>
          </a:p>
          <a:p>
            <a:r>
              <a:rPr lang="en-US" dirty="0" smtClean="0"/>
              <a:t>As the ticket is escalated or circumstances evolve, the severity level can be revised</a:t>
            </a:r>
          </a:p>
          <a:p>
            <a:r>
              <a:rPr lang="en-US" dirty="0" smtClean="0"/>
              <a:t>Each level of severity requires that the incident be resolved within a certain time frame</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83</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513275612"/>
              </p:ext>
            </p:extLst>
          </p:nvPr>
        </p:nvGraphicFramePr>
        <p:xfrm>
          <a:off x="762000" y="3550616"/>
          <a:ext cx="7696200" cy="2773984"/>
        </p:xfrm>
        <a:graphic>
          <a:graphicData uri="http://schemas.openxmlformats.org/drawingml/2006/table">
            <a:tbl>
              <a:tblPr firstRow="1" firstCol="1" bandRow="1">
                <a:tableStyleId>{5C22544A-7EE6-4342-B048-85BDC9FD1C3A}</a:tableStyleId>
              </a:tblPr>
              <a:tblGrid>
                <a:gridCol w="2704070"/>
                <a:gridCol w="4992130"/>
              </a:tblGrid>
              <a:tr h="418949">
                <a:tc>
                  <a:txBody>
                    <a:bodyPr/>
                    <a:lstStyle/>
                    <a:p>
                      <a:pPr marL="0" marR="0" algn="just">
                        <a:spcBef>
                          <a:spcPts val="0"/>
                        </a:spcBef>
                        <a:spcAft>
                          <a:spcPts val="0"/>
                        </a:spcAft>
                      </a:pPr>
                      <a:r>
                        <a:rPr lang="en-US" sz="1600" dirty="0">
                          <a:solidFill>
                            <a:srgbClr val="FFFFFF"/>
                          </a:solidFill>
                          <a:effectLst/>
                        </a:rPr>
                        <a:t> </a:t>
                      </a:r>
                      <a:endParaRPr lang="en-US" sz="1600" dirty="0">
                        <a:solidFill>
                          <a:srgbClr val="FFFFFF"/>
                        </a:solidFill>
                        <a:effectLst/>
                        <a:latin typeface="Georgia"/>
                        <a:ea typeface="Calibri"/>
                        <a:cs typeface="Times New Roman"/>
                      </a:endParaRPr>
                    </a:p>
                  </a:txBody>
                  <a:tcPr marL="68580" marR="68580" marT="0" marB="0"/>
                </a:tc>
                <a:tc>
                  <a:txBody>
                    <a:bodyPr/>
                    <a:lstStyle/>
                    <a:p>
                      <a:pPr marL="0" marR="0" algn="just">
                        <a:spcBef>
                          <a:spcPts val="0"/>
                        </a:spcBef>
                        <a:spcAft>
                          <a:spcPts val="0"/>
                        </a:spcAft>
                      </a:pPr>
                      <a:r>
                        <a:rPr lang="en-US" sz="1600" dirty="0">
                          <a:solidFill>
                            <a:srgbClr val="FFFFFF"/>
                          </a:solidFill>
                          <a:effectLst/>
                        </a:rPr>
                        <a:t>Description</a:t>
                      </a:r>
                      <a:endParaRPr lang="en-US" sz="1600" dirty="0">
                        <a:solidFill>
                          <a:srgbClr val="FFFFFF"/>
                        </a:solidFill>
                        <a:effectLst/>
                        <a:latin typeface="Georgia"/>
                        <a:ea typeface="Calibri"/>
                        <a:cs typeface="Times New Roman"/>
                      </a:endParaRPr>
                    </a:p>
                  </a:txBody>
                  <a:tcPr marL="68580" marR="68580" marT="0" marB="0"/>
                </a:tc>
              </a:tr>
              <a:tr h="628424">
                <a:tc>
                  <a:txBody>
                    <a:bodyPr/>
                    <a:lstStyle/>
                    <a:p>
                      <a:pPr marL="0" marR="0" algn="just">
                        <a:spcBef>
                          <a:spcPts val="0"/>
                        </a:spcBef>
                        <a:spcAft>
                          <a:spcPts val="0"/>
                        </a:spcAft>
                      </a:pPr>
                      <a:r>
                        <a:rPr lang="en-US" sz="1600" dirty="0">
                          <a:solidFill>
                            <a:srgbClr val="FFFFFF"/>
                          </a:solidFill>
                          <a:effectLst/>
                        </a:rPr>
                        <a:t>Critical/Severity 1</a:t>
                      </a:r>
                      <a:endParaRPr lang="en-US" sz="1600" dirty="0">
                        <a:solidFill>
                          <a:srgbClr val="FFFFFF"/>
                        </a:solidFill>
                        <a:effectLst/>
                        <a:latin typeface="Georgia"/>
                        <a:ea typeface="Calibri"/>
                        <a:cs typeface="Times New Roman"/>
                      </a:endParaRPr>
                    </a:p>
                  </a:txBody>
                  <a:tcPr marL="68580" marR="68580" marT="0" marB="0"/>
                </a:tc>
                <a:tc>
                  <a:txBody>
                    <a:bodyPr/>
                    <a:lstStyle/>
                    <a:p>
                      <a:pPr marL="0" marR="0">
                        <a:spcBef>
                          <a:spcPts val="0"/>
                        </a:spcBef>
                        <a:spcAft>
                          <a:spcPts val="0"/>
                        </a:spcAft>
                      </a:pPr>
                      <a:r>
                        <a:rPr lang="en-US" sz="1600" dirty="0">
                          <a:effectLst/>
                        </a:rPr>
                        <a:t>Unplanned </a:t>
                      </a:r>
                      <a:r>
                        <a:rPr lang="en-US" sz="1600" dirty="0" smtClean="0">
                          <a:effectLst/>
                        </a:rPr>
                        <a:t>system</a:t>
                      </a:r>
                      <a:r>
                        <a:rPr lang="en-US" sz="1600" baseline="0" dirty="0" smtClean="0">
                          <a:effectLst/>
                        </a:rPr>
                        <a:t> </a:t>
                      </a:r>
                      <a:r>
                        <a:rPr lang="en-US" sz="1600" dirty="0" smtClean="0">
                          <a:effectLst/>
                        </a:rPr>
                        <a:t>outage/application</a:t>
                      </a:r>
                      <a:endParaRPr lang="en-US" sz="1600" dirty="0">
                        <a:effectLst/>
                      </a:endParaRPr>
                    </a:p>
                    <a:p>
                      <a:pPr marL="0" marR="0" algn="just">
                        <a:spcBef>
                          <a:spcPts val="0"/>
                        </a:spcBef>
                        <a:spcAft>
                          <a:spcPts val="0"/>
                        </a:spcAft>
                      </a:pPr>
                      <a:r>
                        <a:rPr lang="en-US" sz="1600" dirty="0">
                          <a:effectLst/>
                        </a:rPr>
                        <a:t>unavailable</a:t>
                      </a:r>
                      <a:endParaRPr lang="en-US" sz="1600" dirty="0">
                        <a:effectLst/>
                        <a:latin typeface="Georgia"/>
                        <a:ea typeface="Calibri"/>
                        <a:cs typeface="Times New Roman"/>
                      </a:endParaRPr>
                    </a:p>
                  </a:txBody>
                  <a:tcPr marL="68580" marR="68580" marT="0" marB="0"/>
                </a:tc>
              </a:tr>
              <a:tr h="476628">
                <a:tc>
                  <a:txBody>
                    <a:bodyPr/>
                    <a:lstStyle/>
                    <a:p>
                      <a:pPr marL="0" marR="0" algn="just">
                        <a:spcBef>
                          <a:spcPts val="0"/>
                        </a:spcBef>
                        <a:spcAft>
                          <a:spcPts val="0"/>
                        </a:spcAft>
                      </a:pPr>
                      <a:r>
                        <a:rPr lang="en-US" sz="1600" dirty="0">
                          <a:solidFill>
                            <a:srgbClr val="FFFFFF"/>
                          </a:solidFill>
                          <a:effectLst/>
                        </a:rPr>
                        <a:t>High/Severity 2</a:t>
                      </a:r>
                      <a:endParaRPr lang="en-US" sz="1600" dirty="0">
                        <a:solidFill>
                          <a:srgbClr val="FFFFFF"/>
                        </a:solidFill>
                        <a:effectLst/>
                        <a:latin typeface="Georgia"/>
                        <a:ea typeface="Calibri"/>
                        <a:cs typeface="Times New Roman"/>
                      </a:endParaRPr>
                    </a:p>
                  </a:txBody>
                  <a:tcPr marL="68580" marR="68580" marT="0" marB="0"/>
                </a:tc>
                <a:tc>
                  <a:txBody>
                    <a:bodyPr/>
                    <a:lstStyle/>
                    <a:p>
                      <a:pPr marL="0" marR="0">
                        <a:spcBef>
                          <a:spcPts val="0"/>
                        </a:spcBef>
                        <a:spcAft>
                          <a:spcPts val="0"/>
                        </a:spcAft>
                      </a:pPr>
                      <a:r>
                        <a:rPr lang="en-US" sz="1600" dirty="0">
                          <a:effectLst/>
                        </a:rPr>
                        <a:t>Bug with </a:t>
                      </a:r>
                      <a:r>
                        <a:rPr lang="en-US" sz="1600" dirty="0" smtClean="0">
                          <a:effectLst/>
                        </a:rPr>
                        <a:t>specific</a:t>
                      </a:r>
                      <a:r>
                        <a:rPr lang="en-US" sz="1600" baseline="0" dirty="0" smtClean="0">
                          <a:effectLst/>
                        </a:rPr>
                        <a:t> </a:t>
                      </a:r>
                      <a:r>
                        <a:rPr lang="en-US" sz="1600" dirty="0" smtClean="0">
                          <a:effectLst/>
                        </a:rPr>
                        <a:t>application functionality</a:t>
                      </a:r>
                      <a:endParaRPr lang="en-US" sz="1600" dirty="0">
                        <a:effectLst/>
                      </a:endParaRPr>
                    </a:p>
                    <a:p>
                      <a:pPr marL="0" marR="0" algn="just">
                        <a:spcBef>
                          <a:spcPts val="0"/>
                        </a:spcBef>
                        <a:spcAft>
                          <a:spcPts val="0"/>
                        </a:spcAft>
                      </a:pPr>
                      <a:r>
                        <a:rPr lang="en-US" sz="1600" dirty="0">
                          <a:effectLst/>
                        </a:rPr>
                        <a:t> </a:t>
                      </a:r>
                      <a:endParaRPr lang="en-US" sz="1600" dirty="0">
                        <a:effectLst/>
                        <a:latin typeface="Georgia"/>
                        <a:ea typeface="Calibri"/>
                        <a:cs typeface="Times New Roman"/>
                      </a:endParaRPr>
                    </a:p>
                  </a:txBody>
                  <a:tcPr marL="68580" marR="68580" marT="0" marB="0"/>
                </a:tc>
              </a:tr>
              <a:tr h="418949">
                <a:tc>
                  <a:txBody>
                    <a:bodyPr/>
                    <a:lstStyle/>
                    <a:p>
                      <a:pPr marL="0" marR="0" algn="just">
                        <a:spcBef>
                          <a:spcPts val="0"/>
                        </a:spcBef>
                        <a:spcAft>
                          <a:spcPts val="0"/>
                        </a:spcAft>
                      </a:pPr>
                      <a:r>
                        <a:rPr lang="en-US" sz="1600" dirty="0">
                          <a:solidFill>
                            <a:srgbClr val="FFFFFF"/>
                          </a:solidFill>
                          <a:effectLst/>
                        </a:rPr>
                        <a:t>Medium/Severity 3</a:t>
                      </a:r>
                      <a:endParaRPr lang="en-US" sz="1600" dirty="0">
                        <a:solidFill>
                          <a:srgbClr val="FFFFFF"/>
                        </a:solidFill>
                        <a:effectLst/>
                        <a:latin typeface="Georgia"/>
                        <a:ea typeface="Calibri"/>
                        <a:cs typeface="Times New Roman"/>
                      </a:endParaRPr>
                    </a:p>
                  </a:txBody>
                  <a:tcPr marL="68580" marR="68580" marT="0" marB="0"/>
                </a:tc>
                <a:tc>
                  <a:txBody>
                    <a:bodyPr/>
                    <a:lstStyle/>
                    <a:p>
                      <a:pPr marL="0" marR="0">
                        <a:spcBef>
                          <a:spcPts val="0"/>
                        </a:spcBef>
                        <a:spcAft>
                          <a:spcPts val="0"/>
                        </a:spcAft>
                      </a:pPr>
                      <a:r>
                        <a:rPr lang="en-US" sz="1600" dirty="0">
                          <a:effectLst/>
                        </a:rPr>
                        <a:t>Application </a:t>
                      </a:r>
                      <a:r>
                        <a:rPr lang="en-US" sz="1600" dirty="0" smtClean="0">
                          <a:effectLst/>
                        </a:rPr>
                        <a:t>functioning, but </a:t>
                      </a:r>
                      <a:r>
                        <a:rPr lang="en-US" sz="1600" dirty="0">
                          <a:effectLst/>
                        </a:rPr>
                        <a:t>not </a:t>
                      </a:r>
                      <a:r>
                        <a:rPr lang="en-US" sz="1600" dirty="0" smtClean="0">
                          <a:effectLst/>
                        </a:rPr>
                        <a:t>as desired/expected</a:t>
                      </a:r>
                      <a:endParaRPr lang="en-US" sz="1600" dirty="0">
                        <a:effectLst/>
                        <a:latin typeface="Georgia"/>
                        <a:ea typeface="Calibri"/>
                        <a:cs typeface="Times New Roman"/>
                      </a:endParaRPr>
                    </a:p>
                  </a:txBody>
                  <a:tcPr marL="68580" marR="68580" marT="0" marB="0"/>
                </a:tc>
              </a:tr>
              <a:tr h="819982">
                <a:tc>
                  <a:txBody>
                    <a:bodyPr/>
                    <a:lstStyle/>
                    <a:p>
                      <a:pPr marL="0" marR="0" algn="just">
                        <a:spcBef>
                          <a:spcPts val="0"/>
                        </a:spcBef>
                        <a:spcAft>
                          <a:spcPts val="0"/>
                        </a:spcAft>
                      </a:pPr>
                      <a:r>
                        <a:rPr lang="en-US" sz="1600" dirty="0">
                          <a:solidFill>
                            <a:srgbClr val="FFFFFF"/>
                          </a:solidFill>
                          <a:effectLst/>
                        </a:rPr>
                        <a:t>Low/Severity 4</a:t>
                      </a:r>
                      <a:endParaRPr lang="en-US" sz="1600" dirty="0">
                        <a:solidFill>
                          <a:srgbClr val="FFFFFF"/>
                        </a:solidFill>
                        <a:effectLst/>
                        <a:latin typeface="Georgia"/>
                        <a:ea typeface="Calibri"/>
                        <a:cs typeface="Times New Roman"/>
                      </a:endParaRPr>
                    </a:p>
                  </a:txBody>
                  <a:tcPr marL="68580" marR="68580" marT="0" marB="0"/>
                </a:tc>
                <a:tc>
                  <a:txBody>
                    <a:bodyPr/>
                    <a:lstStyle/>
                    <a:p>
                      <a:pPr marL="171450" marR="0" indent="-171450">
                        <a:spcBef>
                          <a:spcPts val="0"/>
                        </a:spcBef>
                        <a:spcAft>
                          <a:spcPts val="0"/>
                        </a:spcAft>
                        <a:buFont typeface="Arial" pitchFamily="34" charset="0"/>
                        <a:buChar char="•"/>
                      </a:pPr>
                      <a:r>
                        <a:rPr lang="en-US" sz="1600" dirty="0" smtClean="0">
                          <a:effectLst/>
                        </a:rPr>
                        <a:t>Enhancement</a:t>
                      </a:r>
                      <a:r>
                        <a:rPr lang="en-US" sz="1600" baseline="0" dirty="0" smtClean="0">
                          <a:effectLst/>
                        </a:rPr>
                        <a:t> </a:t>
                      </a:r>
                      <a:r>
                        <a:rPr lang="en-US" sz="1600" dirty="0" smtClean="0">
                          <a:effectLst/>
                        </a:rPr>
                        <a:t>request</a:t>
                      </a:r>
                      <a:endParaRPr lang="en-US" sz="1600" dirty="0">
                        <a:effectLst/>
                      </a:endParaRPr>
                    </a:p>
                    <a:p>
                      <a:pPr marL="171450" marR="0" indent="-171450">
                        <a:spcBef>
                          <a:spcPts val="0"/>
                        </a:spcBef>
                        <a:spcAft>
                          <a:spcPts val="0"/>
                        </a:spcAft>
                        <a:buFont typeface="Arial" pitchFamily="34" charset="0"/>
                        <a:buChar char="•"/>
                      </a:pPr>
                      <a:r>
                        <a:rPr lang="en-US" sz="1600" dirty="0" smtClean="0">
                          <a:effectLst/>
                        </a:rPr>
                        <a:t>Question on</a:t>
                      </a:r>
                      <a:r>
                        <a:rPr lang="en-US" sz="1600" baseline="0" dirty="0" smtClean="0">
                          <a:effectLst/>
                        </a:rPr>
                        <a:t> f</a:t>
                      </a:r>
                      <a:r>
                        <a:rPr lang="en-US" sz="1600" dirty="0" smtClean="0">
                          <a:effectLst/>
                        </a:rPr>
                        <a:t>unctionality</a:t>
                      </a:r>
                      <a:endParaRPr lang="en-US" sz="1600" dirty="0">
                        <a:effectLst/>
                      </a:endParaRPr>
                    </a:p>
                    <a:p>
                      <a:pPr marL="171450" marR="0" indent="-171450">
                        <a:spcBef>
                          <a:spcPts val="0"/>
                        </a:spcBef>
                        <a:spcAft>
                          <a:spcPts val="0"/>
                        </a:spcAft>
                        <a:buFont typeface="Arial" pitchFamily="34" charset="0"/>
                        <a:buChar char="•"/>
                      </a:pPr>
                      <a:r>
                        <a:rPr lang="en-US" sz="1600" dirty="0" smtClean="0">
                          <a:effectLst/>
                        </a:rPr>
                        <a:t>Display/formatting</a:t>
                      </a:r>
                      <a:r>
                        <a:rPr lang="en-US" sz="1600" baseline="0" dirty="0" smtClean="0">
                          <a:effectLst/>
                        </a:rPr>
                        <a:t> issues </a:t>
                      </a:r>
                      <a:endParaRPr lang="en-US" sz="1600" dirty="0">
                        <a:effectLst/>
                        <a:latin typeface="Georgia"/>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74412384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Wrap Up, Knowledge Check, Survey, and Questions</a:t>
            </a:r>
            <a:endParaRPr lang="en-US" dirty="0"/>
          </a:p>
        </p:txBody>
      </p:sp>
    </p:spTree>
    <p:extLst>
      <p:ext uri="{BB962C8B-B14F-4D97-AF65-F5344CB8AC3E}">
        <p14:creationId xmlns:p14="http://schemas.microsoft.com/office/powerpoint/2010/main" val="212327036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Wrap Up</a:t>
            </a:r>
            <a:endParaRPr lang="en-US"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nSpc>
                <a:spcPct val="106000"/>
              </a:lnSpc>
              <a:spcBef>
                <a:spcPts val="600"/>
              </a:spcBef>
              <a:spcAft>
                <a:spcPts val="300"/>
              </a:spcAft>
              <a:buNone/>
            </a:pPr>
            <a:r>
              <a:rPr lang="en-US" sz="1800" b="1" dirty="0">
                <a:solidFill>
                  <a:schemeClr val="accent2"/>
                </a:solidFill>
                <a:sym typeface="Helvetica" charset="0"/>
              </a:rPr>
              <a:t>Today we talked about: </a:t>
            </a:r>
          </a:p>
          <a:p>
            <a:pPr>
              <a:lnSpc>
                <a:spcPct val="106000"/>
              </a:lnSpc>
              <a:spcBef>
                <a:spcPts val="600"/>
              </a:spcBef>
              <a:spcAft>
                <a:spcPts val="300"/>
              </a:spcAft>
              <a:buFont typeface="Wingdings" pitchFamily="2" charset="2"/>
              <a:buChar char="q"/>
            </a:pPr>
            <a:r>
              <a:rPr lang="en-US" sz="1800" dirty="0"/>
              <a:t>V</a:t>
            </a:r>
            <a:r>
              <a:rPr lang="en-US" sz="1800" dirty="0" smtClean="0"/>
              <a:t>alidating </a:t>
            </a:r>
            <a:r>
              <a:rPr lang="en-US" sz="1800" dirty="0"/>
              <a:t>the XML Interchange Files using the </a:t>
            </a:r>
            <a:r>
              <a:rPr lang="en-US" sz="1800" dirty="0" smtClean="0"/>
              <a:t>TSDS Client-Side Validation </a:t>
            </a:r>
            <a:r>
              <a:rPr lang="en-US" sz="1800" dirty="0"/>
              <a:t>Tool.</a:t>
            </a:r>
          </a:p>
          <a:p>
            <a:pPr>
              <a:lnSpc>
                <a:spcPct val="106000"/>
              </a:lnSpc>
              <a:spcBef>
                <a:spcPts val="600"/>
              </a:spcBef>
              <a:spcAft>
                <a:spcPts val="300"/>
              </a:spcAft>
              <a:buFont typeface="Wingdings" pitchFamily="2" charset="2"/>
              <a:buChar char="q"/>
            </a:pPr>
            <a:r>
              <a:rPr lang="en-US" sz="1800" dirty="0" smtClean="0"/>
              <a:t>Downloading </a:t>
            </a:r>
            <a:r>
              <a:rPr lang="en-US" sz="1800" dirty="0"/>
              <a:t>and </a:t>
            </a:r>
            <a:r>
              <a:rPr lang="en-US" sz="1800" dirty="0" smtClean="0"/>
              <a:t>installing </a:t>
            </a:r>
            <a:r>
              <a:rPr lang="en-US" sz="1800" dirty="0"/>
              <a:t>the tool</a:t>
            </a:r>
          </a:p>
          <a:p>
            <a:pPr>
              <a:lnSpc>
                <a:spcPct val="106000"/>
              </a:lnSpc>
              <a:spcBef>
                <a:spcPts val="600"/>
              </a:spcBef>
              <a:spcAft>
                <a:spcPts val="300"/>
              </a:spcAft>
              <a:buFont typeface="Wingdings" pitchFamily="2" charset="2"/>
              <a:buChar char="q"/>
            </a:pPr>
            <a:r>
              <a:rPr lang="en-US" sz="1800" dirty="0" smtClean="0"/>
              <a:t>Running </a:t>
            </a:r>
            <a:r>
              <a:rPr lang="en-US" sz="1800" dirty="0"/>
              <a:t>and </a:t>
            </a:r>
            <a:r>
              <a:rPr lang="en-US" sz="1800" dirty="0" smtClean="0"/>
              <a:t>reviewing </a:t>
            </a:r>
            <a:r>
              <a:rPr lang="en-US" sz="1800" dirty="0"/>
              <a:t>data error reports</a:t>
            </a:r>
          </a:p>
          <a:p>
            <a:pPr>
              <a:lnSpc>
                <a:spcPct val="106000"/>
              </a:lnSpc>
              <a:spcBef>
                <a:spcPts val="600"/>
              </a:spcBef>
              <a:spcAft>
                <a:spcPts val="300"/>
              </a:spcAft>
              <a:buFont typeface="Wingdings" pitchFamily="2" charset="2"/>
              <a:buChar char="q"/>
            </a:pPr>
            <a:r>
              <a:rPr lang="en-US" sz="1800" dirty="0"/>
              <a:t>T</a:t>
            </a:r>
            <a:r>
              <a:rPr lang="en-US" sz="1800" dirty="0" smtClean="0"/>
              <a:t>roubleshooting </a:t>
            </a:r>
            <a:r>
              <a:rPr lang="en-US" sz="1800" dirty="0"/>
              <a:t>the data error reports and the escalation </a:t>
            </a:r>
            <a:r>
              <a:rPr lang="en-US" sz="1800" dirty="0" smtClean="0"/>
              <a:t>process</a:t>
            </a:r>
            <a:endParaRPr lang="en-US" sz="1800" dirty="0">
              <a:sym typeface="Helvetica" charset="0"/>
            </a:endParaRPr>
          </a:p>
          <a:p>
            <a:pPr marL="0" indent="0">
              <a:lnSpc>
                <a:spcPct val="106000"/>
              </a:lnSpc>
              <a:spcBef>
                <a:spcPts val="600"/>
              </a:spcBef>
              <a:spcAft>
                <a:spcPts val="300"/>
              </a:spcAft>
              <a:buNone/>
            </a:pPr>
            <a:r>
              <a:rPr lang="en-US" sz="1800" b="1" dirty="0">
                <a:solidFill>
                  <a:schemeClr val="accent2"/>
                </a:solidFill>
                <a:sym typeface="Helvetica" charset="0"/>
              </a:rPr>
              <a:t>What did you learn?</a:t>
            </a:r>
            <a:endParaRPr lang="en-US" sz="1800" dirty="0"/>
          </a:p>
          <a:p>
            <a:pPr>
              <a:lnSpc>
                <a:spcPct val="106000"/>
              </a:lnSpc>
              <a:spcBef>
                <a:spcPts val="600"/>
              </a:spcBef>
              <a:spcAft>
                <a:spcPts val="300"/>
              </a:spcAft>
            </a:pPr>
            <a:r>
              <a:rPr lang="en-US" sz="1800" dirty="0" smtClean="0"/>
              <a:t>How do you access and navigate the TSDS Client-Side Validation Tool?</a:t>
            </a:r>
          </a:p>
          <a:p>
            <a:pPr>
              <a:lnSpc>
                <a:spcPct val="106000"/>
              </a:lnSpc>
              <a:spcBef>
                <a:spcPts val="600"/>
              </a:spcBef>
              <a:spcAft>
                <a:spcPts val="300"/>
              </a:spcAft>
            </a:pPr>
            <a:r>
              <a:rPr lang="en-US" sz="1800" dirty="0" smtClean="0"/>
              <a:t>How do you make sure you are using the latest version of the Tool?</a:t>
            </a:r>
          </a:p>
          <a:p>
            <a:pPr>
              <a:lnSpc>
                <a:spcPct val="106000"/>
              </a:lnSpc>
              <a:spcBef>
                <a:spcPts val="600"/>
              </a:spcBef>
              <a:spcAft>
                <a:spcPts val="300"/>
              </a:spcAft>
            </a:pPr>
            <a:r>
              <a:rPr lang="en-US" sz="1800" dirty="0" smtClean="0"/>
              <a:t>What kind of File Statuses are generated by the Validation Process?</a:t>
            </a:r>
          </a:p>
          <a:p>
            <a:pPr>
              <a:lnSpc>
                <a:spcPct val="106000"/>
              </a:lnSpc>
              <a:spcBef>
                <a:spcPts val="600"/>
              </a:spcBef>
              <a:spcAft>
                <a:spcPts val="300"/>
              </a:spcAft>
            </a:pPr>
            <a:r>
              <a:rPr lang="en-US" sz="1800" dirty="0" smtClean="0"/>
              <a:t>What details can be viewed for Files in the Error Status?</a:t>
            </a:r>
          </a:p>
        </p:txBody>
      </p:sp>
      <p:sp>
        <p:nvSpPr>
          <p:cNvPr id="4"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85</a:t>
            </a:fld>
            <a:endParaRPr lang="en-US" sz="1200" dirty="0"/>
          </a:p>
        </p:txBody>
      </p:sp>
    </p:spTree>
    <p:extLst>
      <p:ext uri="{BB962C8B-B14F-4D97-AF65-F5344CB8AC3E}">
        <p14:creationId xmlns:p14="http://schemas.microsoft.com/office/powerpoint/2010/main" val="40696718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86</a:t>
            </a:fld>
            <a:endParaRPr lang="en-US" dirty="0"/>
          </a:p>
        </p:txBody>
      </p:sp>
      <p:sp>
        <p:nvSpPr>
          <p:cNvPr id="3" name="Title 2"/>
          <p:cNvSpPr>
            <a:spLocks noGrp="1"/>
          </p:cNvSpPr>
          <p:nvPr>
            <p:ph type="title"/>
          </p:nvPr>
        </p:nvSpPr>
        <p:spPr>
          <a:xfrm>
            <a:off x="1905000" y="457200"/>
            <a:ext cx="6858000" cy="841248"/>
          </a:xfrm>
        </p:spPr>
        <p:txBody>
          <a:bodyPr/>
          <a:lstStyle/>
          <a:p>
            <a:r>
              <a:rPr lang="en-US" dirty="0" smtClean="0"/>
              <a:t>Knowledge Check</a:t>
            </a:r>
            <a:endParaRPr lang="en-US" dirty="0"/>
          </a:p>
        </p:txBody>
      </p:sp>
      <p:sp>
        <p:nvSpPr>
          <p:cNvPr id="7"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Please </a:t>
            </a:r>
            <a:r>
              <a:rPr lang="en-US" sz="1800" dirty="0" smtClean="0"/>
              <a:t>log in to Project Share and select the Knowledge </a:t>
            </a:r>
            <a:r>
              <a:rPr lang="en-US" sz="1800" dirty="0"/>
              <a:t>Check </a:t>
            </a:r>
            <a:r>
              <a:rPr lang="en-US" sz="1800" dirty="0" smtClean="0"/>
              <a:t>link under this course and </a:t>
            </a:r>
            <a:r>
              <a:rPr lang="en-US" sz="1800" dirty="0"/>
              <a:t>take ten minutes to answer questions about this training session.</a:t>
            </a:r>
          </a:p>
          <a:p>
            <a:pPr marL="0" lvl="0" indent="0">
              <a:buNone/>
            </a:pPr>
            <a:endParaRPr lang="en-US" sz="1800" dirty="0"/>
          </a:p>
        </p:txBody>
      </p:sp>
      <p:sp>
        <p:nvSpPr>
          <p:cNvPr id="9" name="Rounded Rectangle 8"/>
          <p:cNvSpPr/>
          <p:nvPr/>
        </p:nvSpPr>
        <p:spPr>
          <a:xfrm>
            <a:off x="914400" y="3733801"/>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p14="http://schemas.microsoft.com/office/powerpoint/2010/main" val="50346670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87</a:t>
            </a:fld>
            <a:endParaRPr lang="en-US" dirty="0"/>
          </a:p>
        </p:txBody>
      </p:sp>
      <p:sp>
        <p:nvSpPr>
          <p:cNvPr id="3" name="Title 2"/>
          <p:cNvSpPr>
            <a:spLocks noGrp="1"/>
          </p:cNvSpPr>
          <p:nvPr>
            <p:ph type="title"/>
          </p:nvPr>
        </p:nvSpPr>
        <p:spPr>
          <a:xfrm>
            <a:off x="1905000" y="457200"/>
            <a:ext cx="6858000" cy="841248"/>
          </a:xfrm>
        </p:spPr>
        <p:txBody>
          <a:bodyPr/>
          <a:lstStyle/>
          <a:p>
            <a:r>
              <a:rPr lang="en-US" dirty="0" smtClean="0"/>
              <a:t>Training Survey</a:t>
            </a:r>
            <a:endParaRPr lang="en-US" dirty="0"/>
          </a:p>
        </p:txBody>
      </p:sp>
      <p:sp>
        <p:nvSpPr>
          <p:cNvPr id="7" name="Content Placeholder 3"/>
          <p:cNvSpPr txBox="1">
            <a:spLocks/>
          </p:cNvSpPr>
          <p:nvPr/>
        </p:nvSpPr>
        <p:spPr>
          <a:xfrm>
            <a:off x="533400" y="1752600"/>
            <a:ext cx="8153400" cy="4495800"/>
          </a:xfrm>
          <a:prstGeom prst="rect">
            <a:avLst/>
          </a:prstGeom>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Please </a:t>
            </a:r>
            <a:r>
              <a:rPr lang="en-US" sz="1800" dirty="0" smtClean="0"/>
              <a:t>log in to Project Share, select the survey link under this course in </a:t>
            </a:r>
            <a:r>
              <a:rPr lang="en-US" sz="1800" dirty="0"/>
              <a:t>Project Share and take </a:t>
            </a:r>
            <a:r>
              <a:rPr lang="en-US" sz="1800" dirty="0" smtClean="0"/>
              <a:t>five </a:t>
            </a:r>
            <a:r>
              <a:rPr lang="en-US" sz="1800" dirty="0"/>
              <a:t>minutes to answer questions about this training session</a:t>
            </a:r>
            <a:r>
              <a:rPr lang="en-US" sz="1800" dirty="0" smtClean="0"/>
              <a:t>.</a:t>
            </a:r>
            <a:endParaRPr lang="en-US" sz="1800" dirty="0"/>
          </a:p>
        </p:txBody>
      </p:sp>
      <p:sp>
        <p:nvSpPr>
          <p:cNvPr id="6" name="Rounded Rectangle 5"/>
          <p:cNvSpPr/>
          <p:nvPr/>
        </p:nvSpPr>
        <p:spPr>
          <a:xfrm>
            <a:off x="914400" y="37338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p14="http://schemas.microsoft.com/office/powerpoint/2010/main" val="1161293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b="1" dirty="0" smtClean="0"/>
              <a:t>Questions?</a:t>
            </a:r>
            <a:endParaRPr lang="en-US" sz="4200" b="1" dirty="0"/>
          </a:p>
        </p:txBody>
      </p:sp>
      <p:sp>
        <p:nvSpPr>
          <p:cNvPr id="9" name="Slide Number Placeholder 8"/>
          <p:cNvSpPr>
            <a:spLocks noGrp="1"/>
          </p:cNvSpPr>
          <p:nvPr>
            <p:ph type="sldNum" sz="quarter" idx="11"/>
          </p:nvPr>
        </p:nvSpPr>
        <p:spPr/>
        <p:txBody>
          <a:bodyPr/>
          <a:lstStyle/>
          <a:p>
            <a:fld id="{2F0C4421-5918-4AA3-AE4A-C36EDD2FD6EB}" type="slidenum">
              <a:rPr lang="en-US" smtClean="0"/>
              <a:pPr/>
              <a:t>88</a:t>
            </a:fld>
            <a:endParaRPr lang="en-US" dirty="0"/>
          </a:p>
        </p:txBody>
      </p:sp>
      <p:sp>
        <p:nvSpPr>
          <p:cNvPr id="3" name="Title 8"/>
          <p:cNvSpPr txBox="1">
            <a:spLocks/>
          </p:cNvSpPr>
          <p:nvPr/>
        </p:nvSpPr>
        <p:spPr>
          <a:xfrm>
            <a:off x="1524000" y="5562600"/>
            <a:ext cx="7620000" cy="838200"/>
          </a:xfrm>
          <a:prstGeom prst="rect">
            <a:avLst/>
          </a:prstGeom>
        </p:spPr>
        <p:txBody>
          <a:bodyPr vert="horz" lIns="91440" rIns="45720" rtlCol="0" anchor="ctr">
            <a:normAutofit fontScale="97500"/>
            <a:scene3d>
              <a:camera prst="orthographicFront"/>
              <a:lightRig rig="threePt" dir="t">
                <a:rot lat="0" lon="0" rev="4800000"/>
              </a:lightRig>
            </a:scene3d>
            <a:sp3d prstMaterial="matte">
              <a:bevelT w="50800" h="10160"/>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1" i="0" strike="noStrike" kern="1200" cap="none" spc="0" normalizeH="0" baseline="0" noProof="0" dirty="0" smtClean="0">
                <a:ln>
                  <a:noFill/>
                </a:ln>
                <a:solidFill>
                  <a:schemeClr val="tx2"/>
                </a:solidFill>
                <a:effectLst/>
                <a:uLnTx/>
                <a:uFillTx/>
                <a:latin typeface="Corbel" pitchFamily="34" charset="0"/>
                <a:ea typeface="+mj-ea"/>
                <a:cs typeface="+mj-cs"/>
                <a:hlinkClick r:id="rId3"/>
              </a:rPr>
              <a:t>www.TexasStudentDataSystem.org</a:t>
            </a:r>
            <a:endParaRPr kumimoji="0" lang="en-US" sz="3200" b="1" i="0" strike="noStrike" kern="1200" cap="none" spc="0" normalizeH="0" baseline="0" noProof="0" dirty="0">
              <a:ln>
                <a:noFill/>
              </a:ln>
              <a:solidFill>
                <a:schemeClr val="tx1"/>
              </a:solidFill>
              <a:effectLst/>
              <a:uLnTx/>
              <a:uFillTx/>
              <a:latin typeface="+mj-lt"/>
              <a:ea typeface="+mj-ea"/>
              <a:cs typeface="+mj-cs"/>
            </a:endParaRPr>
          </a:p>
        </p:txBody>
      </p:sp>
      <p:pic>
        <p:nvPicPr>
          <p:cNvPr id="172033" name="Picture 1"/>
          <p:cNvPicPr>
            <a:picLocks noChangeAspect="1" noChangeArrowheads="1"/>
          </p:cNvPicPr>
          <p:nvPr/>
        </p:nvPicPr>
        <p:blipFill>
          <a:blip r:embed="rId4" cstate="print"/>
          <a:srcRect l="12927" r="9783" b="33828"/>
          <a:stretch>
            <a:fillRect/>
          </a:stretch>
        </p:blipFill>
        <p:spPr bwMode="auto">
          <a:xfrm>
            <a:off x="1558289" y="0"/>
            <a:ext cx="7585711" cy="4561159"/>
          </a:xfrm>
          <a:prstGeom prst="rect">
            <a:avLst/>
          </a:prstGeom>
          <a:noFill/>
          <a:ln w="15875">
            <a:solidFill>
              <a:srgbClr val="0083CC"/>
            </a:solidFill>
            <a:miter lim="800000"/>
            <a:headEnd/>
            <a:tailEnd/>
          </a:ln>
        </p:spPr>
      </p:pic>
    </p:spTree>
    <p:extLst>
      <p:ext uri="{BB962C8B-B14F-4D97-AF65-F5344CB8AC3E}">
        <p14:creationId xmlns:p14="http://schemas.microsoft.com/office/powerpoint/2010/main" val="198169448"/>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8</a:t>
            </a:fld>
            <a:endParaRPr lang="en-US" sz="1200" dirty="0"/>
          </a:p>
        </p:txBody>
      </p:sp>
      <p:sp>
        <p:nvSpPr>
          <p:cNvPr id="6" name="Title 3"/>
          <p:cNvSpPr>
            <a:spLocks noGrp="1"/>
          </p:cNvSpPr>
          <p:nvPr>
            <p:ph type="title"/>
          </p:nvPr>
        </p:nvSpPr>
        <p:spPr>
          <a:xfrm>
            <a:off x="1905000" y="457200"/>
            <a:ext cx="7162800" cy="838200"/>
          </a:xfrm>
          <a:prstGeom prst="rect">
            <a:avLst/>
          </a:prstGeom>
        </p:spPr>
        <p:txBody>
          <a:bodyPr>
            <a:noAutofit/>
          </a:bodyPr>
          <a:lstStyle/>
          <a:p>
            <a:r>
              <a:rPr lang="en-US" dirty="0" smtClean="0"/>
              <a:t>TSDS Client-Side Validation Tool</a:t>
            </a:r>
            <a:endParaRPr lang="en-US" dirty="0"/>
          </a:p>
        </p:txBody>
      </p:sp>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3692" t="27769" r="40317" b="46499"/>
          <a:stretch/>
        </p:blipFill>
        <p:spPr bwMode="auto">
          <a:xfrm>
            <a:off x="3200400" y="1676400"/>
            <a:ext cx="2758920" cy="493776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84580766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9503350F447034E88EE2E57AA2A5F22" ma:contentTypeVersion="0" ma:contentTypeDescription="Create a new document." ma:contentTypeScope="" ma:versionID="69ef94df6f1701d9f3c5622433ea8f07">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B45A69-778E-4D41-A5A4-6C4FF6432815}">
  <ds:schemaRefs>
    <ds:schemaRef ds:uri="http://schemas.microsoft.com/office/infopath/2007/PartnerControls"/>
    <ds:schemaRef ds:uri="http://purl.org/dc/dcmitype/"/>
    <ds:schemaRef ds:uri="http://schemas.microsoft.com/office/2006/documentManagement/types"/>
    <ds:schemaRef ds:uri="http://purl.org/dc/elements/1.1/"/>
    <ds:schemaRef ds:uri="http://schemas.openxmlformats.org/package/2006/metadata/core-properties"/>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8E204C14-91B9-45BA-8FFF-0F8E553DDC36}">
  <ds:schemaRefs>
    <ds:schemaRef ds:uri="http://schemas.microsoft.com/sharepoint/v3/contenttype/forms"/>
  </ds:schemaRefs>
</ds:datastoreItem>
</file>

<file path=customXml/itemProps3.xml><?xml version="1.0" encoding="utf-8"?>
<ds:datastoreItem xmlns:ds="http://schemas.openxmlformats.org/officeDocument/2006/customXml" ds:itemID="{0D143C01-C0B6-4EBB-B8DB-DF84CC255E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85752</TotalTime>
  <Words>7311</Words>
  <Application>Microsoft Office PowerPoint</Application>
  <PresentationFormat>On-screen Show (4:3)</PresentationFormat>
  <Paragraphs>823</Paragraphs>
  <Slides>89</Slides>
  <Notes>84</Notes>
  <HiddenSlides>0</HiddenSlides>
  <MMClips>0</MMClips>
  <ScaleCrop>false</ScaleCrop>
  <HeadingPairs>
    <vt:vector size="4" baseType="variant">
      <vt:variant>
        <vt:lpstr>Theme</vt:lpstr>
      </vt:variant>
      <vt:variant>
        <vt:i4>1</vt:i4>
      </vt:variant>
      <vt:variant>
        <vt:lpstr>Slide Titles</vt:lpstr>
      </vt:variant>
      <vt:variant>
        <vt:i4>89</vt:i4>
      </vt:variant>
    </vt:vector>
  </HeadingPairs>
  <TitlesOfParts>
    <vt:vector size="90" baseType="lpstr">
      <vt:lpstr>TSDS (Oct12)</vt:lpstr>
      <vt:lpstr>TSDS PEIMS/Technical Course 2: TSDS Client-Side Validation Tool    </vt:lpstr>
      <vt:lpstr>Course Agenda</vt:lpstr>
      <vt:lpstr>Course Objectives</vt:lpstr>
      <vt:lpstr>Course Prerequisites </vt:lpstr>
      <vt:lpstr>Key Terms</vt:lpstr>
      <vt:lpstr>Key Terms (cont’d)</vt:lpstr>
      <vt:lpstr>TSDS High Level End User Process</vt:lpstr>
      <vt:lpstr>TSDS High Level End User Process Map</vt:lpstr>
      <vt:lpstr>TSDS Client-Side Validation Tool</vt:lpstr>
      <vt:lpstr>Overview</vt:lpstr>
      <vt:lpstr>Overview of Data Loading Process</vt:lpstr>
      <vt:lpstr>TSDS Client-Side Validation Tool  Overview</vt:lpstr>
      <vt:lpstr>TSDS Client-Side Validation Tool  Overview (cont’d)</vt:lpstr>
      <vt:lpstr>TSDS Client-Side Validation Tool  Benefits</vt:lpstr>
      <vt:lpstr>Download &amp; Install </vt:lpstr>
      <vt:lpstr>Logging In</vt:lpstr>
      <vt:lpstr>TSDS Portal Access: Utilities</vt:lpstr>
      <vt:lpstr>Install Validation Tool</vt:lpstr>
      <vt:lpstr>Version Updates</vt:lpstr>
      <vt:lpstr>Automatic Version Updates</vt:lpstr>
      <vt:lpstr>Manual Version Updates</vt:lpstr>
      <vt:lpstr>Quick Reference Documentation</vt:lpstr>
      <vt:lpstr>Validation Process</vt:lpstr>
      <vt:lpstr>Home Page</vt:lpstr>
      <vt:lpstr>Select Year </vt:lpstr>
      <vt:lpstr>Select Collection</vt:lpstr>
      <vt:lpstr>Browse File Directories</vt:lpstr>
      <vt:lpstr>File Import</vt:lpstr>
      <vt:lpstr>Select Additional Files</vt:lpstr>
      <vt:lpstr>Multiple Files Imported</vt:lpstr>
      <vt:lpstr>Manage File Queue</vt:lpstr>
      <vt:lpstr>Process File</vt:lpstr>
      <vt:lpstr>Monitoring Progress</vt:lpstr>
      <vt:lpstr>File Status: Passed</vt:lpstr>
      <vt:lpstr>View Details</vt:lpstr>
      <vt:lpstr>No Validation Errors</vt:lpstr>
      <vt:lpstr>Clear All </vt:lpstr>
      <vt:lpstr>Validation Process: Validations</vt:lpstr>
      <vt:lpstr>TEDS Section 3</vt:lpstr>
      <vt:lpstr>TEDS Section 4</vt:lpstr>
      <vt:lpstr>TEDS Section 5</vt:lpstr>
      <vt:lpstr>Guided Practice: Validation Process</vt:lpstr>
      <vt:lpstr>Guided Practice</vt:lpstr>
      <vt:lpstr>Troubleshooting </vt:lpstr>
      <vt:lpstr>Troubleshooting: Installation</vt:lpstr>
      <vt:lpstr>Troubleshooting: Version Update</vt:lpstr>
      <vt:lpstr>Troubleshooting: System Issues</vt:lpstr>
      <vt:lpstr>Naming Convention Rules</vt:lpstr>
      <vt:lpstr>Invalid Name Error</vt:lpstr>
      <vt:lpstr>Naming Convention Elements</vt:lpstr>
      <vt:lpstr>Naming Convention Definitions</vt:lpstr>
      <vt:lpstr>Naming Convention Definitions II</vt:lpstr>
      <vt:lpstr>Naming Convention Definitions III</vt:lpstr>
      <vt:lpstr>Naming Convention Samples</vt:lpstr>
      <vt:lpstr>Upload Issues</vt:lpstr>
      <vt:lpstr>Invalid School Year Error </vt:lpstr>
      <vt:lpstr>Invalid Collection Error</vt:lpstr>
      <vt:lpstr>Troubleshooting: Data Issues</vt:lpstr>
      <vt:lpstr>File Status: Failed</vt:lpstr>
      <vt:lpstr>Detail Errors</vt:lpstr>
      <vt:lpstr>Error Types</vt:lpstr>
      <vt:lpstr>View, Print or Export Errors</vt:lpstr>
      <vt:lpstr>Exporting Error Files</vt:lpstr>
      <vt:lpstr>Record Level Error Message</vt:lpstr>
      <vt:lpstr>Error Sample I</vt:lpstr>
      <vt:lpstr>Error Sample II</vt:lpstr>
      <vt:lpstr>Error Sample III</vt:lpstr>
      <vt:lpstr>Data Comparison</vt:lpstr>
      <vt:lpstr>TEDS Section 3</vt:lpstr>
      <vt:lpstr>TEDS Section 4</vt:lpstr>
      <vt:lpstr>TEDS Section 5</vt:lpstr>
      <vt:lpstr>TEDS Section 7</vt:lpstr>
      <vt:lpstr>Data and File Issue Summary</vt:lpstr>
      <vt:lpstr>Guided Practice: Troubleshooting</vt:lpstr>
      <vt:lpstr>Guided Practice</vt:lpstr>
      <vt:lpstr>Support </vt:lpstr>
      <vt:lpstr>TIMS Definition</vt:lpstr>
      <vt:lpstr>Tiers of Support</vt:lpstr>
      <vt:lpstr>TIMS Process</vt:lpstr>
      <vt:lpstr>TIMS Workflow Outline Level 1</vt:lpstr>
      <vt:lpstr>TIMS Workflow Outline Level 2</vt:lpstr>
      <vt:lpstr>TIMS Workflow Outline Level 3</vt:lpstr>
      <vt:lpstr>TIMS Workflow Outline Level 4</vt:lpstr>
      <vt:lpstr>Levels of Severity</vt:lpstr>
      <vt:lpstr>Wrap Up, Knowledge Check, Survey, and Questions</vt:lpstr>
      <vt:lpstr>Wrap Up</vt:lpstr>
      <vt:lpstr>Knowledge Check</vt:lpstr>
      <vt:lpstr>Training Survey</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jcaven</dc:creator>
  <cp:lastModifiedBy>Lisa McNicholas</cp:lastModifiedBy>
  <cp:revision>1932</cp:revision>
  <cp:lastPrinted>2013-03-12T15:39:22Z</cp:lastPrinted>
  <dcterms:created xsi:type="dcterms:W3CDTF">2009-09-01T20:11:00Z</dcterms:created>
  <dcterms:modified xsi:type="dcterms:W3CDTF">2013-12-19T18:21:08Z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0x010100C9503350F447034E88EE2E57AA2A5F22</vt:lpwstr>
  </property>
  <property fmtid="{D5CDD505-2E9C-101B-9397-08002B2CF9AE}" pid="3" name="_NewReviewCycle">
    <vt:lpwstr/>
  </property>
  <property fmtid="{D5CDD505-2E9C-101B-9397-08002B2CF9AE}" pid="4" name="_dlc_DocIdItemGuid">
    <vt:lpwstr>7fd8e421-004a-41be-b615-d2e44760db7c</vt:lpwstr>
  </property>
</Properties>
</file>