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6" r:id="rId4"/>
  </p:sldMasterIdLst>
  <p:notesMasterIdLst>
    <p:notesMasterId r:id="rId122"/>
  </p:notesMasterIdLst>
  <p:handoutMasterIdLst>
    <p:handoutMasterId r:id="rId123"/>
  </p:handoutMasterIdLst>
  <p:sldIdLst>
    <p:sldId id="932" r:id="rId5"/>
    <p:sldId id="720" r:id="rId6"/>
    <p:sldId id="756" r:id="rId7"/>
    <p:sldId id="789" r:id="rId8"/>
    <p:sldId id="698" r:id="rId9"/>
    <p:sldId id="964" r:id="rId10"/>
    <p:sldId id="953" r:id="rId11"/>
    <p:sldId id="949" r:id="rId12"/>
    <p:sldId id="954" r:id="rId13"/>
    <p:sldId id="955" r:id="rId14"/>
    <p:sldId id="950" r:id="rId15"/>
    <p:sldId id="951" r:id="rId16"/>
    <p:sldId id="965" r:id="rId17"/>
    <p:sldId id="956" r:id="rId18"/>
    <p:sldId id="957" r:id="rId19"/>
    <p:sldId id="958" r:id="rId20"/>
    <p:sldId id="959" r:id="rId21"/>
    <p:sldId id="960" r:id="rId22"/>
    <p:sldId id="961" r:id="rId23"/>
    <p:sldId id="962" r:id="rId24"/>
    <p:sldId id="963" r:id="rId25"/>
    <p:sldId id="887" r:id="rId26"/>
    <p:sldId id="886" r:id="rId27"/>
    <p:sldId id="829" r:id="rId28"/>
    <p:sldId id="832" r:id="rId29"/>
    <p:sldId id="830" r:id="rId30"/>
    <p:sldId id="939" r:id="rId31"/>
    <p:sldId id="941" r:id="rId32"/>
    <p:sldId id="837" r:id="rId33"/>
    <p:sldId id="942" r:id="rId34"/>
    <p:sldId id="839" r:id="rId35"/>
    <p:sldId id="842" r:id="rId36"/>
    <p:sldId id="844" r:id="rId37"/>
    <p:sldId id="845" r:id="rId38"/>
    <p:sldId id="848" r:id="rId39"/>
    <p:sldId id="850" r:id="rId40"/>
    <p:sldId id="820" r:id="rId41"/>
    <p:sldId id="885" r:id="rId42"/>
    <p:sldId id="801" r:id="rId43"/>
    <p:sldId id="852" r:id="rId44"/>
    <p:sldId id="856" r:id="rId45"/>
    <p:sldId id="853" r:id="rId46"/>
    <p:sldId id="943" r:id="rId47"/>
    <p:sldId id="855" r:id="rId48"/>
    <p:sldId id="945" r:id="rId49"/>
    <p:sldId id="944" r:id="rId50"/>
    <p:sldId id="858" r:id="rId51"/>
    <p:sldId id="861" r:id="rId52"/>
    <p:sldId id="863" r:id="rId53"/>
    <p:sldId id="935" r:id="rId54"/>
    <p:sldId id="865" r:id="rId55"/>
    <p:sldId id="867" r:id="rId56"/>
    <p:sldId id="946" r:id="rId57"/>
    <p:sldId id="869" r:id="rId58"/>
    <p:sldId id="822" r:id="rId59"/>
    <p:sldId id="889" r:id="rId60"/>
    <p:sldId id="808" r:id="rId61"/>
    <p:sldId id="810" r:id="rId62"/>
    <p:sldId id="871" r:id="rId63"/>
    <p:sldId id="811" r:id="rId64"/>
    <p:sldId id="872" r:id="rId65"/>
    <p:sldId id="874" r:id="rId66"/>
    <p:sldId id="876" r:id="rId67"/>
    <p:sldId id="878" r:id="rId68"/>
    <p:sldId id="880" r:id="rId69"/>
    <p:sldId id="882" r:id="rId70"/>
    <p:sldId id="883" r:id="rId71"/>
    <p:sldId id="826" r:id="rId72"/>
    <p:sldId id="891" r:id="rId73"/>
    <p:sldId id="892" r:id="rId74"/>
    <p:sldId id="925" r:id="rId75"/>
    <p:sldId id="938" r:id="rId76"/>
    <p:sldId id="986" r:id="rId77"/>
    <p:sldId id="987" r:id="rId78"/>
    <p:sldId id="927" r:id="rId79"/>
    <p:sldId id="929" r:id="rId80"/>
    <p:sldId id="930" r:id="rId81"/>
    <p:sldId id="931" r:id="rId82"/>
    <p:sldId id="980" r:id="rId83"/>
    <p:sldId id="978" r:id="rId84"/>
    <p:sldId id="982" r:id="rId85"/>
    <p:sldId id="983" r:id="rId86"/>
    <p:sldId id="979" r:id="rId87"/>
    <p:sldId id="981" r:id="rId88"/>
    <p:sldId id="985" r:id="rId89"/>
    <p:sldId id="984" r:id="rId90"/>
    <p:sldId id="893" r:id="rId91"/>
    <p:sldId id="966" r:id="rId92"/>
    <p:sldId id="967" r:id="rId93"/>
    <p:sldId id="968" r:id="rId94"/>
    <p:sldId id="970" r:id="rId95"/>
    <p:sldId id="971" r:id="rId96"/>
    <p:sldId id="894" r:id="rId97"/>
    <p:sldId id="895" r:id="rId98"/>
    <p:sldId id="972" r:id="rId99"/>
    <p:sldId id="896" r:id="rId100"/>
    <p:sldId id="973" r:id="rId101"/>
    <p:sldId id="974" r:id="rId102"/>
    <p:sldId id="975" r:id="rId103"/>
    <p:sldId id="899" r:id="rId104"/>
    <p:sldId id="988" r:id="rId105"/>
    <p:sldId id="901" r:id="rId106"/>
    <p:sldId id="976" r:id="rId107"/>
    <p:sldId id="977" r:id="rId108"/>
    <p:sldId id="907" r:id="rId109"/>
    <p:sldId id="908" r:id="rId110"/>
    <p:sldId id="910" r:id="rId111"/>
    <p:sldId id="912" r:id="rId112"/>
    <p:sldId id="913" r:id="rId113"/>
    <p:sldId id="914" r:id="rId114"/>
    <p:sldId id="915" r:id="rId115"/>
    <p:sldId id="937" r:id="rId116"/>
    <p:sldId id="757" r:id="rId117"/>
    <p:sldId id="758" r:id="rId118"/>
    <p:sldId id="759" r:id="rId119"/>
    <p:sldId id="760" r:id="rId120"/>
    <p:sldId id="573" r:id="rId121"/>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kM/1g7f/+lBXkp1rL7gzCQ==" hashData="b/s4EbucvbBk5FQvNuxraRImOjU="/>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Elaine Rulla" initials="ER" lastIdx="15" clrIdx="3"/>
  <p:cmAuthor id="4" name="Lisa McNicholas" initials="LM" lastIdx="6" clrIdx="4"/>
  <p:cmAuthor id="5" name="Grapes, Chris" initials="CG" lastIdx="4" clrIdx="5"/>
  <p:cmAuthor id="6" name="dsorrel" initials="ds" lastIdx="79"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DCDCD"/>
    <a:srgbClr val="9DD7EB"/>
    <a:srgbClr val="CAF4F6"/>
    <a:srgbClr val="31B3C5"/>
    <a:srgbClr val="66DEE4"/>
    <a:srgbClr val="9AEAEE"/>
    <a:srgbClr val="9FD7EB"/>
    <a:srgbClr val="70C4E2"/>
    <a:srgbClr val="E3F3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15" autoAdjust="0"/>
    <p:restoredTop sz="74286" autoAdjust="0"/>
  </p:normalViewPr>
  <p:slideViewPr>
    <p:cSldViewPr>
      <p:cViewPr>
        <p:scale>
          <a:sx n="70" d="100"/>
          <a:sy n="70" d="100"/>
        </p:scale>
        <p:origin x="-1128" y="4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55" d="100"/>
          <a:sy n="55" d="100"/>
        </p:scale>
        <p:origin x="-2550" y="-102"/>
      </p:cViewPr>
      <p:guideLst>
        <p:guide orient="horz" pos="2929"/>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handoutMaster" Target="handoutMasters/handoutMaster1.xml"/><Relationship Id="rId128" Type="http://schemas.openxmlformats.org/officeDocument/2006/relationships/tableStyles" Target="tableStyle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commentAuthors" Target="commentAuthor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sz="quarter" idx="1"/>
          </p:nvPr>
        </p:nvSpPr>
        <p:spPr>
          <a:xfrm>
            <a:off x="3884614" y="0"/>
            <a:ext cx="2971800" cy="464820"/>
          </a:xfrm>
          <a:prstGeom prst="rect">
            <a:avLst/>
          </a:prstGeom>
        </p:spPr>
        <p:txBody>
          <a:bodyPr vert="horz" lIns="92924" tIns="46463" rIns="92924" bIns="46463" rtlCol="0"/>
          <a:lstStyle>
            <a:lvl1pPr algn="r">
              <a:defRPr sz="1200"/>
            </a:lvl1pPr>
          </a:lstStyle>
          <a:p>
            <a:fld id="{A030672E-E987-4208-B802-497B74C6D590}" type="datetimeFigureOut">
              <a:rPr lang="en-US" smtClean="0"/>
              <a:pPr/>
              <a:t>12/21/2013</a:t>
            </a:fld>
            <a:endParaRPr lang="en-US" dirty="0"/>
          </a:p>
        </p:txBody>
      </p:sp>
      <p:sp>
        <p:nvSpPr>
          <p:cNvPr id="4" name="Footer Placeholder 3"/>
          <p:cNvSpPr>
            <a:spLocks noGrp="1"/>
          </p:cNvSpPr>
          <p:nvPr>
            <p:ph type="ftr" sz="quarter" idx="2"/>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4" y="8829966"/>
            <a:ext cx="2971800" cy="464820"/>
          </a:xfrm>
          <a:prstGeom prst="rect">
            <a:avLst/>
          </a:prstGeom>
        </p:spPr>
        <p:txBody>
          <a:bodyPr vert="horz" lIns="92924" tIns="46463" rIns="92924" bIns="46463" rtlCol="0" anchor="b"/>
          <a:lstStyle>
            <a:lvl1pPr algn="r">
              <a:defRPr sz="1200"/>
            </a:lvl1pPr>
          </a:lstStyle>
          <a:p>
            <a:fld id="{563BF832-B673-4E9B-A5C5-DEC0860B5060}" type="slidenum">
              <a:rPr lang="en-US" smtClean="0"/>
              <a:pPr/>
              <a:t>‹#›</a:t>
            </a:fld>
            <a:endParaRPr lang="en-US" dirty="0"/>
          </a:p>
        </p:txBody>
      </p:sp>
    </p:spTree>
    <p:extLst>
      <p:ext uri="{BB962C8B-B14F-4D97-AF65-F5344CB8AC3E}">
        <p14:creationId xmlns:p14="http://schemas.microsoft.com/office/powerpoint/2010/main"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idx="1"/>
          </p:nvPr>
        </p:nvSpPr>
        <p:spPr>
          <a:xfrm>
            <a:off x="3884614" y="0"/>
            <a:ext cx="2971800" cy="464820"/>
          </a:xfrm>
          <a:prstGeom prst="rect">
            <a:avLst/>
          </a:prstGeom>
        </p:spPr>
        <p:txBody>
          <a:bodyPr vert="horz" lIns="92924" tIns="46463" rIns="92924" bIns="46463" rtlCol="0"/>
          <a:lstStyle>
            <a:lvl1pPr algn="r">
              <a:defRPr sz="1200"/>
            </a:lvl1pPr>
          </a:lstStyle>
          <a:p>
            <a:fld id="{DB0EB5D8-2522-4108-8D60-F7CA4D8873A0}" type="datetimeFigureOut">
              <a:rPr lang="en-US" smtClean="0"/>
              <a:pPr/>
              <a:t>12/21/2013</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2924" tIns="46463" rIns="92924" bIns="46463" rtlCol="0" anchor="ctr"/>
          <a:lstStyle/>
          <a:p>
            <a:endParaRPr lang="en-US" dirty="0"/>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2924" tIns="46463" rIns="92924" bIns="46463"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4" y="8829966"/>
            <a:ext cx="2971800" cy="464820"/>
          </a:xfrm>
          <a:prstGeom prst="rect">
            <a:avLst/>
          </a:prstGeom>
        </p:spPr>
        <p:txBody>
          <a:bodyPr vert="horz" lIns="92924" tIns="46463" rIns="92924" bIns="46463"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p14="http://schemas.microsoft.com/office/powerpoint/2010/main"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msdn.microsoft.com/enus/library/system.drawing.imaging.imageformat.aspx"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232108" marR="0" indent="-232108" algn="l" defTabSz="914400" rtl="0" eaLnBrk="1" fontAlgn="auto" latinLnBrk="0" hangingPunct="1">
              <a:lnSpc>
                <a:spcPct val="100000"/>
              </a:lnSpc>
              <a:spcBef>
                <a:spcPct val="0"/>
              </a:spcBef>
              <a:spcAft>
                <a:spcPts val="0"/>
              </a:spcAft>
              <a:buClrTx/>
              <a:buSzTx/>
              <a:buFontTx/>
              <a:buNone/>
              <a:tabLst/>
              <a:defRPr/>
            </a:pPr>
            <a:r>
              <a:rPr lang="en-US" b="0" dirty="0" smtClean="0">
                <a:solidFill>
                  <a:schemeClr val="accent2">
                    <a:lumMod val="75000"/>
                  </a:schemeClr>
                </a:solidFill>
              </a:rPr>
              <a:t>Welcome to Technical</a:t>
            </a:r>
            <a:r>
              <a:rPr lang="en-US" b="0" baseline="0" dirty="0" smtClean="0">
                <a:solidFill>
                  <a:schemeClr val="accent2">
                    <a:lumMod val="75000"/>
                  </a:schemeClr>
                </a:solidFill>
              </a:rPr>
              <a:t> Course 6.  We are going to review the administrative tasks associated with running the </a:t>
            </a:r>
            <a:r>
              <a:rPr lang="en-US" b="0" baseline="0" dirty="0" err="1" smtClean="0">
                <a:solidFill>
                  <a:schemeClr val="accent2">
                    <a:lumMod val="75000"/>
                  </a:schemeClr>
                </a:solidFill>
              </a:rPr>
              <a:t>studentGPS</a:t>
            </a:r>
            <a:r>
              <a:rPr lang="en-US" sz="1200" dirty="0" smtClean="0"/>
              <a:t>™ Dashboards at</a:t>
            </a:r>
            <a:r>
              <a:rPr lang="en-US" sz="1200" baseline="0" dirty="0" smtClean="0"/>
              <a:t> the district level.  We will also review the configurations that are available through the administrative log-ins.  </a:t>
            </a:r>
            <a:endParaRPr lang="en-US" b="0" dirty="0" smtClean="0">
              <a:solidFill>
                <a:schemeClr val="accent2">
                  <a:lumMod val="75000"/>
                </a:schemeClr>
              </a:solidFill>
            </a:endParaRP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Let’s take a moment and locate the QA Tools on</a:t>
            </a:r>
            <a:r>
              <a:rPr lang="en-US" baseline="0" dirty="0" smtClean="0"/>
              <a:t> Project Share.  Log in and access these two resources under Technical Course 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Trainer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smtClean="0"/>
              <a:t>Direct participants to log in and download the resources referenced here.</a:t>
            </a:r>
            <a:endParaRPr lang="en-US" b="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10</a:t>
            </a:fld>
            <a:endParaRPr lang="en-US" dirty="0"/>
          </a:p>
        </p:txBody>
      </p:sp>
    </p:spTree>
    <p:extLst>
      <p:ext uri="{BB962C8B-B14F-4D97-AF65-F5344CB8AC3E}">
        <p14:creationId xmlns:p14="http://schemas.microsoft.com/office/powerpoint/2010/main" val="291818600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1200" baseline="0" dirty="0" smtClean="0"/>
              <a:t>Next let’s take a look at Leader, Administration and Principal.</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101</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1200" b="0" baseline="0" dirty="0" smtClean="0"/>
              <a:t>Finally let’s take a look at Superintendent and the role defined as System Admin, Data Steward or Key Designee.  We can see that overall access is logically mapped to role and while some roles may have access to high levels of information, note everyone can drill down to view student level information.  </a:t>
            </a:r>
          </a:p>
          <a:p>
            <a:pPr marL="0" lvl="0" indent="0">
              <a:buFont typeface="Arial" pitchFamily="34" charset="0"/>
              <a:buNone/>
            </a:pPr>
            <a:endParaRPr lang="en-US" sz="1200" b="1" baseline="0" dirty="0" smtClean="0"/>
          </a:p>
          <a:p>
            <a:pPr marL="0" lvl="0" indent="0">
              <a:buFont typeface="Arial" pitchFamily="34" charset="0"/>
              <a:buNone/>
            </a:pPr>
            <a:r>
              <a:rPr lang="en-US" sz="1200" b="1" baseline="0" dirty="0" smtClean="0"/>
              <a:t>Trainer Questions:</a:t>
            </a:r>
          </a:p>
          <a:p>
            <a:pPr marL="228600" lvl="0" indent="-228600">
              <a:buFont typeface="Arial" pitchFamily="34" charset="0"/>
              <a:buAutoNum type="arabicParenR"/>
            </a:pPr>
            <a:r>
              <a:rPr lang="en-US" sz="1200" baseline="0" dirty="0" smtClean="0"/>
              <a:t>What is the logic behind claim sets?</a:t>
            </a:r>
          </a:p>
          <a:p>
            <a:pPr marL="228600" lvl="0" indent="-228600">
              <a:buFont typeface="Arial" pitchFamily="34" charset="0"/>
              <a:buAutoNum type="arabicParenR"/>
            </a:pPr>
            <a:r>
              <a:rPr lang="en-US" sz="1200" baseline="0" dirty="0" smtClean="0"/>
              <a:t>How is data access restricted?</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102</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Clr>
                <a:schemeClr val="accent2">
                  <a:lumMod val="75000"/>
                </a:schemeClr>
              </a:buClr>
              <a:buFont typeface="Wingdings" pitchFamily="2" charset="2"/>
              <a:buNone/>
            </a:pPr>
            <a:r>
              <a:rPr lang="en-US" sz="1200" dirty="0" smtClean="0"/>
              <a:t>Log in as System Administrator</a:t>
            </a:r>
            <a:r>
              <a:rPr lang="en-US" sz="1200" baseline="0" dirty="0" smtClean="0"/>
              <a:t> and s</a:t>
            </a:r>
            <a:r>
              <a:rPr lang="en-US" sz="1200" dirty="0" smtClean="0"/>
              <a:t>elect Position Title Claim Sets.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103</a:t>
            </a:fld>
            <a:endParaRPr lang="en-US" dirty="0"/>
          </a:p>
        </p:txBody>
      </p:sp>
    </p:spTree>
    <p:extLst>
      <p:ext uri="{BB962C8B-B14F-4D97-AF65-F5344CB8AC3E}">
        <p14:creationId xmlns:p14="http://schemas.microsoft.com/office/powerpoint/2010/main" val="2844182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Clr>
                <a:schemeClr val="accent2">
                  <a:lumMod val="75000"/>
                </a:schemeClr>
              </a:buClr>
              <a:buFont typeface="Wingdings" pitchFamily="2" charset="2"/>
              <a:buNone/>
            </a:pPr>
            <a:r>
              <a:rPr lang="en-US" sz="1200" dirty="0" smtClean="0"/>
              <a:t>The user can select Single Edit or Edit Batch</a:t>
            </a:r>
            <a:r>
              <a:rPr lang="en-US" sz="1200" baseline="0" dirty="0" smtClean="0"/>
              <a:t>.  </a:t>
            </a:r>
            <a:r>
              <a:rPr lang="en-US" sz="1200" dirty="0" smtClean="0"/>
              <a:t>The user can also select the Position Title from the drop down menu.</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104</a:t>
            </a:fld>
            <a:endParaRPr lang="en-US" dirty="0"/>
          </a:p>
        </p:txBody>
      </p:sp>
    </p:spTree>
    <p:extLst>
      <p:ext uri="{BB962C8B-B14F-4D97-AF65-F5344CB8AC3E}">
        <p14:creationId xmlns:p14="http://schemas.microsoft.com/office/powerpoint/2010/main" val="236235886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Select Single Edit button</a:t>
            </a:r>
          </a:p>
          <a:p>
            <a:pPr marL="171450" indent="-171450">
              <a:buFont typeface="Arial" pitchFamily="34" charset="0"/>
              <a:buChar char="•"/>
            </a:pPr>
            <a:r>
              <a:rPr lang="en-US" dirty="0" smtClean="0"/>
              <a:t>Select Position Title drop down to see list of district titles and select title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105</a:t>
            </a:fld>
            <a:endParaRPr lang="en-US" dirty="0"/>
          </a:p>
        </p:txBody>
      </p:sp>
    </p:spTree>
    <p:extLst>
      <p:ext uri="{BB962C8B-B14F-4D97-AF65-F5344CB8AC3E}">
        <p14:creationId xmlns:p14="http://schemas.microsoft.com/office/powerpoint/2010/main" val="288473378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Select Claim Set drop down </a:t>
            </a:r>
          </a:p>
          <a:p>
            <a:pPr marL="171450" indent="-171450">
              <a:buFont typeface="Arial" pitchFamily="34" charset="0"/>
              <a:buChar char="•"/>
            </a:pPr>
            <a:r>
              <a:rPr lang="en-US" dirty="0" smtClean="0"/>
              <a:t>Choose desired access setting</a:t>
            </a:r>
          </a:p>
          <a:p>
            <a:pPr marL="171450" indent="-171450">
              <a:buFont typeface="Arial" pitchFamily="34" charset="0"/>
              <a:buChar char="•"/>
            </a:pPr>
            <a:r>
              <a:rPr lang="en-US" dirty="0" smtClean="0"/>
              <a:t>Click Save</a:t>
            </a:r>
          </a:p>
          <a:p>
            <a:pPr marL="171450" indent="-171450">
              <a:buFont typeface="Arial" pitchFamily="34" charset="0"/>
              <a:buChar char="•"/>
            </a:pPr>
            <a:r>
              <a:rPr lang="en-US" dirty="0" smtClean="0"/>
              <a:t>Wait at least ten minutes</a:t>
            </a:r>
          </a:p>
          <a:p>
            <a:pPr marL="171450" indent="-171450">
              <a:buFont typeface="Arial" pitchFamily="34" charset="0"/>
              <a:buChar char="•"/>
            </a:pPr>
            <a:r>
              <a:rPr lang="en-US" dirty="0" smtClean="0"/>
              <a:t>Test by impersonating user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106</a:t>
            </a:fld>
            <a:endParaRPr lang="en-US" dirty="0"/>
          </a:p>
        </p:txBody>
      </p:sp>
    </p:spTree>
    <p:extLst>
      <p:ext uri="{BB962C8B-B14F-4D97-AF65-F5344CB8AC3E}">
        <p14:creationId xmlns:p14="http://schemas.microsoft.com/office/powerpoint/2010/main" val="385206168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Select the Batch Edit button</a:t>
            </a:r>
          </a:p>
          <a:p>
            <a:pPr marL="171450" indent="-171450">
              <a:buFont typeface="Arial" pitchFamily="34" charset="0"/>
              <a:buChar char="•"/>
            </a:pPr>
            <a:r>
              <a:rPr lang="en-US" dirty="0" smtClean="0"/>
              <a:t>Click ‘User Roles Template’ to export current list of district position titles and Dashboards claim settings (in </a:t>
            </a:r>
            <a:r>
              <a:rPr lang="en-US" dirty="0" err="1" smtClean="0"/>
              <a:t>xls</a:t>
            </a:r>
            <a:r>
              <a:rPr lang="en-US" dirty="0" smtClean="0"/>
              <a:t>)</a:t>
            </a:r>
          </a:p>
          <a:p>
            <a:pPr marL="171450" indent="-171450">
              <a:buFont typeface="Arial" pitchFamily="34" charset="0"/>
              <a:buChar char="•"/>
            </a:pPr>
            <a:r>
              <a:rPr lang="en-US" dirty="0" smtClean="0"/>
              <a:t>Note that the template will initially be blank</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Be sure to use the seven ClaimSet roles with correct spelling and punctuation when batch editing</a:t>
            </a:r>
          </a:p>
          <a:p>
            <a:pPr marL="1714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Cells can left EMPTY or filled in with NONE as the value</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dirty="0" smtClean="0"/>
          </a:p>
          <a:p>
            <a:pPr marL="0" indent="0">
              <a:buFont typeface="Arial" pitchFamily="34" charset="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107</a:t>
            </a:fld>
            <a:endParaRPr lang="en-US" dirty="0"/>
          </a:p>
        </p:txBody>
      </p:sp>
    </p:spTree>
    <p:extLst>
      <p:ext uri="{BB962C8B-B14F-4D97-AF65-F5344CB8AC3E}">
        <p14:creationId xmlns:p14="http://schemas.microsoft.com/office/powerpoint/2010/main" val="6014781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Review claim settings for each Position Title</a:t>
            </a:r>
          </a:p>
          <a:p>
            <a:pPr marL="171450" indent="-171450">
              <a:buFont typeface="Arial" pitchFamily="34" charset="0"/>
              <a:buChar char="•"/>
            </a:pPr>
            <a:r>
              <a:rPr lang="en-US" dirty="0" smtClean="0"/>
              <a:t>Make changes to Dashboards claim set using the list of options</a:t>
            </a:r>
          </a:p>
          <a:p>
            <a:pPr marL="171450" indent="-171450">
              <a:buFont typeface="Arial" pitchFamily="34" charset="0"/>
              <a:buChar char="•"/>
            </a:pPr>
            <a:r>
              <a:rPr lang="en-US" dirty="0" smtClean="0"/>
              <a:t>Save file to local drive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108</a:t>
            </a:fld>
            <a:endParaRPr lang="en-US" dirty="0"/>
          </a:p>
        </p:txBody>
      </p:sp>
    </p:spTree>
    <p:extLst>
      <p:ext uri="{BB962C8B-B14F-4D97-AF65-F5344CB8AC3E}">
        <p14:creationId xmlns:p14="http://schemas.microsoft.com/office/powerpoint/2010/main" val="24141885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Use Browse button to select updated file from your local drive</a:t>
            </a:r>
          </a:p>
          <a:p>
            <a:pPr marL="171450" indent="-171450">
              <a:buFont typeface="Arial" pitchFamily="34" charset="0"/>
              <a:buChar char="•"/>
            </a:pPr>
            <a:r>
              <a:rPr lang="en-US" dirty="0" smtClean="0"/>
              <a:t>Click submit to upload file</a:t>
            </a:r>
          </a:p>
          <a:p>
            <a:pPr marL="171450" indent="-171450">
              <a:buFont typeface="Arial" pitchFamily="34" charset="0"/>
              <a:buChar char="•"/>
            </a:pPr>
            <a:r>
              <a:rPr lang="en-US" dirty="0" smtClean="0"/>
              <a:t>Wait at least ten minutes</a:t>
            </a:r>
          </a:p>
          <a:p>
            <a:pPr marL="171450" indent="-171450">
              <a:buFont typeface="Arial" pitchFamily="34" charset="0"/>
              <a:buChar char="•"/>
            </a:pPr>
            <a:r>
              <a:rPr lang="en-US" dirty="0" smtClean="0"/>
              <a:t>Test by impersonating user</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Note: Be sure to use the seven ClaimSet roles with correct spelling and punctuation when batch editing</a:t>
            </a:r>
          </a:p>
          <a:p>
            <a:pPr marL="171450" indent="-171450">
              <a:buFont typeface="Arial" pitchFamily="34" charset="0"/>
              <a:buChar char="•"/>
            </a:pPr>
            <a:endParaRPr lang="en-US" dirty="0" smtClean="0"/>
          </a:p>
          <a:p>
            <a:endParaRPr lang="en-US" b="1" dirty="0" smtClean="0"/>
          </a:p>
          <a:p>
            <a:endParaRPr lang="en-US" b="1" dirty="0" smtClean="0"/>
          </a:p>
          <a:p>
            <a:r>
              <a:rPr lang="en-US" b="1" dirty="0" smtClean="0"/>
              <a:t>Trainer Questions:</a:t>
            </a:r>
          </a:p>
          <a:p>
            <a:pPr marL="228600" indent="-228600">
              <a:buAutoNum type="arabicParenR"/>
            </a:pPr>
            <a:r>
              <a:rPr lang="en-US" baseline="0" dirty="0" smtClean="0"/>
              <a:t>How does the Single Edit work for Position Title Claim?</a:t>
            </a:r>
          </a:p>
          <a:p>
            <a:pPr marL="228600" indent="-228600">
              <a:buAutoNum type="arabicParenR"/>
            </a:pPr>
            <a:r>
              <a:rPr lang="en-US" baseline="0" dirty="0" smtClean="0"/>
              <a:t>How does the Batch Edit work for Position Title Claim?</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109</a:t>
            </a:fld>
            <a:endParaRPr lang="en-US" dirty="0"/>
          </a:p>
        </p:txBody>
      </p:sp>
    </p:spTree>
    <p:extLst>
      <p:ext uri="{BB962C8B-B14F-4D97-AF65-F5344CB8AC3E}">
        <p14:creationId xmlns:p14="http://schemas.microsoft.com/office/powerpoint/2010/main" val="392526423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9479" indent="-285750">
              <a:buFont typeface="Arial" pitchFamily="34" charset="0"/>
              <a:buChar char="•"/>
            </a:pPr>
            <a:r>
              <a:rPr lang="en-US" dirty="0" smtClean="0"/>
              <a:t>Use the impersonation feature </a:t>
            </a:r>
          </a:p>
          <a:p>
            <a:pPr marL="459479" indent="-285750">
              <a:buFont typeface="Arial" pitchFamily="34" charset="0"/>
              <a:buChar char="•"/>
            </a:pPr>
            <a:r>
              <a:rPr lang="en-US" dirty="0" smtClean="0"/>
              <a:t>Search for name of person you wish to check</a:t>
            </a:r>
          </a:p>
          <a:p>
            <a:pPr marL="459479" indent="-285750">
              <a:buFont typeface="Arial" pitchFamily="34" charset="0"/>
              <a:buChar char="•"/>
            </a:pPr>
            <a:r>
              <a:rPr lang="en-US" dirty="0" smtClean="0"/>
              <a:t>On the search detail page, select ‘Staff’ button</a:t>
            </a:r>
          </a:p>
          <a:p>
            <a:pPr marL="459479" indent="-285750">
              <a:buFont typeface="Arial" pitchFamily="34" charset="0"/>
              <a:buChar char="•"/>
            </a:pPr>
            <a:r>
              <a:rPr lang="en-US" dirty="0" smtClean="0"/>
              <a:t>Use the ‘LOGIN AS’ button to impersonate specific user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110</a:t>
            </a:fld>
            <a:endParaRPr lang="en-US" dirty="0"/>
          </a:p>
        </p:txBody>
      </p:sp>
    </p:spTree>
    <p:extLst>
      <p:ext uri="{BB962C8B-B14F-4D97-AF65-F5344CB8AC3E}">
        <p14:creationId xmlns:p14="http://schemas.microsoft.com/office/powerpoint/2010/main" val="3493882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you have reviewed the data in the studentGPS™ Dashboards, you may have identified data that doesn’t look right to you. </a:t>
            </a:r>
          </a:p>
          <a:p>
            <a:pPr lvl="1"/>
            <a:r>
              <a:rPr lang="en-US" dirty="0" smtClean="0"/>
              <a:t>The first step in resolving the data issues is to locate the same data in the source system and verify that the data is extracted correctly by the source system vendor</a:t>
            </a:r>
          </a:p>
          <a:p>
            <a:pPr lvl="1"/>
            <a:r>
              <a:rPr lang="en-US" dirty="0" smtClean="0"/>
              <a:t>If the data exists in the source but does not exist in the source extract, then the LEA must contact that source system vendor for assistance</a:t>
            </a:r>
          </a:p>
          <a:p>
            <a:pPr lvl="1"/>
            <a:r>
              <a:rPr lang="en-US" dirty="0" smtClean="0"/>
              <a:t>If the data has been extracted correctly then the LEA Data Steward should verify that the data was loaded to the ODS and DDM and does not exist on one of the TSDS error reports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a:t>
            </a:fld>
            <a:endParaRPr lang="en-US" dirty="0"/>
          </a:p>
        </p:txBody>
      </p:sp>
    </p:spTree>
    <p:extLst>
      <p:ext uri="{BB962C8B-B14F-4D97-AF65-F5344CB8AC3E}">
        <p14:creationId xmlns:p14="http://schemas.microsoft.com/office/powerpoint/2010/main" val="132040500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2864" indent="-512864">
              <a:buFont typeface="Arial" pitchFamily="34" charset="0"/>
              <a:buChar char="•"/>
            </a:pPr>
            <a:r>
              <a:rPr lang="en-US" dirty="0" smtClean="0"/>
              <a:t>What if I want to review the roles I have now?</a:t>
            </a:r>
          </a:p>
          <a:p>
            <a:pPr marL="815146" lvl="1" indent="-285750">
              <a:buFont typeface="Arial" pitchFamily="34" charset="0"/>
              <a:buChar char="•"/>
              <a:tabLst>
                <a:tab pos="528535" algn="l"/>
                <a:tab pos="668148" algn="l"/>
              </a:tabLst>
            </a:pPr>
            <a:r>
              <a:rPr lang="en-US" sz="1200" kern="1200" dirty="0" smtClean="0">
                <a:solidFill>
                  <a:schemeClr val="tx1"/>
                </a:solidFill>
                <a:latin typeface="Arial" pitchFamily="34" charset="0"/>
                <a:ea typeface="+mn-ea"/>
                <a:cs typeface="Arial" pitchFamily="34" charset="0"/>
              </a:rPr>
              <a:t>Use the Batch Edit feature to export current list of position titles and settings in Excel</a:t>
            </a:r>
          </a:p>
          <a:p>
            <a:pPr marL="512864" indent="-512864">
              <a:buFont typeface="Arial" pitchFamily="34" charset="0"/>
              <a:buChar char="•"/>
            </a:pPr>
            <a:r>
              <a:rPr lang="en-US" dirty="0" smtClean="0"/>
              <a:t>Can I change access for a particular person?</a:t>
            </a:r>
          </a:p>
          <a:p>
            <a:pPr marL="815146" lvl="1" indent="-285750">
              <a:buFont typeface="Arial" pitchFamily="34" charset="0"/>
              <a:buChar char="•"/>
            </a:pPr>
            <a:r>
              <a:rPr lang="en-US" sz="1200" kern="1200" dirty="0" smtClean="0">
                <a:solidFill>
                  <a:schemeClr val="tx1"/>
                </a:solidFill>
                <a:latin typeface="Arial" pitchFamily="34" charset="0"/>
                <a:ea typeface="+mn-ea"/>
                <a:cs typeface="Arial" pitchFamily="34" charset="0"/>
              </a:rPr>
              <a:t>No.  In the case where a specific person needs access, we recommend setting up a new position title for that person in your LEA source system.  Once this is established, you can assign the desired </a:t>
            </a:r>
            <a:r>
              <a:rPr lang="en-US" sz="1000" kern="1200" dirty="0" smtClean="0">
                <a:solidFill>
                  <a:schemeClr val="tx1"/>
                </a:solidFill>
                <a:latin typeface="Arial" pitchFamily="34" charset="0"/>
                <a:ea typeface="+mn-ea"/>
                <a:cs typeface="Arial" pitchFamily="34" charset="0"/>
              </a:rPr>
              <a:t>studentGPS™ Dashboards </a:t>
            </a:r>
            <a:r>
              <a:rPr lang="en-US" sz="1200" kern="1200" dirty="0" smtClean="0">
                <a:solidFill>
                  <a:schemeClr val="tx1"/>
                </a:solidFill>
                <a:latin typeface="Arial" pitchFamily="34" charset="0"/>
                <a:ea typeface="+mn-ea"/>
                <a:cs typeface="Arial" pitchFamily="34" charset="0"/>
              </a:rPr>
              <a:t> claim setting for that position title.</a:t>
            </a:r>
          </a:p>
          <a:p>
            <a:pPr marL="495106" indent="-285750"/>
            <a:r>
              <a:rPr lang="en-US" dirty="0" smtClean="0"/>
              <a:t>How are multi-district or multi-campus employees handled?</a:t>
            </a:r>
          </a:p>
          <a:p>
            <a:pPr marL="815146" lvl="1" indent="-285750"/>
            <a:r>
              <a:rPr lang="en-US" sz="1200" kern="1200" dirty="0" smtClean="0">
                <a:solidFill>
                  <a:schemeClr val="tx1"/>
                </a:solidFill>
                <a:latin typeface="Arial" pitchFamily="34" charset="0"/>
                <a:ea typeface="+mn-ea"/>
                <a:cs typeface="Arial" pitchFamily="34" charset="0"/>
              </a:rPr>
              <a:t>There's one TEAL account with provisions for multiple district.  User selects correct TEAL district form drop down &amp; then within that TEAL account selects TSDS portal.  The Dashboard is configured by role &amp; claim set. Within the dashboard user can toggle between campuses.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111</a:t>
            </a:fld>
            <a:endParaRPr lang="en-US" dirty="0"/>
          </a:p>
        </p:txBody>
      </p:sp>
    </p:spTree>
    <p:extLst>
      <p:ext uri="{BB962C8B-B14F-4D97-AF65-F5344CB8AC3E}">
        <p14:creationId xmlns:p14="http://schemas.microsoft.com/office/powerpoint/2010/main" val="280715209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You  will complete a narrated simulation of how to navigate</a:t>
            </a:r>
            <a:r>
              <a:rPr lang="en-US" baseline="0" dirty="0" smtClean="0"/>
              <a:t> the admin functions and claim setting in the studentGPS™ Dashboards</a:t>
            </a:r>
            <a:endParaRPr lang="en-US" dirty="0" smtClean="0"/>
          </a:p>
          <a:p>
            <a:pPr marL="171450" indent="-171450">
              <a:buFont typeface="Arial" pitchFamily="34" charset="0"/>
              <a:buChar char="•"/>
            </a:pPr>
            <a:r>
              <a:rPr lang="en-US" dirty="0" smtClean="0"/>
              <a:t>The simulation will provide narrated</a:t>
            </a:r>
            <a:r>
              <a:rPr lang="en-US" baseline="0" dirty="0" smtClean="0"/>
              <a:t> </a:t>
            </a:r>
            <a:r>
              <a:rPr lang="en-US" dirty="0" smtClean="0"/>
              <a:t>guidance along the way</a:t>
            </a:r>
          </a:p>
          <a:p>
            <a:r>
              <a:rPr lang="en-US" dirty="0" smtClean="0"/>
              <a:t>Let’s log in to Project Share to begin</a:t>
            </a:r>
          </a:p>
          <a:p>
            <a:endParaRPr lang="en-US" dirty="0" smtClean="0"/>
          </a:p>
          <a:p>
            <a:r>
              <a:rPr lang="en-US" b="1" dirty="0" smtClean="0"/>
              <a:t>Trainer Notes:</a:t>
            </a:r>
          </a:p>
          <a:p>
            <a:r>
              <a:rPr lang="en-US" b="0" dirty="0" smtClean="0"/>
              <a:t>You can</a:t>
            </a:r>
            <a:r>
              <a:rPr lang="en-US" b="0" baseline="0" dirty="0" smtClean="0"/>
              <a:t> launch the simulation from the link imbedded in this page.  However, the participants must access the simulation through this course in Project Share in order to complete the activity individually.  </a:t>
            </a:r>
            <a:endParaRPr lang="en-US" b="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112</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dirty="0" smtClean="0"/>
              <a:t>Now it is time for</a:t>
            </a:r>
            <a:r>
              <a:rPr lang="en-US" baseline="0" dirty="0" smtClean="0"/>
              <a:t> a quick </a:t>
            </a:r>
            <a:r>
              <a:rPr lang="en-US" dirty="0" smtClean="0"/>
              <a:t>Wrap</a:t>
            </a:r>
            <a:r>
              <a:rPr lang="en-US" baseline="0" dirty="0" smtClean="0"/>
              <a:t> Up, Knowledge Check, Survey, and Questions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113</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None/>
            </a:pPr>
            <a:r>
              <a:rPr lang="en-US" sz="1200" b="1" dirty="0" smtClean="0">
                <a:solidFill>
                  <a:schemeClr val="accent2"/>
                </a:solidFill>
                <a:sym typeface="Helvetica" charset="0"/>
              </a:rPr>
              <a:t>Today we talked about: </a:t>
            </a:r>
          </a:p>
          <a:p>
            <a:pPr>
              <a:lnSpc>
                <a:spcPct val="106000"/>
              </a:lnSpc>
              <a:spcBef>
                <a:spcPts val="600"/>
              </a:spcBef>
              <a:spcAft>
                <a:spcPts val="300"/>
              </a:spcAft>
            </a:pPr>
            <a:r>
              <a:rPr lang="en-US" sz="1200" dirty="0" smtClean="0">
                <a:sym typeface="Helvetica" charset="0"/>
              </a:rPr>
              <a:t>Using </a:t>
            </a:r>
            <a:r>
              <a:rPr lang="en-US" sz="1200" dirty="0" smtClean="0"/>
              <a:t>studentGPS™ Dashboards Quality Assurance Checklist to verify data</a:t>
            </a:r>
          </a:p>
          <a:p>
            <a:pPr>
              <a:lnSpc>
                <a:spcPct val="106000"/>
              </a:lnSpc>
              <a:spcBef>
                <a:spcPts val="600"/>
              </a:spcBef>
              <a:spcAft>
                <a:spcPts val="300"/>
              </a:spcAft>
            </a:pPr>
            <a:r>
              <a:rPr lang="en-US" sz="1200" dirty="0" smtClean="0">
                <a:sym typeface="Helvetica" charset="0"/>
              </a:rPr>
              <a:t>Using </a:t>
            </a:r>
            <a:r>
              <a:rPr lang="en-US" sz="1200" dirty="0" smtClean="0"/>
              <a:t>studentGPS™ Dashboards Administrative functions</a:t>
            </a:r>
          </a:p>
          <a:p>
            <a:pPr>
              <a:lnSpc>
                <a:spcPct val="106000"/>
              </a:lnSpc>
              <a:spcBef>
                <a:spcPts val="600"/>
              </a:spcBef>
              <a:spcAft>
                <a:spcPts val="300"/>
              </a:spcAft>
            </a:pPr>
            <a:r>
              <a:rPr lang="en-US" sz="1200" dirty="0" smtClean="0">
                <a:sym typeface="Helvetica" charset="0"/>
              </a:rPr>
              <a:t>Staff classification and claim sets</a:t>
            </a:r>
          </a:p>
          <a:p>
            <a:pPr marL="0" indent="0">
              <a:lnSpc>
                <a:spcPct val="106000"/>
              </a:lnSpc>
              <a:spcBef>
                <a:spcPts val="600"/>
              </a:spcBef>
              <a:spcAft>
                <a:spcPts val="300"/>
              </a:spcAft>
              <a:buNone/>
            </a:pPr>
            <a:endParaRPr lang="en-US" sz="1200" dirty="0" smtClean="0">
              <a:sym typeface="Helvetica" charset="0"/>
            </a:endParaRPr>
          </a:p>
          <a:p>
            <a:pPr marL="0" indent="0">
              <a:lnSpc>
                <a:spcPct val="106000"/>
              </a:lnSpc>
              <a:spcBef>
                <a:spcPts val="600"/>
              </a:spcBef>
              <a:spcAft>
                <a:spcPts val="300"/>
              </a:spcAft>
              <a:buNone/>
            </a:pPr>
            <a:r>
              <a:rPr lang="en-US" sz="1200" b="1" dirty="0" smtClean="0">
                <a:solidFill>
                  <a:schemeClr val="accent2"/>
                </a:solidFill>
                <a:sym typeface="Helvetica" charset="0"/>
              </a:rPr>
              <a:t>What did you learn?</a:t>
            </a:r>
            <a:endParaRPr lang="en-US" sz="1200" dirty="0" smtClean="0"/>
          </a:p>
          <a:p>
            <a:pPr>
              <a:lnSpc>
                <a:spcPct val="106000"/>
              </a:lnSpc>
              <a:spcBef>
                <a:spcPts val="600"/>
              </a:spcBef>
              <a:spcAft>
                <a:spcPts val="300"/>
              </a:spcAft>
            </a:pPr>
            <a:r>
              <a:rPr lang="en-US" sz="1200" dirty="0" smtClean="0"/>
              <a:t>How and when should the studentGPS™ Dashboards Quality Assurance Checklist be used?</a:t>
            </a:r>
          </a:p>
          <a:p>
            <a:pPr>
              <a:lnSpc>
                <a:spcPct val="106000"/>
              </a:lnSpc>
              <a:spcBef>
                <a:spcPts val="600"/>
              </a:spcBef>
              <a:spcAft>
                <a:spcPts val="300"/>
              </a:spcAft>
            </a:pPr>
            <a:r>
              <a:rPr lang="en-US" sz="1200" dirty="0" smtClean="0"/>
              <a:t>What administrative functions are available in the studentGPS™ Dashboards?</a:t>
            </a:r>
          </a:p>
          <a:p>
            <a:pPr>
              <a:lnSpc>
                <a:spcPct val="106000"/>
              </a:lnSpc>
              <a:spcBef>
                <a:spcPts val="600"/>
              </a:spcBef>
              <a:spcAft>
                <a:spcPts val="300"/>
              </a:spcAft>
            </a:pPr>
            <a:r>
              <a:rPr lang="en-US" sz="1200" dirty="0" smtClean="0"/>
              <a:t>How is data access defined at the district?</a:t>
            </a:r>
          </a:p>
          <a:p>
            <a:pPr defTabSz="909135">
              <a:lnSpc>
                <a:spcPct val="100000"/>
              </a:lnSpc>
              <a:spcBef>
                <a:spcPts val="0"/>
              </a:spcBef>
              <a:spcAft>
                <a:spcPts val="0"/>
              </a:spcAft>
              <a:defRPr/>
            </a:pPr>
            <a:endParaRPr lang="en-US" sz="1200" dirty="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114</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dirty="0" smtClean="0">
                <a:solidFill>
                  <a:schemeClr val="tx1"/>
                </a:solidFill>
              </a:rPr>
              <a:t>Please click the Knowledge Check link in Project Share under Technical</a:t>
            </a:r>
            <a:r>
              <a:rPr lang="en-US" baseline="0" dirty="0" smtClean="0">
                <a:solidFill>
                  <a:schemeClr val="tx1"/>
                </a:solidFill>
              </a:rPr>
              <a:t> Course 6 </a:t>
            </a:r>
            <a:r>
              <a:rPr lang="en-US" dirty="0" smtClean="0">
                <a:solidFill>
                  <a:schemeClr val="tx1"/>
                </a:solidFill>
              </a:rPr>
              <a:t>and take 10 minutes to answer questions about this training session.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115</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3161">
              <a:defRPr/>
            </a:pPr>
            <a:r>
              <a:rPr lang="en-US" baseline="0" dirty="0" smtClean="0">
                <a:solidFill>
                  <a:schemeClr val="tx1"/>
                </a:solidFill>
                <a:latin typeface="Arial" pitchFamily="34" charset="0"/>
              </a:rPr>
              <a:t>Please click the survey link in Project Share and take 5 minutes to answer questions about this training session.</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a:t>
            </a:r>
            <a:r>
              <a:rPr lang="en-US" b="0" baseline="0" dirty="0" smtClean="0"/>
              <a:t> content of the slide should be updated with information about the survey that you choose to administer to the training participants.  </a:t>
            </a:r>
            <a:r>
              <a:rPr lang="en-US" b="0" baseline="0" smtClean="0"/>
              <a:t>The instructions and the hyper link should be updated.</a:t>
            </a:r>
            <a:endParaRPr lang="en-US" b="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116</a:t>
            </a:fld>
            <a:endParaRPr lang="en-US" dirty="0"/>
          </a:p>
        </p:txBody>
      </p:sp>
    </p:spTree>
    <p:extLst>
      <p:ext uri="{BB962C8B-B14F-4D97-AF65-F5344CB8AC3E}">
        <p14:creationId xmlns:p14="http://schemas.microsoft.com/office/powerpoint/2010/main" val="346202231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chemeClr val="tx1"/>
                </a:solidFill>
              </a:rPr>
              <a:t>More</a:t>
            </a:r>
            <a:r>
              <a:rPr lang="en-US" baseline="0" dirty="0" smtClean="0">
                <a:solidFill>
                  <a:schemeClr val="tx1"/>
                </a:solidFill>
              </a:rPr>
              <a:t> information is available on the Texas Student Data System website located at www.texasstudentdatasystem.org.</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117</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TSDS High Level End User Process Map can be a helpful guide to follow to understand the steps that you need to take to fix data in the studentGPS™ Dashboards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a:t>
            </a:fld>
            <a:endParaRPr lang="en-US" dirty="0"/>
          </a:p>
        </p:txBody>
      </p:sp>
    </p:spTree>
    <p:extLst>
      <p:ext uri="{BB962C8B-B14F-4D97-AF65-F5344CB8AC3E}">
        <p14:creationId xmlns:p14="http://schemas.microsoft.com/office/powerpoint/2010/main" val="3546152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a note, if the</a:t>
            </a:r>
            <a:r>
              <a:rPr lang="en-US" baseline="0" dirty="0" smtClean="0"/>
              <a:t> corrections can’t be made in the source system, and the source system vendor has checked the extract, it may be necessary to escalate the incident.  Let’s briefly review the support process.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TIMS stands for the TSDS Incident Management System.</a:t>
            </a:r>
          </a:p>
          <a:p>
            <a:r>
              <a:rPr lang="en-US" dirty="0" smtClean="0"/>
              <a:t>TIMS is an application that manages the support and escalation process between the four levels of support.</a:t>
            </a:r>
          </a:p>
          <a:p>
            <a:r>
              <a:rPr lang="en-US" dirty="0" smtClean="0"/>
              <a:t>LEA Data Stewards and the technical support teams at the ESC and TEA, as well as the TEA Subject Matter </a:t>
            </a:r>
            <a:r>
              <a:rPr lang="en-US" smtClean="0"/>
              <a:t>Experts and vendors use </a:t>
            </a:r>
            <a:r>
              <a:rPr lang="en-US" dirty="0" smtClean="0"/>
              <a:t>TIMS for incident management and work assignment.  </a:t>
            </a:r>
          </a:p>
          <a:p>
            <a:r>
              <a:rPr lang="en-US" dirty="0" smtClean="0"/>
              <a:t>TIMS allows users to create new support incidents (tickets) and monitor the progress of any incident they have opened until it is resolved.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a:t>
            </a:fld>
            <a:endParaRPr lang="en-US" dirty="0"/>
          </a:p>
        </p:txBody>
      </p:sp>
    </p:spTree>
    <p:extLst>
      <p:ext uri="{BB962C8B-B14F-4D97-AF65-F5344CB8AC3E}">
        <p14:creationId xmlns:p14="http://schemas.microsoft.com/office/powerpoint/2010/main" val="35599714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Trainer</a:t>
            </a:r>
            <a:r>
              <a:rPr lang="en-US" baseline="0" dirty="0" smtClean="0"/>
              <a:t> Notes:</a:t>
            </a:r>
          </a:p>
          <a:p>
            <a:endParaRPr lang="en-US" baseline="0" dirty="0" smtClean="0"/>
          </a:p>
          <a:p>
            <a:r>
              <a:rPr lang="en-US" baseline="0" dirty="0" smtClean="0"/>
              <a:t>Read through each level and definition in the table.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p14="http://schemas.microsoft.com/office/powerpoint/2010/main" val="1229713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a:t>
            </a:r>
            <a:r>
              <a:rPr lang="en-US" b="1" baseline="0" dirty="0" smtClean="0"/>
              <a:t> notes: </a:t>
            </a:r>
          </a:p>
          <a:p>
            <a:endParaRPr lang="en-US" b="1" baseline="0" dirty="0" smtClean="0"/>
          </a:p>
          <a:p>
            <a:r>
              <a:rPr lang="en-US" b="0" baseline="0" dirty="0" smtClean="0"/>
              <a:t>Walk the participants through the process, step by step.</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a:t>
            </a:fld>
            <a:endParaRPr lang="en-US" dirty="0"/>
          </a:p>
        </p:txBody>
      </p:sp>
    </p:spTree>
    <p:extLst>
      <p:ext uri="{BB962C8B-B14F-4D97-AF65-F5344CB8AC3E}">
        <p14:creationId xmlns:p14="http://schemas.microsoft.com/office/powerpoint/2010/main" val="11975804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dirty="0" smtClean="0"/>
              <a:t>LEA or Campus User identifies issue and researches TSDS Support Knowledge Base</a:t>
            </a:r>
          </a:p>
          <a:p>
            <a:pPr marL="342900" indent="-342900">
              <a:buFont typeface="+mj-lt"/>
              <a:buAutoNum type="arabicPeriod"/>
            </a:pPr>
            <a:r>
              <a:rPr lang="en-US" dirty="0" smtClean="0"/>
              <a:t>LEA or Campus User opens a support ticket through the TSDS Portal</a:t>
            </a:r>
          </a:p>
          <a:p>
            <a:pPr marL="342900" indent="-342900">
              <a:buFont typeface="+mj-lt"/>
              <a:buAutoNum type="arabicPeriod"/>
            </a:pPr>
            <a:r>
              <a:rPr lang="en-US" dirty="0" smtClean="0"/>
              <a:t>Level I (the LEA Data Steward) reviews the ticket</a:t>
            </a:r>
          </a:p>
          <a:p>
            <a:pPr marL="662940" lvl="1" indent="-342900">
              <a:buFont typeface="+mj-lt"/>
              <a:buAutoNum type="arabicPeriod"/>
            </a:pPr>
            <a:r>
              <a:rPr lang="en-US" dirty="0" smtClean="0"/>
              <a:t>Level 1 researches the possible data or system issues at the LEA or Campus</a:t>
            </a:r>
          </a:p>
          <a:p>
            <a:pPr marL="937260" lvl="2" indent="-342900">
              <a:buFont typeface="+mj-lt"/>
              <a:buAutoNum type="arabicPeriod"/>
            </a:pPr>
            <a:r>
              <a:rPr lang="en-US" dirty="0" smtClean="0"/>
              <a:t>Support tickets could include</a:t>
            </a:r>
          </a:p>
          <a:p>
            <a:pPr marL="1394460" lvl="3" indent="-342900">
              <a:buFont typeface="+mj-lt"/>
              <a:buAutoNum type="arabicPeriod"/>
            </a:pPr>
            <a:r>
              <a:rPr lang="en-US" dirty="0" smtClean="0"/>
              <a:t>Bug in the</a:t>
            </a:r>
            <a:r>
              <a:rPr lang="en-US" baseline="0" dirty="0" smtClean="0"/>
              <a:t> application</a:t>
            </a:r>
            <a:endParaRPr lang="en-US" dirty="0" smtClean="0"/>
          </a:p>
          <a:p>
            <a:pPr marL="1394460" lvl="3" indent="-342900">
              <a:buFont typeface="+mj-lt"/>
              <a:buAutoNum type="arabicPeriod"/>
            </a:pPr>
            <a:r>
              <a:rPr lang="en-US" dirty="0" smtClean="0"/>
              <a:t>Enhancement requests </a:t>
            </a:r>
          </a:p>
          <a:p>
            <a:pPr marL="1394460" lvl="3" indent="-342900">
              <a:buFont typeface="+mj-lt"/>
              <a:buAutoNum type="arabicPeriod"/>
            </a:pPr>
            <a:r>
              <a:rPr lang="en-US" dirty="0" smtClean="0"/>
              <a:t>Questions</a:t>
            </a:r>
          </a:p>
          <a:p>
            <a:pPr marL="937260" lvl="2" indent="-342900">
              <a:buFont typeface="+mj-lt"/>
              <a:buAutoNum type="arabicPeriod"/>
            </a:pPr>
            <a:r>
              <a:rPr lang="en-US" dirty="0" smtClean="0"/>
              <a:t>If the issue is resolved the support ticket status</a:t>
            </a:r>
            <a:r>
              <a:rPr lang="en-US" baseline="0" dirty="0" smtClean="0"/>
              <a:t> is Resolved</a:t>
            </a:r>
            <a:endParaRPr lang="en-US" dirty="0" smtClean="0"/>
          </a:p>
          <a:p>
            <a:pPr marL="937260" lvl="2" indent="-342900">
              <a:buFont typeface="+mj-lt"/>
              <a:buAutoNum type="arabicPeriod"/>
            </a:pPr>
            <a:r>
              <a:rPr lang="en-US" dirty="0" smtClean="0"/>
              <a:t>If the issue is not resolved, the support ticket is escalated to Level 2</a:t>
            </a:r>
          </a:p>
          <a:p>
            <a:pPr marL="0" marR="0" lvl="2" indent="0" algn="l" defTabSz="914400" rtl="0" eaLnBrk="1" fontAlgn="auto" latinLnBrk="0" hangingPunct="1">
              <a:lnSpc>
                <a:spcPct val="100000"/>
              </a:lnSpc>
              <a:spcBef>
                <a:spcPts val="0"/>
              </a:spcBef>
              <a:spcAft>
                <a:spcPts val="0"/>
              </a:spcAft>
              <a:buClrTx/>
              <a:buSzTx/>
              <a:buFontTx/>
              <a:buNone/>
              <a:tabLst/>
              <a:defRPr/>
            </a:pPr>
            <a:r>
              <a:rPr lang="en-US" dirty="0" smtClean="0"/>
              <a:t>            4. Level 1 continues to monitor the status of the support ticket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a:t>
            </a:fld>
            <a:endParaRPr lang="en-US" dirty="0"/>
          </a:p>
        </p:txBody>
      </p:sp>
    </p:spTree>
    <p:extLst>
      <p:ext uri="{BB962C8B-B14F-4D97-AF65-F5344CB8AC3E}">
        <p14:creationId xmlns:p14="http://schemas.microsoft.com/office/powerpoint/2010/main" val="13603357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Level 2 (the ESC Technical Champion) reviews the support ticket</a:t>
            </a:r>
          </a:p>
          <a:p>
            <a:pPr marL="662940" lvl="1" indent="-342900">
              <a:buFont typeface="+mj-lt"/>
              <a:buAutoNum type="arabicPeriod"/>
            </a:pPr>
            <a:r>
              <a:rPr lang="en-US" dirty="0" smtClean="0"/>
              <a:t>If necessary  the Level 2 may communicate directly with the ticket initiator in order to get  more information</a:t>
            </a:r>
          </a:p>
          <a:p>
            <a:pPr marL="662940" lvl="1" indent="-342900">
              <a:buFont typeface="+mj-lt"/>
              <a:buAutoNum type="arabicPeriod"/>
            </a:pPr>
            <a:r>
              <a:rPr lang="en-US" dirty="0" smtClean="0"/>
              <a:t>Level 2 troubleshoots the error files or system issues with the support of the state-wide Technical Coaches</a:t>
            </a:r>
          </a:p>
          <a:p>
            <a:pPr marL="937260" lvl="2" indent="-342900">
              <a:buFont typeface="+mj-lt"/>
              <a:buAutoNum type="arabicPeriod"/>
            </a:pPr>
            <a:r>
              <a:rPr lang="en-US" dirty="0" smtClean="0"/>
              <a:t>Level 2 may resolve the issue or provide details to Level 1 to resolve the issue</a:t>
            </a:r>
          </a:p>
          <a:p>
            <a:pPr marL="1394460" lvl="3" indent="-342900">
              <a:buFont typeface="+mj-lt"/>
              <a:buAutoNum type="arabicPeriod"/>
            </a:pPr>
            <a:r>
              <a:rPr lang="en-US" dirty="0" smtClean="0"/>
              <a:t>The support ticket status would then be Resolved</a:t>
            </a:r>
          </a:p>
          <a:p>
            <a:pPr marL="937260" lvl="2" indent="-342900">
              <a:buFont typeface="+mj-lt"/>
              <a:buAutoNum type="arabicPeriod"/>
            </a:pPr>
            <a:r>
              <a:rPr lang="en-US" dirty="0" smtClean="0"/>
              <a:t>If Level 2 is unable to resolve the issue then the support ticket is escalated to Level 3</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18</a:t>
            </a:fld>
            <a:endParaRPr lang="en-US" dirty="0"/>
          </a:p>
        </p:txBody>
      </p:sp>
    </p:spTree>
    <p:extLst>
      <p:ext uri="{BB962C8B-B14F-4D97-AF65-F5344CB8AC3E}">
        <p14:creationId xmlns:p14="http://schemas.microsoft.com/office/powerpoint/2010/main" val="1503214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Level 3 (TEA Support) reviews the support ticket</a:t>
            </a:r>
          </a:p>
          <a:p>
            <a:pPr marL="662940" lvl="1" indent="-342900">
              <a:buFont typeface="+mj-lt"/>
              <a:buAutoNum type="arabicPeriod"/>
            </a:pPr>
            <a:r>
              <a:rPr lang="en-US" dirty="0" smtClean="0"/>
              <a:t>If necessary Level 3 may communicate directly with the ticket initiator in order to get  more information</a:t>
            </a:r>
          </a:p>
          <a:p>
            <a:pPr marL="662940" lvl="1" indent="-342900">
              <a:buFont typeface="+mj-lt"/>
              <a:buAutoNum type="arabicPeriod"/>
            </a:pPr>
            <a:r>
              <a:rPr lang="en-US" dirty="0" smtClean="0"/>
              <a:t>Level 3 troubleshoots the error files or system issues </a:t>
            </a:r>
          </a:p>
          <a:p>
            <a:pPr marL="662940" lvl="1" indent="-342900">
              <a:buFont typeface="+mj-lt"/>
              <a:buAutoNum type="arabicPeriod"/>
            </a:pPr>
            <a:r>
              <a:rPr lang="en-US" dirty="0" smtClean="0"/>
              <a:t>Level 3 may resolve the issue or provide details to Level 2 or Level 1 to resolve the issue</a:t>
            </a:r>
          </a:p>
          <a:p>
            <a:pPr marL="1394460" lvl="3" indent="-342900">
              <a:buFont typeface="+mj-lt"/>
              <a:buAutoNum type="arabicPeriod"/>
            </a:pPr>
            <a:r>
              <a:rPr lang="en-US" dirty="0" smtClean="0"/>
              <a:t>The support ticket status would then be Resolved</a:t>
            </a:r>
          </a:p>
          <a:p>
            <a:pPr marL="937260" lvl="2" indent="-342900">
              <a:buFont typeface="+mj-lt"/>
              <a:buAutoNum type="arabicPeriod"/>
            </a:pPr>
            <a:r>
              <a:rPr lang="en-US" dirty="0" smtClean="0"/>
              <a:t>If Level 3 is unable to resolve the issue then the support ticket is escalated to Level 4</a:t>
            </a:r>
          </a:p>
          <a:p>
            <a:pPr marL="0" indent="0">
              <a:buFont typeface="+mj-lt"/>
              <a:buNone/>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19</a:t>
            </a:fld>
            <a:endParaRPr lang="en-US" dirty="0"/>
          </a:p>
        </p:txBody>
      </p:sp>
    </p:spTree>
    <p:extLst>
      <p:ext uri="{BB962C8B-B14F-4D97-AF65-F5344CB8AC3E}">
        <p14:creationId xmlns:p14="http://schemas.microsoft.com/office/powerpoint/2010/main" val="1503214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0"/>
              </a:spcBef>
              <a:spcAft>
                <a:spcPts val="0"/>
              </a:spcAft>
              <a:buFont typeface="Wingdings" pitchFamily="2" charset="2"/>
              <a:buNone/>
            </a:pPr>
            <a:r>
              <a:rPr lang="en-US" sz="1200" dirty="0" smtClean="0"/>
              <a:t>Today</a:t>
            </a:r>
            <a:r>
              <a:rPr lang="en-US" sz="1200" baseline="0" dirty="0" smtClean="0"/>
              <a:t> we will cover content on the studentGPS</a:t>
            </a:r>
            <a:r>
              <a:rPr lang="en-US" sz="1200" dirty="0" smtClean="0"/>
              <a:t>™ Dashboards configurations</a:t>
            </a:r>
            <a:r>
              <a:rPr lang="en-US" sz="1200" baseline="0" dirty="0" smtClean="0"/>
              <a:t> and administrative tasks.  Specifically we will:</a:t>
            </a:r>
          </a:p>
          <a:p>
            <a:pPr marL="171450" lvl="0" indent="-171450">
              <a:lnSpc>
                <a:spcPct val="100000"/>
              </a:lnSpc>
              <a:spcBef>
                <a:spcPts val="0"/>
              </a:spcBef>
              <a:spcAft>
                <a:spcPts val="0"/>
              </a:spcAft>
              <a:buFont typeface="Arial" pitchFamily="34" charset="0"/>
              <a:buChar char="•"/>
            </a:pPr>
            <a:r>
              <a:rPr lang="en-US" sz="1200" dirty="0" smtClean="0"/>
              <a:t>Learn how to use the studentGPS™ Dashboards Quality Assurance Checklist to check that the data in the Dashboards is correct (this will be extremely important to do before training educators in your LEA)</a:t>
            </a:r>
          </a:p>
          <a:p>
            <a:pPr marL="171450" lvl="0" indent="-171450">
              <a:lnSpc>
                <a:spcPct val="100000"/>
              </a:lnSpc>
              <a:spcBef>
                <a:spcPts val="0"/>
              </a:spcBef>
              <a:spcAft>
                <a:spcPts val="0"/>
              </a:spcAft>
              <a:buFont typeface="Arial" pitchFamily="34" charset="0"/>
              <a:buChar char="•"/>
            </a:pPr>
            <a:r>
              <a:rPr lang="en-US" sz="1200" dirty="0" smtClean="0"/>
              <a:t>Understand key studentGPS™ Dashboards administrative functionality such as: </a:t>
            </a:r>
          </a:p>
          <a:p>
            <a:pPr marL="628650" lvl="1" indent="-171450">
              <a:lnSpc>
                <a:spcPct val="100000"/>
              </a:lnSpc>
              <a:spcBef>
                <a:spcPts val="0"/>
              </a:spcBef>
              <a:spcAft>
                <a:spcPts val="0"/>
              </a:spcAft>
              <a:buFont typeface="Arial" pitchFamily="34" charset="0"/>
              <a:buChar char="•"/>
            </a:pPr>
            <a:r>
              <a:rPr lang="en-US" sz="1200" dirty="0" smtClean="0"/>
              <a:t>Site Configuration</a:t>
            </a:r>
          </a:p>
          <a:p>
            <a:pPr marL="628650" lvl="1" indent="-171450">
              <a:lnSpc>
                <a:spcPct val="100000"/>
              </a:lnSpc>
              <a:spcBef>
                <a:spcPts val="0"/>
              </a:spcBef>
              <a:spcAft>
                <a:spcPts val="0"/>
              </a:spcAft>
              <a:buFont typeface="Arial" pitchFamily="34" charset="0"/>
              <a:buChar char="•"/>
            </a:pPr>
            <a:r>
              <a:rPr lang="en-US" sz="1200" dirty="0" smtClean="0"/>
              <a:t>Metric Settings</a:t>
            </a:r>
          </a:p>
          <a:p>
            <a:pPr marL="628650" lvl="1" indent="-171450">
              <a:lnSpc>
                <a:spcPct val="100000"/>
              </a:lnSpc>
              <a:spcBef>
                <a:spcPts val="0"/>
              </a:spcBef>
              <a:spcAft>
                <a:spcPts val="0"/>
              </a:spcAft>
              <a:buFont typeface="Arial" pitchFamily="34" charset="0"/>
              <a:buChar char="•"/>
            </a:pPr>
            <a:r>
              <a:rPr lang="en-US" sz="1200" dirty="0" smtClean="0"/>
              <a:t>Photo Management</a:t>
            </a:r>
          </a:p>
          <a:p>
            <a:pPr marL="628650" lvl="1" indent="-171450">
              <a:lnSpc>
                <a:spcPct val="100000"/>
              </a:lnSpc>
              <a:spcBef>
                <a:spcPts val="0"/>
              </a:spcBef>
              <a:spcAft>
                <a:spcPts val="0"/>
              </a:spcAft>
              <a:buFont typeface="Arial" pitchFamily="34" charset="0"/>
              <a:buChar char="•"/>
            </a:pPr>
            <a:r>
              <a:rPr lang="en-US" sz="1200" dirty="0" smtClean="0"/>
              <a:t>TEAL</a:t>
            </a:r>
            <a:r>
              <a:rPr lang="en-US" sz="1200" baseline="0" dirty="0" smtClean="0"/>
              <a:t> Auto-Provisioning</a:t>
            </a:r>
            <a:endParaRPr lang="en-US" sz="1200" dirty="0" smtClean="0"/>
          </a:p>
          <a:p>
            <a:pPr marL="171450" indent="-171450">
              <a:lnSpc>
                <a:spcPct val="100000"/>
              </a:lnSpc>
              <a:spcBef>
                <a:spcPts val="0"/>
              </a:spcBef>
              <a:spcAft>
                <a:spcPts val="0"/>
              </a:spcAft>
              <a:buFont typeface="Arial" pitchFamily="34" charset="0"/>
              <a:buChar char="•"/>
            </a:pPr>
            <a:r>
              <a:rPr lang="en-US" sz="1200" dirty="0" smtClean="0"/>
              <a:t>Review Staff Classification and Claim Site Configuration in the studentGPS™ Dashboards</a:t>
            </a:r>
          </a:p>
          <a:p>
            <a:pPr marL="628650" lvl="1" indent="-171450">
              <a:lnSpc>
                <a:spcPct val="100000"/>
              </a:lnSpc>
              <a:spcBef>
                <a:spcPts val="0"/>
              </a:spcBef>
              <a:spcAft>
                <a:spcPts val="0"/>
              </a:spcAft>
              <a:buFont typeface="Arial" pitchFamily="34" charset="0"/>
              <a:buChar char="•"/>
            </a:pPr>
            <a:r>
              <a:rPr lang="en-US" sz="1200" dirty="0" smtClean="0"/>
              <a:t>Position Title Claim Sets</a:t>
            </a:r>
          </a:p>
          <a:p>
            <a:pPr marL="628650" lvl="1" indent="-171450">
              <a:lnSpc>
                <a:spcPct val="100000"/>
              </a:lnSpc>
              <a:spcBef>
                <a:spcPts val="0"/>
              </a:spcBef>
              <a:spcAft>
                <a:spcPts val="0"/>
              </a:spcAft>
              <a:buFont typeface="Arial" pitchFamily="34" charset="0"/>
              <a:buChar char="•"/>
            </a:pPr>
            <a:r>
              <a:rPr lang="en-US" sz="1200" dirty="0" smtClean="0"/>
              <a:t>Edit Claim Sets</a:t>
            </a:r>
          </a:p>
          <a:p>
            <a:pPr marL="628650" lvl="1" indent="-171450">
              <a:lnSpc>
                <a:spcPct val="100000"/>
              </a:lnSpc>
              <a:spcBef>
                <a:spcPts val="0"/>
              </a:spcBef>
              <a:spcAft>
                <a:spcPts val="0"/>
              </a:spcAft>
              <a:buFont typeface="Arial" pitchFamily="34" charset="0"/>
              <a:buChar char="•"/>
            </a:pPr>
            <a:r>
              <a:rPr lang="en-US" sz="1200" dirty="0" smtClean="0"/>
              <a:t>Batch Claim Sets</a:t>
            </a:r>
          </a:p>
          <a:p>
            <a:pPr marL="171450" lvl="0" indent="-171450">
              <a:lnSpc>
                <a:spcPct val="100000"/>
              </a:lnSpc>
              <a:spcBef>
                <a:spcPts val="0"/>
              </a:spcBef>
              <a:spcAft>
                <a:spcPts val="0"/>
              </a:spcAft>
              <a:buFont typeface="Arial" pitchFamily="34" charset="0"/>
              <a:buChar char="•"/>
            </a:pPr>
            <a:r>
              <a:rPr lang="en-US" sz="1200" dirty="0" smtClean="0"/>
              <a:t>Review the TEA Support Process</a:t>
            </a:r>
          </a:p>
          <a:p>
            <a:pPr marL="171450" lvl="0" indent="-171450">
              <a:lnSpc>
                <a:spcPct val="100000"/>
              </a:lnSpc>
              <a:spcBef>
                <a:spcPts val="0"/>
              </a:spcBef>
              <a:spcAft>
                <a:spcPts val="0"/>
              </a:spcAft>
              <a:buFont typeface="Arial" pitchFamily="34" charset="0"/>
              <a:buChar char="•"/>
            </a:pPr>
            <a:r>
              <a:rPr lang="en-US" sz="1200" dirty="0" smtClean="0"/>
              <a:t>Finally, we will conclude</a:t>
            </a:r>
            <a:r>
              <a:rPr lang="en-US" sz="1200" baseline="0" dirty="0" smtClean="0"/>
              <a:t> with a w</a:t>
            </a:r>
            <a:r>
              <a:rPr lang="en-US" dirty="0" smtClean="0"/>
              <a:t>rap up, knowledge check, survey, and will answer</a:t>
            </a:r>
            <a:r>
              <a:rPr lang="en-US" baseline="0" dirty="0" smtClean="0"/>
              <a:t> any final q</a:t>
            </a:r>
            <a:r>
              <a:rPr lang="en-US" dirty="0" smtClean="0"/>
              <a:t>uestions you have.</a:t>
            </a:r>
            <a:endParaRPr lang="en-US" sz="1200" dirty="0" smtClean="0"/>
          </a:p>
          <a:p>
            <a:pPr>
              <a:lnSpc>
                <a:spcPct val="100000"/>
              </a:lnSpc>
              <a:spcBef>
                <a:spcPts val="0"/>
              </a:spcBef>
              <a:spcAft>
                <a:spcPts val="0"/>
              </a:spcAft>
              <a:buFont typeface="Wingdings" pitchFamily="2" charset="2"/>
              <a:buNone/>
            </a:pPr>
            <a:endParaRPr lang="en-US" sz="1200" dirty="0" smtClean="0"/>
          </a:p>
          <a:p>
            <a:pPr>
              <a:lnSpc>
                <a:spcPct val="100000"/>
              </a:lnSpc>
              <a:spcBef>
                <a:spcPts val="0"/>
              </a:spcBef>
              <a:spcAft>
                <a:spcPts val="0"/>
              </a:spcAft>
              <a:buFont typeface="Wingdings" pitchFamily="2" charset="2"/>
              <a:buNone/>
            </a:pPr>
            <a:r>
              <a:rPr lang="en-US" sz="1200" dirty="0" smtClean="0"/>
              <a:t>This presentation</a:t>
            </a:r>
            <a:r>
              <a:rPr lang="en-US" sz="1200" baseline="0" dirty="0" smtClean="0"/>
              <a:t> will just cover the highlights of the studentGPS™ Dashboards.  For detailed information on navigation, please use the studentGPS™ Dashboards QA Checklist Quick Reference Guide, which is also included in this course.</a:t>
            </a:r>
            <a:endParaRPr lang="en-US" sz="120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p14="http://schemas.microsoft.com/office/powerpoint/2010/main" val="735313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Level 4 (TEA Subject Matter Experts) reviews the support ticket</a:t>
            </a:r>
          </a:p>
          <a:p>
            <a:pPr marL="662940" lvl="1" indent="-342900">
              <a:buFont typeface="+mj-lt"/>
              <a:buAutoNum type="arabicPeriod"/>
            </a:pPr>
            <a:r>
              <a:rPr lang="en-US" dirty="0" smtClean="0"/>
              <a:t>If necessary Level 4 may communicate directly with the ticket initiator in order to get  more information</a:t>
            </a:r>
          </a:p>
          <a:p>
            <a:pPr marL="662940" lvl="1" indent="-342900">
              <a:buFont typeface="+mj-lt"/>
              <a:buAutoNum type="arabicPeriod"/>
            </a:pPr>
            <a:r>
              <a:rPr lang="en-US" dirty="0" smtClean="0"/>
              <a:t>Level 4 troubleshoots the error files or system issues </a:t>
            </a:r>
          </a:p>
          <a:p>
            <a:pPr marL="662940" lvl="1" indent="-342900">
              <a:buFont typeface="+mj-lt"/>
              <a:buAutoNum type="arabicPeriod"/>
            </a:pPr>
            <a:r>
              <a:rPr lang="en-US" dirty="0" smtClean="0"/>
              <a:t>Level 4 may resolve the issue or provide details to prior levels to resolve the issue</a:t>
            </a:r>
          </a:p>
          <a:p>
            <a:pPr marL="1394460" lvl="3" indent="-342900">
              <a:buFont typeface="+mj-lt"/>
              <a:buAutoNum type="arabicPeriod"/>
            </a:pPr>
            <a:r>
              <a:rPr lang="en-US" dirty="0" smtClean="0"/>
              <a:t>The support ticket status</a:t>
            </a:r>
            <a:r>
              <a:rPr lang="en-US" baseline="0" dirty="0" smtClean="0"/>
              <a:t> </a:t>
            </a:r>
            <a:r>
              <a:rPr lang="en-US" dirty="0" smtClean="0"/>
              <a:t>would then be Resolved</a:t>
            </a:r>
          </a:p>
          <a:p>
            <a:pPr marL="0" indent="0">
              <a:buFont typeface="+mj-lt"/>
              <a:buNone/>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20</a:t>
            </a:fld>
            <a:endParaRPr lang="en-US" dirty="0"/>
          </a:p>
        </p:txBody>
      </p:sp>
    </p:spTree>
    <p:extLst>
      <p:ext uri="{BB962C8B-B14F-4D97-AF65-F5344CB8AC3E}">
        <p14:creationId xmlns:p14="http://schemas.microsoft.com/office/powerpoint/2010/main" val="1503214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support ticket will be assigned a level of severity.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the ticket is escalated or circumstances evolve, the severity level can be revised.</a:t>
            </a:r>
          </a:p>
          <a:p>
            <a:r>
              <a:rPr lang="en-US" dirty="0" smtClean="0"/>
              <a:t>Each level of severity requires that the incident be resolved within a certain time frame.</a:t>
            </a:r>
          </a:p>
          <a:p>
            <a:endParaRPr lang="en-US" dirty="0" smtClean="0"/>
          </a:p>
          <a:p>
            <a:r>
              <a:rPr lang="en-US" b="1" dirty="0" smtClean="0"/>
              <a:t>Trainer</a:t>
            </a:r>
            <a:r>
              <a:rPr lang="en-US" b="1" baseline="0" dirty="0" smtClean="0"/>
              <a:t> Notes:</a:t>
            </a:r>
          </a:p>
          <a:p>
            <a:r>
              <a:rPr lang="en-US" b="0" baseline="0" dirty="0" smtClean="0"/>
              <a:t>Read through the table.</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21</a:t>
            </a:fld>
            <a:endParaRPr lang="en-US" dirty="0"/>
          </a:p>
        </p:txBody>
      </p:sp>
    </p:spTree>
    <p:extLst>
      <p:ext uri="{BB962C8B-B14F-4D97-AF65-F5344CB8AC3E}">
        <p14:creationId xmlns:p14="http://schemas.microsoft.com/office/powerpoint/2010/main" val="28267351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start with the district view of the studentGPS™ Dashboards</a:t>
            </a:r>
            <a:r>
              <a:rPr lang="en-US" baseline="0" dirty="0" smtClean="0"/>
              <a:t> and the corresponding section of the QA Checklist. </a:t>
            </a:r>
          </a:p>
          <a:p>
            <a:endParaRPr lang="en-US" baseline="0" dirty="0" smtClean="0"/>
          </a:p>
          <a:p>
            <a:r>
              <a:rPr lang="en-US" b="1" baseline="0" dirty="0" smtClean="0"/>
              <a:t>Trainer Note</a:t>
            </a:r>
            <a:r>
              <a:rPr lang="en-US" baseline="0" dirty="0" smtClean="0"/>
              <a:t>: For each of the three sections (District View, Campus View and Classroom/Student View), first begin by walking through the PowerPoint slides as a group.  At the end of each of the three sections there is a Guided Practice section where trainees can begin to practice what they learned.  Due to timing, we do not expect that trainees will be able to finish each section of the QA Checklist so please set this expectation upfront.  This training should begin to get trainees comfortable with the dashboards and the QA Checklist so they can complete the QA Checklist at a later date (prior to rolling out the dashboards to educators in their LEA).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22</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The district view represents what a superintendent or an administrator with district level access would see when accessing the studentGPS™ Dashboards</a:t>
            </a:r>
          </a:p>
          <a:p>
            <a:pPr marL="171450" indent="-171450">
              <a:buFont typeface="Arial" pitchFamily="34" charset="0"/>
              <a:buChar char="•"/>
            </a:pPr>
            <a:r>
              <a:rPr lang="en-US" dirty="0" smtClean="0"/>
              <a:t>This is the default view for the LEA Steward</a:t>
            </a:r>
          </a:p>
          <a:p>
            <a:pPr marL="171450" indent="-171450">
              <a:buFont typeface="Arial" pitchFamily="34" charset="0"/>
              <a:buChar char="•"/>
            </a:pPr>
            <a:r>
              <a:rPr lang="en-US" dirty="0" smtClean="0"/>
              <a:t>This view enables the user to see all the campuses and associated information for the district</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23</a:t>
            </a:fld>
            <a:endParaRPr lang="en-US" dirty="0"/>
          </a:p>
        </p:txBody>
      </p:sp>
    </p:spTree>
    <p:extLst>
      <p:ext uri="{BB962C8B-B14F-4D97-AF65-F5344CB8AC3E}">
        <p14:creationId xmlns:p14="http://schemas.microsoft.com/office/powerpoint/2010/main" val="30278002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The page</a:t>
            </a:r>
            <a:r>
              <a:rPr lang="en-US" sz="1200" baseline="0" dirty="0" smtClean="0"/>
              <a:t> is broken down section by section.  Make sure that the data on the page matches counts for the district, including district information, student demographics, accountability ratings, students by program, district characteristics and other student information.</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24</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Let’s move to the Campus List</a:t>
            </a:r>
            <a:r>
              <a:rPr lang="en-US" sz="1200" baseline="0" dirty="0" smtClean="0"/>
              <a:t> page, under the main District Information tab.  Check that all campuses are listed.</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25</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Let’s move to the Students</a:t>
            </a:r>
            <a:r>
              <a:rPr lang="en-US" sz="1200" baseline="0" dirty="0" smtClean="0"/>
              <a:t> by Level page, under the main District Information tab. </a:t>
            </a:r>
            <a:r>
              <a:rPr lang="en-US" sz="1200" dirty="0" smtClean="0"/>
              <a:t>Spot check students from one or two levels by comparing the student data against the student data in the LEA’s source</a:t>
            </a:r>
            <a:r>
              <a:rPr lang="en-US" sz="1200" baseline="0" dirty="0" smtClean="0"/>
              <a:t> system.</a:t>
            </a:r>
            <a:endParaRPr lang="en-US" sz="1200" dirty="0" smtClean="0"/>
          </a:p>
          <a:p>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26</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Let’s move to the Students</a:t>
            </a:r>
            <a:r>
              <a:rPr lang="en-US" sz="1200" baseline="0" dirty="0" smtClean="0"/>
              <a:t> by Demographic page, under the main District Information tab.  Spot check students from one or two demographic lists against the data in the LEA’s source system.</a:t>
            </a:r>
          </a:p>
          <a:p>
            <a:r>
              <a:rPr lang="en-US" sz="1200" baseline="0" dirty="0" smtClean="0"/>
              <a:t>Note the final tab is called</a:t>
            </a:r>
            <a:r>
              <a:rPr lang="en-US" sz="1200" baseline="0" dirty="0"/>
              <a:t> </a:t>
            </a:r>
            <a:r>
              <a:rPr lang="en-US" sz="1200" baseline="0" dirty="0" smtClean="0"/>
              <a:t>‘My Student Lists’. This tab is used to access the watch lists that a user creates. A user without students directly assigned to him/her will not have any information in the ‘My Student Lists’ section unless he or she has created a watch list. No further action is needed on the ‘My Student Lists’ section for now.</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27</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Now we will examine the data in the studentGPS™ Academic Dashboards. The Academic Dashboards contains data in the area of Attendance and Discipline, State Assessments, Local Assessments, Grades and Credits, Advanced Academics and College and Career Readiness.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28</a:t>
            </a:fld>
            <a:endParaRPr lang="en-US" dirty="0"/>
          </a:p>
        </p:txBody>
      </p:sp>
    </p:spTree>
    <p:extLst>
      <p:ext uri="{BB962C8B-B14F-4D97-AF65-F5344CB8AC3E}">
        <p14:creationId xmlns:p14="http://schemas.microsoft.com/office/powerpoint/2010/main" val="20670382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sz="1200" baseline="0" dirty="0" smtClean="0"/>
              <a:t>The user should check that the:  </a:t>
            </a:r>
            <a:endParaRPr lang="en-US" sz="1200" dirty="0" smtClean="0"/>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The campus attainment column should display the same number of campuses for every metric on this page unless there is a Pre-K/early education only campus. </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Early education and PK do not fall under the same state required attendance laws as older children and therefore the ADA metrics will be short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29</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100000"/>
              </a:lnSpc>
              <a:spcBef>
                <a:spcPts val="0"/>
              </a:spcBef>
              <a:spcAft>
                <a:spcPts val="0"/>
              </a:spcAft>
            </a:pPr>
            <a:r>
              <a:rPr lang="en-US" sz="1200" dirty="0" smtClean="0"/>
              <a:t>At the conclusion of this training, the participant will be able to: </a:t>
            </a:r>
          </a:p>
          <a:p>
            <a:pPr marL="171450" lvl="0" indent="-171450">
              <a:lnSpc>
                <a:spcPct val="100000"/>
              </a:lnSpc>
              <a:spcBef>
                <a:spcPts val="0"/>
              </a:spcBef>
              <a:spcAft>
                <a:spcPts val="0"/>
              </a:spcAft>
              <a:buFont typeface="Arial" pitchFamily="34" charset="0"/>
              <a:buChar char="•"/>
            </a:pPr>
            <a:r>
              <a:rPr lang="en-US" sz="1200" dirty="0" smtClean="0"/>
              <a:t>Become confident in his/her ability to navigate and explain the content of the studentGPS™ Dashboards and understand the studentGPS™ Dashboards Quality Assurance (QA) tools, including the QA Checklist and QA Checklist Quick Reference Guide, so the Steward can complete the studentGPS™ Dashboards data review at the LEA prior to the rollout of the studentGPS™ Dashboards to educators </a:t>
            </a:r>
          </a:p>
          <a:p>
            <a:pPr marL="171450" lvl="0" indent="-171450">
              <a:lnSpc>
                <a:spcPct val="100000"/>
              </a:lnSpc>
              <a:spcBef>
                <a:spcPts val="0"/>
              </a:spcBef>
              <a:spcAft>
                <a:spcPts val="0"/>
              </a:spcAft>
              <a:buFont typeface="Arial" pitchFamily="34" charset="0"/>
              <a:buChar char="•"/>
            </a:pPr>
            <a:r>
              <a:rPr lang="en-US" sz="1200" dirty="0" smtClean="0"/>
              <a:t>Understand key studentGPS™ Dashboards administrative functionality </a:t>
            </a:r>
          </a:p>
          <a:p>
            <a:pPr marL="171450" lvl="0" indent="-171450">
              <a:lnSpc>
                <a:spcPct val="100000"/>
              </a:lnSpc>
              <a:spcBef>
                <a:spcPts val="0"/>
              </a:spcBef>
              <a:spcAft>
                <a:spcPts val="0"/>
              </a:spcAft>
              <a:buFont typeface="Arial" pitchFamily="34" charset="0"/>
              <a:buChar char="•"/>
            </a:pPr>
            <a:r>
              <a:rPr lang="en-US" sz="1200" dirty="0" smtClean="0"/>
              <a:t>Configure staff classification/claim sets in the studentGPS™ Dashboards</a:t>
            </a:r>
          </a:p>
          <a:p>
            <a:pPr lvl="0">
              <a:lnSpc>
                <a:spcPct val="100000"/>
              </a:lnSpc>
              <a:spcBef>
                <a:spcPts val="600"/>
              </a:spcBef>
              <a:spcAft>
                <a:spcPts val="300"/>
              </a:spcAft>
            </a:pP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p14="http://schemas.microsoft.com/office/powerpoint/2010/main" val="2756417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lnSpc>
                <a:spcPct val="100000"/>
              </a:lnSpc>
              <a:buFont typeface="Arial" pitchFamily="34" charset="0"/>
              <a:buChar char="•"/>
            </a:pPr>
            <a:r>
              <a:rPr lang="en-US" sz="1200" kern="1200" dirty="0" smtClean="0">
                <a:solidFill>
                  <a:schemeClr val="tx1"/>
                </a:solidFill>
                <a:effectLst/>
                <a:latin typeface="Arial" pitchFamily="34" charset="0"/>
                <a:ea typeface="+mn-ea"/>
                <a:cs typeface="Arial" pitchFamily="34" charset="0"/>
              </a:rPr>
              <a:t>Use the More menu to get to the campus</a:t>
            </a:r>
            <a:r>
              <a:rPr lang="en-US" sz="1200" kern="1200" baseline="0" dirty="0" smtClean="0">
                <a:solidFill>
                  <a:schemeClr val="tx1"/>
                </a:solidFill>
                <a:effectLst/>
                <a:latin typeface="Arial" pitchFamily="34" charset="0"/>
                <a:ea typeface="+mn-ea"/>
                <a:cs typeface="Arial" pitchFamily="34" charset="0"/>
              </a:rPr>
              <a:t> lists</a:t>
            </a:r>
            <a:endParaRPr lang="en-US" sz="1200" kern="1200" dirty="0" smtClean="0">
              <a:solidFill>
                <a:schemeClr val="tx1"/>
              </a:solidFill>
              <a:effectLst/>
              <a:latin typeface="Arial" pitchFamily="34" charset="0"/>
              <a:ea typeface="+mn-ea"/>
              <a:cs typeface="Arial" pitchFamily="34" charset="0"/>
            </a:endParaRPr>
          </a:p>
          <a:p>
            <a:pPr marL="171450" lvl="0" indent="-171450">
              <a:lnSpc>
                <a:spcPct val="100000"/>
              </a:lnSpc>
              <a:buFont typeface="Arial" pitchFamily="34" charset="0"/>
              <a:buChar char="•"/>
            </a:pPr>
            <a:r>
              <a:rPr lang="en-US" sz="1200" kern="1200" dirty="0" smtClean="0">
                <a:solidFill>
                  <a:schemeClr val="tx1"/>
                </a:solidFill>
                <a:effectLst/>
                <a:latin typeface="Arial" pitchFamily="34" charset="0"/>
                <a:ea typeface="+mn-ea"/>
                <a:cs typeface="Arial" pitchFamily="34" charset="0"/>
              </a:rPr>
              <a:t>Campus lists on this page should display all the campuses and their value for the metric</a:t>
            </a:r>
          </a:p>
          <a:p>
            <a:pPr marL="171450" lvl="0" indent="-171450">
              <a:lnSpc>
                <a:spcPct val="100000"/>
              </a:lnSpc>
              <a:buFont typeface="Arial" pitchFamily="34" charset="0"/>
              <a:buChar char="•"/>
            </a:pPr>
            <a:r>
              <a:rPr lang="en-US" sz="1200" kern="1200" dirty="0" smtClean="0">
                <a:solidFill>
                  <a:schemeClr val="tx1"/>
                </a:solidFill>
                <a:effectLst/>
                <a:latin typeface="Arial" pitchFamily="34" charset="0"/>
                <a:ea typeface="+mn-ea"/>
                <a:cs typeface="Arial" pitchFamily="34" charset="0"/>
              </a:rPr>
              <a:t>Note:</a:t>
            </a:r>
            <a:r>
              <a:rPr lang="en-US" sz="1200" kern="1200" baseline="0" dirty="0" smtClean="0">
                <a:solidFill>
                  <a:schemeClr val="tx1"/>
                </a:solidFill>
                <a:effectLst/>
                <a:latin typeface="Arial" pitchFamily="34" charset="0"/>
                <a:ea typeface="+mn-ea"/>
                <a:cs typeface="Arial" pitchFamily="34" charset="0"/>
              </a:rPr>
              <a:t> If the LEA has campuses where attendance is taken using alternative ADA, and there is no designated attendance period, the campus may not be represented in the denominator and may not show in the campus list.</a:t>
            </a:r>
            <a:endParaRPr lang="en-US" sz="1200" kern="1200" dirty="0" smtClean="0">
              <a:solidFill>
                <a:schemeClr val="tx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30</a:t>
            </a:fld>
            <a:endParaRPr lang="en-US" dirty="0"/>
          </a:p>
        </p:txBody>
      </p:sp>
    </p:spTree>
    <p:extLst>
      <p:ext uri="{BB962C8B-B14F-4D97-AF65-F5344CB8AC3E}">
        <p14:creationId xmlns:p14="http://schemas.microsoft.com/office/powerpoint/2010/main" val="38782751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We can see the</a:t>
            </a:r>
            <a:r>
              <a:rPr lang="en-US" sz="1200" baseline="0" dirty="0" smtClean="0"/>
              <a:t> Campus Count under the Campus Attainment Column.  The STAAR End of Course (EOC) metric should represent all HS campuses plus any middle school campuses where students were eligible to take the STAAR (EOC) test. Algebra I will have a higher count in the denominator because middle school students enrolled in an Algebra I course would be eligible to participate in the Algebra I EOC assessment.  The Language Assessments Proficiency should have all the campuses that have students taking the TELPAS. The STAAR 3-8 denominator is dependent upon the subject area as some subject areas are not given until middle school.</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31</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On Local Assessments page the user should check that:  </a:t>
            </a:r>
            <a:endParaRPr lang="en-US" sz="1200" dirty="0" smtClean="0"/>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All</a:t>
            </a:r>
            <a:r>
              <a:rPr lang="en-US" sz="1200" kern="1200" baseline="0" dirty="0" smtClean="0">
                <a:solidFill>
                  <a:schemeClr val="tx1"/>
                </a:solidFill>
                <a:effectLst/>
                <a:latin typeface="Arial" pitchFamily="34" charset="0"/>
                <a:ea typeface="+mn-ea"/>
                <a:cs typeface="Arial" pitchFamily="34" charset="0"/>
              </a:rPr>
              <a:t> the local assessments are showing up and have the appropriate number of campuses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32</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top section (secondary) has all secondary campuses listed</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second section (Primary) has all elementary campuses listed</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33</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1200" kern="1200" dirty="0" smtClean="0">
                <a:solidFill>
                  <a:schemeClr val="tx1"/>
                </a:solidFill>
                <a:effectLst/>
                <a:latin typeface="Arial" pitchFamily="34" charset="0"/>
                <a:ea typeface="+mn-ea"/>
                <a:cs typeface="Arial" pitchFamily="34" charset="0"/>
              </a:rPr>
              <a:t>Credit metrics should include all schools with grades 10, 11, and/or 12. As a general rule, if the metric value is less than 50%, the participant should</a:t>
            </a:r>
            <a:r>
              <a:rPr lang="en-US" sz="1200" kern="1200" baseline="0" dirty="0" smtClean="0">
                <a:solidFill>
                  <a:schemeClr val="tx1"/>
                </a:solidFill>
                <a:effectLst/>
                <a:latin typeface="Arial" pitchFamily="34" charset="0"/>
                <a:ea typeface="+mn-ea"/>
                <a:cs typeface="Arial" pitchFamily="34" charset="0"/>
              </a:rPr>
              <a:t> investigate to determine if the metric value displayed is accurate.</a:t>
            </a:r>
            <a:endParaRPr lang="en-US"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34</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Let’s move along to the Advanced Academics page under the Academic Dashboard tab.    All middle and high school campuses should be included in the appropriate metrics.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35</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Under the Operational Dashboard the user should check</a:t>
            </a:r>
            <a:r>
              <a:rPr lang="en-US" baseline="0" dirty="0" smtClean="0"/>
              <a:t> that all campuses are included.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36</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smtClean="0"/>
              <a:t>You will need the studentGPS™ Dashboards QA Checklist for this activity</a:t>
            </a:r>
          </a:p>
          <a:p>
            <a:pPr marL="228600" indent="-228600">
              <a:buFont typeface="+mj-lt"/>
              <a:buAutoNum type="arabicPeriod"/>
            </a:pPr>
            <a:r>
              <a:rPr lang="en-US" dirty="0" smtClean="0"/>
              <a:t>You will also need to logged in to the studentGPS™ Dashboards to begin</a:t>
            </a:r>
          </a:p>
          <a:p>
            <a:pPr marL="228600" indent="-228600">
              <a:buFont typeface="+mj-lt"/>
              <a:buAutoNum type="arabicPeriod"/>
            </a:pPr>
            <a:r>
              <a:rPr lang="en-US" dirty="0" smtClean="0"/>
              <a:t>Let’s use the studentGPS™ Dashboards QA Checklist to make sure that each data element at the district view is present and valid</a:t>
            </a:r>
          </a:p>
          <a:p>
            <a:pPr marL="228600" indent="-228600">
              <a:buFont typeface="+mj-lt"/>
              <a:buAutoNum type="arabicPeriod"/>
            </a:pPr>
            <a:endParaRPr lang="en-US" dirty="0" smtClean="0"/>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smtClean="0"/>
              <a:t>Trainer Note</a:t>
            </a:r>
            <a:r>
              <a:rPr lang="en-US" dirty="0" smtClean="0"/>
              <a:t>: </a:t>
            </a:r>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baseline="0" dirty="0" smtClean="0"/>
              <a:t>Direct participants to log in to Project Share to download the Guided Practice Activity under this course.  This link directs you to the Project Share log in page.  Due to timing, we do not expect that trainees will be able to finish each section of the QA Checklist so please set this expectation upfront.  This training should begin to get trainees comfortable with the Dashboards and the QA Checklist so they can complete the QA Checklist at a later date (prior to rolling out the Dashboards to educators in their LEA). </a:t>
            </a:r>
            <a:endParaRPr lang="en-US" dirty="0" smtClean="0"/>
          </a:p>
          <a:p>
            <a:pPr marL="0" indent="0">
              <a:buFont typeface="+mj-lt"/>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37</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walk through the campus view of the </a:t>
            </a:r>
            <a:r>
              <a:rPr lang="en-US" dirty="0" smtClean="0"/>
              <a:t>studentGPS™ Dashboards and the corresponding section of the QA Checklist.</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Trainer Note</a:t>
            </a:r>
            <a:r>
              <a:rPr lang="en-US" baseline="0" dirty="0" smtClean="0"/>
              <a:t>: For each of the three sections (District View, Campus View and Classroom/Student View), first begin by walking through the PowerPoint slides as a group.  At the end of each of the three sections there is a Guided Practice section where trainees can begin to practice what they learned.  Due to timing, we do not expect that trainees will be able to finish each section of the QA Checklist so please set this expectation upfront.  This training should begin to get trainees comfortable with the Dashboards and the QA Checklist so they can complete the QA Checklist at a later date (prior to rolling out the Dashboards to educators in their LEA).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38</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The user can drill down to see all the information about a single campus.</a:t>
            </a:r>
            <a:r>
              <a:rPr lang="en-US" sz="1200" baseline="0" dirty="0" smtClean="0"/>
              <a:t>  </a:t>
            </a:r>
            <a:r>
              <a:rPr lang="en-US" sz="1200" dirty="0" smtClean="0"/>
              <a:t>This campus view of the studentGPS™ Dashboards is what a campus administrator would see when logged in to the Dashboards</a:t>
            </a:r>
            <a:endParaRPr lang="en-US" dirty="0" smtClean="0"/>
          </a:p>
          <a:p>
            <a:endParaRPr lang="en-US" dirty="0" smtClean="0"/>
          </a:p>
          <a:p>
            <a:r>
              <a:rPr lang="en-US" dirty="0" smtClean="0"/>
              <a:t>In order to have a sufficient</a:t>
            </a:r>
            <a:r>
              <a:rPr lang="en-US" baseline="0" dirty="0" smtClean="0"/>
              <a:t> sampling, i</a:t>
            </a:r>
            <a:r>
              <a:rPr lang="en-US" dirty="0" smtClean="0"/>
              <a:t>t is recommended</a:t>
            </a:r>
            <a:r>
              <a:rPr lang="en-US" baseline="0" dirty="0" smtClean="0"/>
              <a:t> that the user check 2-3 of each campus type as well as the alternative campuses.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39</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nSpc>
                <a:spcPct val="100000"/>
              </a:lnSpc>
            </a:pPr>
            <a:r>
              <a:rPr lang="en-US" sz="1200" dirty="0" smtClean="0"/>
              <a:t>Prior to co</a:t>
            </a:r>
            <a:r>
              <a:rPr lang="en-US" sz="1200" baseline="0" dirty="0" smtClean="0"/>
              <a:t>mpleting this session, participants must meet the training and technical prerequisites, including:</a:t>
            </a:r>
          </a:p>
          <a:p>
            <a:pPr marL="171450" indent="-171450">
              <a:lnSpc>
                <a:spcPct val="100000"/>
              </a:lnSpc>
              <a:buFont typeface="Arial" pitchFamily="34" charset="0"/>
              <a:buChar char="•"/>
            </a:pPr>
            <a:endParaRPr lang="en-US" sz="1200" baseline="0" dirty="0" smtClean="0"/>
          </a:p>
          <a:p>
            <a:pPr marL="285750" lvl="0" indent="-285750">
              <a:lnSpc>
                <a:spcPct val="100000"/>
              </a:lnSpc>
              <a:spcBef>
                <a:spcPts val="600"/>
              </a:spcBef>
              <a:spcAft>
                <a:spcPts val="300"/>
              </a:spcAft>
              <a:buFont typeface="Arial" pitchFamily="34" charset="0"/>
              <a:buChar char="•"/>
            </a:pPr>
            <a:r>
              <a:rPr lang="en-US" sz="1200" u="none" dirty="0" smtClean="0"/>
              <a:t>Training Prerequisites:</a:t>
            </a:r>
            <a:r>
              <a:rPr lang="en-US" sz="1200" dirty="0" smtClean="0"/>
              <a:t> </a:t>
            </a:r>
          </a:p>
          <a:p>
            <a:pPr marL="742950" lvl="1" indent="-285750">
              <a:lnSpc>
                <a:spcPct val="100000"/>
              </a:lnSpc>
              <a:spcBef>
                <a:spcPts val="600"/>
              </a:spcBef>
              <a:spcAft>
                <a:spcPts val="300"/>
              </a:spcAft>
              <a:buFont typeface="Arial" pitchFamily="34" charset="0"/>
              <a:buChar char="•"/>
            </a:pPr>
            <a:r>
              <a:rPr lang="en-US" sz="1200" dirty="0" smtClean="0"/>
              <a:t>Participants should attend the TSDS Overview and TSDS High Level End User Process Map Course 1 training session (or view the online overview posted on Project Share</a:t>
            </a:r>
          </a:p>
          <a:p>
            <a:pPr marL="742950" marR="0" lvl="1" indent="-285750" algn="l" defTabSz="914400" rtl="0" eaLnBrk="1" fontAlgn="auto" latinLnBrk="0" hangingPunct="1">
              <a:lnSpc>
                <a:spcPct val="100000"/>
              </a:lnSpc>
              <a:spcBef>
                <a:spcPts val="600"/>
              </a:spcBef>
              <a:spcAft>
                <a:spcPts val="300"/>
              </a:spcAft>
              <a:buClrTx/>
              <a:buSzTx/>
              <a:buFont typeface="Arial" pitchFamily="34" charset="0"/>
              <a:buChar char="•"/>
              <a:tabLst/>
              <a:defRPr/>
            </a:pPr>
            <a:r>
              <a:rPr lang="en-US" sz="1200" dirty="0" smtClean="0"/>
              <a:t>Participants should also attend Technical Modules 2 through 5: TSDS Client-Side Validation Tool Course 2; TSDS Loading Data into the ODS Course 3; TSDS Loading Data to the DDM Course 4; and TSDS Loading Data to the PDS Course 5</a:t>
            </a:r>
          </a:p>
          <a:p>
            <a:pPr marL="742950" lvl="1" indent="-285750">
              <a:lnSpc>
                <a:spcPct val="100000"/>
              </a:lnSpc>
              <a:spcBef>
                <a:spcPts val="600"/>
              </a:spcBef>
              <a:spcAft>
                <a:spcPts val="300"/>
              </a:spcAft>
              <a:buFont typeface="Arial" pitchFamily="34" charset="0"/>
              <a:buChar char="•"/>
            </a:pPr>
            <a:endParaRPr lang="en-US" sz="1200" dirty="0" smtClean="0"/>
          </a:p>
          <a:p>
            <a:pPr marL="285750" lvl="0" indent="-285750">
              <a:lnSpc>
                <a:spcPct val="100000"/>
              </a:lnSpc>
              <a:spcBef>
                <a:spcPts val="600"/>
              </a:spcBef>
              <a:spcAft>
                <a:spcPts val="300"/>
              </a:spcAft>
              <a:buFont typeface="Arial" pitchFamily="34" charset="0"/>
              <a:buChar char="•"/>
            </a:pPr>
            <a:r>
              <a:rPr lang="en-US" sz="1200" u="none" dirty="0" smtClean="0"/>
              <a:t>Technical Prerequisites:</a:t>
            </a:r>
          </a:p>
          <a:p>
            <a:pPr marL="742950" marR="0" lvl="1" indent="-285750" algn="l" defTabSz="914400" rtl="0" eaLnBrk="1" fontAlgn="auto" latinLnBrk="0" hangingPunct="1">
              <a:lnSpc>
                <a:spcPct val="100000"/>
              </a:lnSpc>
              <a:spcBef>
                <a:spcPts val="600"/>
              </a:spcBef>
              <a:spcAft>
                <a:spcPts val="300"/>
              </a:spcAft>
              <a:buClrTx/>
              <a:buSzTx/>
              <a:buFont typeface="Arial" pitchFamily="34" charset="0"/>
              <a:buChar char="•"/>
              <a:tabLst/>
              <a:defRPr/>
            </a:pPr>
            <a:r>
              <a:rPr lang="en-US" sz="1200" dirty="0" smtClean="0"/>
              <a:t>Participants will need a working knowledge of LEA data systems such as the local SIS, HR, and assessment systems. Participants should be able to query key data in local systems in order to verify the data in the studentGPS™ Dashboards</a:t>
            </a:r>
          </a:p>
          <a:p>
            <a:pPr marL="742950" lvl="1" indent="-285750">
              <a:lnSpc>
                <a:spcPct val="100000"/>
              </a:lnSpc>
              <a:spcBef>
                <a:spcPts val="600"/>
              </a:spcBef>
              <a:spcAft>
                <a:spcPts val="300"/>
              </a:spcAft>
              <a:buFont typeface="Arial" pitchFamily="34" charset="0"/>
              <a:buChar char="•"/>
            </a:pPr>
            <a:r>
              <a:rPr lang="en-US" sz="1200" dirty="0" smtClean="0"/>
              <a:t>Participants will need a TEAL ID with access to the studentGPS™ Dashboards application </a:t>
            </a:r>
          </a:p>
          <a:p>
            <a:pPr marL="742950" marR="0" lvl="1" indent="-285750" algn="l" defTabSz="914400" rtl="0" eaLnBrk="1" fontAlgn="auto" latinLnBrk="0" hangingPunct="1">
              <a:lnSpc>
                <a:spcPct val="100000"/>
              </a:lnSpc>
              <a:spcBef>
                <a:spcPts val="600"/>
              </a:spcBef>
              <a:spcAft>
                <a:spcPts val="300"/>
              </a:spcAft>
              <a:buClrTx/>
              <a:buSzTx/>
              <a:buFont typeface="Arial" pitchFamily="34" charset="0"/>
              <a:buChar char="•"/>
              <a:tabLst/>
              <a:defRPr/>
            </a:pPr>
            <a:r>
              <a:rPr lang="en-US" sz="1200" dirty="0" smtClean="0"/>
              <a:t>Participants will need studentGPS™ Dashboards Administrator Role Access</a:t>
            </a:r>
          </a:p>
          <a:p>
            <a:pPr marL="742950" lvl="1" indent="-285750">
              <a:lnSpc>
                <a:spcPct val="100000"/>
              </a:lnSpc>
              <a:spcBef>
                <a:spcPts val="600"/>
              </a:spcBef>
              <a:spcAft>
                <a:spcPts val="300"/>
              </a:spcAft>
              <a:buFont typeface="Arial" pitchFamily="34" charset="0"/>
              <a:buChar char="•"/>
            </a:pPr>
            <a:r>
              <a:rPr lang="en-US" sz="1200" dirty="0" smtClean="0"/>
              <a:t>Participants will need a Project Share user ID</a:t>
            </a:r>
          </a:p>
          <a:p>
            <a:pPr>
              <a:lnSpc>
                <a:spcPct val="100000"/>
              </a:lnSpc>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Once</a:t>
            </a:r>
            <a:r>
              <a:rPr lang="en-US" baseline="0" dirty="0" smtClean="0"/>
              <a:t> you have navigated to a </a:t>
            </a:r>
            <a:r>
              <a:rPr lang="en-US" dirty="0" smtClean="0"/>
              <a:t>Campus List and then selected a campus to drill down, click on Campus Information.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Let’s start</a:t>
            </a:r>
            <a:r>
              <a:rPr lang="en-US" baseline="0" dirty="0" smtClean="0"/>
              <a:t> with the Campus Information page under the Campus Information tab.  The user needs to </a:t>
            </a:r>
            <a:r>
              <a:rPr lang="en-US" dirty="0" smtClean="0"/>
              <a:t>check the data on the page matches the data contained in the LEA source</a:t>
            </a:r>
            <a:r>
              <a:rPr lang="en-US" baseline="0" dirty="0" smtClean="0"/>
              <a:t> system</a:t>
            </a:r>
            <a:r>
              <a:rPr lang="en-US" dirty="0" smtClean="0"/>
              <a:t> (counts a percentages) for the for the campus</a:t>
            </a:r>
            <a:r>
              <a:rPr lang="en-US" baseline="0" dirty="0" smtClean="0"/>
              <a:t> i</a:t>
            </a:r>
            <a:r>
              <a:rPr lang="en-US" dirty="0" smtClean="0"/>
              <a:t>ncluding:</a:t>
            </a:r>
          </a:p>
          <a:p>
            <a:pPr marL="628650" lvl="1" indent="-171450">
              <a:buFont typeface="Arial" pitchFamily="34" charset="0"/>
              <a:buChar char="•"/>
            </a:pPr>
            <a:r>
              <a:rPr lang="en-US" dirty="0" smtClean="0"/>
              <a:t>Administration listed (principals and APs only)</a:t>
            </a:r>
          </a:p>
          <a:p>
            <a:pPr marL="628650" lvl="1" indent="-171450">
              <a:buFont typeface="Arial" pitchFamily="34" charset="0"/>
              <a:buChar char="•"/>
            </a:pPr>
            <a:r>
              <a:rPr lang="en-US" dirty="0" smtClean="0"/>
              <a:t>Student demographics (percentages match percentages in LEA source system for the Campus selected)</a:t>
            </a:r>
          </a:p>
          <a:p>
            <a:pPr marL="628650" lvl="1" indent="-171450">
              <a:buFont typeface="Arial" pitchFamily="34" charset="0"/>
              <a:buChar char="•"/>
            </a:pPr>
            <a:r>
              <a:rPr lang="en-US" dirty="0" smtClean="0"/>
              <a:t>Grade-level enrollment (counts match counts in LEA</a:t>
            </a:r>
            <a:r>
              <a:rPr lang="en-US" baseline="0" dirty="0" smtClean="0"/>
              <a:t> </a:t>
            </a:r>
            <a:r>
              <a:rPr lang="en-US" dirty="0" smtClean="0"/>
              <a:t>source system for the Campus selected)</a:t>
            </a:r>
          </a:p>
          <a:p>
            <a:pPr marL="628650" lvl="1" indent="-171450">
              <a:buFont typeface="Arial" pitchFamily="34" charset="0"/>
              <a:buChar char="•"/>
            </a:pPr>
            <a:r>
              <a:rPr lang="en-US" dirty="0" smtClean="0"/>
              <a:t>Accountability ratings (are correct)</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Students by program (percentages match percentages in LEA</a:t>
            </a:r>
            <a:r>
              <a:rPr lang="en-US" baseline="0" dirty="0" smtClean="0"/>
              <a:t> </a:t>
            </a:r>
            <a:r>
              <a:rPr lang="en-US" dirty="0" smtClean="0"/>
              <a:t>source system for the Campus selected)</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Other student Information (percentages match percentages in LEA source system for the Campus selected)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40</a:t>
            </a:fld>
            <a:endParaRPr lang="en-US" dirty="0"/>
          </a:p>
        </p:txBody>
      </p:sp>
    </p:spTree>
    <p:extLst>
      <p:ext uri="{BB962C8B-B14F-4D97-AF65-F5344CB8AC3E}">
        <p14:creationId xmlns:p14="http://schemas.microsoft.com/office/powerpoint/2010/main" val="34048356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en-US" dirty="0" smtClean="0"/>
              <a:t>Under the Campus</a:t>
            </a:r>
            <a:r>
              <a:rPr lang="en-US" baseline="0" dirty="0" smtClean="0"/>
              <a:t> Information tab, look under the Teacher List. </a:t>
            </a:r>
          </a:p>
          <a:p>
            <a:pPr marL="1714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Teacher counts from </a:t>
            </a:r>
            <a:r>
              <a:rPr lang="en-US" dirty="0" smtClean="0"/>
              <a:t>source system</a:t>
            </a:r>
            <a:r>
              <a:rPr lang="en-US" sz="1200" dirty="0" smtClean="0"/>
              <a:t> match teacher counts per campus. </a:t>
            </a:r>
          </a:p>
          <a:p>
            <a:pPr marL="171450" marR="0" lvl="3"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Spot check a few teacher names against the </a:t>
            </a:r>
            <a:r>
              <a:rPr lang="en-US" dirty="0" smtClean="0"/>
              <a:t>source system </a:t>
            </a:r>
            <a:r>
              <a:rPr lang="en-US" sz="1200" dirty="0" smtClean="0"/>
              <a:t>teacher</a:t>
            </a:r>
            <a:r>
              <a:rPr lang="en-US" sz="1200" baseline="0" dirty="0" smtClean="0"/>
              <a:t> lists</a:t>
            </a:r>
            <a:r>
              <a:rPr lang="en-US" sz="1200" dirty="0" smtClean="0"/>
              <a:t> to validate the teacher is still assigned to this campus.</a:t>
            </a:r>
            <a:endParaRPr lang="en-US" sz="180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41</a:t>
            </a:fld>
            <a:endParaRPr lang="en-US" dirty="0"/>
          </a:p>
        </p:txBody>
      </p:sp>
    </p:spTree>
    <p:extLst>
      <p:ext uri="{BB962C8B-B14F-4D97-AF65-F5344CB8AC3E}">
        <p14:creationId xmlns:p14="http://schemas.microsoft.com/office/powerpoint/2010/main" val="36638371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Under the Campus</a:t>
            </a:r>
            <a:r>
              <a:rPr lang="en-US" baseline="0" dirty="0" smtClean="0"/>
              <a:t> Information tab, check the Students by Grade for enrollment by grade level.</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42</a:t>
            </a:fld>
            <a:endParaRPr lang="en-US" dirty="0"/>
          </a:p>
        </p:txBody>
      </p:sp>
    </p:spTree>
    <p:extLst>
      <p:ext uri="{BB962C8B-B14F-4D97-AF65-F5344CB8AC3E}">
        <p14:creationId xmlns:p14="http://schemas.microsoft.com/office/powerpoint/2010/main" val="36638371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given campus:</a:t>
            </a:r>
          </a:p>
          <a:p>
            <a:pPr marL="171450" indent="-171450">
              <a:buFont typeface="Arial" pitchFamily="34" charset="0"/>
              <a:buChar char="•"/>
            </a:pPr>
            <a:r>
              <a:rPr lang="en-US" dirty="0" smtClean="0"/>
              <a:t>spot check the demographics to make sure the student counts match the LEA source system for the selected student program. </a:t>
            </a:r>
          </a:p>
          <a:p>
            <a:pPr marL="628650" lvl="1" indent="-171450">
              <a:buFont typeface="Arial" pitchFamily="34" charset="0"/>
              <a:buChar char="•"/>
            </a:pPr>
            <a:r>
              <a:rPr lang="en-US" dirty="0" smtClean="0"/>
              <a:t>Use the ‘total row’ value in the bottom right hand corner of the screen to check counts against the source system</a:t>
            </a:r>
          </a:p>
          <a:p>
            <a:pPr marL="171450" indent="-171450">
              <a:buFont typeface="Arial" pitchFamily="34" charset="0"/>
              <a:buChar char="•"/>
            </a:pPr>
            <a:r>
              <a:rPr lang="en-US" dirty="0" smtClean="0"/>
              <a:t>Spot check a few students to be sure the students shown on the studentGPS™ Dashboards are enrolled in the selected program</a:t>
            </a:r>
          </a:p>
          <a:p>
            <a:pPr marL="628650" lvl="1" indent="-171450">
              <a:buFont typeface="Arial" pitchFamily="34" charset="0"/>
              <a:buChar char="•"/>
            </a:pPr>
            <a:r>
              <a:rPr lang="en-US" dirty="0" smtClean="0"/>
              <a:t>Choos</a:t>
            </a:r>
            <a:r>
              <a:rPr lang="en-US" baseline="0" dirty="0" smtClean="0"/>
              <a:t>e a few student names in the program list and verify in the LEA </a:t>
            </a:r>
            <a:r>
              <a:rPr lang="en-US" dirty="0" smtClean="0"/>
              <a:t>source system</a:t>
            </a:r>
            <a:r>
              <a:rPr lang="en-US" baseline="0" dirty="0" smtClean="0"/>
              <a:t> that these students are enrolled in the selected program</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43</a:t>
            </a:fld>
            <a:endParaRPr lang="en-US" dirty="0"/>
          </a:p>
        </p:txBody>
      </p:sp>
    </p:spTree>
    <p:extLst>
      <p:ext uri="{BB962C8B-B14F-4D97-AF65-F5344CB8AC3E}">
        <p14:creationId xmlns:p14="http://schemas.microsoft.com/office/powerpoint/2010/main" val="23105052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en-US" sz="1200" dirty="0" smtClean="0"/>
              <a:t>Under the Campus</a:t>
            </a:r>
            <a:r>
              <a:rPr lang="en-US" sz="1200" baseline="0" dirty="0" smtClean="0"/>
              <a:t> Information tab, look under the My Students Lists.  </a:t>
            </a:r>
            <a:r>
              <a:rPr lang="en-US" sz="1200" dirty="0" smtClean="0"/>
              <a:t>Students assigned to sections should match total students enrolled.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44</a:t>
            </a:fld>
            <a:endParaRPr lang="en-US" dirty="0"/>
          </a:p>
        </p:txBody>
      </p:sp>
    </p:spTree>
    <p:extLst>
      <p:ext uri="{BB962C8B-B14F-4D97-AF65-F5344CB8AC3E}">
        <p14:creationId xmlns:p14="http://schemas.microsoft.com/office/powerpoint/2010/main" val="36638371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Verify student count and student names for each section shown in the drop down list</a:t>
            </a:r>
          </a:p>
          <a:p>
            <a:r>
              <a:rPr lang="en-US" dirty="0" smtClean="0"/>
              <a:t>For the section shown, verify the students shown are enrolled in the section listed when compared with the LEA source system </a:t>
            </a:r>
          </a:p>
          <a:p>
            <a:r>
              <a:rPr lang="en-US" dirty="0" smtClean="0"/>
              <a:t>For the section shown, verify the total row count in the bottom right corner matches the section enrollment count in the LEA source system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45</a:t>
            </a:fld>
            <a:endParaRPr lang="en-US" dirty="0"/>
          </a:p>
        </p:txBody>
      </p:sp>
    </p:spTree>
    <p:extLst>
      <p:ext uri="{BB962C8B-B14F-4D97-AF65-F5344CB8AC3E}">
        <p14:creationId xmlns:p14="http://schemas.microsoft.com/office/powerpoint/2010/main" val="16142520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Now we will examine the data in the studentGPS™ Academic Dashboard for Alder Middle School. The Academic Dashboard contains data in the area of Attendance and Discipline, State Assessments, Local Assessments, Grades and Credits, Advanced Academics and College and Career Readiness.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46</a:t>
            </a:fld>
            <a:endParaRPr lang="en-US" dirty="0"/>
          </a:p>
        </p:txBody>
      </p:sp>
    </p:spTree>
    <p:extLst>
      <p:ext uri="{BB962C8B-B14F-4D97-AF65-F5344CB8AC3E}">
        <p14:creationId xmlns:p14="http://schemas.microsoft.com/office/powerpoint/2010/main" val="21685917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1200" dirty="0" smtClean="0"/>
              <a:t>Denominators should match the total enrollment for the campus with the exception of Average Daily Attendance</a:t>
            </a:r>
            <a:r>
              <a:rPr lang="en-US" sz="1200" baseline="0" dirty="0" smtClean="0"/>
              <a:t> (</a:t>
            </a:r>
            <a:r>
              <a:rPr lang="en-US" sz="1200" dirty="0" smtClean="0"/>
              <a:t>ADA) </a:t>
            </a:r>
          </a:p>
          <a:p>
            <a:pPr marL="742950" lvl="1" indent="-285750">
              <a:buFont typeface="Arial" pitchFamily="34" charset="0"/>
              <a:buChar char="•"/>
            </a:pPr>
            <a:r>
              <a:rPr lang="en-US" sz="1200" dirty="0" smtClean="0"/>
              <a:t>Pre-K and early childhood are excluded and appear in the footnote</a:t>
            </a:r>
          </a:p>
          <a:p>
            <a:pPr marL="742950" lvl="1" indent="-285750">
              <a:buFont typeface="Arial" pitchFamily="34" charset="0"/>
              <a:buChar char="•"/>
            </a:pPr>
            <a:r>
              <a:rPr lang="en-US" sz="1200" dirty="0" smtClean="0"/>
              <a:t>Known issue:  students without homeroom indicator</a:t>
            </a:r>
          </a:p>
          <a:p>
            <a:pPr marL="0" lvl="0" indent="0">
              <a:buFont typeface="Arial" pitchFamily="34" charset="0"/>
              <a:buNone/>
            </a:pPr>
            <a:r>
              <a:rPr lang="en-US" sz="1200" dirty="0" smtClean="0"/>
              <a:t>Denominator for Class Period Absence Rate should match denominator for ADA and Daily Attendance </a:t>
            </a:r>
          </a:p>
          <a:p>
            <a:pPr marL="742950" lvl="1" indent="-285750">
              <a:buFont typeface="Arial" pitchFamily="34" charset="0"/>
              <a:buChar char="•"/>
            </a:pPr>
            <a:r>
              <a:rPr lang="en-US" sz="1200" dirty="0" smtClean="0"/>
              <a:t>Known issue:  students without homeroom indicator</a:t>
            </a:r>
          </a:p>
          <a:p>
            <a:pPr marL="0" lvl="0" indent="0">
              <a:buFont typeface="Arial" pitchFamily="34" charset="0"/>
              <a:buNone/>
            </a:pPr>
            <a:r>
              <a:rPr lang="en-US" sz="1200" dirty="0" smtClean="0"/>
              <a:t>Campuses</a:t>
            </a:r>
            <a:r>
              <a:rPr lang="en-US" sz="1200" baseline="0" dirty="0" smtClean="0"/>
              <a:t> which use alternative ADA calculations where there is not a defined attendance periods may be excluded</a:t>
            </a:r>
            <a:endParaRPr lang="en-US" sz="1200" dirty="0" smtClean="0"/>
          </a:p>
          <a:p>
            <a:pPr marL="171450" indent="-171450">
              <a:buFont typeface="Arial" pitchFamily="34" charset="0"/>
              <a:buChar char="•"/>
            </a:pPr>
            <a:endParaRPr lang="en-US" sz="1200" kern="1200" dirty="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47</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1200" dirty="0" smtClean="0"/>
              <a:t>The user should check that:</a:t>
            </a:r>
          </a:p>
          <a:p>
            <a:pPr marL="285750" lvl="0" indent="-285750">
              <a:buFont typeface="Arial" pitchFamily="34" charset="0"/>
              <a:buChar char="•"/>
            </a:pPr>
            <a:r>
              <a:rPr lang="en-US" sz="1200" dirty="0" smtClean="0"/>
              <a:t>STAAR and/or End of Course (EOC)</a:t>
            </a:r>
          </a:p>
          <a:p>
            <a:pPr marL="742950" lvl="1" indent="-285750">
              <a:buFont typeface="Arial" pitchFamily="34" charset="0"/>
              <a:buChar char="•"/>
            </a:pPr>
            <a:r>
              <a:rPr lang="en-US" sz="1200" dirty="0" smtClean="0"/>
              <a:t>Generally,</a:t>
            </a:r>
            <a:r>
              <a:rPr lang="en-US" sz="1200" baseline="0" dirty="0" smtClean="0"/>
              <a:t> c</a:t>
            </a:r>
            <a:r>
              <a:rPr lang="en-US" sz="1200" dirty="0" smtClean="0"/>
              <a:t>ampus should have the same number of students as are enrolled for the tested grade levels</a:t>
            </a:r>
          </a:p>
          <a:p>
            <a:pPr marL="742950" lvl="1" indent="-285750">
              <a:buFont typeface="Arial" pitchFamily="34" charset="0"/>
              <a:buChar char="•"/>
            </a:pPr>
            <a:r>
              <a:rPr lang="en-US" sz="1200" dirty="0" smtClean="0"/>
              <a:t>STAAR 3-8 </a:t>
            </a:r>
            <a:r>
              <a:rPr lang="en-US" sz="1200" baseline="0" dirty="0" smtClean="0"/>
              <a:t> denominator will differ by subject area particularly for Writing, Science and Social Studies where students are not tested every year.</a:t>
            </a:r>
            <a:endParaRPr lang="en-US" sz="1200" dirty="0" smtClean="0"/>
          </a:p>
          <a:p>
            <a:pPr marL="285750" lvl="0" indent="-285750">
              <a:buFont typeface="Arial" pitchFamily="34" charset="0"/>
              <a:buChar char="•"/>
            </a:pPr>
            <a:r>
              <a:rPr lang="en-US" sz="1200" dirty="0" smtClean="0"/>
              <a:t>Language Assessment Proficiency</a:t>
            </a:r>
          </a:p>
          <a:p>
            <a:pPr marL="1200150" lvl="2" indent="-285750">
              <a:buFont typeface="Arial" pitchFamily="34" charset="0"/>
              <a:buChar char="•"/>
            </a:pPr>
            <a:r>
              <a:rPr lang="en-US" sz="1200" dirty="0" smtClean="0"/>
              <a:t>Should be close to the number of students that are bilingual, LEP, or ESL (i.e. the number of students who should have a TELPAS score)</a:t>
            </a:r>
          </a:p>
          <a:p>
            <a:endParaRPr lang="en-US" sz="1200" kern="1200" dirty="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48</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1200" baseline="0" dirty="0" smtClean="0"/>
              <a:t>The user should note that local assessment data may not be initially available.  On the Academic Dashboard, under Local Assessments,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Benchmark Performance	</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Should match the number of students tested on</a:t>
            </a:r>
            <a:r>
              <a:rPr lang="en-US" sz="1200" kern="1200" baseline="0" dirty="0" smtClean="0">
                <a:solidFill>
                  <a:schemeClr val="tx1"/>
                </a:solidFill>
                <a:effectLst/>
                <a:latin typeface="Arial" pitchFamily="34" charset="0"/>
                <a:ea typeface="+mn-ea"/>
                <a:cs typeface="Arial" pitchFamily="34" charset="0"/>
              </a:rPr>
              <a:t> the campus </a:t>
            </a:r>
            <a:r>
              <a:rPr lang="en-US" sz="1200" dirty="0" smtClean="0"/>
              <a:t>at the time of test administration </a:t>
            </a:r>
            <a:r>
              <a:rPr lang="en-US" sz="1200" kern="1200" dirty="0" smtClean="0">
                <a:solidFill>
                  <a:schemeClr val="tx1"/>
                </a:solidFill>
                <a:effectLst/>
                <a:latin typeface="Arial" pitchFamily="34" charset="0"/>
                <a:ea typeface="+mn-ea"/>
                <a:cs typeface="Arial" pitchFamily="34" charset="0"/>
              </a:rPr>
              <a:t>in grade levels that take benchmarks</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TEKS Mastery</a:t>
            </a:r>
            <a:r>
              <a:rPr lang="en-US" sz="1200" kern="1200" baseline="0" dirty="0" smtClean="0">
                <a:solidFill>
                  <a:schemeClr val="tx1"/>
                </a:solidFill>
                <a:effectLst/>
                <a:latin typeface="Arial" pitchFamily="34" charset="0"/>
                <a:ea typeface="+mn-ea"/>
                <a:cs typeface="Arial" pitchFamily="34" charset="0"/>
              </a:rPr>
              <a:t> by Core Subject Area</a:t>
            </a:r>
            <a:endParaRPr lang="en-US" sz="1200" kern="1200" dirty="0" smtClean="0">
              <a:solidFill>
                <a:schemeClr val="tx1"/>
              </a:solidFill>
              <a:effectLst/>
              <a:latin typeface="Arial" pitchFamily="34" charset="0"/>
              <a:ea typeface="+mn-ea"/>
              <a:cs typeface="Arial" pitchFamily="34" charset="0"/>
            </a:endParaRP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Should match the number of students tested on the benchmark performance count</a:t>
            </a:r>
            <a:r>
              <a:rPr lang="en-US" sz="1200" kern="1200" dirty="0" smtClean="0">
                <a:solidFill>
                  <a:schemeClr val="tx1"/>
                </a:solidFill>
                <a:effectLst/>
                <a:latin typeface="Arial" pitchFamily="34" charset="0"/>
                <a:ea typeface="+mn-ea"/>
                <a:cs typeface="Arial" pitchFamily="34" charset="0"/>
              </a:rPr>
              <a:t>…if not this could mean that the benchmarks assessments do not have TEKS assigned to questions</a:t>
            </a:r>
          </a:p>
          <a:p>
            <a:pPr marL="628650" marR="0" lvl="1"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Also,</a:t>
            </a:r>
            <a:r>
              <a:rPr lang="en-US" sz="1200" kern="1200" baseline="0" dirty="0" smtClean="0">
                <a:solidFill>
                  <a:schemeClr val="tx1"/>
                </a:solidFill>
                <a:effectLst/>
                <a:latin typeface="Arial" pitchFamily="34" charset="0"/>
                <a:ea typeface="+mn-ea"/>
                <a:cs typeface="Arial" pitchFamily="34" charset="0"/>
              </a:rPr>
              <a:t> it would be a good idea to click the more menu, choose a student and verify that the data matches the LEA source assessment system</a:t>
            </a:r>
            <a:endParaRPr lang="en-US"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49</a:t>
            </a:fld>
            <a:endParaRPr lang="en-US" dirty="0"/>
          </a:p>
        </p:txBody>
      </p:sp>
    </p:spTree>
    <p:extLst>
      <p:ext uri="{BB962C8B-B14F-4D97-AF65-F5344CB8AC3E}">
        <p14:creationId xmlns:p14="http://schemas.microsoft.com/office/powerpoint/2010/main" val="1045052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begin</a:t>
            </a:r>
            <a:r>
              <a:rPr lang="en-US" baseline="0" dirty="0" smtClean="0"/>
              <a:t> with the studentGPS™ Dashboards Quality Assurance Tools.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a:t>
            </a:fld>
            <a:endParaRPr lang="en-US" dirty="0"/>
          </a:p>
        </p:txBody>
      </p:sp>
    </p:spTree>
    <p:extLst>
      <p:ext uri="{BB962C8B-B14F-4D97-AF65-F5344CB8AC3E}">
        <p14:creationId xmlns:p14="http://schemas.microsoft.com/office/powerpoint/2010/main" val="22820356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1200" baseline="0" dirty="0" smtClean="0"/>
              <a:t>The user should note that local assessment data may not be initially available.  On the Academic Dashboard, under Local Assessments,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Reading Assessments</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reading assessments given in the district should match the students enrolled </a:t>
            </a:r>
            <a:r>
              <a:rPr lang="en-US" sz="1200" dirty="0" smtClean="0"/>
              <a:t>at the time of test administration </a:t>
            </a:r>
            <a:r>
              <a:rPr lang="en-US" sz="1200" kern="1200" dirty="0" smtClean="0">
                <a:solidFill>
                  <a:schemeClr val="tx1"/>
                </a:solidFill>
                <a:effectLst/>
                <a:latin typeface="Arial" pitchFamily="34" charset="0"/>
                <a:ea typeface="+mn-ea"/>
                <a:cs typeface="Arial" pitchFamily="34" charset="0"/>
              </a:rPr>
              <a:t>in tested grade levels</a:t>
            </a:r>
            <a:endParaRPr lang="en-US" sz="1200" kern="1200" baseline="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50</a:t>
            </a:fld>
            <a:endParaRPr lang="en-US" dirty="0"/>
          </a:p>
        </p:txBody>
      </p:sp>
    </p:spTree>
    <p:extLst>
      <p:ext uri="{BB962C8B-B14F-4D97-AF65-F5344CB8AC3E}">
        <p14:creationId xmlns:p14="http://schemas.microsoft.com/office/powerpoint/2010/main" val="10450520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800" baseline="0" dirty="0" smtClean="0"/>
              <a:t>On the Academic Dashboard, under Grades and Credits, the user should check that:</a:t>
            </a:r>
          </a:p>
          <a:p>
            <a:pPr lvl="0"/>
            <a:r>
              <a:rPr lang="en-US" sz="1200" dirty="0" smtClean="0"/>
              <a:t>All metrics should have denominators that closely match enrollment for the grade level or campus.  The exception would be at the elementary level where grades are not given in the early grades.  In this case the denominator would match the enrollment for all grade levels where students receive grades.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51</a:t>
            </a:fld>
            <a:endParaRPr lang="en-US" dirty="0"/>
          </a:p>
        </p:txBody>
      </p:sp>
    </p:spTree>
    <p:extLst>
      <p:ext uri="{BB962C8B-B14F-4D97-AF65-F5344CB8AC3E}">
        <p14:creationId xmlns:p14="http://schemas.microsoft.com/office/powerpoint/2010/main" val="42889897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Academics Dashboard, under Advanced Academics,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Advanced course enrollment numerator should match with a count of the number of students that are enrolled in a pre-advanced or advanced course in the LEA </a:t>
            </a:r>
            <a:r>
              <a:rPr lang="en-US" dirty="0" smtClean="0"/>
              <a:t>source system</a:t>
            </a:r>
            <a:r>
              <a:rPr lang="en-US" sz="1200" kern="1200" dirty="0" smtClean="0">
                <a:solidFill>
                  <a:schemeClr val="tx1"/>
                </a:solidFill>
                <a:effectLst/>
                <a:latin typeface="Arial" pitchFamily="34" charset="0"/>
                <a:ea typeface="+mn-ea"/>
                <a:cs typeface="Arial" pitchFamily="34" charset="0"/>
              </a:rPr>
              <a:t> for the</a:t>
            </a:r>
            <a:r>
              <a:rPr lang="en-US" sz="1200" kern="1200" baseline="0" dirty="0" smtClean="0">
                <a:solidFill>
                  <a:schemeClr val="tx1"/>
                </a:solidFill>
                <a:effectLst/>
                <a:latin typeface="Arial" pitchFamily="34" charset="0"/>
                <a:ea typeface="+mn-ea"/>
                <a:cs typeface="Arial" pitchFamily="34" charset="0"/>
              </a:rPr>
              <a:t> campus</a:t>
            </a:r>
            <a:endParaRPr lang="en-US" sz="1200" kern="1200" dirty="0" smtClean="0">
              <a:solidFill>
                <a:schemeClr val="tx1"/>
              </a:solidFill>
              <a:effectLst/>
              <a:latin typeface="Arial" pitchFamily="34" charset="0"/>
              <a:ea typeface="+mn-ea"/>
              <a:cs typeface="Arial" pitchFamily="34" charset="0"/>
            </a:endParaRP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Advanced Course completion may seem low / high</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This is because many time students taking an AP or IB exam are 12</a:t>
            </a:r>
            <a:r>
              <a:rPr lang="en-US" sz="1200" kern="1200" baseline="30000" dirty="0" smtClean="0">
                <a:solidFill>
                  <a:schemeClr val="tx1"/>
                </a:solidFill>
                <a:effectLst/>
                <a:latin typeface="Arial" pitchFamily="34" charset="0"/>
                <a:ea typeface="+mn-ea"/>
                <a:cs typeface="Arial" pitchFamily="34" charset="0"/>
              </a:rPr>
              <a:t>th</a:t>
            </a:r>
            <a:r>
              <a:rPr lang="en-US" sz="1200" kern="1200" dirty="0" smtClean="0">
                <a:solidFill>
                  <a:schemeClr val="tx1"/>
                </a:solidFill>
                <a:effectLst/>
                <a:latin typeface="Arial" pitchFamily="34" charset="0"/>
                <a:ea typeface="+mn-ea"/>
                <a:cs typeface="Arial" pitchFamily="34" charset="0"/>
              </a:rPr>
              <a:t> graders and therefore graduate and leave the campus.  As the Dashboards only bring in current students, these students will not be included</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May not be capturing pre-AP courses</a:t>
            </a:r>
          </a:p>
          <a:p>
            <a:pPr marL="0" lvl="0" indent="0">
              <a:buFont typeface="Arial" pitchFamily="34" charset="0"/>
              <a:buNone/>
            </a:pPr>
            <a:r>
              <a:rPr lang="en-US" sz="1200" b="1" kern="1200" dirty="0" smtClean="0">
                <a:solidFill>
                  <a:schemeClr val="tx1"/>
                </a:solidFill>
                <a:effectLst/>
                <a:latin typeface="Arial" pitchFamily="34" charset="0"/>
                <a:ea typeface="+mn-ea"/>
                <a:cs typeface="Arial" pitchFamily="34" charset="0"/>
              </a:rPr>
              <a:t>Trainer’s Note: </a:t>
            </a:r>
            <a:r>
              <a:rPr lang="en-US" sz="1200" kern="1200" dirty="0" smtClean="0">
                <a:solidFill>
                  <a:schemeClr val="tx1"/>
                </a:solidFill>
                <a:effectLst/>
                <a:latin typeface="Arial" pitchFamily="34" charset="0"/>
                <a:ea typeface="+mn-ea"/>
                <a:cs typeface="Arial" pitchFamily="34" charset="0"/>
              </a:rPr>
              <a:t>In order to for courses to be recognized in the Advance Course metrics, courses must be categorized as Pre-AP, AP, IB or Dual Credit in order to be picked up by the system. Courses categorized as ‘Honors’ or ‘G/T’ are not recognized for the purposes of the Advance Course metrics.</a:t>
            </a:r>
          </a:p>
          <a:p>
            <a:pPr marL="0" lvl="0" indent="0">
              <a:buFont typeface="Arial" pitchFamily="34" charset="0"/>
              <a:buNone/>
            </a:pPr>
            <a:endParaRPr lang="en-US" sz="1200"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52</a:t>
            </a:fld>
            <a:endParaRPr lang="en-US" dirty="0"/>
          </a:p>
        </p:txBody>
      </p:sp>
    </p:spTree>
    <p:extLst>
      <p:ext uri="{BB962C8B-B14F-4D97-AF65-F5344CB8AC3E}">
        <p14:creationId xmlns:p14="http://schemas.microsoft.com/office/powerpoint/2010/main" val="33320409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Compare the number of students participating in the College Entrance Exams with the LEA data on hand. This data comes from a source vendor and may or may not be stored in the LEA source system.</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53</a:t>
            </a:fld>
            <a:endParaRPr lang="en-US" dirty="0"/>
          </a:p>
        </p:txBody>
      </p:sp>
    </p:spTree>
    <p:extLst>
      <p:ext uri="{BB962C8B-B14F-4D97-AF65-F5344CB8AC3E}">
        <p14:creationId xmlns:p14="http://schemas.microsoft.com/office/powerpoint/2010/main" val="30829459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Operational Dashboard,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All metrics should have the denominators that match teacher counts for the campus</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Numbers that are too high or too low </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Teacher retention</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denominator should be the number of teachers at the end of the previous year.  The list should only display teachers who did not return to the campus.  </a:t>
            </a:r>
          </a:p>
          <a:p>
            <a:pPr marL="0" lvl="0" indent="0">
              <a:buFont typeface="Arial" pitchFamily="34" charset="0"/>
              <a:buNone/>
            </a:pPr>
            <a:endParaRPr lang="en-US" sz="1200" baseline="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54</a:t>
            </a:fld>
            <a:endParaRPr lang="en-US" dirty="0"/>
          </a:p>
        </p:txBody>
      </p:sp>
    </p:spTree>
    <p:extLst>
      <p:ext uri="{BB962C8B-B14F-4D97-AF65-F5344CB8AC3E}">
        <p14:creationId xmlns:p14="http://schemas.microsoft.com/office/powerpoint/2010/main" val="33320409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smtClean="0"/>
              <a:t>You will need the studentGPS™ Dashboards QA Checklist for this activity</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smtClean="0"/>
              <a:t>You will also need to logged in to the studentGPS™ Dashboards to begin, focusing on the campus view</a:t>
            </a:r>
          </a:p>
          <a:p>
            <a:pPr marL="228600" indent="-228600">
              <a:buFont typeface="+mj-lt"/>
              <a:buAutoNum type="arabicPeriod"/>
            </a:pPr>
            <a:r>
              <a:rPr lang="en-US" dirty="0" smtClean="0"/>
              <a:t>Let’s use the studentGPS™ Dashboards QA Checklist to make sure that each data element at the campus</a:t>
            </a:r>
            <a:r>
              <a:rPr lang="en-US" baseline="0" dirty="0" smtClean="0"/>
              <a:t> view </a:t>
            </a:r>
            <a:r>
              <a:rPr lang="en-US" dirty="0" smtClean="0"/>
              <a:t>is present and valid</a:t>
            </a:r>
          </a:p>
          <a:p>
            <a:pPr marL="228600" indent="-228600">
              <a:buFont typeface="+mj-lt"/>
              <a:buAutoNum type="arabicPeriod"/>
            </a:pPr>
            <a:endParaRPr lang="en-US" dirty="0" smtClean="0"/>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smtClean="0"/>
              <a:t>Trainer Note</a:t>
            </a:r>
            <a:r>
              <a:rPr lang="en-US" dirty="0" smtClean="0"/>
              <a:t>: </a:t>
            </a:r>
            <a:r>
              <a:rPr lang="en-US" baseline="0" dirty="0" smtClean="0"/>
              <a:t>Direct participants to log in to Project Share to download the Guided Practice Activity under this course. Due to timing, we do not expect that trainees will be able to finish each section of the QA Checklist so please set this expectation upfront.  This training should begin to get trainees comfortable with the Dashboards and the QA Checklist so they can complete the QA Checklist at a later date (prior to rolling out the Dashboards to educators in their LEA). </a:t>
            </a:r>
            <a:endParaRPr lang="en-US" dirty="0" smtClean="0"/>
          </a:p>
          <a:p>
            <a:pPr marL="0" indent="0">
              <a:buFont typeface="+mj-lt"/>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55</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are going to now explore the classroom view of the </a:t>
            </a:r>
            <a:r>
              <a:rPr lang="en-US" dirty="0" smtClean="0"/>
              <a:t>studentGPS™ Dashboards with the corresponding</a:t>
            </a:r>
            <a:r>
              <a:rPr lang="en-US" baseline="0" dirty="0" smtClean="0"/>
              <a:t> section of the QA Checklist.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Trainer Note</a:t>
            </a:r>
            <a:r>
              <a:rPr lang="en-US" baseline="0" dirty="0" smtClean="0"/>
              <a:t>: For each of the three sections (District View, Campus View and Classroom/Student View), first begin by walking through the PowerPoint slides as a group.  At the end of each of the three sections there is a Guided Practice section where trainees can begin to practice what they learned.  Due to timing, we do not expect that trainees will be able to finish each section of the QA Checklist so please set this expectation upfront.  This training should begin to get trainees comfortable with the Dashboards and the QA Checklist so they can complete the QA Checklist at a later date (prior to rolling out the Dashboards to educators in their LEA). </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56</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itchFamily="34" charset="0"/>
              <a:buChar char="•"/>
            </a:pPr>
            <a:r>
              <a:rPr lang="en-US" sz="1200" dirty="0" smtClean="0"/>
              <a:t>Now we are going to drill down one more layer and explore the classroom view of the studentGPS™ Dashboards </a:t>
            </a:r>
          </a:p>
          <a:p>
            <a:pPr marL="285750" indent="-285750">
              <a:buFont typeface="Arial" pitchFamily="34" charset="0"/>
              <a:buChar char="•"/>
            </a:pPr>
            <a:r>
              <a:rPr lang="en-US" sz="1200" dirty="0" smtClean="0"/>
              <a:t>This is what the typical teacher or staff member would see when logged in to the studentGPS™ Dashboards</a:t>
            </a:r>
          </a:p>
          <a:p>
            <a:pPr marL="285750" indent="-285750">
              <a:buFont typeface="Arial" pitchFamily="34" charset="0"/>
              <a:buChar char="•"/>
            </a:pPr>
            <a:r>
              <a:rPr lang="en-US" sz="1200" dirty="0" smtClean="0"/>
              <a:t>In order to review a sufficient sampling of the data, it is recommended that the user:</a:t>
            </a:r>
          </a:p>
          <a:p>
            <a:pPr marL="742950" lvl="1" indent="-285750">
              <a:buFont typeface="Arial" pitchFamily="34" charset="0"/>
              <a:buChar char="•"/>
            </a:pPr>
            <a:r>
              <a:rPr lang="en-US" sz="1200" dirty="0" smtClean="0"/>
              <a:t>Check one classroom of each type core subject area</a:t>
            </a:r>
          </a:p>
          <a:p>
            <a:pPr marL="742950" lvl="1" indent="-285750">
              <a:buFont typeface="Arial" pitchFamily="34" charset="0"/>
              <a:buChar char="•"/>
            </a:pPr>
            <a:r>
              <a:rPr lang="en-US" sz="1200" dirty="0" smtClean="0"/>
              <a:t>Four total classroom types, per each of the campuses checked in the previous section</a:t>
            </a:r>
          </a:p>
          <a:p>
            <a:pPr marL="171450" lvl="0" indent="-171450">
              <a:buFont typeface="Arial" pitchFamily="34" charset="0"/>
              <a:buChar char="•"/>
            </a:pPr>
            <a:endParaRPr lang="en-US" sz="1200"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57</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Classroom Dashboard,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Teacher has all the sections assigned to them appearing in the dropdown list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Students are appearing in each section</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Data is appearing as it should in each column on all three views (general, subject specific, and assessment detail)</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Columns are sortable in ascending or descending order</a:t>
            </a:r>
          </a:p>
          <a:p>
            <a:pPr marL="0" lvl="0" indent="0">
              <a:buFont typeface="Arial" pitchFamily="34" charset="0"/>
              <a:buNone/>
            </a:pPr>
            <a:endParaRPr lang="en-US" sz="1200"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58</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drop</a:t>
            </a:r>
            <a:r>
              <a:rPr lang="en-US" baseline="0" dirty="0" smtClean="0"/>
              <a:t> down menu for the sections associated with the teacher as well as the drop down menu that filters the view.</a:t>
            </a:r>
          </a:p>
          <a:p>
            <a:r>
              <a:rPr lang="en-US" baseline="0" dirty="0" smtClean="0"/>
              <a:t>To verify class sections, the participant should check the total row count for the section in the studentGPS™ Dashboards against the enrollment count for the same section in the LEA </a:t>
            </a:r>
            <a:r>
              <a:rPr lang="en-US" dirty="0" smtClean="0"/>
              <a:t>source system</a:t>
            </a:r>
            <a:r>
              <a:rPr lang="en-US" baseline="0" dirty="0" smtClean="0"/>
              <a:t>. The user should also check that the list of students enrolled matches the list of students enrolled in the source system. It is also a good idea to spot check the student designations in the Dashboards against the LEA source system.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59</a:t>
            </a:fld>
            <a:endParaRPr lang="en-US" dirty="0"/>
          </a:p>
        </p:txBody>
      </p:sp>
    </p:spTree>
    <p:extLst>
      <p:ext uri="{BB962C8B-B14F-4D97-AF65-F5344CB8AC3E}">
        <p14:creationId xmlns:p14="http://schemas.microsoft.com/office/powerpoint/2010/main" val="960001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data is initially loaded to the studentGPS™ Dashboards and when the LEA receives software updates from it’s source system vendors, the data must be checked for accuracy by using the Quality Assurance Checklist provided.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a:t>
            </a:fld>
            <a:endParaRPr lang="en-US" dirty="0"/>
          </a:p>
        </p:txBody>
      </p:sp>
    </p:spTree>
    <p:extLst>
      <p:ext uri="{BB962C8B-B14F-4D97-AF65-F5344CB8AC3E}">
        <p14:creationId xmlns:p14="http://schemas.microsoft.com/office/powerpoint/2010/main" val="1884528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itchFamily="34" charset="0"/>
              <a:buChar char="•"/>
            </a:pPr>
            <a:r>
              <a:rPr lang="en-US" sz="1200" dirty="0" smtClean="0"/>
              <a:t>Once the user has drilled down into a class or section, it is recommended that:</a:t>
            </a:r>
          </a:p>
          <a:p>
            <a:pPr marL="742950" lvl="1" indent="-285750">
              <a:buFont typeface="Arial" pitchFamily="34" charset="0"/>
              <a:buChar char="•"/>
            </a:pPr>
            <a:r>
              <a:rPr lang="en-US" sz="1200" dirty="0" smtClean="0"/>
              <a:t>The user should check 2 or more students from each classroom checked above</a:t>
            </a:r>
          </a:p>
          <a:p>
            <a:pPr marL="742950" lvl="1" indent="-285750">
              <a:buFont typeface="Arial" pitchFamily="34" charset="0"/>
              <a:buChar char="•"/>
            </a:pPr>
            <a:r>
              <a:rPr lang="en-US" sz="1200" dirty="0" smtClean="0"/>
              <a:t>This will provide a sufficient sample to verify the accuracy of the data.</a:t>
            </a:r>
          </a:p>
          <a:p>
            <a:pPr marL="0" lvl="0" indent="0">
              <a:buFont typeface="Arial" pitchFamily="34" charset="0"/>
              <a:buNone/>
            </a:pPr>
            <a:endParaRPr lang="en-US" sz="1200"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60</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Attendance and Discipline page under the Academic Dashboard tab,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student has data for all metrics on the page</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Drilldowns have data including reason codes for absences and description of discipline incidents</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Data matches the data in the </a:t>
            </a:r>
            <a:r>
              <a:rPr lang="en-US" dirty="0" smtClean="0"/>
              <a:t>source system</a:t>
            </a:r>
            <a:r>
              <a:rPr lang="en-US" sz="1200" kern="1200" dirty="0" smtClean="0">
                <a:solidFill>
                  <a:schemeClr val="tx1"/>
                </a:solidFill>
                <a:effectLst/>
                <a:latin typeface="Arial" pitchFamily="34" charset="0"/>
                <a:ea typeface="+mn-ea"/>
                <a:cs typeface="Arial" pitchFamily="34" charset="0"/>
              </a:rPr>
              <a:t> for the student</a:t>
            </a:r>
          </a:p>
          <a:p>
            <a:endParaRPr lang="en-US" sz="120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61</a:t>
            </a:fld>
            <a:endParaRPr lang="en-US" dirty="0"/>
          </a:p>
        </p:txBody>
      </p:sp>
    </p:spTree>
    <p:extLst>
      <p:ext uri="{BB962C8B-B14F-4D97-AF65-F5344CB8AC3E}">
        <p14:creationId xmlns:p14="http://schemas.microsoft.com/office/powerpoint/2010/main" val="9600011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Academic Dashboard for the Student, under State Assessments,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Scores and object level details are available</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Raw scores available for STAAR 3-8</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Historical data is available for TAKS</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TELPAS score is displayed if the student has taken the exam</a:t>
            </a:r>
          </a:p>
          <a:p>
            <a:pPr lvl="0"/>
            <a:endParaRPr lang="en-US" sz="1200" kern="1200" dirty="0" smtClean="0">
              <a:solidFill>
                <a:schemeClr val="tx1"/>
              </a:solidFill>
              <a:effectLst/>
              <a:latin typeface="Arial" pitchFamily="34" charset="0"/>
              <a:ea typeface="+mn-ea"/>
              <a:cs typeface="Arial" pitchFamily="34" charset="0"/>
            </a:endParaRPr>
          </a:p>
          <a:p>
            <a:pPr marL="0" lvl="0" indent="0">
              <a:buFont typeface="Arial" pitchFamily="34" charset="0"/>
              <a:buNone/>
            </a:pPr>
            <a:endParaRPr lang="en-US" sz="1200"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62</a:t>
            </a:fld>
            <a:endParaRPr lang="en-US" dirty="0"/>
          </a:p>
        </p:txBody>
      </p:sp>
    </p:spTree>
    <p:extLst>
      <p:ext uri="{BB962C8B-B14F-4D97-AF65-F5344CB8AC3E}">
        <p14:creationId xmlns:p14="http://schemas.microsoft.com/office/powerpoint/2010/main" val="37845314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Academic Dashboard for the Student under Local Assessments, the user should check that:</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All assessments for</a:t>
            </a:r>
            <a:r>
              <a:rPr lang="en-US" sz="1200" kern="1200" baseline="0" dirty="0" smtClean="0">
                <a:solidFill>
                  <a:schemeClr val="tx1"/>
                </a:solidFill>
                <a:effectLst/>
                <a:latin typeface="Arial" pitchFamily="34" charset="0"/>
                <a:ea typeface="+mn-ea"/>
                <a:cs typeface="Arial" pitchFamily="34" charset="0"/>
              </a:rPr>
              <a:t> the student are displayed with the details available</a:t>
            </a:r>
          </a:p>
          <a:p>
            <a:pPr marL="171450" lvl="0" indent="-171450">
              <a:buFont typeface="Arial" pitchFamily="34" charset="0"/>
              <a:buChar char="•"/>
            </a:pPr>
            <a:r>
              <a:rPr lang="en-US" sz="1200" kern="1200" baseline="0" dirty="0" smtClean="0">
                <a:solidFill>
                  <a:schemeClr val="tx1"/>
                </a:solidFill>
                <a:effectLst/>
                <a:latin typeface="Arial" pitchFamily="34" charset="0"/>
                <a:ea typeface="+mn-ea"/>
                <a:cs typeface="Arial" pitchFamily="34" charset="0"/>
              </a:rPr>
              <a:t>Data may not be available initially</a:t>
            </a:r>
            <a:endParaRPr lang="en-US"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63</a:t>
            </a:fld>
            <a:endParaRPr lang="en-US" dirty="0"/>
          </a:p>
        </p:txBody>
      </p:sp>
    </p:spTree>
    <p:extLst>
      <p:ext uri="{BB962C8B-B14F-4D97-AF65-F5344CB8AC3E}">
        <p14:creationId xmlns:p14="http://schemas.microsoft.com/office/powerpoint/2010/main" val="18598161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On the Academic Dashboard for the Student, under Grades and Credits, the user should check that:</a:t>
            </a:r>
          </a:p>
          <a:p>
            <a:pPr marL="171450" indent="-171450">
              <a:buFont typeface="Arial" pitchFamily="34" charset="0"/>
              <a:buChar char="•"/>
            </a:pPr>
            <a:r>
              <a:rPr lang="en-US" dirty="0" smtClean="0"/>
              <a:t>The denominators for each of the student's metrics have the correct number of courses</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These should match the current courses in the drilldowns or on the transcript tab</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High school students in 10</a:t>
            </a:r>
            <a:r>
              <a:rPr lang="en-US" sz="1200" kern="1200" baseline="30000" dirty="0" smtClean="0">
                <a:solidFill>
                  <a:schemeClr val="tx1"/>
                </a:solidFill>
                <a:effectLst/>
                <a:latin typeface="Arial" pitchFamily="34" charset="0"/>
                <a:ea typeface="+mn-ea"/>
                <a:cs typeface="Arial" pitchFamily="34" charset="0"/>
              </a:rPr>
              <a:t>th</a:t>
            </a:r>
            <a:r>
              <a:rPr lang="en-US" sz="1200" kern="1200" dirty="0" smtClean="0">
                <a:solidFill>
                  <a:schemeClr val="tx1"/>
                </a:solidFill>
                <a:effectLst/>
                <a:latin typeface="Arial" pitchFamily="34" charset="0"/>
                <a:ea typeface="+mn-ea"/>
                <a:cs typeface="Arial" pitchFamily="34" charset="0"/>
              </a:rPr>
              <a:t> grade and higher have credit metric enabled</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Credits look within range </a:t>
            </a:r>
          </a:p>
          <a:p>
            <a:pPr marL="742950" lvl="1" indent="-285750">
              <a:buFont typeface="Arial" pitchFamily="34" charset="0"/>
              <a:buChar char="•"/>
            </a:pPr>
            <a:r>
              <a:rPr lang="en-US" sz="1200" dirty="0" smtClean="0"/>
              <a:t>Watch for unusually high number of credits (&gt;50) which may indicate double counting of courses (block scheduling).  Credits should equal the number of credits on Transcript page</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Denominator for credit accumulation</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should closely  match enrollment #s for each grade</a:t>
            </a:r>
          </a:p>
          <a:p>
            <a:pPr lvl="0"/>
            <a:endParaRPr lang="en-US" sz="1200" kern="1200" dirty="0" smtClean="0">
              <a:solidFill>
                <a:schemeClr val="tx1"/>
              </a:solidFill>
              <a:effectLst/>
              <a:latin typeface="Arial" pitchFamily="34" charset="0"/>
              <a:ea typeface="+mn-ea"/>
              <a:cs typeface="Arial" pitchFamily="34" charset="0"/>
            </a:endParaRPr>
          </a:p>
          <a:p>
            <a:pPr marL="0" lvl="0" indent="0">
              <a:buFont typeface="Arial" pitchFamily="34" charset="0"/>
              <a:buNone/>
            </a:pPr>
            <a:endParaRPr lang="en-US" sz="1200" baseline="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64</a:t>
            </a:fld>
            <a:endParaRPr lang="en-US" dirty="0"/>
          </a:p>
        </p:txBody>
      </p:sp>
    </p:spTree>
    <p:extLst>
      <p:ext uri="{BB962C8B-B14F-4D97-AF65-F5344CB8AC3E}">
        <p14:creationId xmlns:p14="http://schemas.microsoft.com/office/powerpoint/2010/main" val="80977739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the Academic Dashboard</a:t>
            </a:r>
            <a:r>
              <a:rPr lang="en-US" baseline="0" dirty="0" smtClean="0"/>
              <a:t> for the student, Advanced Academics, n</a:t>
            </a:r>
            <a:r>
              <a:rPr lang="en-US" dirty="0" smtClean="0"/>
              <a:t>ote the Advanced</a:t>
            </a:r>
            <a:r>
              <a:rPr lang="en-US" baseline="0" dirty="0" smtClean="0"/>
              <a:t> Course Potentials and Advanced Course Enrollment information.  Check to make sure that the metrics match the student’s transcript as well as their assessment history.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65</a:t>
            </a:fld>
            <a:endParaRPr lang="en-US" dirty="0"/>
          </a:p>
        </p:txBody>
      </p:sp>
    </p:spTree>
    <p:extLst>
      <p:ext uri="{BB962C8B-B14F-4D97-AF65-F5344CB8AC3E}">
        <p14:creationId xmlns:p14="http://schemas.microsoft.com/office/powerpoint/2010/main" val="244747919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Under the Academic Dashboard for the Student, under College and Career Readiness, the user should check that:</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Metrics have data for any assessments</a:t>
            </a:r>
            <a:r>
              <a:rPr lang="en-US" sz="1200" kern="1200" baseline="0" dirty="0" smtClean="0">
                <a:solidFill>
                  <a:schemeClr val="tx1"/>
                </a:solidFill>
                <a:effectLst/>
                <a:latin typeface="Arial" pitchFamily="34" charset="0"/>
                <a:ea typeface="+mn-ea"/>
                <a:cs typeface="Arial" pitchFamily="34" charset="0"/>
              </a:rPr>
              <a:t> taken and in the file for the student</a:t>
            </a:r>
            <a:endParaRPr lang="en-US"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66</a:t>
            </a:fld>
            <a:endParaRPr lang="en-US" dirty="0"/>
          </a:p>
        </p:txBody>
      </p:sp>
    </p:spTree>
    <p:extLst>
      <p:ext uri="{BB962C8B-B14F-4D97-AF65-F5344CB8AC3E}">
        <p14:creationId xmlns:p14="http://schemas.microsoft.com/office/powerpoint/2010/main" val="12103287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aseline="0" dirty="0" smtClean="0"/>
              <a:t> On the Transcript Dashboard for the Student, the user should check that:</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the student Transcript lines up with the Transcript in the LEA source system</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Current courses and grades are listed correctly</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Course history with grades and credit correctly display</a:t>
            </a:r>
          </a:p>
          <a:p>
            <a:pPr marL="171450" lvl="0"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Assessment history is correctly displaying</a:t>
            </a:r>
          </a:p>
          <a:p>
            <a:pPr marL="0" lvl="0" indent="0">
              <a:buFont typeface="Arial" pitchFamily="34" charset="0"/>
              <a:buNone/>
            </a:pPr>
            <a:endParaRPr lang="en-US"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67</a:t>
            </a:fld>
            <a:endParaRPr lang="en-US" dirty="0"/>
          </a:p>
        </p:txBody>
      </p:sp>
    </p:spTree>
    <p:extLst>
      <p:ext uri="{BB962C8B-B14F-4D97-AF65-F5344CB8AC3E}">
        <p14:creationId xmlns:p14="http://schemas.microsoft.com/office/powerpoint/2010/main" val="73250726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smtClean="0"/>
              <a:t>You will need the studentGPS™ Dashboards QA Checklist for this activity</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smtClean="0"/>
              <a:t>You will also need to logged in to the studentGPS™ Dashboards to begin and looking at the classroom</a:t>
            </a:r>
            <a:r>
              <a:rPr lang="en-US" baseline="0" dirty="0" smtClean="0"/>
              <a:t> and student</a:t>
            </a:r>
            <a:r>
              <a:rPr lang="en-US" dirty="0" smtClean="0"/>
              <a:t> views</a:t>
            </a:r>
          </a:p>
          <a:p>
            <a:pPr marL="228600" indent="-228600">
              <a:buFont typeface="+mj-lt"/>
              <a:buAutoNum type="arabicPeriod"/>
            </a:pPr>
            <a:r>
              <a:rPr lang="en-US" dirty="0" smtClean="0"/>
              <a:t>Let’s use the studentGPS™ Dashboards QA Checklist to make sure that each data element at the classroom and student</a:t>
            </a:r>
            <a:r>
              <a:rPr lang="en-US" baseline="0" dirty="0" smtClean="0"/>
              <a:t> views </a:t>
            </a:r>
            <a:r>
              <a:rPr lang="en-US" dirty="0" smtClean="0"/>
              <a:t>is present and valid</a:t>
            </a:r>
          </a:p>
          <a:p>
            <a:pPr marL="228600" indent="-228600">
              <a:buFont typeface="+mj-lt"/>
              <a:buAutoNum type="arabicPeriod"/>
            </a:pPr>
            <a:endParaRPr lang="en-US" dirty="0" smtClean="0"/>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smtClean="0"/>
              <a:t>Trainer Note</a:t>
            </a:r>
            <a:r>
              <a:rPr lang="en-US" dirty="0" smtClean="0"/>
              <a:t>: </a:t>
            </a:r>
            <a:r>
              <a:rPr lang="en-US" baseline="0" dirty="0" smtClean="0"/>
              <a:t>Direct participants to log in to Project Share to download the Guided Practice Activity under this course. Due to timing, we do not expect that trainees will be able to finish each section of the QA Checklist so please set this expectation upfront.  This training should begin to get trainees comfortable with the Dashboards and the QA Checklist so they can complete the QA Checklist at a later date (prior to rolling out the Dashboards to educators in their LEA). </a:t>
            </a:r>
            <a:endParaRPr lang="en-US" dirty="0" smtClean="0"/>
          </a:p>
          <a:p>
            <a:pPr marL="0" indent="0">
              <a:buFont typeface="+mj-lt"/>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68</a:t>
            </a:fld>
            <a:endParaRPr lang="en-US" dirty="0"/>
          </a:p>
        </p:txBody>
      </p:sp>
    </p:spTree>
    <p:extLst>
      <p:ext uri="{BB962C8B-B14F-4D97-AF65-F5344CB8AC3E}">
        <p14:creationId xmlns:p14="http://schemas.microsoft.com/office/powerpoint/2010/main" val="330730936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review the </a:t>
            </a:r>
            <a:r>
              <a:rPr lang="en-US" dirty="0" smtClean="0"/>
              <a:t>studentGPS™ Dashboards administrative</a:t>
            </a:r>
            <a:r>
              <a:rPr lang="en-US" baseline="0" dirty="0" smtClean="0"/>
              <a:t> functions.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69</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purpose of the Quality Assurance Checklist is to provide the user with a list of each data element represented in the studentGPS™ Dashboards so that the Steward has a working checklist he/she can use to make sure that the studentGPS™ Dashboards metric values are the same value as listed in the source systems.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a:t>
            </a:fld>
            <a:endParaRPr lang="en-US" dirty="0"/>
          </a:p>
        </p:txBody>
      </p:sp>
    </p:spTree>
    <p:extLst>
      <p:ext uri="{BB962C8B-B14F-4D97-AF65-F5344CB8AC3E}">
        <p14:creationId xmlns:p14="http://schemas.microsoft.com/office/powerpoint/2010/main" val="18845282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itchFamily="34" charset="0"/>
              <a:buChar char="•"/>
            </a:pPr>
            <a:r>
              <a:rPr lang="en-US" sz="1200" dirty="0" smtClean="0"/>
              <a:t>The system administrator or LEA</a:t>
            </a:r>
            <a:r>
              <a:rPr lang="en-US" sz="1200" baseline="0" dirty="0" smtClean="0"/>
              <a:t> </a:t>
            </a:r>
            <a:r>
              <a:rPr lang="en-US" sz="1200" dirty="0" smtClean="0"/>
              <a:t>Steward has access to additional functions, including:</a:t>
            </a:r>
          </a:p>
          <a:p>
            <a:pPr marL="742950" lvl="1" indent="-285750">
              <a:buFont typeface="Arial" pitchFamily="34" charset="0"/>
              <a:buChar char="•"/>
            </a:pPr>
            <a:r>
              <a:rPr lang="en-US" sz="1200" dirty="0" smtClean="0"/>
              <a:t>Disabling the system</a:t>
            </a:r>
          </a:p>
          <a:p>
            <a:pPr marL="742950" lvl="1" indent="-285750">
              <a:buFont typeface="Arial" pitchFamily="34" charset="0"/>
              <a:buChar char="•"/>
            </a:pPr>
            <a:r>
              <a:rPr lang="en-US" sz="1200" dirty="0" smtClean="0"/>
              <a:t>System wide messages</a:t>
            </a:r>
          </a:p>
          <a:p>
            <a:pPr marL="742950" lvl="1" indent="-285750">
              <a:buFont typeface="Arial" pitchFamily="34" charset="0"/>
              <a:buChar char="•"/>
            </a:pPr>
            <a:r>
              <a:rPr lang="en-US" sz="1200" dirty="0" smtClean="0"/>
              <a:t>Impersonating users</a:t>
            </a:r>
          </a:p>
          <a:p>
            <a:pPr marL="742950" lvl="1" indent="-285750">
              <a:buFont typeface="Arial" pitchFamily="34" charset="0"/>
              <a:buChar char="•"/>
            </a:pPr>
            <a:r>
              <a:rPr lang="en-US" sz="1200" dirty="0" smtClean="0"/>
              <a:t>Grades Below C Metric</a:t>
            </a:r>
          </a:p>
          <a:p>
            <a:pPr marL="0" lvl="0" indent="0">
              <a:buFont typeface="Arial" pitchFamily="34" charset="0"/>
              <a:buNone/>
            </a:pPr>
            <a:endParaRPr lang="en-US" sz="1200"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70</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Issues may arise that require system to be disabled.</a:t>
            </a:r>
            <a:r>
              <a:rPr lang="en-US" sz="1200" baseline="0" dirty="0" smtClean="0"/>
              <a:t>  </a:t>
            </a:r>
            <a:r>
              <a:rPr lang="en-US" sz="1200" dirty="0" smtClean="0"/>
              <a:t>Some examples of situations</a:t>
            </a:r>
            <a:r>
              <a:rPr lang="en-US" sz="1200" baseline="0" dirty="0" smtClean="0"/>
              <a:t> include </a:t>
            </a:r>
            <a:r>
              <a:rPr lang="en-US" sz="1200" dirty="0" smtClean="0"/>
              <a:t>FERPA or privacy issues, system has fatal error that requires shut down to fix or users having concerns with particular metric.</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71</a:t>
            </a:fld>
            <a:endParaRPr lang="en-US" dirty="0"/>
          </a:p>
        </p:txBody>
      </p:sp>
    </p:spTree>
    <p:extLst>
      <p:ext uri="{BB962C8B-B14F-4D97-AF65-F5344CB8AC3E}">
        <p14:creationId xmlns:p14="http://schemas.microsoft.com/office/powerpoint/2010/main" val="5319397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dirty="0" smtClean="0"/>
              <a:t>Process for disabling:</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Click on Home Icon on the upper left hand corner of the Dashboards</a:t>
            </a:r>
            <a:endParaRPr lang="en-US" sz="1200" dirty="0" smtClean="0"/>
          </a:p>
          <a:p>
            <a:pPr marL="171450" lvl="0" indent="-171450">
              <a:buFont typeface="Arial" pitchFamily="34" charset="0"/>
              <a:buChar char="•"/>
            </a:pPr>
            <a:r>
              <a:rPr lang="en-US" sz="1200" dirty="0" smtClean="0"/>
              <a:t>Select Site Configuration</a:t>
            </a:r>
          </a:p>
          <a:p>
            <a:pPr marL="171450" lvl="0" indent="-171450">
              <a:buFont typeface="Arial" pitchFamily="34" charset="0"/>
              <a:buChar char="•"/>
            </a:pPr>
            <a:r>
              <a:rPr lang="en-US" sz="1200" dirty="0" smtClean="0"/>
              <a:t>Check the box to deactivate the website for the entire district</a:t>
            </a:r>
          </a:p>
          <a:p>
            <a:pPr marL="171450" lvl="0" indent="-171450">
              <a:buFont typeface="Arial" pitchFamily="34" charset="0"/>
              <a:buChar char="•"/>
            </a:pPr>
            <a:r>
              <a:rPr lang="en-US" sz="1200" dirty="0" smtClean="0"/>
              <a:t>Select Save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72</a:t>
            </a:fld>
            <a:endParaRPr lang="en-US" dirty="0"/>
          </a:p>
        </p:txBody>
      </p:sp>
    </p:spTree>
    <p:extLst>
      <p:ext uri="{BB962C8B-B14F-4D97-AF65-F5344CB8AC3E}">
        <p14:creationId xmlns:p14="http://schemas.microsoft.com/office/powerpoint/2010/main" val="5319397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System administrators can post broad messages to users.  This is helpful to notify of data availability, new data coming, training materials.  The user would enter message in the</a:t>
            </a:r>
            <a:r>
              <a:rPr lang="en-US" baseline="0" dirty="0" smtClean="0"/>
              <a:t> text entry box &amp; then save.  The message will appear in yellow at the top of every dashboard page.</a:t>
            </a:r>
            <a:endParaRPr lang="en-US" dirty="0" smtClean="0"/>
          </a:p>
          <a:p>
            <a:r>
              <a:rPr lang="en-US" dirty="0" smtClean="0"/>
              <a:t>Note that there is a 150 character limit on the messages that can be posted.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73</a:t>
            </a:fld>
            <a:endParaRPr lang="en-US" dirty="0"/>
          </a:p>
        </p:txBody>
      </p:sp>
    </p:spTree>
    <p:extLst>
      <p:ext uri="{BB962C8B-B14F-4D97-AF65-F5344CB8AC3E}">
        <p14:creationId xmlns:p14="http://schemas.microsoft.com/office/powerpoint/2010/main" val="6854185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A System Administrator has the ability to impersonate a</a:t>
            </a:r>
            <a:r>
              <a:rPr lang="en-US" baseline="0" dirty="0" smtClean="0"/>
              <a:t> </a:t>
            </a:r>
            <a:r>
              <a:rPr lang="en-US" dirty="0" smtClean="0"/>
              <a:t>user </a:t>
            </a:r>
          </a:p>
          <a:p>
            <a:r>
              <a:rPr lang="en-US" dirty="0" smtClean="0"/>
              <a:t>If a user has an issue that is specific to their role such as:</a:t>
            </a:r>
          </a:p>
          <a:p>
            <a:pPr lvl="1"/>
            <a:r>
              <a:rPr lang="en-US" dirty="0" smtClean="0"/>
              <a:t>Receiving a specific error message</a:t>
            </a:r>
          </a:p>
          <a:p>
            <a:pPr lvl="1"/>
            <a:r>
              <a:rPr lang="en-US" dirty="0" smtClean="0"/>
              <a:t>Data in their studentGPS™ Dashboards is not correct or they do not understand or have questions</a:t>
            </a:r>
          </a:p>
          <a:p>
            <a:pPr marL="342900" lvl="1" indent="0">
              <a:buNone/>
            </a:pPr>
            <a:r>
              <a:rPr lang="en-US" dirty="0" smtClean="0"/>
              <a:t>then the System Administrator can impersonate the user in order to see what that user sees.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74</a:t>
            </a:fld>
            <a:endParaRPr lang="en-US" dirty="0"/>
          </a:p>
        </p:txBody>
      </p:sp>
    </p:spTree>
    <p:extLst>
      <p:ext uri="{BB962C8B-B14F-4D97-AF65-F5344CB8AC3E}">
        <p14:creationId xmlns:p14="http://schemas.microsoft.com/office/powerpoint/2010/main" val="227721801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Type first few letters of person’s name in search bar and </a:t>
            </a:r>
          </a:p>
          <a:p>
            <a:pPr marL="171450" indent="-171450">
              <a:buFont typeface="Arial" pitchFamily="34" charset="0"/>
              <a:buChar char="•"/>
            </a:pPr>
            <a:r>
              <a:rPr lang="en-US" dirty="0" smtClean="0"/>
              <a:t>Click the arrow button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75</a:t>
            </a:fld>
            <a:endParaRPr lang="en-US" dirty="0"/>
          </a:p>
        </p:txBody>
      </p:sp>
    </p:spTree>
    <p:extLst>
      <p:ext uri="{BB962C8B-B14F-4D97-AF65-F5344CB8AC3E}">
        <p14:creationId xmlns:p14="http://schemas.microsoft.com/office/powerpoint/2010/main" val="39130353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Click Staff</a:t>
            </a:r>
          </a:p>
          <a:p>
            <a:pPr marL="171450" indent="-171450">
              <a:buFont typeface="Arial" pitchFamily="34" charset="0"/>
              <a:buChar char="•"/>
            </a:pPr>
            <a:r>
              <a:rPr lang="en-US" dirty="0" smtClean="0"/>
              <a:t>Search for the person on the list.* Click ‘LOGIN AS’ button to impersonate their log-in</a:t>
            </a:r>
          </a:p>
          <a:p>
            <a:pPr marL="171450" indent="-171450">
              <a:buFont typeface="Arial" pitchFamily="34" charset="0"/>
              <a:buChar char="•"/>
            </a:pPr>
            <a:r>
              <a:rPr lang="en-US" dirty="0" smtClean="0"/>
              <a:t>Once logged in as another person, you must log out and log back in to impersonate another user</a:t>
            </a:r>
          </a:p>
          <a:p>
            <a:pPr marL="171450" indent="-171450">
              <a:buFont typeface="Arial" pitchFamily="34" charset="0"/>
              <a:buChar char="•"/>
            </a:pPr>
            <a:r>
              <a:rPr lang="en-US" dirty="0" smtClean="0"/>
              <a:t>Note</a:t>
            </a:r>
            <a:r>
              <a:rPr lang="en-US" baseline="0" dirty="0" smtClean="0"/>
              <a:t> that i</a:t>
            </a:r>
            <a:r>
              <a:rPr lang="en-US" dirty="0" smtClean="0"/>
              <a:t>f person is not listed, they are not in the studentGPS™ Dashboards database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76</a:t>
            </a:fld>
            <a:endParaRPr lang="en-US" dirty="0"/>
          </a:p>
        </p:txBody>
      </p:sp>
    </p:spTree>
    <p:extLst>
      <p:ext uri="{BB962C8B-B14F-4D97-AF65-F5344CB8AC3E}">
        <p14:creationId xmlns:p14="http://schemas.microsoft.com/office/powerpoint/2010/main" val="209959424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Metric threshold for Grades Below C can be configured at the district level </a:t>
            </a:r>
          </a:p>
          <a:p>
            <a:pPr marL="171450" indent="-171450">
              <a:buFont typeface="Arial" pitchFamily="34" charset="0"/>
              <a:buChar char="•"/>
            </a:pPr>
            <a:r>
              <a:rPr lang="en-US" dirty="0" smtClean="0"/>
              <a:t>The studentGPS™ Dashboards default value is 75</a:t>
            </a:r>
          </a:p>
          <a:p>
            <a:pPr marL="171450" indent="-171450">
              <a:buFont typeface="Arial" pitchFamily="34" charset="0"/>
              <a:buChar char="•"/>
            </a:pPr>
            <a:r>
              <a:rPr lang="en-US" dirty="0" smtClean="0"/>
              <a:t>Once a new value is entered and saved, there will be a time delay for the change to register and metrics to recalculate with the new value</a:t>
            </a:r>
          </a:p>
          <a:p>
            <a:pPr marL="171450" indent="-171450">
              <a:buFont typeface="Arial" pitchFamily="34" charset="0"/>
              <a:buChar char="•"/>
            </a:pPr>
            <a:r>
              <a:rPr lang="en-US" dirty="0" smtClean="0"/>
              <a:t>Metric values can only be modified by users with ‘System Administrator’ claim set</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As a note, this metric can only be set at the district level, not the school level</a:t>
            </a:r>
          </a:p>
          <a:p>
            <a:pPr marL="0" indent="0">
              <a:buFont typeface="Arial" pitchFamily="34" charset="0"/>
              <a:buNone/>
            </a:pPr>
            <a:endParaRPr lang="en-US" dirty="0" smtClean="0"/>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77</a:t>
            </a:fld>
            <a:endParaRPr lang="en-US" dirty="0"/>
          </a:p>
        </p:txBody>
      </p:sp>
    </p:spTree>
    <p:extLst>
      <p:ext uri="{BB962C8B-B14F-4D97-AF65-F5344CB8AC3E}">
        <p14:creationId xmlns:p14="http://schemas.microsoft.com/office/powerpoint/2010/main" val="412598523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Select the Metric Settings tab at the top right</a:t>
            </a:r>
          </a:p>
          <a:p>
            <a:pPr marL="171450" indent="-171450">
              <a:buFont typeface="Arial" pitchFamily="34" charset="0"/>
              <a:buChar char="•"/>
            </a:pPr>
            <a:r>
              <a:rPr lang="en-US" dirty="0" smtClean="0"/>
              <a:t>Enter the correct threshold value </a:t>
            </a:r>
          </a:p>
          <a:p>
            <a:pPr marL="171450" indent="-171450">
              <a:buFont typeface="Arial" pitchFamily="34" charset="0"/>
              <a:buChar char="•"/>
            </a:pPr>
            <a:r>
              <a:rPr lang="en-US" dirty="0" smtClean="0"/>
              <a:t>Click ‘Save’ </a:t>
            </a:r>
          </a:p>
          <a:p>
            <a:endParaRPr lang="en-US" dirty="0" smtClean="0"/>
          </a:p>
          <a:p>
            <a:r>
              <a:rPr lang="en-US" b="1" dirty="0" smtClean="0"/>
              <a:t>Trainer</a:t>
            </a:r>
            <a:r>
              <a:rPr lang="en-US" b="1" baseline="0" dirty="0" smtClean="0"/>
              <a:t> Questions:</a:t>
            </a:r>
          </a:p>
          <a:p>
            <a:pPr marL="228600" indent="-228600">
              <a:buAutoNum type="arabicParenR"/>
            </a:pPr>
            <a:r>
              <a:rPr lang="en-US" baseline="0" dirty="0" smtClean="0"/>
              <a:t>What are the administrative functions available in the studentGPS™ Dashboards?</a:t>
            </a:r>
          </a:p>
          <a:p>
            <a:pPr marL="228600" indent="-228600">
              <a:buAutoNum type="arabicParenR"/>
            </a:pPr>
            <a:r>
              <a:rPr lang="en-US" baseline="0" dirty="0" smtClean="0"/>
              <a:t>Who has access to the administrative functions?</a:t>
            </a:r>
          </a:p>
          <a:p>
            <a:pPr marL="228600" indent="-228600">
              <a:buAutoNum type="arabicParenR"/>
            </a:pPr>
            <a:r>
              <a:rPr lang="en-US" baseline="0" dirty="0" smtClean="0"/>
              <a:t>When would an admin disable the system?</a:t>
            </a:r>
          </a:p>
          <a:p>
            <a:pPr marL="228600" indent="-228600">
              <a:buAutoNum type="arabicParenR"/>
            </a:pPr>
            <a:r>
              <a:rPr lang="en-US" baseline="0" dirty="0" smtClean="0"/>
              <a:t>When would an admin impersonate a user?</a:t>
            </a:r>
          </a:p>
          <a:p>
            <a:pPr marL="228600" indent="-228600">
              <a:buAutoNum type="arabicParenR"/>
            </a:pPr>
            <a:r>
              <a:rPr lang="en-US" baseline="0" dirty="0" smtClean="0"/>
              <a:t>What affect does the Grades Below C Metric have?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78</a:t>
            </a:fld>
            <a:endParaRPr lang="en-US" dirty="0"/>
          </a:p>
        </p:txBody>
      </p:sp>
    </p:spTree>
    <p:extLst>
      <p:ext uri="{BB962C8B-B14F-4D97-AF65-F5344CB8AC3E}">
        <p14:creationId xmlns:p14="http://schemas.microsoft.com/office/powerpoint/2010/main" val="275959773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a:t>
            </a:r>
            <a:r>
              <a:rPr lang="en-US" baseline="0" dirty="0" smtClean="0"/>
              <a:t> Stewards can elect to automatically provision TEAL accounts and manage access.  The LEA steward, with Dashboard Configurator access, would need to check this box on the home page to select this option.  As a note, the staff date of birth is mandatory in the staff data loads for the TSDS collection.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79</a:t>
            </a:fld>
            <a:endParaRPr lang="en-US" dirty="0"/>
          </a:p>
        </p:txBody>
      </p:sp>
    </p:spTree>
    <p:extLst>
      <p:ext uri="{BB962C8B-B14F-4D97-AF65-F5344CB8AC3E}">
        <p14:creationId xmlns:p14="http://schemas.microsoft.com/office/powerpoint/2010/main" val="802790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Quality Assurance (QA) Checklist Quick Reference Guide was designed to be utilized by the LEA Steward after training to provide detailed, step by step instructions to help him/her complete the QA Checklist by comparing the LEA data in the studentGPS™ Dashboards against the LEA source systems (SIS, HR or Assessment).</a:t>
            </a:r>
          </a:p>
        </p:txBody>
      </p:sp>
      <p:sp>
        <p:nvSpPr>
          <p:cNvPr id="4" name="Slide Number Placeholder 3"/>
          <p:cNvSpPr>
            <a:spLocks noGrp="1"/>
          </p:cNvSpPr>
          <p:nvPr>
            <p:ph type="sldNum" sz="quarter" idx="10"/>
          </p:nvPr>
        </p:nvSpPr>
        <p:spPr/>
        <p:txBody>
          <a:bodyPr/>
          <a:lstStyle/>
          <a:p>
            <a:fld id="{7872E534-9B96-469B-99C0-8551271B58B1}" type="slidenum">
              <a:rPr lang="en-US" smtClean="0"/>
              <a:pPr/>
              <a:t>8</a:t>
            </a:fld>
            <a:endParaRPr lang="en-US" dirty="0"/>
          </a:p>
        </p:txBody>
      </p:sp>
    </p:spTree>
    <p:extLst>
      <p:ext uri="{BB962C8B-B14F-4D97-AF65-F5344CB8AC3E}">
        <p14:creationId xmlns:p14="http://schemas.microsoft.com/office/powerpoint/2010/main" val="179658874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The photo management tool allows LEA Stewards to upload student and staff photos as well as logos for schools and districts.</a:t>
            </a:r>
            <a:r>
              <a:rPr lang="en-US" baseline="0" dirty="0" smtClean="0"/>
              <a:t>  This is a new tab under the Dashboard Configurator.  </a:t>
            </a: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80</a:t>
            </a:fld>
            <a:endParaRPr lang="en-US" dirty="0"/>
          </a:p>
        </p:txBody>
      </p:sp>
    </p:spTree>
    <p:extLst>
      <p:ext uri="{BB962C8B-B14F-4D97-AF65-F5344CB8AC3E}">
        <p14:creationId xmlns:p14="http://schemas.microsoft.com/office/powerpoint/2010/main" val="62424711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photos should be in a zip file with the subfolders called Staff, Students, and </a:t>
            </a:r>
            <a:r>
              <a:rPr lang="en-US" dirty="0" err="1" smtClean="0"/>
              <a:t>EdOrgs</a:t>
            </a:r>
            <a:r>
              <a:rPr lang="en-US" dirty="0" smtClean="0"/>
              <a:t> with their respective images in each folder</a:t>
            </a:r>
          </a:p>
          <a:p>
            <a:r>
              <a:rPr lang="en-US" dirty="0" smtClean="0"/>
              <a:t>The images should be named with the unique identifier of the entity and the file extension (e.g. &lt;Student USI&gt;.jpg, &lt;Ed Org Id&gt;.jpg)</a:t>
            </a:r>
          </a:p>
          <a:p>
            <a:r>
              <a:rPr lang="en-US" dirty="0" smtClean="0"/>
              <a:t>While large file sizes are supported, we recommend keeping the zip file to 200MB or less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81</a:t>
            </a:fld>
            <a:endParaRPr lang="en-US" dirty="0"/>
          </a:p>
        </p:txBody>
      </p:sp>
    </p:spTree>
    <p:extLst>
      <p:ext uri="{BB962C8B-B14F-4D97-AF65-F5344CB8AC3E}">
        <p14:creationId xmlns:p14="http://schemas.microsoft.com/office/powerpoint/2010/main" val="199693851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t>File Format/Dimensions</a:t>
            </a:r>
            <a:endParaRPr lang="en-US" dirty="0" smtClean="0"/>
          </a:p>
          <a:p>
            <a:r>
              <a:rPr lang="en-US" dirty="0" smtClean="0"/>
              <a:t>Files need a valid image in a format supported by the .NET framework with the preferred formats being jpg/jpeg or </a:t>
            </a:r>
            <a:r>
              <a:rPr lang="en-US" dirty="0" err="1" smtClean="0"/>
              <a:t>png</a:t>
            </a:r>
            <a:r>
              <a:rPr lang="en-US" dirty="0" smtClean="0"/>
              <a:t> (for other formats supported see the Microsoft documentation for image</a:t>
            </a:r>
          </a:p>
          <a:p>
            <a:r>
              <a:rPr lang="en-US" dirty="0" smtClean="0"/>
              <a:t>Format:</a:t>
            </a:r>
          </a:p>
          <a:p>
            <a:pPr lvl="1"/>
            <a:r>
              <a:rPr lang="en-US" dirty="0" smtClean="0">
                <a:hlinkClick r:id="rId3"/>
              </a:rPr>
              <a:t>http://msdn.microsoft.com/enus/library/system.drawing.imaging.imageformat.aspx</a:t>
            </a:r>
            <a:r>
              <a:rPr lang="en-US" dirty="0" smtClean="0"/>
              <a:t>)</a:t>
            </a:r>
          </a:p>
          <a:p>
            <a:r>
              <a:rPr lang="en-US" dirty="0" smtClean="0"/>
              <a:t>Images should be sized in a 3:4 ratio. This is the standard size for yearbook photos. Logos for schools and local education agencies may need to be adjusted to fit these dimensions.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82</a:t>
            </a:fld>
            <a:endParaRPr lang="en-US" dirty="0"/>
          </a:p>
        </p:txBody>
      </p:sp>
    </p:spTree>
    <p:extLst>
      <p:ext uri="{BB962C8B-B14F-4D97-AF65-F5344CB8AC3E}">
        <p14:creationId xmlns:p14="http://schemas.microsoft.com/office/powerpoint/2010/main" val="5699362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First select a campus from the drop down menu, then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83</a:t>
            </a:fld>
            <a:endParaRPr lang="en-US" dirty="0"/>
          </a:p>
        </p:txBody>
      </p:sp>
    </p:spTree>
    <p:extLst>
      <p:ext uri="{BB962C8B-B14F-4D97-AF65-F5344CB8AC3E}">
        <p14:creationId xmlns:p14="http://schemas.microsoft.com/office/powerpoint/2010/main" val="206775569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Then select Choose File to navigate to the zip file of images that you have prepared.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84</a:t>
            </a:fld>
            <a:endParaRPr lang="en-US" dirty="0"/>
          </a:p>
        </p:txBody>
      </p:sp>
    </p:spTree>
    <p:extLst>
      <p:ext uri="{BB962C8B-B14F-4D97-AF65-F5344CB8AC3E}">
        <p14:creationId xmlns:p14="http://schemas.microsoft.com/office/powerpoint/2010/main" val="11864036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occasion</a:t>
            </a:r>
            <a:r>
              <a:rPr lang="en-US" baseline="0" dirty="0" smtClean="0"/>
              <a:t> the LEA Steward may receive an error message after the photo files are uploaded.  In this case, the names of the photo files did not match existing student or staff unique identifiers in the Learning ISD database.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86</a:t>
            </a:fld>
            <a:endParaRPr lang="en-US" dirty="0"/>
          </a:p>
        </p:txBody>
      </p:sp>
    </p:spTree>
    <p:extLst>
      <p:ext uri="{BB962C8B-B14F-4D97-AF65-F5344CB8AC3E}">
        <p14:creationId xmlns:p14="http://schemas.microsoft.com/office/powerpoint/2010/main" val="24698181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review the </a:t>
            </a:r>
            <a:r>
              <a:rPr lang="en-US" dirty="0" smtClean="0"/>
              <a:t>studentGPS™ Dashboards staff</a:t>
            </a:r>
            <a:r>
              <a:rPr lang="en-US" baseline="0" dirty="0" smtClean="0"/>
              <a:t> classification and claim sets.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87</a:t>
            </a:fld>
            <a:endParaRPr lang="en-US" dirty="0"/>
          </a:p>
        </p:txBody>
      </p:sp>
    </p:spTree>
    <p:extLst>
      <p:ext uri="{BB962C8B-B14F-4D97-AF65-F5344CB8AC3E}">
        <p14:creationId xmlns:p14="http://schemas.microsoft.com/office/powerpoint/2010/main" val="243710861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12864" indent="-512864">
              <a:spcBef>
                <a:spcPts val="808"/>
              </a:spcBef>
              <a:buFont typeface="Arial" pitchFamily="34" charset="0"/>
              <a:buChar char="•"/>
            </a:pPr>
            <a:r>
              <a:rPr lang="en-US" sz="1200" dirty="0" smtClean="0"/>
              <a:t>The studentGPS™ Dashboards application provides different levels of user access to comply with FERPA</a:t>
            </a:r>
          </a:p>
          <a:p>
            <a:pPr marL="512864" indent="-512864">
              <a:spcBef>
                <a:spcPts val="808"/>
              </a:spcBef>
              <a:buFont typeface="Arial" pitchFamily="34" charset="0"/>
              <a:buChar char="•"/>
            </a:pPr>
            <a:r>
              <a:rPr lang="en-US" sz="1200" dirty="0" smtClean="0"/>
              <a:t>User access is determined by a person’s district position title as defined in the district source</a:t>
            </a:r>
            <a:r>
              <a:rPr lang="en-US" sz="1200" baseline="0" dirty="0" smtClean="0"/>
              <a:t> system</a:t>
            </a:r>
            <a:endParaRPr lang="en-US" sz="1200" dirty="0" smtClean="0"/>
          </a:p>
          <a:p>
            <a:pPr marL="912813" lvl="1" indent="-449263">
              <a:spcBef>
                <a:spcPts val="808"/>
              </a:spcBef>
              <a:buFont typeface="Arial" pitchFamily="34" charset="0"/>
              <a:buChar char="•"/>
            </a:pPr>
            <a:r>
              <a:rPr lang="en-US" sz="1200" dirty="0" smtClean="0"/>
              <a:t>LEAs and source</a:t>
            </a:r>
            <a:r>
              <a:rPr lang="en-US" sz="1200" baseline="0" dirty="0" smtClean="0"/>
              <a:t> system </a:t>
            </a:r>
            <a:r>
              <a:rPr lang="en-US" sz="1200" dirty="0" smtClean="0"/>
              <a:t>vendors determine the relevant fields in the source</a:t>
            </a:r>
            <a:r>
              <a:rPr lang="en-US" sz="1200" baseline="0" dirty="0" smtClean="0"/>
              <a:t> system</a:t>
            </a:r>
            <a:endParaRPr lang="en-US" sz="1200" dirty="0" smtClean="0"/>
          </a:p>
          <a:p>
            <a:pPr marL="1187133" lvl="2" indent="-449263">
              <a:spcBef>
                <a:spcPts val="808"/>
              </a:spcBef>
              <a:buFont typeface="Arial" pitchFamily="34" charset="0"/>
              <a:buChar char="•"/>
            </a:pPr>
            <a:r>
              <a:rPr lang="en-US" sz="1200" dirty="0" smtClean="0"/>
              <a:t>Vendors map to this in XML</a:t>
            </a:r>
          </a:p>
          <a:p>
            <a:pPr marL="912813" lvl="1" indent="-449263">
              <a:spcBef>
                <a:spcPts val="808"/>
              </a:spcBef>
              <a:buFont typeface="Arial" pitchFamily="34" charset="0"/>
              <a:buChar char="•"/>
            </a:pPr>
            <a:r>
              <a:rPr lang="en-US" sz="1200" dirty="0" smtClean="0"/>
              <a:t>No mechanism to set roles on person-specific basis</a:t>
            </a:r>
          </a:p>
          <a:p>
            <a:pPr marL="512864" indent="-512864">
              <a:spcBef>
                <a:spcPts val="808"/>
              </a:spcBef>
              <a:buFont typeface="Arial" pitchFamily="34" charset="0"/>
              <a:buChar char="•"/>
            </a:pPr>
            <a:r>
              <a:rPr lang="en-US" sz="1200" dirty="0" smtClean="0"/>
              <a:t>Staff organizational assignment (campus or district) determines the breadth of access to the Dashboards</a:t>
            </a:r>
          </a:p>
          <a:p>
            <a:pPr marL="512864" indent="-512864">
              <a:spcBef>
                <a:spcPts val="808"/>
              </a:spcBef>
              <a:buFont typeface="Arial" pitchFamily="34" charset="0"/>
              <a:buChar char="•"/>
            </a:pPr>
            <a:r>
              <a:rPr lang="en-US" sz="1200" dirty="0" smtClean="0"/>
              <a:t>User access roles and any changes should align with district data policies</a:t>
            </a:r>
          </a:p>
          <a:p>
            <a:pPr marL="0" lvl="0" indent="0">
              <a:buFont typeface="Arial" pitchFamily="34" charset="0"/>
              <a:buNone/>
            </a:pPr>
            <a:endParaRPr lang="en-US" sz="1200"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88</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808"/>
              </a:spcBef>
              <a:buFont typeface="Arial" pitchFamily="34" charset="0"/>
              <a:buNone/>
            </a:pPr>
            <a:r>
              <a:rPr lang="en-US" sz="1200" dirty="0" smtClean="0"/>
              <a:t>The admin tool in the studentGPS™ Dashboards  application uses the district position titles from LEA</a:t>
            </a:r>
            <a:r>
              <a:rPr lang="en-US" sz="1200" baseline="0" dirty="0" smtClean="0"/>
              <a:t> </a:t>
            </a:r>
            <a:r>
              <a:rPr lang="en-US" sz="1200" dirty="0" smtClean="0"/>
              <a:t>source</a:t>
            </a:r>
            <a:r>
              <a:rPr lang="en-US" sz="1200" baseline="0" dirty="0" smtClean="0"/>
              <a:t> systems</a:t>
            </a:r>
            <a:r>
              <a:rPr lang="en-US" sz="1200" dirty="0" smtClean="0"/>
              <a:t> to link to the studentGPS™ Dashboards roles or ‘claim sets’.</a:t>
            </a:r>
            <a:r>
              <a:rPr lang="en-US" sz="1200" baseline="0" dirty="0" smtClean="0"/>
              <a:t>  The </a:t>
            </a:r>
            <a:r>
              <a:rPr lang="en-US" sz="1200" dirty="0" smtClean="0"/>
              <a:t>studentGPS™ Dashboards roles determine the ‘claim’ a person has to specific data in the studentGPS™ Dashboards </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89</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12864" indent="-512864">
              <a:spcBef>
                <a:spcPts val="808"/>
              </a:spcBef>
              <a:buFont typeface="Arial" pitchFamily="34" charset="0"/>
              <a:buChar char="•"/>
            </a:pPr>
            <a:r>
              <a:rPr lang="en-US" sz="1200" dirty="0" smtClean="0"/>
              <a:t>The studentGPS™ Dashboards application provides different levels of user access to comply with FERPA</a:t>
            </a:r>
          </a:p>
          <a:p>
            <a:pPr marL="512864" indent="-512864">
              <a:spcBef>
                <a:spcPts val="808"/>
              </a:spcBef>
              <a:buFont typeface="Arial" pitchFamily="34" charset="0"/>
              <a:buChar char="•"/>
            </a:pPr>
            <a:r>
              <a:rPr lang="en-US" sz="1200" dirty="0" smtClean="0"/>
              <a:t>User access is determined by a person’s district position title as defined in the district source</a:t>
            </a:r>
            <a:r>
              <a:rPr lang="en-US" sz="1200" baseline="0" dirty="0" smtClean="0"/>
              <a:t> system </a:t>
            </a:r>
            <a:endParaRPr lang="en-US" sz="1200" dirty="0" smtClean="0"/>
          </a:p>
          <a:p>
            <a:pPr marL="912813" lvl="1" indent="-449263">
              <a:spcBef>
                <a:spcPts val="808"/>
              </a:spcBef>
              <a:buFont typeface="Arial" pitchFamily="34" charset="0"/>
              <a:buChar char="•"/>
            </a:pPr>
            <a:r>
              <a:rPr lang="en-US" sz="1200" dirty="0" smtClean="0"/>
              <a:t>LEAs and source</a:t>
            </a:r>
            <a:r>
              <a:rPr lang="en-US" sz="1200" baseline="0" dirty="0" smtClean="0"/>
              <a:t> system </a:t>
            </a:r>
            <a:r>
              <a:rPr lang="en-US" sz="1200" dirty="0" smtClean="0"/>
              <a:t>vendors determine the relevant fields in the source</a:t>
            </a:r>
            <a:r>
              <a:rPr lang="en-US" sz="1200" baseline="0" dirty="0" smtClean="0"/>
              <a:t> system</a:t>
            </a:r>
            <a:endParaRPr lang="en-US" sz="1200" dirty="0" smtClean="0"/>
          </a:p>
          <a:p>
            <a:pPr marL="1187133" lvl="2" indent="-449263">
              <a:spcBef>
                <a:spcPts val="808"/>
              </a:spcBef>
              <a:buFont typeface="Arial" pitchFamily="34" charset="0"/>
              <a:buChar char="•"/>
            </a:pPr>
            <a:r>
              <a:rPr lang="en-US" sz="1200" dirty="0" smtClean="0"/>
              <a:t>Vendors map to this in XML</a:t>
            </a:r>
          </a:p>
          <a:p>
            <a:pPr marL="912813" lvl="1" indent="-449263">
              <a:spcBef>
                <a:spcPts val="808"/>
              </a:spcBef>
              <a:buFont typeface="Arial" pitchFamily="34" charset="0"/>
              <a:buChar char="•"/>
            </a:pPr>
            <a:r>
              <a:rPr lang="en-US" sz="1200" dirty="0" smtClean="0"/>
              <a:t>No mechanism to set roles on person-specific basis</a:t>
            </a:r>
          </a:p>
          <a:p>
            <a:pPr marL="512864" indent="-512864">
              <a:spcBef>
                <a:spcPts val="808"/>
              </a:spcBef>
              <a:buFont typeface="Arial" pitchFamily="34" charset="0"/>
              <a:buChar char="•"/>
            </a:pPr>
            <a:r>
              <a:rPr lang="en-US" sz="1200" dirty="0" smtClean="0"/>
              <a:t>Staff organizational assignment (campus or district) determines the breadth of access to the Dashboards</a:t>
            </a:r>
          </a:p>
          <a:p>
            <a:pPr marL="512864" indent="-512864">
              <a:spcBef>
                <a:spcPts val="808"/>
              </a:spcBef>
              <a:buFont typeface="Arial" pitchFamily="34" charset="0"/>
              <a:buChar char="•"/>
            </a:pPr>
            <a:r>
              <a:rPr lang="en-US" sz="1200" dirty="0" smtClean="0"/>
              <a:t>User access roles and any changes should align with district data policies</a:t>
            </a:r>
          </a:p>
          <a:p>
            <a:pPr marL="0" lvl="0" indent="0">
              <a:buFont typeface="Arial" pitchFamily="34" charset="0"/>
              <a:buNone/>
            </a:pPr>
            <a:endParaRPr lang="en-US" sz="1200"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90</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0"/>
              </a:spcBef>
              <a:spcAft>
                <a:spcPts val="0"/>
              </a:spcAft>
            </a:pPr>
            <a:r>
              <a:rPr lang="en-US" dirty="0" smtClean="0"/>
              <a:t>For the purpose of today’s training session we will explore the studentGPS™ Dashboards</a:t>
            </a:r>
            <a:r>
              <a:rPr lang="en-US" baseline="0" dirty="0" smtClean="0"/>
              <a:t> </a:t>
            </a:r>
            <a:r>
              <a:rPr lang="en-US" dirty="0" smtClean="0"/>
              <a:t>QA Checklist in three sections, although the checklist is a single document</a:t>
            </a:r>
          </a:p>
          <a:p>
            <a:pPr marL="171450" indent="-171450">
              <a:lnSpc>
                <a:spcPct val="100000"/>
              </a:lnSpc>
              <a:spcBef>
                <a:spcPts val="0"/>
              </a:spcBef>
              <a:spcAft>
                <a:spcPts val="0"/>
              </a:spcAft>
              <a:buFont typeface="Arial" pitchFamily="34" charset="0"/>
              <a:buChar char="•"/>
            </a:pPr>
            <a:r>
              <a:rPr lang="en-US" dirty="0" smtClean="0"/>
              <a:t>The district view represents what a superintendent or an administrator with district level access would see when accessing the studentGPS™ Dashboards</a:t>
            </a:r>
          </a:p>
          <a:p>
            <a:pPr marL="171450" indent="-171450">
              <a:lnSpc>
                <a:spcPct val="100000"/>
              </a:lnSpc>
              <a:spcBef>
                <a:spcPts val="0"/>
              </a:spcBef>
              <a:spcAft>
                <a:spcPts val="0"/>
              </a:spcAft>
              <a:buFont typeface="Arial" pitchFamily="34" charset="0"/>
              <a:buChar char="•"/>
            </a:pPr>
            <a:r>
              <a:rPr lang="en-US" dirty="0" smtClean="0"/>
              <a:t>The campus view represents what a principal or campus level administrator would see when logged in to the studentGPS™ Dashboards</a:t>
            </a:r>
          </a:p>
          <a:p>
            <a:pPr marL="171450" indent="-171450">
              <a:lnSpc>
                <a:spcPct val="100000"/>
              </a:lnSpc>
              <a:spcBef>
                <a:spcPts val="0"/>
              </a:spcBef>
              <a:spcAft>
                <a:spcPts val="0"/>
              </a:spcAft>
              <a:buFont typeface="Arial" pitchFamily="34" charset="0"/>
              <a:buChar char="•"/>
            </a:pPr>
            <a:r>
              <a:rPr lang="en-US" dirty="0" smtClean="0"/>
              <a:t>The classroom view represents what a teacher or staff  member would see when accessing the studentGPS™ Dashboards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baseline="0" dirty="0" smtClean="0">
                <a:solidFill>
                  <a:schemeClr val="tx1"/>
                </a:solidFill>
                <a:latin typeface="Arial" pitchFamily="34" charset="0"/>
                <a:cs typeface="Arial" pitchFamily="34" charset="0"/>
              </a:rPr>
              <a:t>Trainer Questions: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1) What is the primary purpose of the QA Checklist?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a:t>
            </a:fld>
            <a:endParaRPr lang="en-US" dirty="0"/>
          </a:p>
        </p:txBody>
      </p:sp>
    </p:spTree>
    <p:extLst>
      <p:ext uri="{BB962C8B-B14F-4D97-AF65-F5344CB8AC3E}">
        <p14:creationId xmlns:p14="http://schemas.microsoft.com/office/powerpoint/2010/main" val="49384637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Any staff member (besides principal or superintendent) who needs access to student-level information in the dashboards will need the following:</a:t>
            </a:r>
          </a:p>
          <a:p>
            <a:pPr lvl="1"/>
            <a:r>
              <a:rPr lang="en-US" dirty="0" smtClean="0"/>
              <a:t>Dashboard/DDM role as "Specialist"</a:t>
            </a:r>
          </a:p>
          <a:p>
            <a:pPr lvl="1"/>
            <a:r>
              <a:rPr lang="en-US" dirty="0" smtClean="0"/>
              <a:t>Proper staff/student association via </a:t>
            </a:r>
            <a:r>
              <a:rPr lang="en-US" dirty="0" err="1" smtClean="0"/>
              <a:t>UniqueID</a:t>
            </a:r>
            <a:r>
              <a:rPr lang="en-US" dirty="0" smtClean="0"/>
              <a:t> through the </a:t>
            </a:r>
            <a:r>
              <a:rPr lang="en-US" dirty="0" err="1" smtClean="0"/>
              <a:t>StudentCohort</a:t>
            </a:r>
            <a:r>
              <a:rPr lang="en-US" dirty="0" smtClean="0"/>
              <a:t> interchange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91</a:t>
            </a:fld>
            <a:endParaRPr lang="en-US" dirty="0"/>
          </a:p>
        </p:txBody>
      </p:sp>
    </p:spTree>
    <p:extLst>
      <p:ext uri="{BB962C8B-B14F-4D97-AF65-F5344CB8AC3E}">
        <p14:creationId xmlns:p14="http://schemas.microsoft.com/office/powerpoint/2010/main" val="418132746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808"/>
              </a:spcBef>
              <a:buFont typeface="Arial" pitchFamily="34" charset="0"/>
              <a:buNone/>
            </a:pPr>
            <a:r>
              <a:rPr lang="en-US" sz="1200" dirty="0" smtClean="0"/>
              <a:t>The admin tool in the studentGPS™ Dashboards  application uses the district position titles from LEA</a:t>
            </a:r>
            <a:r>
              <a:rPr lang="en-US" sz="1200" baseline="0" dirty="0" smtClean="0"/>
              <a:t> </a:t>
            </a:r>
            <a:r>
              <a:rPr lang="en-US" sz="1200" dirty="0" smtClean="0"/>
              <a:t>source</a:t>
            </a:r>
            <a:r>
              <a:rPr lang="en-US" sz="1200" baseline="0" dirty="0" smtClean="0"/>
              <a:t> systems</a:t>
            </a:r>
            <a:r>
              <a:rPr lang="en-US" sz="1200" dirty="0" smtClean="0"/>
              <a:t> to link to the studentGPS™ Dashboards roles or ‘claim sets’.</a:t>
            </a:r>
            <a:r>
              <a:rPr lang="en-US" sz="1200" baseline="0" dirty="0" smtClean="0"/>
              <a:t>  The </a:t>
            </a:r>
            <a:r>
              <a:rPr lang="en-US" sz="1200" dirty="0" smtClean="0"/>
              <a:t>studentGPS™ Dashboards roles determine the ‘claim’ a person has to specific data in the studentGPS™ Dashboards </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92</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12864" indent="-512864">
              <a:spcBef>
                <a:spcPts val="808"/>
              </a:spcBef>
              <a:buFont typeface="Arial" pitchFamily="34" charset="0"/>
              <a:buChar char="•"/>
            </a:pPr>
            <a:r>
              <a:rPr lang="en-US" sz="1200" dirty="0" smtClean="0"/>
              <a:t>The studentGPS™ Dashboards application provides different levels of user access to comply with FERPA</a:t>
            </a:r>
          </a:p>
          <a:p>
            <a:pPr marL="512864" indent="-512864">
              <a:spcBef>
                <a:spcPts val="808"/>
              </a:spcBef>
              <a:buFont typeface="Arial" pitchFamily="34" charset="0"/>
              <a:buChar char="•"/>
            </a:pPr>
            <a:r>
              <a:rPr lang="en-US" sz="1200" dirty="0" smtClean="0"/>
              <a:t>User access is determined by a person’s district position title as defined in the district source system</a:t>
            </a:r>
          </a:p>
          <a:p>
            <a:pPr marL="912813" lvl="1" indent="-449263">
              <a:spcBef>
                <a:spcPts val="808"/>
              </a:spcBef>
              <a:buFont typeface="Arial" pitchFamily="34" charset="0"/>
              <a:buChar char="•"/>
            </a:pPr>
            <a:r>
              <a:rPr lang="en-US" sz="1200" dirty="0" smtClean="0"/>
              <a:t>LEAs and source system vendors determine the relevant fields in the source system</a:t>
            </a:r>
          </a:p>
          <a:p>
            <a:pPr marL="1187133" lvl="2" indent="-449263">
              <a:spcBef>
                <a:spcPts val="808"/>
              </a:spcBef>
              <a:buFont typeface="Arial" pitchFamily="34" charset="0"/>
              <a:buChar char="•"/>
            </a:pPr>
            <a:r>
              <a:rPr lang="en-US" sz="1200" dirty="0" smtClean="0"/>
              <a:t>Vendors map to this in XML</a:t>
            </a:r>
          </a:p>
          <a:p>
            <a:pPr marL="912813" lvl="1" indent="-449263">
              <a:spcBef>
                <a:spcPts val="808"/>
              </a:spcBef>
              <a:buFont typeface="Arial" pitchFamily="34" charset="0"/>
              <a:buChar char="•"/>
            </a:pPr>
            <a:r>
              <a:rPr lang="en-US" sz="1200" dirty="0" smtClean="0"/>
              <a:t>No mechanism to set roles on person-specific basis</a:t>
            </a:r>
          </a:p>
          <a:p>
            <a:pPr marL="512864" indent="-512864">
              <a:spcBef>
                <a:spcPts val="808"/>
              </a:spcBef>
              <a:buFont typeface="Arial" pitchFamily="34" charset="0"/>
              <a:buChar char="•"/>
            </a:pPr>
            <a:r>
              <a:rPr lang="en-US" sz="1200" dirty="0" smtClean="0"/>
              <a:t>Staff organizational assignment (campus or district) determines the breadth of access to the Dashboards</a:t>
            </a:r>
          </a:p>
          <a:p>
            <a:pPr marL="512864" indent="-512864">
              <a:spcBef>
                <a:spcPts val="808"/>
              </a:spcBef>
              <a:buFont typeface="Arial" pitchFamily="34" charset="0"/>
              <a:buChar char="•"/>
            </a:pPr>
            <a:r>
              <a:rPr lang="en-US" sz="1200" dirty="0" smtClean="0"/>
              <a:t>User access roles and any changes should align with district data policies</a:t>
            </a:r>
          </a:p>
          <a:p>
            <a:pPr marL="0" lvl="0" indent="0">
              <a:buFont typeface="Arial" pitchFamily="34" charset="0"/>
              <a:buNone/>
            </a:pPr>
            <a:endParaRPr lang="en-US" sz="1200"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93</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808"/>
              </a:spcBef>
              <a:buFont typeface="Arial" pitchFamily="34" charset="0"/>
              <a:buNone/>
            </a:pPr>
            <a:r>
              <a:rPr lang="en-US" sz="1200" dirty="0" smtClean="0"/>
              <a:t>The admin tool in the studentGPS™ Dashboards  application uses the district position titles from LEA</a:t>
            </a:r>
            <a:r>
              <a:rPr lang="en-US" sz="1200" baseline="0" dirty="0" smtClean="0"/>
              <a:t> </a:t>
            </a:r>
            <a:r>
              <a:rPr lang="en-US" sz="1200" dirty="0" smtClean="0"/>
              <a:t>source</a:t>
            </a:r>
            <a:r>
              <a:rPr lang="en-US" sz="1200" baseline="0" dirty="0" smtClean="0"/>
              <a:t> systems</a:t>
            </a:r>
            <a:r>
              <a:rPr lang="en-US" sz="1200" dirty="0" smtClean="0"/>
              <a:t> to link to the studentGPS™ Dashboards roles or ‘claim sets’.</a:t>
            </a:r>
            <a:r>
              <a:rPr lang="en-US" sz="1200" baseline="0" dirty="0" smtClean="0"/>
              <a:t>  The </a:t>
            </a:r>
            <a:r>
              <a:rPr lang="en-US" sz="1200" dirty="0" smtClean="0"/>
              <a:t>studentGPS™ Dashboards roles determine the ‘claim’ a person has to specific data in the studentGPS™ Dashboards </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94</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Key Terms</a:t>
            </a:r>
          </a:p>
          <a:p>
            <a:pPr marL="628650" lvl="1" indent="-171450">
              <a:buFont typeface="Arial" pitchFamily="34" charset="0"/>
              <a:buChar char="•"/>
            </a:pPr>
            <a:r>
              <a:rPr lang="en-US" dirty="0" smtClean="0"/>
              <a:t>Position Title: list of current position titles from district source systems</a:t>
            </a:r>
          </a:p>
          <a:p>
            <a:pPr marL="628650" lvl="1" indent="-171450">
              <a:buFont typeface="Arial" pitchFamily="34" charset="0"/>
              <a:buChar char="•"/>
            </a:pPr>
            <a:r>
              <a:rPr lang="en-US" dirty="0" smtClean="0"/>
              <a:t>Claim Set: studentGPS™ Dashboards user access “claim” or setting</a:t>
            </a:r>
          </a:p>
          <a:p>
            <a:pPr marL="1085850" lvl="2" indent="-171450">
              <a:buFont typeface="Arial" pitchFamily="34" charset="0"/>
              <a:buChar char="•"/>
            </a:pPr>
            <a:r>
              <a:rPr lang="en-US" dirty="0" smtClean="0"/>
              <a:t>There are 7 different ClaimSet</a:t>
            </a:r>
            <a:r>
              <a:rPr lang="en-US" baseline="0" dirty="0" smtClean="0"/>
              <a:t> roles</a:t>
            </a:r>
            <a:r>
              <a:rPr lang="en-US" dirty="0" smtClean="0"/>
              <a:t> available</a:t>
            </a:r>
          </a:p>
          <a:p>
            <a:pPr marL="512864" indent="-512864">
              <a:buFont typeface="Arial" pitchFamily="34" charset="0"/>
              <a:buChar char="•"/>
            </a:pPr>
            <a:r>
              <a:rPr lang="en-US" dirty="0" smtClean="0"/>
              <a:t>Editing a Single Position Title :  </a:t>
            </a:r>
          </a:p>
          <a:p>
            <a:pPr marL="815146" lvl="1" indent="-285750">
              <a:buFont typeface="Arial" pitchFamily="34" charset="0"/>
              <a:buChar char="•"/>
            </a:pPr>
            <a:r>
              <a:rPr lang="en-US" sz="1200" kern="1200" dirty="0" smtClean="0">
                <a:solidFill>
                  <a:schemeClr val="tx1"/>
                </a:solidFill>
                <a:latin typeface="Arial" pitchFamily="34" charset="0"/>
                <a:ea typeface="+mn-ea"/>
                <a:cs typeface="Arial" pitchFamily="34" charset="0"/>
              </a:rPr>
              <a:t>Allows the user to change Dashboards user access settings for one position title at a time </a:t>
            </a:r>
          </a:p>
          <a:p>
            <a:pPr marL="512864" indent="-512864">
              <a:buFont typeface="Arial" pitchFamily="34" charset="0"/>
              <a:buChar char="•"/>
            </a:pPr>
            <a:r>
              <a:rPr lang="en-US" dirty="0" smtClean="0"/>
              <a:t>Batch Editing and Reviewing Settings for Multiple Position Titles:    </a:t>
            </a:r>
          </a:p>
          <a:p>
            <a:pPr marL="815146" lvl="1" indent="-285750">
              <a:buFont typeface="Arial" pitchFamily="34" charset="0"/>
              <a:buChar char="•"/>
            </a:pPr>
            <a:r>
              <a:rPr lang="en-US" sz="1200" kern="1200" dirty="0" smtClean="0">
                <a:solidFill>
                  <a:schemeClr val="tx1"/>
                </a:solidFill>
                <a:latin typeface="Arial" pitchFamily="34" charset="0"/>
                <a:ea typeface="+mn-ea"/>
                <a:cs typeface="Arial" pitchFamily="34" charset="0"/>
              </a:rPr>
              <a:t>Allows the user to change Dashboards user access settings for multiple position titles at once</a:t>
            </a:r>
          </a:p>
          <a:p>
            <a:pPr marL="815146" lvl="1" indent="-285750">
              <a:buFont typeface="Arial" pitchFamily="34" charset="0"/>
              <a:buChar char="•"/>
            </a:pPr>
            <a:r>
              <a:rPr lang="en-US" sz="1200" kern="1200" dirty="0" smtClean="0">
                <a:solidFill>
                  <a:schemeClr val="tx1"/>
                </a:solidFill>
                <a:latin typeface="Arial" pitchFamily="34" charset="0"/>
                <a:ea typeface="+mn-ea"/>
                <a:cs typeface="Arial" pitchFamily="34" charset="0"/>
              </a:rPr>
              <a:t>Allows the user to export and review current position titles and associated user access settings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95</a:t>
            </a:fld>
            <a:endParaRPr lang="en-US" dirty="0"/>
          </a:p>
        </p:txBody>
      </p:sp>
    </p:spTree>
    <p:extLst>
      <p:ext uri="{BB962C8B-B14F-4D97-AF65-F5344CB8AC3E}">
        <p14:creationId xmlns:p14="http://schemas.microsoft.com/office/powerpoint/2010/main" val="294933806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Bef>
                <a:spcPts val="808"/>
              </a:spcBef>
              <a:buFont typeface="Arial" pitchFamily="34" charset="0"/>
              <a:buChar char="•"/>
            </a:pPr>
            <a:r>
              <a:rPr lang="en-US" sz="1200" dirty="0" smtClean="0"/>
              <a:t>“Specialists” are defined as staff who are responsible for specific groups or “cohorts” of students and should only see those students  </a:t>
            </a:r>
          </a:p>
          <a:p>
            <a:pPr marL="491490" lvl="1" indent="-171450">
              <a:spcBef>
                <a:spcPts val="808"/>
              </a:spcBef>
              <a:buFont typeface="Arial" pitchFamily="34" charset="0"/>
              <a:buChar char="•"/>
            </a:pPr>
            <a:r>
              <a:rPr lang="en-US" sz="1200" dirty="0" smtClean="0"/>
              <a:t>The most common example of this is a teacher</a:t>
            </a:r>
          </a:p>
          <a:p>
            <a:pPr marL="171450" indent="-171450">
              <a:spcBef>
                <a:spcPts val="808"/>
              </a:spcBef>
              <a:buFont typeface="Arial" pitchFamily="34" charset="0"/>
              <a:buChar char="•"/>
            </a:pPr>
            <a:r>
              <a:rPr lang="en-US" sz="1200" dirty="0" smtClean="0"/>
              <a:t>Teachers only see their students as determined by their class section assignments  </a:t>
            </a:r>
          </a:p>
          <a:p>
            <a:pPr marL="491490" lvl="1" indent="-171450">
              <a:spcBef>
                <a:spcPts val="808"/>
              </a:spcBef>
              <a:buFont typeface="Arial" pitchFamily="34" charset="0"/>
              <a:buChar char="•"/>
            </a:pPr>
            <a:r>
              <a:rPr lang="en-US" sz="1200" dirty="0" smtClean="0"/>
              <a:t>Class sections are uploaded nightly from the LEA source systems</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96</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Bef>
                <a:spcPts val="808"/>
              </a:spcBef>
              <a:buFont typeface="Arial" pitchFamily="34" charset="0"/>
              <a:buChar char="•"/>
            </a:pPr>
            <a:r>
              <a:rPr lang="en-US" sz="1200" dirty="0" smtClean="0"/>
              <a:t>“Specialists” are defined as staff who are responsible for specific groups or “cohorts” of students and should only see those students  </a:t>
            </a:r>
          </a:p>
          <a:p>
            <a:pPr marL="491490" lvl="1" indent="-171450">
              <a:spcBef>
                <a:spcPts val="808"/>
              </a:spcBef>
              <a:buFont typeface="Arial" pitchFamily="34" charset="0"/>
              <a:buChar char="•"/>
            </a:pPr>
            <a:r>
              <a:rPr lang="en-US" sz="1200" dirty="0" smtClean="0"/>
              <a:t>The most common example of this is a teacher</a:t>
            </a:r>
          </a:p>
          <a:p>
            <a:pPr marL="171450" indent="-171450">
              <a:spcBef>
                <a:spcPts val="808"/>
              </a:spcBef>
              <a:buFont typeface="Arial" pitchFamily="34" charset="0"/>
              <a:buChar char="•"/>
            </a:pPr>
            <a:r>
              <a:rPr lang="en-US" sz="1200" dirty="0" smtClean="0"/>
              <a:t>Teachers only see their students as determined by their class section assignments  </a:t>
            </a:r>
          </a:p>
          <a:p>
            <a:pPr marL="491490" lvl="1" indent="-171450">
              <a:spcBef>
                <a:spcPts val="808"/>
              </a:spcBef>
              <a:buFont typeface="Arial" pitchFamily="34" charset="0"/>
              <a:buChar char="•"/>
            </a:pPr>
            <a:r>
              <a:rPr lang="en-US" sz="1200" dirty="0" smtClean="0"/>
              <a:t>Class sections are uploaded nightly from the LEA source systems</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97</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285750" indent="-285750">
              <a:spcBef>
                <a:spcPts val="808"/>
              </a:spcBef>
              <a:buFont typeface="Arial" pitchFamily="34" charset="0"/>
              <a:buChar char="•"/>
            </a:pPr>
            <a:r>
              <a:rPr lang="en-US" sz="1200" dirty="0" smtClean="0"/>
              <a:t>Those who do not have class section assignments, but need to see a specific group of students can be assigned a specialist role and linked to those students using the cohort interchange  </a:t>
            </a:r>
          </a:p>
          <a:p>
            <a:pPr marL="912914" lvl="1" indent="-512864">
              <a:spcBef>
                <a:spcPts val="808"/>
              </a:spcBef>
              <a:buFont typeface="Arial" pitchFamily="34" charset="0"/>
              <a:buChar char="•"/>
            </a:pPr>
            <a:r>
              <a:rPr lang="en-US" sz="1200" dirty="0" smtClean="0"/>
              <a:t>This is not automatic; setup requires additional coordination between the source system vendor and district</a:t>
            </a:r>
          </a:p>
          <a:p>
            <a:pPr marL="912914" lvl="1" indent="-512864">
              <a:spcBef>
                <a:spcPts val="808"/>
              </a:spcBef>
              <a:buFont typeface="Arial" pitchFamily="34" charset="0"/>
              <a:buChar char="•"/>
            </a:pPr>
            <a:r>
              <a:rPr lang="en-US" sz="1200" dirty="0" smtClean="0"/>
              <a:t>If this is not set up, then the target individual will receive an error message when logging in to the studentGPS™ Dashboards</a:t>
            </a:r>
          </a:p>
          <a:p>
            <a:pPr marL="512864" indent="-512864">
              <a:spcBef>
                <a:spcPts val="808"/>
              </a:spcBef>
              <a:buFont typeface="Arial" pitchFamily="34" charset="0"/>
              <a:buChar char="•"/>
            </a:pPr>
            <a:r>
              <a:rPr lang="en-US" sz="1200" dirty="0" smtClean="0"/>
              <a:t>It is recommended that LEA data stewards review list of</a:t>
            </a:r>
            <a:r>
              <a:rPr lang="en-US" sz="1200" baseline="0" dirty="0" smtClean="0"/>
              <a:t> specialists </a:t>
            </a:r>
            <a:r>
              <a:rPr lang="en-US" sz="1200" dirty="0" smtClean="0"/>
              <a:t>at the beginning of each school year to ensure they are up to date</a:t>
            </a:r>
          </a:p>
          <a:p>
            <a:pPr marL="0" lvl="0" indent="0">
              <a:buFont typeface="Arial" pitchFamily="34" charset="0"/>
              <a:buNone/>
            </a:pPr>
            <a:endParaRPr lang="en-US" sz="1200"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98</a:t>
            </a:fld>
            <a:endParaRPr lang="en-US" dirty="0"/>
          </a:p>
        </p:txBody>
      </p:sp>
    </p:spTree>
    <p:extLst>
      <p:ext uri="{BB962C8B-B14F-4D97-AF65-F5344CB8AC3E}">
        <p14:creationId xmlns:p14="http://schemas.microsoft.com/office/powerpoint/2010/main" val="135644820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Claims-based authentication is the process of authenticating a user based on a set of claims about the user’s identity contained in a trusted token.  </a:t>
            </a:r>
          </a:p>
          <a:p>
            <a:pPr marL="171450" indent="-171450">
              <a:buFont typeface="Arial" pitchFamily="34" charset="0"/>
              <a:buChar char="•"/>
            </a:pPr>
            <a:r>
              <a:rPr lang="en-US" dirty="0" smtClean="0"/>
              <a:t>Basic set of roles or ‘claims’ correspond to varying levels of access</a:t>
            </a:r>
          </a:p>
          <a:p>
            <a:pPr marL="171450" indent="-171450">
              <a:buFont typeface="Arial" pitchFamily="34" charset="0"/>
              <a:buChar char="•"/>
            </a:pPr>
            <a:r>
              <a:rPr lang="en-US" dirty="0" smtClean="0"/>
              <a:t>Access will differ based on where assigned (campus vs. district) and any specific student assignments (class sections, rosters)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99</a:t>
            </a:fld>
            <a:endParaRPr lang="en-US" dirty="0"/>
          </a:p>
        </p:txBody>
      </p:sp>
    </p:spTree>
    <p:extLst>
      <p:ext uri="{BB962C8B-B14F-4D97-AF65-F5344CB8AC3E}">
        <p14:creationId xmlns:p14="http://schemas.microsoft.com/office/powerpoint/2010/main" val="46024429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itchFamily="34" charset="0"/>
              <a:buNone/>
            </a:pPr>
            <a:r>
              <a:rPr lang="en-US" sz="1200" baseline="0" dirty="0" smtClean="0"/>
              <a:t>Let’s go through each role and description and explore the access to data, starting with Staff and Specialist.  Note that the claim sets are organized into access to district, school, operational, classroom and students.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100</a:t>
            </a:fld>
            <a:endParaRPr lang="en-US" dirty="0"/>
          </a:p>
        </p:txBody>
      </p:sp>
    </p:spTree>
    <p:extLst>
      <p:ext uri="{BB962C8B-B14F-4D97-AF65-F5344CB8AC3E}">
        <p14:creationId xmlns:p14="http://schemas.microsoft.com/office/powerpoint/2010/main" val="13564482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2362200" y="4038600"/>
            <a:ext cx="6477000"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val="423863867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457200"/>
            <a:ext cx="6858000" cy="841248"/>
          </a:xfrm>
          <a:prstGeom prst="rect">
            <a:avLst/>
          </a:prstGeom>
        </p:spPr>
        <p:txBody>
          <a:bodyPr anchor="ctr">
            <a:no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eaLnBrk="1" latinLnBrk="0" hangingPunct="1"/>
            <a:endParaRPr kumimoji="0" lang="en-US" b="0" dirty="0"/>
          </a:p>
        </p:txBody>
      </p:sp>
      <p:sp>
        <p:nvSpPr>
          <p:cNvPr id="2" name="Title 1"/>
          <p:cNvSpPr>
            <a:spLocks noGrp="1"/>
          </p:cNvSpPr>
          <p:nvPr>
            <p:ph type="title"/>
          </p:nvPr>
        </p:nvSpPr>
        <p:spPr>
          <a:xfrm>
            <a:off x="1371600" y="1600200"/>
            <a:ext cx="7620000" cy="990600"/>
          </a:xfrm>
          <a:prstGeom prst="rect">
            <a:avLst/>
          </a:prstGeom>
        </p:spPr>
        <p:txBody>
          <a:bodyPr anchor="ctr" anchorCtr="0">
            <a:no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userDrawn="1"/>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t>Click to edit Master title style</a:t>
            </a:r>
            <a:endParaRPr lang="en-US" sz="2800"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 id="2147483763"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hyperlink" Target="http://jukebox.esc13.net/teadeveloper02/TSDS_Sims/TSDS_DDM_ADMIN_FUNCTIONS_Final/TSDS_DDM_ADMIN_FUNCTIONS_Final.htm" TargetMode="External"/><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hyperlink" Target="http://www.texasstudentdatasystem.org/" TargetMode="External"/><Relationship Id="rId2" Type="http://schemas.openxmlformats.org/officeDocument/2006/relationships/notesSlide" Target="../notesSlides/notesSlide116.xml"/><Relationship Id="rId1" Type="http://schemas.openxmlformats.org/officeDocument/2006/relationships/slideLayout" Target="../slideLayouts/slideLayout11.xml"/><Relationship Id="rId4" Type="http://schemas.openxmlformats.org/officeDocument/2006/relationships/image" Target="../media/image67.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msdn.microsoft.com/enus/library/system.drawing.imaging.imageformat.aspx" TargetMode="External"/><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2438400" y="5943600"/>
            <a:ext cx="6477000" cy="838200"/>
          </a:xfrm>
        </p:spPr>
        <p:txBody>
          <a:bodyPr>
            <a:noAutofit/>
          </a:bodyPr>
          <a:lstStyle/>
          <a:p>
            <a:r>
              <a:rPr lang="en-US" sz="3400" b="1" cap="none" dirty="0" smtClean="0"/>
              <a:t>TSDS Technical Course 6: </a:t>
            </a:r>
            <a:r>
              <a:rPr lang="en-US" sz="3400" b="1" cap="none" dirty="0" smtClean="0">
                <a:solidFill>
                  <a:srgbClr val="43E4FF"/>
                </a:solidFill>
              </a:rPr>
              <a:t>studentGPS™ Dashboards Configuration and Administrative Tasks</a:t>
            </a:r>
            <a:br>
              <a:rPr lang="en-US" sz="3400" b="1" cap="none" dirty="0" smtClean="0">
                <a:solidFill>
                  <a:srgbClr val="43E4FF"/>
                </a:solidFill>
              </a:rPr>
            </a:br>
            <a:r>
              <a:rPr lang="en-US" sz="3100" dirty="0" smtClean="0"/>
              <a:t/>
            </a:r>
            <a:br>
              <a:rPr lang="en-US" sz="3100" dirty="0" smtClean="0"/>
            </a:br>
            <a:r>
              <a:rPr lang="en-US" sz="2400" dirty="0" smtClean="0">
                <a:solidFill>
                  <a:srgbClr val="11D4E9"/>
                </a:solidFill>
              </a:rPr>
              <a:t> </a:t>
            </a:r>
            <a:br>
              <a:rPr lang="en-US" sz="2400" dirty="0" smtClean="0">
                <a:solidFill>
                  <a:srgbClr val="11D4E9"/>
                </a:solidFill>
              </a:rPr>
            </a:br>
            <a:endParaRPr lang="en-US" sz="2400" dirty="0">
              <a:solidFill>
                <a:srgbClr val="FCD192"/>
              </a:solidFill>
            </a:endParaRPr>
          </a:p>
        </p:txBody>
      </p:sp>
      <p:sp>
        <p:nvSpPr>
          <p:cNvPr id="6" name="Rectangle 5"/>
          <p:cNvSpPr/>
          <p:nvPr/>
        </p:nvSpPr>
        <p:spPr>
          <a:xfrm>
            <a:off x="110990" y="870099"/>
            <a:ext cx="2832442" cy="338554"/>
          </a:xfrm>
          <a:prstGeom prst="rect">
            <a:avLst/>
          </a:prstGeom>
        </p:spPr>
        <p:txBody>
          <a:bodyPr wrap="none">
            <a:spAutoFit/>
          </a:bodyPr>
          <a:lstStyle/>
          <a:p>
            <a:r>
              <a:rPr lang="en-US" sz="1600" dirty="0" smtClean="0">
                <a:solidFill>
                  <a:srgbClr val="11D4E9"/>
                </a:solidFill>
              </a:rPr>
              <a:t>Simple Solution. Brighter Futures.</a:t>
            </a:r>
            <a:endParaRPr lang="en-US" sz="1600" dirty="0"/>
          </a:p>
        </p:txBody>
      </p:sp>
      <p:sp>
        <p:nvSpPr>
          <p:cNvPr id="5" name="TextBox 4"/>
          <p:cNvSpPr txBox="1"/>
          <p:nvPr/>
        </p:nvSpPr>
        <p:spPr>
          <a:xfrm>
            <a:off x="2743200" y="6320135"/>
            <a:ext cx="6019800" cy="461665"/>
          </a:xfrm>
          <a:prstGeom prst="rect">
            <a:avLst/>
          </a:prstGeom>
          <a:noFill/>
        </p:spPr>
        <p:txBody>
          <a:bodyPr wrap="square" rtlCol="0">
            <a:spAutoFit/>
          </a:bodyPr>
          <a:lstStyle/>
          <a:p>
            <a:r>
              <a:rPr lang="en-US" sz="2400" dirty="0" smtClean="0">
                <a:solidFill>
                  <a:srgbClr val="11D4E9"/>
                </a:solidFill>
              </a:rPr>
              <a:t>Document Number TSDS-Tech-L006-D003</a:t>
            </a:r>
            <a:endParaRPr lang="en-US" sz="2400" dirty="0"/>
          </a:p>
        </p:txBody>
      </p:sp>
    </p:spTree>
    <p:extLst>
      <p:ext uri="{BB962C8B-B14F-4D97-AF65-F5344CB8AC3E}">
        <p14:creationId xmlns:p14="http://schemas.microsoft.com/office/powerpoint/2010/main" val="20266040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r>
              <a:rPr lang="en-US" dirty="0"/>
              <a:t>Let’s locate the studentGPS™ Dashboards Quality Assurance tools on Project Share</a:t>
            </a:r>
          </a:p>
          <a:p>
            <a:pPr lvl="1"/>
            <a:r>
              <a:rPr lang="en-US" dirty="0"/>
              <a:t>QA Checklist Quick Reference Guide</a:t>
            </a:r>
          </a:p>
          <a:p>
            <a:pPr lvl="1"/>
            <a:r>
              <a:rPr lang="en-US" dirty="0"/>
              <a:t>QA Checklist</a:t>
            </a:r>
          </a:p>
          <a:p>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10</a:t>
            </a:fld>
            <a:endParaRPr lang="en-US" dirty="0"/>
          </a:p>
        </p:txBody>
      </p:sp>
      <p:sp>
        <p:nvSpPr>
          <p:cNvPr id="5" name="Title 3"/>
          <p:cNvSpPr>
            <a:spLocks noGrp="1"/>
          </p:cNvSpPr>
          <p:nvPr>
            <p:ph type="title"/>
          </p:nvPr>
        </p:nvSpPr>
        <p:spPr>
          <a:xfrm>
            <a:off x="1905000" y="381000"/>
            <a:ext cx="6858000" cy="838200"/>
          </a:xfrm>
          <a:prstGeom prst="rect">
            <a:avLst/>
          </a:prstGeom>
        </p:spPr>
        <p:txBody>
          <a:bodyPr>
            <a:noAutofit/>
          </a:bodyPr>
          <a:lstStyle/>
          <a:p>
            <a:r>
              <a:rPr lang="en-US" sz="2400" dirty="0" smtClean="0"/>
              <a:t>studentGPS™ Dashboards </a:t>
            </a:r>
            <a:br>
              <a:rPr lang="en-US" sz="2400" dirty="0" smtClean="0"/>
            </a:br>
            <a:r>
              <a:rPr lang="en-US" sz="2400" dirty="0" smtClean="0"/>
              <a:t>Quality Assurance Tools on Project Share</a:t>
            </a:r>
            <a:endParaRPr lang="en-US" sz="2400" dirty="0"/>
          </a:p>
        </p:txBody>
      </p:sp>
      <p:sp>
        <p:nvSpPr>
          <p:cNvPr id="6" name="Rounded Rectangle 5"/>
          <p:cNvSpPr/>
          <p:nvPr/>
        </p:nvSpPr>
        <p:spPr>
          <a:xfrm>
            <a:off x="838200" y="3581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344434135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100</a:t>
            </a:fld>
            <a:endParaRPr lang="en-US" dirty="0"/>
          </a:p>
        </p:txBody>
      </p:sp>
      <p:sp>
        <p:nvSpPr>
          <p:cNvPr id="4" name="Title 3"/>
          <p:cNvSpPr>
            <a:spLocks noGrp="1"/>
          </p:cNvSpPr>
          <p:nvPr>
            <p:ph type="title"/>
          </p:nvPr>
        </p:nvSpPr>
        <p:spPr>
          <a:xfrm>
            <a:off x="1905000" y="381000"/>
            <a:ext cx="6858000" cy="841248"/>
          </a:xfrm>
        </p:spPr>
        <p:txBody>
          <a:bodyPr>
            <a:noAutofit/>
          </a:bodyPr>
          <a:lstStyle/>
          <a:p>
            <a:r>
              <a:rPr lang="en-US" sz="2400" dirty="0" smtClean="0"/>
              <a:t>studentGPS™ Dashboards Roles &amp; Claims to Data: Staff &amp; Specialist</a:t>
            </a:r>
            <a:endParaRPr lang="en-US" sz="2400" dirty="0"/>
          </a:p>
        </p:txBody>
      </p:sp>
      <p:graphicFrame>
        <p:nvGraphicFramePr>
          <p:cNvPr id="2" name="Table 1"/>
          <p:cNvGraphicFramePr>
            <a:graphicFrameLocks noGrp="1"/>
          </p:cNvGraphicFramePr>
          <p:nvPr>
            <p:extLst>
              <p:ext uri="{D42A27DB-BD31-4B8C-83A1-F6EECF244321}">
                <p14:modId xmlns:p14="http://schemas.microsoft.com/office/powerpoint/2010/main" val="656707255"/>
              </p:ext>
            </p:extLst>
          </p:nvPr>
        </p:nvGraphicFramePr>
        <p:xfrm>
          <a:off x="304800" y="1828800"/>
          <a:ext cx="8534400" cy="4860388"/>
        </p:xfrm>
        <a:graphic>
          <a:graphicData uri="http://schemas.openxmlformats.org/drawingml/2006/table">
            <a:tbl>
              <a:tblPr firstRow="1" bandRow="1">
                <a:tableStyleId>{5C22544A-7EE6-4342-B048-85BDC9FD1C3A}</a:tableStyleId>
              </a:tblPr>
              <a:tblGrid>
                <a:gridCol w="1219200"/>
                <a:gridCol w="2590799"/>
                <a:gridCol w="838200"/>
                <a:gridCol w="838200"/>
                <a:gridCol w="1066800"/>
                <a:gridCol w="990600"/>
                <a:gridCol w="990601"/>
              </a:tblGrid>
              <a:tr h="471268">
                <a:tc>
                  <a:txBody>
                    <a:bodyPr/>
                    <a:lstStyle/>
                    <a:p>
                      <a:endParaRPr lang="en-US" sz="1200" dirty="0">
                        <a:solidFill>
                          <a:srgbClr val="FFFFFF"/>
                        </a:solidFill>
                      </a:endParaRPr>
                    </a:p>
                  </a:txBody>
                  <a:tcPr/>
                </a:tc>
                <a:tc>
                  <a:txBody>
                    <a:bodyPr/>
                    <a:lstStyle/>
                    <a:p>
                      <a:r>
                        <a:rPr lang="en-US" sz="1200" dirty="0" smtClean="0">
                          <a:solidFill>
                            <a:srgbClr val="FFFFFF"/>
                          </a:solidFill>
                        </a:rPr>
                        <a:t>Description</a:t>
                      </a:r>
                      <a:endParaRPr lang="en-US" sz="1200" dirty="0">
                        <a:solidFill>
                          <a:srgbClr val="FFFFFF"/>
                        </a:solidFill>
                      </a:endParaRPr>
                    </a:p>
                  </a:txBody>
                  <a:tcPr/>
                </a:tc>
                <a:tc>
                  <a:txBody>
                    <a:bodyPr/>
                    <a:lstStyle/>
                    <a:p>
                      <a:r>
                        <a:rPr lang="en-US" sz="1200" dirty="0" smtClean="0">
                          <a:solidFill>
                            <a:srgbClr val="FFFFFF"/>
                          </a:solidFill>
                        </a:rPr>
                        <a:t>District</a:t>
                      </a:r>
                      <a:endParaRPr lang="en-US" sz="1200" dirty="0">
                        <a:solidFill>
                          <a:srgbClr val="FFFFFF"/>
                        </a:solidFill>
                      </a:endParaRPr>
                    </a:p>
                  </a:txBody>
                  <a:tcPr/>
                </a:tc>
                <a:tc>
                  <a:txBody>
                    <a:bodyPr/>
                    <a:lstStyle/>
                    <a:p>
                      <a:r>
                        <a:rPr lang="en-US" sz="1200" dirty="0" smtClean="0">
                          <a:solidFill>
                            <a:srgbClr val="FFFFFF"/>
                          </a:solidFill>
                        </a:rPr>
                        <a:t>School</a:t>
                      </a:r>
                      <a:endParaRPr lang="en-US" sz="1200" dirty="0">
                        <a:solidFill>
                          <a:srgbClr val="FFFFFF"/>
                        </a:solidFill>
                      </a:endParaRPr>
                    </a:p>
                  </a:txBody>
                  <a:tcPr/>
                </a:tc>
                <a:tc>
                  <a:txBody>
                    <a:bodyPr/>
                    <a:lstStyle/>
                    <a:p>
                      <a:r>
                        <a:rPr lang="en-US" sz="1200" dirty="0" smtClean="0">
                          <a:solidFill>
                            <a:srgbClr val="FFFFFF"/>
                          </a:solidFill>
                        </a:rPr>
                        <a:t>Operational</a:t>
                      </a:r>
                      <a:endParaRPr lang="en-US" sz="1200" dirty="0">
                        <a:solidFill>
                          <a:srgbClr val="FFFFFF"/>
                        </a:solidFill>
                      </a:endParaRPr>
                    </a:p>
                  </a:txBody>
                  <a:tcPr/>
                </a:tc>
                <a:tc>
                  <a:txBody>
                    <a:bodyPr/>
                    <a:lstStyle/>
                    <a:p>
                      <a:r>
                        <a:rPr lang="en-US" sz="1200" dirty="0" smtClean="0">
                          <a:solidFill>
                            <a:srgbClr val="FFFFFF"/>
                          </a:solidFill>
                        </a:rPr>
                        <a:t>Classroom</a:t>
                      </a:r>
                      <a:endParaRPr lang="en-US" sz="1200" dirty="0">
                        <a:solidFill>
                          <a:srgbClr val="FFFFFF"/>
                        </a:solidFill>
                      </a:endParaRPr>
                    </a:p>
                  </a:txBody>
                  <a:tcPr/>
                </a:tc>
                <a:tc>
                  <a:txBody>
                    <a:bodyPr/>
                    <a:lstStyle/>
                    <a:p>
                      <a:r>
                        <a:rPr lang="en-US" sz="1200" dirty="0" smtClean="0">
                          <a:solidFill>
                            <a:srgbClr val="FFFFFF"/>
                          </a:solidFill>
                        </a:rPr>
                        <a:t>Students</a:t>
                      </a:r>
                      <a:endParaRPr lang="en-US" sz="1200" dirty="0">
                        <a:solidFill>
                          <a:srgbClr val="FFFFFF"/>
                        </a:solidFill>
                      </a:endParaRPr>
                    </a:p>
                  </a:txBody>
                  <a:tcPr/>
                </a:tc>
              </a:tr>
              <a:tr h="477813">
                <a:tc>
                  <a:txBody>
                    <a:bodyPr/>
                    <a:lstStyle/>
                    <a:p>
                      <a:r>
                        <a:rPr lang="en-US" sz="1200" dirty="0" smtClean="0"/>
                        <a:t>Staff</a:t>
                      </a:r>
                      <a:endParaRPr lang="en-US" sz="1200" dirty="0"/>
                    </a:p>
                  </a:txBody>
                  <a:tcPr/>
                </a:tc>
                <a:tc>
                  <a:txBody>
                    <a:bodyPr/>
                    <a:lstStyle/>
                    <a:p>
                      <a:r>
                        <a:rPr lang="en-US" sz="1200" dirty="0" smtClean="0"/>
                        <a:t>User may</a:t>
                      </a:r>
                      <a:r>
                        <a:rPr lang="en-US" sz="1200" baseline="0" dirty="0" smtClean="0"/>
                        <a:t> view the district-level Dashboards or school-level Dashboards only (dependent on organizational assignment.  This is a “metrics-only” view and users are restricted from seeing any student or staff level information</a:t>
                      </a:r>
                      <a:endParaRPr lang="en-US" sz="1200" dirty="0"/>
                    </a:p>
                  </a:txBody>
                  <a:tcPr/>
                </a:tc>
                <a:tc>
                  <a:txBody>
                    <a:bodyPr/>
                    <a:lstStyle/>
                    <a:p>
                      <a:r>
                        <a:rPr lang="en-US" sz="1200" dirty="0" smtClean="0"/>
                        <a:t>If district</a:t>
                      </a:r>
                      <a:r>
                        <a:rPr lang="en-US" sz="1200" baseline="0" dirty="0" smtClean="0"/>
                        <a:t> org</a:t>
                      </a:r>
                      <a:endParaRPr lang="en-US" sz="1200" dirty="0"/>
                    </a:p>
                  </a:txBody>
                  <a:tcPr/>
                </a:tc>
                <a:tc>
                  <a:txBody>
                    <a:bodyPr/>
                    <a:lstStyle/>
                    <a:p>
                      <a:r>
                        <a:rPr lang="en-US" sz="1200" dirty="0" smtClean="0"/>
                        <a:t>If school</a:t>
                      </a:r>
                      <a:r>
                        <a:rPr lang="en-US" sz="1200" baseline="0" dirty="0" smtClean="0"/>
                        <a:t> org</a:t>
                      </a:r>
                      <a:endParaRPr lang="en-US" sz="1200" dirty="0"/>
                    </a:p>
                  </a:txBody>
                  <a:tcPr/>
                </a:tc>
                <a:tc>
                  <a:txBody>
                    <a:bodyPr/>
                    <a:lstStyle/>
                    <a:p>
                      <a:r>
                        <a:rPr lang="en-US" sz="1200" dirty="0" smtClean="0"/>
                        <a:t>No</a:t>
                      </a:r>
                      <a:endParaRPr lang="en-US" sz="1200" dirty="0"/>
                    </a:p>
                  </a:txBody>
                  <a:tcPr/>
                </a:tc>
                <a:tc>
                  <a:txBody>
                    <a:bodyPr/>
                    <a:lstStyle/>
                    <a:p>
                      <a:r>
                        <a:rPr lang="en-US" sz="1200" dirty="0" smtClean="0"/>
                        <a:t>No</a:t>
                      </a:r>
                      <a:endParaRPr lang="en-US" sz="1200" dirty="0"/>
                    </a:p>
                  </a:txBody>
                  <a:tcPr/>
                </a:tc>
                <a:tc>
                  <a:txBody>
                    <a:bodyPr/>
                    <a:lstStyle/>
                    <a:p>
                      <a:r>
                        <a:rPr lang="en-US" sz="1200" dirty="0" smtClean="0"/>
                        <a:t>No</a:t>
                      </a:r>
                      <a:endParaRPr lang="en-US" sz="1200" dirty="0"/>
                    </a:p>
                  </a:txBody>
                  <a:tcPr/>
                </a:tc>
              </a:tr>
              <a:tr h="477813">
                <a:tc>
                  <a:txBody>
                    <a:bodyPr/>
                    <a:lstStyle/>
                    <a:p>
                      <a:r>
                        <a:rPr lang="en-US" sz="1200" dirty="0" smtClean="0"/>
                        <a:t>Specialist</a:t>
                      </a:r>
                      <a:endParaRPr lang="en-US" sz="1200" dirty="0"/>
                    </a:p>
                  </a:txBody>
                  <a:tcPr/>
                </a:tc>
                <a:tc>
                  <a:txBody>
                    <a:bodyPr/>
                    <a:lstStyle/>
                    <a:p>
                      <a:r>
                        <a:rPr lang="en-US" sz="1200" dirty="0" smtClean="0"/>
                        <a:t>User may</a:t>
                      </a:r>
                      <a:r>
                        <a:rPr lang="en-US" sz="1200" baseline="0" dirty="0" smtClean="0"/>
                        <a:t> view only those students that are associated to their staff ID.  District/Campus specialist: User may view only those students in the district of a specific school in a capacity other than teacher (as determined by student rosters, e.g., counselor).  Teacher: User may view only those students across the specific  school(s) that are associated with user as a teacher (students assigned to the teacher’s class sections).  Teacher can see a school level view; student lists are limited to those assigned to teacher’s sections.</a:t>
                      </a:r>
                      <a:endParaRPr lang="en-US" sz="1200" dirty="0"/>
                    </a:p>
                  </a:txBody>
                  <a:tcPr/>
                </a:tc>
                <a:tc>
                  <a:txBody>
                    <a:bodyPr/>
                    <a:lstStyle/>
                    <a:p>
                      <a:r>
                        <a:rPr lang="en-US" sz="1200" dirty="0" smtClean="0"/>
                        <a:t>If district org</a:t>
                      </a:r>
                      <a:endParaRPr lang="en-US" sz="1200" dirty="0"/>
                    </a:p>
                  </a:txBody>
                  <a:tcPr/>
                </a:tc>
                <a:tc>
                  <a:txBody>
                    <a:bodyPr/>
                    <a:lstStyle/>
                    <a:p>
                      <a:r>
                        <a:rPr lang="en-US" sz="1200" dirty="0" smtClean="0"/>
                        <a:t>If</a:t>
                      </a:r>
                      <a:r>
                        <a:rPr lang="en-US" sz="1200" baseline="0" dirty="0" smtClean="0"/>
                        <a:t> school org</a:t>
                      </a:r>
                      <a:endParaRPr lang="en-US" sz="1200" dirty="0"/>
                    </a:p>
                  </a:txBody>
                  <a:tcPr/>
                </a:tc>
                <a:tc>
                  <a:txBody>
                    <a:bodyPr/>
                    <a:lstStyle/>
                    <a:p>
                      <a:r>
                        <a:rPr lang="en-US" sz="1200" dirty="0" smtClean="0"/>
                        <a:t>NO</a:t>
                      </a:r>
                      <a:endParaRPr lang="en-US" sz="1200" dirty="0"/>
                    </a:p>
                  </a:txBody>
                  <a:tcPr/>
                </a:tc>
                <a:tc>
                  <a:txBody>
                    <a:bodyPr/>
                    <a:lstStyle/>
                    <a:p>
                      <a:r>
                        <a:rPr lang="en-US" sz="1200" dirty="0" smtClean="0"/>
                        <a:t>Rosters</a:t>
                      </a:r>
                      <a:r>
                        <a:rPr lang="en-US" sz="1200" baseline="0" dirty="0" smtClean="0"/>
                        <a:t> or </a:t>
                      </a:r>
                      <a:r>
                        <a:rPr lang="en-US" sz="1200" dirty="0" smtClean="0"/>
                        <a:t>Classes</a:t>
                      </a:r>
                      <a:r>
                        <a:rPr lang="en-US" sz="1200" baseline="0" dirty="0" smtClean="0"/>
                        <a:t> in District or School</a:t>
                      </a:r>
                      <a:endParaRPr lang="en-US" sz="1200" dirty="0"/>
                    </a:p>
                  </a:txBody>
                  <a:tcPr/>
                </a:tc>
                <a:tc>
                  <a:txBody>
                    <a:bodyPr/>
                    <a:lstStyle/>
                    <a:p>
                      <a:r>
                        <a:rPr lang="en-US" sz="1200" dirty="0" smtClean="0"/>
                        <a:t>Rosters</a:t>
                      </a:r>
                      <a:r>
                        <a:rPr lang="en-US" sz="1200" baseline="0" dirty="0" smtClean="0"/>
                        <a:t> or </a:t>
                      </a:r>
                      <a:r>
                        <a:rPr lang="en-US" sz="1200" dirty="0" smtClean="0"/>
                        <a:t>Classes</a:t>
                      </a:r>
                      <a:r>
                        <a:rPr lang="en-US" sz="1200" baseline="0" dirty="0" smtClean="0"/>
                        <a:t> in District or School</a:t>
                      </a:r>
                      <a:endParaRPr lang="en-US" sz="1200" dirty="0"/>
                    </a:p>
                  </a:txBody>
                  <a:tcPr/>
                </a:tc>
              </a:tr>
            </a:tbl>
          </a:graphicData>
        </a:graphic>
      </p:graphicFrame>
    </p:spTree>
    <p:extLst>
      <p:ext uri="{BB962C8B-B14F-4D97-AF65-F5344CB8AC3E}">
        <p14:creationId xmlns:p14="http://schemas.microsoft.com/office/powerpoint/2010/main" val="226600585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101</a:t>
            </a:fld>
            <a:endParaRPr lang="en-US" dirty="0"/>
          </a:p>
        </p:txBody>
      </p:sp>
      <p:sp>
        <p:nvSpPr>
          <p:cNvPr id="4" name="Title 3"/>
          <p:cNvSpPr>
            <a:spLocks noGrp="1"/>
          </p:cNvSpPr>
          <p:nvPr>
            <p:ph type="title"/>
          </p:nvPr>
        </p:nvSpPr>
        <p:spPr>
          <a:xfrm>
            <a:off x="1905000" y="381000"/>
            <a:ext cx="6858000" cy="841248"/>
          </a:xfrm>
        </p:spPr>
        <p:txBody>
          <a:bodyPr>
            <a:noAutofit/>
          </a:bodyPr>
          <a:lstStyle/>
          <a:p>
            <a:r>
              <a:rPr lang="en-US" sz="2400" dirty="0" smtClean="0"/>
              <a:t>studentGPS™ Dashboards Roles and Claims to Data: Leader, Administration and Principal</a:t>
            </a:r>
            <a:endParaRPr lang="en-US" sz="2400" dirty="0"/>
          </a:p>
        </p:txBody>
      </p:sp>
      <p:graphicFrame>
        <p:nvGraphicFramePr>
          <p:cNvPr id="2" name="Table 1"/>
          <p:cNvGraphicFramePr>
            <a:graphicFrameLocks noGrp="1"/>
          </p:cNvGraphicFramePr>
          <p:nvPr>
            <p:extLst>
              <p:ext uri="{D42A27DB-BD31-4B8C-83A1-F6EECF244321}">
                <p14:modId xmlns:p14="http://schemas.microsoft.com/office/powerpoint/2010/main" val="1133211752"/>
              </p:ext>
            </p:extLst>
          </p:nvPr>
        </p:nvGraphicFramePr>
        <p:xfrm>
          <a:off x="304800" y="1828800"/>
          <a:ext cx="8534400" cy="4768948"/>
        </p:xfrm>
        <a:graphic>
          <a:graphicData uri="http://schemas.openxmlformats.org/drawingml/2006/table">
            <a:tbl>
              <a:tblPr firstRow="1" bandRow="1">
                <a:tableStyleId>{5C22544A-7EE6-4342-B048-85BDC9FD1C3A}</a:tableStyleId>
              </a:tblPr>
              <a:tblGrid>
                <a:gridCol w="1219200"/>
                <a:gridCol w="2590799"/>
                <a:gridCol w="838200"/>
                <a:gridCol w="838200"/>
                <a:gridCol w="1066800"/>
                <a:gridCol w="990600"/>
                <a:gridCol w="990601"/>
              </a:tblGrid>
              <a:tr h="471268">
                <a:tc>
                  <a:txBody>
                    <a:bodyPr/>
                    <a:lstStyle/>
                    <a:p>
                      <a:endParaRPr lang="en-US" sz="1200" dirty="0">
                        <a:solidFill>
                          <a:srgbClr val="FFFFFF"/>
                        </a:solidFill>
                      </a:endParaRPr>
                    </a:p>
                  </a:txBody>
                  <a:tcPr/>
                </a:tc>
                <a:tc>
                  <a:txBody>
                    <a:bodyPr/>
                    <a:lstStyle/>
                    <a:p>
                      <a:r>
                        <a:rPr lang="en-US" sz="1200" dirty="0" smtClean="0">
                          <a:solidFill>
                            <a:srgbClr val="FFFFFF"/>
                          </a:solidFill>
                        </a:rPr>
                        <a:t>Description</a:t>
                      </a:r>
                      <a:endParaRPr lang="en-US" sz="1200" dirty="0">
                        <a:solidFill>
                          <a:srgbClr val="FFFFFF"/>
                        </a:solidFill>
                      </a:endParaRPr>
                    </a:p>
                  </a:txBody>
                  <a:tcPr/>
                </a:tc>
                <a:tc>
                  <a:txBody>
                    <a:bodyPr/>
                    <a:lstStyle/>
                    <a:p>
                      <a:r>
                        <a:rPr lang="en-US" sz="1200" dirty="0" smtClean="0">
                          <a:solidFill>
                            <a:srgbClr val="FFFFFF"/>
                          </a:solidFill>
                        </a:rPr>
                        <a:t>District</a:t>
                      </a:r>
                      <a:endParaRPr lang="en-US" sz="1200" dirty="0">
                        <a:solidFill>
                          <a:srgbClr val="FFFFFF"/>
                        </a:solidFill>
                      </a:endParaRPr>
                    </a:p>
                  </a:txBody>
                  <a:tcPr/>
                </a:tc>
                <a:tc>
                  <a:txBody>
                    <a:bodyPr/>
                    <a:lstStyle/>
                    <a:p>
                      <a:r>
                        <a:rPr lang="en-US" sz="1200" dirty="0" smtClean="0">
                          <a:solidFill>
                            <a:srgbClr val="FFFFFF"/>
                          </a:solidFill>
                        </a:rPr>
                        <a:t>School</a:t>
                      </a:r>
                      <a:endParaRPr lang="en-US" sz="1200" dirty="0">
                        <a:solidFill>
                          <a:srgbClr val="FFFFFF"/>
                        </a:solidFill>
                      </a:endParaRPr>
                    </a:p>
                  </a:txBody>
                  <a:tcPr/>
                </a:tc>
                <a:tc>
                  <a:txBody>
                    <a:bodyPr/>
                    <a:lstStyle/>
                    <a:p>
                      <a:r>
                        <a:rPr lang="en-US" sz="1200" dirty="0" smtClean="0">
                          <a:solidFill>
                            <a:srgbClr val="FFFFFF"/>
                          </a:solidFill>
                        </a:rPr>
                        <a:t>Operational</a:t>
                      </a:r>
                      <a:endParaRPr lang="en-US" sz="1200" dirty="0">
                        <a:solidFill>
                          <a:srgbClr val="FFFFFF"/>
                        </a:solidFill>
                      </a:endParaRPr>
                    </a:p>
                  </a:txBody>
                  <a:tcPr/>
                </a:tc>
                <a:tc>
                  <a:txBody>
                    <a:bodyPr/>
                    <a:lstStyle/>
                    <a:p>
                      <a:r>
                        <a:rPr lang="en-US" sz="1200" dirty="0" smtClean="0">
                          <a:solidFill>
                            <a:srgbClr val="FFFFFF"/>
                          </a:solidFill>
                        </a:rPr>
                        <a:t>Classroom</a:t>
                      </a:r>
                      <a:endParaRPr lang="en-US" sz="1200" dirty="0">
                        <a:solidFill>
                          <a:srgbClr val="FFFFFF"/>
                        </a:solidFill>
                      </a:endParaRPr>
                    </a:p>
                  </a:txBody>
                  <a:tcPr/>
                </a:tc>
                <a:tc>
                  <a:txBody>
                    <a:bodyPr/>
                    <a:lstStyle/>
                    <a:p>
                      <a:r>
                        <a:rPr lang="en-US" sz="1200" dirty="0" smtClean="0">
                          <a:solidFill>
                            <a:srgbClr val="FFFFFF"/>
                          </a:solidFill>
                        </a:rPr>
                        <a:t>Students</a:t>
                      </a:r>
                      <a:endParaRPr lang="en-US" sz="1200" dirty="0">
                        <a:solidFill>
                          <a:srgbClr val="FFFFFF"/>
                        </a:solidFill>
                      </a:endParaRPr>
                    </a:p>
                  </a:txBody>
                  <a:tcPr/>
                </a:tc>
              </a:tr>
              <a:tr h="477813">
                <a:tc>
                  <a:txBody>
                    <a:bodyPr/>
                    <a:lstStyle/>
                    <a:p>
                      <a:r>
                        <a:rPr lang="en-US" sz="1200" dirty="0" smtClean="0"/>
                        <a:t>Leader</a:t>
                      </a:r>
                      <a:endParaRPr lang="en-US" sz="1200" dirty="0"/>
                    </a:p>
                  </a:txBody>
                  <a:tcPr/>
                </a:tc>
                <a:tc>
                  <a:txBody>
                    <a:bodyPr/>
                    <a:lstStyle/>
                    <a:p>
                      <a:r>
                        <a:rPr lang="en-US" sz="1200" dirty="0" smtClean="0"/>
                        <a:t>User may view</a:t>
                      </a:r>
                      <a:r>
                        <a:rPr lang="en-US" sz="1200" baseline="0" dirty="0" smtClean="0"/>
                        <a:t> the student Dashboards for all students currently enrolled in the district or specific school (depending on organizational assignment).  User cannot see any operational or staff metrics.</a:t>
                      </a:r>
                      <a:endParaRPr lang="en-US" sz="1200" dirty="0"/>
                    </a:p>
                  </a:txBody>
                  <a:tcPr/>
                </a:tc>
                <a:tc>
                  <a:txBody>
                    <a:bodyPr/>
                    <a:lstStyle/>
                    <a:p>
                      <a:r>
                        <a:rPr lang="en-US" sz="1200" dirty="0" smtClean="0"/>
                        <a:t>If district org</a:t>
                      </a:r>
                      <a:endParaRPr lang="en-US" sz="1200" dirty="0"/>
                    </a:p>
                  </a:txBody>
                  <a:tcPr/>
                </a:tc>
                <a:tc>
                  <a:txBody>
                    <a:bodyPr/>
                    <a:lstStyle/>
                    <a:p>
                      <a:r>
                        <a:rPr lang="en-US" sz="1200" dirty="0" smtClean="0"/>
                        <a:t>If school org</a:t>
                      </a:r>
                      <a:endParaRPr lang="en-US" sz="1200" dirty="0"/>
                    </a:p>
                  </a:txBody>
                  <a:tcPr/>
                </a:tc>
                <a:tc>
                  <a:txBody>
                    <a:bodyPr/>
                    <a:lstStyle/>
                    <a:p>
                      <a:r>
                        <a:rPr lang="en-US" sz="1200" dirty="0" smtClean="0"/>
                        <a:t>No</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a:t>
                      </a:r>
                      <a:endParaRPr lang="en-US" sz="1200" dirty="0"/>
                    </a:p>
                  </a:txBody>
                  <a:tcPr/>
                </a:tc>
              </a:tr>
              <a:tr h="477813">
                <a:tc>
                  <a:txBody>
                    <a:bodyPr/>
                    <a:lstStyle/>
                    <a:p>
                      <a:r>
                        <a:rPr lang="en-US" sz="1200" dirty="0" smtClean="0"/>
                        <a:t>Administration</a:t>
                      </a:r>
                      <a:endParaRPr lang="en-US" sz="1200" dirty="0"/>
                    </a:p>
                  </a:txBody>
                  <a:tcPr/>
                </a:tc>
                <a:tc>
                  <a:txBody>
                    <a:bodyPr/>
                    <a:lstStyle/>
                    <a:p>
                      <a:r>
                        <a:rPr lang="en-US" sz="1200" dirty="0" smtClean="0"/>
                        <a:t>User</a:t>
                      </a:r>
                      <a:r>
                        <a:rPr lang="en-US" sz="1200" baseline="0" dirty="0" smtClean="0"/>
                        <a:t> may view the student, classroom and full campus Dashboards for all students and teachers currently enrolled in the district or specific school (dependent on organizational assignment).</a:t>
                      </a:r>
                      <a:endParaRPr lang="en-US" sz="1200" dirty="0"/>
                    </a:p>
                  </a:txBody>
                  <a:tcPr/>
                </a:tc>
                <a:tc>
                  <a:txBody>
                    <a:bodyPr/>
                    <a:lstStyle/>
                    <a:p>
                      <a:r>
                        <a:rPr lang="en-US" sz="1200" dirty="0" smtClean="0"/>
                        <a:t>If district org</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a:t>
                      </a:r>
                      <a:endParaRPr lang="en-US" sz="1200" dirty="0"/>
                    </a:p>
                  </a:txBody>
                  <a:tcPr/>
                </a:tc>
              </a:tr>
              <a:tr h="477813">
                <a:tc>
                  <a:txBody>
                    <a:bodyPr/>
                    <a:lstStyle/>
                    <a:p>
                      <a:r>
                        <a:rPr lang="en-US" sz="1200" dirty="0" smtClean="0"/>
                        <a:t>Principal</a:t>
                      </a:r>
                      <a:endParaRPr lang="en-US" sz="1200" dirty="0"/>
                    </a:p>
                  </a:txBody>
                  <a:tcPr/>
                </a:tc>
                <a:tc>
                  <a:txBody>
                    <a:bodyPr/>
                    <a:lstStyle/>
                    <a:p>
                      <a:r>
                        <a:rPr lang="en-US" sz="1200" dirty="0" smtClean="0"/>
                        <a:t>User may</a:t>
                      </a:r>
                      <a:r>
                        <a:rPr lang="en-US" sz="1200" baseline="0" dirty="0" smtClean="0"/>
                        <a:t> view the student, classroom and full campus Dashboards for all students and teachers currently enrolled in the specific school.  May also view campus goals and do “what if” analysis of goals, but changes won’t be saved for future sessions.</a:t>
                      </a:r>
                      <a:endParaRPr lang="en-US" sz="1200" dirty="0"/>
                    </a:p>
                  </a:txBody>
                  <a:tcPr/>
                </a:tc>
                <a:tc>
                  <a:txBody>
                    <a:bodyPr/>
                    <a:lstStyle/>
                    <a:p>
                      <a:r>
                        <a:rPr lang="en-US" sz="1200" dirty="0" smtClean="0"/>
                        <a:t>No</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 </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a:t>
                      </a:r>
                      <a:endParaRPr lang="en-US" sz="1200" dirty="0"/>
                    </a:p>
                  </a:txBody>
                  <a:tcPr/>
                </a:tc>
              </a:tr>
            </a:tbl>
          </a:graphicData>
        </a:graphic>
      </p:graphicFrame>
    </p:spTree>
    <p:extLst>
      <p:ext uri="{BB962C8B-B14F-4D97-AF65-F5344CB8AC3E}">
        <p14:creationId xmlns:p14="http://schemas.microsoft.com/office/powerpoint/2010/main" val="253492672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102</a:t>
            </a:fld>
            <a:endParaRPr lang="en-US" dirty="0"/>
          </a:p>
        </p:txBody>
      </p:sp>
      <p:sp>
        <p:nvSpPr>
          <p:cNvPr id="4" name="Title 3"/>
          <p:cNvSpPr>
            <a:spLocks noGrp="1"/>
          </p:cNvSpPr>
          <p:nvPr>
            <p:ph type="title"/>
          </p:nvPr>
        </p:nvSpPr>
        <p:spPr>
          <a:xfrm>
            <a:off x="1905000" y="381000"/>
            <a:ext cx="6858000" cy="841248"/>
          </a:xfrm>
        </p:spPr>
        <p:txBody>
          <a:bodyPr>
            <a:noAutofit/>
          </a:bodyPr>
          <a:lstStyle/>
          <a:p>
            <a:r>
              <a:rPr lang="en-US" sz="2400" dirty="0" smtClean="0"/>
              <a:t>studentGPS™ Dashboards Roles &amp; Claims to Data: Superintendent &amp; System Admin</a:t>
            </a:r>
            <a:endParaRPr lang="en-US" sz="2400" dirty="0"/>
          </a:p>
        </p:txBody>
      </p:sp>
      <p:graphicFrame>
        <p:nvGraphicFramePr>
          <p:cNvPr id="2" name="Table 1"/>
          <p:cNvGraphicFramePr>
            <a:graphicFrameLocks noGrp="1"/>
          </p:cNvGraphicFramePr>
          <p:nvPr>
            <p:extLst>
              <p:ext uri="{D42A27DB-BD31-4B8C-83A1-F6EECF244321}">
                <p14:modId xmlns:p14="http://schemas.microsoft.com/office/powerpoint/2010/main" val="1097115258"/>
              </p:ext>
            </p:extLst>
          </p:nvPr>
        </p:nvGraphicFramePr>
        <p:xfrm>
          <a:off x="304800" y="1828800"/>
          <a:ext cx="8534400" cy="2848708"/>
        </p:xfrm>
        <a:graphic>
          <a:graphicData uri="http://schemas.openxmlformats.org/drawingml/2006/table">
            <a:tbl>
              <a:tblPr firstRow="1" bandRow="1">
                <a:tableStyleId>{5C22544A-7EE6-4342-B048-85BDC9FD1C3A}</a:tableStyleId>
              </a:tblPr>
              <a:tblGrid>
                <a:gridCol w="1256731"/>
                <a:gridCol w="2553268"/>
                <a:gridCol w="838200"/>
                <a:gridCol w="838200"/>
                <a:gridCol w="1066800"/>
                <a:gridCol w="990600"/>
                <a:gridCol w="990601"/>
              </a:tblGrid>
              <a:tr h="471268">
                <a:tc>
                  <a:txBody>
                    <a:bodyPr/>
                    <a:lstStyle/>
                    <a:p>
                      <a:endParaRPr lang="en-US" sz="1200" dirty="0"/>
                    </a:p>
                  </a:txBody>
                  <a:tcPr/>
                </a:tc>
                <a:tc>
                  <a:txBody>
                    <a:bodyPr/>
                    <a:lstStyle/>
                    <a:p>
                      <a:r>
                        <a:rPr lang="en-US" sz="1200" dirty="0" smtClean="0">
                          <a:solidFill>
                            <a:srgbClr val="FFFFFF"/>
                          </a:solidFill>
                        </a:rPr>
                        <a:t>Description</a:t>
                      </a:r>
                      <a:endParaRPr lang="en-US" sz="1200" dirty="0">
                        <a:solidFill>
                          <a:srgbClr val="FFFFFF"/>
                        </a:solidFill>
                      </a:endParaRPr>
                    </a:p>
                  </a:txBody>
                  <a:tcPr/>
                </a:tc>
                <a:tc>
                  <a:txBody>
                    <a:bodyPr/>
                    <a:lstStyle/>
                    <a:p>
                      <a:r>
                        <a:rPr lang="en-US" sz="1200" dirty="0" smtClean="0">
                          <a:solidFill>
                            <a:srgbClr val="FFFFFF"/>
                          </a:solidFill>
                        </a:rPr>
                        <a:t>District</a:t>
                      </a:r>
                      <a:endParaRPr lang="en-US" sz="1200" dirty="0">
                        <a:solidFill>
                          <a:srgbClr val="FFFFFF"/>
                        </a:solidFill>
                      </a:endParaRPr>
                    </a:p>
                  </a:txBody>
                  <a:tcPr/>
                </a:tc>
                <a:tc>
                  <a:txBody>
                    <a:bodyPr/>
                    <a:lstStyle/>
                    <a:p>
                      <a:r>
                        <a:rPr lang="en-US" sz="1200" dirty="0" smtClean="0">
                          <a:solidFill>
                            <a:srgbClr val="FFFFFF"/>
                          </a:solidFill>
                        </a:rPr>
                        <a:t>School</a:t>
                      </a:r>
                      <a:endParaRPr lang="en-US" sz="1200" dirty="0">
                        <a:solidFill>
                          <a:srgbClr val="FFFFFF"/>
                        </a:solidFill>
                      </a:endParaRPr>
                    </a:p>
                  </a:txBody>
                  <a:tcPr/>
                </a:tc>
                <a:tc>
                  <a:txBody>
                    <a:bodyPr/>
                    <a:lstStyle/>
                    <a:p>
                      <a:r>
                        <a:rPr lang="en-US" sz="1200" dirty="0" smtClean="0">
                          <a:solidFill>
                            <a:srgbClr val="FFFFFF"/>
                          </a:solidFill>
                        </a:rPr>
                        <a:t>Operational</a:t>
                      </a:r>
                      <a:endParaRPr lang="en-US" sz="1200" dirty="0">
                        <a:solidFill>
                          <a:srgbClr val="FFFFFF"/>
                        </a:solidFill>
                      </a:endParaRPr>
                    </a:p>
                  </a:txBody>
                  <a:tcPr/>
                </a:tc>
                <a:tc>
                  <a:txBody>
                    <a:bodyPr/>
                    <a:lstStyle/>
                    <a:p>
                      <a:r>
                        <a:rPr lang="en-US" sz="1200" dirty="0" smtClean="0">
                          <a:solidFill>
                            <a:srgbClr val="FFFFFF"/>
                          </a:solidFill>
                        </a:rPr>
                        <a:t>Classroom</a:t>
                      </a:r>
                      <a:endParaRPr lang="en-US" sz="1200" dirty="0">
                        <a:solidFill>
                          <a:srgbClr val="FFFFFF"/>
                        </a:solidFill>
                      </a:endParaRPr>
                    </a:p>
                  </a:txBody>
                  <a:tcPr/>
                </a:tc>
                <a:tc>
                  <a:txBody>
                    <a:bodyPr/>
                    <a:lstStyle/>
                    <a:p>
                      <a:r>
                        <a:rPr lang="en-US" sz="1200" dirty="0" smtClean="0">
                          <a:solidFill>
                            <a:srgbClr val="FFFFFF"/>
                          </a:solidFill>
                        </a:rPr>
                        <a:t>Students</a:t>
                      </a:r>
                      <a:endParaRPr lang="en-US" sz="1200" dirty="0">
                        <a:solidFill>
                          <a:srgbClr val="FFFFFF"/>
                        </a:solidFill>
                      </a:endParaRPr>
                    </a:p>
                  </a:txBody>
                  <a:tcPr/>
                </a:tc>
              </a:tr>
              <a:tr h="477813">
                <a:tc>
                  <a:txBody>
                    <a:bodyPr/>
                    <a:lstStyle/>
                    <a:p>
                      <a:r>
                        <a:rPr lang="en-US" sz="1200" dirty="0" smtClean="0"/>
                        <a:t>Superintendent</a:t>
                      </a:r>
                      <a:endParaRPr lang="en-US" sz="1200" dirty="0"/>
                    </a:p>
                  </a:txBody>
                  <a:tcPr/>
                </a:tc>
                <a:tc>
                  <a:txBody>
                    <a:bodyPr/>
                    <a:lstStyle/>
                    <a:p>
                      <a:r>
                        <a:rPr lang="en-US" sz="1200" dirty="0" smtClean="0"/>
                        <a:t>User may view the</a:t>
                      </a:r>
                      <a:r>
                        <a:rPr lang="en-US" sz="1200" baseline="0" dirty="0" smtClean="0"/>
                        <a:t> student, classroom and full campus Dashboards for all students and teachers currently enrolled in the district.  User also has the ability to set and manage district and campus goals or thresholds.</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 </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a:t>
                      </a:r>
                      <a:endParaRPr lang="en-US" sz="1200" dirty="0"/>
                    </a:p>
                  </a:txBody>
                  <a:tcPr/>
                </a:tc>
              </a:tr>
              <a:tr h="477813">
                <a:tc>
                  <a:txBody>
                    <a:bodyPr/>
                    <a:lstStyle/>
                    <a:p>
                      <a:r>
                        <a:rPr lang="en-US" sz="1200" dirty="0" smtClean="0"/>
                        <a:t>System Admin or</a:t>
                      </a:r>
                      <a:r>
                        <a:rPr lang="en-US" sz="1200" baseline="0" dirty="0" smtClean="0"/>
                        <a:t> LEA Data Steward and Key Designees</a:t>
                      </a:r>
                      <a:endParaRPr lang="en-US" sz="1200" dirty="0"/>
                    </a:p>
                  </a:txBody>
                  <a:tcPr/>
                </a:tc>
                <a:tc>
                  <a:txBody>
                    <a:bodyPr/>
                    <a:lstStyle/>
                    <a:p>
                      <a:r>
                        <a:rPr lang="en-US" sz="1200" dirty="0" smtClean="0"/>
                        <a:t>User</a:t>
                      </a:r>
                      <a:r>
                        <a:rPr lang="en-US" sz="1200" baseline="0" dirty="0" smtClean="0"/>
                        <a:t> may impersonate the view of the student, classroom and full campus Dashboards for all students and teachers currently enrolled in the district</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a:t>
                      </a:r>
                      <a:endParaRPr lang="en-US" sz="1200" dirty="0"/>
                    </a:p>
                  </a:txBody>
                  <a:tcPr/>
                </a:tc>
                <a:tc>
                  <a:txBody>
                    <a:bodyPr/>
                    <a:lstStyle/>
                    <a:p>
                      <a:r>
                        <a:rPr lang="en-US" sz="1200" dirty="0" smtClean="0"/>
                        <a:t>Yes</a:t>
                      </a:r>
                      <a:endParaRPr lang="en-US" sz="1200" dirty="0"/>
                    </a:p>
                  </a:txBody>
                  <a:tcPr/>
                </a:tc>
              </a:tr>
            </a:tbl>
          </a:graphicData>
        </a:graphic>
      </p:graphicFrame>
    </p:spTree>
    <p:extLst>
      <p:ext uri="{BB962C8B-B14F-4D97-AF65-F5344CB8AC3E}">
        <p14:creationId xmlns:p14="http://schemas.microsoft.com/office/powerpoint/2010/main" val="174106107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Setting User Access Levels in the Administrative Tool:  Step 1</a:t>
            </a:r>
            <a:endParaRPr lang="en-US" sz="24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103</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1794" y="3200400"/>
            <a:ext cx="6218095" cy="2597326"/>
          </a:xfrm>
          <a:prstGeom prst="rect">
            <a:avLst/>
          </a:prstGeom>
          <a:ln>
            <a:solidFill>
              <a:srgbClr val="929292"/>
            </a:solidFill>
          </a:ln>
        </p:spPr>
      </p:pic>
      <p:sp>
        <p:nvSpPr>
          <p:cNvPr id="6" name="Rounded Rectangle 5"/>
          <p:cNvSpPr/>
          <p:nvPr/>
        </p:nvSpPr>
        <p:spPr>
          <a:xfrm>
            <a:off x="1447800" y="3886200"/>
            <a:ext cx="2209800" cy="437297"/>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1562100" y="3564575"/>
            <a:ext cx="876300" cy="1905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le 7"/>
          <p:cNvSpPr/>
          <p:nvPr/>
        </p:nvSpPr>
        <p:spPr>
          <a:xfrm>
            <a:off x="914400" y="2735239"/>
            <a:ext cx="1981200" cy="3810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ounded Rectangle 9"/>
          <p:cNvSpPr/>
          <p:nvPr/>
        </p:nvSpPr>
        <p:spPr>
          <a:xfrm>
            <a:off x="2379025" y="4724400"/>
            <a:ext cx="685800" cy="1905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rot="5400000">
            <a:off x="5257897" y="3526344"/>
            <a:ext cx="347455" cy="1981568"/>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871873" y="1785936"/>
            <a:ext cx="3666453" cy="1110432"/>
          </a:xfrm>
          <a:prstGeom prst="rect">
            <a:avLst/>
          </a:prstGeom>
          <a:noFill/>
        </p:spPr>
        <p:txBody>
          <a:bodyPr wrap="none" rtlCol="0">
            <a:sp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dirty="0"/>
              <a:t>Log in as System Administrator</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dirty="0"/>
              <a:t>Select Position Title Claim Sets</a:t>
            </a:r>
          </a:p>
          <a:p>
            <a:endParaRPr lang="en-US" dirty="0"/>
          </a:p>
        </p:txBody>
      </p:sp>
    </p:spTree>
    <p:extLst>
      <p:ext uri="{BB962C8B-B14F-4D97-AF65-F5344CB8AC3E}">
        <p14:creationId xmlns:p14="http://schemas.microsoft.com/office/powerpoint/2010/main" val="112139789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8125" y="2971800"/>
            <a:ext cx="6953250" cy="2975162"/>
          </a:xfrm>
          <a:prstGeom prst="rect">
            <a:avLst/>
          </a:prstGeom>
          <a:noFill/>
          <a:ln w="9525">
            <a:solidFill>
              <a:srgbClr val="92929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905000" y="381000"/>
            <a:ext cx="6858000" cy="841248"/>
          </a:xfrm>
        </p:spPr>
        <p:txBody>
          <a:bodyPr/>
          <a:lstStyle/>
          <a:p>
            <a:r>
              <a:rPr lang="en-US" sz="2400" dirty="0" smtClean="0"/>
              <a:t>Setting User Access Levels in the Administrative Tool:  Step 2</a:t>
            </a:r>
            <a:endParaRPr lang="en-US" sz="24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104</a:t>
            </a:fld>
            <a:endParaRPr lang="en-US" dirty="0"/>
          </a:p>
        </p:txBody>
      </p:sp>
      <p:sp>
        <p:nvSpPr>
          <p:cNvPr id="6" name="Rounded Rectangle 5"/>
          <p:cNvSpPr/>
          <p:nvPr/>
        </p:nvSpPr>
        <p:spPr>
          <a:xfrm>
            <a:off x="990600" y="3733800"/>
            <a:ext cx="2209800" cy="559554"/>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1219200" y="3429000"/>
            <a:ext cx="876300" cy="190500"/>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rot="5400000">
            <a:off x="1921772" y="3717028"/>
            <a:ext cx="347455" cy="2209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662804" y="1815307"/>
            <a:ext cx="7423892" cy="1110432"/>
          </a:xfrm>
          <a:prstGeom prst="rect">
            <a:avLst/>
          </a:prstGeom>
          <a:noFill/>
        </p:spPr>
        <p:txBody>
          <a:bodyPr wrap="none" rtlCol="0">
            <a:spAutoFit/>
          </a:bodyPr>
          <a:lstStyle/>
          <a:p>
            <a:pPr marL="285750" indent="-285750">
              <a:lnSpc>
                <a:spcPct val="106000"/>
              </a:lnSpc>
              <a:spcBef>
                <a:spcPts val="600"/>
              </a:spcBef>
              <a:spcAft>
                <a:spcPts val="300"/>
              </a:spcAft>
              <a:buClr>
                <a:schemeClr val="accent2">
                  <a:lumMod val="75000"/>
                </a:schemeClr>
              </a:buClr>
              <a:buFont typeface="Wingdings" pitchFamily="2" charset="2"/>
              <a:buChar char="q"/>
            </a:pPr>
            <a:r>
              <a:rPr lang="en-US" dirty="0"/>
              <a:t>The user can select Single Edit or Edit Batch</a:t>
            </a:r>
          </a:p>
          <a:p>
            <a:pPr marL="285750" indent="-285750">
              <a:lnSpc>
                <a:spcPct val="106000"/>
              </a:lnSpc>
              <a:spcBef>
                <a:spcPts val="600"/>
              </a:spcBef>
              <a:spcAft>
                <a:spcPts val="300"/>
              </a:spcAft>
              <a:buClr>
                <a:schemeClr val="accent2">
                  <a:lumMod val="75000"/>
                </a:schemeClr>
              </a:buClr>
              <a:buFont typeface="Wingdings" pitchFamily="2" charset="2"/>
              <a:buChar char="q"/>
            </a:pPr>
            <a:r>
              <a:rPr lang="en-US" dirty="0"/>
              <a:t>The user can also select the Position Title from the drop down menu</a:t>
            </a:r>
          </a:p>
          <a:p>
            <a:endParaRPr lang="en-US" dirty="0"/>
          </a:p>
        </p:txBody>
      </p:sp>
    </p:spTree>
    <p:extLst>
      <p:ext uri="{BB962C8B-B14F-4D97-AF65-F5344CB8AC3E}">
        <p14:creationId xmlns:p14="http://schemas.microsoft.com/office/powerpoint/2010/main" val="362626780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3"/>
          <p:cNvPicPr>
            <a:picLocks noChangeAspect="1"/>
          </p:cNvPicPr>
          <p:nvPr/>
        </p:nvPicPr>
        <p:blipFill rotWithShape="1">
          <a:blip r:embed="rId3" cstate="print">
            <a:extLst>
              <a:ext uri="{28A0092B-C50C-407E-A947-70E740481C1C}">
                <a14:useLocalDpi xmlns:a14="http://schemas.microsoft.com/office/drawing/2010/main" val="0"/>
              </a:ext>
            </a:extLst>
          </a:blip>
          <a:srcRect r="20506"/>
          <a:stretch/>
        </p:blipFill>
        <p:spPr>
          <a:xfrm>
            <a:off x="178540" y="2057400"/>
            <a:ext cx="4461699" cy="3749040"/>
          </a:xfrm>
          <a:prstGeom prst="rect">
            <a:avLst/>
          </a:prstGeom>
          <a:ln>
            <a:solidFill>
              <a:srgbClr val="929292"/>
            </a:solidFill>
          </a:ln>
        </p:spPr>
      </p:pic>
      <p:sp>
        <p:nvSpPr>
          <p:cNvPr id="2" name="Title 1"/>
          <p:cNvSpPr>
            <a:spLocks noGrp="1"/>
          </p:cNvSpPr>
          <p:nvPr>
            <p:ph type="title"/>
          </p:nvPr>
        </p:nvSpPr>
        <p:spPr/>
        <p:txBody>
          <a:bodyPr/>
          <a:lstStyle/>
          <a:p>
            <a:r>
              <a:rPr lang="en-US" dirty="0" smtClean="0"/>
              <a:t>Editing a Single Title: Position Title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105</a:t>
            </a:fld>
            <a:endParaRPr lang="en-US" dirty="0"/>
          </a:p>
        </p:txBody>
      </p:sp>
      <p:sp>
        <p:nvSpPr>
          <p:cNvPr id="7" name="Rounded Rectangle 6"/>
          <p:cNvSpPr/>
          <p:nvPr/>
        </p:nvSpPr>
        <p:spPr>
          <a:xfrm>
            <a:off x="342900" y="2286000"/>
            <a:ext cx="876300" cy="1905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le 7"/>
          <p:cNvSpPr/>
          <p:nvPr/>
        </p:nvSpPr>
        <p:spPr>
          <a:xfrm>
            <a:off x="228600" y="2590800"/>
            <a:ext cx="1981200" cy="3810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rot="5400000">
            <a:off x="2103601" y="1765255"/>
            <a:ext cx="347455" cy="413214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2"/>
          <p:cNvSpPr>
            <a:spLocks noGrp="1"/>
          </p:cNvSpPr>
          <p:nvPr>
            <p:ph sz="quarter" idx="1"/>
          </p:nvPr>
        </p:nvSpPr>
        <p:spPr>
          <a:xfrm>
            <a:off x="5181600" y="1914040"/>
            <a:ext cx="3810000" cy="4038600"/>
          </a:xfrm>
        </p:spPr>
        <p:txBody>
          <a:bodyPr>
            <a:noAutofit/>
          </a:bodyPr>
          <a:lstStyle/>
          <a:p>
            <a:r>
              <a:rPr lang="en-US" dirty="0" smtClean="0"/>
              <a:t>Select Single Edit button</a:t>
            </a:r>
          </a:p>
          <a:p>
            <a:r>
              <a:rPr lang="en-US" dirty="0" smtClean="0"/>
              <a:t>Select Position Title drop down to see list of district titles and select title</a:t>
            </a:r>
          </a:p>
        </p:txBody>
      </p:sp>
      <p:sp>
        <p:nvSpPr>
          <p:cNvPr id="18" name="Right Arrow 17"/>
          <p:cNvSpPr/>
          <p:nvPr/>
        </p:nvSpPr>
        <p:spPr>
          <a:xfrm rot="8189329">
            <a:off x="563857" y="300137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658750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5"/>
          <p:cNvPicPr>
            <a:picLocks noChangeAspect="1"/>
          </p:cNvPicPr>
          <p:nvPr/>
        </p:nvPicPr>
        <p:blipFill rotWithShape="1">
          <a:blip r:embed="rId3" cstate="print">
            <a:extLst>
              <a:ext uri="{28A0092B-C50C-407E-A947-70E740481C1C}">
                <a14:useLocalDpi xmlns:a14="http://schemas.microsoft.com/office/drawing/2010/main" val="0"/>
              </a:ext>
            </a:extLst>
          </a:blip>
          <a:srcRect l="1016" t="157" r="34115" b="-157"/>
          <a:stretch/>
        </p:blipFill>
        <p:spPr>
          <a:xfrm>
            <a:off x="152401" y="2042160"/>
            <a:ext cx="4501486" cy="3749040"/>
          </a:xfrm>
          <a:prstGeom prst="rect">
            <a:avLst/>
          </a:prstGeom>
          <a:ln>
            <a:solidFill>
              <a:srgbClr val="929292"/>
            </a:solidFill>
          </a:ln>
        </p:spPr>
      </p:pic>
      <p:sp>
        <p:nvSpPr>
          <p:cNvPr id="2" name="Title 1"/>
          <p:cNvSpPr>
            <a:spLocks noGrp="1"/>
          </p:cNvSpPr>
          <p:nvPr>
            <p:ph type="title"/>
          </p:nvPr>
        </p:nvSpPr>
        <p:spPr/>
        <p:txBody>
          <a:bodyPr/>
          <a:lstStyle/>
          <a:p>
            <a:r>
              <a:rPr lang="en-US" dirty="0" smtClean="0"/>
              <a:t>Editing a Single Title: Select Claim Set</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106</a:t>
            </a:fld>
            <a:endParaRPr lang="en-US" dirty="0"/>
          </a:p>
        </p:txBody>
      </p:sp>
      <p:sp>
        <p:nvSpPr>
          <p:cNvPr id="7" name="Rounded Rectangle 6"/>
          <p:cNvSpPr/>
          <p:nvPr/>
        </p:nvSpPr>
        <p:spPr>
          <a:xfrm>
            <a:off x="342900" y="2438400"/>
            <a:ext cx="876300" cy="1905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le 7"/>
          <p:cNvSpPr/>
          <p:nvPr/>
        </p:nvSpPr>
        <p:spPr>
          <a:xfrm>
            <a:off x="152401" y="2685197"/>
            <a:ext cx="2514599" cy="5334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rot="5400000">
            <a:off x="582304" y="3886202"/>
            <a:ext cx="1447801" cy="2209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2"/>
          <p:cNvSpPr>
            <a:spLocks noGrp="1"/>
          </p:cNvSpPr>
          <p:nvPr>
            <p:ph sz="quarter" idx="1"/>
          </p:nvPr>
        </p:nvSpPr>
        <p:spPr>
          <a:xfrm>
            <a:off x="5181600" y="1914040"/>
            <a:ext cx="3810000" cy="4038600"/>
          </a:xfrm>
        </p:spPr>
        <p:txBody>
          <a:bodyPr>
            <a:noAutofit/>
          </a:bodyPr>
          <a:lstStyle/>
          <a:p>
            <a:r>
              <a:rPr lang="en-US" dirty="0" smtClean="0"/>
              <a:t>Select Claim Set drop down </a:t>
            </a:r>
          </a:p>
          <a:p>
            <a:r>
              <a:rPr lang="en-US" dirty="0" smtClean="0"/>
              <a:t>Choose desired access setting</a:t>
            </a:r>
          </a:p>
          <a:p>
            <a:r>
              <a:rPr lang="en-US" dirty="0" smtClean="0"/>
              <a:t>Click Save</a:t>
            </a:r>
          </a:p>
          <a:p>
            <a:r>
              <a:rPr lang="en-US" dirty="0" smtClean="0"/>
              <a:t>Wait at least ten minutes</a:t>
            </a:r>
          </a:p>
          <a:p>
            <a:r>
              <a:rPr lang="en-US" dirty="0" smtClean="0"/>
              <a:t>Test by impersonating user</a:t>
            </a:r>
          </a:p>
        </p:txBody>
      </p:sp>
    </p:spTree>
    <p:extLst>
      <p:ext uri="{BB962C8B-B14F-4D97-AF65-F5344CB8AC3E}">
        <p14:creationId xmlns:p14="http://schemas.microsoft.com/office/powerpoint/2010/main" val="334709542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Batch Editing</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107</a:t>
            </a:fld>
            <a:endParaRPr lang="en-US" dirty="0"/>
          </a:p>
        </p:txBody>
      </p:sp>
      <p:pic>
        <p:nvPicPr>
          <p:cNvPr id="5" name="Content Placeholder 3"/>
          <p:cNvPicPr>
            <a:picLocks noChangeAspect="1"/>
          </p:cNvPicPr>
          <p:nvPr/>
        </p:nvPicPr>
        <p:blipFill rotWithShape="1">
          <a:blip r:embed="rId3" cstate="print">
            <a:extLst>
              <a:ext uri="{28A0092B-C50C-407E-A947-70E740481C1C}">
                <a14:useLocalDpi xmlns:a14="http://schemas.microsoft.com/office/drawing/2010/main" val="0"/>
              </a:ext>
            </a:extLst>
          </a:blip>
          <a:srcRect r="34374"/>
          <a:stretch/>
        </p:blipFill>
        <p:spPr>
          <a:xfrm>
            <a:off x="381000" y="2133600"/>
            <a:ext cx="4097740" cy="2681381"/>
          </a:xfrm>
          <a:prstGeom prst="rect">
            <a:avLst/>
          </a:prstGeom>
          <a:ln>
            <a:solidFill>
              <a:srgbClr val="929292"/>
            </a:solidFill>
          </a:ln>
        </p:spPr>
      </p:pic>
      <p:sp>
        <p:nvSpPr>
          <p:cNvPr id="6" name="Content Placeholder 2"/>
          <p:cNvSpPr>
            <a:spLocks noGrp="1"/>
          </p:cNvSpPr>
          <p:nvPr>
            <p:ph sz="quarter" idx="1"/>
          </p:nvPr>
        </p:nvSpPr>
        <p:spPr>
          <a:xfrm>
            <a:off x="5181600" y="1914040"/>
            <a:ext cx="3810000" cy="4486760"/>
          </a:xfrm>
        </p:spPr>
        <p:txBody>
          <a:bodyPr>
            <a:noAutofit/>
          </a:bodyPr>
          <a:lstStyle/>
          <a:p>
            <a:r>
              <a:rPr lang="en-US" dirty="0" smtClean="0"/>
              <a:t>Select the Batch Edit button</a:t>
            </a:r>
          </a:p>
          <a:p>
            <a:r>
              <a:rPr lang="en-US" dirty="0"/>
              <a:t>Click ‘User Roles Template’ to export current list of district position titles and </a:t>
            </a:r>
            <a:r>
              <a:rPr lang="en-US" dirty="0" smtClean="0"/>
              <a:t>Dashboards </a:t>
            </a:r>
            <a:r>
              <a:rPr lang="en-US" dirty="0"/>
              <a:t>claim settings (in </a:t>
            </a:r>
            <a:r>
              <a:rPr lang="en-US" dirty="0" err="1"/>
              <a:t>xls</a:t>
            </a:r>
            <a:r>
              <a:rPr lang="en-US" dirty="0" smtClean="0"/>
              <a:t>)</a:t>
            </a:r>
          </a:p>
          <a:p>
            <a:r>
              <a:rPr lang="en-US" dirty="0" smtClean="0"/>
              <a:t>Note that the template will be initially blank</a:t>
            </a:r>
          </a:p>
          <a:p>
            <a:r>
              <a:rPr lang="en-US" dirty="0" smtClean="0"/>
              <a:t>Be sure to use the seven ClaimSet roles with correct spelling and punctuation when batch editing</a:t>
            </a:r>
          </a:p>
          <a:p>
            <a:pPr lvl="1"/>
            <a:r>
              <a:rPr lang="en-US" dirty="0" smtClean="0"/>
              <a:t>Cells can left EMPTY or filled in with NONE as the value</a:t>
            </a:r>
            <a:endParaRPr lang="en-US" dirty="0"/>
          </a:p>
          <a:p>
            <a:pPr marL="0" indent="0">
              <a:buNone/>
            </a:pPr>
            <a:endParaRPr lang="en-US" dirty="0" smtClean="0"/>
          </a:p>
        </p:txBody>
      </p:sp>
      <p:sp>
        <p:nvSpPr>
          <p:cNvPr id="7" name="Rounded Rectangle 6"/>
          <p:cNvSpPr/>
          <p:nvPr/>
        </p:nvSpPr>
        <p:spPr>
          <a:xfrm>
            <a:off x="457201" y="2743200"/>
            <a:ext cx="2514599" cy="5334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le 7"/>
          <p:cNvSpPr/>
          <p:nvPr/>
        </p:nvSpPr>
        <p:spPr>
          <a:xfrm>
            <a:off x="457201" y="2460862"/>
            <a:ext cx="876300" cy="1905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8"/>
          <p:cNvSpPr/>
          <p:nvPr/>
        </p:nvSpPr>
        <p:spPr>
          <a:xfrm>
            <a:off x="1714500" y="4214480"/>
            <a:ext cx="2514599" cy="5334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5400000">
            <a:off x="926140" y="3745543"/>
            <a:ext cx="509919" cy="14477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9199142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Batch Editing: Review Settings for Multiple Position Title Claim Sets</a:t>
            </a:r>
            <a:endParaRPr lang="en-US" sz="24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108</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4678"/>
          <a:stretch/>
        </p:blipFill>
        <p:spPr bwMode="auto">
          <a:xfrm>
            <a:off x="553573" y="1978925"/>
            <a:ext cx="3942227" cy="1920240"/>
          </a:xfrm>
          <a:prstGeom prst="rect">
            <a:avLst/>
          </a:prstGeom>
          <a:noFill/>
          <a:ln w="9525">
            <a:solidFill>
              <a:srgbClr val="92929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2"/>
          <p:cNvSpPr>
            <a:spLocks noGrp="1"/>
          </p:cNvSpPr>
          <p:nvPr>
            <p:ph sz="quarter" idx="1"/>
          </p:nvPr>
        </p:nvSpPr>
        <p:spPr>
          <a:xfrm>
            <a:off x="5181600" y="1914040"/>
            <a:ext cx="3810000" cy="4038600"/>
          </a:xfrm>
        </p:spPr>
        <p:txBody>
          <a:bodyPr>
            <a:noAutofit/>
          </a:bodyPr>
          <a:lstStyle/>
          <a:p>
            <a:r>
              <a:rPr lang="en-US" dirty="0"/>
              <a:t>Review </a:t>
            </a:r>
            <a:r>
              <a:rPr lang="en-US" dirty="0" smtClean="0"/>
              <a:t>claim </a:t>
            </a:r>
            <a:r>
              <a:rPr lang="en-US" dirty="0"/>
              <a:t>settings for each Position Title</a:t>
            </a:r>
          </a:p>
          <a:p>
            <a:r>
              <a:rPr lang="en-US" dirty="0"/>
              <a:t>Make changes to </a:t>
            </a:r>
            <a:r>
              <a:rPr lang="en-US" dirty="0" smtClean="0"/>
              <a:t>Dashboards </a:t>
            </a:r>
            <a:r>
              <a:rPr lang="en-US" dirty="0"/>
              <a:t>c</a:t>
            </a:r>
            <a:r>
              <a:rPr lang="en-US" dirty="0" smtClean="0"/>
              <a:t>laim </a:t>
            </a:r>
            <a:r>
              <a:rPr lang="en-US" dirty="0"/>
              <a:t>s</a:t>
            </a:r>
            <a:r>
              <a:rPr lang="en-US" dirty="0" smtClean="0"/>
              <a:t>et </a:t>
            </a:r>
            <a:r>
              <a:rPr lang="en-US" dirty="0"/>
              <a:t>using the list of </a:t>
            </a:r>
            <a:r>
              <a:rPr lang="en-US" dirty="0" smtClean="0"/>
              <a:t>options</a:t>
            </a:r>
          </a:p>
          <a:p>
            <a:r>
              <a:rPr lang="en-US" dirty="0" smtClean="0"/>
              <a:t>Save </a:t>
            </a:r>
            <a:r>
              <a:rPr lang="en-US" dirty="0"/>
              <a:t>file to local drive</a:t>
            </a:r>
          </a:p>
          <a:p>
            <a:pPr marL="0" indent="0">
              <a:buNone/>
            </a:pPr>
            <a:endParaRPr lang="en-US" dirty="0" smtClean="0"/>
          </a:p>
        </p:txBody>
      </p:sp>
      <p:sp>
        <p:nvSpPr>
          <p:cNvPr id="10" name="Rectangle 9"/>
          <p:cNvSpPr/>
          <p:nvPr/>
        </p:nvSpPr>
        <p:spPr>
          <a:xfrm rot="5400000">
            <a:off x="2397205" y="118969"/>
            <a:ext cx="254960" cy="394222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133945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Batch Editing: Review Settings for Multiple Position Titles Claim Sets (cont’d)</a:t>
            </a:r>
            <a:endParaRPr lang="en-US" sz="24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109</a:t>
            </a:fld>
            <a:endParaRPr lang="en-US" dirty="0"/>
          </a:p>
        </p:txBody>
      </p:sp>
      <p:pic>
        <p:nvPicPr>
          <p:cNvPr id="7" name="Content Placeholder 3"/>
          <p:cNvPicPr>
            <a:picLocks noChangeAspect="1"/>
          </p:cNvPicPr>
          <p:nvPr/>
        </p:nvPicPr>
        <p:blipFill rotWithShape="1">
          <a:blip r:embed="rId3" cstate="print">
            <a:extLst>
              <a:ext uri="{28A0092B-C50C-407E-A947-70E740481C1C}">
                <a14:useLocalDpi xmlns:a14="http://schemas.microsoft.com/office/drawing/2010/main" val="0"/>
              </a:ext>
            </a:extLst>
          </a:blip>
          <a:srcRect l="-593" r="68784" b="36195"/>
          <a:stretch/>
        </p:blipFill>
        <p:spPr>
          <a:xfrm>
            <a:off x="1032919" y="1935306"/>
            <a:ext cx="2983531" cy="2743200"/>
          </a:xfrm>
          <a:prstGeom prst="rect">
            <a:avLst/>
          </a:prstGeom>
        </p:spPr>
      </p:pic>
      <p:sp>
        <p:nvSpPr>
          <p:cNvPr id="9" name="Content Placeholder 2"/>
          <p:cNvSpPr>
            <a:spLocks noGrp="1"/>
          </p:cNvSpPr>
          <p:nvPr>
            <p:ph sz="quarter" idx="1"/>
          </p:nvPr>
        </p:nvSpPr>
        <p:spPr>
          <a:xfrm>
            <a:off x="5181600" y="1914040"/>
            <a:ext cx="3810000" cy="4038600"/>
          </a:xfrm>
        </p:spPr>
        <p:txBody>
          <a:bodyPr>
            <a:noAutofit/>
          </a:bodyPr>
          <a:lstStyle/>
          <a:p>
            <a:r>
              <a:rPr lang="en-US" dirty="0" smtClean="0"/>
              <a:t>Use Browse button to select updated file from your local drive</a:t>
            </a:r>
          </a:p>
          <a:p>
            <a:r>
              <a:rPr lang="en-US" dirty="0" smtClean="0"/>
              <a:t>Click submit to upload file</a:t>
            </a:r>
          </a:p>
          <a:p>
            <a:r>
              <a:rPr lang="en-US" dirty="0" smtClean="0"/>
              <a:t>Wait at least ten minutes</a:t>
            </a:r>
          </a:p>
          <a:p>
            <a:r>
              <a:rPr lang="en-US" dirty="0" smtClean="0"/>
              <a:t>Test by impersonating user</a:t>
            </a:r>
          </a:p>
          <a:p>
            <a:r>
              <a:rPr lang="en-US" dirty="0" smtClean="0"/>
              <a:t>Note: Be </a:t>
            </a:r>
            <a:r>
              <a:rPr lang="en-US" dirty="0"/>
              <a:t>sure to use the </a:t>
            </a:r>
            <a:r>
              <a:rPr lang="en-US" dirty="0" smtClean="0"/>
              <a:t>seven </a:t>
            </a:r>
            <a:r>
              <a:rPr lang="en-US" dirty="0"/>
              <a:t>ClaimSet roles with correct spelling and punctuation when batch editing</a:t>
            </a:r>
          </a:p>
          <a:p>
            <a:endParaRPr lang="en-US" dirty="0" smtClean="0"/>
          </a:p>
        </p:txBody>
      </p:sp>
      <p:sp>
        <p:nvSpPr>
          <p:cNvPr id="10" name="Rectangle 9"/>
          <p:cNvSpPr/>
          <p:nvPr/>
        </p:nvSpPr>
        <p:spPr>
          <a:xfrm rot="5400000">
            <a:off x="2407154" y="2317246"/>
            <a:ext cx="381000" cy="3366508"/>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ounded Rectangle 7"/>
          <p:cNvSpPr/>
          <p:nvPr/>
        </p:nvSpPr>
        <p:spPr>
          <a:xfrm>
            <a:off x="1143000" y="2667000"/>
            <a:ext cx="2514599" cy="5334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0"/>
          <p:cNvSpPr/>
          <p:nvPr/>
        </p:nvSpPr>
        <p:spPr>
          <a:xfrm>
            <a:off x="1069551" y="2355945"/>
            <a:ext cx="876300" cy="1905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748997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Identifying Data Issues</a:t>
            </a:r>
            <a:endParaRPr lang="en-US" dirty="0"/>
          </a:p>
        </p:txBody>
      </p:sp>
      <p:sp>
        <p:nvSpPr>
          <p:cNvPr id="3" name="Content Placeholder 2"/>
          <p:cNvSpPr>
            <a:spLocks noGrp="1"/>
          </p:cNvSpPr>
          <p:nvPr>
            <p:ph sz="quarter" idx="1"/>
          </p:nvPr>
        </p:nvSpPr>
        <p:spPr/>
        <p:txBody>
          <a:bodyPr/>
          <a:lstStyle/>
          <a:p>
            <a:r>
              <a:rPr lang="en-US" dirty="0"/>
              <a:t>Once you have reviewed the data in the studentGPS™ Dashboards, you may have identified data that doesn’t look right to you. </a:t>
            </a:r>
          </a:p>
          <a:p>
            <a:pPr lvl="1"/>
            <a:r>
              <a:rPr lang="en-US" dirty="0"/>
              <a:t>The first step in resolving the data issues is to locate the same data in the source system and verify that the data is extracted correctly by the source system vendor</a:t>
            </a:r>
          </a:p>
          <a:p>
            <a:pPr lvl="1"/>
            <a:r>
              <a:rPr lang="en-US" dirty="0"/>
              <a:t>If the data exists in the source but does not exist in the source extract, then the LEA must contact that source system vendor for assistance</a:t>
            </a:r>
          </a:p>
          <a:p>
            <a:pPr lvl="1"/>
            <a:r>
              <a:rPr lang="en-US" dirty="0"/>
              <a:t>If the data has been extracted correctly then the LEA </a:t>
            </a:r>
            <a:r>
              <a:rPr lang="en-US" dirty="0" smtClean="0"/>
              <a:t>Data Steward </a:t>
            </a:r>
            <a:r>
              <a:rPr lang="en-US" dirty="0"/>
              <a:t>should verify that the data was loaded to the ODS and DDM and does not exist on one of the TSDS error reports</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11</a:t>
            </a:fld>
            <a:endParaRPr lang="en-US" dirty="0"/>
          </a:p>
        </p:txBody>
      </p:sp>
    </p:spTree>
    <p:extLst>
      <p:ext uri="{BB962C8B-B14F-4D97-AF65-F5344CB8AC3E}">
        <p14:creationId xmlns:p14="http://schemas.microsoft.com/office/powerpoint/2010/main" val="77151616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Roles</a:t>
            </a:r>
            <a:endParaRPr lang="en-US" dirty="0"/>
          </a:p>
        </p:txBody>
      </p:sp>
      <p:sp>
        <p:nvSpPr>
          <p:cNvPr id="3" name="Content Placeholder 2"/>
          <p:cNvSpPr>
            <a:spLocks noGrp="1"/>
          </p:cNvSpPr>
          <p:nvPr>
            <p:ph sz="quarter" idx="1"/>
          </p:nvPr>
        </p:nvSpPr>
        <p:spPr/>
        <p:txBody>
          <a:bodyPr/>
          <a:lstStyle/>
          <a:p>
            <a:pPr marL="459479" indent="-285750"/>
            <a:r>
              <a:rPr lang="en-US" dirty="0"/>
              <a:t>Use the impersonation </a:t>
            </a:r>
            <a:r>
              <a:rPr lang="en-US" dirty="0" smtClean="0"/>
              <a:t>feature</a:t>
            </a:r>
          </a:p>
          <a:p>
            <a:pPr marL="459479" indent="-285750"/>
            <a:r>
              <a:rPr lang="en-US" dirty="0" smtClean="0"/>
              <a:t>Search </a:t>
            </a:r>
            <a:r>
              <a:rPr lang="en-US" dirty="0"/>
              <a:t>for name of person you wish to check</a:t>
            </a:r>
          </a:p>
          <a:p>
            <a:pPr marL="459479" indent="-285750"/>
            <a:r>
              <a:rPr lang="en-US" dirty="0"/>
              <a:t>On the search detail page, select ‘Staff’ button</a:t>
            </a:r>
          </a:p>
          <a:p>
            <a:pPr marL="459479" indent="-285750"/>
            <a:r>
              <a:rPr lang="en-US" dirty="0"/>
              <a:t>Use the ‘LOGIN AS’ button to impersonate specific user</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110</a:t>
            </a:fld>
            <a:endParaRPr 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600" y="3429000"/>
            <a:ext cx="4801905" cy="3211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rot="5400000">
            <a:off x="5597926" y="3692925"/>
            <a:ext cx="381000" cy="183434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0200598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Claim Setting Questions</a:t>
            </a:r>
            <a:endParaRPr lang="en-US" dirty="0"/>
          </a:p>
        </p:txBody>
      </p:sp>
      <p:sp>
        <p:nvSpPr>
          <p:cNvPr id="3" name="Content Placeholder 2"/>
          <p:cNvSpPr>
            <a:spLocks noGrp="1"/>
          </p:cNvSpPr>
          <p:nvPr>
            <p:ph sz="quarter" idx="1"/>
          </p:nvPr>
        </p:nvSpPr>
        <p:spPr/>
        <p:txBody>
          <a:bodyPr/>
          <a:lstStyle/>
          <a:p>
            <a:pPr marL="512864" indent="-512864"/>
            <a:r>
              <a:rPr lang="en-US" dirty="0"/>
              <a:t>What if I want to review the roles I have now?</a:t>
            </a:r>
          </a:p>
          <a:p>
            <a:pPr marL="815146" lvl="1" indent="-285750">
              <a:tabLst>
                <a:tab pos="528535" algn="l"/>
                <a:tab pos="668148" algn="l"/>
              </a:tabLst>
            </a:pPr>
            <a:r>
              <a:rPr lang="en-US" dirty="0" smtClean="0">
                <a:latin typeface="+mn-lt"/>
              </a:rPr>
              <a:t>Use </a:t>
            </a:r>
            <a:r>
              <a:rPr lang="en-US" dirty="0">
                <a:latin typeface="+mn-lt"/>
              </a:rPr>
              <a:t>the Batch Edit feature to export current list of position titles and settings in Excel</a:t>
            </a:r>
          </a:p>
          <a:p>
            <a:pPr marL="512864" indent="-512864"/>
            <a:r>
              <a:rPr lang="en-US" dirty="0"/>
              <a:t>Can I change access for a particular person?</a:t>
            </a:r>
          </a:p>
          <a:p>
            <a:pPr marL="815146" lvl="1" indent="-285750"/>
            <a:r>
              <a:rPr lang="en-US" dirty="0">
                <a:latin typeface="+mn-lt"/>
              </a:rPr>
              <a:t>No.  In the case where a specific person needs access, we recommend setting up a new position title for that person in your </a:t>
            </a:r>
            <a:r>
              <a:rPr lang="en-US" dirty="0" smtClean="0">
                <a:latin typeface="+mn-lt"/>
              </a:rPr>
              <a:t>LEA source system.  </a:t>
            </a:r>
            <a:r>
              <a:rPr lang="en-US" dirty="0">
                <a:latin typeface="+mn-lt"/>
              </a:rPr>
              <a:t>Once this is established, you can assign the </a:t>
            </a:r>
            <a:r>
              <a:rPr lang="en-US" dirty="0" smtClean="0">
                <a:latin typeface="+mn-lt"/>
              </a:rPr>
              <a:t>desired studentGPS™ Dashboards </a:t>
            </a:r>
            <a:r>
              <a:rPr lang="en-US" dirty="0">
                <a:latin typeface="+mn-lt"/>
              </a:rPr>
              <a:t>claim setting for that position title</a:t>
            </a:r>
            <a:r>
              <a:rPr lang="en-US" dirty="0" smtClean="0">
                <a:latin typeface="+mn-lt"/>
              </a:rPr>
              <a:t>.</a:t>
            </a:r>
          </a:p>
          <a:p>
            <a:pPr marL="495106" indent="-285750"/>
            <a:r>
              <a:rPr lang="en-US" dirty="0" smtClean="0"/>
              <a:t>How are multi-district or multi-campus employees handled?</a:t>
            </a:r>
          </a:p>
          <a:p>
            <a:pPr marL="815146" lvl="1" indent="-285750"/>
            <a:r>
              <a:rPr lang="en-US" dirty="0">
                <a:latin typeface="+mn-lt"/>
              </a:rPr>
              <a:t>There's one TEAL account with provisions for multiple district.  User selects correct TEAL district form drop down &amp; then within that TEAL account selects TSDS portal.  The Dashboard is configured by role &amp; claim set. Within the dashboard user can toggle between campuses.</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111</a:t>
            </a:fld>
            <a:endParaRPr lang="en-US" dirty="0"/>
          </a:p>
        </p:txBody>
      </p:sp>
    </p:spTree>
    <p:extLst>
      <p:ext uri="{BB962C8B-B14F-4D97-AF65-F5344CB8AC3E}">
        <p14:creationId xmlns:p14="http://schemas.microsoft.com/office/powerpoint/2010/main" val="183021654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a:prstGeom prst="rect">
            <a:avLst/>
          </a:prstGeom>
        </p:spPr>
        <p:txBody>
          <a:bodyPr>
            <a:noAutofit/>
          </a:bodyPr>
          <a:lstStyle/>
          <a:p>
            <a:r>
              <a:rPr lang="en-US" sz="2400" dirty="0" smtClean="0"/>
              <a:t>Guided Practice: Administrative Functions and Claim Sets</a:t>
            </a:r>
            <a:endParaRPr lang="en-US" sz="2400"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112</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a:t>You  will complete a narrated simulation of how to </a:t>
            </a:r>
            <a:r>
              <a:rPr lang="en-US" dirty="0" smtClean="0"/>
              <a:t>use the administrative functions and the claim setting functions within the studentGPS™ Dashboards.  </a:t>
            </a:r>
            <a:r>
              <a:rPr lang="en-US" dirty="0"/>
              <a:t>You will interact with the simulation just as if you were clicking directly into the application. </a:t>
            </a:r>
          </a:p>
          <a:p>
            <a:r>
              <a:rPr lang="en-US" dirty="0"/>
              <a:t>The simulation will provide guidance along the way</a:t>
            </a:r>
          </a:p>
          <a:p>
            <a:r>
              <a:rPr lang="en-US" dirty="0"/>
              <a:t>Let’s log in to Project Share to begin</a:t>
            </a:r>
          </a:p>
          <a:p>
            <a:pPr lvl="0">
              <a:spcBef>
                <a:spcPts val="600"/>
              </a:spcBef>
              <a:spcAft>
                <a:spcPts val="900"/>
              </a:spcAft>
            </a:pPr>
            <a:endParaRPr lang="en-US" sz="1800" dirty="0" smtClean="0"/>
          </a:p>
        </p:txBody>
      </p:sp>
      <p:sp>
        <p:nvSpPr>
          <p:cNvPr id="5" name="Rounded Rectangle 4"/>
          <p:cNvSpPr/>
          <p:nvPr/>
        </p:nvSpPr>
        <p:spPr>
          <a:xfrm>
            <a:off x="907576"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val="423021050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Wrap Up, Knowledge Check, Survey, and Questions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113</a:t>
            </a:fld>
            <a:endParaRPr lang="en-US" dirty="0"/>
          </a:p>
        </p:txBody>
      </p:sp>
    </p:spTree>
    <p:extLst>
      <p:ext uri="{BB962C8B-B14F-4D97-AF65-F5344CB8AC3E}">
        <p14:creationId xmlns:p14="http://schemas.microsoft.com/office/powerpoint/2010/main" val="379878712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114</a:t>
            </a:fld>
            <a:endParaRPr lang="en-US" dirty="0"/>
          </a:p>
        </p:txBody>
      </p:sp>
      <p:sp>
        <p:nvSpPr>
          <p:cNvPr id="3" name="Title 2"/>
          <p:cNvSpPr>
            <a:spLocks noGrp="1"/>
          </p:cNvSpPr>
          <p:nvPr>
            <p:ph type="title"/>
          </p:nvPr>
        </p:nvSpPr>
        <p:spPr/>
        <p:txBody>
          <a:bodyPr/>
          <a:lstStyle/>
          <a:p>
            <a:r>
              <a:rPr lang="en-US" dirty="0" smtClean="0"/>
              <a:t>Wrap Up</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a:solidFill>
                  <a:schemeClr val="accent2"/>
                </a:solidFill>
                <a:sym typeface="Helvetica" charset="0"/>
              </a:rPr>
              <a:t>Today we talked about: </a:t>
            </a:r>
          </a:p>
          <a:p>
            <a:pPr>
              <a:lnSpc>
                <a:spcPct val="106000"/>
              </a:lnSpc>
              <a:spcBef>
                <a:spcPts val="600"/>
              </a:spcBef>
              <a:spcAft>
                <a:spcPts val="300"/>
              </a:spcAft>
            </a:pPr>
            <a:r>
              <a:rPr lang="en-US" sz="1800" dirty="0" smtClean="0">
                <a:sym typeface="Helvetica" charset="0"/>
              </a:rPr>
              <a:t>Using </a:t>
            </a:r>
            <a:r>
              <a:rPr lang="en-US" sz="1800" dirty="0" smtClean="0"/>
              <a:t>studentGPS™ Dashboards Quality Assurance Checklist to verify data</a:t>
            </a:r>
          </a:p>
          <a:p>
            <a:pPr>
              <a:lnSpc>
                <a:spcPct val="106000"/>
              </a:lnSpc>
              <a:spcBef>
                <a:spcPts val="600"/>
              </a:spcBef>
              <a:spcAft>
                <a:spcPts val="300"/>
              </a:spcAft>
            </a:pPr>
            <a:r>
              <a:rPr lang="en-US" sz="1800" dirty="0" smtClean="0">
                <a:sym typeface="Helvetica" charset="0"/>
              </a:rPr>
              <a:t>Using </a:t>
            </a:r>
            <a:r>
              <a:rPr lang="en-US" sz="1800" dirty="0" smtClean="0"/>
              <a:t>studentGPS™ Dashboards Administrative functions</a:t>
            </a:r>
          </a:p>
          <a:p>
            <a:pPr>
              <a:lnSpc>
                <a:spcPct val="106000"/>
              </a:lnSpc>
              <a:spcBef>
                <a:spcPts val="600"/>
              </a:spcBef>
              <a:spcAft>
                <a:spcPts val="300"/>
              </a:spcAft>
            </a:pPr>
            <a:r>
              <a:rPr lang="en-US" sz="1800" dirty="0" smtClean="0">
                <a:sym typeface="Helvetica" charset="0"/>
              </a:rPr>
              <a:t>Staff classification and claim sets</a:t>
            </a:r>
          </a:p>
          <a:p>
            <a:pPr marL="0" indent="0">
              <a:lnSpc>
                <a:spcPct val="106000"/>
              </a:lnSpc>
              <a:spcBef>
                <a:spcPts val="600"/>
              </a:spcBef>
              <a:spcAft>
                <a:spcPts val="300"/>
              </a:spcAft>
              <a:buNone/>
            </a:pPr>
            <a:endParaRPr lang="en-US" sz="1800" dirty="0">
              <a:sym typeface="Helvetica" charset="0"/>
            </a:endParaRPr>
          </a:p>
          <a:p>
            <a:pPr marL="0" indent="0">
              <a:lnSpc>
                <a:spcPct val="106000"/>
              </a:lnSpc>
              <a:spcBef>
                <a:spcPts val="600"/>
              </a:spcBef>
              <a:spcAft>
                <a:spcPts val="300"/>
              </a:spcAft>
              <a:buNone/>
            </a:pPr>
            <a:r>
              <a:rPr lang="en-US" sz="1800" b="1" dirty="0">
                <a:solidFill>
                  <a:schemeClr val="accent2"/>
                </a:solidFill>
                <a:sym typeface="Helvetica" charset="0"/>
              </a:rPr>
              <a:t>What did you learn?</a:t>
            </a:r>
            <a:endParaRPr lang="en-US" sz="1800" dirty="0"/>
          </a:p>
          <a:p>
            <a:pPr>
              <a:lnSpc>
                <a:spcPct val="106000"/>
              </a:lnSpc>
              <a:spcBef>
                <a:spcPts val="600"/>
              </a:spcBef>
              <a:spcAft>
                <a:spcPts val="300"/>
              </a:spcAft>
            </a:pPr>
            <a:r>
              <a:rPr lang="en-US" sz="1800" dirty="0" smtClean="0"/>
              <a:t>How and when should the studentGPS™ Dashboards </a:t>
            </a:r>
            <a:r>
              <a:rPr lang="en-US" sz="1800" dirty="0"/>
              <a:t>Quality Assurance </a:t>
            </a:r>
            <a:r>
              <a:rPr lang="en-US" sz="1800" dirty="0" smtClean="0"/>
              <a:t>Checklist be used?</a:t>
            </a:r>
          </a:p>
          <a:p>
            <a:pPr>
              <a:lnSpc>
                <a:spcPct val="106000"/>
              </a:lnSpc>
              <a:spcBef>
                <a:spcPts val="600"/>
              </a:spcBef>
              <a:spcAft>
                <a:spcPts val="300"/>
              </a:spcAft>
            </a:pPr>
            <a:r>
              <a:rPr lang="en-US" sz="1800" dirty="0" smtClean="0"/>
              <a:t>What administrative functions are available in the studentGPS™ Dashboards?</a:t>
            </a:r>
          </a:p>
          <a:p>
            <a:pPr>
              <a:lnSpc>
                <a:spcPct val="106000"/>
              </a:lnSpc>
              <a:spcBef>
                <a:spcPts val="600"/>
              </a:spcBef>
              <a:spcAft>
                <a:spcPts val="300"/>
              </a:spcAft>
            </a:pPr>
            <a:r>
              <a:rPr lang="en-US" sz="1800" dirty="0" smtClean="0"/>
              <a:t>How is data access defined at the district?</a:t>
            </a:r>
            <a:endParaRPr lang="en-US" sz="1800" dirty="0"/>
          </a:p>
        </p:txBody>
      </p:sp>
    </p:spTree>
    <p:extLst>
      <p:ext uri="{BB962C8B-B14F-4D97-AF65-F5344CB8AC3E}">
        <p14:creationId xmlns:p14="http://schemas.microsoft.com/office/powerpoint/2010/main" val="339619642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115</a:t>
            </a:fld>
            <a:endParaRPr lang="en-US" dirty="0"/>
          </a:p>
        </p:txBody>
      </p:sp>
      <p:sp>
        <p:nvSpPr>
          <p:cNvPr id="3" name="Title 2"/>
          <p:cNvSpPr>
            <a:spLocks noGrp="1"/>
          </p:cNvSpPr>
          <p:nvPr>
            <p:ph type="title"/>
          </p:nvPr>
        </p:nvSpPr>
        <p:spPr/>
        <p:txBody>
          <a:bodyPr/>
          <a:lstStyle/>
          <a:p>
            <a:r>
              <a:rPr lang="en-US" dirty="0" smtClean="0"/>
              <a:t>Knowledge Check</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click the Knowledge Check link in Project Share and take ten minutes to answer questions about this training session.</a:t>
            </a:r>
          </a:p>
          <a:p>
            <a:pPr marL="0" lvl="0" indent="0">
              <a:buNone/>
            </a:pPr>
            <a:endParaRPr lang="en-US" sz="18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30530942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116</a:t>
            </a:fld>
            <a:endParaRPr lang="en-US" dirty="0"/>
          </a:p>
        </p:txBody>
      </p:sp>
      <p:sp>
        <p:nvSpPr>
          <p:cNvPr id="3" name="Title 2"/>
          <p:cNvSpPr>
            <a:spLocks noGrp="1"/>
          </p:cNvSpPr>
          <p:nvPr>
            <p:ph type="title"/>
          </p:nvPr>
        </p:nvSpPr>
        <p:spPr/>
        <p:txBody>
          <a:bodyPr/>
          <a:lstStyle/>
          <a:p>
            <a:r>
              <a:rPr lang="en-US" dirty="0" smtClean="0"/>
              <a:t>Training Survey</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click the survey link in Project Share and take </a:t>
            </a:r>
            <a:r>
              <a:rPr lang="en-US" sz="1800" dirty="0" smtClean="0"/>
              <a:t>five </a:t>
            </a:r>
            <a:r>
              <a:rPr lang="en-US" sz="1800" dirty="0"/>
              <a:t>minutes to answer questions about this training session</a:t>
            </a:r>
            <a:r>
              <a:rPr lang="en-US" sz="1800" dirty="0" smtClean="0"/>
              <a:t>.</a:t>
            </a:r>
            <a:endParaRPr lang="en-US" sz="18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203254009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latin typeface="+mn-lt"/>
              </a:rPr>
              <a:t>Questions?</a:t>
            </a:r>
            <a:endParaRPr lang="en-US" b="1" dirty="0">
              <a:latin typeface="+mn-lt"/>
            </a:endParaRPr>
          </a:p>
        </p:txBody>
      </p:sp>
      <p:sp>
        <p:nvSpPr>
          <p:cNvPr id="9" name="Slide Number Placeholder 8"/>
          <p:cNvSpPr>
            <a:spLocks noGrp="1"/>
          </p:cNvSpPr>
          <p:nvPr>
            <p:ph type="sldNum" sz="quarter" idx="11"/>
          </p:nvPr>
        </p:nvSpPr>
        <p:spPr/>
        <p:txBody>
          <a:bodyPr/>
          <a:lstStyle/>
          <a:p>
            <a:fld id="{2F0C4421-5918-4AA3-AE4A-C36EDD2FD6EB}" type="slidenum">
              <a:rPr lang="en-US" smtClean="0"/>
              <a:pPr/>
              <a:t>117</a:t>
            </a:fld>
            <a:endParaRPr lang="en-US" dirty="0"/>
          </a:p>
        </p:txBody>
      </p:sp>
      <p:sp>
        <p:nvSpPr>
          <p:cNvPr id="3" name="Title 8"/>
          <p:cNvSpPr txBox="1">
            <a:spLocks/>
          </p:cNvSpPr>
          <p:nvPr/>
        </p:nvSpPr>
        <p:spPr>
          <a:xfrm>
            <a:off x="1524000" y="5562600"/>
            <a:ext cx="7620000" cy="838200"/>
          </a:xfrm>
          <a:prstGeom prst="rect">
            <a:avLst/>
          </a:prstGeom>
        </p:spPr>
        <p:txBody>
          <a:bodyPr vert="horz" lIns="91440" rIns="45720" rtlCol="0" anchor="ctr">
            <a:noAutofit/>
            <a:scene3d>
              <a:camera prst="orthographicFront"/>
              <a:lightRig rig="threePt" dir="t">
                <a:rot lat="0" lon="0" rev="4800000"/>
              </a:lightRig>
            </a:scene3d>
            <a:sp3d prstMaterial="matte">
              <a:bevelT w="50800" h="10160"/>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2800" b="1" i="0" strike="noStrike" kern="1200" cap="none" spc="0" normalizeH="0" baseline="0" noProof="0" dirty="0" smtClean="0">
                <a:ln>
                  <a:noFill/>
                </a:ln>
                <a:solidFill>
                  <a:schemeClr val="tx2"/>
                </a:solidFill>
                <a:effectLst/>
                <a:uLnTx/>
                <a:uFillTx/>
                <a:ea typeface="+mj-ea"/>
                <a:cs typeface="+mj-cs"/>
                <a:hlinkClick r:id="rId3"/>
              </a:rPr>
              <a:t>www.TexasStudentDataSystem.org</a:t>
            </a:r>
            <a:endParaRPr kumimoji="0" lang="en-US" sz="2800" b="1" i="0" strike="noStrike" kern="1200" cap="none" spc="0" normalizeH="0" baseline="0" noProof="0" dirty="0">
              <a:ln>
                <a:noFill/>
              </a:ln>
              <a:solidFill>
                <a:schemeClr val="tx1"/>
              </a:solidFill>
              <a:effectLst/>
              <a:uLnTx/>
              <a:uFillTx/>
              <a:ea typeface="+mj-ea"/>
              <a:cs typeface="+mj-cs"/>
            </a:endParaRPr>
          </a:p>
        </p:txBody>
      </p:sp>
      <p:grpSp>
        <p:nvGrpSpPr>
          <p:cNvPr id="7" name="Group 6"/>
          <p:cNvGrpSpPr/>
          <p:nvPr/>
        </p:nvGrpSpPr>
        <p:grpSpPr>
          <a:xfrm>
            <a:off x="1524000" y="0"/>
            <a:ext cx="7620000" cy="4648200"/>
            <a:chOff x="1524000" y="0"/>
            <a:chExt cx="7620000" cy="4648200"/>
          </a:xfrm>
        </p:grpSpPr>
        <p:sp>
          <p:nvSpPr>
            <p:cNvPr id="4" name="Rectangle 3"/>
            <p:cNvSpPr/>
            <p:nvPr/>
          </p:nvSpPr>
          <p:spPr>
            <a:xfrm>
              <a:off x="1524000" y="0"/>
              <a:ext cx="7620000" cy="4648200"/>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33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0" y="228600"/>
              <a:ext cx="7486650"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553200" y="228600"/>
              <a:ext cx="2286000" cy="6858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7010400" cy="841248"/>
          </a:xfrm>
        </p:spPr>
        <p:txBody>
          <a:bodyPr/>
          <a:lstStyle/>
          <a:p>
            <a:r>
              <a:rPr lang="en-US" dirty="0" smtClean="0"/>
              <a:t>TSDS High Level End User Process Map</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12</a:t>
            </a:fld>
            <a:endParaRPr lang="en-US" dirty="0"/>
          </a:p>
        </p:txBody>
      </p:sp>
      <p:sp>
        <p:nvSpPr>
          <p:cNvPr id="6" name="Content Placeholder 2"/>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baseline="0">
                <a:solidFill>
                  <a:schemeClr val="tx1"/>
                </a:solidFill>
                <a:latin typeface="+mn-lt"/>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The TSDS High Level End User Process Map can be a helpful guide to follow to understand the steps that you need to take to fix data in the studentGPS™ Dashboards.</a:t>
            </a:r>
            <a:endParaRPr lang="en-US" dirty="0"/>
          </a:p>
        </p:txBody>
      </p:sp>
      <p:pic>
        <p:nvPicPr>
          <p:cNvPr id="7"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0509" t="20294" r="6862" b="14117"/>
          <a:stretch/>
        </p:blipFill>
        <p:spPr bwMode="auto">
          <a:xfrm>
            <a:off x="457200" y="2667000"/>
            <a:ext cx="8294153"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206477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smtClean="0"/>
              <a:t>Support</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13</a:t>
            </a:fld>
            <a:endParaRPr lang="en-US" dirty="0"/>
          </a:p>
        </p:txBody>
      </p:sp>
    </p:spTree>
    <p:extLst>
      <p:ext uri="{BB962C8B-B14F-4D97-AF65-F5344CB8AC3E}">
        <p14:creationId xmlns:p14="http://schemas.microsoft.com/office/powerpoint/2010/main" val="29835554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Definition</a:t>
            </a:r>
            <a:endParaRPr lang="en-US" dirty="0"/>
          </a:p>
        </p:txBody>
      </p:sp>
      <p:sp>
        <p:nvSpPr>
          <p:cNvPr id="3" name="Content Placeholder 2"/>
          <p:cNvSpPr>
            <a:spLocks noGrp="1"/>
          </p:cNvSpPr>
          <p:nvPr>
            <p:ph sz="quarter" idx="1"/>
          </p:nvPr>
        </p:nvSpPr>
        <p:spPr/>
        <p:txBody>
          <a:bodyPr/>
          <a:lstStyle/>
          <a:p>
            <a:r>
              <a:rPr lang="en-US" dirty="0" smtClean="0"/>
              <a:t>TIMS </a:t>
            </a:r>
            <a:r>
              <a:rPr lang="en-US" dirty="0"/>
              <a:t>stands for the TSDS Incident Management System</a:t>
            </a:r>
          </a:p>
          <a:p>
            <a:r>
              <a:rPr lang="en-US" dirty="0" smtClean="0"/>
              <a:t>TIMS </a:t>
            </a:r>
            <a:r>
              <a:rPr lang="en-US" dirty="0"/>
              <a:t>is an application that manages the support and escalation process between the four levels of support</a:t>
            </a:r>
          </a:p>
          <a:p>
            <a:r>
              <a:rPr lang="en-US" dirty="0" smtClean="0"/>
              <a:t>LEA Data Stewards </a:t>
            </a:r>
            <a:r>
              <a:rPr lang="en-US" dirty="0"/>
              <a:t>and the technical support teams at the ESC and TEA, as well as </a:t>
            </a:r>
            <a:r>
              <a:rPr lang="en-US" dirty="0" smtClean="0"/>
              <a:t>the TEA </a:t>
            </a:r>
            <a:r>
              <a:rPr lang="en-US" dirty="0"/>
              <a:t>Subject M</a:t>
            </a:r>
            <a:r>
              <a:rPr lang="en-US" dirty="0" smtClean="0"/>
              <a:t>atter Experts use TIMS for </a:t>
            </a:r>
            <a:r>
              <a:rPr lang="en-US" dirty="0"/>
              <a:t>incident management and work assignment  </a:t>
            </a:r>
          </a:p>
          <a:p>
            <a:r>
              <a:rPr lang="en-US" dirty="0" smtClean="0"/>
              <a:t>TIMS </a:t>
            </a:r>
            <a:r>
              <a:rPr lang="en-US" dirty="0"/>
              <a:t>allows users to create new support incidents (tickets) and monitor the progress of any incident they have opened until it is resolved</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14</a:t>
            </a:fld>
            <a:endParaRPr lang="en-US" dirty="0"/>
          </a:p>
        </p:txBody>
      </p:sp>
    </p:spTree>
    <p:extLst>
      <p:ext uri="{BB962C8B-B14F-4D97-AF65-F5344CB8AC3E}">
        <p14:creationId xmlns:p14="http://schemas.microsoft.com/office/powerpoint/2010/main" val="3920019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Tiers of Support</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04096059"/>
              </p:ext>
            </p:extLst>
          </p:nvPr>
        </p:nvGraphicFramePr>
        <p:xfrm>
          <a:off x="533400" y="1752600"/>
          <a:ext cx="8153400" cy="2392680"/>
        </p:xfrm>
        <a:graphic>
          <a:graphicData uri="http://schemas.openxmlformats.org/drawingml/2006/table">
            <a:tbl>
              <a:tblPr firstRow="1" bandRow="1">
                <a:tableStyleId>{5C22544A-7EE6-4342-B048-85BDC9FD1C3A}</a:tableStyleId>
              </a:tblPr>
              <a:tblGrid>
                <a:gridCol w="1066800"/>
                <a:gridCol w="7086600"/>
              </a:tblGrid>
              <a:tr h="370840">
                <a:tc>
                  <a:txBody>
                    <a:bodyPr/>
                    <a:lstStyle/>
                    <a:p>
                      <a:r>
                        <a:rPr lang="en-US" dirty="0" smtClean="0">
                          <a:solidFill>
                            <a:srgbClr val="FFFFFF"/>
                          </a:solidFill>
                        </a:rPr>
                        <a:t>Level</a:t>
                      </a:r>
                      <a:endParaRPr lang="en-US" dirty="0">
                        <a:solidFill>
                          <a:srgbClr val="FFFFFF"/>
                        </a:solidFill>
                      </a:endParaRPr>
                    </a:p>
                  </a:txBody>
                  <a:tcPr/>
                </a:tc>
                <a:tc>
                  <a:txBody>
                    <a:bodyPr/>
                    <a:lstStyle/>
                    <a:p>
                      <a:r>
                        <a:rPr lang="en-US" dirty="0" smtClean="0">
                          <a:solidFill>
                            <a:srgbClr val="FFFFFF"/>
                          </a:solidFill>
                        </a:rPr>
                        <a:t>Support Contact</a:t>
                      </a:r>
                      <a:endParaRPr lang="en-US" dirty="0">
                        <a:solidFill>
                          <a:srgbClr val="FFFFFF"/>
                        </a:solidFill>
                      </a:endParaRPr>
                    </a:p>
                  </a:txBody>
                  <a:tcPr/>
                </a:tc>
              </a:tr>
              <a:tr h="370840">
                <a:tc>
                  <a:txBody>
                    <a:bodyPr/>
                    <a:lstStyle/>
                    <a:p>
                      <a:r>
                        <a:rPr lang="en-US" dirty="0" smtClean="0"/>
                        <a:t>Level</a:t>
                      </a:r>
                      <a:r>
                        <a:rPr lang="en-US" baseline="0" dirty="0" smtClean="0"/>
                        <a:t> 1</a:t>
                      </a:r>
                      <a:endParaRPr lang="en-US" dirty="0"/>
                    </a:p>
                  </a:txBody>
                  <a:tcPr/>
                </a:tc>
                <a:tc>
                  <a:txBody>
                    <a:bodyPr/>
                    <a:lstStyle/>
                    <a:p>
                      <a:r>
                        <a:rPr lang="en-US" dirty="0" smtClean="0"/>
                        <a:t>LEA Data Steward</a:t>
                      </a:r>
                      <a:r>
                        <a:rPr lang="en-US" baseline="0" dirty="0" smtClean="0"/>
                        <a:t> or the ESC Technical Champion if support is contracted to the ESC</a:t>
                      </a:r>
                      <a:endParaRPr lang="en-US" dirty="0"/>
                    </a:p>
                  </a:txBody>
                  <a:tcPr/>
                </a:tc>
              </a:tr>
              <a:tr h="370840">
                <a:tc>
                  <a:txBody>
                    <a:bodyPr/>
                    <a:lstStyle/>
                    <a:p>
                      <a:r>
                        <a:rPr lang="en-US" dirty="0" smtClean="0"/>
                        <a:t>Level 2</a:t>
                      </a:r>
                      <a:endParaRPr lang="en-US" dirty="0"/>
                    </a:p>
                  </a:txBody>
                  <a:tcPr/>
                </a:tc>
                <a:tc>
                  <a:txBody>
                    <a:bodyPr/>
                    <a:lstStyle/>
                    <a:p>
                      <a:r>
                        <a:rPr lang="en-US" dirty="0" smtClean="0"/>
                        <a:t>ESC Technical</a:t>
                      </a:r>
                      <a:r>
                        <a:rPr lang="en-US" baseline="0" dirty="0" smtClean="0"/>
                        <a:t> Champions, supported by state-wide Technical Coaches</a:t>
                      </a:r>
                      <a:endParaRPr lang="en-US" dirty="0"/>
                    </a:p>
                  </a:txBody>
                  <a:tcPr/>
                </a:tc>
              </a:tr>
              <a:tr h="370840">
                <a:tc>
                  <a:txBody>
                    <a:bodyPr/>
                    <a:lstStyle/>
                    <a:p>
                      <a:r>
                        <a:rPr lang="en-US" dirty="0" smtClean="0"/>
                        <a:t>Level 3</a:t>
                      </a:r>
                      <a:endParaRPr lang="en-US" dirty="0"/>
                    </a:p>
                  </a:txBody>
                  <a:tcPr/>
                </a:tc>
                <a:tc>
                  <a:txBody>
                    <a:bodyPr/>
                    <a:lstStyle/>
                    <a:p>
                      <a:r>
                        <a:rPr lang="en-US" dirty="0" smtClean="0"/>
                        <a:t>TEA Support</a:t>
                      </a:r>
                      <a:endParaRPr lang="en-US" dirty="0"/>
                    </a:p>
                  </a:txBody>
                  <a:tcPr/>
                </a:tc>
              </a:tr>
              <a:tr h="370840">
                <a:tc>
                  <a:txBody>
                    <a:bodyPr/>
                    <a:lstStyle/>
                    <a:p>
                      <a:r>
                        <a:rPr lang="en-US" dirty="0" smtClean="0"/>
                        <a:t>Level 4</a:t>
                      </a:r>
                      <a:endParaRPr lang="en-US" dirty="0"/>
                    </a:p>
                  </a:txBody>
                  <a:tcPr/>
                </a:tc>
                <a:tc>
                  <a:txBody>
                    <a:bodyPr/>
                    <a:lstStyle/>
                    <a:p>
                      <a:r>
                        <a:rPr lang="en-US" dirty="0" smtClean="0"/>
                        <a:t>TEA Subject</a:t>
                      </a:r>
                      <a:r>
                        <a:rPr lang="en-US" baseline="0" dirty="0" smtClean="0"/>
                        <a:t> Matter Experts</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15</a:t>
            </a:fld>
            <a:endParaRPr lang="en-US" dirty="0"/>
          </a:p>
        </p:txBody>
      </p:sp>
    </p:spTree>
    <p:extLst>
      <p:ext uri="{BB962C8B-B14F-4D97-AF65-F5344CB8AC3E}">
        <p14:creationId xmlns:p14="http://schemas.microsoft.com/office/powerpoint/2010/main" val="3120768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Process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16</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848" t="20325" r="15333" b="14363"/>
          <a:stretch/>
        </p:blipFill>
        <p:spPr bwMode="auto">
          <a:xfrm>
            <a:off x="380871" y="1600200"/>
            <a:ext cx="8382129"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15744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1</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LEA or Campus User identifies issue and researches TSDS Support Knowledge Base</a:t>
            </a:r>
          </a:p>
          <a:p>
            <a:pPr marL="342900" indent="-342900">
              <a:buFont typeface="+mj-lt"/>
              <a:buAutoNum type="arabicPeriod"/>
            </a:pPr>
            <a:r>
              <a:rPr lang="en-US" dirty="0" smtClean="0"/>
              <a:t>LEA or Campus User opens a support ticket through the TSDS Portal</a:t>
            </a:r>
          </a:p>
          <a:p>
            <a:pPr marL="342900" indent="-342900">
              <a:buFont typeface="+mj-lt"/>
              <a:buAutoNum type="arabicPeriod"/>
            </a:pPr>
            <a:r>
              <a:rPr lang="en-US" dirty="0" smtClean="0"/>
              <a:t>Level I (the LEA Data Steward) reviews the ticket</a:t>
            </a:r>
          </a:p>
          <a:p>
            <a:pPr marL="662940" lvl="1" indent="-342900">
              <a:buFont typeface="+mj-lt"/>
              <a:buAutoNum type="arabicPeriod"/>
            </a:pPr>
            <a:r>
              <a:rPr lang="en-US" dirty="0" smtClean="0"/>
              <a:t>Level 1 researches the possible data or system issues at the LEA or Campus</a:t>
            </a:r>
          </a:p>
          <a:p>
            <a:pPr marL="937260" lvl="2" indent="-342900">
              <a:buFont typeface="+mj-lt"/>
              <a:buAutoNum type="arabicPeriod"/>
            </a:pPr>
            <a:r>
              <a:rPr lang="en-US" dirty="0" smtClean="0"/>
              <a:t>Support tickets could include</a:t>
            </a:r>
          </a:p>
          <a:p>
            <a:pPr marL="1394460" lvl="3" indent="-342900">
              <a:buFont typeface="+mj-lt"/>
              <a:buAutoNum type="arabicPeriod"/>
            </a:pPr>
            <a:r>
              <a:rPr lang="en-US" dirty="0" smtClean="0"/>
              <a:t>Bug in the application</a:t>
            </a:r>
          </a:p>
          <a:p>
            <a:pPr marL="1394460" lvl="3" indent="-342900">
              <a:buFont typeface="+mj-lt"/>
              <a:buAutoNum type="arabicPeriod"/>
            </a:pPr>
            <a:r>
              <a:rPr lang="en-US" dirty="0" smtClean="0"/>
              <a:t>Enhancement requests </a:t>
            </a:r>
          </a:p>
          <a:p>
            <a:pPr marL="1394460" lvl="3" indent="-342900">
              <a:buFont typeface="+mj-lt"/>
              <a:buAutoNum type="arabicPeriod"/>
            </a:pPr>
            <a:r>
              <a:rPr lang="en-US" dirty="0" smtClean="0"/>
              <a:t>Questions</a:t>
            </a:r>
          </a:p>
          <a:p>
            <a:pPr marL="937260" lvl="2" indent="-342900">
              <a:buFont typeface="+mj-lt"/>
              <a:buAutoNum type="arabicPeriod"/>
            </a:pPr>
            <a:r>
              <a:rPr lang="en-US" dirty="0" smtClean="0"/>
              <a:t>If the issue is resolved the support ticket status is </a:t>
            </a:r>
            <a:r>
              <a:rPr lang="en-US" dirty="0"/>
              <a:t>R</a:t>
            </a:r>
            <a:r>
              <a:rPr lang="en-US" dirty="0" smtClean="0"/>
              <a:t>esolved</a:t>
            </a:r>
          </a:p>
          <a:p>
            <a:pPr marL="937260" lvl="2" indent="-342900">
              <a:buFont typeface="+mj-lt"/>
              <a:buAutoNum type="arabicPeriod"/>
            </a:pPr>
            <a:r>
              <a:rPr lang="en-US" dirty="0" smtClean="0"/>
              <a:t>If the issue is not resolved, the support ticket is escalated to Level 2</a:t>
            </a:r>
            <a:endParaRPr lang="en-US" dirty="0"/>
          </a:p>
          <a:p>
            <a:pPr marL="594360" lvl="2" indent="0">
              <a:buNone/>
            </a:pPr>
            <a:endParaRPr lang="en-US" dirty="0" smtClean="0"/>
          </a:p>
        </p:txBody>
      </p:sp>
      <p:sp>
        <p:nvSpPr>
          <p:cNvPr id="4" name="Slide Number Placeholder 3"/>
          <p:cNvSpPr>
            <a:spLocks noGrp="1"/>
          </p:cNvSpPr>
          <p:nvPr>
            <p:ph type="sldNum" sz="quarter" idx="12"/>
          </p:nvPr>
        </p:nvSpPr>
        <p:spPr/>
        <p:txBody>
          <a:bodyPr/>
          <a:lstStyle/>
          <a:p>
            <a:fld id="{2F0C4421-5918-4AA3-AE4A-C36EDD2FD6EB}" type="slidenum">
              <a:rPr lang="en-US" smtClean="0"/>
              <a:pPr/>
              <a:t>17</a:t>
            </a:fld>
            <a:endParaRPr lang="en-US" dirty="0"/>
          </a:p>
        </p:txBody>
      </p:sp>
    </p:spTree>
    <p:extLst>
      <p:ext uri="{BB962C8B-B14F-4D97-AF65-F5344CB8AC3E}">
        <p14:creationId xmlns:p14="http://schemas.microsoft.com/office/powerpoint/2010/main" val="26458079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2</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Level 2 (the ESC Technical Champion) reviews the support ticket</a:t>
            </a:r>
          </a:p>
          <a:p>
            <a:pPr marL="662940" lvl="1" indent="-342900">
              <a:buFont typeface="+mj-lt"/>
              <a:buAutoNum type="arabicPeriod"/>
            </a:pPr>
            <a:r>
              <a:rPr lang="en-US" dirty="0" smtClean="0"/>
              <a:t>If necessary Level 2 may communicate directly with the ticket initiator in order to get  more information</a:t>
            </a:r>
          </a:p>
          <a:p>
            <a:pPr marL="662940" lvl="1" indent="-342900">
              <a:buFont typeface="+mj-lt"/>
              <a:buAutoNum type="arabicPeriod"/>
            </a:pPr>
            <a:r>
              <a:rPr lang="en-US" dirty="0" smtClean="0"/>
              <a:t>Level 2 troubleshoots the error files or system issues with the support of the state-wide Technical Coaches</a:t>
            </a:r>
          </a:p>
          <a:p>
            <a:pPr marL="937260" lvl="2" indent="-342900">
              <a:buFont typeface="+mj-lt"/>
              <a:buAutoNum type="arabicPeriod"/>
            </a:pPr>
            <a:r>
              <a:rPr lang="en-US" dirty="0" smtClean="0"/>
              <a:t>Level 2 may resolve the issue or provide details to Level 1 to resolve the issue</a:t>
            </a:r>
          </a:p>
          <a:p>
            <a:pPr marL="1394460" lvl="3" indent="-342900">
              <a:buFont typeface="+mj-lt"/>
              <a:buAutoNum type="arabicPeriod"/>
            </a:pPr>
            <a:r>
              <a:rPr lang="en-US" dirty="0" smtClean="0"/>
              <a:t>The support ticket status would then be Resolved</a:t>
            </a:r>
          </a:p>
          <a:p>
            <a:pPr marL="937260" lvl="2" indent="-342900">
              <a:buFont typeface="+mj-lt"/>
              <a:buAutoNum type="arabicPeriod"/>
            </a:pPr>
            <a:r>
              <a:rPr lang="en-US" dirty="0" smtClean="0"/>
              <a:t>If Level 2 is unable to resolve the issue then the support ticket is escalated to Level 3</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18</a:t>
            </a:fld>
            <a:endParaRPr lang="en-US" dirty="0"/>
          </a:p>
        </p:txBody>
      </p:sp>
    </p:spTree>
    <p:extLst>
      <p:ext uri="{BB962C8B-B14F-4D97-AF65-F5344CB8AC3E}">
        <p14:creationId xmlns:p14="http://schemas.microsoft.com/office/powerpoint/2010/main" val="3623290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3</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Level 3 (TEA Support) reviews the support ticket</a:t>
            </a:r>
          </a:p>
          <a:p>
            <a:pPr marL="662940" lvl="1" indent="-342900">
              <a:buFont typeface="+mj-lt"/>
              <a:buAutoNum type="arabicPeriod"/>
            </a:pPr>
            <a:r>
              <a:rPr lang="en-US" dirty="0" smtClean="0"/>
              <a:t>If necessary Level </a:t>
            </a:r>
            <a:r>
              <a:rPr lang="en-US" dirty="0"/>
              <a:t>3</a:t>
            </a:r>
            <a:r>
              <a:rPr lang="en-US" dirty="0" smtClean="0"/>
              <a:t> may communicate directly with the ticket initiator in order to get  more information</a:t>
            </a:r>
          </a:p>
          <a:p>
            <a:pPr marL="662940" lvl="1" indent="-342900">
              <a:buFont typeface="+mj-lt"/>
              <a:buAutoNum type="arabicPeriod"/>
            </a:pPr>
            <a:r>
              <a:rPr lang="en-US" dirty="0" smtClean="0"/>
              <a:t>Level 3 troubleshoots the error files or system issues </a:t>
            </a:r>
          </a:p>
          <a:p>
            <a:pPr marL="662940" lvl="1" indent="-342900">
              <a:buFont typeface="+mj-lt"/>
              <a:buAutoNum type="arabicPeriod"/>
            </a:pPr>
            <a:r>
              <a:rPr lang="en-US" dirty="0" smtClean="0"/>
              <a:t>Level </a:t>
            </a:r>
            <a:r>
              <a:rPr lang="en-US" dirty="0"/>
              <a:t>3</a:t>
            </a:r>
            <a:r>
              <a:rPr lang="en-US" dirty="0" smtClean="0"/>
              <a:t> may resolve the issue or provide details to Level 2 or Level 1 to resolve the issue</a:t>
            </a:r>
          </a:p>
          <a:p>
            <a:pPr marL="1394460" lvl="3" indent="-342900">
              <a:buFont typeface="+mj-lt"/>
              <a:buAutoNum type="arabicPeriod"/>
            </a:pPr>
            <a:r>
              <a:rPr lang="en-US" dirty="0" smtClean="0"/>
              <a:t>The support ticket status would then be Resolved</a:t>
            </a:r>
          </a:p>
          <a:p>
            <a:pPr marL="937260" lvl="2" indent="-342900">
              <a:buFont typeface="+mj-lt"/>
              <a:buAutoNum type="arabicPeriod"/>
            </a:pPr>
            <a:r>
              <a:rPr lang="en-US" dirty="0" smtClean="0"/>
              <a:t>If Level 3 is unable to resolve the issue then the support ticket is escalated to Level 4</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19</a:t>
            </a:fld>
            <a:endParaRPr lang="en-US" dirty="0"/>
          </a:p>
        </p:txBody>
      </p:sp>
    </p:spTree>
    <p:extLst>
      <p:ext uri="{BB962C8B-B14F-4D97-AF65-F5344CB8AC3E}">
        <p14:creationId xmlns:p14="http://schemas.microsoft.com/office/powerpoint/2010/main" val="1046578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Course Agenda</a:t>
            </a:r>
            <a:endParaRPr lang="en-US" dirty="0"/>
          </a:p>
        </p:txBody>
      </p:sp>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a:t>
            </a:fld>
            <a:endParaRPr lang="en-US" dirty="0"/>
          </a:p>
        </p:txBody>
      </p:sp>
      <p:sp>
        <p:nvSpPr>
          <p:cNvPr id="4" name="Content Placeholder 3"/>
          <p:cNvSpPr>
            <a:spLocks noGrp="1"/>
          </p:cNvSpPr>
          <p:nvPr>
            <p:ph sz="quarter" idx="4294967295"/>
          </p:nvPr>
        </p:nvSpPr>
        <p:spPr>
          <a:xfrm>
            <a:off x="533400" y="1752600"/>
            <a:ext cx="8153400" cy="4495800"/>
          </a:xfrm>
        </p:spPr>
        <p:txBody>
          <a:bodyPr>
            <a:noAutofit/>
          </a:bodyPr>
          <a:lstStyle/>
          <a:p>
            <a:pPr lvl="0"/>
            <a:r>
              <a:rPr lang="en-US" sz="1600" dirty="0" smtClean="0"/>
              <a:t>studentGPS™ Dashboards </a:t>
            </a:r>
            <a:r>
              <a:rPr lang="en-US" sz="1600" dirty="0"/>
              <a:t>Quality Assurance </a:t>
            </a:r>
            <a:r>
              <a:rPr lang="en-US" sz="1600" dirty="0" smtClean="0"/>
              <a:t>Tools and Troubleshooting</a:t>
            </a:r>
          </a:p>
          <a:p>
            <a:r>
              <a:rPr lang="en-US" sz="1600" dirty="0"/>
              <a:t>Review the TEA Support </a:t>
            </a:r>
            <a:r>
              <a:rPr lang="en-US" sz="1600" dirty="0" smtClean="0"/>
              <a:t>Process</a:t>
            </a:r>
          </a:p>
          <a:p>
            <a:pPr lvl="0"/>
            <a:r>
              <a:rPr lang="en-US" sz="1600" dirty="0" err="1" smtClean="0"/>
              <a:t>studentGPS</a:t>
            </a:r>
            <a:r>
              <a:rPr lang="en-US" sz="1600" dirty="0" smtClean="0"/>
              <a:t>™ Dashboards Administrative </a:t>
            </a:r>
            <a:r>
              <a:rPr lang="en-US" sz="1600" dirty="0"/>
              <a:t>F</a:t>
            </a:r>
            <a:r>
              <a:rPr lang="en-US" sz="1600" dirty="0" smtClean="0"/>
              <a:t>unctionality </a:t>
            </a:r>
          </a:p>
          <a:p>
            <a:pPr lvl="1">
              <a:buFont typeface="Wingdings" pitchFamily="2" charset="2"/>
              <a:buChar char="q"/>
            </a:pPr>
            <a:r>
              <a:rPr lang="en-US" sz="1600" dirty="0" smtClean="0"/>
              <a:t>Site Configurations</a:t>
            </a:r>
          </a:p>
          <a:p>
            <a:pPr lvl="1">
              <a:buFont typeface="Wingdings" pitchFamily="2" charset="2"/>
              <a:buChar char="q"/>
            </a:pPr>
            <a:r>
              <a:rPr lang="en-US" sz="1600" dirty="0" smtClean="0"/>
              <a:t>Metric Settings</a:t>
            </a:r>
          </a:p>
          <a:p>
            <a:pPr lvl="1">
              <a:buFont typeface="Wingdings" pitchFamily="2" charset="2"/>
              <a:buChar char="q"/>
            </a:pPr>
            <a:r>
              <a:rPr lang="en-US" sz="1600" dirty="0" smtClean="0"/>
              <a:t>Photo Management</a:t>
            </a:r>
          </a:p>
          <a:p>
            <a:pPr lvl="1">
              <a:buFont typeface="Wingdings" pitchFamily="2" charset="2"/>
              <a:buChar char="q"/>
            </a:pPr>
            <a:r>
              <a:rPr lang="en-US" sz="1600" dirty="0" smtClean="0"/>
              <a:t>TEAL Auto-Provisioning</a:t>
            </a:r>
            <a:endParaRPr lang="en-US" sz="1600" dirty="0"/>
          </a:p>
          <a:p>
            <a:pPr>
              <a:buFont typeface="Wingdings" pitchFamily="2" charset="2"/>
              <a:buChar char="q"/>
            </a:pPr>
            <a:r>
              <a:rPr lang="en-US" sz="1600" dirty="0" smtClean="0"/>
              <a:t>Staff </a:t>
            </a:r>
            <a:r>
              <a:rPr lang="en-US" sz="1600" dirty="0"/>
              <a:t>C</a:t>
            </a:r>
            <a:r>
              <a:rPr lang="en-US" sz="1600" dirty="0" smtClean="0"/>
              <a:t>lassification and Claim </a:t>
            </a:r>
            <a:r>
              <a:rPr lang="en-US" sz="1600" dirty="0"/>
              <a:t>S</a:t>
            </a:r>
            <a:r>
              <a:rPr lang="en-US" sz="1600" dirty="0" smtClean="0"/>
              <a:t>ite Configuration in the studentGPS™ Dashboards</a:t>
            </a:r>
          </a:p>
          <a:p>
            <a:pPr lvl="1">
              <a:buFont typeface="Wingdings" pitchFamily="2" charset="2"/>
              <a:buChar char="q"/>
            </a:pPr>
            <a:r>
              <a:rPr lang="en-US" sz="1600" dirty="0" smtClean="0"/>
              <a:t>Position </a:t>
            </a:r>
            <a:r>
              <a:rPr lang="en-US" sz="1600" dirty="0"/>
              <a:t>T</a:t>
            </a:r>
            <a:r>
              <a:rPr lang="en-US" sz="1600" dirty="0" smtClean="0"/>
              <a:t>itle </a:t>
            </a:r>
            <a:r>
              <a:rPr lang="en-US" sz="1600" dirty="0"/>
              <a:t>C</a:t>
            </a:r>
            <a:r>
              <a:rPr lang="en-US" sz="1600" dirty="0" smtClean="0"/>
              <a:t>laim </a:t>
            </a:r>
            <a:r>
              <a:rPr lang="en-US" sz="1600" dirty="0"/>
              <a:t>S</a:t>
            </a:r>
            <a:r>
              <a:rPr lang="en-US" sz="1600" dirty="0" smtClean="0"/>
              <a:t>ets</a:t>
            </a:r>
          </a:p>
          <a:p>
            <a:pPr lvl="1">
              <a:buFont typeface="Wingdings" pitchFamily="2" charset="2"/>
              <a:buChar char="q"/>
            </a:pPr>
            <a:r>
              <a:rPr lang="en-US" sz="1600" dirty="0" smtClean="0"/>
              <a:t>Edit Claim </a:t>
            </a:r>
            <a:r>
              <a:rPr lang="en-US" sz="1600" dirty="0"/>
              <a:t>S</a:t>
            </a:r>
            <a:r>
              <a:rPr lang="en-US" sz="1600" dirty="0" smtClean="0"/>
              <a:t>ets</a:t>
            </a:r>
          </a:p>
          <a:p>
            <a:pPr lvl="1">
              <a:buFont typeface="Wingdings" pitchFamily="2" charset="2"/>
              <a:buChar char="q"/>
            </a:pPr>
            <a:r>
              <a:rPr lang="en-US" sz="1600" dirty="0" smtClean="0"/>
              <a:t>Batch Claim Sets</a:t>
            </a:r>
          </a:p>
          <a:p>
            <a:pPr>
              <a:buFont typeface="Wingdings" pitchFamily="2" charset="2"/>
              <a:buChar char="q"/>
            </a:pPr>
            <a:r>
              <a:rPr lang="en-US" sz="1600" dirty="0" smtClean="0"/>
              <a:t>Wrap </a:t>
            </a:r>
            <a:r>
              <a:rPr lang="en-US" sz="1600" dirty="0"/>
              <a:t>Up, Knowledge Check, Survey, and Questions</a:t>
            </a:r>
            <a:endParaRPr lang="en-US" sz="1600" dirty="0" smtClean="0"/>
          </a:p>
          <a:p>
            <a:pPr marL="365760" lvl="1" indent="0">
              <a:buNone/>
            </a:pPr>
            <a:endParaRPr lang="en-US" sz="1700" dirty="0" smtClean="0"/>
          </a:p>
        </p:txBody>
      </p:sp>
    </p:spTree>
    <p:extLst>
      <p:ext uri="{BB962C8B-B14F-4D97-AF65-F5344CB8AC3E}">
        <p14:creationId xmlns:p14="http://schemas.microsoft.com/office/powerpoint/2010/main" val="2214035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4</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Level 4 (TEA Subject Matter Experts) reviews the support ticket</a:t>
            </a:r>
          </a:p>
          <a:p>
            <a:pPr marL="662940" lvl="1" indent="-342900">
              <a:buFont typeface="+mj-lt"/>
              <a:buAutoNum type="arabicPeriod"/>
            </a:pPr>
            <a:r>
              <a:rPr lang="en-US" dirty="0" smtClean="0"/>
              <a:t>If necessary Level 4 may communicate directly with the ticket initiator in order to get  more information</a:t>
            </a:r>
          </a:p>
          <a:p>
            <a:pPr marL="662940" lvl="1" indent="-342900">
              <a:buFont typeface="+mj-lt"/>
              <a:buAutoNum type="arabicPeriod"/>
            </a:pPr>
            <a:r>
              <a:rPr lang="en-US" dirty="0" smtClean="0"/>
              <a:t>Level 4 troubleshoots the error files or system issues </a:t>
            </a:r>
          </a:p>
          <a:p>
            <a:pPr marL="662940" lvl="1" indent="-342900">
              <a:buFont typeface="+mj-lt"/>
              <a:buAutoNum type="arabicPeriod"/>
            </a:pPr>
            <a:r>
              <a:rPr lang="en-US" dirty="0" smtClean="0"/>
              <a:t>Level 4 may resolve the issue or provide details to prior levels to resolve the issue</a:t>
            </a:r>
          </a:p>
          <a:p>
            <a:pPr marL="1394460" lvl="3" indent="-342900">
              <a:buFont typeface="+mj-lt"/>
              <a:buAutoNum type="arabicPeriod"/>
            </a:pPr>
            <a:r>
              <a:rPr lang="en-US" dirty="0" smtClean="0"/>
              <a:t>The support ticket status would then be Resolved</a:t>
            </a:r>
          </a:p>
        </p:txBody>
      </p:sp>
      <p:sp>
        <p:nvSpPr>
          <p:cNvPr id="4" name="Slide Number Placeholder 3"/>
          <p:cNvSpPr>
            <a:spLocks noGrp="1"/>
          </p:cNvSpPr>
          <p:nvPr>
            <p:ph type="sldNum" sz="quarter" idx="12"/>
          </p:nvPr>
        </p:nvSpPr>
        <p:spPr/>
        <p:txBody>
          <a:bodyPr/>
          <a:lstStyle/>
          <a:p>
            <a:fld id="{2F0C4421-5918-4AA3-AE4A-C36EDD2FD6EB}" type="slidenum">
              <a:rPr lang="en-US" smtClean="0"/>
              <a:pPr/>
              <a:t>20</a:t>
            </a:fld>
            <a:endParaRPr lang="en-US" dirty="0"/>
          </a:p>
        </p:txBody>
      </p:sp>
    </p:spTree>
    <p:extLst>
      <p:ext uri="{BB962C8B-B14F-4D97-AF65-F5344CB8AC3E}">
        <p14:creationId xmlns:p14="http://schemas.microsoft.com/office/powerpoint/2010/main" val="3005969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Levels of Severity</a:t>
            </a:r>
            <a:endParaRPr lang="en-US" dirty="0"/>
          </a:p>
        </p:txBody>
      </p:sp>
      <p:sp>
        <p:nvSpPr>
          <p:cNvPr id="3" name="Content Placeholder 2"/>
          <p:cNvSpPr>
            <a:spLocks noGrp="1"/>
          </p:cNvSpPr>
          <p:nvPr>
            <p:ph sz="quarter" idx="1"/>
          </p:nvPr>
        </p:nvSpPr>
        <p:spPr/>
        <p:txBody>
          <a:bodyPr/>
          <a:lstStyle/>
          <a:p>
            <a:r>
              <a:rPr lang="en-US" dirty="0" smtClean="0"/>
              <a:t>Each support ticket will be assigned a level of severity</a:t>
            </a:r>
          </a:p>
          <a:p>
            <a:r>
              <a:rPr lang="en-US" dirty="0" smtClean="0"/>
              <a:t>As the ticket is escalated or circumstances evolve, the severity level can be revised</a:t>
            </a:r>
          </a:p>
          <a:p>
            <a:r>
              <a:rPr lang="en-US" dirty="0" smtClean="0"/>
              <a:t>Each level of severity requires that the incident be resolved within a certain time frame</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21</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426839458"/>
              </p:ext>
            </p:extLst>
          </p:nvPr>
        </p:nvGraphicFramePr>
        <p:xfrm>
          <a:off x="762000" y="3550616"/>
          <a:ext cx="7696200" cy="2773984"/>
        </p:xfrm>
        <a:graphic>
          <a:graphicData uri="http://schemas.openxmlformats.org/drawingml/2006/table">
            <a:tbl>
              <a:tblPr firstRow="1" firstCol="1" bandRow="1">
                <a:tableStyleId>{5C22544A-7EE6-4342-B048-85BDC9FD1C3A}</a:tableStyleId>
              </a:tblPr>
              <a:tblGrid>
                <a:gridCol w="2704070"/>
                <a:gridCol w="4992130"/>
              </a:tblGrid>
              <a:tr h="418949">
                <a:tc>
                  <a:txBody>
                    <a:bodyPr/>
                    <a:lstStyle/>
                    <a:p>
                      <a:pPr marL="0" marR="0" algn="just">
                        <a:spcBef>
                          <a:spcPts val="0"/>
                        </a:spcBef>
                        <a:spcAft>
                          <a:spcPts val="0"/>
                        </a:spcAft>
                      </a:pPr>
                      <a:r>
                        <a:rPr lang="en-US" sz="1600" dirty="0">
                          <a:solidFill>
                            <a:srgbClr val="FFFFFF"/>
                          </a:solidFill>
                          <a:effectLst/>
                        </a:rPr>
                        <a:t> </a:t>
                      </a:r>
                      <a:endParaRPr lang="en-US" sz="1600" dirty="0">
                        <a:solidFill>
                          <a:srgbClr val="FFFFFF"/>
                        </a:solidFill>
                        <a:effectLst/>
                        <a:latin typeface="Georgia"/>
                        <a:ea typeface="Calibri"/>
                        <a:cs typeface="Times New Roman"/>
                      </a:endParaRPr>
                    </a:p>
                  </a:txBody>
                  <a:tcPr marL="68580" marR="68580" marT="0" marB="0"/>
                </a:tc>
                <a:tc>
                  <a:txBody>
                    <a:bodyPr/>
                    <a:lstStyle/>
                    <a:p>
                      <a:pPr marL="0" marR="0" algn="just">
                        <a:spcBef>
                          <a:spcPts val="0"/>
                        </a:spcBef>
                        <a:spcAft>
                          <a:spcPts val="0"/>
                        </a:spcAft>
                      </a:pPr>
                      <a:r>
                        <a:rPr lang="en-US" sz="1600" dirty="0">
                          <a:solidFill>
                            <a:srgbClr val="FFFFFF"/>
                          </a:solidFill>
                          <a:effectLst/>
                        </a:rPr>
                        <a:t>Description</a:t>
                      </a:r>
                      <a:endParaRPr lang="en-US" sz="1600" dirty="0">
                        <a:solidFill>
                          <a:srgbClr val="FFFFFF"/>
                        </a:solidFill>
                        <a:effectLst/>
                        <a:latin typeface="Georgia"/>
                        <a:ea typeface="Calibri"/>
                        <a:cs typeface="Times New Roman"/>
                      </a:endParaRPr>
                    </a:p>
                  </a:txBody>
                  <a:tcPr marL="68580" marR="68580" marT="0" marB="0"/>
                </a:tc>
              </a:tr>
              <a:tr h="628424">
                <a:tc>
                  <a:txBody>
                    <a:bodyPr/>
                    <a:lstStyle/>
                    <a:p>
                      <a:pPr marL="0" marR="0" algn="just">
                        <a:spcBef>
                          <a:spcPts val="0"/>
                        </a:spcBef>
                        <a:spcAft>
                          <a:spcPts val="0"/>
                        </a:spcAft>
                      </a:pPr>
                      <a:r>
                        <a:rPr lang="en-US" sz="1600" dirty="0">
                          <a:solidFill>
                            <a:srgbClr val="FFFFFF"/>
                          </a:solidFill>
                          <a:effectLst/>
                        </a:rPr>
                        <a:t>Critical/Severity 1</a:t>
                      </a:r>
                      <a:endParaRPr lang="en-US" sz="1600" dirty="0">
                        <a:solidFill>
                          <a:srgbClr val="FFFFFF"/>
                        </a:solidFill>
                        <a:effectLst/>
                        <a:latin typeface="Georgia"/>
                        <a:ea typeface="Calibri"/>
                        <a:cs typeface="Times New Roman"/>
                      </a:endParaRPr>
                    </a:p>
                  </a:txBody>
                  <a:tcPr marL="68580" marR="68580" marT="0" marB="0"/>
                </a:tc>
                <a:tc>
                  <a:txBody>
                    <a:bodyPr/>
                    <a:lstStyle/>
                    <a:p>
                      <a:pPr marL="0" marR="0">
                        <a:spcBef>
                          <a:spcPts val="0"/>
                        </a:spcBef>
                        <a:spcAft>
                          <a:spcPts val="0"/>
                        </a:spcAft>
                      </a:pPr>
                      <a:r>
                        <a:rPr lang="en-US" sz="1600" dirty="0">
                          <a:effectLst/>
                        </a:rPr>
                        <a:t>Unplanned </a:t>
                      </a:r>
                      <a:r>
                        <a:rPr lang="en-US" sz="1600" dirty="0" smtClean="0">
                          <a:effectLst/>
                        </a:rPr>
                        <a:t>system</a:t>
                      </a:r>
                      <a:r>
                        <a:rPr lang="en-US" sz="1600" baseline="0" dirty="0" smtClean="0">
                          <a:effectLst/>
                        </a:rPr>
                        <a:t> </a:t>
                      </a:r>
                      <a:r>
                        <a:rPr lang="en-US" sz="1600" dirty="0" smtClean="0">
                          <a:effectLst/>
                        </a:rPr>
                        <a:t>outage/application</a:t>
                      </a:r>
                      <a:endParaRPr lang="en-US" sz="1600" dirty="0">
                        <a:effectLst/>
                      </a:endParaRPr>
                    </a:p>
                    <a:p>
                      <a:pPr marL="0" marR="0" algn="just">
                        <a:spcBef>
                          <a:spcPts val="0"/>
                        </a:spcBef>
                        <a:spcAft>
                          <a:spcPts val="0"/>
                        </a:spcAft>
                      </a:pPr>
                      <a:r>
                        <a:rPr lang="en-US" sz="1600" dirty="0">
                          <a:effectLst/>
                        </a:rPr>
                        <a:t>unavailable</a:t>
                      </a:r>
                      <a:endParaRPr lang="en-US" sz="1600" dirty="0">
                        <a:effectLst/>
                        <a:latin typeface="Georgia"/>
                        <a:ea typeface="Calibri"/>
                        <a:cs typeface="Times New Roman"/>
                      </a:endParaRPr>
                    </a:p>
                  </a:txBody>
                  <a:tcPr marL="68580" marR="68580" marT="0" marB="0"/>
                </a:tc>
              </a:tr>
              <a:tr h="476628">
                <a:tc>
                  <a:txBody>
                    <a:bodyPr/>
                    <a:lstStyle/>
                    <a:p>
                      <a:pPr marL="0" marR="0" algn="just">
                        <a:spcBef>
                          <a:spcPts val="0"/>
                        </a:spcBef>
                        <a:spcAft>
                          <a:spcPts val="0"/>
                        </a:spcAft>
                      </a:pPr>
                      <a:r>
                        <a:rPr lang="en-US" sz="1600" dirty="0">
                          <a:solidFill>
                            <a:srgbClr val="FFFFFF"/>
                          </a:solidFill>
                          <a:effectLst/>
                        </a:rPr>
                        <a:t>High/Severity 2</a:t>
                      </a:r>
                      <a:endParaRPr lang="en-US" sz="1600" dirty="0">
                        <a:solidFill>
                          <a:srgbClr val="FFFFFF"/>
                        </a:solidFill>
                        <a:effectLst/>
                        <a:latin typeface="Georgia"/>
                        <a:ea typeface="Calibri"/>
                        <a:cs typeface="Times New Roman"/>
                      </a:endParaRPr>
                    </a:p>
                  </a:txBody>
                  <a:tcPr marL="68580" marR="68580" marT="0" marB="0"/>
                </a:tc>
                <a:tc>
                  <a:txBody>
                    <a:bodyPr/>
                    <a:lstStyle/>
                    <a:p>
                      <a:pPr marL="0" marR="0">
                        <a:spcBef>
                          <a:spcPts val="0"/>
                        </a:spcBef>
                        <a:spcAft>
                          <a:spcPts val="0"/>
                        </a:spcAft>
                      </a:pPr>
                      <a:r>
                        <a:rPr lang="en-US" sz="1600" dirty="0">
                          <a:effectLst/>
                        </a:rPr>
                        <a:t>Bug with </a:t>
                      </a:r>
                      <a:r>
                        <a:rPr lang="en-US" sz="1600" dirty="0" smtClean="0">
                          <a:effectLst/>
                        </a:rPr>
                        <a:t>specific</a:t>
                      </a:r>
                      <a:r>
                        <a:rPr lang="en-US" sz="1600" baseline="0" dirty="0" smtClean="0">
                          <a:effectLst/>
                        </a:rPr>
                        <a:t> </a:t>
                      </a:r>
                      <a:r>
                        <a:rPr lang="en-US" sz="1600" dirty="0" smtClean="0">
                          <a:effectLst/>
                        </a:rPr>
                        <a:t>application functionality</a:t>
                      </a:r>
                      <a:endParaRPr lang="en-US" sz="1600" dirty="0">
                        <a:effectLst/>
                      </a:endParaRPr>
                    </a:p>
                    <a:p>
                      <a:pPr marL="0" marR="0" algn="just">
                        <a:spcBef>
                          <a:spcPts val="0"/>
                        </a:spcBef>
                        <a:spcAft>
                          <a:spcPts val="0"/>
                        </a:spcAft>
                      </a:pPr>
                      <a:r>
                        <a:rPr lang="en-US" sz="1600" dirty="0">
                          <a:effectLst/>
                        </a:rPr>
                        <a:t> </a:t>
                      </a:r>
                      <a:endParaRPr lang="en-US" sz="1600" dirty="0">
                        <a:effectLst/>
                        <a:latin typeface="Georgia"/>
                        <a:ea typeface="Calibri"/>
                        <a:cs typeface="Times New Roman"/>
                      </a:endParaRPr>
                    </a:p>
                  </a:txBody>
                  <a:tcPr marL="68580" marR="68580" marT="0" marB="0"/>
                </a:tc>
              </a:tr>
              <a:tr h="418949">
                <a:tc>
                  <a:txBody>
                    <a:bodyPr/>
                    <a:lstStyle/>
                    <a:p>
                      <a:pPr marL="0" marR="0" algn="just">
                        <a:spcBef>
                          <a:spcPts val="0"/>
                        </a:spcBef>
                        <a:spcAft>
                          <a:spcPts val="0"/>
                        </a:spcAft>
                      </a:pPr>
                      <a:r>
                        <a:rPr lang="en-US" sz="1600" dirty="0">
                          <a:solidFill>
                            <a:srgbClr val="FFFFFF"/>
                          </a:solidFill>
                          <a:effectLst/>
                        </a:rPr>
                        <a:t>Medium/Severity 3</a:t>
                      </a:r>
                      <a:endParaRPr lang="en-US" sz="1600" dirty="0">
                        <a:solidFill>
                          <a:srgbClr val="FFFFFF"/>
                        </a:solidFill>
                        <a:effectLst/>
                        <a:latin typeface="Georgia"/>
                        <a:ea typeface="Calibri"/>
                        <a:cs typeface="Times New Roman"/>
                      </a:endParaRPr>
                    </a:p>
                  </a:txBody>
                  <a:tcPr marL="68580" marR="68580" marT="0" marB="0"/>
                </a:tc>
                <a:tc>
                  <a:txBody>
                    <a:bodyPr/>
                    <a:lstStyle/>
                    <a:p>
                      <a:pPr marL="0" marR="0">
                        <a:spcBef>
                          <a:spcPts val="0"/>
                        </a:spcBef>
                        <a:spcAft>
                          <a:spcPts val="0"/>
                        </a:spcAft>
                      </a:pPr>
                      <a:r>
                        <a:rPr lang="en-US" sz="1600" dirty="0">
                          <a:effectLst/>
                        </a:rPr>
                        <a:t>Application </a:t>
                      </a:r>
                      <a:r>
                        <a:rPr lang="en-US" sz="1600" dirty="0" smtClean="0">
                          <a:effectLst/>
                        </a:rPr>
                        <a:t>functioning, but </a:t>
                      </a:r>
                      <a:r>
                        <a:rPr lang="en-US" sz="1600" dirty="0">
                          <a:effectLst/>
                        </a:rPr>
                        <a:t>not </a:t>
                      </a:r>
                      <a:r>
                        <a:rPr lang="en-US" sz="1600" dirty="0" smtClean="0">
                          <a:effectLst/>
                        </a:rPr>
                        <a:t>as desired/expected</a:t>
                      </a:r>
                      <a:endParaRPr lang="en-US" sz="1600" dirty="0">
                        <a:effectLst/>
                        <a:latin typeface="Georgia"/>
                        <a:ea typeface="Calibri"/>
                        <a:cs typeface="Times New Roman"/>
                      </a:endParaRPr>
                    </a:p>
                  </a:txBody>
                  <a:tcPr marL="68580" marR="68580" marT="0" marB="0"/>
                </a:tc>
              </a:tr>
              <a:tr h="819982">
                <a:tc>
                  <a:txBody>
                    <a:bodyPr/>
                    <a:lstStyle/>
                    <a:p>
                      <a:pPr marL="0" marR="0" algn="just">
                        <a:spcBef>
                          <a:spcPts val="0"/>
                        </a:spcBef>
                        <a:spcAft>
                          <a:spcPts val="0"/>
                        </a:spcAft>
                      </a:pPr>
                      <a:r>
                        <a:rPr lang="en-US" sz="1600" dirty="0">
                          <a:solidFill>
                            <a:srgbClr val="FFFFFF"/>
                          </a:solidFill>
                          <a:effectLst/>
                        </a:rPr>
                        <a:t>Low/Severity 4</a:t>
                      </a:r>
                      <a:endParaRPr lang="en-US" sz="1600" dirty="0">
                        <a:solidFill>
                          <a:srgbClr val="FFFFFF"/>
                        </a:solidFill>
                        <a:effectLst/>
                        <a:latin typeface="Georgia"/>
                        <a:ea typeface="Calibri"/>
                        <a:cs typeface="Times New Roman"/>
                      </a:endParaRPr>
                    </a:p>
                  </a:txBody>
                  <a:tcPr marL="68580" marR="68580" marT="0" marB="0"/>
                </a:tc>
                <a:tc>
                  <a:txBody>
                    <a:bodyPr/>
                    <a:lstStyle/>
                    <a:p>
                      <a:pPr marL="171450" marR="0" indent="-171450">
                        <a:spcBef>
                          <a:spcPts val="0"/>
                        </a:spcBef>
                        <a:spcAft>
                          <a:spcPts val="0"/>
                        </a:spcAft>
                        <a:buFont typeface="Arial" pitchFamily="34" charset="0"/>
                        <a:buChar char="•"/>
                      </a:pPr>
                      <a:r>
                        <a:rPr lang="en-US" sz="1600" dirty="0" smtClean="0">
                          <a:effectLst/>
                        </a:rPr>
                        <a:t>Enhancement</a:t>
                      </a:r>
                      <a:r>
                        <a:rPr lang="en-US" sz="1600" baseline="0" dirty="0" smtClean="0">
                          <a:effectLst/>
                        </a:rPr>
                        <a:t> </a:t>
                      </a:r>
                      <a:r>
                        <a:rPr lang="en-US" sz="1600" dirty="0" smtClean="0">
                          <a:effectLst/>
                        </a:rPr>
                        <a:t>request</a:t>
                      </a:r>
                      <a:endParaRPr lang="en-US" sz="1600" dirty="0">
                        <a:effectLst/>
                      </a:endParaRPr>
                    </a:p>
                    <a:p>
                      <a:pPr marL="171450" marR="0" indent="-171450">
                        <a:spcBef>
                          <a:spcPts val="0"/>
                        </a:spcBef>
                        <a:spcAft>
                          <a:spcPts val="0"/>
                        </a:spcAft>
                        <a:buFont typeface="Arial" pitchFamily="34" charset="0"/>
                        <a:buChar char="•"/>
                      </a:pPr>
                      <a:r>
                        <a:rPr lang="en-US" sz="1600" dirty="0" smtClean="0">
                          <a:effectLst/>
                        </a:rPr>
                        <a:t>Question on</a:t>
                      </a:r>
                      <a:r>
                        <a:rPr lang="en-US" sz="1600" baseline="0" dirty="0" smtClean="0">
                          <a:effectLst/>
                        </a:rPr>
                        <a:t> f</a:t>
                      </a:r>
                      <a:r>
                        <a:rPr lang="en-US" sz="1600" dirty="0" smtClean="0">
                          <a:effectLst/>
                        </a:rPr>
                        <a:t>unctionality</a:t>
                      </a:r>
                      <a:endParaRPr lang="en-US" sz="1600" dirty="0">
                        <a:effectLst/>
                      </a:endParaRPr>
                    </a:p>
                    <a:p>
                      <a:pPr marL="171450" marR="0" indent="-171450">
                        <a:spcBef>
                          <a:spcPts val="0"/>
                        </a:spcBef>
                        <a:spcAft>
                          <a:spcPts val="0"/>
                        </a:spcAft>
                        <a:buFont typeface="Arial" pitchFamily="34" charset="0"/>
                        <a:buChar char="•"/>
                      </a:pPr>
                      <a:r>
                        <a:rPr lang="en-US" sz="1600" dirty="0" smtClean="0">
                          <a:effectLst/>
                        </a:rPr>
                        <a:t>Display/formatting</a:t>
                      </a:r>
                      <a:r>
                        <a:rPr lang="en-US" sz="1600" baseline="0" dirty="0" smtClean="0">
                          <a:effectLst/>
                        </a:rPr>
                        <a:t> issues </a:t>
                      </a:r>
                      <a:endParaRPr lang="en-US" sz="1600" dirty="0">
                        <a:effectLst/>
                        <a:latin typeface="Georgia"/>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7631440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smtClean="0"/>
              <a:t>studentGPS™ Dashboards District View</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22</a:t>
            </a:fld>
            <a:endParaRPr lang="en-US" dirty="0"/>
          </a:p>
        </p:txBody>
      </p:sp>
    </p:spTree>
    <p:extLst>
      <p:ext uri="{BB962C8B-B14F-4D97-AF65-F5344CB8AC3E}">
        <p14:creationId xmlns:p14="http://schemas.microsoft.com/office/powerpoint/2010/main" val="41840434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381000"/>
            <a:ext cx="6858000" cy="838200"/>
          </a:xfrm>
          <a:prstGeom prst="rect">
            <a:avLst/>
          </a:prstGeom>
        </p:spPr>
        <p:txBody>
          <a:bodyPr>
            <a:noAutofit/>
          </a:bodyPr>
          <a:lstStyle/>
          <a:p>
            <a:r>
              <a:rPr lang="en-US" sz="2400" dirty="0" smtClean="0"/>
              <a:t>studentGPS™ Dashboards Quality Assurance Checklist</a:t>
            </a:r>
            <a:endParaRPr lang="en-US" sz="2400" dirty="0"/>
          </a:p>
        </p:txBody>
      </p:sp>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5037DA4-2335-4A87-8586-64B2BAB08211}" type="slidenum">
              <a:rPr lang="en-US" smtClean="0"/>
              <a:pPr/>
              <a:t>23</a:t>
            </a:fld>
            <a:endParaRPr lang="en-US" dirty="0"/>
          </a:p>
        </p:txBody>
      </p:sp>
      <p:sp>
        <p:nvSpPr>
          <p:cNvPr id="10" name="Content Placeholder 3"/>
          <p:cNvSpPr>
            <a:spLocks noGrp="1"/>
          </p:cNvSpPr>
          <p:nvPr>
            <p:ph sz="quarter" idx="4294967295"/>
          </p:nvPr>
        </p:nvSpPr>
        <p:spPr>
          <a:xfrm>
            <a:off x="304800" y="1828800"/>
            <a:ext cx="8458200" cy="4419600"/>
          </a:xfrm>
        </p:spPr>
        <p:txBody>
          <a:bodyPr>
            <a:noAutofit/>
          </a:bodyPr>
          <a:lstStyle/>
          <a:p>
            <a:r>
              <a:rPr lang="en-US" dirty="0"/>
              <a:t>The district view represents what a superintendent or an administrator with district level access would see when accessing the </a:t>
            </a:r>
            <a:r>
              <a:rPr lang="en-US" dirty="0" smtClean="0"/>
              <a:t>studentGPS™ Dashboards</a:t>
            </a:r>
          </a:p>
          <a:p>
            <a:r>
              <a:rPr lang="en-US" dirty="0" smtClean="0"/>
              <a:t>This view enables the user to see all the campuses and associated information for the district</a:t>
            </a:r>
          </a:p>
          <a:p>
            <a:r>
              <a:rPr lang="en-US" dirty="0" smtClean="0"/>
              <a:t>Note that when we go through the following screens that the studentGPS™ Dashboards is organized in tabs</a:t>
            </a:r>
          </a:p>
          <a:p>
            <a:pPr lvl="1"/>
            <a:r>
              <a:rPr lang="en-US" dirty="0" smtClean="0"/>
              <a:t>Each tab has sub-categories divided into pages</a:t>
            </a:r>
            <a:endParaRPr lang="en-US" dirty="0"/>
          </a:p>
          <a:p>
            <a:endParaRPr lang="en-US" dirty="0"/>
          </a:p>
          <a:p>
            <a:pPr marL="0" indent="0">
              <a:buNone/>
            </a:pPr>
            <a:endParaRPr lang="en-US" dirty="0" smtClean="0"/>
          </a:p>
          <a:p>
            <a:endParaRPr lang="en-US" dirty="0"/>
          </a:p>
          <a:p>
            <a:endParaRPr lang="en-US" dirty="0"/>
          </a:p>
        </p:txBody>
      </p:sp>
    </p:spTree>
    <p:extLst>
      <p:ext uri="{BB962C8B-B14F-4D97-AF65-F5344CB8AC3E}">
        <p14:creationId xmlns:p14="http://schemas.microsoft.com/office/powerpoint/2010/main" val="29247258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24</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District Information</a:t>
            </a:r>
            <a:endParaRPr lang="en-US"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3682" t="9358" r="14801" b="10747"/>
          <a:stretch/>
        </p:blipFill>
        <p:spPr bwMode="auto">
          <a:xfrm>
            <a:off x="914400" y="1554480"/>
            <a:ext cx="3368883" cy="5212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7296" y="1732132"/>
            <a:ext cx="1066800" cy="4572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District	</a:t>
            </a:r>
            <a:endParaRPr lang="en-US" sz="1600" dirty="0"/>
          </a:p>
        </p:txBody>
      </p:sp>
      <p:sp>
        <p:nvSpPr>
          <p:cNvPr id="7" name="TextBox 6"/>
          <p:cNvSpPr txBox="1"/>
          <p:nvPr/>
        </p:nvSpPr>
        <p:spPr>
          <a:xfrm>
            <a:off x="27296" y="2971800"/>
            <a:ext cx="1524000" cy="6096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Accountability Rating</a:t>
            </a:r>
            <a:endParaRPr lang="en-US" sz="1600" dirty="0"/>
          </a:p>
        </p:txBody>
      </p:sp>
      <p:sp>
        <p:nvSpPr>
          <p:cNvPr id="8" name="TextBox 7"/>
          <p:cNvSpPr txBox="1"/>
          <p:nvPr/>
        </p:nvSpPr>
        <p:spPr>
          <a:xfrm>
            <a:off x="2628411" y="3581400"/>
            <a:ext cx="2286000" cy="4572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Students by Program</a:t>
            </a:r>
            <a:endParaRPr lang="en-US" sz="1600" dirty="0"/>
          </a:p>
        </p:txBody>
      </p:sp>
      <p:sp>
        <p:nvSpPr>
          <p:cNvPr id="9" name="TextBox 8"/>
          <p:cNvSpPr txBox="1"/>
          <p:nvPr/>
        </p:nvSpPr>
        <p:spPr>
          <a:xfrm>
            <a:off x="31845" y="4428698"/>
            <a:ext cx="2350827" cy="4572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Student Demographics</a:t>
            </a:r>
            <a:endParaRPr lang="en-US" sz="1600" dirty="0"/>
          </a:p>
        </p:txBody>
      </p:sp>
      <p:sp>
        <p:nvSpPr>
          <p:cNvPr id="10" name="TextBox 9"/>
          <p:cNvSpPr txBox="1"/>
          <p:nvPr/>
        </p:nvSpPr>
        <p:spPr>
          <a:xfrm>
            <a:off x="2369024" y="5782101"/>
            <a:ext cx="1524000" cy="6096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Other Student Information</a:t>
            </a:r>
            <a:endParaRPr lang="en-US" sz="1600" dirty="0"/>
          </a:p>
        </p:txBody>
      </p:sp>
      <p:sp>
        <p:nvSpPr>
          <p:cNvPr id="11" name="Content Placeholder 2"/>
          <p:cNvSpPr>
            <a:spLocks noGrp="1"/>
          </p:cNvSpPr>
          <p:nvPr>
            <p:ph sz="quarter" idx="1"/>
          </p:nvPr>
        </p:nvSpPr>
        <p:spPr>
          <a:xfrm>
            <a:off x="5181600" y="1914040"/>
            <a:ext cx="3810000" cy="4038600"/>
          </a:xfrm>
        </p:spPr>
        <p:txBody>
          <a:bodyPr>
            <a:noAutofit/>
          </a:bodyPr>
          <a:lstStyle/>
          <a:p>
            <a:r>
              <a:rPr lang="en-US" dirty="0"/>
              <a:t>The data on the page matches </a:t>
            </a:r>
            <a:r>
              <a:rPr lang="en-US" dirty="0" smtClean="0"/>
              <a:t>counts from the LEA source system for the most recent date that aligns with the studentGPS™ Dashboards:</a:t>
            </a:r>
            <a:endParaRPr lang="en-US" dirty="0"/>
          </a:p>
          <a:p>
            <a:pPr lvl="1"/>
            <a:r>
              <a:rPr lang="en-US" dirty="0" smtClean="0"/>
              <a:t>District information</a:t>
            </a:r>
            <a:endParaRPr lang="en-US" dirty="0"/>
          </a:p>
          <a:p>
            <a:pPr lvl="1"/>
            <a:r>
              <a:rPr lang="en-US" dirty="0"/>
              <a:t>Student </a:t>
            </a:r>
            <a:r>
              <a:rPr lang="en-US" dirty="0" smtClean="0"/>
              <a:t>Demographics</a:t>
            </a:r>
            <a:endParaRPr lang="en-US" dirty="0"/>
          </a:p>
          <a:p>
            <a:pPr lvl="1"/>
            <a:r>
              <a:rPr lang="en-US" dirty="0"/>
              <a:t>Accountability Ratings</a:t>
            </a:r>
          </a:p>
          <a:p>
            <a:pPr lvl="1"/>
            <a:r>
              <a:rPr lang="en-US" dirty="0"/>
              <a:t>Students by </a:t>
            </a:r>
            <a:r>
              <a:rPr lang="en-US" dirty="0" smtClean="0"/>
              <a:t>Program</a:t>
            </a:r>
          </a:p>
          <a:p>
            <a:pPr lvl="1"/>
            <a:r>
              <a:rPr lang="en-US" dirty="0" smtClean="0"/>
              <a:t>District Characteristics</a:t>
            </a:r>
            <a:endParaRPr lang="en-US" dirty="0"/>
          </a:p>
          <a:p>
            <a:pPr lvl="1"/>
            <a:r>
              <a:rPr lang="en-US" dirty="0"/>
              <a:t>Other </a:t>
            </a:r>
            <a:r>
              <a:rPr lang="en-US" dirty="0" smtClean="0"/>
              <a:t>Student </a:t>
            </a:r>
            <a:r>
              <a:rPr lang="en-US" dirty="0"/>
              <a:t>Information</a:t>
            </a:r>
          </a:p>
        </p:txBody>
      </p:sp>
      <p:sp>
        <p:nvSpPr>
          <p:cNvPr id="12" name="TextBox 11"/>
          <p:cNvSpPr txBox="1"/>
          <p:nvPr/>
        </p:nvSpPr>
        <p:spPr>
          <a:xfrm>
            <a:off x="2667000" y="2538484"/>
            <a:ext cx="2286000" cy="4572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District Characteristics</a:t>
            </a:r>
            <a:endParaRPr lang="en-US" sz="1600" dirty="0"/>
          </a:p>
        </p:txBody>
      </p:sp>
    </p:spTree>
    <p:extLst>
      <p:ext uri="{BB962C8B-B14F-4D97-AF65-F5344CB8AC3E}">
        <p14:creationId xmlns:p14="http://schemas.microsoft.com/office/powerpoint/2010/main" val="8147956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7961" t="17348" r="13930" b="55412"/>
          <a:stretch/>
        </p:blipFill>
        <p:spPr bwMode="auto">
          <a:xfrm>
            <a:off x="152400" y="2285999"/>
            <a:ext cx="8833104" cy="3566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25</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Campus List</a:t>
            </a:r>
            <a:endParaRPr lang="en-US" dirty="0"/>
          </a:p>
        </p:txBody>
      </p:sp>
      <p:sp>
        <p:nvSpPr>
          <p:cNvPr id="8" name="Right Arrow 7"/>
          <p:cNvSpPr/>
          <p:nvPr/>
        </p:nvSpPr>
        <p:spPr>
          <a:xfrm rot="2956801">
            <a:off x="554999" y="210912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3121923" y="2438402"/>
            <a:ext cx="381003"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286000" y="1676397"/>
            <a:ext cx="4419600"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a:t>Check that all campuses are listed</a:t>
            </a:r>
          </a:p>
        </p:txBody>
      </p:sp>
    </p:spTree>
    <p:extLst>
      <p:ext uri="{BB962C8B-B14F-4D97-AF65-F5344CB8AC3E}">
        <p14:creationId xmlns:p14="http://schemas.microsoft.com/office/powerpoint/2010/main" val="42086083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246" t="28299" r="22202" b="27463"/>
          <a:stretch/>
        </p:blipFill>
        <p:spPr bwMode="auto">
          <a:xfrm>
            <a:off x="155448" y="2438400"/>
            <a:ext cx="8833104" cy="4101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26</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Students by Level</a:t>
            </a:r>
            <a:endParaRPr lang="en-US" dirty="0"/>
          </a:p>
        </p:txBody>
      </p:sp>
      <p:sp>
        <p:nvSpPr>
          <p:cNvPr id="8" name="Right Arrow 7"/>
          <p:cNvSpPr/>
          <p:nvPr/>
        </p:nvSpPr>
        <p:spPr>
          <a:xfrm rot="2956801">
            <a:off x="554999" y="210912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4571998" y="2438399"/>
            <a:ext cx="381003"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524000" y="1676397"/>
            <a:ext cx="6096000"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algn="ctr"/>
            <a:r>
              <a:rPr lang="en-US" sz="1500" dirty="0" smtClean="0"/>
              <a:t>Spot </a:t>
            </a:r>
            <a:r>
              <a:rPr lang="en-US" sz="1500" dirty="0"/>
              <a:t>check students from one or </a:t>
            </a:r>
            <a:r>
              <a:rPr lang="en-US" sz="1500" dirty="0" smtClean="0"/>
              <a:t>two levels by comparing the student data against the student data in the LEA’s source system</a:t>
            </a:r>
            <a:endParaRPr lang="en-US" sz="1500" dirty="0"/>
          </a:p>
        </p:txBody>
      </p:sp>
    </p:spTree>
    <p:extLst>
      <p:ext uri="{BB962C8B-B14F-4D97-AF65-F5344CB8AC3E}">
        <p14:creationId xmlns:p14="http://schemas.microsoft.com/office/powerpoint/2010/main" val="31797637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7880" t="18408" r="14011" b="54356"/>
          <a:stretch/>
        </p:blipFill>
        <p:spPr bwMode="auto">
          <a:xfrm>
            <a:off x="152400" y="2438400"/>
            <a:ext cx="8833104" cy="35661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27</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Students by Demographics</a:t>
            </a:r>
            <a:endParaRPr lang="en-US" dirty="0"/>
          </a:p>
        </p:txBody>
      </p:sp>
      <p:sp>
        <p:nvSpPr>
          <p:cNvPr id="8" name="Right Arrow 7"/>
          <p:cNvSpPr/>
          <p:nvPr/>
        </p:nvSpPr>
        <p:spPr>
          <a:xfrm rot="2956801">
            <a:off x="554999" y="210912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5638798" y="2438398"/>
            <a:ext cx="381003"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600200" y="1676397"/>
            <a:ext cx="5943600"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smtClean="0"/>
              <a:t>Spot </a:t>
            </a:r>
            <a:r>
              <a:rPr lang="en-US" dirty="0"/>
              <a:t>check students from one or two demographic </a:t>
            </a:r>
            <a:r>
              <a:rPr lang="en-US" dirty="0" smtClean="0"/>
              <a:t>lists against the data in the LEA’s source system</a:t>
            </a:r>
            <a:endParaRPr lang="en-US" dirty="0"/>
          </a:p>
        </p:txBody>
      </p:sp>
    </p:spTree>
    <p:extLst>
      <p:ext uri="{BB962C8B-B14F-4D97-AF65-F5344CB8AC3E}">
        <p14:creationId xmlns:p14="http://schemas.microsoft.com/office/powerpoint/2010/main" val="8571602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The studentGPS™</a:t>
            </a:r>
            <a:br>
              <a:rPr lang="en-US" sz="2400" dirty="0" smtClean="0"/>
            </a:br>
            <a:r>
              <a:rPr lang="en-US" sz="2400" dirty="0" smtClean="0"/>
              <a:t>Academic Dashboards</a:t>
            </a:r>
            <a:endParaRPr lang="en-US" sz="24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28</a:t>
            </a:fld>
            <a:endParaRPr lang="en-US" dirty="0"/>
          </a:p>
        </p:txBody>
      </p:sp>
      <p:sp>
        <p:nvSpPr>
          <p:cNvPr id="9" name="Content Placeholder 8"/>
          <p:cNvSpPr txBox="1">
            <a:spLocks noGrp="1"/>
          </p:cNvSpPr>
          <p:nvPr>
            <p:ph sz="quarter" idx="1"/>
          </p:nvPr>
        </p:nvSpPr>
        <p:spPr>
          <a:xfrm>
            <a:off x="738188" y="1752600"/>
            <a:ext cx="7667625" cy="11430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365760" lvl="1" indent="0">
              <a:buNone/>
            </a:pPr>
            <a:r>
              <a:rPr lang="en-US" sz="1600" dirty="0" smtClean="0"/>
              <a:t>Now we will examine the data in the studentGPS™ Academic Dashboards for Glendale ISD. The Academic Dashboards contains data in the area of Attendance and Discipline, State Assessments, Local Assessments, Grades and Credits, Advanced Academics and College and Career Readiness.</a:t>
            </a:r>
            <a:endParaRPr lang="en-US" sz="1600" dirty="0"/>
          </a:p>
        </p:txBody>
      </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188" y="3048000"/>
            <a:ext cx="7667625" cy="3324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69705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29</a:t>
            </a:fld>
            <a:endParaRPr lang="en-US" dirty="0"/>
          </a:p>
        </p:txBody>
      </p:sp>
      <p:sp>
        <p:nvSpPr>
          <p:cNvPr id="4" name="Title 3"/>
          <p:cNvSpPr>
            <a:spLocks noGrp="1"/>
          </p:cNvSpPr>
          <p:nvPr>
            <p:ph type="title"/>
          </p:nvPr>
        </p:nvSpPr>
        <p:spPr>
          <a:xfrm>
            <a:off x="1905000" y="454152"/>
            <a:ext cx="6858000" cy="841248"/>
          </a:xfrm>
        </p:spPr>
        <p:txBody>
          <a:bodyPr>
            <a:noAutofit/>
          </a:bodyPr>
          <a:lstStyle/>
          <a:p>
            <a:r>
              <a:rPr lang="en-US" dirty="0" smtClean="0"/>
              <a:t>Attendance and Discipline</a:t>
            </a:r>
            <a:endParaRPr lang="en-US" dirty="0"/>
          </a:p>
        </p:txBody>
      </p:sp>
      <p:pic>
        <p:nvPicPr>
          <p:cNvPr id="614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723" t="18666" r="14816" b="53398"/>
          <a:stretch/>
        </p:blipFill>
        <p:spPr bwMode="auto">
          <a:xfrm>
            <a:off x="152400" y="2439083"/>
            <a:ext cx="8833104" cy="38855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5524501" y="3848101"/>
            <a:ext cx="3962398" cy="1143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787652" y="1676397"/>
            <a:ext cx="5562600"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dirty="0" smtClean="0"/>
              <a:t>Campus attainment column should display the same number of campuses for every metric on this page</a:t>
            </a:r>
            <a:endParaRPr lang="en-US" dirty="0"/>
          </a:p>
        </p:txBody>
      </p:sp>
    </p:spTree>
    <p:extLst>
      <p:ext uri="{BB962C8B-B14F-4D97-AF65-F5344CB8AC3E}">
        <p14:creationId xmlns:p14="http://schemas.microsoft.com/office/powerpoint/2010/main" val="6029211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smtClean="0">
                <a:solidFill>
                  <a:schemeClr val="accent2"/>
                </a:solidFill>
              </a:rPr>
              <a:t>The participant will be able to:</a:t>
            </a:r>
          </a:p>
          <a:p>
            <a:pPr lvl="1"/>
            <a:r>
              <a:rPr lang="en-US" sz="1800" dirty="0" smtClean="0"/>
              <a:t>Become confident </a:t>
            </a:r>
            <a:r>
              <a:rPr lang="en-US" sz="1800" dirty="0"/>
              <a:t>in his/her ability to navigate and explain the content of the studentGPS™ </a:t>
            </a:r>
            <a:r>
              <a:rPr lang="en-US" sz="1800" dirty="0" smtClean="0"/>
              <a:t>Dashboards and understand the </a:t>
            </a:r>
            <a:r>
              <a:rPr lang="en-US" sz="1800" dirty="0"/>
              <a:t>studentGPS™ Dashboards Quality </a:t>
            </a:r>
            <a:r>
              <a:rPr lang="en-US" sz="1800" dirty="0" smtClean="0"/>
              <a:t>Assurance </a:t>
            </a:r>
            <a:r>
              <a:rPr lang="en-US" sz="1800" dirty="0"/>
              <a:t>(QA) tools, including the QA Checklist and QA Checklist Quick Reference Guide, so the </a:t>
            </a:r>
            <a:r>
              <a:rPr lang="en-US" sz="1800" dirty="0" smtClean="0"/>
              <a:t>Steward </a:t>
            </a:r>
            <a:r>
              <a:rPr lang="en-US" sz="1800" dirty="0"/>
              <a:t>can complete the studentGPS™ Dashboards data review at the LEA prior to the rollout of the studentGPS™ Dashboards to educators </a:t>
            </a:r>
            <a:endParaRPr lang="en-US" sz="1800" dirty="0" smtClean="0"/>
          </a:p>
          <a:p>
            <a:pPr lvl="1"/>
            <a:r>
              <a:rPr lang="en-US" sz="1800" dirty="0" smtClean="0"/>
              <a:t>Understand </a:t>
            </a:r>
            <a:r>
              <a:rPr lang="en-US" sz="1800" dirty="0"/>
              <a:t>key </a:t>
            </a:r>
            <a:r>
              <a:rPr lang="en-US" sz="1800" dirty="0" smtClean="0"/>
              <a:t>studentGPS™ Dashboards </a:t>
            </a:r>
            <a:r>
              <a:rPr lang="en-US" sz="1800" dirty="0"/>
              <a:t>administrative functionality </a:t>
            </a:r>
          </a:p>
          <a:p>
            <a:pPr lvl="1">
              <a:lnSpc>
                <a:spcPct val="106000"/>
              </a:lnSpc>
              <a:spcBef>
                <a:spcPts val="600"/>
              </a:spcBef>
              <a:spcAft>
                <a:spcPts val="300"/>
              </a:spcAft>
            </a:pPr>
            <a:r>
              <a:rPr lang="en-US" sz="1800" dirty="0"/>
              <a:t>Configure staff classification/claim sets in the </a:t>
            </a:r>
            <a:r>
              <a:rPr lang="en-US" sz="1800" dirty="0" smtClean="0"/>
              <a:t>studentGPS™ Dashboards</a:t>
            </a:r>
          </a:p>
          <a:p>
            <a:pPr lvl="1">
              <a:lnSpc>
                <a:spcPct val="106000"/>
              </a:lnSpc>
              <a:spcBef>
                <a:spcPts val="600"/>
              </a:spcBef>
              <a:spcAft>
                <a:spcPts val="300"/>
              </a:spcAft>
            </a:pPr>
            <a:endParaRPr lang="en-US" sz="1800" dirty="0"/>
          </a:p>
        </p:txBody>
      </p:sp>
      <p:sp>
        <p:nvSpPr>
          <p:cNvPr id="7" name="Title 1"/>
          <p:cNvSpPr>
            <a:spLocks noGrp="1"/>
          </p:cNvSpPr>
          <p:nvPr>
            <p:ph type="title"/>
          </p:nvPr>
        </p:nvSpPr>
        <p:spPr>
          <a:xfrm>
            <a:off x="1905000" y="457200"/>
            <a:ext cx="6858000" cy="838200"/>
          </a:xfrm>
          <a:prstGeom prst="rect">
            <a:avLst/>
          </a:prstGeom>
        </p:spPr>
        <p:txBody>
          <a:bodyPr>
            <a:noAutofit/>
          </a:bodyPr>
          <a:lstStyle/>
          <a:p>
            <a:r>
              <a:rPr lang="en-US" dirty="0" smtClean="0"/>
              <a:t>Course Objectives</a:t>
            </a:r>
            <a:endParaRPr lang="en-US" dirty="0"/>
          </a:p>
        </p:txBody>
      </p:sp>
    </p:spTree>
    <p:extLst>
      <p:ext uri="{BB962C8B-B14F-4D97-AF65-F5344CB8AC3E}">
        <p14:creationId xmlns:p14="http://schemas.microsoft.com/office/powerpoint/2010/main" val="25588670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Attendance and Discipline:</a:t>
            </a:r>
            <a:br>
              <a:rPr lang="en-US" sz="2400" dirty="0" smtClean="0"/>
            </a:br>
            <a:r>
              <a:rPr lang="en-US" sz="2400" dirty="0" smtClean="0"/>
              <a:t>Campus Lists</a:t>
            </a:r>
            <a:endParaRPr lang="en-US" sz="24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30</a:t>
            </a:fld>
            <a:endParaRPr lang="en-US" dirty="0"/>
          </a:p>
        </p:txBody>
      </p:sp>
      <p:sp>
        <p:nvSpPr>
          <p:cNvPr id="7" name="Content Placeholder 6"/>
          <p:cNvSpPr txBox="1">
            <a:spLocks noGrp="1"/>
          </p:cNvSpPr>
          <p:nvPr>
            <p:ph sz="quarter" idx="1"/>
          </p:nvPr>
        </p:nvSpPr>
        <p:spPr>
          <a:xfrm>
            <a:off x="1009650" y="1600200"/>
            <a:ext cx="7124700" cy="6096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0" lvl="0" indent="0">
              <a:lnSpc>
                <a:spcPct val="100000"/>
              </a:lnSpc>
              <a:buNone/>
            </a:pPr>
            <a:r>
              <a:rPr lang="en-US" dirty="0" smtClean="0">
                <a:latin typeface="Arial" pitchFamily="34" charset="0"/>
              </a:rPr>
              <a:t>Use the More menu to get to the campus list. Campus </a:t>
            </a:r>
            <a:r>
              <a:rPr lang="en-US" dirty="0">
                <a:latin typeface="Arial" pitchFamily="34" charset="0"/>
              </a:rPr>
              <a:t>lists on this page should display all the campuses and their value for the metric</a:t>
            </a:r>
          </a:p>
        </p:txBody>
      </p:sp>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2362200"/>
            <a:ext cx="6858000" cy="4170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90817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813446" y="5067481"/>
            <a:ext cx="5562600"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sz="1400" dirty="0"/>
              <a:t>Language </a:t>
            </a:r>
            <a:r>
              <a:rPr lang="en-US" sz="1400" dirty="0" smtClean="0"/>
              <a:t>Assessments </a:t>
            </a:r>
            <a:r>
              <a:rPr lang="en-US" sz="1400" dirty="0"/>
              <a:t>Proficiency should have all campuses that have students taking TELPAS</a:t>
            </a:r>
          </a:p>
        </p:txBody>
      </p:sp>
      <p:sp>
        <p:nvSpPr>
          <p:cNvPr id="13" name="TextBox 12"/>
          <p:cNvSpPr txBox="1"/>
          <p:nvPr/>
        </p:nvSpPr>
        <p:spPr>
          <a:xfrm>
            <a:off x="1098759" y="1600199"/>
            <a:ext cx="6858000" cy="114476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sz="1400" dirty="0"/>
              <a:t>The </a:t>
            </a:r>
            <a:r>
              <a:rPr lang="en-US" sz="1400" dirty="0" smtClean="0"/>
              <a:t>STAAR End of Course metric </a:t>
            </a:r>
            <a:r>
              <a:rPr lang="en-US" sz="1400" dirty="0"/>
              <a:t>should have the appropriate number of </a:t>
            </a:r>
            <a:r>
              <a:rPr lang="en-US" sz="1400" dirty="0" smtClean="0"/>
              <a:t>campuses. The STAAR 3-8 denominator is dependent upon the subject area as some subject areas are not given until middle school.</a:t>
            </a:r>
            <a:endParaRPr lang="en-US" sz="1400" dirty="0"/>
          </a:p>
        </p:txBody>
      </p:sp>
      <p:pic>
        <p:nvPicPr>
          <p:cNvPr id="1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832" t="80503" r="15228" b="11232"/>
          <a:stretch/>
        </p:blipFill>
        <p:spPr bwMode="auto">
          <a:xfrm>
            <a:off x="385095" y="5677084"/>
            <a:ext cx="8321040" cy="1104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736" t="29726" r="15130" b="50542"/>
          <a:stretch/>
        </p:blipFill>
        <p:spPr bwMode="auto">
          <a:xfrm>
            <a:off x="385095" y="2270077"/>
            <a:ext cx="8285328" cy="26067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31</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State Assessment</a:t>
            </a:r>
            <a:endParaRPr lang="en-US" dirty="0"/>
          </a:p>
        </p:txBody>
      </p:sp>
      <p:sp>
        <p:nvSpPr>
          <p:cNvPr id="7" name="Rectangle 6"/>
          <p:cNvSpPr/>
          <p:nvPr/>
        </p:nvSpPr>
        <p:spPr>
          <a:xfrm rot="5400000">
            <a:off x="6049937" y="2925736"/>
            <a:ext cx="2606727"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rot="5400000">
            <a:off x="6800943" y="5581742"/>
            <a:ext cx="1104715"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8066160">
            <a:off x="7691730" y="192038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rot="8102201">
            <a:off x="7690733" y="525932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552911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32</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smtClean="0"/>
              <a:t>Under the Local Assessments page, the user should check that:</a:t>
            </a:r>
          </a:p>
          <a:p>
            <a:pPr lvl="1"/>
            <a:r>
              <a:rPr lang="en-US" sz="1800" dirty="0" smtClean="0"/>
              <a:t>All </a:t>
            </a:r>
            <a:r>
              <a:rPr lang="en-US" sz="1800" dirty="0"/>
              <a:t>local </a:t>
            </a:r>
            <a:r>
              <a:rPr lang="en-US" sz="1800" dirty="0" smtClean="0"/>
              <a:t>assessments are </a:t>
            </a:r>
            <a:r>
              <a:rPr lang="en-US" sz="1800" dirty="0"/>
              <a:t>showing up and have the appropriate number of campuses</a:t>
            </a:r>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Local Assessments</a:t>
            </a:r>
            <a:endParaRPr lang="en-US" dirty="0"/>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290" t="18855" r="14114" b="54153"/>
          <a:stretch/>
        </p:blipFill>
        <p:spPr bwMode="auto">
          <a:xfrm>
            <a:off x="152400" y="2819400"/>
            <a:ext cx="8833104" cy="3599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571539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33</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Grades and Credits (slide 1 of 2)</a:t>
            </a:r>
            <a:endParaRPr lang="en-US" dirty="0"/>
          </a:p>
        </p:txBody>
      </p:sp>
      <p:pic>
        <p:nvPicPr>
          <p:cNvPr id="1126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840" t="30518" r="14988" b="50631"/>
          <a:stretch/>
        </p:blipFill>
        <p:spPr bwMode="auto">
          <a:xfrm>
            <a:off x="917231" y="2453640"/>
            <a:ext cx="7312369" cy="2194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1753617" y="1544912"/>
            <a:ext cx="507441" cy="2209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840" t="68466" r="14988" b="12685"/>
          <a:stretch/>
        </p:blipFill>
        <p:spPr bwMode="auto">
          <a:xfrm>
            <a:off x="917224" y="4663440"/>
            <a:ext cx="7312376" cy="2194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rot="5400000">
            <a:off x="1753616" y="3797021"/>
            <a:ext cx="507441" cy="2209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609600" y="1676397"/>
            <a:ext cx="7997940"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smtClean="0"/>
              <a:t>The top section should have all the secondary campuses listed and the bottom section should display all the elementary campuses. </a:t>
            </a:r>
            <a:endParaRPr lang="en-US" dirty="0"/>
          </a:p>
        </p:txBody>
      </p:sp>
    </p:spTree>
    <p:extLst>
      <p:ext uri="{BB962C8B-B14F-4D97-AF65-F5344CB8AC3E}">
        <p14:creationId xmlns:p14="http://schemas.microsoft.com/office/powerpoint/2010/main" val="23643850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788" t="70699" r="15022" b="10196"/>
          <a:stretch/>
        </p:blipFill>
        <p:spPr bwMode="auto">
          <a:xfrm>
            <a:off x="466299" y="2349690"/>
            <a:ext cx="8366760" cy="2543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34</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Grades and Credits (slide 2 of 2)</a:t>
            </a:r>
            <a:endParaRPr lang="en-US" dirty="0"/>
          </a:p>
        </p:txBody>
      </p:sp>
      <p:sp>
        <p:nvSpPr>
          <p:cNvPr id="7" name="Rectangle 6"/>
          <p:cNvSpPr/>
          <p:nvPr/>
        </p:nvSpPr>
        <p:spPr>
          <a:xfrm rot="5400000">
            <a:off x="993816" y="1910884"/>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64024" y="4905308"/>
            <a:ext cx="7997940"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smtClean="0"/>
              <a:t>Credit metrics should include all schools with grades 10, 11 and/or 12. </a:t>
            </a:r>
            <a:endParaRPr lang="en-US" dirty="0"/>
          </a:p>
        </p:txBody>
      </p:sp>
    </p:spTree>
    <p:extLst>
      <p:ext uri="{BB962C8B-B14F-4D97-AF65-F5344CB8AC3E}">
        <p14:creationId xmlns:p14="http://schemas.microsoft.com/office/powerpoint/2010/main" val="3386536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470" t="19184" r="18470" b="28783"/>
          <a:stretch/>
        </p:blipFill>
        <p:spPr bwMode="auto">
          <a:xfrm>
            <a:off x="312328" y="2347414"/>
            <a:ext cx="8450672" cy="43581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35</a:t>
            </a:fld>
            <a:endParaRPr lang="en-US" dirty="0"/>
          </a:p>
        </p:txBody>
      </p:sp>
      <p:sp>
        <p:nvSpPr>
          <p:cNvPr id="4" name="Title 3"/>
          <p:cNvSpPr>
            <a:spLocks noGrp="1"/>
          </p:cNvSpPr>
          <p:nvPr>
            <p:ph type="title"/>
          </p:nvPr>
        </p:nvSpPr>
        <p:spPr>
          <a:xfrm>
            <a:off x="1905000" y="454152"/>
            <a:ext cx="6858000" cy="841248"/>
          </a:xfrm>
        </p:spPr>
        <p:txBody>
          <a:bodyPr>
            <a:noAutofit/>
          </a:bodyPr>
          <a:lstStyle/>
          <a:p>
            <a:r>
              <a:rPr lang="en-US" dirty="0" smtClean="0"/>
              <a:t>Advanced Academics</a:t>
            </a:r>
            <a:endParaRPr lang="en-US" dirty="0"/>
          </a:p>
        </p:txBody>
      </p:sp>
      <p:sp>
        <p:nvSpPr>
          <p:cNvPr id="7" name="Rectangle 6"/>
          <p:cNvSpPr/>
          <p:nvPr/>
        </p:nvSpPr>
        <p:spPr>
          <a:xfrm rot="5400000">
            <a:off x="5469340" y="4512862"/>
            <a:ext cx="3463119" cy="9906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1787652" y="1600197"/>
            <a:ext cx="5562600"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smtClean="0"/>
              <a:t>All </a:t>
            </a:r>
            <a:r>
              <a:rPr lang="en-US" dirty="0"/>
              <a:t>middle school and high school campuses </a:t>
            </a:r>
            <a:r>
              <a:rPr lang="en-US" dirty="0" smtClean="0"/>
              <a:t>should be </a:t>
            </a:r>
            <a:r>
              <a:rPr lang="en-US" dirty="0"/>
              <a:t>included in the appropriate metrics</a:t>
            </a:r>
          </a:p>
        </p:txBody>
      </p:sp>
    </p:spTree>
    <p:extLst>
      <p:ext uri="{BB962C8B-B14F-4D97-AF65-F5344CB8AC3E}">
        <p14:creationId xmlns:p14="http://schemas.microsoft.com/office/powerpoint/2010/main" val="10515903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36</a:t>
            </a:fld>
            <a:endParaRPr lang="en-US" dirty="0"/>
          </a:p>
        </p:txBody>
      </p:sp>
      <p:sp>
        <p:nvSpPr>
          <p:cNvPr id="4" name="Title 3"/>
          <p:cNvSpPr>
            <a:spLocks noGrp="1"/>
          </p:cNvSpPr>
          <p:nvPr>
            <p:ph type="title"/>
          </p:nvPr>
        </p:nvSpPr>
        <p:spPr>
          <a:xfrm>
            <a:off x="1905000" y="454152"/>
            <a:ext cx="6858000" cy="841248"/>
          </a:xfrm>
        </p:spPr>
        <p:txBody>
          <a:bodyPr>
            <a:noAutofit/>
          </a:bodyPr>
          <a:lstStyle/>
          <a:p>
            <a:r>
              <a:rPr lang="en-US" dirty="0" smtClean="0"/>
              <a:t>Operational Dashboard</a:t>
            </a:r>
            <a:endParaRPr lang="en-US" dirty="0"/>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918" t="22392" r="13734" b="45170"/>
          <a:stretch/>
        </p:blipFill>
        <p:spPr bwMode="auto">
          <a:xfrm>
            <a:off x="213360" y="2367329"/>
            <a:ext cx="8778240" cy="4338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5600699" y="4381502"/>
            <a:ext cx="3505201" cy="114300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787652" y="1600197"/>
            <a:ext cx="5562600"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smtClean="0"/>
              <a:t>The user should check that all campuses are included</a:t>
            </a:r>
            <a:endParaRPr lang="en-US" dirty="0"/>
          </a:p>
        </p:txBody>
      </p:sp>
    </p:spTree>
    <p:extLst>
      <p:ext uri="{BB962C8B-B14F-4D97-AF65-F5344CB8AC3E}">
        <p14:creationId xmlns:p14="http://schemas.microsoft.com/office/powerpoint/2010/main" val="9158009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 District View</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37</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need the studentGPS™ Dashboards QA Checklist for this activity</a:t>
            </a:r>
          </a:p>
          <a:p>
            <a:r>
              <a:rPr lang="en-US" dirty="0" smtClean="0"/>
              <a:t>You will also need to be logged in to your  studentGPS™ Dashboards to begin, using the administrative log in</a:t>
            </a:r>
          </a:p>
          <a:p>
            <a:r>
              <a:rPr lang="en-US" dirty="0" smtClean="0"/>
              <a:t>Let’s use </a:t>
            </a:r>
            <a:r>
              <a:rPr lang="en-US" dirty="0"/>
              <a:t>the </a:t>
            </a:r>
            <a:r>
              <a:rPr lang="en-US" dirty="0" smtClean="0"/>
              <a:t>studentGPS™ Dashboards </a:t>
            </a:r>
            <a:r>
              <a:rPr lang="en-US" dirty="0"/>
              <a:t>QA Checklist </a:t>
            </a:r>
            <a:r>
              <a:rPr lang="en-US" dirty="0" smtClean="0"/>
              <a:t>to make sure that each data element at the district view is present and valid</a:t>
            </a:r>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7" name="Rounded Rectangle 6"/>
          <p:cNvSpPr/>
          <p:nvPr/>
        </p:nvSpPr>
        <p:spPr>
          <a:xfrm>
            <a:off x="838200" y="40386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24997185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studentGPS™ Dashboards Campus View</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38</a:t>
            </a:fld>
            <a:endParaRPr lang="en-US" dirty="0"/>
          </a:p>
        </p:txBody>
      </p:sp>
    </p:spTree>
    <p:extLst>
      <p:ext uri="{BB962C8B-B14F-4D97-AF65-F5344CB8AC3E}">
        <p14:creationId xmlns:p14="http://schemas.microsoft.com/office/powerpoint/2010/main" val="16132289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39</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smtClean="0"/>
              <a:t>The user can drill down to see all the information about a single campus</a:t>
            </a:r>
          </a:p>
          <a:p>
            <a:r>
              <a:rPr lang="en-US" sz="1800" dirty="0" smtClean="0"/>
              <a:t>This campus view of the studentGPS™ Dashboards is what a campus administrator would see when logged in to the Dashboards</a:t>
            </a:r>
            <a:endParaRPr lang="en-US" sz="1800" dirty="0"/>
          </a:p>
          <a:p>
            <a:r>
              <a:rPr lang="en-US" sz="1800" dirty="0" smtClean="0"/>
              <a:t>In order to have a sufficient sampling, it is recommended that: </a:t>
            </a:r>
          </a:p>
          <a:p>
            <a:pPr lvl="1"/>
            <a:r>
              <a:rPr lang="en-US" sz="1800" dirty="0" smtClean="0"/>
              <a:t>The user should check 2-3 of each campus type</a:t>
            </a:r>
          </a:p>
          <a:p>
            <a:pPr lvl="1"/>
            <a:r>
              <a:rPr lang="en-US" sz="1800" dirty="0" smtClean="0"/>
              <a:t>The user should also check the alternative campuses</a:t>
            </a:r>
          </a:p>
        </p:txBody>
      </p:sp>
      <p:sp>
        <p:nvSpPr>
          <p:cNvPr id="4" name="Title 3"/>
          <p:cNvSpPr>
            <a:spLocks noGrp="1"/>
          </p:cNvSpPr>
          <p:nvPr>
            <p:ph type="title"/>
          </p:nvPr>
        </p:nvSpPr>
        <p:spPr>
          <a:xfrm>
            <a:off x="1905000" y="457200"/>
            <a:ext cx="6858000" cy="841248"/>
          </a:xfrm>
        </p:spPr>
        <p:txBody>
          <a:bodyPr>
            <a:noAutofit/>
          </a:bodyPr>
          <a:lstStyle/>
          <a:p>
            <a:r>
              <a:rPr lang="en-US" dirty="0" smtClean="0"/>
              <a:t>Campus View</a:t>
            </a:r>
            <a:endParaRPr lang="en-US" dirty="0"/>
          </a:p>
        </p:txBody>
      </p:sp>
    </p:spTree>
    <p:extLst>
      <p:ext uri="{BB962C8B-B14F-4D97-AF65-F5344CB8AC3E}">
        <p14:creationId xmlns:p14="http://schemas.microsoft.com/office/powerpoint/2010/main" val="3301462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a:solidFill>
                  <a:schemeClr val="accent2"/>
                </a:solidFill>
              </a:rPr>
              <a:t>Prerequisites that are needed prior to this training: </a:t>
            </a:r>
            <a:endParaRPr lang="en-US" sz="1800" dirty="0"/>
          </a:p>
          <a:p>
            <a:pPr lvl="1">
              <a:lnSpc>
                <a:spcPct val="106000"/>
              </a:lnSpc>
              <a:spcBef>
                <a:spcPts val="600"/>
              </a:spcBef>
              <a:spcAft>
                <a:spcPts val="300"/>
              </a:spcAft>
            </a:pPr>
            <a:r>
              <a:rPr lang="en-US" sz="1500" u="sng" dirty="0" smtClean="0"/>
              <a:t>Training Prerequisites</a:t>
            </a:r>
            <a:r>
              <a:rPr lang="en-US" sz="1500" dirty="0" smtClean="0"/>
              <a:t>: </a:t>
            </a:r>
          </a:p>
          <a:p>
            <a:pPr lvl="2">
              <a:lnSpc>
                <a:spcPct val="106000"/>
              </a:lnSpc>
              <a:spcBef>
                <a:spcPts val="600"/>
              </a:spcBef>
              <a:spcAft>
                <a:spcPts val="300"/>
              </a:spcAft>
            </a:pPr>
            <a:r>
              <a:rPr lang="en-US" sz="1500" dirty="0" smtClean="0"/>
              <a:t>Participants </a:t>
            </a:r>
            <a:r>
              <a:rPr lang="en-US" sz="1500" dirty="0"/>
              <a:t>should </a:t>
            </a:r>
            <a:r>
              <a:rPr lang="en-US" sz="1500" dirty="0" smtClean="0"/>
              <a:t>attend the TSDS Overview and TSDS High Level End User Process Map</a:t>
            </a:r>
            <a:r>
              <a:rPr lang="en-US" sz="1500" dirty="0"/>
              <a:t> </a:t>
            </a:r>
            <a:r>
              <a:rPr lang="en-US" sz="1500" dirty="0" smtClean="0"/>
              <a:t>Course </a:t>
            </a:r>
            <a:r>
              <a:rPr lang="en-US" sz="1500" dirty="0"/>
              <a:t>1 </a:t>
            </a:r>
            <a:r>
              <a:rPr lang="en-US" sz="1500" dirty="0" smtClean="0"/>
              <a:t>training session (or view the online overview posted on Project Share)</a:t>
            </a:r>
          </a:p>
          <a:p>
            <a:pPr lvl="2">
              <a:lnSpc>
                <a:spcPct val="106000"/>
              </a:lnSpc>
              <a:spcBef>
                <a:spcPts val="600"/>
              </a:spcBef>
              <a:spcAft>
                <a:spcPts val="300"/>
              </a:spcAft>
            </a:pPr>
            <a:r>
              <a:rPr lang="en-US" sz="1500" dirty="0" smtClean="0"/>
              <a:t>Participants </a:t>
            </a:r>
            <a:r>
              <a:rPr lang="en-US" sz="1500" dirty="0"/>
              <a:t>should </a:t>
            </a:r>
            <a:r>
              <a:rPr lang="en-US" sz="1500" dirty="0" smtClean="0"/>
              <a:t>also attend Technical Courses 2 through 5:  TSDS Client-Side Validation Tool Course 2; TSDS Loading Data into the ODS Course 3; TSDS Loading Data to the DDM Course 4; and TSDS Loading Data to the PDS Course 5</a:t>
            </a:r>
          </a:p>
          <a:p>
            <a:pPr lvl="1">
              <a:lnSpc>
                <a:spcPct val="106000"/>
              </a:lnSpc>
              <a:spcBef>
                <a:spcPts val="600"/>
              </a:spcBef>
              <a:spcAft>
                <a:spcPts val="300"/>
              </a:spcAft>
            </a:pPr>
            <a:r>
              <a:rPr lang="en-US" sz="1500" u="sng" dirty="0" smtClean="0"/>
              <a:t>Technical Prerequisites</a:t>
            </a:r>
            <a:r>
              <a:rPr lang="en-US" sz="1500" dirty="0" smtClean="0"/>
              <a:t>:</a:t>
            </a:r>
            <a:endParaRPr lang="en-US" sz="1500" dirty="0"/>
          </a:p>
          <a:p>
            <a:pPr lvl="2"/>
            <a:r>
              <a:rPr lang="en-US" sz="1500" dirty="0" smtClean="0"/>
              <a:t>Participants will need a working knowledge of LEA data systems such as the local SIS, HR, and assessment systems. Participants should be able to query key data in local systems in order to verify the data in the studentGPS™ Dashboards</a:t>
            </a:r>
          </a:p>
          <a:p>
            <a:pPr lvl="2"/>
            <a:r>
              <a:rPr lang="en-US" sz="1500" dirty="0" smtClean="0"/>
              <a:t>Participants </a:t>
            </a:r>
            <a:r>
              <a:rPr lang="en-US" sz="1500" dirty="0"/>
              <a:t>will need a TEAL ID with access to the </a:t>
            </a:r>
            <a:r>
              <a:rPr lang="en-US" sz="1500" dirty="0" smtClean="0"/>
              <a:t>studentGPS™ Dashboards application</a:t>
            </a:r>
            <a:endParaRPr lang="en-US" sz="1500" dirty="0"/>
          </a:p>
          <a:p>
            <a:pPr lvl="2"/>
            <a:r>
              <a:rPr lang="en-US" sz="1500" dirty="0" smtClean="0"/>
              <a:t>Participants will need studentGPS™ Dashboards </a:t>
            </a:r>
            <a:r>
              <a:rPr lang="en-US" sz="1500" dirty="0"/>
              <a:t>Administrator Role </a:t>
            </a:r>
            <a:r>
              <a:rPr lang="en-US" sz="1500" dirty="0" smtClean="0"/>
              <a:t>Access</a:t>
            </a:r>
            <a:endParaRPr lang="en-US" sz="1500" dirty="0"/>
          </a:p>
          <a:p>
            <a:pPr lvl="2">
              <a:lnSpc>
                <a:spcPct val="106000"/>
              </a:lnSpc>
              <a:spcBef>
                <a:spcPts val="600"/>
              </a:spcBef>
              <a:spcAft>
                <a:spcPts val="300"/>
              </a:spcAft>
            </a:pPr>
            <a:r>
              <a:rPr lang="en-US" sz="1500" dirty="0"/>
              <a:t>Participants will </a:t>
            </a:r>
            <a:r>
              <a:rPr lang="en-US" sz="1500" dirty="0" smtClean="0"/>
              <a:t>need a Project </a:t>
            </a:r>
            <a:r>
              <a:rPr lang="en-US" sz="1500" dirty="0"/>
              <a:t>Share user </a:t>
            </a:r>
            <a:r>
              <a:rPr lang="en-US" sz="1500" dirty="0" smtClean="0"/>
              <a:t>ID</a:t>
            </a:r>
            <a:endParaRPr lang="en-US" sz="1500" dirty="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Course Prerequisites</a:t>
            </a:r>
            <a:endParaRPr lang="en-US" dirty="0"/>
          </a:p>
        </p:txBody>
      </p:sp>
    </p:spTree>
    <p:extLst>
      <p:ext uri="{BB962C8B-B14F-4D97-AF65-F5344CB8AC3E}">
        <p14:creationId xmlns:p14="http://schemas.microsoft.com/office/powerpoint/2010/main" val="6246489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a:spLocks noGrp="1"/>
          </p:cNvSpPr>
          <p:nvPr>
            <p:ph sz="quarter" idx="1"/>
          </p:nvPr>
        </p:nvSpPr>
        <p:spPr>
          <a:xfrm>
            <a:off x="5181600" y="1914040"/>
            <a:ext cx="3810000" cy="4038600"/>
          </a:xfrm>
        </p:spPr>
        <p:txBody>
          <a:bodyPr>
            <a:noAutofit/>
          </a:bodyPr>
          <a:lstStyle/>
          <a:p>
            <a:r>
              <a:rPr lang="en-US" dirty="0"/>
              <a:t>The user needs to check </a:t>
            </a:r>
            <a:r>
              <a:rPr lang="en-US" dirty="0" smtClean="0"/>
              <a:t>that the </a:t>
            </a:r>
            <a:r>
              <a:rPr lang="en-US" dirty="0"/>
              <a:t>data on the page matches </a:t>
            </a:r>
            <a:r>
              <a:rPr lang="en-US" dirty="0" smtClean="0"/>
              <a:t>the data contained in the LEA source system </a:t>
            </a:r>
            <a:r>
              <a:rPr lang="en-US" dirty="0"/>
              <a:t>for the </a:t>
            </a:r>
            <a:r>
              <a:rPr lang="en-US" dirty="0" smtClean="0"/>
              <a:t>campus </a:t>
            </a:r>
            <a:r>
              <a:rPr lang="en-US" dirty="0"/>
              <a:t>i</a:t>
            </a:r>
            <a:r>
              <a:rPr lang="en-US" dirty="0" smtClean="0"/>
              <a:t>ncluding</a:t>
            </a:r>
            <a:r>
              <a:rPr lang="en-US" dirty="0"/>
              <a:t>:</a:t>
            </a:r>
          </a:p>
          <a:p>
            <a:pPr lvl="1"/>
            <a:r>
              <a:rPr lang="en-US" dirty="0"/>
              <a:t>Administration listed (principals and APs only)</a:t>
            </a:r>
          </a:p>
          <a:p>
            <a:pPr lvl="1"/>
            <a:r>
              <a:rPr lang="en-US" dirty="0"/>
              <a:t>Student demographics</a:t>
            </a:r>
          </a:p>
          <a:p>
            <a:pPr lvl="1"/>
            <a:r>
              <a:rPr lang="en-US" dirty="0"/>
              <a:t>Grade-level enrollment</a:t>
            </a:r>
          </a:p>
          <a:p>
            <a:pPr lvl="1"/>
            <a:r>
              <a:rPr lang="en-US" dirty="0"/>
              <a:t>Accountability ratings</a:t>
            </a:r>
          </a:p>
          <a:p>
            <a:pPr lvl="1"/>
            <a:r>
              <a:rPr lang="en-US" dirty="0"/>
              <a:t>Students by program</a:t>
            </a:r>
          </a:p>
          <a:p>
            <a:pPr lvl="1"/>
            <a:r>
              <a:rPr lang="en-US" dirty="0"/>
              <a:t>Other student Information</a:t>
            </a:r>
          </a:p>
        </p:txBody>
      </p:sp>
      <p:sp>
        <p:nvSpPr>
          <p:cNvPr id="2" name="Title 1"/>
          <p:cNvSpPr>
            <a:spLocks noGrp="1"/>
          </p:cNvSpPr>
          <p:nvPr>
            <p:ph type="title"/>
          </p:nvPr>
        </p:nvSpPr>
        <p:spPr/>
        <p:txBody>
          <a:bodyPr/>
          <a:lstStyle/>
          <a:p>
            <a:r>
              <a:rPr lang="en-US" dirty="0" smtClean="0"/>
              <a:t>Campus Information </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40</a:t>
            </a:fld>
            <a:endParaRPr lang="en-US"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3827" t="26058" r="14600" b="13442"/>
          <a:stretch/>
        </p:blipFill>
        <p:spPr bwMode="auto">
          <a:xfrm>
            <a:off x="838200" y="1798320"/>
            <a:ext cx="4069183" cy="4754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0" y="2438400"/>
            <a:ext cx="1524000" cy="4572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Administration</a:t>
            </a:r>
            <a:endParaRPr lang="en-US" sz="1600" dirty="0"/>
          </a:p>
        </p:txBody>
      </p:sp>
      <p:sp>
        <p:nvSpPr>
          <p:cNvPr id="9" name="TextBox 8"/>
          <p:cNvSpPr txBox="1"/>
          <p:nvPr/>
        </p:nvSpPr>
        <p:spPr>
          <a:xfrm>
            <a:off x="0" y="3460848"/>
            <a:ext cx="1524000" cy="57775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Student Demographics</a:t>
            </a:r>
            <a:endParaRPr lang="en-US" sz="1600" dirty="0"/>
          </a:p>
        </p:txBody>
      </p:sp>
      <p:sp>
        <p:nvSpPr>
          <p:cNvPr id="10" name="TextBox 9"/>
          <p:cNvSpPr txBox="1"/>
          <p:nvPr/>
        </p:nvSpPr>
        <p:spPr>
          <a:xfrm>
            <a:off x="3886200" y="2633304"/>
            <a:ext cx="1524000" cy="52459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Grade-Level Enrollment</a:t>
            </a:r>
            <a:endParaRPr lang="en-US" sz="1600" dirty="0"/>
          </a:p>
        </p:txBody>
      </p:sp>
      <p:sp>
        <p:nvSpPr>
          <p:cNvPr id="11" name="TextBox 10"/>
          <p:cNvSpPr txBox="1"/>
          <p:nvPr/>
        </p:nvSpPr>
        <p:spPr>
          <a:xfrm>
            <a:off x="0" y="4572000"/>
            <a:ext cx="1524000" cy="57775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Accountability Ratings</a:t>
            </a:r>
            <a:endParaRPr lang="en-US" sz="1600" dirty="0"/>
          </a:p>
        </p:txBody>
      </p:sp>
      <p:sp>
        <p:nvSpPr>
          <p:cNvPr id="12" name="TextBox 11"/>
          <p:cNvSpPr txBox="1"/>
          <p:nvPr/>
        </p:nvSpPr>
        <p:spPr>
          <a:xfrm>
            <a:off x="0" y="5719849"/>
            <a:ext cx="1524000" cy="57775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Other Student Information</a:t>
            </a:r>
            <a:endParaRPr lang="en-US" sz="1600" dirty="0"/>
          </a:p>
        </p:txBody>
      </p:sp>
      <p:sp>
        <p:nvSpPr>
          <p:cNvPr id="13" name="TextBox 12"/>
          <p:cNvSpPr txBox="1"/>
          <p:nvPr/>
        </p:nvSpPr>
        <p:spPr>
          <a:xfrm>
            <a:off x="3886200" y="4598841"/>
            <a:ext cx="1524000" cy="57775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Students by Program</a:t>
            </a:r>
            <a:endParaRPr lang="en-US" sz="1600" dirty="0"/>
          </a:p>
        </p:txBody>
      </p:sp>
    </p:spTree>
    <p:extLst>
      <p:ext uri="{BB962C8B-B14F-4D97-AF65-F5344CB8AC3E}">
        <p14:creationId xmlns:p14="http://schemas.microsoft.com/office/powerpoint/2010/main" val="3142449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163" t="28000" r="21510" b="25209"/>
          <a:stretch/>
        </p:blipFill>
        <p:spPr bwMode="auto">
          <a:xfrm>
            <a:off x="1447800" y="3200400"/>
            <a:ext cx="6121670" cy="301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Staff List or Teacher List Page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41</a:t>
            </a:fld>
            <a:endParaRPr lang="en-US" dirty="0"/>
          </a:p>
        </p:txBody>
      </p:sp>
      <p:sp>
        <p:nvSpPr>
          <p:cNvPr id="8" name="Content Placeholder 2"/>
          <p:cNvSpPr>
            <a:spLocks noGrp="1"/>
          </p:cNvSpPr>
          <p:nvPr>
            <p:ph sz="quarter" idx="1"/>
          </p:nvPr>
        </p:nvSpPr>
        <p:spPr>
          <a:xfrm>
            <a:off x="304800" y="1905000"/>
            <a:ext cx="8458200" cy="4038600"/>
          </a:xfrm>
        </p:spPr>
        <p:txBody>
          <a:bodyPr>
            <a:noAutofit/>
          </a:bodyPr>
          <a:lstStyle/>
          <a:p>
            <a:r>
              <a:rPr lang="en-US" sz="1700" dirty="0" smtClean="0"/>
              <a:t>Under the Campus Information tab, the user should check the Teacher List page</a:t>
            </a:r>
          </a:p>
          <a:p>
            <a:r>
              <a:rPr lang="en-US" dirty="0"/>
              <a:t>Teacher counts from source </a:t>
            </a:r>
            <a:r>
              <a:rPr lang="en-US" dirty="0" smtClean="0"/>
              <a:t>system </a:t>
            </a:r>
            <a:r>
              <a:rPr lang="en-US" dirty="0"/>
              <a:t>match teacher counts per </a:t>
            </a:r>
            <a:r>
              <a:rPr lang="en-US" dirty="0" smtClean="0"/>
              <a:t>campus</a:t>
            </a:r>
            <a:endParaRPr lang="en-US" dirty="0"/>
          </a:p>
        </p:txBody>
      </p:sp>
      <p:sp>
        <p:nvSpPr>
          <p:cNvPr id="12" name="Rectangle 11"/>
          <p:cNvSpPr/>
          <p:nvPr/>
        </p:nvSpPr>
        <p:spPr>
          <a:xfrm rot="5400000">
            <a:off x="3889415" y="3053885"/>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19655851">
            <a:off x="1304090" y="352471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7800926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Students by Grade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42</a:t>
            </a:fld>
            <a:endParaRPr lang="en-US" dirty="0"/>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261" t="18905" r="22316" b="23184"/>
          <a:stretch/>
        </p:blipFill>
        <p:spPr bwMode="auto">
          <a:xfrm>
            <a:off x="4175760" y="1600200"/>
            <a:ext cx="4739640" cy="51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2"/>
          <p:cNvSpPr>
            <a:spLocks noGrp="1"/>
          </p:cNvSpPr>
          <p:nvPr>
            <p:ph sz="quarter" idx="1"/>
          </p:nvPr>
        </p:nvSpPr>
        <p:spPr>
          <a:xfrm>
            <a:off x="304800" y="1905000"/>
            <a:ext cx="3810000" cy="4038600"/>
          </a:xfrm>
        </p:spPr>
        <p:txBody>
          <a:bodyPr>
            <a:noAutofit/>
          </a:bodyPr>
          <a:lstStyle/>
          <a:p>
            <a:r>
              <a:rPr lang="en-US" sz="1700" dirty="0" smtClean="0"/>
              <a:t>Under the Campus Information tab, the user should check the Students by Grade page</a:t>
            </a:r>
          </a:p>
          <a:p>
            <a:r>
              <a:rPr lang="en-US" sz="1700" dirty="0" smtClean="0"/>
              <a:t>Check the counts by grade level</a:t>
            </a:r>
            <a:endParaRPr lang="en-US" sz="1700" dirty="0"/>
          </a:p>
        </p:txBody>
      </p:sp>
      <p:sp>
        <p:nvSpPr>
          <p:cNvPr id="12" name="Rectangle 11"/>
          <p:cNvSpPr/>
          <p:nvPr/>
        </p:nvSpPr>
        <p:spPr>
          <a:xfrm rot="5400000">
            <a:off x="7851816" y="1409700"/>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rot="5400000">
            <a:off x="5405795" y="827367"/>
            <a:ext cx="374569" cy="283464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19655851">
            <a:off x="4009027" y="187711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516481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62175" y="3294512"/>
            <a:ext cx="4819650" cy="30272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4"/>
          <p:cNvSpPr>
            <a:spLocks noGrp="1"/>
          </p:cNvSpPr>
          <p:nvPr>
            <p:ph type="title"/>
          </p:nvPr>
        </p:nvSpPr>
        <p:spPr/>
        <p:txBody>
          <a:bodyPr/>
          <a:lstStyle/>
          <a:p>
            <a:r>
              <a:rPr lang="en-US" dirty="0" smtClean="0"/>
              <a:t>Students by Demographics</a:t>
            </a:r>
            <a:endParaRPr lang="en-US" dirty="0"/>
          </a:p>
        </p:txBody>
      </p:sp>
      <p:sp>
        <p:nvSpPr>
          <p:cNvPr id="6" name="Content Placeholder 5"/>
          <p:cNvSpPr>
            <a:spLocks noGrp="1"/>
          </p:cNvSpPr>
          <p:nvPr>
            <p:ph sz="quarter" idx="1"/>
          </p:nvPr>
        </p:nvSpPr>
        <p:spPr/>
        <p:txBody>
          <a:bodyPr/>
          <a:lstStyle/>
          <a:p>
            <a:r>
              <a:rPr lang="en-US" dirty="0" smtClean="0"/>
              <a:t>For a given campus, spot check the demographics to make sure the student counts match the LEA </a:t>
            </a:r>
            <a:r>
              <a:rPr lang="en-US" dirty="0"/>
              <a:t>source system for </a:t>
            </a:r>
            <a:r>
              <a:rPr lang="en-US" dirty="0" smtClean="0"/>
              <a:t>the selected student program. </a:t>
            </a:r>
          </a:p>
          <a:p>
            <a:r>
              <a:rPr lang="en-US" dirty="0" smtClean="0"/>
              <a:t>Spot check a few students to be sure the students shown on the studentGPS™ Dashboards are enrolled in the selected program.</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43</a:t>
            </a:fld>
            <a:endParaRPr lang="en-US" dirty="0"/>
          </a:p>
        </p:txBody>
      </p:sp>
      <p:sp>
        <p:nvSpPr>
          <p:cNvPr id="7" name="Rectangle 6"/>
          <p:cNvSpPr/>
          <p:nvPr/>
        </p:nvSpPr>
        <p:spPr>
          <a:xfrm>
            <a:off x="5355608" y="3962400"/>
            <a:ext cx="838200" cy="2667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280312" y="4808146"/>
            <a:ext cx="762000" cy="12192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318912" y="6000050"/>
            <a:ext cx="601636" cy="267138"/>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95222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1600" y="3124200"/>
            <a:ext cx="6400800" cy="32523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Student Sections (slide 1 of 2)</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44</a:t>
            </a:fld>
            <a:endParaRPr lang="en-US" dirty="0"/>
          </a:p>
        </p:txBody>
      </p:sp>
      <p:sp>
        <p:nvSpPr>
          <p:cNvPr id="8" name="Content Placeholder 2"/>
          <p:cNvSpPr>
            <a:spLocks noGrp="1"/>
          </p:cNvSpPr>
          <p:nvPr>
            <p:ph sz="quarter" idx="1"/>
          </p:nvPr>
        </p:nvSpPr>
        <p:spPr>
          <a:xfrm>
            <a:off x="304799" y="1905000"/>
            <a:ext cx="8503921" cy="914400"/>
          </a:xfrm>
        </p:spPr>
        <p:txBody>
          <a:bodyPr>
            <a:noAutofit/>
          </a:bodyPr>
          <a:lstStyle/>
          <a:p>
            <a:r>
              <a:rPr lang="en-US" sz="1700" dirty="0" smtClean="0"/>
              <a:t>In order to verify student sections, select a teacher from the teacher list on a campus and compare the student class section rosters against the LEA </a:t>
            </a:r>
            <a:r>
              <a:rPr lang="en-US" sz="1600" dirty="0"/>
              <a:t>source </a:t>
            </a:r>
            <a:r>
              <a:rPr lang="en-US" sz="1600" dirty="0" smtClean="0"/>
              <a:t>system</a:t>
            </a:r>
            <a:r>
              <a:rPr lang="en-US" sz="1700" dirty="0" smtClean="0"/>
              <a:t>.</a:t>
            </a:r>
            <a:endParaRPr lang="en-US" sz="1700" dirty="0"/>
          </a:p>
          <a:p>
            <a:r>
              <a:rPr lang="en-US" sz="1700" dirty="0" smtClean="0"/>
              <a:t>Students assigned to sections should match total students enrolled</a:t>
            </a:r>
            <a:endParaRPr lang="en-US" sz="1700" dirty="0"/>
          </a:p>
        </p:txBody>
      </p:sp>
      <p:sp>
        <p:nvSpPr>
          <p:cNvPr id="13" name="Rectangle 12"/>
          <p:cNvSpPr/>
          <p:nvPr/>
        </p:nvSpPr>
        <p:spPr>
          <a:xfrm rot="5400000">
            <a:off x="1972814" y="5117425"/>
            <a:ext cx="374568" cy="141732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19655851">
            <a:off x="706430" y="596427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rot="5400000">
            <a:off x="3889415" y="3578185"/>
            <a:ext cx="374569" cy="1295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815509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Student </a:t>
            </a:r>
            <a:r>
              <a:rPr lang="en-US" dirty="0" smtClean="0"/>
              <a:t>Sections (slide 2 of 2)</a:t>
            </a:r>
            <a:endParaRPr lang="en-US" dirty="0"/>
          </a:p>
        </p:txBody>
      </p:sp>
      <p:sp>
        <p:nvSpPr>
          <p:cNvPr id="3" name="Content Placeholder 2"/>
          <p:cNvSpPr>
            <a:spLocks noGrp="1"/>
          </p:cNvSpPr>
          <p:nvPr>
            <p:ph sz="quarter" idx="1"/>
          </p:nvPr>
        </p:nvSpPr>
        <p:spPr/>
        <p:txBody>
          <a:bodyPr/>
          <a:lstStyle/>
          <a:p>
            <a:r>
              <a:rPr lang="en-US" sz="1600" dirty="0" smtClean="0"/>
              <a:t>Verify student count and student names for each section shown in the drop down list</a:t>
            </a:r>
          </a:p>
          <a:p>
            <a:pPr lvl="1"/>
            <a:r>
              <a:rPr lang="en-US" sz="1600" dirty="0" smtClean="0"/>
              <a:t>For the section shown, verify the students shown are enrolled in the section listed when compared with the LEA </a:t>
            </a:r>
            <a:r>
              <a:rPr lang="en-US" sz="1600" dirty="0"/>
              <a:t>source system </a:t>
            </a:r>
            <a:endParaRPr lang="en-US" sz="1600" dirty="0" smtClean="0"/>
          </a:p>
          <a:p>
            <a:pPr lvl="1"/>
            <a:r>
              <a:rPr lang="en-US" sz="1600" dirty="0" smtClean="0"/>
              <a:t>For the section shown, verify the total row count in the bottom right corner matches the section enrollment count in the LEA </a:t>
            </a:r>
            <a:r>
              <a:rPr lang="en-US" sz="1600" dirty="0"/>
              <a:t>source system </a:t>
            </a:r>
            <a:endParaRPr lang="en-US" sz="1600" dirty="0" smtClean="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45</a:t>
            </a:fld>
            <a:endParaRPr lang="en-US"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89547" y="3362769"/>
            <a:ext cx="4964906" cy="33428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2590800" y="4114800"/>
            <a:ext cx="2590800" cy="919384"/>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089547" y="5010300"/>
            <a:ext cx="1143000" cy="13143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101688" y="6411252"/>
            <a:ext cx="914400" cy="149908"/>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86872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Academic Dashboard Overview</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46</a:t>
            </a:fld>
            <a:endParaRPr lang="en-US"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8757" y="2819400"/>
            <a:ext cx="6186487" cy="3590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8"/>
          <p:cNvSpPr txBox="1">
            <a:spLocks/>
          </p:cNvSpPr>
          <p:nvPr/>
        </p:nvSpPr>
        <p:spPr>
          <a:xfrm>
            <a:off x="738188" y="1600200"/>
            <a:ext cx="7667625" cy="114300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vert="horz" wrap="square" rtlCol="0">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baseline="0">
                <a:solidFill>
                  <a:schemeClr val="tx1"/>
                </a:solidFill>
                <a:latin typeface="+mn-lt"/>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365760" lvl="1" indent="0">
              <a:buFont typeface="Wingdings 2"/>
              <a:buNone/>
            </a:pPr>
            <a:r>
              <a:rPr lang="en-US" sz="1600" dirty="0" smtClean="0"/>
              <a:t>Now we will examine the data in the studentGPS™ Academic Dashboard for Alder Middle School. The Academic Dashboard contains data in the area of Attendance and Discipline, State Assessments, Local Assessments, Grades and Credits, Advanced Academics and College and Career Readiness.</a:t>
            </a:r>
            <a:endParaRPr lang="en-US" sz="1600" dirty="0"/>
          </a:p>
        </p:txBody>
      </p:sp>
    </p:spTree>
    <p:extLst>
      <p:ext uri="{BB962C8B-B14F-4D97-AF65-F5344CB8AC3E}">
        <p14:creationId xmlns:p14="http://schemas.microsoft.com/office/powerpoint/2010/main" val="19122940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939" t="30172" r="14399" b="13707"/>
          <a:stretch/>
        </p:blipFill>
        <p:spPr bwMode="auto">
          <a:xfrm>
            <a:off x="152402" y="1935480"/>
            <a:ext cx="5004356" cy="4389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47</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Attendance and Discipline</a:t>
            </a:r>
            <a:endParaRPr lang="en-US" dirty="0"/>
          </a:p>
        </p:txBody>
      </p:sp>
      <p:sp>
        <p:nvSpPr>
          <p:cNvPr id="5" name="Content Placeholder 2"/>
          <p:cNvSpPr>
            <a:spLocks noGrp="1"/>
          </p:cNvSpPr>
          <p:nvPr>
            <p:ph sz="quarter" idx="1"/>
          </p:nvPr>
        </p:nvSpPr>
        <p:spPr>
          <a:xfrm>
            <a:off x="5181600" y="1914040"/>
            <a:ext cx="3810000" cy="4038600"/>
          </a:xfrm>
        </p:spPr>
        <p:txBody>
          <a:bodyPr>
            <a:noAutofit/>
          </a:bodyPr>
          <a:lstStyle/>
          <a:p>
            <a:r>
              <a:rPr lang="en-US" dirty="0"/>
              <a:t>The user needs to </a:t>
            </a:r>
            <a:r>
              <a:rPr lang="en-US" dirty="0" smtClean="0"/>
              <a:t>check:</a:t>
            </a:r>
          </a:p>
          <a:p>
            <a:pPr lvl="1"/>
            <a:r>
              <a:rPr lang="en-US" dirty="0" smtClean="0"/>
              <a:t>Denominators should match the total enrollment for the campus with the exception of Average Daily Attendance (ADA)</a:t>
            </a:r>
          </a:p>
          <a:p>
            <a:pPr lvl="2"/>
            <a:r>
              <a:rPr lang="en-US" dirty="0" smtClean="0"/>
              <a:t>Pre-K and early childhood are excluded</a:t>
            </a:r>
          </a:p>
          <a:p>
            <a:pPr lvl="1"/>
            <a:r>
              <a:rPr lang="en-US" dirty="0" smtClean="0"/>
              <a:t>Denominator for Class </a:t>
            </a:r>
            <a:r>
              <a:rPr lang="en-US" dirty="0"/>
              <a:t>P</a:t>
            </a:r>
            <a:r>
              <a:rPr lang="en-US" dirty="0" smtClean="0"/>
              <a:t>eriod </a:t>
            </a:r>
            <a:r>
              <a:rPr lang="en-US" dirty="0"/>
              <a:t>A</a:t>
            </a:r>
            <a:r>
              <a:rPr lang="en-US" dirty="0" smtClean="0"/>
              <a:t>bsence Rate should match denominator for ADA and Daily Attendance</a:t>
            </a:r>
            <a:endParaRPr lang="en-US" dirty="0"/>
          </a:p>
        </p:txBody>
      </p:sp>
      <p:sp>
        <p:nvSpPr>
          <p:cNvPr id="6" name="Rectangle 5"/>
          <p:cNvSpPr/>
          <p:nvPr/>
        </p:nvSpPr>
        <p:spPr>
          <a:xfrm rot="5400000">
            <a:off x="2168075" y="3806377"/>
            <a:ext cx="4388747" cy="6476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4451913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48</a:t>
            </a:fld>
            <a:endParaRPr lang="en-US"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State Assessments</a:t>
            </a:r>
            <a:endParaRPr lang="en-US" dirty="0"/>
          </a:p>
        </p:txBody>
      </p:sp>
      <p:sp>
        <p:nvSpPr>
          <p:cNvPr id="6" name="Content Placeholder 2"/>
          <p:cNvSpPr>
            <a:spLocks noGrp="1"/>
          </p:cNvSpPr>
          <p:nvPr>
            <p:ph sz="quarter" idx="1"/>
          </p:nvPr>
        </p:nvSpPr>
        <p:spPr>
          <a:xfrm>
            <a:off x="5181600" y="1914040"/>
            <a:ext cx="3810000" cy="4038600"/>
          </a:xfrm>
        </p:spPr>
        <p:txBody>
          <a:bodyPr>
            <a:noAutofit/>
          </a:bodyPr>
          <a:lstStyle/>
          <a:p>
            <a:r>
              <a:rPr lang="en-US" dirty="0"/>
              <a:t>STAAR and/or </a:t>
            </a:r>
            <a:r>
              <a:rPr lang="en-US" dirty="0" smtClean="0"/>
              <a:t>End of Course (EOC)</a:t>
            </a:r>
            <a:endParaRPr lang="en-US" dirty="0"/>
          </a:p>
          <a:p>
            <a:pPr lvl="1"/>
            <a:r>
              <a:rPr lang="en-US" dirty="0" smtClean="0"/>
              <a:t>Generally, campus </a:t>
            </a:r>
            <a:r>
              <a:rPr lang="en-US" dirty="0"/>
              <a:t>should have </a:t>
            </a:r>
            <a:r>
              <a:rPr lang="en-US" dirty="0" smtClean="0"/>
              <a:t>the approximately the </a:t>
            </a:r>
            <a:r>
              <a:rPr lang="en-US" dirty="0"/>
              <a:t>same number of students as are enrolled for the tested grade </a:t>
            </a:r>
            <a:r>
              <a:rPr lang="en-US" dirty="0" smtClean="0"/>
              <a:t>levels or subject</a:t>
            </a:r>
            <a:endParaRPr lang="en-US" dirty="0"/>
          </a:p>
          <a:p>
            <a:r>
              <a:rPr lang="en-US" dirty="0" smtClean="0"/>
              <a:t>Language </a:t>
            </a:r>
            <a:r>
              <a:rPr lang="en-US" dirty="0"/>
              <a:t>Assessment Proficiency</a:t>
            </a:r>
          </a:p>
          <a:p>
            <a:pPr lvl="1"/>
            <a:r>
              <a:rPr lang="en-US" dirty="0"/>
              <a:t>Should be close to the number of students that are bilingual, LEP, or ESL (i.e. the number of students who should have a TELPAS score)</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590" t="19866" r="21082" b="8119"/>
          <a:stretch/>
        </p:blipFill>
        <p:spPr bwMode="auto">
          <a:xfrm>
            <a:off x="152400" y="2047164"/>
            <a:ext cx="5001768" cy="3794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071268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Assessments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49</a:t>
            </a:fld>
            <a:endParaRPr lang="en-US" dirty="0"/>
          </a:p>
        </p:txBody>
      </p:sp>
      <p:pic>
        <p:nvPicPr>
          <p:cNvPr id="717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9027" t="29477" r="14946" b="21100"/>
          <a:stretch/>
        </p:blipFill>
        <p:spPr bwMode="auto">
          <a:xfrm>
            <a:off x="96502" y="1950720"/>
            <a:ext cx="5085098" cy="4023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rot="5400000">
            <a:off x="3162297" y="2914651"/>
            <a:ext cx="2667000" cy="6476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ontent Placeholder 2"/>
          <p:cNvSpPr>
            <a:spLocks noGrp="1"/>
          </p:cNvSpPr>
          <p:nvPr>
            <p:ph sz="quarter" idx="1"/>
          </p:nvPr>
        </p:nvSpPr>
        <p:spPr>
          <a:xfrm>
            <a:off x="5181600" y="1914040"/>
            <a:ext cx="3810000" cy="4038600"/>
          </a:xfrm>
        </p:spPr>
        <p:txBody>
          <a:bodyPr>
            <a:noAutofit/>
          </a:bodyPr>
          <a:lstStyle/>
          <a:p>
            <a:r>
              <a:rPr lang="en-US" dirty="0" smtClean="0"/>
              <a:t>Benchmark Performance</a:t>
            </a:r>
            <a:endParaRPr lang="en-US" dirty="0"/>
          </a:p>
          <a:p>
            <a:pPr lvl="1"/>
            <a:r>
              <a:rPr lang="en-US" dirty="0"/>
              <a:t>Should match the number of students enrolled at the time of test administration in grade levels that take benchmarks</a:t>
            </a:r>
          </a:p>
          <a:p>
            <a:r>
              <a:rPr lang="en-US" dirty="0"/>
              <a:t>TEKS </a:t>
            </a:r>
            <a:r>
              <a:rPr lang="en-US" dirty="0" smtClean="0"/>
              <a:t>Mastery by Core Subject Area</a:t>
            </a:r>
            <a:endParaRPr lang="en-US" dirty="0"/>
          </a:p>
          <a:p>
            <a:pPr lvl="1"/>
            <a:r>
              <a:rPr lang="en-US" dirty="0"/>
              <a:t>Should match the number of students </a:t>
            </a:r>
            <a:r>
              <a:rPr lang="en-US" dirty="0" smtClean="0"/>
              <a:t>tested on </a:t>
            </a:r>
            <a:r>
              <a:rPr lang="en-US" dirty="0"/>
              <a:t>the benchmark </a:t>
            </a:r>
            <a:r>
              <a:rPr lang="en-US" dirty="0" smtClean="0"/>
              <a:t>performance count</a:t>
            </a:r>
            <a:endParaRPr lang="en-US" dirty="0"/>
          </a:p>
        </p:txBody>
      </p:sp>
    </p:spTree>
    <p:extLst>
      <p:ext uri="{BB962C8B-B14F-4D97-AF65-F5344CB8AC3E}">
        <p14:creationId xmlns:p14="http://schemas.microsoft.com/office/powerpoint/2010/main" val="16444978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Autofit/>
          </a:bodyPr>
          <a:lstStyle/>
          <a:p>
            <a:r>
              <a:rPr lang="en-US" sz="3000" dirty="0" smtClean="0"/>
              <a:t>Quality Assurance Tools &amp; Troubleshooting</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5</a:t>
            </a:fld>
            <a:endParaRPr lang="en-US" dirty="0"/>
          </a:p>
        </p:txBody>
      </p:sp>
    </p:spTree>
    <p:extLst>
      <p:ext uri="{BB962C8B-B14F-4D97-AF65-F5344CB8AC3E}">
        <p14:creationId xmlns:p14="http://schemas.microsoft.com/office/powerpoint/2010/main" val="141854647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Assessments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50</a:t>
            </a:fld>
            <a:endParaRPr lang="en-US" dirty="0"/>
          </a:p>
        </p:txBody>
      </p:sp>
      <p:pic>
        <p:nvPicPr>
          <p:cNvPr id="717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9027" t="29477" r="14946" b="21100"/>
          <a:stretch/>
        </p:blipFill>
        <p:spPr bwMode="auto">
          <a:xfrm>
            <a:off x="96502" y="1950720"/>
            <a:ext cx="5085098" cy="4023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rot="5400000">
            <a:off x="3790946" y="4876802"/>
            <a:ext cx="1409700" cy="6476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ontent Placeholder 2"/>
          <p:cNvSpPr>
            <a:spLocks noGrp="1"/>
          </p:cNvSpPr>
          <p:nvPr>
            <p:ph sz="quarter" idx="1"/>
          </p:nvPr>
        </p:nvSpPr>
        <p:spPr>
          <a:xfrm>
            <a:off x="5181600" y="1914040"/>
            <a:ext cx="3810000" cy="4038600"/>
          </a:xfrm>
        </p:spPr>
        <p:txBody>
          <a:bodyPr>
            <a:noAutofit/>
          </a:bodyPr>
          <a:lstStyle/>
          <a:p>
            <a:r>
              <a:rPr lang="en-US" dirty="0" smtClean="0"/>
              <a:t>Reading </a:t>
            </a:r>
            <a:r>
              <a:rPr lang="en-US" dirty="0"/>
              <a:t>Assessments</a:t>
            </a:r>
          </a:p>
          <a:p>
            <a:pPr lvl="1"/>
            <a:r>
              <a:rPr lang="en-US" dirty="0"/>
              <a:t>The reading assessments given in the district should match the students enrolled at the time of test administration in tested grade levels </a:t>
            </a:r>
          </a:p>
        </p:txBody>
      </p:sp>
    </p:spTree>
    <p:extLst>
      <p:ext uri="{BB962C8B-B14F-4D97-AF65-F5344CB8AC3E}">
        <p14:creationId xmlns:p14="http://schemas.microsoft.com/office/powerpoint/2010/main" val="41917727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Grades and Credits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51</a:t>
            </a:fld>
            <a:endParaRPr lang="en-US" dirty="0"/>
          </a:p>
        </p:txBody>
      </p:sp>
      <p:pic>
        <p:nvPicPr>
          <p:cNvPr id="819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9045" t="29817" r="14521" b="44190"/>
          <a:stretch/>
        </p:blipFill>
        <p:spPr bwMode="auto">
          <a:xfrm>
            <a:off x="152400" y="2552777"/>
            <a:ext cx="8833104" cy="3619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5744397" y="3839399"/>
            <a:ext cx="3598806" cy="1066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1787652" y="1676397"/>
            <a:ext cx="5562600"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a:t>All metrics should have denominators that match enrollment for the grade level or campus</a:t>
            </a:r>
          </a:p>
        </p:txBody>
      </p:sp>
    </p:spTree>
    <p:extLst>
      <p:ext uri="{BB962C8B-B14F-4D97-AF65-F5344CB8AC3E}">
        <p14:creationId xmlns:p14="http://schemas.microsoft.com/office/powerpoint/2010/main" val="223873115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Academics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52</a:t>
            </a:fld>
            <a:endParaRPr lang="en-US" dirty="0"/>
          </a:p>
        </p:txBody>
      </p:sp>
      <p:sp>
        <p:nvSpPr>
          <p:cNvPr id="6" name="Content Placeholder 2"/>
          <p:cNvSpPr>
            <a:spLocks noGrp="1"/>
          </p:cNvSpPr>
          <p:nvPr>
            <p:ph sz="quarter" idx="1"/>
          </p:nvPr>
        </p:nvSpPr>
        <p:spPr>
          <a:xfrm>
            <a:off x="762000" y="1914040"/>
            <a:ext cx="8229600" cy="1133960"/>
          </a:xfrm>
        </p:spPr>
        <p:txBody>
          <a:bodyPr>
            <a:noAutofit/>
          </a:bodyPr>
          <a:lstStyle/>
          <a:p>
            <a:r>
              <a:rPr lang="en-US" dirty="0" smtClean="0"/>
              <a:t>Advanced </a:t>
            </a:r>
            <a:r>
              <a:rPr lang="en-US" dirty="0"/>
              <a:t>course enrollment should match with a count of the number of students that are enrolled in a </a:t>
            </a:r>
            <a:r>
              <a:rPr lang="en-US" dirty="0" smtClean="0"/>
              <a:t>Pre-AP or AP, IB or Dual Credit course</a:t>
            </a:r>
            <a:endParaRPr lang="en-US" dirty="0"/>
          </a:p>
          <a:p>
            <a:r>
              <a:rPr lang="en-US" dirty="0"/>
              <a:t>Advanced Course completion may seem low / </a:t>
            </a:r>
            <a:r>
              <a:rPr lang="en-US" dirty="0" smtClean="0"/>
              <a:t>high</a:t>
            </a:r>
            <a:endParaRPr lang="en-US"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1063" y="3276600"/>
            <a:ext cx="7381875" cy="311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277776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College Entrance Exams</a:t>
            </a:r>
            <a:endParaRPr lang="en-US" dirty="0"/>
          </a:p>
        </p:txBody>
      </p:sp>
      <p:sp>
        <p:nvSpPr>
          <p:cNvPr id="3" name="Content Placeholder 2"/>
          <p:cNvSpPr>
            <a:spLocks noGrp="1"/>
          </p:cNvSpPr>
          <p:nvPr>
            <p:ph sz="quarter" idx="1"/>
          </p:nvPr>
        </p:nvSpPr>
        <p:spPr>
          <a:xfrm>
            <a:off x="533400" y="1752600"/>
            <a:ext cx="7867650" cy="1219200"/>
          </a:xfrm>
        </p:spPr>
        <p:txBody>
          <a:bodyPr/>
          <a:lstStyle/>
          <a:p>
            <a:r>
              <a:rPr lang="en-US" dirty="0" smtClean="0"/>
              <a:t>Compare the number of students participating in the College Entrance Exams with the LEA data on hand. This data comes from a source vendor and may or may not be stored in the LEA </a:t>
            </a:r>
            <a:r>
              <a:rPr lang="en-US" dirty="0"/>
              <a:t>source system </a:t>
            </a:r>
          </a:p>
        </p:txBody>
      </p:sp>
      <p:sp>
        <p:nvSpPr>
          <p:cNvPr id="4" name="Slide Number Placeholder 3"/>
          <p:cNvSpPr>
            <a:spLocks noGrp="1"/>
          </p:cNvSpPr>
          <p:nvPr>
            <p:ph type="sldNum" sz="quarter" idx="12"/>
          </p:nvPr>
        </p:nvSpPr>
        <p:spPr/>
        <p:txBody>
          <a:bodyPr/>
          <a:lstStyle/>
          <a:p>
            <a:fld id="{2F0C4421-5918-4AA3-AE4A-C36EDD2FD6EB}" type="slidenum">
              <a:rPr lang="en-US" smtClean="0"/>
              <a:pPr/>
              <a:t>53</a:t>
            </a:fld>
            <a:endParaRPr lang="en-US"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9531" y="2677804"/>
            <a:ext cx="7334250" cy="413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6553200" y="3657600"/>
            <a:ext cx="685800" cy="29718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228962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038" t="15761" r="21529" b="5574"/>
          <a:stretch/>
        </p:blipFill>
        <p:spPr bwMode="auto">
          <a:xfrm>
            <a:off x="76200" y="2057400"/>
            <a:ext cx="5084064" cy="4277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Operational Dashboard</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54</a:t>
            </a:fld>
            <a:endParaRPr lang="en-US" dirty="0"/>
          </a:p>
        </p:txBody>
      </p:sp>
      <p:sp>
        <p:nvSpPr>
          <p:cNvPr id="7" name="Rectangle 6"/>
          <p:cNvSpPr/>
          <p:nvPr/>
        </p:nvSpPr>
        <p:spPr>
          <a:xfrm rot="5400000">
            <a:off x="2845247" y="4165151"/>
            <a:ext cx="3124199" cy="7374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ontent Placeholder 2"/>
          <p:cNvSpPr>
            <a:spLocks noGrp="1"/>
          </p:cNvSpPr>
          <p:nvPr>
            <p:ph sz="quarter" idx="1"/>
          </p:nvPr>
        </p:nvSpPr>
        <p:spPr>
          <a:xfrm>
            <a:off x="5181600" y="1914040"/>
            <a:ext cx="3810000" cy="4038600"/>
          </a:xfrm>
        </p:spPr>
        <p:txBody>
          <a:bodyPr>
            <a:noAutofit/>
          </a:bodyPr>
          <a:lstStyle/>
          <a:p>
            <a:r>
              <a:rPr lang="en-US" dirty="0"/>
              <a:t>All metrics should have the denominators that match teacher counts for the campus</a:t>
            </a:r>
          </a:p>
          <a:p>
            <a:pPr lvl="1"/>
            <a:r>
              <a:rPr lang="en-US" dirty="0" smtClean="0"/>
              <a:t>Check for numbers </a:t>
            </a:r>
            <a:r>
              <a:rPr lang="en-US" dirty="0"/>
              <a:t>that are too high or too low </a:t>
            </a:r>
          </a:p>
          <a:p>
            <a:r>
              <a:rPr lang="en-US" dirty="0"/>
              <a:t>Teacher retention</a:t>
            </a:r>
          </a:p>
          <a:p>
            <a:pPr lvl="1"/>
            <a:r>
              <a:rPr lang="en-US" dirty="0"/>
              <a:t>The denominator should be the number of teachers at the end of the previous year.  The list should only display teachers who did not return to the campus.  </a:t>
            </a:r>
          </a:p>
        </p:txBody>
      </p:sp>
    </p:spTree>
    <p:extLst>
      <p:ext uri="{BB962C8B-B14F-4D97-AF65-F5344CB8AC3E}">
        <p14:creationId xmlns:p14="http://schemas.microsoft.com/office/powerpoint/2010/main" val="422253372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 Campus View</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55</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need the studentGPS™ Dashboards QA Checklist for this activity</a:t>
            </a:r>
          </a:p>
          <a:p>
            <a:r>
              <a:rPr lang="en-US" dirty="0" smtClean="0"/>
              <a:t>You will also need to be logged in to the studentGPS™ Dashboards to begin, focusing on the campus view</a:t>
            </a:r>
          </a:p>
          <a:p>
            <a:r>
              <a:rPr lang="en-US" dirty="0" smtClean="0"/>
              <a:t>Let’s use </a:t>
            </a:r>
            <a:r>
              <a:rPr lang="en-US" dirty="0"/>
              <a:t>the </a:t>
            </a:r>
            <a:r>
              <a:rPr lang="en-US" dirty="0" smtClean="0"/>
              <a:t>studentGPS™ Dashboards </a:t>
            </a:r>
            <a:r>
              <a:rPr lang="en-US" dirty="0"/>
              <a:t>QA Checklist </a:t>
            </a:r>
            <a:r>
              <a:rPr lang="en-US" dirty="0" smtClean="0"/>
              <a:t>to make sure that each data element at the campus view is present and valid</a:t>
            </a:r>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7" name="Rounded Rectangle 6"/>
          <p:cNvSpPr/>
          <p:nvPr/>
        </p:nvSpPr>
        <p:spPr>
          <a:xfrm>
            <a:off x="8382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14472454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studentGPS™ Dashboards </a:t>
            </a:r>
            <a:br>
              <a:rPr lang="en-US" dirty="0" smtClean="0"/>
            </a:br>
            <a:r>
              <a:rPr lang="en-US" dirty="0" smtClean="0"/>
              <a:t>Classroom and Student View</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56</a:t>
            </a:fld>
            <a:endParaRPr lang="en-US" dirty="0"/>
          </a:p>
        </p:txBody>
      </p:sp>
    </p:spTree>
    <p:extLst>
      <p:ext uri="{BB962C8B-B14F-4D97-AF65-F5344CB8AC3E}">
        <p14:creationId xmlns:p14="http://schemas.microsoft.com/office/powerpoint/2010/main" val="8178938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57</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smtClean="0"/>
              <a:t>Now we are going to drill down one more layer and explore </a:t>
            </a:r>
            <a:r>
              <a:rPr lang="en-US" sz="1800" dirty="0"/>
              <a:t>the classroom view of the </a:t>
            </a:r>
            <a:r>
              <a:rPr lang="en-US" sz="1800" dirty="0" smtClean="0"/>
              <a:t>studentGPS™ Dashboards</a:t>
            </a:r>
          </a:p>
          <a:p>
            <a:r>
              <a:rPr lang="en-US" sz="1800" dirty="0" smtClean="0"/>
              <a:t>This is what the typical teacher or staff member would see when logged in to the studentGPS™ Dashboards</a:t>
            </a:r>
          </a:p>
          <a:p>
            <a:r>
              <a:rPr lang="en-US" sz="1800" dirty="0" smtClean="0"/>
              <a:t>In order to review a sufficient sampling of the data, it is recommended that the user:</a:t>
            </a:r>
          </a:p>
          <a:p>
            <a:pPr lvl="1"/>
            <a:r>
              <a:rPr lang="en-US" sz="1800" dirty="0" smtClean="0"/>
              <a:t>Check one classroom of each type per core subject area</a:t>
            </a:r>
          </a:p>
          <a:p>
            <a:pPr lvl="1"/>
            <a:r>
              <a:rPr lang="en-US" sz="1800" dirty="0" smtClean="0"/>
              <a:t>Four total classroom types, per each of the campuses checked in the previous section</a:t>
            </a:r>
            <a:endParaRPr lang="en-US" sz="1800" dirty="0"/>
          </a:p>
          <a:p>
            <a:pPr marL="365760" lvl="1" indent="0">
              <a:buNone/>
            </a:pPr>
            <a:endParaRPr lang="en-US" sz="1800" dirty="0"/>
          </a:p>
          <a:p>
            <a:pPr marL="0" indent="0">
              <a:lnSpc>
                <a:spcPct val="106000"/>
              </a:lnSpc>
              <a:spcBef>
                <a:spcPts val="600"/>
              </a:spcBef>
              <a:spcAft>
                <a:spcPts val="300"/>
              </a:spcAft>
              <a:buNone/>
            </a:pPr>
            <a:endParaRPr lang="en-US" sz="1800" dirty="0" smtClean="0"/>
          </a:p>
          <a:p>
            <a:pPr marL="365760" lvl="1" indent="0">
              <a:lnSpc>
                <a:spcPct val="106000"/>
              </a:lnSpc>
              <a:spcBef>
                <a:spcPts val="600"/>
              </a:spcBef>
              <a:spcAft>
                <a:spcPts val="300"/>
              </a:spcAft>
              <a:buNone/>
            </a:pPr>
            <a:endParaRPr lang="en-US" sz="1800"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Classroom View</a:t>
            </a:r>
            <a:endParaRPr lang="en-US" dirty="0"/>
          </a:p>
        </p:txBody>
      </p:sp>
    </p:spTree>
    <p:extLst>
      <p:ext uri="{BB962C8B-B14F-4D97-AF65-F5344CB8AC3E}">
        <p14:creationId xmlns:p14="http://schemas.microsoft.com/office/powerpoint/2010/main" val="60794934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58</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smtClean="0"/>
              <a:t>Classroom </a:t>
            </a:r>
          </a:p>
          <a:p>
            <a:pPr lvl="1"/>
            <a:r>
              <a:rPr lang="en-US" sz="1800" dirty="0"/>
              <a:t>Teacher has all the sections assigned to them appearing in the dropdown list</a:t>
            </a:r>
          </a:p>
          <a:p>
            <a:pPr lvl="1"/>
            <a:r>
              <a:rPr lang="en-US" sz="1800" dirty="0"/>
              <a:t>Students are appearing in each section</a:t>
            </a:r>
          </a:p>
          <a:p>
            <a:pPr lvl="1"/>
            <a:r>
              <a:rPr lang="en-US" sz="1800" dirty="0"/>
              <a:t>Data is appearing as it should in each column on all three views (general, subject specific, and assessment detail)</a:t>
            </a:r>
          </a:p>
          <a:p>
            <a:pPr lvl="1"/>
            <a:r>
              <a:rPr lang="en-US" sz="1800" dirty="0"/>
              <a:t>Columns are sortable in ascending or descending order</a:t>
            </a:r>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Classroom Dashboards QA Checklist</a:t>
            </a:r>
            <a:endParaRPr lang="en-US" dirty="0"/>
          </a:p>
        </p:txBody>
      </p:sp>
    </p:spTree>
    <p:extLst>
      <p:ext uri="{BB962C8B-B14F-4D97-AF65-F5344CB8AC3E}">
        <p14:creationId xmlns:p14="http://schemas.microsoft.com/office/powerpoint/2010/main" val="61297375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Classroom Dashboards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59</a:t>
            </a:fld>
            <a:endParaRPr lang="en-US" dirty="0"/>
          </a:p>
        </p:txBody>
      </p:sp>
      <p:pic>
        <p:nvPicPr>
          <p:cNvPr id="1126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9045" t="18457" r="15202" b="55468"/>
          <a:stretch/>
        </p:blipFill>
        <p:spPr bwMode="auto">
          <a:xfrm>
            <a:off x="246797" y="1651379"/>
            <a:ext cx="7246961" cy="3057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8469" t="18109" r="14966" b="44279"/>
          <a:stretch/>
        </p:blipFill>
        <p:spPr bwMode="auto">
          <a:xfrm>
            <a:off x="3411941" y="2895600"/>
            <a:ext cx="5269818" cy="310896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2656428" y="-370427"/>
            <a:ext cx="793902" cy="488755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7522992" y="2503505"/>
            <a:ext cx="793902" cy="1666687"/>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924595" y="2257056"/>
            <a:ext cx="2257567" cy="42649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Class Section</a:t>
            </a:r>
            <a:endParaRPr lang="en-US" sz="1600" dirty="0"/>
          </a:p>
        </p:txBody>
      </p:sp>
      <p:sp>
        <p:nvSpPr>
          <p:cNvPr id="10" name="TextBox 9"/>
          <p:cNvSpPr txBox="1"/>
          <p:nvPr/>
        </p:nvSpPr>
        <p:spPr>
          <a:xfrm>
            <a:off x="7172159" y="4236832"/>
            <a:ext cx="1438441" cy="42649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lnSpc>
                <a:spcPct val="106000"/>
              </a:lnSpc>
              <a:spcBef>
                <a:spcPts val="600"/>
              </a:spcBef>
              <a:spcAft>
                <a:spcPts val="300"/>
              </a:spcAft>
            </a:pPr>
            <a:r>
              <a:rPr lang="en-US" sz="1600" dirty="0" smtClean="0"/>
              <a:t>Data View</a:t>
            </a:r>
            <a:endParaRPr lang="en-US" sz="1600" dirty="0"/>
          </a:p>
        </p:txBody>
      </p:sp>
    </p:spTree>
    <p:extLst>
      <p:ext uri="{BB962C8B-B14F-4D97-AF65-F5344CB8AC3E}">
        <p14:creationId xmlns:p14="http://schemas.microsoft.com/office/powerpoint/2010/main" val="28651648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3400" y="1752600"/>
            <a:ext cx="8153400" cy="4572000"/>
          </a:xfrm>
        </p:spPr>
        <p:txBody>
          <a:bodyPr/>
          <a:lstStyle/>
          <a:p>
            <a:r>
              <a:rPr lang="en-US" dirty="0" smtClean="0"/>
              <a:t>When data is initially loaded to the studentGPS™ Dashboards and when the LEA receives software updates from it’s source system vendors, the data must be checked for accuracy by using the Quality Assurance Checklist provided.</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a:t>
            </a:fld>
            <a:endParaRPr lang="en-US" dirty="0"/>
          </a:p>
        </p:txBody>
      </p:sp>
      <p:sp>
        <p:nvSpPr>
          <p:cNvPr id="5" name="Title 3"/>
          <p:cNvSpPr>
            <a:spLocks noGrp="1"/>
          </p:cNvSpPr>
          <p:nvPr>
            <p:ph type="title"/>
          </p:nvPr>
        </p:nvSpPr>
        <p:spPr>
          <a:xfrm>
            <a:off x="1905000" y="381000"/>
            <a:ext cx="6858000" cy="838200"/>
          </a:xfrm>
          <a:prstGeom prst="rect">
            <a:avLst/>
          </a:prstGeom>
        </p:spPr>
        <p:txBody>
          <a:bodyPr>
            <a:noAutofit/>
          </a:bodyPr>
          <a:lstStyle/>
          <a:p>
            <a:r>
              <a:rPr lang="en-US" sz="2400" dirty="0" smtClean="0"/>
              <a:t>studentGPS™ Dashboards </a:t>
            </a:r>
            <a:r>
              <a:rPr lang="en-US" sz="2400" dirty="0"/>
              <a:t/>
            </a:r>
            <a:br>
              <a:rPr lang="en-US" sz="2400" dirty="0"/>
            </a:br>
            <a:r>
              <a:rPr lang="en-US" sz="2400" dirty="0" smtClean="0"/>
              <a:t>Quality Assurance </a:t>
            </a:r>
            <a:endParaRPr lang="en-US" sz="2400" dirty="0"/>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3181351"/>
            <a:ext cx="6831467" cy="27622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1833442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60</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smtClean="0"/>
              <a:t>Once the user has drilled down into a class or section, it is recommended that:</a:t>
            </a:r>
          </a:p>
          <a:p>
            <a:pPr lvl="1"/>
            <a:r>
              <a:rPr lang="en-US" sz="1800" dirty="0" smtClean="0"/>
              <a:t>The user should check two or more students from each classroom checked above</a:t>
            </a:r>
          </a:p>
          <a:p>
            <a:pPr lvl="1"/>
            <a:r>
              <a:rPr lang="en-US" sz="1800" dirty="0" smtClean="0"/>
              <a:t>This will provide a sufficient sample to verify the accuracy of the data</a:t>
            </a:r>
            <a:endParaRPr lang="en-US" sz="1800" dirty="0"/>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Student Level Recommendations</a:t>
            </a:r>
            <a:endParaRPr lang="en-US" dirty="0"/>
          </a:p>
        </p:txBody>
      </p:sp>
    </p:spTree>
    <p:extLst>
      <p:ext uri="{BB962C8B-B14F-4D97-AF65-F5344CB8AC3E}">
        <p14:creationId xmlns:p14="http://schemas.microsoft.com/office/powerpoint/2010/main" val="155219619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0304" t="21949" r="24568" b="56045"/>
          <a:stretch/>
        </p:blipFill>
        <p:spPr bwMode="auto">
          <a:xfrm>
            <a:off x="201307" y="1636139"/>
            <a:ext cx="4827894" cy="2926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Attendance &amp; Discipline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61</a:t>
            </a:fld>
            <a:endParaRPr lang="en-US" dirty="0"/>
          </a:p>
        </p:txBody>
      </p:sp>
      <p:sp>
        <p:nvSpPr>
          <p:cNvPr id="5" name="Rectangle 4"/>
          <p:cNvSpPr/>
          <p:nvPr/>
        </p:nvSpPr>
        <p:spPr>
          <a:xfrm rot="5400000">
            <a:off x="2705101" y="2324101"/>
            <a:ext cx="2971798" cy="16764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29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8199" t="24403" r="20187" b="45587"/>
          <a:stretch/>
        </p:blipFill>
        <p:spPr bwMode="auto">
          <a:xfrm>
            <a:off x="3276601" y="3931920"/>
            <a:ext cx="5057760" cy="292608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4892722" y="3978322"/>
            <a:ext cx="1295400" cy="446395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2101761">
            <a:off x="3093502" y="1593282"/>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rot="2101761">
            <a:off x="2864902" y="538572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5311822" y="1636138"/>
            <a:ext cx="3603578" cy="247866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marL="285750" indent="-285750">
              <a:buFont typeface="Arial" pitchFamily="34" charset="0"/>
              <a:buChar char="•"/>
            </a:pPr>
            <a:r>
              <a:rPr lang="en-US" dirty="0" smtClean="0"/>
              <a:t>The </a:t>
            </a:r>
            <a:r>
              <a:rPr lang="en-US" dirty="0"/>
              <a:t>student has data for all metrics on the page</a:t>
            </a:r>
          </a:p>
          <a:p>
            <a:pPr marL="285750" indent="-285750">
              <a:buFont typeface="Arial" pitchFamily="34" charset="0"/>
              <a:buChar char="•"/>
            </a:pPr>
            <a:r>
              <a:rPr lang="en-US" dirty="0"/>
              <a:t>Drilldowns have data including reason codes for absences and description of discipline incidents</a:t>
            </a:r>
          </a:p>
          <a:p>
            <a:pPr marL="285750" indent="-285750">
              <a:buFont typeface="Arial" pitchFamily="34" charset="0"/>
              <a:buChar char="•"/>
            </a:pPr>
            <a:r>
              <a:rPr lang="en-US" dirty="0"/>
              <a:t>Data matches the data in the </a:t>
            </a:r>
            <a:r>
              <a:rPr lang="en-US" dirty="0" smtClean="0"/>
              <a:t>source system </a:t>
            </a:r>
            <a:r>
              <a:rPr lang="en-US" dirty="0"/>
              <a:t>for the student</a:t>
            </a:r>
          </a:p>
        </p:txBody>
      </p:sp>
    </p:spTree>
    <p:extLst>
      <p:ext uri="{BB962C8B-B14F-4D97-AF65-F5344CB8AC3E}">
        <p14:creationId xmlns:p14="http://schemas.microsoft.com/office/powerpoint/2010/main" val="69508134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Assessments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62</a:t>
            </a:fld>
            <a:endParaRPr lang="en-US" dirty="0"/>
          </a:p>
        </p:txBody>
      </p:sp>
      <p:pic>
        <p:nvPicPr>
          <p:cNvPr id="1331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976" t="30109" r="15580" b="19649"/>
          <a:stretch/>
        </p:blipFill>
        <p:spPr bwMode="auto">
          <a:xfrm>
            <a:off x="181807" y="1999425"/>
            <a:ext cx="5000929"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rot="5400000">
            <a:off x="1091237" y="1257912"/>
            <a:ext cx="396951" cy="233262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1125357" y="2384962"/>
            <a:ext cx="396951" cy="233262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1125357" y="3100871"/>
            <a:ext cx="396951" cy="233262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5400000">
            <a:off x="1149646" y="4749435"/>
            <a:ext cx="396951" cy="233262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ntent Placeholder 2"/>
          <p:cNvSpPr>
            <a:spLocks noGrp="1"/>
          </p:cNvSpPr>
          <p:nvPr>
            <p:ph sz="quarter" idx="1"/>
          </p:nvPr>
        </p:nvSpPr>
        <p:spPr>
          <a:xfrm>
            <a:off x="5181600" y="1914040"/>
            <a:ext cx="3810000" cy="4038600"/>
          </a:xfrm>
        </p:spPr>
        <p:txBody>
          <a:bodyPr>
            <a:noAutofit/>
          </a:bodyPr>
          <a:lstStyle/>
          <a:p>
            <a:r>
              <a:rPr lang="en-US" dirty="0"/>
              <a:t>Scores and object level details are available</a:t>
            </a:r>
          </a:p>
          <a:p>
            <a:r>
              <a:rPr lang="en-US" dirty="0"/>
              <a:t>Raw scores available for STAAR 3-8</a:t>
            </a:r>
          </a:p>
          <a:p>
            <a:r>
              <a:rPr lang="en-US" dirty="0"/>
              <a:t>Historical data is available for TAKS</a:t>
            </a:r>
          </a:p>
          <a:p>
            <a:r>
              <a:rPr lang="en-US" dirty="0"/>
              <a:t>TELPAS score is displayed if the student has taken the exam</a:t>
            </a:r>
          </a:p>
        </p:txBody>
      </p:sp>
    </p:spTree>
    <p:extLst>
      <p:ext uri="{BB962C8B-B14F-4D97-AF65-F5344CB8AC3E}">
        <p14:creationId xmlns:p14="http://schemas.microsoft.com/office/powerpoint/2010/main" val="32377725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Assessments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63</a:t>
            </a:fld>
            <a:endParaRPr lang="en-US" dirty="0"/>
          </a:p>
        </p:txBody>
      </p:sp>
      <p:pic>
        <p:nvPicPr>
          <p:cNvPr id="1433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831" t="29153" r="14668" b="28866"/>
          <a:stretch/>
        </p:blipFill>
        <p:spPr bwMode="auto">
          <a:xfrm>
            <a:off x="1337667" y="2484120"/>
            <a:ext cx="6510933" cy="4297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787652" y="1676397"/>
            <a:ext cx="5562600"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smtClean="0"/>
              <a:t>All assessments for the student should be displayed with the available details</a:t>
            </a:r>
            <a:endParaRPr lang="en-US" dirty="0"/>
          </a:p>
        </p:txBody>
      </p:sp>
    </p:spTree>
    <p:extLst>
      <p:ext uri="{BB962C8B-B14F-4D97-AF65-F5344CB8AC3E}">
        <p14:creationId xmlns:p14="http://schemas.microsoft.com/office/powerpoint/2010/main" val="73423901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Grades and Credits </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64</a:t>
            </a:fld>
            <a:endParaRPr lang="en-US" dirty="0"/>
          </a:p>
        </p:txBody>
      </p:sp>
      <p:pic>
        <p:nvPicPr>
          <p:cNvPr id="1536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9147" t="29877" r="14848" b="23830"/>
          <a:stretch/>
        </p:blipFill>
        <p:spPr bwMode="auto">
          <a:xfrm>
            <a:off x="196485" y="2042160"/>
            <a:ext cx="4931232"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a:spLocks noGrp="1"/>
          </p:cNvSpPr>
          <p:nvPr>
            <p:ph sz="quarter" idx="1"/>
          </p:nvPr>
        </p:nvSpPr>
        <p:spPr>
          <a:xfrm>
            <a:off x="5181600" y="1914040"/>
            <a:ext cx="3810000" cy="4038600"/>
          </a:xfrm>
        </p:spPr>
        <p:txBody>
          <a:bodyPr>
            <a:noAutofit/>
          </a:bodyPr>
          <a:lstStyle/>
          <a:p>
            <a:r>
              <a:rPr lang="en-US" dirty="0" smtClean="0"/>
              <a:t>The denominators </a:t>
            </a:r>
            <a:r>
              <a:rPr lang="en-US" dirty="0"/>
              <a:t>for each of the student's metrics have the correct number of courses</a:t>
            </a:r>
          </a:p>
          <a:p>
            <a:r>
              <a:rPr lang="en-US" dirty="0" smtClean="0"/>
              <a:t>High </a:t>
            </a:r>
            <a:r>
              <a:rPr lang="en-US" dirty="0"/>
              <a:t>school students in 10</a:t>
            </a:r>
            <a:r>
              <a:rPr lang="en-US" baseline="30000" dirty="0"/>
              <a:t>th</a:t>
            </a:r>
            <a:r>
              <a:rPr lang="en-US" dirty="0"/>
              <a:t> grade and higher have credit metric enabled</a:t>
            </a:r>
          </a:p>
          <a:p>
            <a:r>
              <a:rPr lang="en-US" dirty="0" smtClean="0"/>
              <a:t>Credits </a:t>
            </a:r>
            <a:r>
              <a:rPr lang="en-US" dirty="0"/>
              <a:t>look within a range </a:t>
            </a:r>
          </a:p>
          <a:p>
            <a:r>
              <a:rPr lang="en-US" dirty="0" smtClean="0"/>
              <a:t>Denominator </a:t>
            </a:r>
            <a:r>
              <a:rPr lang="en-US" dirty="0"/>
              <a:t>for credit </a:t>
            </a:r>
            <a:r>
              <a:rPr lang="en-US" dirty="0" smtClean="0"/>
              <a:t>accumulation </a:t>
            </a:r>
            <a:r>
              <a:rPr lang="en-US" dirty="0"/>
              <a:t>should closely  match enrollment #s for each grade</a:t>
            </a:r>
          </a:p>
        </p:txBody>
      </p:sp>
      <p:sp>
        <p:nvSpPr>
          <p:cNvPr id="3" name="Rectangle 2"/>
          <p:cNvSpPr/>
          <p:nvPr/>
        </p:nvSpPr>
        <p:spPr>
          <a:xfrm>
            <a:off x="2286000" y="2286000"/>
            <a:ext cx="609600" cy="23622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671009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Academics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65</a:t>
            </a:fld>
            <a:endParaRPr lang="en-US"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3013" y="2209802"/>
            <a:ext cx="6657975"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00200" y="1600199"/>
            <a:ext cx="5759151"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0">
              <a:defRPr/>
            </a:pPr>
            <a:r>
              <a:rPr lang="en-US" dirty="0" smtClean="0">
                <a:latin typeface="Arial" pitchFamily="34" charset="0"/>
                <a:cs typeface="Arial" pitchFamily="34" charset="0"/>
              </a:rPr>
              <a:t>      All metrics match the student’s transcript as well as</a:t>
            </a:r>
          </a:p>
          <a:p>
            <a:pPr lvl="0">
              <a:defRPr/>
            </a:pPr>
            <a:r>
              <a:rPr lang="en-US" dirty="0">
                <a:latin typeface="Arial" pitchFamily="34" charset="0"/>
                <a:cs typeface="Arial" pitchFamily="34" charset="0"/>
              </a:rPr>
              <a:t> </a:t>
            </a:r>
            <a:r>
              <a:rPr lang="en-US" dirty="0" smtClean="0">
                <a:latin typeface="Arial" pitchFamily="34" charset="0"/>
                <a:cs typeface="Arial" pitchFamily="34" charset="0"/>
              </a:rPr>
              <a:t>     their assessment history</a:t>
            </a:r>
            <a:endParaRPr lang="en-US" dirty="0">
              <a:latin typeface="Arial" pitchFamily="34" charset="0"/>
              <a:cs typeface="Arial" pitchFamily="34" charset="0"/>
            </a:endParaRPr>
          </a:p>
        </p:txBody>
      </p:sp>
      <p:sp>
        <p:nvSpPr>
          <p:cNvPr id="3" name="Rectangle 2"/>
          <p:cNvSpPr/>
          <p:nvPr/>
        </p:nvSpPr>
        <p:spPr>
          <a:xfrm>
            <a:off x="5562600" y="3886200"/>
            <a:ext cx="533400" cy="9144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477000" y="3886200"/>
            <a:ext cx="685800" cy="9144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310696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College &amp; Career Readiness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66</a:t>
            </a:fld>
            <a:endParaRPr lang="en-US" dirty="0"/>
          </a:p>
        </p:txBody>
      </p:sp>
      <p:pic>
        <p:nvPicPr>
          <p:cNvPr id="1741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937" t="29412" r="14527" b="38441"/>
          <a:stretch/>
        </p:blipFill>
        <p:spPr bwMode="auto">
          <a:xfrm>
            <a:off x="381000" y="2423160"/>
            <a:ext cx="8332949" cy="4206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600200" y="1600199"/>
            <a:ext cx="5759151" cy="609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a:t>Metrics have data for any assessment taken and in the file for the student</a:t>
            </a:r>
          </a:p>
        </p:txBody>
      </p:sp>
    </p:spTree>
    <p:extLst>
      <p:ext uri="{BB962C8B-B14F-4D97-AF65-F5344CB8AC3E}">
        <p14:creationId xmlns:p14="http://schemas.microsoft.com/office/powerpoint/2010/main" val="316816423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Transcript</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67</a:t>
            </a:fld>
            <a:endParaRPr lang="en-US" dirty="0"/>
          </a:p>
        </p:txBody>
      </p:sp>
      <p:pic>
        <p:nvPicPr>
          <p:cNvPr id="1945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9073" t="29920" r="15305" b="20074"/>
          <a:stretch/>
        </p:blipFill>
        <p:spPr bwMode="auto">
          <a:xfrm>
            <a:off x="121011" y="1981200"/>
            <a:ext cx="5060589"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a:spLocks noGrp="1"/>
          </p:cNvSpPr>
          <p:nvPr>
            <p:ph sz="quarter" idx="1"/>
          </p:nvPr>
        </p:nvSpPr>
        <p:spPr>
          <a:xfrm>
            <a:off x="5181600" y="1914040"/>
            <a:ext cx="3810000" cy="4038600"/>
          </a:xfrm>
        </p:spPr>
        <p:txBody>
          <a:bodyPr>
            <a:noAutofit/>
          </a:bodyPr>
          <a:lstStyle/>
          <a:p>
            <a:r>
              <a:rPr lang="en-US" dirty="0" smtClean="0"/>
              <a:t>Check the student Transcript against the Transcript in the LEA source system to be sure the courses match</a:t>
            </a:r>
          </a:p>
          <a:p>
            <a:r>
              <a:rPr lang="en-US" dirty="0" smtClean="0"/>
              <a:t>Current courses </a:t>
            </a:r>
            <a:r>
              <a:rPr lang="en-US" dirty="0"/>
              <a:t>and grades are listed correctly</a:t>
            </a:r>
          </a:p>
          <a:p>
            <a:r>
              <a:rPr lang="en-US" dirty="0"/>
              <a:t>Course history with grades and credit correctly display</a:t>
            </a:r>
          </a:p>
          <a:p>
            <a:r>
              <a:rPr lang="en-US" dirty="0"/>
              <a:t>Assessment history is correctly displaying</a:t>
            </a:r>
          </a:p>
        </p:txBody>
      </p:sp>
    </p:spTree>
    <p:extLst>
      <p:ext uri="{BB962C8B-B14F-4D97-AF65-F5344CB8AC3E}">
        <p14:creationId xmlns:p14="http://schemas.microsoft.com/office/powerpoint/2010/main" val="349876313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 Student View</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68</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You will need the studentGPS™ Dashboards QA Checklist for this activity</a:t>
            </a:r>
          </a:p>
          <a:p>
            <a:r>
              <a:rPr lang="en-US" dirty="0" smtClean="0"/>
              <a:t>You will also need to be logged in to the studentGPS™ Dashboards to begin and looking at the classroom and student views</a:t>
            </a:r>
          </a:p>
          <a:p>
            <a:r>
              <a:rPr lang="en-US" dirty="0" smtClean="0"/>
              <a:t>Let’s use </a:t>
            </a:r>
            <a:r>
              <a:rPr lang="en-US" dirty="0"/>
              <a:t>the </a:t>
            </a:r>
            <a:r>
              <a:rPr lang="en-US" dirty="0" smtClean="0"/>
              <a:t>studentGPS™ Dashboards </a:t>
            </a:r>
            <a:r>
              <a:rPr lang="en-US" dirty="0"/>
              <a:t>QA Checklist </a:t>
            </a:r>
            <a:r>
              <a:rPr lang="en-US" dirty="0" smtClean="0"/>
              <a:t>to make sure that each data element at the classroom and student views is present and valid</a:t>
            </a:r>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7" name="Rounded Rectangle 6"/>
          <p:cNvSpPr/>
          <p:nvPr/>
        </p:nvSpPr>
        <p:spPr>
          <a:xfrm>
            <a:off x="838200" y="41148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val="407582332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studentGPS™ Dashboards Administrative Functions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69</a:t>
            </a:fld>
            <a:endParaRPr lang="en-US" dirty="0"/>
          </a:p>
        </p:txBody>
      </p:sp>
    </p:spTree>
    <p:extLst>
      <p:ext uri="{BB962C8B-B14F-4D97-AF65-F5344CB8AC3E}">
        <p14:creationId xmlns:p14="http://schemas.microsoft.com/office/powerpoint/2010/main" val="13238829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r>
              <a:rPr lang="en-US" dirty="0"/>
              <a:t>The purpose of the Quality Assurance Checklist is to provide the user with a list of each data element represented in the studentGPS™ Dashboards </a:t>
            </a:r>
            <a:r>
              <a:rPr lang="en-US" dirty="0" smtClean="0"/>
              <a:t>so that </a:t>
            </a:r>
            <a:r>
              <a:rPr lang="en-US" dirty="0"/>
              <a:t>the </a:t>
            </a:r>
            <a:r>
              <a:rPr lang="en-US" dirty="0" smtClean="0"/>
              <a:t>Steward </a:t>
            </a:r>
            <a:r>
              <a:rPr lang="en-US" dirty="0"/>
              <a:t>has a working checklist he/she can use to make sure that the studentGPS™ Dashboards metric values are the same value as listed in the </a:t>
            </a:r>
            <a:r>
              <a:rPr lang="en-US" dirty="0" smtClean="0"/>
              <a:t>source systems (SIS, HR, Assessment).</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a:t>
            </a:fld>
            <a:endParaRPr lang="en-US" dirty="0"/>
          </a:p>
        </p:txBody>
      </p:sp>
      <p:sp>
        <p:nvSpPr>
          <p:cNvPr id="5" name="Title 3"/>
          <p:cNvSpPr>
            <a:spLocks noGrp="1"/>
          </p:cNvSpPr>
          <p:nvPr>
            <p:ph type="title"/>
          </p:nvPr>
        </p:nvSpPr>
        <p:spPr>
          <a:xfrm>
            <a:off x="1905000" y="381000"/>
            <a:ext cx="6858000" cy="838200"/>
          </a:xfrm>
          <a:prstGeom prst="rect">
            <a:avLst/>
          </a:prstGeom>
        </p:spPr>
        <p:txBody>
          <a:bodyPr>
            <a:noAutofit/>
          </a:bodyPr>
          <a:lstStyle/>
          <a:p>
            <a:r>
              <a:rPr lang="en-US" sz="2400" dirty="0" smtClean="0"/>
              <a:t>studentGPS™ Dashboards </a:t>
            </a:r>
            <a:r>
              <a:rPr lang="en-US" sz="2400" dirty="0"/>
              <a:t/>
            </a:r>
            <a:br>
              <a:rPr lang="en-US" sz="2400" dirty="0"/>
            </a:br>
            <a:r>
              <a:rPr lang="en-US" sz="2400" dirty="0" smtClean="0"/>
              <a:t>Quality Assurance Checklist</a:t>
            </a:r>
            <a:endParaRPr lang="en-US" sz="2400" dirty="0"/>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3429000"/>
            <a:ext cx="6831467" cy="27622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417845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70</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800" dirty="0" smtClean="0"/>
              <a:t>The system administrator or LEA Steward has access to additional functions, including:</a:t>
            </a:r>
          </a:p>
          <a:p>
            <a:pPr lvl="1"/>
            <a:r>
              <a:rPr lang="en-US" sz="1800" dirty="0" smtClean="0"/>
              <a:t>Disabling the system</a:t>
            </a:r>
          </a:p>
          <a:p>
            <a:pPr lvl="1"/>
            <a:r>
              <a:rPr lang="en-US" sz="1800" dirty="0" smtClean="0"/>
              <a:t>System wide messages</a:t>
            </a:r>
          </a:p>
          <a:p>
            <a:pPr lvl="1"/>
            <a:r>
              <a:rPr lang="en-US" sz="1800" dirty="0" smtClean="0"/>
              <a:t>Impersonating users</a:t>
            </a:r>
          </a:p>
          <a:p>
            <a:pPr lvl="1"/>
            <a:r>
              <a:rPr lang="en-US" sz="1800" dirty="0" smtClean="0"/>
              <a:t>Grades Below C Metric</a:t>
            </a:r>
          </a:p>
          <a:p>
            <a:pPr lvl="1"/>
            <a:r>
              <a:rPr lang="en-US" sz="1800" dirty="0" smtClean="0"/>
              <a:t>TEAL Automatic Account Management Configuration</a:t>
            </a:r>
          </a:p>
          <a:p>
            <a:pPr lvl="1"/>
            <a:r>
              <a:rPr lang="en-US" sz="1800" dirty="0" smtClean="0"/>
              <a:t>Photo Management</a:t>
            </a:r>
          </a:p>
          <a:p>
            <a:endParaRPr lang="en-US" sz="1800" dirty="0" smtClean="0"/>
          </a:p>
          <a:p>
            <a:endParaRPr lang="en-US" sz="1800" dirty="0" smtClean="0"/>
          </a:p>
          <a:p>
            <a:endParaRPr lang="en-US" sz="1800" dirty="0"/>
          </a:p>
          <a:p>
            <a:endParaRPr lang="en-US" sz="2200" dirty="0"/>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sz="2400" dirty="0" smtClean="0"/>
              <a:t>studentGPS™ Dashboards Administrative Functions Overview</a:t>
            </a:r>
            <a:endParaRPr lang="en-US" sz="2400" dirty="0"/>
          </a:p>
        </p:txBody>
      </p:sp>
    </p:spTree>
    <p:extLst>
      <p:ext uri="{BB962C8B-B14F-4D97-AF65-F5344CB8AC3E}">
        <p14:creationId xmlns:p14="http://schemas.microsoft.com/office/powerpoint/2010/main" val="57119153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Reasons for Disabling the System</a:t>
            </a:r>
            <a:endParaRPr lang="en-US" dirty="0"/>
          </a:p>
        </p:txBody>
      </p:sp>
      <p:sp>
        <p:nvSpPr>
          <p:cNvPr id="3" name="Content Placeholder 2"/>
          <p:cNvSpPr>
            <a:spLocks noGrp="1"/>
          </p:cNvSpPr>
          <p:nvPr>
            <p:ph sz="quarter" idx="1"/>
          </p:nvPr>
        </p:nvSpPr>
        <p:spPr>
          <a:xfrm>
            <a:off x="536571" y="1736678"/>
            <a:ext cx="8153400" cy="4495800"/>
          </a:xfrm>
        </p:spPr>
        <p:txBody>
          <a:bodyPr/>
          <a:lstStyle/>
          <a:p>
            <a:r>
              <a:rPr lang="en-US" dirty="0"/>
              <a:t>Issues may arise that require system to be disabled</a:t>
            </a:r>
          </a:p>
          <a:p>
            <a:r>
              <a:rPr lang="en-US" dirty="0"/>
              <a:t>Examples of situations:</a:t>
            </a:r>
          </a:p>
          <a:p>
            <a:pPr lvl="1"/>
            <a:r>
              <a:rPr lang="en-US" dirty="0"/>
              <a:t>FERPA or privacy issue </a:t>
            </a:r>
          </a:p>
          <a:p>
            <a:pPr lvl="1"/>
            <a:r>
              <a:rPr lang="en-US" dirty="0"/>
              <a:t>System has fatal error that requires shut down to fix </a:t>
            </a:r>
          </a:p>
          <a:p>
            <a:pPr lvl="1"/>
            <a:r>
              <a:rPr lang="en-US" dirty="0"/>
              <a:t>Users having concerns with particular metric</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71</a:t>
            </a:fld>
            <a:endParaRPr lang="en-US" dirty="0"/>
          </a:p>
        </p:txBody>
      </p:sp>
      <p:sp>
        <p:nvSpPr>
          <p:cNvPr id="7" name="Rounded Rectangle 6"/>
          <p:cNvSpPr/>
          <p:nvPr/>
        </p:nvSpPr>
        <p:spPr>
          <a:xfrm>
            <a:off x="4038600" y="4312124"/>
            <a:ext cx="1447800" cy="18367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7810875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Disabling the System</a:t>
            </a:r>
            <a:endParaRPr lang="en-US" dirty="0"/>
          </a:p>
        </p:txBody>
      </p:sp>
      <p:sp>
        <p:nvSpPr>
          <p:cNvPr id="3" name="Content Placeholder 2"/>
          <p:cNvSpPr>
            <a:spLocks noGrp="1"/>
          </p:cNvSpPr>
          <p:nvPr>
            <p:ph sz="quarter" idx="1"/>
          </p:nvPr>
        </p:nvSpPr>
        <p:spPr>
          <a:xfrm>
            <a:off x="536571" y="1736678"/>
            <a:ext cx="8153400" cy="4495800"/>
          </a:xfrm>
        </p:spPr>
        <p:txBody>
          <a:bodyPr/>
          <a:lstStyle/>
          <a:p>
            <a:pPr lvl="0"/>
            <a:r>
              <a:rPr lang="en-US" dirty="0" smtClean="0"/>
              <a:t>Process </a:t>
            </a:r>
            <a:r>
              <a:rPr lang="en-US" dirty="0"/>
              <a:t>for disabling</a:t>
            </a:r>
            <a:r>
              <a:rPr lang="en-US" dirty="0" smtClean="0"/>
              <a:t>:</a:t>
            </a:r>
          </a:p>
          <a:p>
            <a:pPr lvl="1"/>
            <a:r>
              <a:rPr lang="en-US" dirty="0" smtClean="0"/>
              <a:t>Click on Home Icon on the upper left hand corner of the Dashboards</a:t>
            </a:r>
            <a:endParaRPr lang="en-US" dirty="0"/>
          </a:p>
          <a:p>
            <a:pPr lvl="1"/>
            <a:r>
              <a:rPr lang="en-US" dirty="0" smtClean="0"/>
              <a:t>Select Site Configuration</a:t>
            </a:r>
          </a:p>
          <a:p>
            <a:pPr lvl="1"/>
            <a:r>
              <a:rPr lang="en-US" dirty="0" smtClean="0"/>
              <a:t>Check the box to deactivate the website for the entire district</a:t>
            </a:r>
          </a:p>
          <a:p>
            <a:pPr lvl="1"/>
            <a:r>
              <a:rPr lang="en-US" dirty="0" smtClean="0"/>
              <a:t>Select Save</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72</a:t>
            </a:fld>
            <a:endParaRPr 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6600" y="3581400"/>
            <a:ext cx="5610523" cy="301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3886200" y="4343400"/>
            <a:ext cx="4343400" cy="5334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4038600" y="4312124"/>
            <a:ext cx="1447800" cy="18367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8189329">
            <a:off x="3542001" y="534593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4886748" y="4104853"/>
            <a:ext cx="284905" cy="3352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0405037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District-Wide System Messages</a:t>
            </a:r>
            <a:endParaRPr lang="en-US" dirty="0"/>
          </a:p>
        </p:txBody>
      </p:sp>
      <p:sp>
        <p:nvSpPr>
          <p:cNvPr id="3" name="Content Placeholder 2"/>
          <p:cNvSpPr>
            <a:spLocks noGrp="1"/>
          </p:cNvSpPr>
          <p:nvPr>
            <p:ph sz="quarter" idx="1"/>
          </p:nvPr>
        </p:nvSpPr>
        <p:spPr>
          <a:xfrm>
            <a:off x="536571" y="1676400"/>
            <a:ext cx="8153400" cy="4495800"/>
          </a:xfrm>
        </p:spPr>
        <p:txBody>
          <a:bodyPr/>
          <a:lstStyle/>
          <a:p>
            <a:r>
              <a:rPr lang="en-US" dirty="0" smtClean="0"/>
              <a:t>System administrators can </a:t>
            </a:r>
            <a:r>
              <a:rPr lang="en-US" dirty="0"/>
              <a:t>p</a:t>
            </a:r>
            <a:r>
              <a:rPr lang="en-US" dirty="0" smtClean="0"/>
              <a:t>ost </a:t>
            </a:r>
            <a:r>
              <a:rPr lang="en-US" dirty="0"/>
              <a:t>broad messages to users.  </a:t>
            </a:r>
            <a:r>
              <a:rPr lang="en-US" dirty="0" smtClean="0"/>
              <a:t>This would be helpful </a:t>
            </a:r>
            <a:r>
              <a:rPr lang="en-US" dirty="0"/>
              <a:t>to notify of data availability, new data coming, training </a:t>
            </a:r>
            <a:r>
              <a:rPr lang="en-US" dirty="0" smtClean="0"/>
              <a:t>materials:</a:t>
            </a:r>
            <a:endParaRPr lang="en-US" dirty="0"/>
          </a:p>
          <a:p>
            <a:pPr lvl="1"/>
            <a:r>
              <a:rPr lang="en-US" dirty="0">
                <a:latin typeface="+mn-lt"/>
              </a:rPr>
              <a:t>Enter message in space below </a:t>
            </a:r>
            <a:r>
              <a:rPr lang="en-US" dirty="0" smtClean="0">
                <a:latin typeface="+mn-lt"/>
              </a:rPr>
              <a:t>and click </a:t>
            </a:r>
            <a:r>
              <a:rPr lang="en-US" dirty="0">
                <a:latin typeface="+mn-lt"/>
              </a:rPr>
              <a:t>‘Save’</a:t>
            </a:r>
          </a:p>
          <a:p>
            <a:pPr lvl="1"/>
            <a:r>
              <a:rPr lang="en-US" dirty="0">
                <a:latin typeface="+mn-lt"/>
              </a:rPr>
              <a:t>Message will appear in yellow at the top of every d</a:t>
            </a:r>
            <a:r>
              <a:rPr lang="en-US" dirty="0" smtClean="0">
                <a:latin typeface="+mn-lt"/>
              </a:rPr>
              <a:t>ashboard page</a:t>
            </a:r>
          </a:p>
          <a:p>
            <a:pPr lvl="1"/>
            <a:r>
              <a:rPr lang="en-US" dirty="0" smtClean="0">
                <a:latin typeface="+mn-lt"/>
              </a:rPr>
              <a:t>Once the </a:t>
            </a:r>
            <a:r>
              <a:rPr lang="en-US" dirty="0"/>
              <a:t>system-wide message is no longer </a:t>
            </a:r>
            <a:r>
              <a:rPr lang="en-US" dirty="0" smtClean="0"/>
              <a:t>needed, the</a:t>
            </a:r>
            <a:r>
              <a:rPr lang="en-US" dirty="0" smtClean="0">
                <a:latin typeface="+mn-lt"/>
              </a:rPr>
              <a:t> system administrator will delete the message in the system and click save.</a:t>
            </a:r>
            <a:endParaRPr lang="en-US" sz="2000"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73</a:t>
            </a:fld>
            <a:endParaRPr lang="en-US" dirty="0"/>
          </a:p>
        </p:txBody>
      </p:sp>
      <p:sp>
        <p:nvSpPr>
          <p:cNvPr id="6" name="Rounded Rectangle 5"/>
          <p:cNvSpPr/>
          <p:nvPr/>
        </p:nvSpPr>
        <p:spPr>
          <a:xfrm>
            <a:off x="4114799" y="4419600"/>
            <a:ext cx="3886201" cy="5334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4267199" y="4191000"/>
            <a:ext cx="1143001" cy="18367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8189329">
            <a:off x="4304000" y="5117335"/>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6981" y="4114361"/>
            <a:ext cx="4930039" cy="22219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0" name="Rectangle 9"/>
          <p:cNvSpPr/>
          <p:nvPr/>
        </p:nvSpPr>
        <p:spPr>
          <a:xfrm rot="5400000">
            <a:off x="4338506" y="3637755"/>
            <a:ext cx="493607" cy="490342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rot="5400000">
            <a:off x="4446217" y="1687960"/>
            <a:ext cx="228605" cy="4953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2133599" y="4756885"/>
            <a:ext cx="1600201" cy="4247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957771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Impersonating Users Overview</a:t>
            </a:r>
            <a:endParaRPr lang="en-US" dirty="0"/>
          </a:p>
        </p:txBody>
      </p:sp>
      <p:sp>
        <p:nvSpPr>
          <p:cNvPr id="3" name="Content Placeholder 2"/>
          <p:cNvSpPr>
            <a:spLocks noGrp="1"/>
          </p:cNvSpPr>
          <p:nvPr>
            <p:ph sz="quarter" idx="1"/>
          </p:nvPr>
        </p:nvSpPr>
        <p:spPr/>
        <p:txBody>
          <a:bodyPr/>
          <a:lstStyle/>
          <a:p>
            <a:r>
              <a:rPr lang="en-US" dirty="0" smtClean="0"/>
              <a:t>The LEA Dashboard System </a:t>
            </a:r>
            <a:r>
              <a:rPr lang="en-US" dirty="0"/>
              <a:t>Administrator has the ability to impersonate </a:t>
            </a:r>
            <a:r>
              <a:rPr lang="en-US" dirty="0" smtClean="0"/>
              <a:t>a user.</a:t>
            </a:r>
          </a:p>
          <a:p>
            <a:r>
              <a:rPr lang="en-US" dirty="0" smtClean="0"/>
              <a:t>If a </a:t>
            </a:r>
            <a:r>
              <a:rPr lang="en-US" dirty="0"/>
              <a:t>user has an issue that is specific to their role </a:t>
            </a:r>
            <a:r>
              <a:rPr lang="en-US" dirty="0" smtClean="0"/>
              <a:t>such as:</a:t>
            </a:r>
            <a:endParaRPr lang="en-US" dirty="0"/>
          </a:p>
          <a:p>
            <a:pPr lvl="1"/>
            <a:r>
              <a:rPr lang="en-US" dirty="0" smtClean="0"/>
              <a:t>Receiving a specific error message</a:t>
            </a:r>
          </a:p>
          <a:p>
            <a:pPr lvl="1"/>
            <a:r>
              <a:rPr lang="en-US" dirty="0" smtClean="0"/>
              <a:t>Data </a:t>
            </a:r>
            <a:r>
              <a:rPr lang="en-US" dirty="0"/>
              <a:t>in their </a:t>
            </a:r>
            <a:r>
              <a:rPr lang="en-US" dirty="0" smtClean="0"/>
              <a:t>studentGPS™ Dashboards </a:t>
            </a:r>
            <a:r>
              <a:rPr lang="en-US" dirty="0"/>
              <a:t>is not correct or they do not understand or have </a:t>
            </a:r>
            <a:r>
              <a:rPr lang="en-US" dirty="0" smtClean="0"/>
              <a:t>questions</a:t>
            </a:r>
          </a:p>
          <a:p>
            <a:pPr marL="342900" lvl="1" indent="0">
              <a:buNone/>
            </a:pPr>
            <a:r>
              <a:rPr lang="en-US" dirty="0" smtClean="0"/>
              <a:t>then the System Administrator can impersonate the user in order to see what that user sees.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74</a:t>
            </a:fld>
            <a:endParaRPr lang="en-US" dirty="0"/>
          </a:p>
        </p:txBody>
      </p:sp>
    </p:spTree>
    <p:extLst>
      <p:ext uri="{BB962C8B-B14F-4D97-AF65-F5344CB8AC3E}">
        <p14:creationId xmlns:p14="http://schemas.microsoft.com/office/powerpoint/2010/main" val="234328617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Impersonating Users Navigation</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75</a:t>
            </a:fld>
            <a:endParaRPr lang="en-US" dirty="0"/>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635"/>
          <a:stretch/>
        </p:blipFill>
        <p:spPr bwMode="auto">
          <a:xfrm>
            <a:off x="533400" y="2057400"/>
            <a:ext cx="4195374" cy="2286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Content Placeholder 2"/>
          <p:cNvSpPr>
            <a:spLocks noGrp="1"/>
          </p:cNvSpPr>
          <p:nvPr>
            <p:ph sz="quarter" idx="1"/>
          </p:nvPr>
        </p:nvSpPr>
        <p:spPr>
          <a:xfrm>
            <a:off x="5181600" y="1914040"/>
            <a:ext cx="3810000" cy="4038600"/>
          </a:xfrm>
        </p:spPr>
        <p:txBody>
          <a:bodyPr>
            <a:noAutofit/>
          </a:bodyPr>
          <a:lstStyle/>
          <a:p>
            <a:r>
              <a:rPr lang="en-US" dirty="0"/>
              <a:t>Type first few letters of person’s name in search bar and </a:t>
            </a:r>
          </a:p>
          <a:p>
            <a:r>
              <a:rPr lang="en-US" dirty="0"/>
              <a:t>Click the arrow </a:t>
            </a:r>
            <a:r>
              <a:rPr lang="en-US" dirty="0" smtClean="0"/>
              <a:t>button</a:t>
            </a:r>
            <a:endParaRPr lang="en-US" dirty="0"/>
          </a:p>
        </p:txBody>
      </p:sp>
      <p:sp>
        <p:nvSpPr>
          <p:cNvPr id="10" name="Rectangle 9"/>
          <p:cNvSpPr/>
          <p:nvPr/>
        </p:nvSpPr>
        <p:spPr>
          <a:xfrm rot="5400000">
            <a:off x="3486997" y="1389804"/>
            <a:ext cx="569807" cy="25145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5520951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Impersonating Users Navigation </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76</a:t>
            </a:fld>
            <a:endParaRPr lang="en-US" dirty="0"/>
          </a:p>
        </p:txBody>
      </p:sp>
      <p:pic>
        <p:nvPicPr>
          <p:cNvPr id="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85" r="4627"/>
          <a:stretch/>
        </p:blipFill>
        <p:spPr bwMode="auto">
          <a:xfrm>
            <a:off x="220640" y="2057400"/>
            <a:ext cx="4885899" cy="26098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Content Placeholder 2"/>
          <p:cNvSpPr>
            <a:spLocks noGrp="1"/>
          </p:cNvSpPr>
          <p:nvPr>
            <p:ph sz="quarter" idx="1"/>
          </p:nvPr>
        </p:nvSpPr>
        <p:spPr>
          <a:xfrm>
            <a:off x="5181600" y="1914040"/>
            <a:ext cx="3810000" cy="4038600"/>
          </a:xfrm>
        </p:spPr>
        <p:txBody>
          <a:bodyPr>
            <a:noAutofit/>
          </a:bodyPr>
          <a:lstStyle/>
          <a:p>
            <a:r>
              <a:rPr lang="en-US" dirty="0" smtClean="0"/>
              <a:t>Click Staff</a:t>
            </a:r>
          </a:p>
          <a:p>
            <a:r>
              <a:rPr lang="en-US" dirty="0" smtClean="0"/>
              <a:t>Search </a:t>
            </a:r>
            <a:r>
              <a:rPr lang="en-US" dirty="0"/>
              <a:t>for the person on the list.* Click ‘</a:t>
            </a:r>
            <a:r>
              <a:rPr lang="en-US" dirty="0" smtClean="0"/>
              <a:t>LOGIN AS’ </a:t>
            </a:r>
            <a:r>
              <a:rPr lang="en-US" dirty="0"/>
              <a:t>button to impersonate their log-in</a:t>
            </a:r>
          </a:p>
          <a:p>
            <a:r>
              <a:rPr lang="en-US" dirty="0"/>
              <a:t>Once logged in as another person, you must log out and log back in to impersonate another </a:t>
            </a:r>
            <a:r>
              <a:rPr lang="en-US" dirty="0" smtClean="0"/>
              <a:t>user</a:t>
            </a:r>
            <a:endParaRPr lang="en-US" dirty="0"/>
          </a:p>
          <a:p>
            <a:r>
              <a:rPr lang="en-US" dirty="0"/>
              <a:t>*If </a:t>
            </a:r>
            <a:r>
              <a:rPr lang="en-US" dirty="0" smtClean="0"/>
              <a:t>a person is not </a:t>
            </a:r>
            <a:r>
              <a:rPr lang="en-US" dirty="0"/>
              <a:t>listed, they are not in </a:t>
            </a:r>
            <a:r>
              <a:rPr lang="en-US" dirty="0" smtClean="0"/>
              <a:t>the studentGPS™ Dashboards </a:t>
            </a:r>
            <a:r>
              <a:rPr lang="en-US" dirty="0"/>
              <a:t>database</a:t>
            </a:r>
          </a:p>
        </p:txBody>
      </p:sp>
      <p:sp>
        <p:nvSpPr>
          <p:cNvPr id="7" name="Rectangle 6"/>
          <p:cNvSpPr/>
          <p:nvPr/>
        </p:nvSpPr>
        <p:spPr>
          <a:xfrm rot="5400000">
            <a:off x="4260083" y="2664461"/>
            <a:ext cx="417408" cy="12573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8189329">
            <a:off x="4442096" y="222173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2499881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Grades Below C Metric Overview</a:t>
            </a:r>
            <a:endParaRPr lang="en-US" dirty="0"/>
          </a:p>
        </p:txBody>
      </p:sp>
      <p:sp>
        <p:nvSpPr>
          <p:cNvPr id="3" name="Content Placeholder 2"/>
          <p:cNvSpPr>
            <a:spLocks noGrp="1"/>
          </p:cNvSpPr>
          <p:nvPr>
            <p:ph sz="quarter" idx="1"/>
          </p:nvPr>
        </p:nvSpPr>
        <p:spPr/>
        <p:txBody>
          <a:bodyPr/>
          <a:lstStyle/>
          <a:p>
            <a:r>
              <a:rPr lang="en-US" dirty="0"/>
              <a:t>Metric threshold for Grades Below C can be configured at the district </a:t>
            </a:r>
            <a:r>
              <a:rPr lang="en-US" dirty="0" smtClean="0"/>
              <a:t>level </a:t>
            </a:r>
            <a:endParaRPr lang="en-US" dirty="0"/>
          </a:p>
          <a:p>
            <a:r>
              <a:rPr lang="en-US" dirty="0"/>
              <a:t>The </a:t>
            </a:r>
            <a:r>
              <a:rPr lang="en-US" dirty="0" smtClean="0"/>
              <a:t>studentGPS™ Dashboards </a:t>
            </a:r>
            <a:r>
              <a:rPr lang="en-US" dirty="0"/>
              <a:t>default value is </a:t>
            </a:r>
            <a:r>
              <a:rPr lang="en-US" dirty="0" smtClean="0"/>
              <a:t>75</a:t>
            </a:r>
            <a:endParaRPr lang="en-US" dirty="0"/>
          </a:p>
          <a:p>
            <a:r>
              <a:rPr lang="en-US" dirty="0"/>
              <a:t>Once a new value is entered and saved, </a:t>
            </a:r>
            <a:r>
              <a:rPr lang="en-US" dirty="0" smtClean="0"/>
              <a:t>there will be a time delay </a:t>
            </a:r>
            <a:r>
              <a:rPr lang="en-US" dirty="0"/>
              <a:t>for the change to register and metrics to recalculate with the new </a:t>
            </a:r>
            <a:r>
              <a:rPr lang="en-US" dirty="0" smtClean="0"/>
              <a:t>value</a:t>
            </a:r>
            <a:endParaRPr lang="en-US" dirty="0"/>
          </a:p>
          <a:p>
            <a:r>
              <a:rPr lang="en-US" dirty="0"/>
              <a:t>Metric values can only be modified by users with ‘System Administrator’ claim </a:t>
            </a:r>
            <a:r>
              <a:rPr lang="en-US" dirty="0" smtClean="0"/>
              <a:t>set</a:t>
            </a:r>
          </a:p>
          <a:p>
            <a:r>
              <a:rPr lang="en-US" dirty="0" smtClean="0"/>
              <a:t>As a note, this metric can only be set at the district level, not the school level</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77</a:t>
            </a:fld>
            <a:endParaRPr lang="en-US" dirty="0"/>
          </a:p>
        </p:txBody>
      </p:sp>
    </p:spTree>
    <p:extLst>
      <p:ext uri="{BB962C8B-B14F-4D97-AF65-F5344CB8AC3E}">
        <p14:creationId xmlns:p14="http://schemas.microsoft.com/office/powerpoint/2010/main" val="120139845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Grades Below C Metric Navigation</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78</a:t>
            </a:fld>
            <a:endParaRPr lang="en-US" dirty="0"/>
          </a:p>
        </p:txBody>
      </p:sp>
      <p:sp>
        <p:nvSpPr>
          <p:cNvPr id="5" name="Content Placeholder 2"/>
          <p:cNvSpPr txBox="1">
            <a:spLocks/>
          </p:cNvSpPr>
          <p:nvPr/>
        </p:nvSpPr>
        <p:spPr>
          <a:xfrm>
            <a:off x="5181600" y="1914040"/>
            <a:ext cx="3810000" cy="40386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baseline="0">
                <a:solidFill>
                  <a:schemeClr val="tx1"/>
                </a:solidFill>
                <a:latin typeface="+mn-lt"/>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a:t>Select the Metric Settings tab at the top right</a:t>
            </a:r>
          </a:p>
          <a:p>
            <a:r>
              <a:rPr lang="en-US" dirty="0"/>
              <a:t>Enter the correct threshold value </a:t>
            </a:r>
          </a:p>
          <a:p>
            <a:r>
              <a:rPr lang="en-US" dirty="0"/>
              <a:t>Click ‘Save’ </a:t>
            </a:r>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91" t="22360" r="2117" b="25466"/>
          <a:stretch/>
        </p:blipFill>
        <p:spPr bwMode="auto">
          <a:xfrm>
            <a:off x="251384" y="2057400"/>
            <a:ext cx="4854016" cy="1188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rot="5400000">
            <a:off x="2936109" y="2216967"/>
            <a:ext cx="801005" cy="12573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8189329">
            <a:off x="3542001" y="213574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7521057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TEAL Automatic Account Management</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79</a:t>
            </a:fld>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614" t="11517" r="13899" b="53558"/>
          <a:stretch/>
        </p:blipFill>
        <p:spPr bwMode="auto">
          <a:xfrm>
            <a:off x="152400" y="1828800"/>
            <a:ext cx="8808721" cy="4663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3667154" y="1198274"/>
            <a:ext cx="1767841" cy="882009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12402575">
            <a:off x="503698" y="6139934"/>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617918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 Checklist Quick Reference Guide</a:t>
            </a:r>
            <a:endParaRPr lang="en-US" dirty="0"/>
          </a:p>
        </p:txBody>
      </p:sp>
      <p:sp>
        <p:nvSpPr>
          <p:cNvPr id="3" name="Content Placeholder 2"/>
          <p:cNvSpPr>
            <a:spLocks noGrp="1"/>
          </p:cNvSpPr>
          <p:nvPr>
            <p:ph sz="quarter" idx="1"/>
          </p:nvPr>
        </p:nvSpPr>
        <p:spPr/>
        <p:txBody>
          <a:bodyPr/>
          <a:lstStyle/>
          <a:p>
            <a:r>
              <a:rPr lang="en-US" dirty="0"/>
              <a:t>The Quality Assurance (QA) Checklist Quick Reference Guide was designed to be utilized by the LEA </a:t>
            </a:r>
            <a:r>
              <a:rPr lang="en-US" dirty="0" smtClean="0"/>
              <a:t>Steward </a:t>
            </a:r>
            <a:r>
              <a:rPr lang="en-US" dirty="0"/>
              <a:t>after training to provide detailed, step by step instructions to help him/her complete the QA Checklist by comparing the LEA data in the studentGPS™ Dashboards against the LEA source systems (SIS, HR or Assessment).</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a:t>
            </a:fld>
            <a:endParaRPr 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8048" y="3436961"/>
            <a:ext cx="3581400" cy="2689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46813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Photo Management </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80</a:t>
            </a:fld>
            <a:endParaRPr lang="en-US" dirty="0"/>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7865" t="6368" r="19822" b="50000"/>
          <a:stretch/>
        </p:blipFill>
        <p:spPr bwMode="auto">
          <a:xfrm>
            <a:off x="381000" y="1905000"/>
            <a:ext cx="8357842"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rot="5400000">
            <a:off x="7531720" y="2679081"/>
            <a:ext cx="381002" cy="203324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2338444">
            <a:off x="6373583" y="316405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676400" y="5638797"/>
            <a:ext cx="5715000" cy="990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smtClean="0"/>
              <a:t>The photo management tool allows LEA Stewards to upload student and staff photos as well as logos for schools and districts</a:t>
            </a:r>
            <a:endParaRPr lang="en-US" dirty="0"/>
          </a:p>
        </p:txBody>
      </p:sp>
    </p:spTree>
    <p:extLst>
      <p:ext uri="{BB962C8B-B14F-4D97-AF65-F5344CB8AC3E}">
        <p14:creationId xmlns:p14="http://schemas.microsoft.com/office/powerpoint/2010/main" val="9637347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Photo Packaging</a:t>
            </a:r>
            <a:endParaRPr lang="en-US" dirty="0"/>
          </a:p>
        </p:txBody>
      </p:sp>
      <p:sp>
        <p:nvSpPr>
          <p:cNvPr id="3" name="Content Placeholder 2"/>
          <p:cNvSpPr>
            <a:spLocks noGrp="1"/>
          </p:cNvSpPr>
          <p:nvPr>
            <p:ph sz="quarter" idx="1"/>
          </p:nvPr>
        </p:nvSpPr>
        <p:spPr/>
        <p:txBody>
          <a:bodyPr/>
          <a:lstStyle/>
          <a:p>
            <a:pPr marL="0" indent="0">
              <a:buNone/>
            </a:pPr>
            <a:r>
              <a:rPr lang="en-US" b="1" dirty="0" smtClean="0"/>
              <a:t>Photo </a:t>
            </a:r>
            <a:r>
              <a:rPr lang="en-US" b="1" dirty="0"/>
              <a:t>Packaging</a:t>
            </a:r>
            <a:endParaRPr lang="en-US" dirty="0"/>
          </a:p>
          <a:p>
            <a:r>
              <a:rPr lang="en-US" dirty="0" smtClean="0"/>
              <a:t>The </a:t>
            </a:r>
            <a:r>
              <a:rPr lang="en-US" dirty="0"/>
              <a:t>photos should be in a zip file with the subfolders called Staff, Students, and </a:t>
            </a:r>
            <a:r>
              <a:rPr lang="en-US" dirty="0" err="1" smtClean="0"/>
              <a:t>EdOrgs</a:t>
            </a:r>
            <a:r>
              <a:rPr lang="en-US" dirty="0"/>
              <a:t> </a:t>
            </a:r>
            <a:r>
              <a:rPr lang="en-US" dirty="0" smtClean="0"/>
              <a:t>with </a:t>
            </a:r>
            <a:r>
              <a:rPr lang="en-US" dirty="0"/>
              <a:t>their respective images in each </a:t>
            </a:r>
            <a:r>
              <a:rPr lang="en-US" dirty="0" smtClean="0"/>
              <a:t>folder</a:t>
            </a:r>
            <a:endParaRPr lang="en-US" dirty="0"/>
          </a:p>
          <a:p>
            <a:r>
              <a:rPr lang="en-US" dirty="0" smtClean="0"/>
              <a:t>The </a:t>
            </a:r>
            <a:r>
              <a:rPr lang="en-US" dirty="0"/>
              <a:t>images should be named with the unique identifier of the entity and the file </a:t>
            </a:r>
            <a:r>
              <a:rPr lang="en-US" dirty="0" smtClean="0"/>
              <a:t>extension (e.g</a:t>
            </a:r>
            <a:r>
              <a:rPr lang="en-US" dirty="0"/>
              <a:t>. &lt;Student USI&gt;.jpg, &lt;Ed Org Id&gt;.jpg</a:t>
            </a:r>
            <a:r>
              <a:rPr lang="en-US" dirty="0" smtClean="0"/>
              <a:t>)</a:t>
            </a:r>
            <a:endParaRPr lang="en-US" dirty="0"/>
          </a:p>
          <a:p>
            <a:r>
              <a:rPr lang="en-US" dirty="0"/>
              <a:t>While large file sizes are supported, we recommend keeping the zip file to 200MB or </a:t>
            </a:r>
            <a:r>
              <a:rPr lang="en-US" dirty="0" smtClean="0"/>
              <a:t>less</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81</a:t>
            </a:fld>
            <a:endParaRPr lang="en-US" dirty="0"/>
          </a:p>
        </p:txBody>
      </p:sp>
    </p:spTree>
    <p:extLst>
      <p:ext uri="{BB962C8B-B14F-4D97-AF65-F5344CB8AC3E}">
        <p14:creationId xmlns:p14="http://schemas.microsoft.com/office/powerpoint/2010/main" val="17607968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Photo File Format/Dimensions</a:t>
            </a:r>
            <a:endParaRPr lang="en-US" dirty="0"/>
          </a:p>
        </p:txBody>
      </p:sp>
      <p:sp>
        <p:nvSpPr>
          <p:cNvPr id="3" name="Content Placeholder 2"/>
          <p:cNvSpPr>
            <a:spLocks noGrp="1"/>
          </p:cNvSpPr>
          <p:nvPr>
            <p:ph sz="quarter" idx="1"/>
          </p:nvPr>
        </p:nvSpPr>
        <p:spPr/>
        <p:txBody>
          <a:bodyPr/>
          <a:lstStyle/>
          <a:p>
            <a:pPr marL="0" indent="0">
              <a:buNone/>
            </a:pPr>
            <a:r>
              <a:rPr lang="en-US" b="1" dirty="0" smtClean="0"/>
              <a:t>File </a:t>
            </a:r>
            <a:r>
              <a:rPr lang="en-US" b="1" dirty="0"/>
              <a:t>Format/Dimensions</a:t>
            </a:r>
            <a:endParaRPr lang="en-US" dirty="0"/>
          </a:p>
          <a:p>
            <a:r>
              <a:rPr lang="en-US" dirty="0"/>
              <a:t>Files need a valid image in a format supported by the .NET framework with the preferred </a:t>
            </a:r>
            <a:r>
              <a:rPr lang="en-US" dirty="0" smtClean="0"/>
              <a:t>formats being </a:t>
            </a:r>
            <a:r>
              <a:rPr lang="en-US" dirty="0"/>
              <a:t>jpg/jpeg or </a:t>
            </a:r>
            <a:r>
              <a:rPr lang="en-US" dirty="0" err="1"/>
              <a:t>png</a:t>
            </a:r>
            <a:r>
              <a:rPr lang="en-US" dirty="0"/>
              <a:t> (for other formats supported see the Microsoft documentation for </a:t>
            </a:r>
            <a:r>
              <a:rPr lang="en-US" dirty="0" smtClean="0"/>
              <a:t>image</a:t>
            </a:r>
          </a:p>
          <a:p>
            <a:r>
              <a:rPr lang="en-US" dirty="0" smtClean="0"/>
              <a:t>Format:</a:t>
            </a:r>
            <a:endParaRPr lang="en-US" dirty="0"/>
          </a:p>
          <a:p>
            <a:pPr lvl="1"/>
            <a:r>
              <a:rPr lang="en-US" dirty="0" smtClean="0">
                <a:hlinkClick r:id="rId3"/>
              </a:rPr>
              <a:t>http</a:t>
            </a:r>
            <a:r>
              <a:rPr lang="en-US" dirty="0">
                <a:hlinkClick r:id="rId3"/>
              </a:rPr>
              <a:t>://</a:t>
            </a:r>
            <a:r>
              <a:rPr lang="en-US" dirty="0" smtClean="0">
                <a:hlinkClick r:id="rId3"/>
              </a:rPr>
              <a:t>msdn.microsoft.com/enus/library/system.drawing.imaging.imageformat.aspx</a:t>
            </a:r>
            <a:r>
              <a:rPr lang="en-US" dirty="0" smtClean="0"/>
              <a:t>)</a:t>
            </a:r>
            <a:endParaRPr lang="en-US" dirty="0"/>
          </a:p>
          <a:p>
            <a:r>
              <a:rPr lang="en-US" dirty="0"/>
              <a:t>Images should be sized in a 3:4 ratio. This is the standard size for yearbook photos. Logos </a:t>
            </a:r>
            <a:r>
              <a:rPr lang="en-US" dirty="0" smtClean="0"/>
              <a:t>for schools </a:t>
            </a:r>
            <a:r>
              <a:rPr lang="en-US" dirty="0"/>
              <a:t>and local education agencies may need to be adjusted to fit these dimensions.</a:t>
            </a:r>
          </a:p>
          <a:p>
            <a:pPr marL="0" indent="0">
              <a:buNone/>
            </a:pP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82</a:t>
            </a:fld>
            <a:endParaRPr lang="en-US" dirty="0"/>
          </a:p>
        </p:txBody>
      </p:sp>
    </p:spTree>
    <p:extLst>
      <p:ext uri="{BB962C8B-B14F-4D97-AF65-F5344CB8AC3E}">
        <p14:creationId xmlns:p14="http://schemas.microsoft.com/office/powerpoint/2010/main" val="24917334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Photo Management: Select a Campus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83</a:t>
            </a:fld>
            <a:endParaRPr lang="en-US" dirty="0"/>
          </a:p>
        </p:txBody>
      </p:sp>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8134" t="7522" r="19291" b="49851"/>
          <a:stretch/>
        </p:blipFill>
        <p:spPr bwMode="auto">
          <a:xfrm>
            <a:off x="405384" y="2133600"/>
            <a:ext cx="8357616" cy="3558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1676400" y="5638797"/>
            <a:ext cx="5715000" cy="990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smtClean="0"/>
              <a:t>First select a campus from the drop down menu</a:t>
            </a:r>
            <a:endParaRPr lang="en-US" dirty="0"/>
          </a:p>
        </p:txBody>
      </p:sp>
    </p:spTree>
    <p:extLst>
      <p:ext uri="{BB962C8B-B14F-4D97-AF65-F5344CB8AC3E}">
        <p14:creationId xmlns:p14="http://schemas.microsoft.com/office/powerpoint/2010/main" val="190634785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Upload Zip File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84</a:t>
            </a:fld>
            <a:endParaRPr lang="en-US" dirty="0"/>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7865" t="6368" r="19822" b="50000"/>
          <a:stretch/>
        </p:blipFill>
        <p:spPr bwMode="auto">
          <a:xfrm>
            <a:off x="381000" y="1905000"/>
            <a:ext cx="8357842"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676400" y="5410200"/>
            <a:ext cx="5715000" cy="990603"/>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noAutofit/>
          </a:bodyPr>
          <a:lstStyle/>
          <a:p>
            <a:pPr lvl="1"/>
            <a:r>
              <a:rPr lang="en-US" dirty="0" smtClean="0"/>
              <a:t>Then select Choose File to navigate to the zip file of images that you have prepared.  </a:t>
            </a:r>
            <a:endParaRPr lang="en-US" dirty="0"/>
          </a:p>
        </p:txBody>
      </p:sp>
      <p:sp>
        <p:nvSpPr>
          <p:cNvPr id="7" name="Rectangle 6"/>
          <p:cNvSpPr/>
          <p:nvPr/>
        </p:nvSpPr>
        <p:spPr>
          <a:xfrm rot="5400000">
            <a:off x="1359520" y="3974478"/>
            <a:ext cx="381002" cy="203324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7861522">
            <a:off x="1078096" y="4316221"/>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8760084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Photo </a:t>
            </a:r>
            <a:r>
              <a:rPr lang="en-US" smtClean="0"/>
              <a:t>Upload Verification</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85</a:t>
            </a:fld>
            <a:endParaRPr lang="en-US" dirty="0"/>
          </a:p>
        </p:txBody>
      </p:sp>
      <p:sp>
        <p:nvSpPr>
          <p:cNvPr id="5" name="Rectangle 4"/>
          <p:cNvSpPr/>
          <p:nvPr/>
        </p:nvSpPr>
        <p:spPr>
          <a:xfrm>
            <a:off x="2286000" y="2209800"/>
            <a:ext cx="5486400" cy="2667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Hold to show verification that photos have been uploaded. </a:t>
            </a:r>
            <a:endParaRPr lang="en-US" dirty="0">
              <a:solidFill>
                <a:schemeClr val="tx1"/>
              </a:solidFill>
            </a:endParaRPr>
          </a:p>
        </p:txBody>
      </p:sp>
    </p:spTree>
    <p:extLst>
      <p:ext uri="{BB962C8B-B14F-4D97-AF65-F5344CB8AC3E}">
        <p14:creationId xmlns:p14="http://schemas.microsoft.com/office/powerpoint/2010/main" val="190122795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Photo Upload Error Message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86</a:t>
            </a:fld>
            <a:endParaRPr lang="en-US" dirty="0"/>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240" t="5272" r="13775" b="54339"/>
          <a:stretch/>
        </p:blipFill>
        <p:spPr bwMode="auto">
          <a:xfrm>
            <a:off x="381000" y="1620558"/>
            <a:ext cx="8357616" cy="5025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921478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studentGPS™ Dashboards Staff Classification &amp; Claim Sets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87</a:t>
            </a:fld>
            <a:endParaRPr lang="en-US" dirty="0"/>
          </a:p>
        </p:txBody>
      </p:sp>
    </p:spTree>
    <p:extLst>
      <p:ext uri="{BB962C8B-B14F-4D97-AF65-F5344CB8AC3E}">
        <p14:creationId xmlns:p14="http://schemas.microsoft.com/office/powerpoint/2010/main" val="5354744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88</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512864" indent="-512864">
              <a:spcBef>
                <a:spcPts val="808"/>
              </a:spcBef>
              <a:buNone/>
            </a:pPr>
            <a:r>
              <a:rPr lang="en-US" sz="1800" dirty="0" smtClean="0"/>
              <a:t>Key points about policy –</a:t>
            </a:r>
          </a:p>
          <a:p>
            <a:pPr marL="512864" indent="-512864">
              <a:spcBef>
                <a:spcPts val="808"/>
              </a:spcBef>
            </a:pPr>
            <a:r>
              <a:rPr lang="en-US" sz="1800" dirty="0" smtClean="0"/>
              <a:t>The studentGPS™ Dashboards application provides different levels of user access to comply with FERPA</a:t>
            </a:r>
          </a:p>
          <a:p>
            <a:pPr marL="512864" indent="-512864">
              <a:spcBef>
                <a:spcPts val="808"/>
              </a:spcBef>
            </a:pPr>
            <a:r>
              <a:rPr lang="en-US" sz="1800" dirty="0" smtClean="0"/>
              <a:t>LEA staff must ensure that user access roles in the Dashboards align with district data policies</a:t>
            </a:r>
          </a:p>
          <a:p>
            <a:pPr marL="512864" indent="-512864">
              <a:spcBef>
                <a:spcPts val="808"/>
              </a:spcBef>
            </a:pPr>
            <a:endParaRPr lang="en-US" sz="1800" dirty="0" smtClean="0"/>
          </a:p>
          <a:p>
            <a:pPr marL="0" indent="0">
              <a:spcBef>
                <a:spcPts val="808"/>
              </a:spcBef>
              <a:buNone/>
            </a:pPr>
            <a:endParaRPr lang="en-US" sz="2200" dirty="0"/>
          </a:p>
          <a:p>
            <a:pPr marL="0" indent="0">
              <a:buNone/>
            </a:pPr>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dirty="0" smtClean="0"/>
              <a:t>FERPA and District Data Use Policies</a:t>
            </a:r>
            <a:endParaRPr lang="en-US" dirty="0"/>
          </a:p>
        </p:txBody>
      </p:sp>
    </p:spTree>
    <p:extLst>
      <p:ext uri="{BB962C8B-B14F-4D97-AF65-F5344CB8AC3E}">
        <p14:creationId xmlns:p14="http://schemas.microsoft.com/office/powerpoint/2010/main" val="406992219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89</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smtClean="0">
                <a:latin typeface="+mn-lt"/>
              </a:rPr>
              <a:t>The admin tool in the studentGPS™ Dashboards application uses LEA position titles from the LEA source systems (HR or SIS) to link to the studentGPS™ Dashboards roles or ‘claim sets’</a:t>
            </a:r>
          </a:p>
          <a:p>
            <a:pPr>
              <a:lnSpc>
                <a:spcPct val="106000"/>
              </a:lnSpc>
              <a:spcBef>
                <a:spcPts val="600"/>
              </a:spcBef>
              <a:spcAft>
                <a:spcPts val="300"/>
              </a:spcAft>
            </a:pPr>
            <a:r>
              <a:rPr lang="en-US" sz="1800" dirty="0" smtClean="0">
                <a:latin typeface="+mn-lt"/>
              </a:rPr>
              <a:t>studentGPS</a:t>
            </a:r>
            <a:r>
              <a:rPr lang="en-US" sz="1800" dirty="0">
                <a:latin typeface="+mn-lt"/>
              </a:rPr>
              <a:t>™ Dashboards roles determine the ‘claim’ a person has to specific data in the </a:t>
            </a:r>
            <a:r>
              <a:rPr lang="en-US" sz="1800" dirty="0" smtClean="0">
                <a:latin typeface="+mn-lt"/>
              </a:rPr>
              <a:t>Dashboards</a:t>
            </a:r>
          </a:p>
          <a:p>
            <a:pPr>
              <a:lnSpc>
                <a:spcPct val="106000"/>
              </a:lnSpc>
              <a:spcBef>
                <a:spcPts val="600"/>
              </a:spcBef>
              <a:spcAft>
                <a:spcPts val="300"/>
              </a:spcAft>
            </a:pPr>
            <a:r>
              <a:rPr lang="en-US" sz="1800" dirty="0" smtClean="0">
                <a:latin typeface="+mn-lt"/>
              </a:rPr>
              <a:t>This is done via an extraction of the TEDS StaffAssociation interchange that can be mapped by the LEA Steward within the Dashboards administrative panel</a:t>
            </a:r>
          </a:p>
          <a:p>
            <a:pPr marL="320040" lvl="1" indent="-320040">
              <a:lnSpc>
                <a:spcPct val="106000"/>
              </a:lnSpc>
              <a:spcBef>
                <a:spcPts val="600"/>
              </a:spcBef>
              <a:spcAft>
                <a:spcPts val="300"/>
              </a:spcAft>
              <a:buClr>
                <a:schemeClr val="accent2"/>
              </a:buClr>
              <a:buSzPct val="60000"/>
              <a:buFont typeface="Wingdings"/>
              <a:buChar char=""/>
            </a:pPr>
            <a:r>
              <a:rPr lang="en-US" sz="1800" dirty="0" smtClean="0">
                <a:latin typeface="+mn-lt"/>
              </a:rPr>
              <a:t>The LEA needs to determine that their source system can extract the  TEDS StaffAssociation interchange</a:t>
            </a:r>
          </a:p>
          <a:p>
            <a:pPr marL="512864" indent="-512864">
              <a:spcBef>
                <a:spcPts val="808"/>
              </a:spcBef>
            </a:pPr>
            <a:endParaRPr lang="en-US" sz="2400" dirty="0" smtClean="0">
              <a:latin typeface="Calibri" pitchFamily="34" charset="0"/>
              <a:cs typeface="Calibri" pitchFamily="34" charset="0"/>
            </a:endParaRPr>
          </a:p>
          <a:p>
            <a:pPr marL="512864" indent="-512864">
              <a:spcBef>
                <a:spcPts val="808"/>
              </a:spcBef>
            </a:pPr>
            <a:endParaRPr lang="en-US" sz="1800" dirty="0"/>
          </a:p>
          <a:p>
            <a:endParaRPr lang="en-US" sz="2200" dirty="0"/>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sz="2400" dirty="0" smtClean="0"/>
              <a:t>studentGPS™ Dashboards Staff Classification and Claim Sets</a:t>
            </a:r>
            <a:endParaRPr lang="en-US" sz="2400" dirty="0"/>
          </a:p>
        </p:txBody>
      </p:sp>
    </p:spTree>
    <p:extLst>
      <p:ext uri="{BB962C8B-B14F-4D97-AF65-F5344CB8AC3E}">
        <p14:creationId xmlns:p14="http://schemas.microsoft.com/office/powerpoint/2010/main" val="8364986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r>
              <a:rPr lang="en-US" dirty="0"/>
              <a:t>The studentGPS™ Dashboards Quality Assurance Tools are divided in three sections:</a:t>
            </a:r>
          </a:p>
          <a:p>
            <a:pPr lvl="1"/>
            <a:r>
              <a:rPr lang="en-US" dirty="0"/>
              <a:t>The district view represents what a superintendent or an administrator with district level access would see when accessing the studentGPS™ Dashboards</a:t>
            </a:r>
          </a:p>
          <a:p>
            <a:pPr lvl="1"/>
            <a:r>
              <a:rPr lang="en-US" dirty="0"/>
              <a:t>The campus view represents what a principal or campus level administrator would see when logged in to the studentGPS™ Dashboards</a:t>
            </a:r>
          </a:p>
          <a:p>
            <a:pPr lvl="1"/>
            <a:r>
              <a:rPr lang="en-US" dirty="0"/>
              <a:t>The classroom/student view represents what a teacher or staff  member would see when accessing the studentGPS™ Dashboards</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9</a:t>
            </a:fld>
            <a:endParaRPr lang="en-US" dirty="0"/>
          </a:p>
        </p:txBody>
      </p:sp>
      <p:sp>
        <p:nvSpPr>
          <p:cNvPr id="5" name="Title 3"/>
          <p:cNvSpPr>
            <a:spLocks noGrp="1"/>
          </p:cNvSpPr>
          <p:nvPr>
            <p:ph type="title"/>
          </p:nvPr>
        </p:nvSpPr>
        <p:spPr>
          <a:xfrm>
            <a:off x="1905000" y="381000"/>
            <a:ext cx="6858000" cy="838200"/>
          </a:xfrm>
          <a:prstGeom prst="rect">
            <a:avLst/>
          </a:prstGeom>
        </p:spPr>
        <p:txBody>
          <a:bodyPr>
            <a:noAutofit/>
          </a:bodyPr>
          <a:lstStyle/>
          <a:p>
            <a:r>
              <a:rPr lang="en-US" sz="2400" dirty="0" smtClean="0"/>
              <a:t>studentGPS™ Dashboards </a:t>
            </a:r>
            <a:br>
              <a:rPr lang="en-US" sz="2400" dirty="0" smtClean="0"/>
            </a:br>
            <a:r>
              <a:rPr lang="en-US" sz="2400" dirty="0" smtClean="0"/>
              <a:t>Quality Assurance Tools</a:t>
            </a:r>
            <a:endParaRPr lang="en-US" sz="2400" dirty="0"/>
          </a:p>
        </p:txBody>
      </p:sp>
    </p:spTree>
    <p:extLst>
      <p:ext uri="{BB962C8B-B14F-4D97-AF65-F5344CB8AC3E}">
        <p14:creationId xmlns:p14="http://schemas.microsoft.com/office/powerpoint/2010/main" val="361407855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90</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spcBef>
                <a:spcPts val="808"/>
              </a:spcBef>
              <a:buNone/>
            </a:pPr>
            <a:r>
              <a:rPr lang="en-US" sz="1800" dirty="0" smtClean="0"/>
              <a:t>Claim sets are used to map LEA job codes – taken from the LEA source system – to Dashboards roles</a:t>
            </a:r>
          </a:p>
          <a:p>
            <a:pPr marL="912813" lvl="1" indent="-449263">
              <a:spcBef>
                <a:spcPts val="808"/>
              </a:spcBef>
            </a:pPr>
            <a:r>
              <a:rPr lang="en-US" sz="1800" dirty="0" smtClean="0"/>
              <a:t>Each user’s level of access </a:t>
            </a:r>
            <a:r>
              <a:rPr lang="en-US" sz="1800" dirty="0"/>
              <a:t>is determined by </a:t>
            </a:r>
            <a:r>
              <a:rPr lang="en-US" sz="1800" dirty="0" smtClean="0"/>
              <a:t>his/her job code as </a:t>
            </a:r>
            <a:r>
              <a:rPr lang="en-US" sz="1800" dirty="0"/>
              <a:t>defined in the </a:t>
            </a:r>
            <a:r>
              <a:rPr lang="en-US" sz="1800" dirty="0" smtClean="0"/>
              <a:t>source system (HR or SIS) – for example, “teacher”, “principal”, “coach”</a:t>
            </a:r>
            <a:endParaRPr lang="en-US" sz="1800" dirty="0"/>
          </a:p>
          <a:p>
            <a:pPr marL="912813" lvl="1" indent="-449263">
              <a:spcBef>
                <a:spcPts val="808"/>
              </a:spcBef>
            </a:pPr>
            <a:r>
              <a:rPr lang="en-US" sz="1800" dirty="0" smtClean="0"/>
              <a:t>The extracted interchange is used to port the LEA job codes to the Dashboards so they can then be mapped to claim set roles by the LEA Steward in either single or batch mode</a:t>
            </a:r>
          </a:p>
          <a:p>
            <a:pPr marL="912813" lvl="1" indent="-449263">
              <a:spcBef>
                <a:spcPts val="808"/>
              </a:spcBef>
            </a:pPr>
            <a:r>
              <a:rPr lang="en-US" sz="1800" dirty="0" smtClean="0"/>
              <a:t>The LEA Steward maps job codes to claim set roles; each role is associated with an organization level (superintendent – district, principal – campus)</a:t>
            </a:r>
          </a:p>
          <a:p>
            <a:pPr marL="912813" lvl="1" indent="-449263">
              <a:spcBef>
                <a:spcPts val="808"/>
              </a:spcBef>
            </a:pPr>
            <a:r>
              <a:rPr lang="en-US" sz="1800" dirty="0" smtClean="0"/>
              <a:t>Mapping is done by job code, not by individual; therefore, every principal will have the same level of access within his/her LEA</a:t>
            </a:r>
          </a:p>
          <a:p>
            <a:pPr marL="512864" indent="-512864">
              <a:spcBef>
                <a:spcPts val="808"/>
              </a:spcBef>
            </a:pPr>
            <a:endParaRPr lang="en-US" sz="1800" dirty="0" smtClean="0"/>
          </a:p>
          <a:p>
            <a:pPr marL="0" indent="0">
              <a:spcBef>
                <a:spcPts val="808"/>
              </a:spcBef>
              <a:buNone/>
            </a:pPr>
            <a:endParaRPr lang="en-US" sz="2200" dirty="0"/>
          </a:p>
          <a:p>
            <a:pPr marL="0" indent="0">
              <a:buNone/>
            </a:pPr>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sz="2400" dirty="0" smtClean="0"/>
              <a:t>Dashboards Staff Classification and </a:t>
            </a:r>
            <a:br>
              <a:rPr lang="en-US" sz="2400" dirty="0" smtClean="0"/>
            </a:br>
            <a:r>
              <a:rPr lang="en-US" sz="2400" dirty="0" smtClean="0"/>
              <a:t>Claim Sets</a:t>
            </a:r>
            <a:endParaRPr lang="en-US" sz="2400" dirty="0"/>
          </a:p>
        </p:txBody>
      </p:sp>
    </p:spTree>
    <p:extLst>
      <p:ext uri="{BB962C8B-B14F-4D97-AF65-F5344CB8AC3E}">
        <p14:creationId xmlns:p14="http://schemas.microsoft.com/office/powerpoint/2010/main" val="419655066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normAutofit fontScale="90000"/>
          </a:bodyPr>
          <a:lstStyle/>
          <a:p>
            <a:r>
              <a:rPr lang="en-US" sz="2800" dirty="0" smtClean="0"/>
              <a:t>Mapping Other LEA Users to Claim Sets</a:t>
            </a:r>
            <a:endParaRPr lang="en-US" sz="2800" dirty="0"/>
          </a:p>
        </p:txBody>
      </p:sp>
      <p:sp>
        <p:nvSpPr>
          <p:cNvPr id="3" name="Content Placeholder 2"/>
          <p:cNvSpPr>
            <a:spLocks noGrp="1"/>
          </p:cNvSpPr>
          <p:nvPr>
            <p:ph sz="quarter" idx="1"/>
          </p:nvPr>
        </p:nvSpPr>
        <p:spPr/>
        <p:txBody>
          <a:bodyPr/>
          <a:lstStyle/>
          <a:p>
            <a:r>
              <a:rPr lang="en-US" dirty="0" smtClean="0"/>
              <a:t>To add staff members </a:t>
            </a:r>
            <a:r>
              <a:rPr lang="en-US" dirty="0"/>
              <a:t>(besides principal or superintendent) who </a:t>
            </a:r>
            <a:r>
              <a:rPr lang="en-US" dirty="0" smtClean="0"/>
              <a:t>need </a:t>
            </a:r>
            <a:r>
              <a:rPr lang="en-US" dirty="0"/>
              <a:t>access to student-level information in the </a:t>
            </a:r>
            <a:r>
              <a:rPr lang="en-US" dirty="0" smtClean="0"/>
              <a:t>Dashboards, you will </a:t>
            </a:r>
            <a:r>
              <a:rPr lang="en-US" dirty="0"/>
              <a:t>need the </a:t>
            </a:r>
            <a:r>
              <a:rPr lang="en-US" dirty="0" smtClean="0"/>
              <a:t>following:</a:t>
            </a:r>
          </a:p>
          <a:p>
            <a:pPr lvl="1"/>
            <a:r>
              <a:rPr lang="en-US" dirty="0"/>
              <a:t>Dashboard/DDM role as "Specialist"</a:t>
            </a:r>
          </a:p>
          <a:p>
            <a:pPr lvl="1"/>
            <a:r>
              <a:rPr lang="en-US" dirty="0"/>
              <a:t>Proper staff/student association via </a:t>
            </a:r>
            <a:r>
              <a:rPr lang="en-US" dirty="0" err="1"/>
              <a:t>UniqueID</a:t>
            </a:r>
            <a:r>
              <a:rPr lang="en-US" dirty="0"/>
              <a:t> through the </a:t>
            </a:r>
            <a:r>
              <a:rPr lang="en-US" dirty="0" err="1"/>
              <a:t>StudentCohort</a:t>
            </a:r>
            <a:r>
              <a:rPr lang="en-US" dirty="0"/>
              <a:t> interchange</a:t>
            </a:r>
          </a:p>
        </p:txBody>
      </p:sp>
      <p:sp>
        <p:nvSpPr>
          <p:cNvPr id="4" name="Slide Number Placeholder 3"/>
          <p:cNvSpPr>
            <a:spLocks noGrp="1"/>
          </p:cNvSpPr>
          <p:nvPr>
            <p:ph type="sldNum" sz="quarter" idx="12"/>
          </p:nvPr>
        </p:nvSpPr>
        <p:spPr/>
        <p:txBody>
          <a:bodyPr>
            <a:normAutofit fontScale="92500" lnSpcReduction="20000"/>
          </a:bodyPr>
          <a:lstStyle/>
          <a:p>
            <a:fld id="{2F0C4421-5918-4AA3-AE4A-C36EDD2FD6EB}" type="slidenum">
              <a:rPr lang="en-US" smtClean="0"/>
              <a:pPr/>
              <a:t>91</a:t>
            </a:fld>
            <a:endParaRPr lang="en-US" dirty="0"/>
          </a:p>
        </p:txBody>
      </p:sp>
    </p:spTree>
    <p:extLst>
      <p:ext uri="{BB962C8B-B14F-4D97-AF65-F5344CB8AC3E}">
        <p14:creationId xmlns:p14="http://schemas.microsoft.com/office/powerpoint/2010/main" val="185759670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92</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512864" indent="-512864">
              <a:spcBef>
                <a:spcPts val="808"/>
              </a:spcBef>
            </a:pPr>
            <a:r>
              <a:rPr lang="en-US" sz="1800" dirty="0" smtClean="0"/>
              <a:t>The admin tool in the studentGPS™ Dashboards  application uses the LEA position titles from the LEA source systems to link to the studentGPS™ Dashboards roles or ‘claim sets’</a:t>
            </a:r>
          </a:p>
          <a:p>
            <a:pPr marL="512864" indent="-512864">
              <a:spcBef>
                <a:spcPts val="808"/>
              </a:spcBef>
            </a:pPr>
            <a:r>
              <a:rPr lang="en-US" sz="1800" dirty="0"/>
              <a:t>studentGPS™ Dashboards roles determine the ‘claim’ a person has to specific data in the </a:t>
            </a:r>
            <a:r>
              <a:rPr lang="en-US" sz="1800" dirty="0" smtClean="0"/>
              <a:t>dashboards</a:t>
            </a:r>
            <a:endParaRPr lang="en-US" sz="1800" dirty="0"/>
          </a:p>
          <a:p>
            <a:endParaRPr lang="en-US" sz="2200" dirty="0"/>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934200" cy="841248"/>
          </a:xfrm>
        </p:spPr>
        <p:txBody>
          <a:bodyPr>
            <a:noAutofit/>
          </a:bodyPr>
          <a:lstStyle/>
          <a:p>
            <a:r>
              <a:rPr lang="en-US" sz="2400" dirty="0" smtClean="0"/>
              <a:t>studentGPS™ Dashboards Staff Classification and Claim Sets Overview (cont’d) </a:t>
            </a:r>
            <a:endParaRPr lang="en-US" sz="2400" dirty="0"/>
          </a:p>
        </p:txBody>
      </p:sp>
    </p:spTree>
    <p:extLst>
      <p:ext uri="{BB962C8B-B14F-4D97-AF65-F5344CB8AC3E}">
        <p14:creationId xmlns:p14="http://schemas.microsoft.com/office/powerpoint/2010/main" val="234774073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93</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512864" indent="-512864">
              <a:spcBef>
                <a:spcPts val="808"/>
              </a:spcBef>
            </a:pPr>
            <a:r>
              <a:rPr lang="en-US" sz="1800" dirty="0" smtClean="0"/>
              <a:t>The studentGPS™ Dashboards application provides different levels of user access to comply with FERPA</a:t>
            </a:r>
          </a:p>
          <a:p>
            <a:pPr marL="512864" indent="-512864">
              <a:spcBef>
                <a:spcPts val="808"/>
              </a:spcBef>
            </a:pPr>
            <a:r>
              <a:rPr lang="en-US" sz="1800" dirty="0" smtClean="0"/>
              <a:t>User </a:t>
            </a:r>
            <a:r>
              <a:rPr lang="en-US" sz="1800" dirty="0"/>
              <a:t>access is determined by a person’s district position title as defined in the district </a:t>
            </a:r>
            <a:r>
              <a:rPr lang="en-US" sz="1800" dirty="0" smtClean="0"/>
              <a:t>source system</a:t>
            </a:r>
            <a:endParaRPr lang="en-US" sz="1800" dirty="0"/>
          </a:p>
          <a:p>
            <a:pPr marL="912813" lvl="1" indent="-449263">
              <a:spcBef>
                <a:spcPts val="808"/>
              </a:spcBef>
            </a:pPr>
            <a:r>
              <a:rPr lang="en-US" sz="1800" dirty="0" smtClean="0"/>
              <a:t>LEAs </a:t>
            </a:r>
            <a:r>
              <a:rPr lang="en-US" sz="1800" dirty="0"/>
              <a:t>and </a:t>
            </a:r>
            <a:r>
              <a:rPr lang="en-US" sz="1800" dirty="0" smtClean="0"/>
              <a:t>source system vendors </a:t>
            </a:r>
            <a:r>
              <a:rPr lang="en-US" sz="1800" dirty="0"/>
              <a:t>determine the relevant </a:t>
            </a:r>
            <a:r>
              <a:rPr lang="en-US" sz="1800" dirty="0" smtClean="0"/>
              <a:t>fields </a:t>
            </a:r>
            <a:r>
              <a:rPr lang="en-US" sz="1800" dirty="0"/>
              <a:t>in </a:t>
            </a:r>
            <a:r>
              <a:rPr lang="en-US" sz="1800" dirty="0" smtClean="0"/>
              <a:t>the source system</a:t>
            </a:r>
          </a:p>
          <a:p>
            <a:pPr marL="1187133" lvl="2" indent="-449263">
              <a:spcBef>
                <a:spcPts val="808"/>
              </a:spcBef>
            </a:pPr>
            <a:r>
              <a:rPr lang="en-US" sz="1800" dirty="0" smtClean="0"/>
              <a:t>Vendors </a:t>
            </a:r>
            <a:r>
              <a:rPr lang="en-US" sz="1800" dirty="0"/>
              <a:t>map </a:t>
            </a:r>
            <a:r>
              <a:rPr lang="en-US" sz="1800" dirty="0" smtClean="0"/>
              <a:t>to this </a:t>
            </a:r>
            <a:r>
              <a:rPr lang="en-US" sz="1800" dirty="0"/>
              <a:t>in </a:t>
            </a:r>
            <a:r>
              <a:rPr lang="en-US" sz="1800" dirty="0" smtClean="0"/>
              <a:t>XML</a:t>
            </a:r>
            <a:endParaRPr lang="en-US" sz="1800" dirty="0"/>
          </a:p>
          <a:p>
            <a:pPr marL="912813" lvl="1" indent="-449263">
              <a:spcBef>
                <a:spcPts val="808"/>
              </a:spcBef>
            </a:pPr>
            <a:r>
              <a:rPr lang="en-US" sz="1800" dirty="0"/>
              <a:t>No mechanism to set roles on person-specific basis</a:t>
            </a:r>
          </a:p>
          <a:p>
            <a:pPr marL="512864" indent="-512864">
              <a:spcBef>
                <a:spcPts val="808"/>
              </a:spcBef>
            </a:pPr>
            <a:r>
              <a:rPr lang="en-US" sz="1800" dirty="0"/>
              <a:t>Staff organizational assignment (campus or district) determines the breadth of access to the </a:t>
            </a:r>
            <a:r>
              <a:rPr lang="en-US" sz="1800" dirty="0" smtClean="0"/>
              <a:t>Dashboards</a:t>
            </a:r>
          </a:p>
          <a:p>
            <a:pPr marL="512864" indent="-512864">
              <a:spcBef>
                <a:spcPts val="808"/>
              </a:spcBef>
            </a:pPr>
            <a:r>
              <a:rPr lang="en-US" sz="1800" dirty="0" smtClean="0"/>
              <a:t>User access roles and any changes should align with district data policies</a:t>
            </a:r>
          </a:p>
          <a:p>
            <a:pPr marL="0" indent="0">
              <a:spcBef>
                <a:spcPts val="808"/>
              </a:spcBef>
              <a:buNone/>
            </a:pPr>
            <a:endParaRPr lang="en-US" sz="2200" dirty="0"/>
          </a:p>
          <a:p>
            <a:pPr marL="0" indent="0">
              <a:buNone/>
            </a:pPr>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sz="2400" dirty="0" smtClean="0"/>
              <a:t>studentGPS™ Dashboards Staff Classification &amp; Claim Sets Overview</a:t>
            </a:r>
            <a:endParaRPr lang="en-US" sz="2400" dirty="0"/>
          </a:p>
        </p:txBody>
      </p:sp>
    </p:spTree>
    <p:extLst>
      <p:ext uri="{BB962C8B-B14F-4D97-AF65-F5344CB8AC3E}">
        <p14:creationId xmlns:p14="http://schemas.microsoft.com/office/powerpoint/2010/main" val="302502384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94</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512864" indent="-512864">
              <a:spcBef>
                <a:spcPts val="808"/>
              </a:spcBef>
            </a:pPr>
            <a:r>
              <a:rPr lang="en-US" sz="1800" dirty="0" smtClean="0"/>
              <a:t>The admin tool in the studentGPS™ Dashboards  application uses the LEA position titles from the LEA source systems to link to the studentGPS™ Dashboards roles or ‘claim sets’</a:t>
            </a:r>
          </a:p>
          <a:p>
            <a:pPr marL="512864" indent="-512864">
              <a:spcBef>
                <a:spcPts val="808"/>
              </a:spcBef>
            </a:pPr>
            <a:r>
              <a:rPr lang="en-US" sz="1800" dirty="0"/>
              <a:t>studentGPS™ Dashboards roles determine the ‘claim’ a person has to specific data in the </a:t>
            </a:r>
            <a:r>
              <a:rPr lang="en-US" sz="1800" dirty="0" smtClean="0"/>
              <a:t>dashboards</a:t>
            </a:r>
            <a:endParaRPr lang="en-US" sz="1800" dirty="0"/>
          </a:p>
          <a:p>
            <a:endParaRPr lang="en-US" sz="2200" dirty="0"/>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sz="2400" dirty="0" smtClean="0"/>
              <a:t>studentGPS™ Dashboards Staff Classification &amp; Claim Sets Overview (cont’d)</a:t>
            </a:r>
            <a:endParaRPr lang="en-US" sz="2400" dirty="0"/>
          </a:p>
        </p:txBody>
      </p:sp>
    </p:spTree>
    <p:extLst>
      <p:ext uri="{BB962C8B-B14F-4D97-AF65-F5344CB8AC3E}">
        <p14:creationId xmlns:p14="http://schemas.microsoft.com/office/powerpoint/2010/main" val="378110058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Claim Set Key Terms</a:t>
            </a:r>
            <a:endParaRPr lang="en-US" dirty="0"/>
          </a:p>
        </p:txBody>
      </p:sp>
      <p:sp>
        <p:nvSpPr>
          <p:cNvPr id="3" name="Content Placeholder 2"/>
          <p:cNvSpPr>
            <a:spLocks noGrp="1"/>
          </p:cNvSpPr>
          <p:nvPr>
            <p:ph sz="quarter" idx="1"/>
          </p:nvPr>
        </p:nvSpPr>
        <p:spPr/>
        <p:txBody>
          <a:bodyPr/>
          <a:lstStyle/>
          <a:p>
            <a:r>
              <a:rPr lang="en-US" dirty="0" smtClean="0"/>
              <a:t>Key Terms</a:t>
            </a:r>
          </a:p>
          <a:p>
            <a:pPr lvl="1"/>
            <a:r>
              <a:rPr lang="en-US" dirty="0" smtClean="0"/>
              <a:t>Position Title: list of current position titles from LEA source systems</a:t>
            </a:r>
          </a:p>
          <a:p>
            <a:pPr lvl="1"/>
            <a:r>
              <a:rPr lang="en-US" dirty="0" smtClean="0"/>
              <a:t>Claim Set: studentGPS™ Dashboards user access “claim” or setting</a:t>
            </a:r>
          </a:p>
          <a:p>
            <a:pPr lvl="2"/>
            <a:r>
              <a:rPr lang="en-US" dirty="0" smtClean="0"/>
              <a:t>There are 7 different ClaimSet roles available</a:t>
            </a:r>
          </a:p>
          <a:p>
            <a:pPr marL="512864" indent="-512864"/>
            <a:r>
              <a:rPr lang="en-US" dirty="0" smtClean="0"/>
              <a:t>Editing </a:t>
            </a:r>
            <a:r>
              <a:rPr lang="en-US" dirty="0"/>
              <a:t>a Single Position </a:t>
            </a:r>
            <a:r>
              <a:rPr lang="en-US" dirty="0" smtClean="0"/>
              <a:t>Title:  </a:t>
            </a:r>
            <a:endParaRPr lang="en-US" dirty="0"/>
          </a:p>
          <a:p>
            <a:pPr marL="815146" lvl="1" indent="-285750"/>
            <a:r>
              <a:rPr lang="en-US" dirty="0">
                <a:latin typeface="+mn-lt"/>
              </a:rPr>
              <a:t>Allows </a:t>
            </a:r>
            <a:r>
              <a:rPr lang="en-US" dirty="0" smtClean="0">
                <a:latin typeface="+mn-lt"/>
              </a:rPr>
              <a:t>the user </a:t>
            </a:r>
            <a:r>
              <a:rPr lang="en-US" dirty="0">
                <a:latin typeface="+mn-lt"/>
              </a:rPr>
              <a:t>to change D</a:t>
            </a:r>
            <a:r>
              <a:rPr lang="en-US" dirty="0" smtClean="0">
                <a:latin typeface="+mn-lt"/>
              </a:rPr>
              <a:t>ashboards </a:t>
            </a:r>
            <a:r>
              <a:rPr lang="en-US" dirty="0">
                <a:latin typeface="+mn-lt"/>
              </a:rPr>
              <a:t>user access settings for one position title at a time </a:t>
            </a:r>
          </a:p>
          <a:p>
            <a:pPr marL="512864" indent="-512864"/>
            <a:r>
              <a:rPr lang="en-US" dirty="0"/>
              <a:t>Batch Editing and Reviewing Settings for Multiple Position Titles:    </a:t>
            </a:r>
          </a:p>
          <a:p>
            <a:pPr marL="815146" lvl="1" indent="-285750"/>
            <a:r>
              <a:rPr lang="en-US" dirty="0">
                <a:latin typeface="+mn-lt"/>
              </a:rPr>
              <a:t>Allows </a:t>
            </a:r>
            <a:r>
              <a:rPr lang="en-US" dirty="0" smtClean="0">
                <a:latin typeface="+mn-lt"/>
              </a:rPr>
              <a:t>the user </a:t>
            </a:r>
            <a:r>
              <a:rPr lang="en-US" dirty="0">
                <a:latin typeface="+mn-lt"/>
              </a:rPr>
              <a:t>to change D</a:t>
            </a:r>
            <a:r>
              <a:rPr lang="en-US" dirty="0" smtClean="0">
                <a:latin typeface="+mn-lt"/>
              </a:rPr>
              <a:t>ashboards </a:t>
            </a:r>
            <a:r>
              <a:rPr lang="en-US" dirty="0">
                <a:latin typeface="+mn-lt"/>
              </a:rPr>
              <a:t>user access settings for multiple position </a:t>
            </a:r>
            <a:r>
              <a:rPr lang="en-US" dirty="0" smtClean="0">
                <a:latin typeface="+mn-lt"/>
              </a:rPr>
              <a:t>titles </a:t>
            </a:r>
            <a:r>
              <a:rPr lang="en-US" dirty="0">
                <a:latin typeface="+mn-lt"/>
              </a:rPr>
              <a:t>at once</a:t>
            </a:r>
          </a:p>
          <a:p>
            <a:pPr marL="815146" lvl="1" indent="-285750"/>
            <a:r>
              <a:rPr lang="en-US" dirty="0">
                <a:latin typeface="+mn-lt"/>
              </a:rPr>
              <a:t>Allows </a:t>
            </a:r>
            <a:r>
              <a:rPr lang="en-US" dirty="0" smtClean="0">
                <a:latin typeface="+mn-lt"/>
              </a:rPr>
              <a:t>the user </a:t>
            </a:r>
            <a:r>
              <a:rPr lang="en-US" dirty="0">
                <a:latin typeface="+mn-lt"/>
              </a:rPr>
              <a:t>to export and review current position titles and associated user access settings</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95</a:t>
            </a:fld>
            <a:endParaRPr lang="en-US" dirty="0"/>
          </a:p>
        </p:txBody>
      </p:sp>
    </p:spTree>
    <p:extLst>
      <p:ext uri="{BB962C8B-B14F-4D97-AF65-F5344CB8AC3E}">
        <p14:creationId xmlns:p14="http://schemas.microsoft.com/office/powerpoint/2010/main" val="394568317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96</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spcBef>
                <a:spcPts val="808"/>
              </a:spcBef>
            </a:pPr>
            <a:r>
              <a:rPr lang="en-US" sz="1800" dirty="0"/>
              <a:t>“Specialists” </a:t>
            </a:r>
            <a:r>
              <a:rPr lang="en-US" sz="1800" dirty="0" smtClean="0"/>
              <a:t>are defined as staff </a:t>
            </a:r>
            <a:r>
              <a:rPr lang="en-US" sz="1800" dirty="0"/>
              <a:t>who are responsible for specific groups or “cohorts” of students and should only see those </a:t>
            </a:r>
            <a:r>
              <a:rPr lang="en-US" sz="1800" dirty="0" smtClean="0"/>
              <a:t>students  </a:t>
            </a:r>
            <a:endParaRPr lang="en-US" sz="1800" dirty="0"/>
          </a:p>
          <a:p>
            <a:pPr lvl="1">
              <a:spcBef>
                <a:spcPts val="808"/>
              </a:spcBef>
            </a:pPr>
            <a:r>
              <a:rPr lang="en-US" sz="1800" dirty="0" smtClean="0"/>
              <a:t>The </a:t>
            </a:r>
            <a:r>
              <a:rPr lang="en-US" sz="1800" dirty="0"/>
              <a:t>most common example of this is a </a:t>
            </a:r>
            <a:r>
              <a:rPr lang="en-US" sz="1800" dirty="0" smtClean="0"/>
              <a:t>teacher</a:t>
            </a:r>
            <a:endParaRPr lang="en-US" sz="1800" dirty="0"/>
          </a:p>
          <a:p>
            <a:pPr>
              <a:spcBef>
                <a:spcPts val="808"/>
              </a:spcBef>
            </a:pPr>
            <a:r>
              <a:rPr lang="en-US" sz="1800" dirty="0"/>
              <a:t>Teachers only see their students as determined by their class section </a:t>
            </a:r>
            <a:r>
              <a:rPr lang="en-US" sz="1800" dirty="0" smtClean="0"/>
              <a:t>assignments  </a:t>
            </a:r>
            <a:endParaRPr lang="en-US" sz="1800" dirty="0"/>
          </a:p>
          <a:p>
            <a:pPr lvl="1">
              <a:spcBef>
                <a:spcPts val="808"/>
              </a:spcBef>
            </a:pPr>
            <a:r>
              <a:rPr lang="en-US" sz="1800" dirty="0" smtClean="0"/>
              <a:t>Class </a:t>
            </a:r>
            <a:r>
              <a:rPr lang="en-US" sz="1800" dirty="0"/>
              <a:t>sections are uploaded nightly from the </a:t>
            </a:r>
            <a:r>
              <a:rPr lang="en-US" sz="1800" dirty="0" smtClean="0"/>
              <a:t>LEA source systems</a:t>
            </a:r>
            <a:endParaRPr lang="en-US" sz="1800" dirty="0"/>
          </a:p>
          <a:p>
            <a:endParaRPr lang="en-US" sz="2200" dirty="0"/>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sz="2400" dirty="0" smtClean="0"/>
              <a:t>studentGPS™ Dashboards User Access Overview</a:t>
            </a:r>
            <a:endParaRPr lang="en-US" sz="2400" dirty="0"/>
          </a:p>
        </p:txBody>
      </p:sp>
    </p:spTree>
    <p:extLst>
      <p:ext uri="{BB962C8B-B14F-4D97-AF65-F5344CB8AC3E}">
        <p14:creationId xmlns:p14="http://schemas.microsoft.com/office/powerpoint/2010/main" val="182174804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97</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spcBef>
                <a:spcPts val="808"/>
              </a:spcBef>
            </a:pPr>
            <a:r>
              <a:rPr lang="en-US" sz="1800" dirty="0"/>
              <a:t>“Specialists” </a:t>
            </a:r>
            <a:r>
              <a:rPr lang="en-US" sz="1800" dirty="0" smtClean="0"/>
              <a:t>are defined as staff </a:t>
            </a:r>
            <a:r>
              <a:rPr lang="en-US" sz="1800" dirty="0"/>
              <a:t>who are responsible for specific groups or “cohorts” of students and should only see those </a:t>
            </a:r>
            <a:r>
              <a:rPr lang="en-US" sz="1800" dirty="0" smtClean="0"/>
              <a:t>students  </a:t>
            </a:r>
            <a:endParaRPr lang="en-US" sz="1800" dirty="0"/>
          </a:p>
          <a:p>
            <a:pPr lvl="1">
              <a:spcBef>
                <a:spcPts val="808"/>
              </a:spcBef>
            </a:pPr>
            <a:r>
              <a:rPr lang="en-US" sz="1800" dirty="0" smtClean="0"/>
              <a:t>The </a:t>
            </a:r>
            <a:r>
              <a:rPr lang="en-US" sz="1800" dirty="0"/>
              <a:t>most common example of this is a </a:t>
            </a:r>
            <a:r>
              <a:rPr lang="en-US" sz="1800" dirty="0" smtClean="0"/>
              <a:t>teacher</a:t>
            </a:r>
            <a:endParaRPr lang="en-US" sz="1800" dirty="0"/>
          </a:p>
          <a:p>
            <a:pPr>
              <a:spcBef>
                <a:spcPts val="808"/>
              </a:spcBef>
            </a:pPr>
            <a:r>
              <a:rPr lang="en-US" sz="1800" dirty="0"/>
              <a:t>Teachers only see their students as determined by their class section </a:t>
            </a:r>
            <a:r>
              <a:rPr lang="en-US" sz="1800" dirty="0" smtClean="0"/>
              <a:t>assignments  </a:t>
            </a:r>
            <a:endParaRPr lang="en-US" sz="1800" dirty="0"/>
          </a:p>
          <a:p>
            <a:pPr lvl="1">
              <a:spcBef>
                <a:spcPts val="808"/>
              </a:spcBef>
            </a:pPr>
            <a:r>
              <a:rPr lang="en-US" sz="1800" dirty="0" smtClean="0"/>
              <a:t>Class </a:t>
            </a:r>
            <a:r>
              <a:rPr lang="en-US" sz="1800" dirty="0"/>
              <a:t>sections are uploaded nightly from the </a:t>
            </a:r>
            <a:r>
              <a:rPr lang="en-US" sz="1800" dirty="0" smtClean="0"/>
              <a:t>LEA source systems</a:t>
            </a:r>
            <a:endParaRPr lang="en-US" sz="1800" dirty="0"/>
          </a:p>
          <a:p>
            <a:endParaRPr lang="en-US" sz="2200" dirty="0"/>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sz="2400" dirty="0" smtClean="0"/>
              <a:t>studentGPS™ Dashboards User Access Overview</a:t>
            </a:r>
            <a:endParaRPr lang="en-US" sz="2400" dirty="0"/>
          </a:p>
        </p:txBody>
      </p:sp>
    </p:spTree>
    <p:extLst>
      <p:ext uri="{BB962C8B-B14F-4D97-AF65-F5344CB8AC3E}">
        <p14:creationId xmlns:p14="http://schemas.microsoft.com/office/powerpoint/2010/main" val="292659228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98</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spcBef>
                <a:spcPts val="808"/>
              </a:spcBef>
            </a:pPr>
            <a:r>
              <a:rPr lang="en-US" sz="1800" dirty="0" smtClean="0"/>
              <a:t>Those </a:t>
            </a:r>
            <a:r>
              <a:rPr lang="en-US" sz="1800" dirty="0"/>
              <a:t>who do not have class section assignments, but need to see a specific group of students can be assigned a specialist role and linked to those students using the cohort </a:t>
            </a:r>
            <a:r>
              <a:rPr lang="en-US" sz="1800" dirty="0" smtClean="0"/>
              <a:t>interchange  </a:t>
            </a:r>
            <a:endParaRPr lang="en-US" sz="1800" dirty="0"/>
          </a:p>
          <a:p>
            <a:pPr marL="912914" lvl="1" indent="-512864">
              <a:spcBef>
                <a:spcPts val="808"/>
              </a:spcBef>
            </a:pPr>
            <a:r>
              <a:rPr lang="en-US" sz="1800" dirty="0"/>
              <a:t>This is not automatic; setup requires additional coordination </a:t>
            </a:r>
            <a:r>
              <a:rPr lang="en-US" sz="1800" dirty="0" smtClean="0"/>
              <a:t>between the source system </a:t>
            </a:r>
            <a:r>
              <a:rPr lang="en-US" sz="1800" dirty="0"/>
              <a:t>vendor and </a:t>
            </a:r>
            <a:r>
              <a:rPr lang="en-US" sz="1800" dirty="0" smtClean="0"/>
              <a:t>LEA</a:t>
            </a:r>
            <a:endParaRPr lang="en-US" sz="1800" dirty="0"/>
          </a:p>
          <a:p>
            <a:pPr marL="912914" lvl="1" indent="-512864">
              <a:spcBef>
                <a:spcPts val="808"/>
              </a:spcBef>
            </a:pPr>
            <a:r>
              <a:rPr lang="en-US" sz="1800" dirty="0"/>
              <a:t>If this is not set up, then </a:t>
            </a:r>
            <a:r>
              <a:rPr lang="en-US" sz="1800" dirty="0" smtClean="0"/>
              <a:t>the target individual will receive an error message when logging in to the studentGPS™ Dashboards</a:t>
            </a:r>
            <a:endParaRPr lang="en-US" sz="1800" dirty="0"/>
          </a:p>
          <a:p>
            <a:pPr marL="512864" indent="-512864">
              <a:spcBef>
                <a:spcPts val="808"/>
              </a:spcBef>
            </a:pPr>
            <a:r>
              <a:rPr lang="en-US" sz="1800" dirty="0" smtClean="0"/>
              <a:t>It is recommended that LEA </a:t>
            </a:r>
            <a:r>
              <a:rPr lang="en-US" sz="1800" dirty="0"/>
              <a:t>data stewards review list </a:t>
            </a:r>
            <a:r>
              <a:rPr lang="en-US" sz="1800" dirty="0" smtClean="0"/>
              <a:t>of specialists at the beginning </a:t>
            </a:r>
            <a:r>
              <a:rPr lang="en-US" sz="1800" dirty="0"/>
              <a:t>of each school year to ensure they are up to date</a:t>
            </a:r>
          </a:p>
          <a:p>
            <a:endParaRPr lang="en-US" sz="2200" dirty="0"/>
          </a:p>
          <a:p>
            <a:endParaRPr lang="en-US" sz="2200" dirty="0"/>
          </a:p>
          <a:p>
            <a:pPr marL="365760" lvl="1" indent="0">
              <a:buNone/>
            </a:pPr>
            <a:endParaRPr lang="en-US" sz="1900" dirty="0"/>
          </a:p>
          <a:p>
            <a:pPr marL="0" indent="0">
              <a:lnSpc>
                <a:spcPct val="106000"/>
              </a:lnSpc>
              <a:spcBef>
                <a:spcPts val="600"/>
              </a:spcBef>
              <a:spcAft>
                <a:spcPts val="300"/>
              </a:spcAft>
              <a:buNone/>
            </a:pPr>
            <a:endParaRPr lang="en-US" sz="1800" dirty="0" smtClean="0"/>
          </a:p>
          <a:p>
            <a:pPr lvl="1">
              <a:lnSpc>
                <a:spcPct val="106000"/>
              </a:lnSpc>
              <a:spcBef>
                <a:spcPts val="600"/>
              </a:spcBef>
              <a:spcAft>
                <a:spcPts val="300"/>
              </a:spcAft>
            </a:pPr>
            <a:endParaRPr lang="en-US" sz="1800" dirty="0"/>
          </a:p>
        </p:txBody>
      </p:sp>
      <p:sp>
        <p:nvSpPr>
          <p:cNvPr id="4" name="Title 3"/>
          <p:cNvSpPr>
            <a:spLocks noGrp="1"/>
          </p:cNvSpPr>
          <p:nvPr>
            <p:ph type="title"/>
          </p:nvPr>
        </p:nvSpPr>
        <p:spPr>
          <a:xfrm>
            <a:off x="1905000" y="381000"/>
            <a:ext cx="6858000" cy="841248"/>
          </a:xfrm>
        </p:spPr>
        <p:txBody>
          <a:bodyPr>
            <a:noAutofit/>
          </a:bodyPr>
          <a:lstStyle/>
          <a:p>
            <a:r>
              <a:rPr lang="en-US" sz="2400" dirty="0" smtClean="0"/>
              <a:t>studentGPS™ Dashboards User Access Overview</a:t>
            </a:r>
            <a:endParaRPr lang="en-US" sz="2400" dirty="0"/>
          </a:p>
        </p:txBody>
      </p:sp>
    </p:spTree>
    <p:extLst>
      <p:ext uri="{BB962C8B-B14F-4D97-AF65-F5344CB8AC3E}">
        <p14:creationId xmlns:p14="http://schemas.microsoft.com/office/powerpoint/2010/main" val="423616893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Claims-Based Authentication</a:t>
            </a:r>
            <a:endParaRPr lang="en-US" dirty="0"/>
          </a:p>
        </p:txBody>
      </p:sp>
      <p:sp>
        <p:nvSpPr>
          <p:cNvPr id="3" name="Content Placeholder 2"/>
          <p:cNvSpPr>
            <a:spLocks noGrp="1"/>
          </p:cNvSpPr>
          <p:nvPr>
            <p:ph sz="quarter" idx="1"/>
          </p:nvPr>
        </p:nvSpPr>
        <p:spPr/>
        <p:txBody>
          <a:bodyPr/>
          <a:lstStyle/>
          <a:p>
            <a:pPr marL="512864" indent="-512864"/>
            <a:r>
              <a:rPr lang="en-US" dirty="0"/>
              <a:t>Claims-based authentication is the process of authenticating a user based on a set of claims about the user’s identity contained in a trusted </a:t>
            </a:r>
            <a:r>
              <a:rPr lang="en-US" dirty="0" smtClean="0"/>
              <a:t>token</a:t>
            </a:r>
            <a:endParaRPr lang="en-US" dirty="0"/>
          </a:p>
          <a:p>
            <a:pPr marL="512864" indent="-512864"/>
            <a:r>
              <a:rPr lang="en-US" dirty="0"/>
              <a:t>Basic set of roles or ‘claims’ correspond to varying levels of access</a:t>
            </a:r>
          </a:p>
          <a:p>
            <a:pPr marL="512864" indent="-512864"/>
            <a:r>
              <a:rPr lang="en-US" dirty="0"/>
              <a:t>Access will differ based on where assigned (campus vs. district) and any specific student assignments (class sections, rosters)</a:t>
            </a:r>
          </a:p>
          <a:p>
            <a:pPr marL="0" indent="0">
              <a:buNone/>
            </a:pP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99</a:t>
            </a:fld>
            <a:endParaRPr lang="en-US" dirty="0"/>
          </a:p>
        </p:txBody>
      </p:sp>
    </p:spTree>
    <p:extLst>
      <p:ext uri="{BB962C8B-B14F-4D97-AF65-F5344CB8AC3E}">
        <p14:creationId xmlns:p14="http://schemas.microsoft.com/office/powerpoint/2010/main" val="374750192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9503350F447034E88EE2E57AA2A5F22" ma:contentTypeVersion="0" ma:contentTypeDescription="Create a new document." ma:contentTypeScope="" ma:versionID="69ef94df6f1701d9f3c5622433ea8f0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8E204C14-91B9-45BA-8FFF-0F8E553DDC36}">
  <ds:schemaRefs>
    <ds:schemaRef ds:uri="http://schemas.microsoft.com/sharepoint/v3/contenttype/forms"/>
  </ds:schemaRefs>
</ds:datastoreItem>
</file>

<file path=customXml/itemProps2.xml><?xml version="1.0" encoding="utf-8"?>
<ds:datastoreItem xmlns:ds="http://schemas.openxmlformats.org/officeDocument/2006/customXml" ds:itemID="{0D143C01-C0B6-4EBB-B8DB-DF84CC255E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4B45A69-778E-4D41-A5A4-6C4FF6432815}">
  <ds:schemaRefs>
    <ds:schemaRef ds:uri="http://schemas.microsoft.com/office/2006/documentManagement/types"/>
    <ds:schemaRef ds:uri="http://schemas.microsoft.com/office/2006/metadata/properties"/>
    <ds:schemaRef ds:uri="http://purl.org/dc/dcmitype/"/>
    <ds:schemaRef ds:uri="http://purl.org/dc/elements/1.1/"/>
    <ds:schemaRef ds:uri="http://purl.org/dc/terms/"/>
    <ds:schemaRef ds:uri="http://schemas.openxmlformats.org/package/2006/metadata/core-properti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88131</TotalTime>
  <Words>13097</Words>
  <Application>Microsoft Office PowerPoint</Application>
  <PresentationFormat>On-screen Show (4:3)</PresentationFormat>
  <Paragraphs>1268</Paragraphs>
  <Slides>117</Slides>
  <Notes>116</Notes>
  <HiddenSlides>0</HiddenSlides>
  <MMClips>0</MMClips>
  <ScaleCrop>false</ScaleCrop>
  <HeadingPairs>
    <vt:vector size="4" baseType="variant">
      <vt:variant>
        <vt:lpstr>Theme</vt:lpstr>
      </vt:variant>
      <vt:variant>
        <vt:i4>1</vt:i4>
      </vt:variant>
      <vt:variant>
        <vt:lpstr>Slide Titles</vt:lpstr>
      </vt:variant>
      <vt:variant>
        <vt:i4>117</vt:i4>
      </vt:variant>
    </vt:vector>
  </HeadingPairs>
  <TitlesOfParts>
    <vt:vector size="118" baseType="lpstr">
      <vt:lpstr>TSDS (Oct12)</vt:lpstr>
      <vt:lpstr>TSDS Technical Course 6: studentGPS™ Dashboards Configuration and Administrative Tasks    </vt:lpstr>
      <vt:lpstr>Course Agenda</vt:lpstr>
      <vt:lpstr>Course Objectives</vt:lpstr>
      <vt:lpstr>Course Prerequisites</vt:lpstr>
      <vt:lpstr>Quality Assurance Tools &amp; Troubleshooting</vt:lpstr>
      <vt:lpstr>studentGPS™ Dashboards  Quality Assurance </vt:lpstr>
      <vt:lpstr>studentGPS™ Dashboards  Quality Assurance Checklist</vt:lpstr>
      <vt:lpstr>QA Checklist Quick Reference Guide</vt:lpstr>
      <vt:lpstr>studentGPS™ Dashboards  Quality Assurance Tools</vt:lpstr>
      <vt:lpstr>studentGPS™ Dashboards  Quality Assurance Tools on Project Share</vt:lpstr>
      <vt:lpstr>Identifying Data Issues</vt:lpstr>
      <vt:lpstr>TSDS High Level End User Process Map</vt:lpstr>
      <vt:lpstr>Support</vt:lpstr>
      <vt:lpstr>TIMS Definition</vt:lpstr>
      <vt:lpstr>Tiers of Support</vt:lpstr>
      <vt:lpstr>TIMS Process</vt:lpstr>
      <vt:lpstr>TIMS Workflow Outline Level 1</vt:lpstr>
      <vt:lpstr>TIMS Workflow Outline Level 2</vt:lpstr>
      <vt:lpstr>TIMS Workflow Outline Level 3</vt:lpstr>
      <vt:lpstr>TIMS Workflow Outline Level 4</vt:lpstr>
      <vt:lpstr>Levels of Severity</vt:lpstr>
      <vt:lpstr>studentGPS™ Dashboards District View</vt:lpstr>
      <vt:lpstr>studentGPS™ Dashboards Quality Assurance Checklist</vt:lpstr>
      <vt:lpstr>District Information</vt:lpstr>
      <vt:lpstr>Campus List</vt:lpstr>
      <vt:lpstr>Students by Level</vt:lpstr>
      <vt:lpstr>Students by Demographics</vt:lpstr>
      <vt:lpstr>The studentGPS™ Academic Dashboards</vt:lpstr>
      <vt:lpstr>Attendance and Discipline</vt:lpstr>
      <vt:lpstr>Attendance and Discipline: Campus Lists</vt:lpstr>
      <vt:lpstr>State Assessment</vt:lpstr>
      <vt:lpstr>Local Assessments</vt:lpstr>
      <vt:lpstr>Grades and Credits (slide 1 of 2)</vt:lpstr>
      <vt:lpstr>Grades and Credits (slide 2 of 2)</vt:lpstr>
      <vt:lpstr>Advanced Academics</vt:lpstr>
      <vt:lpstr>Operational Dashboard</vt:lpstr>
      <vt:lpstr>Guided Practice: District View</vt:lpstr>
      <vt:lpstr>studentGPS™ Dashboards Campus View</vt:lpstr>
      <vt:lpstr>Campus View</vt:lpstr>
      <vt:lpstr>Campus Information </vt:lpstr>
      <vt:lpstr>Staff List or Teacher List Page</vt:lpstr>
      <vt:lpstr>Students by Grade</vt:lpstr>
      <vt:lpstr>Students by Demographics</vt:lpstr>
      <vt:lpstr>Student Sections (slide 1 of 2)</vt:lpstr>
      <vt:lpstr>Student Sections (slide 2 of 2)</vt:lpstr>
      <vt:lpstr>Academic Dashboard Overview</vt:lpstr>
      <vt:lpstr>Attendance and Discipline</vt:lpstr>
      <vt:lpstr>State Assessments</vt:lpstr>
      <vt:lpstr>Local Assessments</vt:lpstr>
      <vt:lpstr>Local Assessments</vt:lpstr>
      <vt:lpstr>Grades and Credits</vt:lpstr>
      <vt:lpstr>Advanced Academics</vt:lpstr>
      <vt:lpstr>College Entrance Exams</vt:lpstr>
      <vt:lpstr>Operational Dashboard</vt:lpstr>
      <vt:lpstr>Guided Practice: Campus View</vt:lpstr>
      <vt:lpstr>studentGPS™ Dashboards  Classroom and Student View</vt:lpstr>
      <vt:lpstr>Classroom View</vt:lpstr>
      <vt:lpstr>Classroom Dashboards QA Checklist</vt:lpstr>
      <vt:lpstr>Classroom Dashboards</vt:lpstr>
      <vt:lpstr>Student Level Recommendations</vt:lpstr>
      <vt:lpstr>Attendance &amp; Discipline</vt:lpstr>
      <vt:lpstr>State Assessments</vt:lpstr>
      <vt:lpstr>Local Assessments</vt:lpstr>
      <vt:lpstr>Grades and Credits </vt:lpstr>
      <vt:lpstr>Advanced Academics</vt:lpstr>
      <vt:lpstr>College &amp; Career Readiness</vt:lpstr>
      <vt:lpstr>Transcript</vt:lpstr>
      <vt:lpstr>Guided Practice: Student View</vt:lpstr>
      <vt:lpstr>studentGPS™ Dashboards Administrative Functions</vt:lpstr>
      <vt:lpstr>studentGPS™ Dashboards Administrative Functions Overview</vt:lpstr>
      <vt:lpstr>Reasons for Disabling the System</vt:lpstr>
      <vt:lpstr>Disabling the System</vt:lpstr>
      <vt:lpstr>District-Wide System Messages</vt:lpstr>
      <vt:lpstr>Impersonating Users Overview</vt:lpstr>
      <vt:lpstr>Impersonating Users Navigation</vt:lpstr>
      <vt:lpstr>Impersonating Users Navigation </vt:lpstr>
      <vt:lpstr>Grades Below C Metric Overview</vt:lpstr>
      <vt:lpstr>Grades Below C Metric Navigation</vt:lpstr>
      <vt:lpstr>TEAL Automatic Account Management</vt:lpstr>
      <vt:lpstr>Photo Management </vt:lpstr>
      <vt:lpstr>Photo Packaging</vt:lpstr>
      <vt:lpstr>Photo File Format/Dimensions</vt:lpstr>
      <vt:lpstr>Photo Management: Select a Campus</vt:lpstr>
      <vt:lpstr>Upload Zip File</vt:lpstr>
      <vt:lpstr>Photo Upload Verification</vt:lpstr>
      <vt:lpstr>Photo Upload Error Message</vt:lpstr>
      <vt:lpstr>studentGPS™ Dashboards Staff Classification &amp; Claim Sets</vt:lpstr>
      <vt:lpstr>FERPA and District Data Use Policies</vt:lpstr>
      <vt:lpstr>studentGPS™ Dashboards Staff Classification and Claim Sets</vt:lpstr>
      <vt:lpstr>Dashboards Staff Classification and  Claim Sets</vt:lpstr>
      <vt:lpstr>Mapping Other LEA Users to Claim Sets</vt:lpstr>
      <vt:lpstr>studentGPS™ Dashboards Staff Classification and Claim Sets Overview (cont’d) </vt:lpstr>
      <vt:lpstr>studentGPS™ Dashboards Staff Classification &amp; Claim Sets Overview</vt:lpstr>
      <vt:lpstr>studentGPS™ Dashboards Staff Classification &amp; Claim Sets Overview (cont’d)</vt:lpstr>
      <vt:lpstr>Claim Set Key Terms</vt:lpstr>
      <vt:lpstr>studentGPS™ Dashboards User Access Overview</vt:lpstr>
      <vt:lpstr>studentGPS™ Dashboards User Access Overview</vt:lpstr>
      <vt:lpstr>studentGPS™ Dashboards User Access Overview</vt:lpstr>
      <vt:lpstr>Claims-Based Authentication</vt:lpstr>
      <vt:lpstr>studentGPS™ Dashboards Roles &amp; Claims to Data: Staff &amp; Specialist</vt:lpstr>
      <vt:lpstr>studentGPS™ Dashboards Roles and Claims to Data: Leader, Administration and Principal</vt:lpstr>
      <vt:lpstr>studentGPS™ Dashboards Roles &amp; Claims to Data: Superintendent &amp; System Admin</vt:lpstr>
      <vt:lpstr>Setting User Access Levels in the Administrative Tool:  Step 1</vt:lpstr>
      <vt:lpstr>Setting User Access Levels in the Administrative Tool:  Step 2</vt:lpstr>
      <vt:lpstr>Editing a Single Title: Position Title</vt:lpstr>
      <vt:lpstr>Editing a Single Title: Select Claim Set</vt:lpstr>
      <vt:lpstr>Batch Editing</vt:lpstr>
      <vt:lpstr>Batch Editing: Review Settings for Multiple Position Title Claim Sets</vt:lpstr>
      <vt:lpstr>Batch Editing: Review Settings for Multiple Position Titles Claim Sets (cont’d)</vt:lpstr>
      <vt:lpstr>Testing Roles</vt:lpstr>
      <vt:lpstr>Claim Setting Questions</vt:lpstr>
      <vt:lpstr>Guided Practice: Administrative Functions and Claim Sets</vt:lpstr>
      <vt:lpstr>Wrap Up, Knowledge Check, Survey, and Questions</vt:lpstr>
      <vt:lpstr>Wrap Up</vt:lpstr>
      <vt:lpstr>Knowledge Check</vt:lpstr>
      <vt:lpstr>Training Survey</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jcaven</dc:creator>
  <cp:lastModifiedBy>Lisa McNicholas</cp:lastModifiedBy>
  <cp:revision>2208</cp:revision>
  <cp:lastPrinted>2013-06-07T15:52:31Z</cp:lastPrinted>
  <dcterms:created xsi:type="dcterms:W3CDTF">2009-09-01T20:11:00Z</dcterms:created>
  <dcterms:modified xsi:type="dcterms:W3CDTF">2013-12-21T16:28:18Z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0x010100C9503350F447034E88EE2E57AA2A5F22</vt:lpwstr>
  </property>
  <property fmtid="{D5CDD505-2E9C-101B-9397-08002B2CF9AE}" pid="3" name="_NewReviewCycle">
    <vt:lpwstr/>
  </property>
  <property fmtid="{D5CDD505-2E9C-101B-9397-08002B2CF9AE}" pid="4" name="_dlc_DocIdItemGuid">
    <vt:lpwstr>7fd8e421-004a-41be-b615-d2e44760db7c</vt:lpwstr>
  </property>
</Properties>
</file>