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6" r:id="rId4"/>
  </p:sldMasterIdLst>
  <p:notesMasterIdLst>
    <p:notesMasterId r:id="rId59"/>
  </p:notesMasterIdLst>
  <p:handoutMasterIdLst>
    <p:handoutMasterId r:id="rId60"/>
  </p:handoutMasterIdLst>
  <p:sldIdLst>
    <p:sldId id="786" r:id="rId5"/>
    <p:sldId id="787" r:id="rId6"/>
    <p:sldId id="788" r:id="rId7"/>
    <p:sldId id="789" r:id="rId8"/>
    <p:sldId id="830" r:id="rId9"/>
    <p:sldId id="831" r:id="rId10"/>
    <p:sldId id="841" r:id="rId11"/>
    <p:sldId id="790" r:id="rId12"/>
    <p:sldId id="791" r:id="rId13"/>
    <p:sldId id="792" r:id="rId14"/>
    <p:sldId id="793" r:id="rId15"/>
    <p:sldId id="795" r:id="rId16"/>
    <p:sldId id="843" r:id="rId17"/>
    <p:sldId id="844" r:id="rId18"/>
    <p:sldId id="797" r:id="rId19"/>
    <p:sldId id="798" r:id="rId20"/>
    <p:sldId id="799" r:id="rId21"/>
    <p:sldId id="800" r:id="rId22"/>
    <p:sldId id="801" r:id="rId23"/>
    <p:sldId id="802" r:id="rId24"/>
    <p:sldId id="803" r:id="rId25"/>
    <p:sldId id="804" r:id="rId26"/>
    <p:sldId id="805" r:id="rId27"/>
    <p:sldId id="807" r:id="rId28"/>
    <p:sldId id="808" r:id="rId29"/>
    <p:sldId id="806" r:id="rId30"/>
    <p:sldId id="828" r:id="rId31"/>
    <p:sldId id="832" r:id="rId32"/>
    <p:sldId id="809" r:id="rId33"/>
    <p:sldId id="833" r:id="rId34"/>
    <p:sldId id="810" r:id="rId35"/>
    <p:sldId id="834" r:id="rId36"/>
    <p:sldId id="811" r:id="rId37"/>
    <p:sldId id="835" r:id="rId38"/>
    <p:sldId id="812" r:id="rId39"/>
    <p:sldId id="813" r:id="rId40"/>
    <p:sldId id="836" r:id="rId41"/>
    <p:sldId id="814" r:id="rId42"/>
    <p:sldId id="837" r:id="rId43"/>
    <p:sldId id="815" r:id="rId44"/>
    <p:sldId id="838" r:id="rId45"/>
    <p:sldId id="816" r:id="rId46"/>
    <p:sldId id="817" r:id="rId47"/>
    <p:sldId id="818" r:id="rId48"/>
    <p:sldId id="819" r:id="rId49"/>
    <p:sldId id="820" r:id="rId50"/>
    <p:sldId id="821" r:id="rId51"/>
    <p:sldId id="822" r:id="rId52"/>
    <p:sldId id="823" r:id="rId53"/>
    <p:sldId id="839" r:id="rId54"/>
    <p:sldId id="840" r:id="rId55"/>
    <p:sldId id="824" r:id="rId56"/>
    <p:sldId id="825" r:id="rId57"/>
    <p:sldId id="829" r:id="rId58"/>
  </p:sldIdLst>
  <p:sldSz cx="9144000" cy="6858000" type="screen4x3"/>
  <p:notesSz cx="6858000" cy="9296400"/>
  <p:custDataLst>
    <p:tags r:id="rId6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PpcVD6jlLTNBdWQKRYV2gQ==" hashData="YeqQe/JvKpzH2j/ZU2vOpEnrUQo="/>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Hartwig, Alan" initials="AH" lastIdx="5" clrIdx="3"/>
  <p:cmAuthor id="4" name="Lisa McNicholas" initials="LM" lastIdx="1" clrIdx="4"/>
  <p:cmAuthor id="5" name="dsorrel" initials="ds" lastIdx="38"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84" autoAdjust="0"/>
    <p:restoredTop sz="78824" autoAdjust="0"/>
  </p:normalViewPr>
  <p:slideViewPr>
    <p:cSldViewPr>
      <p:cViewPr>
        <p:scale>
          <a:sx n="71" d="100"/>
          <a:sy n="71" d="100"/>
        </p:scale>
        <p:origin x="-1158" y="-264"/>
      </p:cViewPr>
      <p:guideLst>
        <p:guide orient="horz" pos="216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90" d="100"/>
        <a:sy n="90" d="100"/>
      </p:scale>
      <p:origin x="0" y="0"/>
    </p:cViewPr>
  </p:sorterViewPr>
  <p:notesViewPr>
    <p:cSldViewPr>
      <p:cViewPr varScale="1">
        <p:scale>
          <a:sx n="57" d="100"/>
          <a:sy n="57" d="100"/>
        </p:scale>
        <p:origin x="-2640" y="-108"/>
      </p:cViewPr>
      <p:guideLst>
        <p:guide orient="horz" pos="2929"/>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552E30-6A7C-4738-A9A3-B74D97F1692E}" type="doc">
      <dgm:prSet loTypeId="urn:microsoft.com/office/officeart/2005/8/layout/pList2#1" loCatId="list" qsTypeId="urn:microsoft.com/office/officeart/2005/8/quickstyle/3d1" qsCatId="3D" csTypeId="urn:microsoft.com/office/officeart/2005/8/colors/accent1_2" csCatId="accent1" phldr="1"/>
      <dgm:spPr/>
      <dgm:t>
        <a:bodyPr/>
        <a:lstStyle/>
        <a:p>
          <a:endParaRPr lang="en-US"/>
        </a:p>
      </dgm:t>
    </dgm:pt>
    <dgm:pt modelId="{8A23735F-8877-4ABE-A1D0-BE97FEB9214E}">
      <dgm:prSet phldrT="[Text]" custT="1"/>
      <dgm:spPr>
        <a:solidFill>
          <a:srgbClr val="D9F1FF"/>
        </a:solidFill>
      </dgm:spPr>
      <dgm:t>
        <a:bodyPr/>
        <a:lstStyle/>
        <a:p>
          <a:pPr algn="l">
            <a:spcBef>
              <a:spcPts val="900"/>
            </a:spcBef>
            <a:spcAft>
              <a:spcPts val="1200"/>
            </a:spcAft>
          </a:pPr>
          <a:r>
            <a:rPr lang="en-US" sz="1400" b="1" dirty="0" smtClean="0">
              <a:solidFill>
                <a:schemeClr val="accent1"/>
              </a:solidFill>
              <a:latin typeface="Tw Cen MT Condensed Extra Bold" pitchFamily="34" charset="0"/>
            </a:rPr>
            <a:t>• </a:t>
          </a:r>
          <a:r>
            <a:rPr lang="en-US" sz="1400" b="1" dirty="0" smtClean="0">
              <a:solidFill>
                <a:schemeClr val="accent1"/>
              </a:solidFill>
            </a:rPr>
            <a:t>Optional</a:t>
          </a:r>
        </a:p>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Skyward or TCC </a:t>
          </a:r>
          <a:r>
            <a:rPr lang="en-US" sz="1400" b="0" dirty="0" err="1" smtClean="0">
              <a:solidFill>
                <a:schemeClr val="tx1"/>
              </a:solidFill>
              <a:latin typeface="+mn-lt"/>
              <a:cs typeface="Arial" pitchFamily="34" charset="0"/>
            </a:rPr>
            <a:t>TxEIS</a:t>
          </a:r>
          <a:endParaRPr lang="en-US" sz="1400" b="0" dirty="0" smtClean="0">
            <a:solidFill>
              <a:schemeClr val="tx1"/>
            </a:solidFill>
            <a:latin typeface="+mn-lt"/>
            <a:cs typeface="Arial" pitchFamily="34" charset="0"/>
          </a:endParaRPr>
        </a:p>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Reduced price</a:t>
          </a:r>
        </a:p>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Improved functionality</a:t>
          </a:r>
        </a:p>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Hosted system</a:t>
          </a:r>
        </a:p>
        <a:p>
          <a:pPr algn="l">
            <a:spcBef>
              <a:spcPts val="600"/>
            </a:spcBef>
            <a:spcAft>
              <a:spcPts val="900"/>
            </a:spcAft>
          </a:pPr>
          <a:endParaRPr lang="en-US" sz="1300" dirty="0" smtClean="0">
            <a:solidFill>
              <a:schemeClr val="tx1"/>
            </a:solidFill>
            <a:latin typeface="+mn-lt"/>
            <a:cs typeface="Arial" pitchFamily="34" charset="0"/>
          </a:endParaRPr>
        </a:p>
      </dgm:t>
    </dgm:pt>
    <dgm:pt modelId="{B7F5AB23-64ED-46A9-8C20-2BE340F95EF8}" type="parTrans" cxnId="{3C7DDA94-BFDB-4AF5-8B78-9951052E4ED3}">
      <dgm:prSet/>
      <dgm:spPr/>
      <dgm:t>
        <a:bodyPr/>
        <a:lstStyle/>
        <a:p>
          <a:endParaRPr lang="en-US"/>
        </a:p>
      </dgm:t>
    </dgm:pt>
    <dgm:pt modelId="{826D78FC-0C10-4DB6-A019-88EB0E66C7C5}" type="sibTrans" cxnId="{3C7DDA94-BFDB-4AF5-8B78-9951052E4ED3}">
      <dgm:prSet/>
      <dgm:spPr/>
      <dgm:t>
        <a:bodyPr/>
        <a:lstStyle/>
        <a:p>
          <a:endParaRPr lang="en-US"/>
        </a:p>
      </dgm:t>
    </dgm:pt>
    <dgm:pt modelId="{119F279A-704F-4388-97B4-3FC71D3DC7DA}">
      <dgm:prSet phldrT="[Text]" custT="1"/>
      <dgm:spPr>
        <a:solidFill>
          <a:srgbClr val="D9F1FF"/>
        </a:solidFill>
      </dgm:spPr>
      <dgm:t>
        <a:bodyPr lIns="18288" rIns="18288"/>
        <a:lstStyle/>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rPr>
            <a:t>Data submission platform</a:t>
          </a:r>
        </a:p>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rPr>
            <a:t>Supported by TEA</a:t>
          </a:r>
        </a:p>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rPr>
            <a:t>Data available only to educators</a:t>
          </a:r>
        </a:p>
        <a:p>
          <a:pPr algn="l">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rPr>
            <a:t>Powers StudentGPS™ Dashboards</a:t>
          </a:r>
        </a:p>
      </dgm:t>
    </dgm:pt>
    <dgm:pt modelId="{FFD38A7A-96CF-4876-9324-27FA3579CAB3}" type="parTrans" cxnId="{FB27B144-B21C-4698-A239-F32479F53F31}">
      <dgm:prSet/>
      <dgm:spPr/>
      <dgm:t>
        <a:bodyPr/>
        <a:lstStyle/>
        <a:p>
          <a:endParaRPr lang="en-US"/>
        </a:p>
      </dgm:t>
    </dgm:pt>
    <dgm:pt modelId="{9AB22D1E-DE82-4E61-983B-C90B842CF008}" type="sibTrans" cxnId="{FB27B144-B21C-4698-A239-F32479F53F31}">
      <dgm:prSet/>
      <dgm:spPr/>
      <dgm:t>
        <a:bodyPr/>
        <a:lstStyle/>
        <a:p>
          <a:endParaRPr lang="en-US"/>
        </a:p>
      </dgm:t>
    </dgm:pt>
    <dgm:pt modelId="{FAE5715A-C005-4C0B-9A68-847F51F3B804}">
      <dgm:prSet phldrT="[Text]" custT="1"/>
      <dgm:spPr>
        <a:solidFill>
          <a:srgbClr val="D9F1FF"/>
        </a:solidFill>
      </dgm:spPr>
      <dgm:t>
        <a:bodyPr/>
        <a:lstStyle/>
        <a:p>
          <a:pPr algn="l">
            <a:spcBef>
              <a:spcPts val="900"/>
            </a:spcBef>
            <a:spcAft>
              <a:spcPts val="1200"/>
            </a:spcAft>
          </a:pPr>
          <a:r>
            <a:rPr lang="en-US" sz="1400" b="0" dirty="0" smtClean="0">
              <a:solidFill>
                <a:schemeClr val="accent1"/>
              </a:solidFill>
              <a:latin typeface="Tw Cen MT Condensed Extra Bold" pitchFamily="34" charset="0"/>
            </a:rPr>
            <a:t>•</a:t>
          </a:r>
          <a:r>
            <a:rPr lang="en-US" sz="1400" b="0" dirty="0" smtClean="0">
              <a:solidFill>
                <a:schemeClr val="tx1"/>
              </a:solidFill>
              <a:latin typeface="Tw Cen MT Condensed Extra Bold" pitchFamily="34" charset="0"/>
            </a:rPr>
            <a:t> </a:t>
          </a:r>
          <a:r>
            <a:rPr lang="en-US" sz="1400" b="0" dirty="0" smtClean="0">
              <a:solidFill>
                <a:schemeClr val="tx1"/>
              </a:solidFill>
              <a:latin typeface="+mn-lt"/>
              <a:cs typeface="Arial" pitchFamily="34" charset="0"/>
            </a:rPr>
            <a:t>Education reporting system</a:t>
          </a:r>
        </a:p>
        <a:p>
          <a:pPr algn="l">
            <a:spcBef>
              <a:spcPts val="900"/>
            </a:spcBef>
            <a:spcAft>
              <a:spcPts val="1200"/>
            </a:spcAft>
          </a:pPr>
          <a:r>
            <a:rPr lang="en-US" sz="1400" b="0" dirty="0" smtClean="0">
              <a:solidFill>
                <a:schemeClr val="accent1"/>
              </a:solidFill>
              <a:latin typeface="Tw Cen MT Condensed Extra Bold" pitchFamily="34" charset="0"/>
            </a:rPr>
            <a:t>•</a:t>
          </a:r>
          <a:r>
            <a:rPr lang="en-US" sz="1400" b="0" dirty="0" smtClean="0">
              <a:solidFill>
                <a:schemeClr val="tx1"/>
              </a:solidFill>
              <a:latin typeface="Tw Cen MT Condensed Extra Bold" pitchFamily="34" charset="0"/>
            </a:rPr>
            <a:t> </a:t>
          </a:r>
          <a:r>
            <a:rPr lang="en-US" sz="1400" b="0" dirty="0" smtClean="0">
              <a:solidFill>
                <a:schemeClr val="tx1"/>
              </a:solidFill>
              <a:latin typeface="+mn-lt"/>
              <a:cs typeface="Arial" pitchFamily="34" charset="0"/>
            </a:rPr>
            <a:t>Efficient</a:t>
          </a:r>
        </a:p>
        <a:p>
          <a:pPr algn="l">
            <a:spcBef>
              <a:spcPts val="900"/>
            </a:spcBef>
            <a:spcAft>
              <a:spcPts val="1200"/>
            </a:spcAft>
          </a:pPr>
          <a:r>
            <a:rPr lang="en-US" sz="1400" b="0" dirty="0" smtClean="0">
              <a:solidFill>
                <a:schemeClr val="accent1"/>
              </a:solidFill>
              <a:latin typeface="Tw Cen MT Condensed Extra Bold" pitchFamily="34" charset="0"/>
            </a:rPr>
            <a:t>•</a:t>
          </a:r>
          <a:r>
            <a:rPr lang="en-US" sz="1400" b="0" dirty="0" smtClean="0">
              <a:solidFill>
                <a:schemeClr val="tx1"/>
              </a:solidFill>
              <a:latin typeface="Tw Cen MT Condensed Extra Bold" pitchFamily="34" charset="0"/>
            </a:rPr>
            <a:t> </a:t>
          </a:r>
          <a:r>
            <a:rPr lang="en-US" sz="1400" b="0" dirty="0" smtClean="0">
              <a:solidFill>
                <a:schemeClr val="tx1"/>
              </a:solidFill>
              <a:latin typeface="+mn-lt"/>
              <a:cs typeface="Arial" pitchFamily="34" charset="0"/>
            </a:rPr>
            <a:t>Stable</a:t>
          </a:r>
        </a:p>
        <a:p>
          <a:pPr algn="l">
            <a:spcBef>
              <a:spcPts val="900"/>
            </a:spcBef>
            <a:spcAft>
              <a:spcPts val="1200"/>
            </a:spcAft>
          </a:pPr>
          <a:r>
            <a:rPr lang="en-US" sz="1400" b="0" dirty="0" smtClean="0">
              <a:solidFill>
                <a:schemeClr val="accent1"/>
              </a:solidFill>
              <a:latin typeface="Tw Cen MT Condensed Extra Bold" pitchFamily="34" charset="0"/>
            </a:rPr>
            <a:t>•</a:t>
          </a:r>
          <a:r>
            <a:rPr lang="en-US" sz="1400" b="0" dirty="0" smtClean="0">
              <a:solidFill>
                <a:schemeClr val="tx1"/>
              </a:solidFill>
              <a:latin typeface="Tw Cen MT Condensed Extra Bold" pitchFamily="34" charset="0"/>
            </a:rPr>
            <a:t> </a:t>
          </a:r>
          <a:r>
            <a:rPr lang="en-US" sz="1400" b="0" dirty="0" smtClean="0">
              <a:solidFill>
                <a:schemeClr val="tx1"/>
              </a:solidFill>
              <a:latin typeface="+mn-lt"/>
              <a:cs typeface="Arial" pitchFamily="34" charset="0"/>
            </a:rPr>
            <a:t>Expandable</a:t>
          </a:r>
          <a:endParaRPr lang="en-US" sz="1400" b="0" dirty="0" smtClean="0">
            <a:solidFill>
              <a:schemeClr val="tx1"/>
            </a:solidFill>
            <a:latin typeface="+mn-lt"/>
          </a:endParaRPr>
        </a:p>
      </dgm:t>
    </dgm:pt>
    <dgm:pt modelId="{8DEDBCA9-AEA1-4F0E-B160-3AE8E4B7FCC8}" type="parTrans" cxnId="{3B1DB0B3-CB26-4E46-9FF0-A0A597A253D5}">
      <dgm:prSet/>
      <dgm:spPr/>
      <dgm:t>
        <a:bodyPr/>
        <a:lstStyle/>
        <a:p>
          <a:endParaRPr lang="en-US"/>
        </a:p>
      </dgm:t>
    </dgm:pt>
    <dgm:pt modelId="{7D07C536-A42E-4CF2-AC53-7245B61173B0}" type="sibTrans" cxnId="{3B1DB0B3-CB26-4E46-9FF0-A0A597A253D5}">
      <dgm:prSet/>
      <dgm:spPr/>
      <dgm:t>
        <a:bodyPr/>
        <a:lstStyle/>
        <a:p>
          <a:endParaRPr lang="en-US"/>
        </a:p>
      </dgm:t>
    </dgm:pt>
    <dgm:pt modelId="{68F17A5C-CB22-413E-A387-AC3DD07A97C4}">
      <dgm:prSet custT="1"/>
      <dgm:spPr>
        <a:solidFill>
          <a:srgbClr val="D9F1FF"/>
        </a:solidFill>
      </dgm:spPr>
      <dgm:t>
        <a:bodyPr/>
        <a:lstStyle/>
        <a:p>
          <a:pPr algn="l" defTabSz="577850">
            <a:lnSpc>
              <a:spcPct val="90000"/>
            </a:lnSpc>
            <a:spcBef>
              <a:spcPts val="900"/>
            </a:spcBef>
            <a:spcAft>
              <a:spcPts val="1200"/>
            </a:spcAft>
          </a:pPr>
          <a:r>
            <a:rPr lang="en-US" sz="1400" b="1" dirty="0" smtClean="0">
              <a:solidFill>
                <a:schemeClr val="accent1"/>
              </a:solidFill>
              <a:latin typeface="Tw Cen MT Condensed Extra Bold" pitchFamily="34" charset="0"/>
            </a:rPr>
            <a:t>•</a:t>
          </a:r>
          <a:r>
            <a:rPr lang="en-US" sz="1400" b="0" dirty="0" smtClean="0">
              <a:solidFill>
                <a:schemeClr val="accent1"/>
              </a:solidFill>
              <a:latin typeface="Tw Cen MT Condensed Extra Bold" pitchFamily="34" charset="0"/>
            </a:rPr>
            <a:t> </a:t>
          </a:r>
          <a:r>
            <a:rPr lang="en-US" sz="1400" b="1" dirty="0" smtClean="0">
              <a:solidFill>
                <a:schemeClr val="accent1"/>
              </a:solidFill>
              <a:latin typeface="+mn-lt"/>
              <a:cs typeface="Arial" pitchFamily="34" charset="0"/>
            </a:rPr>
            <a:t>Optional</a:t>
          </a:r>
          <a:endParaRPr lang="en-US" sz="1400" b="1" dirty="0" smtClean="0">
            <a:solidFill>
              <a:schemeClr val="accent1"/>
            </a:solidFill>
            <a:latin typeface="Tw Cen MT Condensed Extra Bold" pitchFamily="34" charset="0"/>
          </a:endParaRPr>
        </a:p>
        <a:p>
          <a:pPr algn="l" defTabSz="577850">
            <a:lnSpc>
              <a:spcPct val="90000"/>
            </a:lnSpc>
            <a:spcBef>
              <a:spcPts val="900"/>
            </a:spcBef>
            <a:spcAft>
              <a:spcPts val="1200"/>
            </a:spcAft>
          </a:pPr>
          <a:r>
            <a:rPr lang="en-US" sz="1400" b="1" dirty="0" smtClean="0">
              <a:solidFill>
                <a:schemeClr val="accent1"/>
              </a:solidFill>
              <a:latin typeface="Tw Cen MT Condensed Extra Bold" pitchFamily="34" charset="0"/>
            </a:rPr>
            <a:t>•</a:t>
          </a: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Student performance reports</a:t>
          </a:r>
        </a:p>
        <a:p>
          <a:pPr algn="l" defTabSz="577850">
            <a:lnSpc>
              <a:spcPct val="90000"/>
            </a:lnSpc>
            <a:spcBef>
              <a:spcPts val="900"/>
            </a:spcBef>
            <a:spcAft>
              <a:spcPts val="1200"/>
            </a:spcAft>
          </a:pP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Easy-to-understand</a:t>
          </a:r>
        </a:p>
        <a:p>
          <a:pPr marL="0" marR="0" indent="0" algn="l" defTabSz="914400" eaLnBrk="1" fontAlgn="auto" latinLnBrk="0" hangingPunct="1">
            <a:lnSpc>
              <a:spcPct val="90000"/>
            </a:lnSpc>
            <a:spcBef>
              <a:spcPts val="900"/>
            </a:spcBef>
            <a:spcAft>
              <a:spcPts val="1200"/>
            </a:spcAft>
            <a:buClrTx/>
            <a:buSzTx/>
            <a:buFontTx/>
            <a:buNone/>
            <a:tabLst/>
            <a:defRPr/>
          </a:pP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Early warning indicators</a:t>
          </a:r>
        </a:p>
        <a:p>
          <a:pPr marL="0" marR="0" indent="0" algn="l" defTabSz="577850" eaLnBrk="1" fontAlgn="auto" latinLnBrk="0" hangingPunct="1">
            <a:lnSpc>
              <a:spcPct val="90000"/>
            </a:lnSpc>
            <a:spcBef>
              <a:spcPts val="900"/>
            </a:spcBef>
            <a:spcAft>
              <a:spcPts val="1200"/>
            </a:spcAft>
            <a:buClrTx/>
            <a:buSzTx/>
            <a:buFontTx/>
            <a:buNone/>
            <a:tabLst/>
            <a:defRPr/>
          </a:pPr>
          <a:r>
            <a:rPr lang="en-US" sz="1400" b="0" dirty="0" smtClean="0">
              <a:solidFill>
                <a:schemeClr val="accent1"/>
              </a:solidFill>
              <a:latin typeface="Tw Cen MT Condensed Extra Bold" pitchFamily="34" charset="0"/>
            </a:rPr>
            <a:t>• </a:t>
          </a:r>
          <a:r>
            <a:rPr lang="en-US" sz="1400" b="0" dirty="0" smtClean="0">
              <a:solidFill>
                <a:schemeClr val="tx1"/>
              </a:solidFill>
              <a:latin typeface="+mn-lt"/>
              <a:cs typeface="Arial" pitchFamily="34" charset="0"/>
            </a:rPr>
            <a:t>Performance trends</a:t>
          </a:r>
        </a:p>
      </dgm:t>
    </dgm:pt>
    <dgm:pt modelId="{28BC9258-296F-4AC3-BC8F-5AC2159946EE}" type="parTrans" cxnId="{57146AC9-58B7-4A9C-8759-23C56394730D}">
      <dgm:prSet/>
      <dgm:spPr/>
      <dgm:t>
        <a:bodyPr/>
        <a:lstStyle/>
        <a:p>
          <a:endParaRPr lang="en-US"/>
        </a:p>
      </dgm:t>
    </dgm:pt>
    <dgm:pt modelId="{4FC89E24-B53D-43F2-8CD6-34E7C6709B17}" type="sibTrans" cxnId="{57146AC9-58B7-4A9C-8759-23C56394730D}">
      <dgm:prSet/>
      <dgm:spPr/>
      <dgm:t>
        <a:bodyPr/>
        <a:lstStyle/>
        <a:p>
          <a:endParaRPr lang="en-US"/>
        </a:p>
      </dgm:t>
    </dgm:pt>
    <dgm:pt modelId="{53F42C81-1214-4609-BC2A-269E4048BD86}">
      <dgm:prSet custT="1"/>
      <dgm:spPr>
        <a:solidFill>
          <a:srgbClr val="D9F1FF"/>
        </a:solidFill>
      </dgm:spPr>
      <dgm:t>
        <a:bodyPr/>
        <a:lstStyle/>
        <a:p>
          <a:pPr marL="0" marR="0" indent="0" algn="l" defTabSz="914400" eaLnBrk="1" fontAlgn="auto" latinLnBrk="0" hangingPunct="1">
            <a:lnSpc>
              <a:spcPct val="90000"/>
            </a:lnSpc>
            <a:spcBef>
              <a:spcPts val="900"/>
            </a:spcBef>
            <a:spcAft>
              <a:spcPts val="1200"/>
            </a:spcAft>
            <a:buClrTx/>
            <a:buSzTx/>
            <a:buFontTx/>
            <a:buNone/>
            <a:tabLst/>
            <a:defRPr/>
          </a:pPr>
          <a:r>
            <a:rPr lang="en-US" sz="1400" b="0" dirty="0" smtClean="0">
              <a:solidFill>
                <a:schemeClr val="accent1"/>
              </a:solidFill>
              <a:latin typeface="Tw Cen MT Condensed Extra Bold" pitchFamily="34" charset="0"/>
            </a:rPr>
            <a:t>•</a:t>
          </a:r>
          <a:r>
            <a:rPr lang="en-US" sz="1400" b="0" dirty="0" smtClean="0">
              <a:solidFill>
                <a:schemeClr val="tx1"/>
              </a:solidFill>
            </a:rPr>
            <a:t> State</a:t>
          </a:r>
          <a:r>
            <a:rPr lang="en-US" sz="1400" b="0" dirty="0" smtClean="0">
              <a:solidFill>
                <a:schemeClr val="tx1"/>
              </a:solidFill>
              <a:latin typeface="+mn-lt"/>
              <a:cs typeface="Arial" pitchFamily="34" charset="0"/>
            </a:rPr>
            <a:t>wide</a:t>
          </a:r>
        </a:p>
        <a:p>
          <a:pPr algn="l" defTabSz="577850">
            <a:lnSpc>
              <a:spcPct val="90000"/>
            </a:lnSpc>
            <a:spcBef>
              <a:spcPts val="900"/>
            </a:spcBef>
            <a:spcAft>
              <a:spcPts val="1200"/>
            </a:spcAft>
          </a:pPr>
          <a:r>
            <a:rPr lang="en-US" sz="1400" b="0" dirty="0" smtClean="0">
              <a:solidFill>
                <a:schemeClr val="accent1"/>
              </a:solidFill>
              <a:latin typeface="Tw Cen MT Condensed Extra Bold" pitchFamily="34" charset="0"/>
            </a:rPr>
            <a:t>•</a:t>
          </a:r>
          <a:r>
            <a:rPr lang="en-US" sz="1400" b="0" dirty="0" smtClean="0">
              <a:solidFill>
                <a:schemeClr val="tx1"/>
              </a:solidFill>
            </a:rPr>
            <a:t> Pre-K through workforce data</a:t>
          </a:r>
        </a:p>
        <a:p>
          <a:pPr algn="l" defTabSz="577850">
            <a:lnSpc>
              <a:spcPct val="90000"/>
            </a:lnSpc>
            <a:spcBef>
              <a:spcPts val="900"/>
            </a:spcBef>
            <a:spcAft>
              <a:spcPts val="1200"/>
            </a:spcAft>
          </a:pPr>
          <a:r>
            <a:rPr lang="en-US" sz="1400" b="0" dirty="0" smtClean="0">
              <a:solidFill>
                <a:schemeClr val="accent1"/>
              </a:solidFill>
              <a:latin typeface="Tw Cen MT Condensed Extra Bold" pitchFamily="34" charset="0"/>
            </a:rPr>
            <a:t>•</a:t>
          </a:r>
          <a:r>
            <a:rPr lang="en-US" sz="1400" b="0" dirty="0" smtClean="0">
              <a:solidFill>
                <a:schemeClr val="tx1"/>
              </a:solidFill>
            </a:rPr>
            <a:t> </a:t>
          </a:r>
          <a:r>
            <a:rPr lang="en-US" sz="1400" b="0" dirty="0" smtClean="0">
              <a:solidFill>
                <a:schemeClr val="tx1"/>
              </a:solidFill>
              <a:latin typeface="+mn-lt"/>
              <a:cs typeface="Arial" pitchFamily="34" charset="0"/>
            </a:rPr>
            <a:t>Publicly available</a:t>
          </a:r>
        </a:p>
        <a:p>
          <a:pPr algn="l" defTabSz="577850">
            <a:lnSpc>
              <a:spcPct val="90000"/>
            </a:lnSpc>
            <a:spcBef>
              <a:spcPts val="900"/>
            </a:spcBef>
            <a:spcAft>
              <a:spcPts val="1200"/>
            </a:spcAft>
          </a:pPr>
          <a:r>
            <a:rPr lang="en-US" sz="1400" b="0" dirty="0" smtClean="0">
              <a:solidFill>
                <a:schemeClr val="accent1"/>
              </a:solidFill>
              <a:latin typeface="Tw Cen MT Condensed Extra Bold" pitchFamily="34" charset="0"/>
            </a:rPr>
            <a:t>•</a:t>
          </a:r>
          <a:r>
            <a:rPr lang="en-US" sz="1400" b="0" dirty="0" smtClean="0">
              <a:solidFill>
                <a:schemeClr val="tx1"/>
              </a:solidFill>
            </a:rPr>
            <a:t> Aggregated and anonymous</a:t>
          </a:r>
          <a:endParaRPr lang="en-US" sz="1400" b="0" dirty="0" smtClean="0">
            <a:solidFill>
              <a:schemeClr val="tx1"/>
            </a:solidFill>
            <a:latin typeface="+mn-lt"/>
            <a:cs typeface="Arial" pitchFamily="34" charset="0"/>
          </a:endParaRPr>
        </a:p>
        <a:p>
          <a:pPr marL="0" marR="0" indent="0" algn="l" defTabSz="577850" eaLnBrk="1" fontAlgn="auto" latinLnBrk="0" hangingPunct="1">
            <a:lnSpc>
              <a:spcPct val="90000"/>
            </a:lnSpc>
            <a:spcBef>
              <a:spcPts val="900"/>
            </a:spcBef>
            <a:spcAft>
              <a:spcPts val="1200"/>
            </a:spcAft>
            <a:buClrTx/>
            <a:buSzTx/>
            <a:buFontTx/>
            <a:buNone/>
            <a:tabLst/>
            <a:defRPr/>
          </a:pPr>
          <a:r>
            <a:rPr lang="en-US" sz="1400" b="0" dirty="0" smtClean="0">
              <a:solidFill>
                <a:schemeClr val="accent1"/>
              </a:solidFill>
              <a:latin typeface="Tw Cen MT Condensed Extra Bold" pitchFamily="34" charset="0"/>
            </a:rPr>
            <a:t>•</a:t>
          </a:r>
          <a:r>
            <a:rPr lang="en-US" sz="1400" b="0" dirty="0" smtClean="0">
              <a:solidFill>
                <a:schemeClr val="tx1"/>
              </a:solidFill>
            </a:rPr>
            <a:t> </a:t>
          </a:r>
          <a:r>
            <a:rPr lang="en-US" sz="1400" b="0" dirty="0" smtClean="0">
              <a:solidFill>
                <a:schemeClr val="tx1"/>
              </a:solidFill>
              <a:latin typeface="+mn-lt"/>
              <a:cs typeface="Arial" pitchFamily="34" charset="0"/>
            </a:rPr>
            <a:t>Supports education research</a:t>
          </a:r>
          <a:endParaRPr lang="en-US" sz="1400" b="0" dirty="0"/>
        </a:p>
      </dgm:t>
    </dgm:pt>
    <dgm:pt modelId="{CDBFF51D-7520-45BB-B994-9215449D171D}" type="parTrans" cxnId="{FAC117A0-A68B-47F9-9967-8B9A0DC4620D}">
      <dgm:prSet/>
      <dgm:spPr/>
      <dgm:t>
        <a:bodyPr/>
        <a:lstStyle/>
        <a:p>
          <a:endParaRPr lang="en-US"/>
        </a:p>
      </dgm:t>
    </dgm:pt>
    <dgm:pt modelId="{F5BDEED0-7EE0-4B5A-A95D-CA8EF4E78737}" type="sibTrans" cxnId="{FAC117A0-A68B-47F9-9967-8B9A0DC4620D}">
      <dgm:prSet/>
      <dgm:spPr/>
      <dgm:t>
        <a:bodyPr/>
        <a:lstStyle/>
        <a:p>
          <a:endParaRPr lang="en-US"/>
        </a:p>
      </dgm:t>
    </dgm:pt>
    <dgm:pt modelId="{974EB1B9-6A67-4A55-A809-A56766974342}" type="pres">
      <dgm:prSet presAssocID="{57552E30-6A7C-4738-A9A3-B74D97F1692E}" presName="Name0" presStyleCnt="0">
        <dgm:presLayoutVars>
          <dgm:dir/>
          <dgm:resizeHandles val="exact"/>
        </dgm:presLayoutVars>
      </dgm:prSet>
      <dgm:spPr/>
      <dgm:t>
        <a:bodyPr/>
        <a:lstStyle/>
        <a:p>
          <a:endParaRPr lang="en-US"/>
        </a:p>
      </dgm:t>
    </dgm:pt>
    <dgm:pt modelId="{2B1417E2-DFAF-40A4-A500-29386D8EB547}" type="pres">
      <dgm:prSet presAssocID="{57552E30-6A7C-4738-A9A3-B74D97F1692E}" presName="bkgdShp" presStyleLbl="alignAccFollowNode1" presStyleIdx="0" presStyleCnt="1" custScaleX="96667" custScaleY="86733" custLinFactNeighborY="-3317"/>
      <dgm:spPr>
        <a:solidFill>
          <a:schemeClr val="accent1">
            <a:alpha val="89804"/>
          </a:schemeClr>
        </a:solidFill>
      </dgm:spPr>
    </dgm:pt>
    <dgm:pt modelId="{9B91CBE0-E8F7-45D0-B270-DEAEE8FFC321}" type="pres">
      <dgm:prSet presAssocID="{57552E30-6A7C-4738-A9A3-B74D97F1692E}" presName="linComp" presStyleCnt="0"/>
      <dgm:spPr/>
    </dgm:pt>
    <dgm:pt modelId="{CB4814DB-C3ED-4C8B-87E2-AA39FB357D0D}" type="pres">
      <dgm:prSet presAssocID="{8A23735F-8877-4ABE-A1D0-BE97FEB9214E}" presName="compNode" presStyleCnt="0"/>
      <dgm:spPr/>
    </dgm:pt>
    <dgm:pt modelId="{614120D9-FEF3-476F-A1AC-4ADF1794D46B}" type="pres">
      <dgm:prSet presAssocID="{8A23735F-8877-4ABE-A1D0-BE97FEB9214E}" presName="node" presStyleLbl="node1" presStyleIdx="0" presStyleCnt="5" custScaleY="106827" custLinFactNeighborX="3046" custLinFactNeighborY="-2613">
        <dgm:presLayoutVars>
          <dgm:bulletEnabled val="1"/>
        </dgm:presLayoutVars>
      </dgm:prSet>
      <dgm:spPr/>
      <dgm:t>
        <a:bodyPr/>
        <a:lstStyle/>
        <a:p>
          <a:endParaRPr lang="en-US"/>
        </a:p>
      </dgm:t>
    </dgm:pt>
    <dgm:pt modelId="{289C812E-2B51-495F-B805-D4CFD38DC0C5}" type="pres">
      <dgm:prSet presAssocID="{8A23735F-8877-4ABE-A1D0-BE97FEB9214E}" presName="invisiNode" presStyleLbl="node1" presStyleIdx="0" presStyleCnt="5"/>
      <dgm:spPr/>
    </dgm:pt>
    <dgm:pt modelId="{1117440C-032C-4EED-9A57-E59911C0CD86}" type="pres">
      <dgm:prSet presAssocID="{8A23735F-8877-4ABE-A1D0-BE97FEB9214E}" presName="imagNode" presStyleLbl="fgImgPlace1" presStyleIdx="0" presStyleCnt="5" custScaleY="76051" custLinFactNeighborX="-176" custLinFactNeighborY="-15416"/>
      <dgm:spPr>
        <a:blipFill rotWithShape="0">
          <a:blip xmlns:r="http://schemas.openxmlformats.org/officeDocument/2006/relationships" r:embed="rId1"/>
          <a:stretch>
            <a:fillRect/>
          </a:stretch>
        </a:blipFill>
      </dgm:spPr>
    </dgm:pt>
    <dgm:pt modelId="{B61422C7-2ED2-4268-BB53-42F2E805AF86}" type="pres">
      <dgm:prSet presAssocID="{826D78FC-0C10-4DB6-A019-88EB0E66C7C5}" presName="sibTrans" presStyleLbl="sibTrans2D1" presStyleIdx="0" presStyleCnt="0"/>
      <dgm:spPr/>
      <dgm:t>
        <a:bodyPr/>
        <a:lstStyle/>
        <a:p>
          <a:endParaRPr lang="en-US"/>
        </a:p>
      </dgm:t>
    </dgm:pt>
    <dgm:pt modelId="{F36F069C-B68A-427A-A041-ED2082D361D6}" type="pres">
      <dgm:prSet presAssocID="{119F279A-704F-4388-97B4-3FC71D3DC7DA}" presName="compNode" presStyleCnt="0"/>
      <dgm:spPr/>
    </dgm:pt>
    <dgm:pt modelId="{30F2011E-54E2-4607-A569-05516336F0AA}" type="pres">
      <dgm:prSet presAssocID="{119F279A-704F-4388-97B4-3FC71D3DC7DA}" presName="node" presStyleLbl="node1" presStyleIdx="1" presStyleCnt="5" custScaleY="106827" custLinFactNeighborY="-2552">
        <dgm:presLayoutVars>
          <dgm:bulletEnabled val="1"/>
        </dgm:presLayoutVars>
      </dgm:prSet>
      <dgm:spPr/>
      <dgm:t>
        <a:bodyPr/>
        <a:lstStyle/>
        <a:p>
          <a:endParaRPr lang="en-US"/>
        </a:p>
      </dgm:t>
    </dgm:pt>
    <dgm:pt modelId="{BD995F4E-0994-4344-9A70-DED2814FB30F}" type="pres">
      <dgm:prSet presAssocID="{119F279A-704F-4388-97B4-3FC71D3DC7DA}" presName="invisiNode" presStyleLbl="node1" presStyleIdx="1" presStyleCnt="5"/>
      <dgm:spPr/>
    </dgm:pt>
    <dgm:pt modelId="{1A91263D-0C06-449B-900D-E8BF75B80D80}" type="pres">
      <dgm:prSet presAssocID="{119F279A-704F-4388-97B4-3FC71D3DC7DA}" presName="imagNode" presStyleLbl="fgImgPlace1" presStyleIdx="1" presStyleCnt="5" custScaleY="76051" custLinFactNeighborX="-176" custLinFactNeighborY="-15416"/>
      <dgm:spPr>
        <a:blipFill rotWithShape="0">
          <a:blip xmlns:r="http://schemas.openxmlformats.org/officeDocument/2006/relationships" r:embed="rId2"/>
          <a:stretch>
            <a:fillRect/>
          </a:stretch>
        </a:blipFill>
      </dgm:spPr>
    </dgm:pt>
    <dgm:pt modelId="{FAD7E267-320D-420B-AFD1-43BA067261EB}" type="pres">
      <dgm:prSet presAssocID="{9AB22D1E-DE82-4E61-983B-C90B842CF008}" presName="sibTrans" presStyleLbl="sibTrans2D1" presStyleIdx="0" presStyleCnt="0"/>
      <dgm:spPr/>
      <dgm:t>
        <a:bodyPr/>
        <a:lstStyle/>
        <a:p>
          <a:endParaRPr lang="en-US"/>
        </a:p>
      </dgm:t>
    </dgm:pt>
    <dgm:pt modelId="{E83FDBAC-40E2-4A46-A97A-4A87534AA5EF}" type="pres">
      <dgm:prSet presAssocID="{FAE5715A-C005-4C0B-9A68-847F51F3B804}" presName="compNode" presStyleCnt="0"/>
      <dgm:spPr/>
    </dgm:pt>
    <dgm:pt modelId="{89ADC6B0-8922-431A-9811-43A9F27221E3}" type="pres">
      <dgm:prSet presAssocID="{FAE5715A-C005-4C0B-9A68-847F51F3B804}" presName="node" presStyleLbl="node1" presStyleIdx="2" presStyleCnt="5" custScaleY="106827" custLinFactNeighborY="-2552">
        <dgm:presLayoutVars>
          <dgm:bulletEnabled val="1"/>
        </dgm:presLayoutVars>
      </dgm:prSet>
      <dgm:spPr/>
      <dgm:t>
        <a:bodyPr/>
        <a:lstStyle/>
        <a:p>
          <a:endParaRPr lang="en-US"/>
        </a:p>
      </dgm:t>
    </dgm:pt>
    <dgm:pt modelId="{405F50C6-C074-4018-9200-C2E0C3BE5A64}" type="pres">
      <dgm:prSet presAssocID="{FAE5715A-C005-4C0B-9A68-847F51F3B804}" presName="invisiNode" presStyleLbl="node1" presStyleIdx="2" presStyleCnt="5"/>
      <dgm:spPr/>
    </dgm:pt>
    <dgm:pt modelId="{7175DD66-9849-4A1C-BAF4-0B5E200549B0}" type="pres">
      <dgm:prSet presAssocID="{FAE5715A-C005-4C0B-9A68-847F51F3B804}" presName="imagNode" presStyleLbl="fgImgPlace1" presStyleIdx="2" presStyleCnt="5" custScaleY="76051" custLinFactNeighborX="-176" custLinFactNeighborY="-15416"/>
      <dgm:spPr>
        <a:blipFill rotWithShape="0">
          <a:blip xmlns:r="http://schemas.openxmlformats.org/officeDocument/2006/relationships" r:embed="rId3"/>
          <a:stretch>
            <a:fillRect/>
          </a:stretch>
        </a:blipFill>
      </dgm:spPr>
    </dgm:pt>
    <dgm:pt modelId="{27C52CF7-A430-414A-89AC-78D1CE3976FB}" type="pres">
      <dgm:prSet presAssocID="{7D07C536-A42E-4CF2-AC53-7245B61173B0}" presName="sibTrans" presStyleLbl="sibTrans2D1" presStyleIdx="0" presStyleCnt="0"/>
      <dgm:spPr/>
      <dgm:t>
        <a:bodyPr/>
        <a:lstStyle/>
        <a:p>
          <a:endParaRPr lang="en-US"/>
        </a:p>
      </dgm:t>
    </dgm:pt>
    <dgm:pt modelId="{E5E2BE33-D288-4BF7-845E-A56E8D6CC3EC}" type="pres">
      <dgm:prSet presAssocID="{68F17A5C-CB22-413E-A387-AC3DD07A97C4}" presName="compNode" presStyleCnt="0"/>
      <dgm:spPr/>
    </dgm:pt>
    <dgm:pt modelId="{F5EF25D5-95F8-45B7-9F88-9C067377C250}" type="pres">
      <dgm:prSet presAssocID="{68F17A5C-CB22-413E-A387-AC3DD07A97C4}" presName="node" presStyleLbl="node1" presStyleIdx="3" presStyleCnt="5" custAng="0" custScaleY="106827" custLinFactNeighborY="-2552">
        <dgm:presLayoutVars>
          <dgm:bulletEnabled val="1"/>
        </dgm:presLayoutVars>
      </dgm:prSet>
      <dgm:spPr/>
      <dgm:t>
        <a:bodyPr/>
        <a:lstStyle/>
        <a:p>
          <a:endParaRPr lang="en-US"/>
        </a:p>
      </dgm:t>
    </dgm:pt>
    <dgm:pt modelId="{5D8AABCD-CA82-4CD2-9397-CCAA70D83CB0}" type="pres">
      <dgm:prSet presAssocID="{68F17A5C-CB22-413E-A387-AC3DD07A97C4}" presName="invisiNode" presStyleLbl="node1" presStyleIdx="3" presStyleCnt="5"/>
      <dgm:spPr/>
    </dgm:pt>
    <dgm:pt modelId="{E23BE0C8-5EA5-45AB-A3E9-0AA6EDABC0CF}" type="pres">
      <dgm:prSet presAssocID="{68F17A5C-CB22-413E-A387-AC3DD07A97C4}" presName="imagNode" presStyleLbl="fgImgPlace1" presStyleIdx="3" presStyleCnt="5" custScaleY="76401" custLinFactNeighborY="-15591"/>
      <dgm:spPr>
        <a:blipFill rotWithShape="0">
          <a:blip xmlns:r="http://schemas.openxmlformats.org/officeDocument/2006/relationships" r:embed="rId4"/>
          <a:stretch>
            <a:fillRect/>
          </a:stretch>
        </a:blipFill>
      </dgm:spPr>
    </dgm:pt>
    <dgm:pt modelId="{22032AFA-C0E5-4348-AE7B-C6968B98397B}" type="pres">
      <dgm:prSet presAssocID="{4FC89E24-B53D-43F2-8CD6-34E7C6709B17}" presName="sibTrans" presStyleLbl="sibTrans2D1" presStyleIdx="0" presStyleCnt="0"/>
      <dgm:spPr/>
      <dgm:t>
        <a:bodyPr/>
        <a:lstStyle/>
        <a:p>
          <a:endParaRPr lang="en-US"/>
        </a:p>
      </dgm:t>
    </dgm:pt>
    <dgm:pt modelId="{09C4FB17-64C2-4A9B-A37D-3E12400D4706}" type="pres">
      <dgm:prSet presAssocID="{53F42C81-1214-4609-BC2A-269E4048BD86}" presName="compNode" presStyleCnt="0"/>
      <dgm:spPr/>
    </dgm:pt>
    <dgm:pt modelId="{0F83EDD4-B75A-4B91-82E3-5E7DC1B82B5B}" type="pres">
      <dgm:prSet presAssocID="{53F42C81-1214-4609-BC2A-269E4048BD86}" presName="node" presStyleLbl="node1" presStyleIdx="4" presStyleCnt="5" custScaleY="106241" custLinFactNeighborY="-3016">
        <dgm:presLayoutVars>
          <dgm:bulletEnabled val="1"/>
        </dgm:presLayoutVars>
      </dgm:prSet>
      <dgm:spPr/>
      <dgm:t>
        <a:bodyPr/>
        <a:lstStyle/>
        <a:p>
          <a:endParaRPr lang="en-US"/>
        </a:p>
      </dgm:t>
    </dgm:pt>
    <dgm:pt modelId="{C23321F7-919E-475A-AAEB-6AC9F55CC25B}" type="pres">
      <dgm:prSet presAssocID="{53F42C81-1214-4609-BC2A-269E4048BD86}" presName="invisiNode" presStyleLbl="node1" presStyleIdx="4" presStyleCnt="5"/>
      <dgm:spPr/>
    </dgm:pt>
    <dgm:pt modelId="{FA6EF4D0-D5DC-41C5-A876-CBB18051BF13}" type="pres">
      <dgm:prSet presAssocID="{53F42C81-1214-4609-BC2A-269E4048BD86}" presName="imagNode" presStyleLbl="fgImgPlace1" presStyleIdx="4" presStyleCnt="5" custScaleY="76889" custLinFactNeighborX="-577" custLinFactNeighborY="-16084"/>
      <dgm:spPr>
        <a:blipFill rotWithShape="0">
          <a:blip xmlns:r="http://schemas.openxmlformats.org/officeDocument/2006/relationships" r:embed="rId5"/>
          <a:stretch>
            <a:fillRect/>
          </a:stretch>
        </a:blipFill>
      </dgm:spPr>
      <dgm:t>
        <a:bodyPr/>
        <a:lstStyle/>
        <a:p>
          <a:endParaRPr lang="en-US"/>
        </a:p>
      </dgm:t>
    </dgm:pt>
  </dgm:ptLst>
  <dgm:cxnLst>
    <dgm:cxn modelId="{85A98DB9-4E14-485F-B00B-A1BB962D5F3E}" type="presOf" srcId="{7D07C536-A42E-4CF2-AC53-7245B61173B0}" destId="{27C52CF7-A430-414A-89AC-78D1CE3976FB}" srcOrd="0" destOrd="0" presId="urn:microsoft.com/office/officeart/2005/8/layout/pList2#1"/>
    <dgm:cxn modelId="{08D03B31-EABD-4FC1-B24A-6C47F39C3F61}" type="presOf" srcId="{8A23735F-8877-4ABE-A1D0-BE97FEB9214E}" destId="{614120D9-FEF3-476F-A1AC-4ADF1794D46B}" srcOrd="0" destOrd="0" presId="urn:microsoft.com/office/officeart/2005/8/layout/pList2#1"/>
    <dgm:cxn modelId="{3B1DB0B3-CB26-4E46-9FF0-A0A597A253D5}" srcId="{57552E30-6A7C-4738-A9A3-B74D97F1692E}" destId="{FAE5715A-C005-4C0B-9A68-847F51F3B804}" srcOrd="2" destOrd="0" parTransId="{8DEDBCA9-AEA1-4F0E-B160-3AE8E4B7FCC8}" sibTransId="{7D07C536-A42E-4CF2-AC53-7245B61173B0}"/>
    <dgm:cxn modelId="{3EA8C40C-7C13-4AF9-81A2-9E79C3262E94}" type="presOf" srcId="{4FC89E24-B53D-43F2-8CD6-34E7C6709B17}" destId="{22032AFA-C0E5-4348-AE7B-C6968B98397B}" srcOrd="0" destOrd="0" presId="urn:microsoft.com/office/officeart/2005/8/layout/pList2#1"/>
    <dgm:cxn modelId="{3C7DDA94-BFDB-4AF5-8B78-9951052E4ED3}" srcId="{57552E30-6A7C-4738-A9A3-B74D97F1692E}" destId="{8A23735F-8877-4ABE-A1D0-BE97FEB9214E}" srcOrd="0" destOrd="0" parTransId="{B7F5AB23-64ED-46A9-8C20-2BE340F95EF8}" sibTransId="{826D78FC-0C10-4DB6-A019-88EB0E66C7C5}"/>
    <dgm:cxn modelId="{DF75447F-8F08-4776-A1D6-23578305851D}" type="presOf" srcId="{9AB22D1E-DE82-4E61-983B-C90B842CF008}" destId="{FAD7E267-320D-420B-AFD1-43BA067261EB}" srcOrd="0" destOrd="0" presId="urn:microsoft.com/office/officeart/2005/8/layout/pList2#1"/>
    <dgm:cxn modelId="{447906F4-11E6-4241-90F4-273690B30F47}" type="presOf" srcId="{FAE5715A-C005-4C0B-9A68-847F51F3B804}" destId="{89ADC6B0-8922-431A-9811-43A9F27221E3}" srcOrd="0" destOrd="0" presId="urn:microsoft.com/office/officeart/2005/8/layout/pList2#1"/>
    <dgm:cxn modelId="{AA0CB8EB-AFB5-49FE-B72E-8A5F12E6B6DC}" type="presOf" srcId="{119F279A-704F-4388-97B4-3FC71D3DC7DA}" destId="{30F2011E-54E2-4607-A569-05516336F0AA}" srcOrd="0" destOrd="0" presId="urn:microsoft.com/office/officeart/2005/8/layout/pList2#1"/>
    <dgm:cxn modelId="{3A924478-2CB0-4264-B81A-CD6DADC1F47B}" type="presOf" srcId="{53F42C81-1214-4609-BC2A-269E4048BD86}" destId="{0F83EDD4-B75A-4B91-82E3-5E7DC1B82B5B}" srcOrd="0" destOrd="0" presId="urn:microsoft.com/office/officeart/2005/8/layout/pList2#1"/>
    <dgm:cxn modelId="{315E9287-3B9D-4373-BCE3-39F59275FD47}" type="presOf" srcId="{57552E30-6A7C-4738-A9A3-B74D97F1692E}" destId="{974EB1B9-6A67-4A55-A809-A56766974342}" srcOrd="0" destOrd="0" presId="urn:microsoft.com/office/officeart/2005/8/layout/pList2#1"/>
    <dgm:cxn modelId="{F0339177-1CA5-4EF3-A51B-99637A3C23A0}" type="presOf" srcId="{826D78FC-0C10-4DB6-A019-88EB0E66C7C5}" destId="{B61422C7-2ED2-4268-BB53-42F2E805AF86}" srcOrd="0" destOrd="0" presId="urn:microsoft.com/office/officeart/2005/8/layout/pList2#1"/>
    <dgm:cxn modelId="{57146AC9-58B7-4A9C-8759-23C56394730D}" srcId="{57552E30-6A7C-4738-A9A3-B74D97F1692E}" destId="{68F17A5C-CB22-413E-A387-AC3DD07A97C4}" srcOrd="3" destOrd="0" parTransId="{28BC9258-296F-4AC3-BC8F-5AC2159946EE}" sibTransId="{4FC89E24-B53D-43F2-8CD6-34E7C6709B17}"/>
    <dgm:cxn modelId="{9DA22F4D-F223-4E71-A3FE-1F5A23E738B4}" type="presOf" srcId="{68F17A5C-CB22-413E-A387-AC3DD07A97C4}" destId="{F5EF25D5-95F8-45B7-9F88-9C067377C250}" srcOrd="0" destOrd="0" presId="urn:microsoft.com/office/officeart/2005/8/layout/pList2#1"/>
    <dgm:cxn modelId="{FAC117A0-A68B-47F9-9967-8B9A0DC4620D}" srcId="{57552E30-6A7C-4738-A9A3-B74D97F1692E}" destId="{53F42C81-1214-4609-BC2A-269E4048BD86}" srcOrd="4" destOrd="0" parTransId="{CDBFF51D-7520-45BB-B994-9215449D171D}" sibTransId="{F5BDEED0-7EE0-4B5A-A95D-CA8EF4E78737}"/>
    <dgm:cxn modelId="{FB27B144-B21C-4698-A239-F32479F53F31}" srcId="{57552E30-6A7C-4738-A9A3-B74D97F1692E}" destId="{119F279A-704F-4388-97B4-3FC71D3DC7DA}" srcOrd="1" destOrd="0" parTransId="{FFD38A7A-96CF-4876-9324-27FA3579CAB3}" sibTransId="{9AB22D1E-DE82-4E61-983B-C90B842CF008}"/>
    <dgm:cxn modelId="{8E430B1C-5172-4C74-A59F-6ED2E83E0E18}" type="presParOf" srcId="{974EB1B9-6A67-4A55-A809-A56766974342}" destId="{2B1417E2-DFAF-40A4-A500-29386D8EB547}" srcOrd="0" destOrd="0" presId="urn:microsoft.com/office/officeart/2005/8/layout/pList2#1"/>
    <dgm:cxn modelId="{F4F5D0E2-35B2-46AB-B094-83B88C8B8839}" type="presParOf" srcId="{974EB1B9-6A67-4A55-A809-A56766974342}" destId="{9B91CBE0-E8F7-45D0-B270-DEAEE8FFC321}" srcOrd="1" destOrd="0" presId="urn:microsoft.com/office/officeart/2005/8/layout/pList2#1"/>
    <dgm:cxn modelId="{AFDFFEFF-88C2-4945-B781-7B8E3DB20863}" type="presParOf" srcId="{9B91CBE0-E8F7-45D0-B270-DEAEE8FFC321}" destId="{CB4814DB-C3ED-4C8B-87E2-AA39FB357D0D}" srcOrd="0" destOrd="0" presId="urn:microsoft.com/office/officeart/2005/8/layout/pList2#1"/>
    <dgm:cxn modelId="{77294019-BB97-49C7-B60A-6DAA937D53AF}" type="presParOf" srcId="{CB4814DB-C3ED-4C8B-87E2-AA39FB357D0D}" destId="{614120D9-FEF3-476F-A1AC-4ADF1794D46B}" srcOrd="0" destOrd="0" presId="urn:microsoft.com/office/officeart/2005/8/layout/pList2#1"/>
    <dgm:cxn modelId="{6FF307BA-6A49-4701-B2D7-7EE52D52182F}" type="presParOf" srcId="{CB4814DB-C3ED-4C8B-87E2-AA39FB357D0D}" destId="{289C812E-2B51-495F-B805-D4CFD38DC0C5}" srcOrd="1" destOrd="0" presId="urn:microsoft.com/office/officeart/2005/8/layout/pList2#1"/>
    <dgm:cxn modelId="{F4E3393E-2CBB-4537-925D-1E68FAF289F1}" type="presParOf" srcId="{CB4814DB-C3ED-4C8B-87E2-AA39FB357D0D}" destId="{1117440C-032C-4EED-9A57-E59911C0CD86}" srcOrd="2" destOrd="0" presId="urn:microsoft.com/office/officeart/2005/8/layout/pList2#1"/>
    <dgm:cxn modelId="{44DD6773-FD60-4A23-9B46-33B5C0B4328E}" type="presParOf" srcId="{9B91CBE0-E8F7-45D0-B270-DEAEE8FFC321}" destId="{B61422C7-2ED2-4268-BB53-42F2E805AF86}" srcOrd="1" destOrd="0" presId="urn:microsoft.com/office/officeart/2005/8/layout/pList2#1"/>
    <dgm:cxn modelId="{DF921841-28F3-4CF4-A523-6260C767733D}" type="presParOf" srcId="{9B91CBE0-E8F7-45D0-B270-DEAEE8FFC321}" destId="{F36F069C-B68A-427A-A041-ED2082D361D6}" srcOrd="2" destOrd="0" presId="urn:microsoft.com/office/officeart/2005/8/layout/pList2#1"/>
    <dgm:cxn modelId="{B88E189E-275C-4625-9A95-704100221EF0}" type="presParOf" srcId="{F36F069C-B68A-427A-A041-ED2082D361D6}" destId="{30F2011E-54E2-4607-A569-05516336F0AA}" srcOrd="0" destOrd="0" presId="urn:microsoft.com/office/officeart/2005/8/layout/pList2#1"/>
    <dgm:cxn modelId="{0696D5B0-8BD2-4251-9639-E1A29B86B267}" type="presParOf" srcId="{F36F069C-B68A-427A-A041-ED2082D361D6}" destId="{BD995F4E-0994-4344-9A70-DED2814FB30F}" srcOrd="1" destOrd="0" presId="urn:microsoft.com/office/officeart/2005/8/layout/pList2#1"/>
    <dgm:cxn modelId="{D38EFD0C-7DD5-428C-BC71-2FFC8167AEC8}" type="presParOf" srcId="{F36F069C-B68A-427A-A041-ED2082D361D6}" destId="{1A91263D-0C06-449B-900D-E8BF75B80D80}" srcOrd="2" destOrd="0" presId="urn:microsoft.com/office/officeart/2005/8/layout/pList2#1"/>
    <dgm:cxn modelId="{354D1434-40F1-4059-B01C-56C24E45BC3F}" type="presParOf" srcId="{9B91CBE0-E8F7-45D0-B270-DEAEE8FFC321}" destId="{FAD7E267-320D-420B-AFD1-43BA067261EB}" srcOrd="3" destOrd="0" presId="urn:microsoft.com/office/officeart/2005/8/layout/pList2#1"/>
    <dgm:cxn modelId="{856EE846-720F-45EA-A6A6-23D89BEFB079}" type="presParOf" srcId="{9B91CBE0-E8F7-45D0-B270-DEAEE8FFC321}" destId="{E83FDBAC-40E2-4A46-A97A-4A87534AA5EF}" srcOrd="4" destOrd="0" presId="urn:microsoft.com/office/officeart/2005/8/layout/pList2#1"/>
    <dgm:cxn modelId="{42266881-4CE2-44DE-9E80-79E76B788045}" type="presParOf" srcId="{E83FDBAC-40E2-4A46-A97A-4A87534AA5EF}" destId="{89ADC6B0-8922-431A-9811-43A9F27221E3}" srcOrd="0" destOrd="0" presId="urn:microsoft.com/office/officeart/2005/8/layout/pList2#1"/>
    <dgm:cxn modelId="{BC36B647-F9E8-4BEE-A7C0-7257AFE892E1}" type="presParOf" srcId="{E83FDBAC-40E2-4A46-A97A-4A87534AA5EF}" destId="{405F50C6-C074-4018-9200-C2E0C3BE5A64}" srcOrd="1" destOrd="0" presId="urn:microsoft.com/office/officeart/2005/8/layout/pList2#1"/>
    <dgm:cxn modelId="{AE7BBA3C-974E-46FA-9B3F-26EBE110E7FC}" type="presParOf" srcId="{E83FDBAC-40E2-4A46-A97A-4A87534AA5EF}" destId="{7175DD66-9849-4A1C-BAF4-0B5E200549B0}" srcOrd="2" destOrd="0" presId="urn:microsoft.com/office/officeart/2005/8/layout/pList2#1"/>
    <dgm:cxn modelId="{8B4BF7F9-91AD-4B86-ABE2-BED5A81AF16C}" type="presParOf" srcId="{9B91CBE0-E8F7-45D0-B270-DEAEE8FFC321}" destId="{27C52CF7-A430-414A-89AC-78D1CE3976FB}" srcOrd="5" destOrd="0" presId="urn:microsoft.com/office/officeart/2005/8/layout/pList2#1"/>
    <dgm:cxn modelId="{B2BB3E26-2271-4F05-B825-11288302929B}" type="presParOf" srcId="{9B91CBE0-E8F7-45D0-B270-DEAEE8FFC321}" destId="{E5E2BE33-D288-4BF7-845E-A56E8D6CC3EC}" srcOrd="6" destOrd="0" presId="urn:microsoft.com/office/officeart/2005/8/layout/pList2#1"/>
    <dgm:cxn modelId="{1E6A357E-C75C-4F5A-9BAC-5DFB0EAACE50}" type="presParOf" srcId="{E5E2BE33-D288-4BF7-845E-A56E8D6CC3EC}" destId="{F5EF25D5-95F8-45B7-9F88-9C067377C250}" srcOrd="0" destOrd="0" presId="urn:microsoft.com/office/officeart/2005/8/layout/pList2#1"/>
    <dgm:cxn modelId="{04F79C21-9B12-445C-8DFA-35AA390889A8}" type="presParOf" srcId="{E5E2BE33-D288-4BF7-845E-A56E8D6CC3EC}" destId="{5D8AABCD-CA82-4CD2-9397-CCAA70D83CB0}" srcOrd="1" destOrd="0" presId="urn:microsoft.com/office/officeart/2005/8/layout/pList2#1"/>
    <dgm:cxn modelId="{8D0E7DB6-6308-45BE-B99E-67C3D9E80B25}" type="presParOf" srcId="{E5E2BE33-D288-4BF7-845E-A56E8D6CC3EC}" destId="{E23BE0C8-5EA5-45AB-A3E9-0AA6EDABC0CF}" srcOrd="2" destOrd="0" presId="urn:microsoft.com/office/officeart/2005/8/layout/pList2#1"/>
    <dgm:cxn modelId="{4B65535E-25B6-40B1-A0D4-F30ED0602909}" type="presParOf" srcId="{9B91CBE0-E8F7-45D0-B270-DEAEE8FFC321}" destId="{22032AFA-C0E5-4348-AE7B-C6968B98397B}" srcOrd="7" destOrd="0" presId="urn:microsoft.com/office/officeart/2005/8/layout/pList2#1"/>
    <dgm:cxn modelId="{9A917A2E-B4E6-4357-90C3-6E66EA77DB7D}" type="presParOf" srcId="{9B91CBE0-E8F7-45D0-B270-DEAEE8FFC321}" destId="{09C4FB17-64C2-4A9B-A37D-3E12400D4706}" srcOrd="8" destOrd="0" presId="urn:microsoft.com/office/officeart/2005/8/layout/pList2#1"/>
    <dgm:cxn modelId="{CE5E1FA4-A7F8-4C47-801B-4ADB8117C55E}" type="presParOf" srcId="{09C4FB17-64C2-4A9B-A37D-3E12400D4706}" destId="{0F83EDD4-B75A-4B91-82E3-5E7DC1B82B5B}" srcOrd="0" destOrd="0" presId="urn:microsoft.com/office/officeart/2005/8/layout/pList2#1"/>
    <dgm:cxn modelId="{C4745069-E768-4B3B-BB83-038C13F917A4}" type="presParOf" srcId="{09C4FB17-64C2-4A9B-A37D-3E12400D4706}" destId="{C23321F7-919E-475A-AAEB-6AC9F55CC25B}" srcOrd="1" destOrd="0" presId="urn:microsoft.com/office/officeart/2005/8/layout/pList2#1"/>
    <dgm:cxn modelId="{4C9A7621-A811-477F-B05B-9C4C3F89466E}" type="presParOf" srcId="{09C4FB17-64C2-4A9B-A37D-3E12400D4706}" destId="{FA6EF4D0-D5DC-41C5-A876-CBB18051BF13}" srcOrd="2" destOrd="0" presId="urn:microsoft.com/office/officeart/2005/8/layout/pList2#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1/3/2014</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4" y="8829966"/>
            <a:ext cx="2971800" cy="464820"/>
          </a:xfrm>
          <a:prstGeom prst="rect">
            <a:avLst/>
          </a:prstGeom>
        </p:spPr>
        <p:txBody>
          <a:bodyPr vert="horz" lIns="92924" tIns="46463" rIns="92924" bIns="46463"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xmlns=""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1/3/2014</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xmlns=""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tea.state.tx.us/TSDS/StudentGPS%E2%84%A2_Dashboard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defTabSz="914286">
              <a:spcBef>
                <a:spcPct val="0"/>
              </a:spcBef>
              <a:defRPr/>
            </a:pPr>
            <a:r>
              <a:rPr lang="en-US" b="0" dirty="0" smtClean="0">
                <a:solidFill>
                  <a:schemeClr val="bg1"/>
                </a:solidFill>
              </a:rPr>
              <a:t>Welcome</a:t>
            </a:r>
            <a:r>
              <a:rPr lang="en-US" b="0" baseline="0" dirty="0" smtClean="0">
                <a:solidFill>
                  <a:schemeClr val="bg1"/>
                </a:solidFill>
              </a:rPr>
              <a:t> to today’s training session.  In this course, we will provide an overview of the Texas Student Data System along with an overview of the TSDS High Level End User Process Map.</a:t>
            </a:r>
            <a:endParaRPr lang="en-US" b="0" dirty="0" smtClean="0">
              <a:solidFill>
                <a:schemeClr val="bg1"/>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0</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0000"/>
              </a:lnSpc>
              <a:spcBef>
                <a:spcPts val="0"/>
              </a:spcBef>
              <a:spcAft>
                <a:spcPts val="0"/>
              </a:spcAft>
              <a:buNone/>
            </a:pPr>
            <a:r>
              <a:rPr lang="en-US" sz="1200" b="1" dirty="0" smtClean="0"/>
              <a:t>The Texas</a:t>
            </a:r>
            <a:r>
              <a:rPr lang="en-US" sz="1200" b="1" baseline="0" dirty="0" smtClean="0"/>
              <a:t> Student Data System is a</a:t>
            </a:r>
            <a:r>
              <a:rPr lang="en-US" sz="1200" b="1" dirty="0" smtClean="0"/>
              <a:t> data collection and reporting system that will: </a:t>
            </a:r>
          </a:p>
          <a:p>
            <a:pPr marL="171450" indent="-171450">
              <a:lnSpc>
                <a:spcPct val="100000"/>
              </a:lnSpc>
              <a:spcBef>
                <a:spcPts val="0"/>
              </a:spcBef>
              <a:spcAft>
                <a:spcPts val="0"/>
              </a:spcAft>
              <a:buClr>
                <a:srgbClr val="0070C0"/>
              </a:buClr>
              <a:buFont typeface="Arial" pitchFamily="34" charset="0"/>
              <a:buChar char="•"/>
            </a:pPr>
            <a:r>
              <a:rPr lang="en-US" sz="1200" dirty="0" smtClean="0"/>
              <a:t>Modernize the PEIMS data collection process </a:t>
            </a:r>
            <a:r>
              <a:rPr lang="en-US" sz="1200" b="1" dirty="0" smtClean="0"/>
              <a:t>to reduce technology risk and system downtime,</a:t>
            </a:r>
            <a:r>
              <a:rPr lang="en-US" sz="1200" dirty="0" smtClean="0"/>
              <a:t> allowing for more system availability and ease of use, and;</a:t>
            </a:r>
          </a:p>
          <a:p>
            <a:pPr marL="171450" indent="-171450">
              <a:lnSpc>
                <a:spcPct val="100000"/>
              </a:lnSpc>
              <a:spcBef>
                <a:spcPts val="0"/>
              </a:spcBef>
              <a:spcAft>
                <a:spcPts val="0"/>
              </a:spcAft>
              <a:buClr>
                <a:srgbClr val="0070C0"/>
              </a:buClr>
              <a:buFont typeface="Arial" pitchFamily="34" charset="0"/>
              <a:buChar char="•"/>
            </a:pPr>
            <a:r>
              <a:rPr lang="en-US" sz="1200" dirty="0" smtClean="0"/>
              <a:t>Put </a:t>
            </a:r>
            <a:r>
              <a:rPr lang="en-US" sz="1200" b="1" dirty="0" smtClean="0"/>
              <a:t>real-time student performance data </a:t>
            </a:r>
            <a:r>
              <a:rPr lang="en-US" sz="1200" dirty="0" smtClean="0"/>
              <a:t>in the hands of educators to improve student achievement, and;  </a:t>
            </a:r>
          </a:p>
          <a:p>
            <a:pPr marL="171450" indent="-171450">
              <a:lnSpc>
                <a:spcPct val="100000"/>
              </a:lnSpc>
              <a:spcBef>
                <a:spcPts val="0"/>
              </a:spcBef>
              <a:spcAft>
                <a:spcPts val="0"/>
              </a:spcAft>
              <a:buClr>
                <a:srgbClr val="0070C0"/>
              </a:buClr>
              <a:buFont typeface="Arial" pitchFamily="34" charset="0"/>
              <a:buChar char="•"/>
            </a:pPr>
            <a:r>
              <a:rPr lang="en-US" sz="1200" dirty="0" smtClean="0"/>
              <a:t>Become the </a:t>
            </a:r>
            <a:r>
              <a:rPr lang="en-US" sz="1200" b="1" i="1" dirty="0" smtClean="0"/>
              <a:t>one</a:t>
            </a:r>
            <a:r>
              <a:rPr lang="en-US" sz="1200" b="1" dirty="0" smtClean="0"/>
              <a:t> common data collection platform </a:t>
            </a:r>
            <a:r>
              <a:rPr lang="en-US" sz="1200" dirty="0" smtClean="0"/>
              <a:t>for TEA to reduce the data collection burden on districts and charter schools.</a:t>
            </a:r>
          </a:p>
          <a:p>
            <a:pPr marL="0">
              <a:lnSpc>
                <a:spcPct val="100000"/>
              </a:lnSpc>
              <a:spcBef>
                <a:spcPts val="0"/>
              </a:spcBef>
              <a:spcAft>
                <a:spcPts val="0"/>
              </a:spcAft>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xmlns="" val="3470460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dirty="0" smtClean="0">
                <a:cs typeface="Arial" pitchFamily="34" charset="0"/>
              </a:rPr>
              <a:t>How will TSDS help LEAs?</a:t>
            </a:r>
          </a:p>
          <a:p>
            <a:pPr>
              <a:spcBef>
                <a:spcPts val="0"/>
              </a:spcBef>
            </a:pPr>
            <a:endParaRPr lang="en-US" dirty="0">
              <a:cs typeface="Arial" pitchFamily="34" charset="0"/>
            </a:endParaRPr>
          </a:p>
          <a:p>
            <a:pPr lvl="0">
              <a:spcBef>
                <a:spcPts val="0"/>
              </a:spcBef>
              <a:buNone/>
            </a:pPr>
            <a:r>
              <a:rPr lang="en-US" sz="1200" b="1" dirty="0" smtClean="0">
                <a:solidFill>
                  <a:schemeClr val="accent2"/>
                </a:solidFill>
              </a:rPr>
              <a:t>Achievement</a:t>
            </a:r>
          </a:p>
          <a:p>
            <a:pPr marL="171450" lvl="0" indent="-171450">
              <a:spcBef>
                <a:spcPts val="0"/>
              </a:spcBef>
              <a:buFont typeface="Arial" pitchFamily="34" charset="0"/>
              <a:buChar char="•"/>
            </a:pPr>
            <a:r>
              <a:rPr lang="en-US" sz="1200" dirty="0" err="1" smtClean="0"/>
              <a:t>studentGPS</a:t>
            </a:r>
            <a:r>
              <a:rPr lang="en-US" sz="1200" dirty="0" smtClean="0"/>
              <a:t>™ Dashboards will help educators monitor and assess student performance</a:t>
            </a:r>
          </a:p>
          <a:p>
            <a:pPr marL="171450" indent="-171450">
              <a:spcBef>
                <a:spcPts val="0"/>
              </a:spcBef>
              <a:buFont typeface="Arial" pitchFamily="34" charset="0"/>
              <a:buChar char="•"/>
            </a:pPr>
            <a:r>
              <a:rPr lang="en-US" sz="1200" dirty="0" smtClean="0"/>
              <a:t>Vital information is in one easy-to-use dashboard, saving teachers time and effort</a:t>
            </a:r>
            <a:endParaRPr lang="en-US" sz="1200" dirty="0" smtClean="0">
              <a:solidFill>
                <a:schemeClr val="accent2"/>
              </a:solidFill>
            </a:endParaRPr>
          </a:p>
          <a:p>
            <a:pPr>
              <a:spcBef>
                <a:spcPts val="0"/>
              </a:spcBef>
              <a:buNone/>
            </a:pPr>
            <a:endParaRPr lang="en-US" sz="1200" b="1" dirty="0" smtClean="0">
              <a:solidFill>
                <a:schemeClr val="accent2"/>
              </a:solidFill>
            </a:endParaRPr>
          </a:p>
          <a:p>
            <a:pPr>
              <a:spcBef>
                <a:spcPts val="0"/>
              </a:spcBef>
              <a:buNone/>
            </a:pPr>
            <a:r>
              <a:rPr lang="en-US" sz="1200" b="1" dirty="0" smtClean="0">
                <a:solidFill>
                  <a:schemeClr val="accent2"/>
                </a:solidFill>
              </a:rPr>
              <a:t>Cost</a:t>
            </a:r>
          </a:p>
          <a:p>
            <a:pPr marL="171450" indent="-171450">
              <a:spcBef>
                <a:spcPts val="0"/>
              </a:spcBef>
              <a:buFont typeface="Arial" pitchFamily="34" charset="0"/>
              <a:buChar char="•"/>
            </a:pPr>
            <a:r>
              <a:rPr lang="en-US" sz="1200" dirty="0" smtClean="0"/>
              <a:t>TSDS offers a streamlined process to reduce LEA time and effort, and an optional SSIS to reduce data management costs</a:t>
            </a:r>
            <a:endParaRPr lang="en-US" sz="1200" dirty="0" smtClean="0">
              <a:solidFill>
                <a:schemeClr val="accent2"/>
              </a:solidFill>
            </a:endParaRPr>
          </a:p>
          <a:p>
            <a:pPr lvl="0">
              <a:spcBef>
                <a:spcPts val="0"/>
              </a:spcBef>
              <a:buNone/>
              <a:defRPr/>
            </a:pPr>
            <a:endParaRPr lang="en-US" sz="1200" b="1" dirty="0" smtClean="0">
              <a:solidFill>
                <a:schemeClr val="accent2"/>
              </a:solidFill>
            </a:endParaRPr>
          </a:p>
          <a:p>
            <a:pPr lvl="0">
              <a:spcBef>
                <a:spcPts val="0"/>
              </a:spcBef>
              <a:buNone/>
              <a:defRPr/>
            </a:pPr>
            <a:r>
              <a:rPr lang="en-US" sz="1200" b="1" dirty="0" smtClean="0">
                <a:solidFill>
                  <a:schemeClr val="accent2"/>
                </a:solidFill>
              </a:rPr>
              <a:t>LEA Compliance</a:t>
            </a:r>
          </a:p>
          <a:p>
            <a:pPr marL="171450" lvl="0" indent="-171450">
              <a:spcBef>
                <a:spcPts val="0"/>
              </a:spcBef>
              <a:buFont typeface="Arial" pitchFamily="34" charset="0"/>
              <a:buChar char="•"/>
            </a:pPr>
            <a:r>
              <a:rPr lang="en-US" sz="1200" dirty="0" smtClean="0"/>
              <a:t>The new TSDS Client-Side Validation Tool and longer loading windows in TSDS PEIMS will make it easier and faster to load clean data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xmlns="" val="3083199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will now go over key components of the Texas Student Data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xmlns="" val="3189124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solidFill>
                  <a:schemeClr val="tx1"/>
                </a:solidFill>
                <a:latin typeface="Arial" pitchFamily="34" charset="0"/>
                <a:cs typeface="Arial" pitchFamily="34" charset="0"/>
              </a:rPr>
              <a:t>The Texas Student Data System (TSDS) consists of multiple components that will improve and standardize the data collection and data management process in the State of Texas, and equip educators with timely, actionable and historical student data to drive classroom and student success. The TSDS components consist of the Optional State Sponsored Student Information System, the Education Data Warehouse, the TSDS PEIMS Application, the </a:t>
            </a:r>
            <a:r>
              <a:rPr lang="en-US" sz="1200" baseline="0" dirty="0" err="1" smtClean="0">
                <a:solidFill>
                  <a:schemeClr val="tx1"/>
                </a:solidFill>
                <a:latin typeface="Arial" pitchFamily="34" charset="0"/>
                <a:cs typeface="Arial" pitchFamily="34" charset="0"/>
              </a:rPr>
              <a:t>studentGPS</a:t>
            </a:r>
            <a:r>
              <a:rPr lang="en-US" sz="1200" baseline="0" dirty="0" smtClean="0">
                <a:solidFill>
                  <a:schemeClr val="tx1"/>
                </a:solidFill>
                <a:latin typeface="Arial" pitchFamily="34" charset="0"/>
                <a:cs typeface="Arial" pitchFamily="34" charset="0"/>
              </a:rPr>
              <a:t>™ Dashboards and the TPEIR public reporting system.</a:t>
            </a:r>
            <a:endParaRPr lang="en-US" baseline="0"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xmlns="" val="2040702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Notes:</a:t>
            </a:r>
          </a:p>
          <a:p>
            <a:endParaRPr lang="en-US" dirty="0" smtClean="0"/>
          </a:p>
          <a:p>
            <a:r>
              <a:rPr lang="en-US" dirty="0" smtClean="0"/>
              <a:t>Read through each section.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dirty="0">
                <a:cs typeface="Arial" pitchFamily="34" charset="0"/>
              </a:rPr>
              <a:t>The voluntary State-sponsored Student Information System (SSIS) master contract was negotiated by TEA with </a:t>
            </a:r>
            <a:r>
              <a:rPr lang="en-US" i="1" dirty="0">
                <a:cs typeface="Arial" pitchFamily="34" charset="0"/>
              </a:rPr>
              <a:t>TCC TxEIS </a:t>
            </a:r>
            <a:r>
              <a:rPr lang="en-US" dirty="0">
                <a:cs typeface="Arial" pitchFamily="34" charset="0"/>
              </a:rPr>
              <a:t>and </a:t>
            </a:r>
            <a:r>
              <a:rPr lang="en-US" i="1" dirty="0">
                <a:cs typeface="Arial" pitchFamily="34" charset="0"/>
              </a:rPr>
              <a:t>Skyward</a:t>
            </a:r>
            <a:r>
              <a:rPr lang="en-US" dirty="0">
                <a:cs typeface="Arial" pitchFamily="34" charset="0"/>
              </a:rPr>
              <a:t>  to reduce price and improve functionality for participating districts and charter schools. Both SSIS contracts deliver software as a service (SaaS) in which LEAs benefit from functionality improvements on an on-going basis. Your district or charter school can begin using a new or improved feature at no extra cost as soon as it appears in the SSIS. The state negotiated SSIS contracts offer a competitive, not-to-exceed price per student that benefits all sizes of districts and charter schools across the state.  Additionally, since TEA negotiated the contract, districts and charter schools do not need to go through the time-consuming process of issuing their own RFP.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xmlns="" val="953442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Components</a:t>
            </a:r>
            <a:r>
              <a:rPr lang="en-US" baseline="0" dirty="0" smtClean="0"/>
              <a:t> of the Education Data Warehouse (EDW) include: </a:t>
            </a:r>
          </a:p>
          <a:p>
            <a:endParaRPr lang="en-US" baseline="0" dirty="0" smtClean="0"/>
          </a:p>
          <a:p>
            <a:pPr fontAlgn="base"/>
            <a:r>
              <a:rPr lang="en-US" b="1" u="sng" dirty="0" smtClean="0">
                <a:solidFill>
                  <a:schemeClr val="tx1"/>
                </a:solidFill>
                <a:latin typeface="+mn-lt"/>
              </a:rPr>
              <a:t>Operational </a:t>
            </a:r>
            <a:r>
              <a:rPr lang="en-US" b="1" u="sng" dirty="0">
                <a:solidFill>
                  <a:schemeClr val="tx1"/>
                </a:solidFill>
                <a:latin typeface="+mn-lt"/>
              </a:rPr>
              <a:t>Data </a:t>
            </a:r>
            <a:r>
              <a:rPr lang="en-US" b="1" u="sng" dirty="0" smtClean="0">
                <a:solidFill>
                  <a:schemeClr val="tx1"/>
                </a:solidFill>
                <a:latin typeface="+mn-lt"/>
              </a:rPr>
              <a:t>Store</a:t>
            </a:r>
            <a:r>
              <a:rPr lang="en-US" b="0" u="none" baseline="0" dirty="0">
                <a:solidFill>
                  <a:schemeClr val="tx1"/>
                </a:solidFill>
                <a:latin typeface="+mn-lt"/>
              </a:rPr>
              <a:t> </a:t>
            </a:r>
            <a:r>
              <a:rPr lang="en-US" dirty="0" smtClean="0">
                <a:solidFill>
                  <a:schemeClr val="tx1"/>
                </a:solidFill>
                <a:latin typeface="+mn-lt"/>
              </a:rPr>
              <a:t>– </a:t>
            </a:r>
            <a:r>
              <a:rPr lang="en-US" dirty="0">
                <a:solidFill>
                  <a:schemeClr val="tx1"/>
                </a:solidFill>
                <a:latin typeface="+mn-lt"/>
              </a:rPr>
              <a:t>the ODS, the system's data store, will include a wide range of educational data from the LEAs, spanning multiple years.</a:t>
            </a:r>
          </a:p>
          <a:p>
            <a:pPr marL="0" marR="0" indent="0" algn="l" defTabSz="914400" rtl="0" eaLnBrk="1" fontAlgn="base" latinLnBrk="0" hangingPunct="1">
              <a:lnSpc>
                <a:spcPct val="100000"/>
              </a:lnSpc>
              <a:spcBef>
                <a:spcPts val="0"/>
              </a:spcBef>
              <a:spcAft>
                <a:spcPts val="0"/>
              </a:spcAft>
              <a:buClrTx/>
              <a:buSzTx/>
              <a:buFontTx/>
              <a:buNone/>
              <a:tabLst/>
              <a:defRPr/>
            </a:pPr>
            <a:r>
              <a:rPr lang="en-US" sz="1200" b="1" u="sng" kern="1200" dirty="0" smtClean="0">
                <a:solidFill>
                  <a:schemeClr val="tx1"/>
                </a:solidFill>
                <a:latin typeface="Arial" pitchFamily="34" charset="0"/>
                <a:ea typeface="+mn-ea"/>
                <a:cs typeface="Arial" pitchFamily="34" charset="0"/>
              </a:rPr>
              <a:t>Unique ID</a:t>
            </a:r>
            <a:r>
              <a:rPr lang="en-US" sz="1200" kern="1200" dirty="0" smtClean="0">
                <a:solidFill>
                  <a:schemeClr val="tx1"/>
                </a:solidFill>
                <a:latin typeface="Arial" pitchFamily="34" charset="0"/>
                <a:ea typeface="+mn-ea"/>
                <a:cs typeface="Arial" pitchFamily="34" charset="0"/>
              </a:rPr>
              <a:t> - the TSDS</a:t>
            </a:r>
            <a:r>
              <a:rPr lang="en-US" sz="1200" kern="1200" baseline="0" dirty="0" smtClean="0">
                <a:solidFill>
                  <a:schemeClr val="tx1"/>
                </a:solidFill>
                <a:latin typeface="Arial" pitchFamily="34" charset="0"/>
                <a:ea typeface="+mn-ea"/>
                <a:cs typeface="Arial" pitchFamily="34" charset="0"/>
              </a:rPr>
              <a:t> application</a:t>
            </a:r>
            <a:r>
              <a:rPr lang="en-US" sz="1200" kern="1200" dirty="0" smtClean="0">
                <a:solidFill>
                  <a:schemeClr val="tx1"/>
                </a:solidFill>
                <a:latin typeface="Arial" pitchFamily="34" charset="0"/>
                <a:ea typeface="+mn-ea"/>
                <a:cs typeface="Arial" pitchFamily="34" charset="0"/>
              </a:rPr>
              <a:t> for managing identification numbers</a:t>
            </a:r>
            <a:endParaRPr lang="en-US" b="1" u="sng" dirty="0" smtClean="0">
              <a:solidFill>
                <a:schemeClr val="tx1"/>
              </a:solidFill>
              <a:latin typeface="+mn-lt"/>
            </a:endParaRPr>
          </a:p>
          <a:p>
            <a:pPr fontAlgn="base"/>
            <a:r>
              <a:rPr lang="en-US" b="1" u="sng" dirty="0" smtClean="0">
                <a:solidFill>
                  <a:schemeClr val="tx1"/>
                </a:solidFill>
                <a:latin typeface="+mn-lt"/>
              </a:rPr>
              <a:t>Dashboard </a:t>
            </a:r>
            <a:r>
              <a:rPr lang="en-US" b="1" u="sng" dirty="0">
                <a:solidFill>
                  <a:schemeClr val="tx1"/>
                </a:solidFill>
                <a:latin typeface="+mn-lt"/>
              </a:rPr>
              <a:t>Data Mart</a:t>
            </a:r>
            <a:r>
              <a:rPr lang="en-US" dirty="0">
                <a:solidFill>
                  <a:schemeClr val="tx1"/>
                </a:solidFill>
                <a:latin typeface="+mn-lt"/>
              </a:rPr>
              <a:t> – the DDM is a voluntary repository for multiple years of performance data that uses information loaded by participating LEAs to the ODS to calculate performance metrics and power the optional </a:t>
            </a:r>
            <a:r>
              <a:rPr lang="en-US" u="sng" dirty="0" smtClean="0">
                <a:solidFill>
                  <a:schemeClr val="tx1"/>
                </a:solidFill>
                <a:latin typeface="+mn-lt"/>
                <a:hlinkClick r:id="rId3" tooltip="Performance Dashboards"/>
              </a:rPr>
              <a:t>studentGPS™ </a:t>
            </a:r>
            <a:r>
              <a:rPr lang="en-US" u="sng" dirty="0">
                <a:solidFill>
                  <a:schemeClr val="tx1"/>
                </a:solidFill>
                <a:latin typeface="+mn-lt"/>
                <a:hlinkClick r:id="rId3" tooltip="Performance Dashboards"/>
              </a:rPr>
              <a:t>Dashboards</a:t>
            </a:r>
            <a:r>
              <a:rPr lang="en-US" dirty="0">
                <a:solidFill>
                  <a:schemeClr val="tx1"/>
                </a:solidFill>
                <a:latin typeface="+mn-lt"/>
              </a:rPr>
              <a:t>.</a:t>
            </a:r>
          </a:p>
          <a:p>
            <a:pPr fontAlgn="base"/>
            <a:r>
              <a:rPr lang="en-US" b="1" u="sng" dirty="0" smtClean="0">
                <a:solidFill>
                  <a:schemeClr val="tx1"/>
                </a:solidFill>
                <a:latin typeface="+mn-lt"/>
              </a:rPr>
              <a:t>TSDS PEIMS Data Mart</a:t>
            </a:r>
            <a:r>
              <a:rPr lang="en-US" dirty="0">
                <a:solidFill>
                  <a:schemeClr val="tx1"/>
                </a:solidFill>
                <a:latin typeface="+mn-lt"/>
              </a:rPr>
              <a:t> – the replacement for Edit+, the TSDS PEIMS is a repository for PEIMS data and enables the selective loading, validation, and reporting required to finalize and submit a PEIMS collection.</a:t>
            </a:r>
          </a:p>
          <a:p>
            <a:pPr fontAlgn="base"/>
            <a:r>
              <a:rPr lang="en-US" b="1" u="sng" dirty="0">
                <a:solidFill>
                  <a:schemeClr val="tx1"/>
                </a:solidFill>
                <a:latin typeface="+mn-lt"/>
              </a:rPr>
              <a:t>Other </a:t>
            </a:r>
            <a:r>
              <a:rPr lang="en-US" b="1" u="sng" dirty="0" smtClean="0">
                <a:solidFill>
                  <a:schemeClr val="tx1"/>
                </a:solidFill>
                <a:latin typeface="+mn-lt"/>
              </a:rPr>
              <a:t>Data </a:t>
            </a:r>
            <a:r>
              <a:rPr lang="en-US" b="1" u="sng" dirty="0">
                <a:solidFill>
                  <a:schemeClr val="tx1"/>
                </a:solidFill>
                <a:latin typeface="+mn-lt"/>
              </a:rPr>
              <a:t>M</a:t>
            </a:r>
            <a:r>
              <a:rPr lang="en-US" b="1" u="sng" dirty="0" smtClean="0">
                <a:solidFill>
                  <a:schemeClr val="tx1"/>
                </a:solidFill>
                <a:latin typeface="+mn-lt"/>
              </a:rPr>
              <a:t>arts</a:t>
            </a:r>
            <a:r>
              <a:rPr lang="en-US" dirty="0">
                <a:solidFill>
                  <a:schemeClr val="tx1"/>
                </a:solidFill>
                <a:latin typeface="+mn-lt"/>
              </a:rPr>
              <a:t> – TEA plans to continue its work consolidating its data collection systems well into the future. The goal is to reduce redundant collection and improve connections between databases for better reportability. As needed, other data marts may be created to accommodate other programs.</a:t>
            </a:r>
          </a:p>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xmlns="" val="2412577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pPr>
            <a:r>
              <a:rPr lang="en-US" dirty="0"/>
              <a:t>TSDS PEIMS leverages the benefits of the new TSDS platform  through a redesign of the state-mandated PEIMS process.  TSDS PEIMS collects public school data to help determine funding allocations, accountability ratings, and facilitate data reporting for state and federal initiatives.  TSDS PEIMS is designed to improve our system capacity which will  reduce technology risk (including system downtime) that was present with EDIT+.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xmlns="" val="3149021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pPr>
            <a:r>
              <a:rPr lang="en-US" dirty="0" smtClean="0"/>
              <a:t>TSDS offers the new TSDS Client-Side</a:t>
            </a:r>
            <a:r>
              <a:rPr lang="en-US" baseline="0" dirty="0" smtClean="0"/>
              <a:t> V</a:t>
            </a:r>
            <a:r>
              <a:rPr lang="en-US" dirty="0" smtClean="0"/>
              <a:t>alidation </a:t>
            </a:r>
            <a:r>
              <a:rPr lang="en-US" dirty="0"/>
              <a:t>T</a:t>
            </a:r>
            <a:r>
              <a:rPr lang="en-US" dirty="0" smtClean="0"/>
              <a:t>ool </a:t>
            </a:r>
            <a:r>
              <a:rPr lang="en-US" dirty="0"/>
              <a:t>available in the beginning of the data loading process, which will help identify data errors earlier, prior to uploading PEIMS and dashboard data to the Education Data Warehouse (EDW), ultimately enhancing data quality in the long-term.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xmlns="" val="3149021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dirty="0"/>
              <a:t>The </a:t>
            </a:r>
            <a:r>
              <a:rPr lang="en-US" dirty="0" smtClean="0"/>
              <a:t>studentGPS</a:t>
            </a:r>
            <a:r>
              <a:rPr lang="en-US" sz="1200" dirty="0" smtClean="0"/>
              <a:t>™</a:t>
            </a:r>
            <a:r>
              <a:rPr lang="en-US" dirty="0" smtClean="0"/>
              <a:t> </a:t>
            </a:r>
            <a:r>
              <a:rPr lang="en-US" dirty="0"/>
              <a:t>Dashboards gives educators a view into the whole student, providing an easy-to-understand picture of how a student is performing by combining multiple student data, such as grades, attendance, discipline, standardized test scores, program areas, and demographics, all in one place.  Educators can easily see the trends and make more timely and informed decisions. </a:t>
            </a:r>
          </a:p>
          <a:p>
            <a:pPr defTabSz="914286">
              <a:defRPr/>
            </a:pPr>
            <a:endParaRPr lang="en-US" dirty="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During this course, we will</a:t>
            </a:r>
            <a:r>
              <a:rPr lang="en-US" baseline="0" dirty="0" smtClean="0">
                <a:latin typeface="Arial" pitchFamily="34" charset="0"/>
              </a:rPr>
              <a:t> provide an overview of TSDS, including the TSDS components as well as the TSDS deployment plan.  In addition, we will cover the TSDS High Level End User Process Map from end to end, with a focus on the benefits of the up front validations through the new TSDS Client-Side Validation Tool.   We will also discuss the roles and responsibilities of the ESC Technical Champion and LEA Data Steward along with the roles and responsibilities of the ESC TSDS PEIMS Champion and LEA TSDS PEIMS Steward/Coordinator.  We will also allow time for wrap up and questions at the end.</a:t>
            </a:r>
            <a:endParaRPr lang="en-US" b="0"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a:t>
            </a:fld>
            <a:endParaRPr lang="en-US" dirty="0"/>
          </a:p>
        </p:txBody>
      </p:sp>
    </p:spTree>
    <p:extLst>
      <p:ext uri="{BB962C8B-B14F-4D97-AF65-F5344CB8AC3E}">
        <p14:creationId xmlns:p14="http://schemas.microsoft.com/office/powerpoint/2010/main" xmlns=""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cs typeface="Arial" pitchFamily="34" charset="0"/>
              </a:rPr>
              <a:t>TPEIR is the statewide longitudinal data warehouse that combines 20+ years of data from Texas public schools, higher education, educator certification and the workforce.  The public-facing reports support analysis of students moving from PreK-12 to Texas colleges and universities, and in some cases, return to PreK-12 as teachers or administrators. TPEIR will continue to provide the public aggregated reports on student graduation, teacher employment and certification, and higher education enrollment and graduation counts, that will help parents, districts, charter schools, and the public be more informed about education performance within the state of Texas. </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xmlns="" val="1618814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look at </a:t>
            </a:r>
            <a:r>
              <a:rPr lang="en-US" baseline="0" dirty="0" smtClean="0"/>
              <a:t>the deployment plan for the Texas Student Data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xmlns="" val="1788335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TSDS Implementation timeline</a:t>
            </a:r>
            <a:r>
              <a:rPr lang="en-US" sz="1200" baseline="0" dirty="0" smtClean="0"/>
              <a:t> shows the work flow of the TSDS rollout, starting with Stakeholder Engagement and Prototyping.  Next in line is the Development and Limited Production Releases.  TEDS was field tested and several LPRs implemented the </a:t>
            </a:r>
            <a:r>
              <a:rPr lang="en-US" sz="1200" dirty="0" err="1" smtClean="0"/>
              <a:t>studentGPS</a:t>
            </a:r>
            <a:r>
              <a:rPr lang="en-US" sz="1200" dirty="0" smtClean="0"/>
              <a:t>™ Dashboards.</a:t>
            </a:r>
            <a:r>
              <a:rPr lang="en-US" sz="1200" baseline="0" dirty="0" smtClean="0"/>
              <a:t>  </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Texas PEIMS and </a:t>
            </a:r>
            <a:r>
              <a:rPr lang="en-US" sz="1200" dirty="0" err="1" smtClean="0"/>
              <a:t>studentGPS</a:t>
            </a:r>
            <a:r>
              <a:rPr lang="en-US" sz="1200" dirty="0" smtClean="0"/>
              <a:t>™ Dashboards will continue</a:t>
            </a:r>
            <a:r>
              <a:rPr lang="en-US" sz="1200" baseline="0" dirty="0" smtClean="0"/>
              <a:t> to </a:t>
            </a:r>
            <a:r>
              <a:rPr lang="en-US" sz="1200" dirty="0" smtClean="0"/>
              <a:t>deploy over the next four years.  The</a:t>
            </a:r>
            <a:r>
              <a:rPr lang="en-US" sz="1200" baseline="0" dirty="0" smtClean="0"/>
              <a:t> 2013-2014 School Year Participants </a:t>
            </a:r>
            <a:r>
              <a:rPr lang="en-US" sz="1200" dirty="0" smtClean="0"/>
              <a:t>are part of the Early Adopter phase and there will be three other stages</a:t>
            </a:r>
            <a:r>
              <a:rPr lang="en-US" sz="1200" baseline="0" dirty="0" smtClean="0"/>
              <a:t> </a:t>
            </a:r>
            <a:r>
              <a:rPr lang="en-US" sz="1200" dirty="0" smtClean="0">
                <a:solidFill>
                  <a:srgbClr val="FF0000"/>
                </a:solidFill>
              </a:rPr>
              <a:t>from 2014 – 2017 </a:t>
            </a:r>
            <a:r>
              <a:rPr lang="en-US" sz="1200" dirty="0" smtClean="0"/>
              <a:t>after the Early Adopter phase,</a:t>
            </a:r>
            <a:r>
              <a:rPr lang="en-US" sz="1200" baseline="0" dirty="0" smtClean="0"/>
              <a:t> </a:t>
            </a:r>
            <a:r>
              <a:rPr lang="en-US" sz="1200" dirty="0" smtClean="0"/>
              <a:t>called Stages 1 through 3.  As part of the Early Adopter phase, TSDS PEIMS will be deployed to over 610,000  students and </a:t>
            </a:r>
            <a:r>
              <a:rPr lang="en-US" sz="1200" dirty="0" err="1" smtClean="0"/>
              <a:t>studentGPS</a:t>
            </a:r>
            <a:r>
              <a:rPr lang="en-US" sz="1200" dirty="0" smtClean="0"/>
              <a:t>™ Dashboards will be deployed to over 722,000 students.  In Stages 1 – 3, TSDS PEIMS will be deployed to approximately 1.5 million new students per year and studentGPS™ Dashboards will be deployed to approximately 667,000 new students per year.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xmlns="" val="2241662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look at</a:t>
            </a:r>
            <a:r>
              <a:rPr lang="en-US" baseline="0" dirty="0" smtClean="0"/>
              <a:t> the TSDS High Level End User Process Map.</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xmlns="" val="1788335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Let’s take a good look at the TSDS High Level End User Process map, from end to end.  At this point, let’s download the full TSDS High Level End User Process Map from Project Share.  It will be easier to read if you print this out.  Log in to Project Share and download this document. </a:t>
            </a:r>
          </a:p>
          <a:p>
            <a:pPr defTabSz="919228">
              <a:defRPr/>
            </a:pPr>
            <a:endParaRPr lang="en-US" baseline="0" dirty="0" smtClean="0">
              <a:latin typeface="Arial" pitchFamily="34" charset="0"/>
            </a:endParaRPr>
          </a:p>
          <a:p>
            <a:pPr defTabSz="919228">
              <a:defRPr/>
            </a:pPr>
            <a:r>
              <a:rPr lang="en-US" b="1" baseline="0" dirty="0" smtClean="0">
                <a:latin typeface="Arial" pitchFamily="34" charset="0"/>
              </a:rPr>
              <a:t>Trainer notes:  </a:t>
            </a:r>
          </a:p>
          <a:p>
            <a:pPr defTabSz="919228">
              <a:defRPr/>
            </a:pPr>
            <a:r>
              <a:rPr lang="en-US" baseline="0" dirty="0" smtClean="0">
                <a:latin typeface="Arial" pitchFamily="34" charset="0"/>
              </a:rPr>
              <a:t>Make sure that the participants either download a  copy or receive a hand out at this point.</a:t>
            </a:r>
          </a:p>
        </p:txBody>
      </p:sp>
      <p:sp>
        <p:nvSpPr>
          <p:cNvPr id="4" name="Slide Number Placeholder 3"/>
          <p:cNvSpPr>
            <a:spLocks noGrp="1"/>
          </p:cNvSpPr>
          <p:nvPr>
            <p:ph type="sldNum" sz="quarter" idx="10"/>
          </p:nvPr>
        </p:nvSpPr>
        <p:spPr/>
        <p:txBody>
          <a:bodyPr/>
          <a:lstStyle/>
          <a:p>
            <a:fld id="{9D1CB7FC-B682-4230-B9FB-C227E7AC6C43}" type="slidenum">
              <a:rPr lang="en-US" smtClean="0"/>
              <a:pPr/>
              <a:t>23</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 has defined</a:t>
            </a:r>
            <a:r>
              <a:rPr lang="en-US" baseline="0" dirty="0" smtClean="0"/>
              <a:t> Roles and Responsibilities for the ESC Technical Champion/LEA Data Steward and the ESC TSDS PEIMS Champions/LEA TSDS PEIMS Coordinators.  TEA has also defined some responsibilities that will be jointly attended to by both sets of users.  As you look at the TSDS High Level End User Process Map you can see that the map is blocked out in three colors (light blue, light green, and purple) to indicate which responsibilities are mapped to each role.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lnSpc>
                <a:spcPct val="100000"/>
              </a:lnSpc>
              <a:buFont typeface="Arial" pitchFamily="34" charset="0"/>
              <a:buChar char="•"/>
            </a:pPr>
            <a:r>
              <a:rPr lang="en-US" dirty="0" smtClean="0"/>
              <a:t>The collection of Public Education Information Management System (PEIMS) data is required of all Local Education Agencies (LEAs) by TEC §42.006. TEDS provides instructions regarding the submission of PEIMS data from LEAs to the Texas Education Agency.</a:t>
            </a:r>
          </a:p>
          <a:p>
            <a:pPr marL="171450" indent="-171450">
              <a:lnSpc>
                <a:spcPct val="100000"/>
              </a:lnSpc>
              <a:buFont typeface="Arial" pitchFamily="34" charset="0"/>
              <a:buChar char="•"/>
            </a:pPr>
            <a:r>
              <a:rPr lang="en-US" dirty="0" smtClean="0"/>
              <a:t>TEDS provides instructions regarding the submission of studentGPS™ Dashboards data from those LEAs to the Texas Education Agency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xmlns="" val="16188146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nSpc>
                <a:spcPct val="100000"/>
              </a:lnSpc>
              <a:buFont typeface="Arial" pitchFamily="34" charset="0"/>
              <a:buNone/>
            </a:pPr>
            <a:r>
              <a:rPr lang="en-US" sz="1200" dirty="0" smtClean="0"/>
              <a:t>The 2013-2014 TEDS standards:</a:t>
            </a:r>
          </a:p>
          <a:p>
            <a:pPr marL="171450" lvl="0" indent="-171450">
              <a:lnSpc>
                <a:spcPct val="100000"/>
              </a:lnSpc>
              <a:buFont typeface="Arial" pitchFamily="34" charset="0"/>
              <a:buChar char="•"/>
            </a:pPr>
            <a:r>
              <a:rPr lang="en-US" sz="1200" kern="1200" dirty="0" smtClean="0">
                <a:solidFill>
                  <a:schemeClr val="tx1"/>
                </a:solidFill>
                <a:latin typeface="Arial" pitchFamily="34" charset="0"/>
                <a:ea typeface="+mn-ea"/>
                <a:cs typeface="Arial" pitchFamily="34" charset="0"/>
              </a:rPr>
              <a:t>Describe the data reporting requirements</a:t>
            </a:r>
          </a:p>
          <a:p>
            <a:pPr marL="171450" lvl="0" indent="-171450">
              <a:lnSpc>
                <a:spcPct val="100000"/>
              </a:lnSpc>
              <a:buFont typeface="Arial" pitchFamily="34" charset="0"/>
              <a:buChar char="•"/>
            </a:pPr>
            <a:r>
              <a:rPr lang="en-US" sz="1200" kern="1200" dirty="0" smtClean="0">
                <a:solidFill>
                  <a:schemeClr val="tx1"/>
                </a:solidFill>
                <a:latin typeface="Arial" pitchFamily="34" charset="0"/>
                <a:ea typeface="+mn-ea"/>
                <a:cs typeface="Arial" pitchFamily="34" charset="0"/>
              </a:rPr>
              <a:t>Provide descriptions of data elements and the codes used to report them</a:t>
            </a:r>
          </a:p>
          <a:p>
            <a:pPr marL="171450" lvl="0" indent="-171450">
              <a:lnSpc>
                <a:spcPct val="100000"/>
              </a:lnSpc>
              <a:buFont typeface="Arial" pitchFamily="34" charset="0"/>
              <a:buChar char="•"/>
            </a:pPr>
            <a:r>
              <a:rPr lang="en-US" sz="1200" kern="1200" dirty="0" smtClean="0">
                <a:solidFill>
                  <a:schemeClr val="tx1"/>
                </a:solidFill>
                <a:latin typeface="Arial" pitchFamily="34" charset="0"/>
                <a:ea typeface="+mn-ea"/>
                <a:cs typeface="Arial" pitchFamily="34" charset="0"/>
              </a:rPr>
              <a:t>Detail the responsibilities of local education agencies, education service centers, and the Texas Education Agency in connection with the data collection process</a:t>
            </a:r>
          </a:p>
          <a:p>
            <a:pPr marL="171450" lvl="0" indent="-171450">
              <a:lnSpc>
                <a:spcPct val="100000"/>
              </a:lnSpc>
              <a:buFont typeface="Arial" pitchFamily="34" charset="0"/>
              <a:buChar char="•"/>
            </a:pPr>
            <a:r>
              <a:rPr lang="en-US" sz="1200" kern="1200" dirty="0" smtClean="0">
                <a:solidFill>
                  <a:schemeClr val="tx1"/>
                </a:solidFill>
                <a:latin typeface="Arial" pitchFamily="34" charset="0"/>
                <a:ea typeface="+mn-ea"/>
                <a:cs typeface="Arial" pitchFamily="34" charset="0"/>
              </a:rPr>
              <a:t>Provide descriptions of the data collection requirements, including collection data element and data edit specifications</a:t>
            </a:r>
            <a:endParaRPr lang="en-US" sz="1200" kern="1200" dirty="0">
              <a:solidFill>
                <a:schemeClr val="tx1"/>
              </a:solidFill>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xmlns="" val="16188146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We are going to take a high level look at each section, starting with extracting the XML Interchange Files from the source system and the submission to the TSDS Client-Side Validation Tool.</a:t>
            </a:r>
          </a:p>
        </p:txBody>
      </p:sp>
      <p:sp>
        <p:nvSpPr>
          <p:cNvPr id="4" name="Slide Number Placeholder 3"/>
          <p:cNvSpPr>
            <a:spLocks noGrp="1"/>
          </p:cNvSpPr>
          <p:nvPr>
            <p:ph type="sldNum" sz="quarter" idx="10"/>
          </p:nvPr>
        </p:nvSpPr>
        <p:spPr/>
        <p:txBody>
          <a:bodyPr/>
          <a:lstStyle/>
          <a:p>
            <a:fld id="{9D1CB7FC-B682-4230-B9FB-C227E7AC6C43}" type="slidenum">
              <a:rPr lang="en-US" smtClean="0"/>
              <a:pPr/>
              <a:t>27</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a:t>
            </a:r>
            <a:r>
              <a:rPr lang="en-US" baseline="0" dirty="0" smtClean="0"/>
              <a:t> process begins with the XML Interchange files from the source data systems.  The extract process that produces the XML Interchange Files will differentiate between LEA and by Source Data Vendor.  Since this is different by LEA we will not be covering this in today’s training.</a:t>
            </a:r>
          </a:p>
          <a:p>
            <a:endParaRPr lang="en-US" baseline="0" dirty="0" smtClean="0"/>
          </a:p>
          <a:p>
            <a:r>
              <a:rPr lang="en-US" baseline="0" dirty="0" smtClean="0"/>
              <a:t>Next, the LEA will validate the XML Interchange files using the TSDS Client-Side Validation Tool.  At times it will be necessary to download the latest version from the TSDS Portal.  Using the TSDS Client-Side Validation tool at this point in the process will be critical to reducing the number of errors downstream.  This TSDS Client-Side Validation Tool will be a means of saving time and effort for all the parties involved.  </a:t>
            </a:r>
          </a:p>
          <a:p>
            <a:endParaRPr lang="en-US" baseline="0" dirty="0" smtClean="0"/>
          </a:p>
          <a:p>
            <a:r>
              <a:rPr lang="en-US" baseline="0" dirty="0" smtClean="0"/>
              <a:t>Once you check to see that you have the latest version of the TSDS Client-Side Validation Tool downloaded, you can load the files through the TSDS Client-Side Validation Tool and error reports are produced.  If there are errors, it is recommended that you correct the data in the source data systems and re-extract the XML Interchange Files.  </a:t>
            </a:r>
          </a:p>
          <a:p>
            <a:endParaRPr lang="en-US" baseline="0" dirty="0" smtClean="0"/>
          </a:p>
          <a:p>
            <a:r>
              <a:rPr lang="en-US" baseline="0" dirty="0" smtClean="0"/>
              <a:t>If there are no data errors, the data moves forward.</a:t>
            </a:r>
          </a:p>
          <a:p>
            <a:endParaRPr lang="en-US" baseline="0" dirty="0" smtClean="0"/>
          </a:p>
          <a:p>
            <a:r>
              <a:rPr lang="en-US" baseline="0" dirty="0" smtClean="0"/>
              <a:t>Note that this series of actions is blocked in purple.  Looking back at the legend, this indicates that the TSDS Client-Side Validation Tool would be the joint responsibility of </a:t>
            </a:r>
            <a:r>
              <a:rPr lang="en-US" b="1" baseline="0" dirty="0" smtClean="0"/>
              <a:t>both</a:t>
            </a:r>
            <a:r>
              <a:rPr lang="en-US" baseline="0" dirty="0" smtClean="0"/>
              <a:t> the LEA Data Steward and the TSDS PEIMS Steward/Coordinator at the LEA level and both the ESC Technical Champion and ESC TSDS PEIMS Champion at the ESC level.</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only pre-requisite</a:t>
            </a:r>
            <a:r>
              <a:rPr lang="en-US" baseline="0" dirty="0" smtClean="0"/>
              <a:t> is that each training participant must be able to log in to Project Share with a valid credentials.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xmlns=""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Next we are going to look at the move from the TSDS Client-Side Validation Tool to the TSDS DTU and eDM.</a:t>
            </a:r>
          </a:p>
        </p:txBody>
      </p:sp>
      <p:sp>
        <p:nvSpPr>
          <p:cNvPr id="4" name="Slide Number Placeholder 3"/>
          <p:cNvSpPr>
            <a:spLocks noGrp="1"/>
          </p:cNvSpPr>
          <p:nvPr>
            <p:ph type="sldNum" sz="quarter" idx="10"/>
          </p:nvPr>
        </p:nvSpPr>
        <p:spPr/>
        <p:txBody>
          <a:bodyPr/>
          <a:lstStyle/>
          <a:p>
            <a:fld id="{9D1CB7FC-B682-4230-B9FB-C227E7AC6C43}" type="slidenum">
              <a:rPr lang="en-US" smtClean="0"/>
              <a:pPr/>
              <a:t>29</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Once the XML Interchange files have passed through the TSDS Client-Side Validation Tool, the data is loaded into the Operational Data Store (the ODS), using the Data Transfer Utility (the DTU) or the </a:t>
            </a:r>
            <a:r>
              <a:rPr lang="en-US" baseline="0" dirty="0" err="1" smtClean="0"/>
              <a:t>eData</a:t>
            </a:r>
            <a:r>
              <a:rPr lang="en-US" baseline="0" dirty="0" smtClean="0"/>
              <a:t> Manager (eDM).  Using the DTU, the LEA can transfer files to eDM and the remainder of the processes flows automatically. The DTU transfers can be initiated manually or scheduled by the LEAs. You also have the option of manually submitting an XML Interchange files to eDM.  </a:t>
            </a:r>
          </a:p>
          <a:p>
            <a:endParaRPr lang="en-US" baseline="0" dirty="0" smtClean="0"/>
          </a:p>
          <a:p>
            <a:r>
              <a:rPr lang="en-US" baseline="0" dirty="0" smtClean="0"/>
              <a:t>Note that the TSDS Client-Side Validation Tool is coded purple – so a joint responsibility.  The latter series of actions is blocked out in blue.  This indicates that the ESC Technical Champion/LEA Data Steward is responsible for this part of the process.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Next we are going to look at the process of the data files within eDM.</a:t>
            </a:r>
          </a:p>
        </p:txBody>
      </p:sp>
      <p:sp>
        <p:nvSpPr>
          <p:cNvPr id="4" name="Slide Number Placeholder 3"/>
          <p:cNvSpPr>
            <a:spLocks noGrp="1"/>
          </p:cNvSpPr>
          <p:nvPr>
            <p:ph type="sldNum" sz="quarter" idx="10"/>
          </p:nvPr>
        </p:nvSpPr>
        <p:spPr/>
        <p:txBody>
          <a:bodyPr/>
          <a:lstStyle/>
          <a:p>
            <a:fld id="{9D1CB7FC-B682-4230-B9FB-C227E7AC6C43}" type="slidenum">
              <a:rPr lang="en-US" smtClean="0"/>
              <a:pPr/>
              <a:t>31</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smtClean="0"/>
              <a:t>Once eDM has received the XML Interchange files, the application runs the data through an initial set of file level validations.  At this point, if there are errors the user must correct the data in the source data system and re-extract the XML Interchange Files.   If there are not errors, the data advances to the next step.  The ETL plan is executed and the ODS is updated with the new records.  There may be error files that are also generated at this point.  The user must correct the data in the source data system and re-extract the XML Interchange Files.  </a:t>
            </a:r>
          </a:p>
          <a:p>
            <a:pPr defTabSz="914286">
              <a:defRPr/>
            </a:pPr>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Once the data has been loaded into the ODS, there are two pathways.</a:t>
            </a:r>
          </a:p>
        </p:txBody>
      </p:sp>
      <p:sp>
        <p:nvSpPr>
          <p:cNvPr id="4" name="Slide Number Placeholder 3"/>
          <p:cNvSpPr>
            <a:spLocks noGrp="1"/>
          </p:cNvSpPr>
          <p:nvPr>
            <p:ph type="sldNum" sz="quarter" idx="10"/>
          </p:nvPr>
        </p:nvSpPr>
        <p:spPr/>
        <p:txBody>
          <a:bodyPr/>
          <a:lstStyle/>
          <a:p>
            <a:fld id="{9D1CB7FC-B682-4230-B9FB-C227E7AC6C43}" type="slidenum">
              <a:rPr lang="en-US" smtClean="0"/>
              <a:pPr/>
              <a:t>33</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smtClean="0"/>
              <a:t>Once the data is loaded in the ODS, there are two data marts that extract data.  One data set goes to the TSDS PEIMS Data Mart (the PDM) and one data set goes to the </a:t>
            </a:r>
            <a:r>
              <a:rPr lang="en-US" baseline="0" dirty="0" err="1" smtClean="0"/>
              <a:t>studentGPS</a:t>
            </a:r>
            <a:r>
              <a:rPr lang="en-US" baseline="0" dirty="0" smtClean="0"/>
              <a:t>™ Dashboard Data Mart (the DDM).  Note that both data promotions are coded blue, which means that these activities fall under the responsibility of the ESC Technical Champion/LEA Data Steward.</a:t>
            </a:r>
          </a:p>
          <a:p>
            <a:pPr defTabSz="914286">
              <a:defRPr/>
            </a:pPr>
            <a:endParaRPr lang="en-US" baseline="0" dirty="0" smtClean="0"/>
          </a:p>
          <a:p>
            <a:pPr defTabSz="914286">
              <a:defRPr/>
            </a:pPr>
            <a:r>
              <a:rPr lang="en-US" baseline="0" dirty="0" smtClean="0"/>
              <a:t>However, it is important to note that both the ESC Technical Champion/LEA Data Steward and ESC TSDS PEIMS Champion/LEA TSDS PEIMS Steward/Coordinator will be trained in how to promote data into the TSDS PEIMS Data Mart.  </a:t>
            </a:r>
          </a:p>
          <a:p>
            <a:pPr defTabSz="914286">
              <a:defRPr/>
            </a:pPr>
            <a:endParaRPr lang="en-US" baseline="0" dirty="0" smtClean="0"/>
          </a:p>
          <a:p>
            <a:pPr defTabSz="914286">
              <a:defRPr/>
            </a:pPr>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smtClean="0"/>
              <a:t>Let’s follow the TSDS PEIMS path first, and then we will discuss the </a:t>
            </a:r>
            <a:r>
              <a:rPr lang="en-US" baseline="0" dirty="0" err="1" smtClean="0"/>
              <a:t>studentGPS</a:t>
            </a:r>
            <a:r>
              <a:rPr lang="en-US" baseline="0" dirty="0" smtClean="0"/>
              <a:t>™ Dashboard Data Mart.  The ESC Technical Champion/LEA TSDS Data Steward will log on to the TSDS PEIMS Application and schedule the Data Promotion by Category and Subcategory.  The ETL plan is executed and then the PDM is updated.  </a:t>
            </a:r>
          </a:p>
          <a:p>
            <a:pPr defTabSz="914286">
              <a:defRPr/>
            </a:pPr>
            <a:endParaRPr lang="en-US" baseline="0" dirty="0" smtClean="0"/>
          </a:p>
          <a:p>
            <a:pPr marL="0" marR="0" indent="0" algn="l" defTabSz="914286" rtl="0" eaLnBrk="1" fontAlgn="auto" latinLnBrk="0" hangingPunct="1">
              <a:lnSpc>
                <a:spcPct val="100000"/>
              </a:lnSpc>
              <a:spcBef>
                <a:spcPts val="0"/>
              </a:spcBef>
              <a:spcAft>
                <a:spcPts val="0"/>
              </a:spcAft>
              <a:buClrTx/>
              <a:buSzTx/>
              <a:buFontTx/>
              <a:buNone/>
              <a:tabLst/>
              <a:defRPr/>
            </a:pPr>
            <a:r>
              <a:rPr lang="en-US" baseline="0" dirty="0" smtClean="0"/>
              <a:t>Again, although this process is coded in blue as a joint responsibility both the ESC Technical Champion/LEA Data Steward and ESC TSDS PEIMS Champion/LEA TSDS PEIMS Steward/Coordinator will be trained in this process.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Once the data has been promoted, the  first set of validation reports can be run.</a:t>
            </a:r>
          </a:p>
        </p:txBody>
      </p:sp>
      <p:sp>
        <p:nvSpPr>
          <p:cNvPr id="4" name="Slide Number Placeholder 3"/>
          <p:cNvSpPr>
            <a:spLocks noGrp="1"/>
          </p:cNvSpPr>
          <p:nvPr>
            <p:ph type="sldNum" sz="quarter" idx="10"/>
          </p:nvPr>
        </p:nvSpPr>
        <p:spPr/>
        <p:txBody>
          <a:bodyPr/>
          <a:lstStyle/>
          <a:p>
            <a:fld id="{9D1CB7FC-B682-4230-B9FB-C227E7AC6C43}" type="slidenum">
              <a:rPr lang="en-US" smtClean="0"/>
              <a:pPr/>
              <a:t>36</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smtClean="0"/>
              <a:t>Now that the PDM has been loaded, the ESC TSDS PEIMS Champion/LEA TSDS PEIMS Steward/Coordinator will review the Validation Reports generated by TSDS PEIMS.  If there are fatal errors, the user must correct the data in the source data system and re-extract the XML Interchange File.  If there are not fatal errors, then the data advances.  </a:t>
            </a:r>
          </a:p>
          <a:p>
            <a:pPr defTabSz="914286">
              <a:defRPr/>
            </a:pPr>
            <a:endParaRPr lang="en-US" baseline="0" dirty="0" smtClean="0"/>
          </a:p>
          <a:p>
            <a:pPr defTabSz="914286">
              <a:defRPr/>
            </a:pPr>
            <a:r>
              <a:rPr lang="en-US" baseline="0" dirty="0" smtClean="0"/>
              <a:t>Note that this is all coded green, so this is the responsibility of the ESC TSDS PEIMS Champion or the LEA TSDS PEIMS Steward/Coordinator.</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The data continues to advance within the PEIMS application.</a:t>
            </a:r>
          </a:p>
        </p:txBody>
      </p:sp>
      <p:sp>
        <p:nvSpPr>
          <p:cNvPr id="4" name="Slide Number Placeholder 3"/>
          <p:cNvSpPr>
            <a:spLocks noGrp="1"/>
          </p:cNvSpPr>
          <p:nvPr>
            <p:ph type="sldNum" sz="quarter" idx="10"/>
          </p:nvPr>
        </p:nvSpPr>
        <p:spPr/>
        <p:txBody>
          <a:bodyPr/>
          <a:lstStyle/>
          <a:p>
            <a:fld id="{9D1CB7FC-B682-4230-B9FB-C227E7AC6C43}" type="slidenum">
              <a:rPr lang="en-US" smtClean="0"/>
              <a:pPr/>
              <a:t>38</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the conclusion of this training, the participant</a:t>
            </a:r>
            <a:r>
              <a:rPr lang="en-US" baseline="0" dirty="0" smtClean="0"/>
              <a:t> will be able to describe the TSDS vision, list the benefits of TSDS, explain the TSDS High level End User Process Map, and understand key TSDS roles and responsibilities.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xmlns="" val="27564176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smtClean="0"/>
              <a:t>There are two possible next steps.  If the data was resubmitted to the system after the fatal error(s) were corrected, the user has the option of running and reviewing the TSDS PEIMS Validation Reports again.  If the file produces a fatal error, the user must correct the data in the source data system and re-extract the XML Interchange File.  If the data is clean, the data advances to the next step.</a:t>
            </a:r>
          </a:p>
          <a:p>
            <a:pPr defTabSz="914286">
              <a:defRPr/>
            </a:pPr>
            <a:endParaRPr lang="en-US" baseline="0" dirty="0" smtClean="0"/>
          </a:p>
          <a:p>
            <a:pPr defTabSz="914286">
              <a:defRPr/>
            </a:pPr>
            <a:r>
              <a:rPr lang="en-US" baseline="0" dirty="0" smtClean="0"/>
              <a:t>The user also has the option of moving right to the QA reports after a resubmission.</a:t>
            </a:r>
          </a:p>
          <a:p>
            <a:pPr defTabSz="914286">
              <a:defRPr/>
            </a:pPr>
            <a:endParaRPr lang="en-US" baseline="0" dirty="0" smtClean="0"/>
          </a:p>
          <a:p>
            <a:pPr defTabSz="914286">
              <a:defRPr/>
            </a:pPr>
            <a:r>
              <a:rPr lang="en-US" baseline="0" dirty="0" smtClean="0"/>
              <a:t>Once the data has successfully passed through the Validation Reports or have been corrected, the user next runs the QA Reports.  At this juncture, if Data Correction is required, the user must correct the data in the source data system and re-extract the XML Interchange File.  If the data is clean, the data advances to the next step.</a:t>
            </a:r>
          </a:p>
          <a:p>
            <a:pPr defTabSz="914286">
              <a:defRPr/>
            </a:pPr>
            <a:endParaRPr lang="en-US" baseline="0" dirty="0" smtClean="0"/>
          </a:p>
          <a:p>
            <a:pPr defTabSz="914286">
              <a:defRPr/>
            </a:pPr>
            <a:r>
              <a:rPr lang="en-US" baseline="0" dirty="0" smtClean="0"/>
              <a:t>Note that this all coded green, so this is the responsibility of the TSDS ESC PEIMS Champion or the TSDS LEA PEIMS Coordinator.</a:t>
            </a:r>
          </a:p>
          <a:p>
            <a:pPr defTabSz="914286">
              <a:defRPr/>
            </a:pPr>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Once the data has been validated, the LEAs and ESCS go through the acceptance and approval process in order to finalize the PEIMS data submission.</a:t>
            </a:r>
          </a:p>
        </p:txBody>
      </p:sp>
      <p:sp>
        <p:nvSpPr>
          <p:cNvPr id="4" name="Slide Number Placeholder 3"/>
          <p:cNvSpPr>
            <a:spLocks noGrp="1"/>
          </p:cNvSpPr>
          <p:nvPr>
            <p:ph type="sldNum" sz="quarter" idx="10"/>
          </p:nvPr>
        </p:nvSpPr>
        <p:spPr/>
        <p:txBody>
          <a:bodyPr/>
          <a:lstStyle/>
          <a:p>
            <a:fld id="{9D1CB7FC-B682-4230-B9FB-C227E7AC6C43}" type="slidenum">
              <a:rPr lang="en-US" smtClean="0"/>
              <a:pPr/>
              <a:t>40</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baseline="0" dirty="0" smtClean="0"/>
              <a:t>Now that the data has passed through Validation and the QA Reports, the agency owner of the data (either the LEA or the ESC) marks Data Complete.  At this point, two actions need to be fulfilled before the TSDS PEIMS Submission has been finalized.  It doesn’t matter in what order these actions are completed, just that both are done before the final submission.  </a:t>
            </a:r>
          </a:p>
          <a:p>
            <a:pPr marL="228572" indent="-228572" defTabSz="914286">
              <a:buFontTx/>
              <a:buAutoNum type="arabicParenR"/>
              <a:defRPr/>
            </a:pPr>
            <a:r>
              <a:rPr lang="en-US" baseline="0" dirty="0" smtClean="0"/>
              <a:t>The ESC accepts either the LEA or ESC data.</a:t>
            </a:r>
          </a:p>
          <a:p>
            <a:pPr marL="228572" indent="-228572" defTabSz="914286">
              <a:buFontTx/>
              <a:buAutoNum type="arabicParenR"/>
              <a:defRPr/>
            </a:pPr>
            <a:r>
              <a:rPr lang="en-US" baseline="0" dirty="0" smtClean="0"/>
              <a:t>The Superintendent approves the LEA data or the ESC Director Approves the ESC data.</a:t>
            </a:r>
          </a:p>
          <a:p>
            <a:pPr marL="228572" indent="-228572" defTabSz="914286">
              <a:buFontTx/>
              <a:buAutoNum type="arabicParenR"/>
              <a:defRPr/>
            </a:pPr>
            <a:endParaRPr lang="en-US" baseline="0" dirty="0" smtClean="0"/>
          </a:p>
          <a:p>
            <a:pPr defTabSz="914286">
              <a:defRPr/>
            </a:pPr>
            <a:r>
              <a:rPr lang="en-US" baseline="0" dirty="0" smtClean="0"/>
              <a:t>Once both of these events have occurred the TSDS PEIMS Submission to TEA has been finalized.  </a:t>
            </a:r>
          </a:p>
          <a:p>
            <a:pPr defTabSz="914286">
              <a:defRPr/>
            </a:pPr>
            <a:endParaRPr lang="en-US" baseline="0" dirty="0" smtClean="0"/>
          </a:p>
          <a:p>
            <a:pPr defTabSz="914286">
              <a:defRPr/>
            </a:pPr>
            <a:r>
              <a:rPr lang="en-US" baseline="0" dirty="0" smtClean="0"/>
              <a:t>Note that this is all coded green, so this is the responsibility of the ESC TSDS PEIMS Champion or the LEA TSDS PEIMS Steward/Coordinator.</a:t>
            </a:r>
          </a:p>
          <a:p>
            <a:pPr defTabSz="914286">
              <a:defRPr/>
            </a:pPr>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Once the data has been loaded into the ODS the other pathway is the automated data promotion to the DDM.</a:t>
            </a:r>
          </a:p>
        </p:txBody>
      </p:sp>
      <p:sp>
        <p:nvSpPr>
          <p:cNvPr id="4" name="Slide Number Placeholder 3"/>
          <p:cNvSpPr>
            <a:spLocks noGrp="1"/>
          </p:cNvSpPr>
          <p:nvPr>
            <p:ph type="sldNum" sz="quarter" idx="10"/>
          </p:nvPr>
        </p:nvSpPr>
        <p:spPr/>
        <p:txBody>
          <a:bodyPr/>
          <a:lstStyle/>
          <a:p>
            <a:fld id="{9D1CB7FC-B682-4230-B9FB-C227E7AC6C43}" type="slidenum">
              <a:rPr lang="en-US" smtClean="0"/>
              <a:pPr/>
              <a:t>42</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smtClean="0">
                <a:solidFill>
                  <a:schemeClr val="tx1"/>
                </a:solidFill>
                <a:effectLst/>
                <a:latin typeface="Arial" pitchFamily="34" charset="0"/>
                <a:ea typeface="+mn-ea"/>
                <a:cs typeface="Arial" pitchFamily="34" charset="0"/>
              </a:rPr>
              <a:t>Data from the ODS do not need to be “scheduled” or monitored to the DDM.  The updates to the DDM happen automatically.    As soon as the data is updated in the DDM the data is reflected in the </a:t>
            </a:r>
            <a:r>
              <a:rPr lang="en-US" sz="1200" i="0" kern="1200" dirty="0" err="1" smtClean="0">
                <a:solidFill>
                  <a:schemeClr val="tx1"/>
                </a:solidFill>
                <a:effectLst/>
                <a:latin typeface="Arial" pitchFamily="34" charset="0"/>
                <a:ea typeface="+mn-ea"/>
                <a:cs typeface="Arial" pitchFamily="34" charset="0"/>
              </a:rPr>
              <a:t>studentGPS</a:t>
            </a:r>
            <a:r>
              <a:rPr lang="en-US" sz="1200" i="0" kern="1200" dirty="0" smtClean="0">
                <a:solidFill>
                  <a:schemeClr val="tx1"/>
                </a:solidFill>
                <a:effectLst/>
                <a:latin typeface="Arial" pitchFamily="34" charset="0"/>
                <a:ea typeface="+mn-ea"/>
                <a:cs typeface="Arial" pitchFamily="34" charset="0"/>
              </a:rPr>
              <a:t>™ Dashboards.  The LEA Data Steward/ESC Technical Champion will review the </a:t>
            </a:r>
            <a:r>
              <a:rPr lang="en-US" sz="1200" i="0" kern="1200" dirty="0" err="1" smtClean="0">
                <a:solidFill>
                  <a:schemeClr val="tx1"/>
                </a:solidFill>
                <a:effectLst/>
                <a:latin typeface="Arial" pitchFamily="34" charset="0"/>
                <a:ea typeface="+mn-ea"/>
                <a:cs typeface="Arial" pitchFamily="34" charset="0"/>
              </a:rPr>
              <a:t>studentGPS</a:t>
            </a:r>
            <a:r>
              <a:rPr lang="en-US" sz="1200" i="0" kern="1200" dirty="0" smtClean="0">
                <a:solidFill>
                  <a:schemeClr val="tx1"/>
                </a:solidFill>
                <a:effectLst/>
                <a:latin typeface="Arial" pitchFamily="34" charset="0"/>
                <a:ea typeface="+mn-ea"/>
                <a:cs typeface="Arial" pitchFamily="34" charset="0"/>
              </a:rPr>
              <a:t>™ Dashboards Validation Reports.  If there are data errors, the user must correct the data in the source data system and re-extract the XML Interchange File.  If the data is clean, no action is necessary.  </a:t>
            </a:r>
          </a:p>
          <a:p>
            <a:pPr lvl="0"/>
            <a:r>
              <a:rPr lang="en-US" sz="1200" i="0" kern="1200" dirty="0" smtClean="0">
                <a:solidFill>
                  <a:schemeClr val="tx1"/>
                </a:solidFill>
                <a:effectLst/>
                <a:latin typeface="Arial" pitchFamily="34" charset="0"/>
                <a:ea typeface="+mn-ea"/>
                <a:cs typeface="Arial" pitchFamily="34" charset="0"/>
              </a:rPr>
              <a:t>Note that this is all coded blue, so this is the responsibility of the ESC Technical Champion or the LEA Data Steward</a:t>
            </a:r>
          </a:p>
          <a:p>
            <a:pPr defTabSz="914286">
              <a:defRPr/>
            </a:pPr>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xmlns="" val="24709494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quick look at the key roles and responsibilities</a:t>
            </a:r>
            <a:r>
              <a:rPr lang="en-US" baseline="0" dirty="0" smtClean="0"/>
              <a:t> for rolling out the Texas Student Data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kern="0" dirty="0"/>
              <a:t>The Field Coordination Network is a two-way feedback mechanism that effectively uses a tiered communications path. It enables TSDS to deliver consistent and timely communications to users in ESCs and LEAs.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xmlns="" val="40248001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review what was discussed in the TSDS High Level End User Process Map, each role has been mapped to certain responsibilities, as noted in the chart above.</a:t>
            </a:r>
          </a:p>
          <a:p>
            <a:endParaRPr lang="en-US" baseline="0" dirty="0" smtClean="0"/>
          </a:p>
          <a:p>
            <a:r>
              <a:rPr lang="en-US" b="1" baseline="0" dirty="0" smtClean="0"/>
              <a:t>Trainer Notes:</a:t>
            </a:r>
          </a:p>
          <a:p>
            <a:r>
              <a:rPr lang="en-US" b="0" baseline="0" dirty="0" smtClean="0"/>
              <a:t>Review the table with the group.</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xmlns="" val="38772202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dirty="0" smtClean="0"/>
              <a:t>Let’s take a few minutes to review some of the core concepts</a:t>
            </a:r>
            <a:r>
              <a:rPr lang="en-US" baseline="0" dirty="0" smtClean="0"/>
              <a:t> in this lesson by working through a group activity.</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None/>
            </a:pPr>
            <a:r>
              <a:rPr lang="en-US" sz="1200" b="0" dirty="0" smtClean="0">
                <a:solidFill>
                  <a:schemeClr val="accent2"/>
                </a:solidFill>
                <a:sym typeface="Helvetica" charset="0"/>
              </a:rPr>
              <a:t>Let’s match the statement with the TSDS Component.</a:t>
            </a:r>
            <a:r>
              <a:rPr lang="en-US" sz="1200" b="0" baseline="0" dirty="0" smtClean="0">
                <a:solidFill>
                  <a:schemeClr val="accent2"/>
                </a:solidFill>
                <a:sym typeface="Helvetica" charset="0"/>
              </a:rPr>
              <a:t>  </a:t>
            </a:r>
            <a:r>
              <a:rPr lang="en-US" sz="1200" dirty="0" smtClean="0">
                <a:sym typeface="Helvetica" charset="0"/>
              </a:rPr>
              <a:t>Follow the directions provided by your facilitator.</a:t>
            </a:r>
            <a:r>
              <a:rPr lang="en-US" sz="1200" baseline="0" dirty="0" smtClean="0">
                <a:sym typeface="Helvetica" charset="0"/>
              </a:rPr>
              <a:t>  </a:t>
            </a:r>
            <a:r>
              <a:rPr lang="en-US" sz="1200" dirty="0" smtClean="0">
                <a:sym typeface="Helvetica" charset="0"/>
              </a:rPr>
              <a:t>Place the statement underneath the target TSDS component.</a:t>
            </a:r>
            <a:endParaRPr lang="en-US" sz="1200" dirty="0" smtClean="0"/>
          </a:p>
          <a:p>
            <a:pPr defTabSz="909022">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p14="http://schemas.microsoft.com/office/powerpoint/2010/main" xmlns="" val="3462022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a:t>
            </a:r>
          </a:p>
          <a:p>
            <a:r>
              <a:rPr lang="en-US" baseline="0" dirty="0" smtClean="0"/>
              <a:t>Read through each term and definition.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xmlns="" val="1886565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lnSpc>
                <a:spcPct val="100000"/>
              </a:lnSpc>
              <a:spcBef>
                <a:spcPts val="0"/>
              </a:spcBef>
              <a:spcAft>
                <a:spcPts val="0"/>
              </a:spcAft>
              <a:defRPr/>
            </a:pPr>
            <a:r>
              <a:rPr lang="en-US" dirty="0" smtClean="0"/>
              <a:t>Today we gave</a:t>
            </a:r>
            <a:r>
              <a:rPr lang="en-US" baseline="0" dirty="0" smtClean="0"/>
              <a:t> an overview of TSDS including talking about each of the TSDS components.  Additionally, we talked about the TSDS Deployment Plan, walked through the TSDS High Level End User Process Map, and discussed the TSDS roles and responsibilities.  </a:t>
            </a:r>
          </a:p>
          <a:p>
            <a:pPr defTabSz="909022">
              <a:lnSpc>
                <a:spcPct val="100000"/>
              </a:lnSpc>
              <a:spcBef>
                <a:spcPts val="0"/>
              </a:spcBef>
              <a:spcAft>
                <a:spcPts val="0"/>
              </a:spcAft>
              <a:defRPr/>
            </a:pPr>
            <a:endParaRPr lang="en-US" baseline="0" dirty="0" smtClean="0"/>
          </a:p>
          <a:p>
            <a:pPr defTabSz="909022">
              <a:lnSpc>
                <a:spcPct val="100000"/>
              </a:lnSpc>
              <a:spcBef>
                <a:spcPts val="0"/>
              </a:spcBef>
              <a:spcAft>
                <a:spcPts val="0"/>
              </a:spcAft>
              <a:defRPr/>
            </a:pPr>
            <a:r>
              <a:rPr lang="en-US" baseline="0" dirty="0" smtClean="0"/>
              <a:t>What did you learn? </a:t>
            </a:r>
          </a:p>
          <a:p>
            <a:pPr marL="171450" indent="-171450">
              <a:lnSpc>
                <a:spcPct val="100000"/>
              </a:lnSpc>
              <a:spcBef>
                <a:spcPts val="0"/>
              </a:spcBef>
              <a:spcAft>
                <a:spcPts val="0"/>
              </a:spcAft>
              <a:buFont typeface="Arial" pitchFamily="34" charset="0"/>
              <a:buChar char="•"/>
            </a:pPr>
            <a:r>
              <a:rPr lang="en-US" sz="1200" dirty="0" smtClean="0"/>
              <a:t>What are some of the benefits of the TSDS system?</a:t>
            </a:r>
          </a:p>
          <a:p>
            <a:pPr marL="171450" indent="-171450">
              <a:lnSpc>
                <a:spcPct val="100000"/>
              </a:lnSpc>
              <a:spcBef>
                <a:spcPts val="0"/>
              </a:spcBef>
              <a:spcAft>
                <a:spcPts val="0"/>
              </a:spcAft>
              <a:buFont typeface="Arial" pitchFamily="34" charset="0"/>
              <a:buChar char="•"/>
            </a:pPr>
            <a:r>
              <a:rPr lang="en-US" sz="1200" dirty="0" smtClean="0"/>
              <a:t>What is the basic data flow for the TSDS end user?</a:t>
            </a:r>
          </a:p>
          <a:p>
            <a:pPr marL="171450" indent="-171450">
              <a:lnSpc>
                <a:spcPct val="100000"/>
              </a:lnSpc>
              <a:spcBef>
                <a:spcPts val="0"/>
              </a:spcBef>
              <a:spcAft>
                <a:spcPts val="0"/>
              </a:spcAft>
              <a:buFont typeface="Arial" pitchFamily="34" charset="0"/>
              <a:buChar char="•"/>
            </a:pPr>
            <a:r>
              <a:rPr lang="en-US" sz="1200" dirty="0" smtClean="0"/>
              <a:t>What roles are mapped to what responsibilities in the TSDS data flow?</a:t>
            </a:r>
          </a:p>
          <a:p>
            <a:pPr defTabSz="909022">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xmlns="" val="34620223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0"/>
              </a:spcBef>
              <a:spcAft>
                <a:spcPts val="300"/>
              </a:spcAft>
            </a:pPr>
            <a:r>
              <a:rPr lang="en-US" sz="1200" dirty="0" smtClean="0"/>
              <a:t>Please log in to Project Share and select the Knowledge Check link under this course and take ten minutes to answer questions about this training session.</a:t>
            </a:r>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p14="http://schemas.microsoft.com/office/powerpoint/2010/main" xmlns="" val="34620223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053">
              <a:defRPr/>
            </a:pPr>
            <a:r>
              <a:rPr lang="en-US" baseline="0" dirty="0" smtClean="0">
                <a:latin typeface="Arial" pitchFamily="34" charset="0"/>
              </a:rPr>
              <a:t>Please click the survey link in Project Share and take 5 minutes to answer questions about this training session.</a:t>
            </a:r>
          </a:p>
          <a:p>
            <a:endParaRPr lang="en-US" baseline="0" dirty="0" smtClean="0">
              <a:latin typeface="Arial" pitchFamily="34" charset="0"/>
            </a:endParaRPr>
          </a:p>
          <a:p>
            <a:r>
              <a:rPr lang="en-US" b="1" baseline="0" dirty="0" smtClean="0">
                <a:latin typeface="Arial" pitchFamily="34" charset="0"/>
              </a:rPr>
              <a:t>Trainer note: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a:t>
            </a:r>
            <a:r>
              <a:rPr lang="en-US" b="0" baseline="0" dirty="0" smtClean="0"/>
              <a:t> content of the slide should be updated with information about the survey that you choose to administer to the training participants.  The instructions and the hyper link should be updated.</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p14="http://schemas.microsoft.com/office/powerpoint/2010/main" xmlns="" val="34620223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More</a:t>
            </a:r>
            <a:r>
              <a:rPr lang="en-US" baseline="0" dirty="0" smtClean="0"/>
              <a:t> information is available on the Texas Student Data System website located at www.texasstudentdatasystem.org.</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a:t>
            </a:r>
          </a:p>
          <a:p>
            <a:r>
              <a:rPr lang="en-US" baseline="0" dirty="0" smtClean="0"/>
              <a:t>Read through each term and definition.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xmlns="" val="414725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a:t>
            </a:r>
          </a:p>
          <a:p>
            <a:r>
              <a:rPr lang="en-US" baseline="0" smtClean="0"/>
              <a:t>Read through each term and definition.</a:t>
            </a:r>
            <a:endParaRPr lang="en-US"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xmlns="" val="2674310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a:t>
            </a:r>
            <a:r>
              <a:rPr lang="en-US" baseline="0" dirty="0" smtClean="0"/>
              <a:t> begin with the Texas Student Data System overview.</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xmlns="" val="2282035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dirty="0">
                <a:latin typeface="+mn-lt"/>
              </a:rPr>
              <a:t>The TSDS Vision is to reduce the data collection burden on district and charter schools, while putting real-time performance oriented dashboards in the hands of educators to improve student achievement. </a:t>
            </a:r>
            <a:endParaRPr lang="en-US" dirty="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Copyright © 2013 Texas Education Agency. All rights reserved. TEA confidential and proprietary.</a:t>
            </a:r>
          </a:p>
          <a:p>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
        <p:nvSpPr>
          <p:cNvPr id="15"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Copyright © 2013 Texas Education Agency. All rights reserved. TEA confidential and proprietary.</a:t>
            </a:r>
          </a:p>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extLst>
      <p:ext uri="{BB962C8B-B14F-4D97-AF65-F5344CB8AC3E}">
        <p14:creationId xmlns:p14="http://schemas.microsoft.com/office/powerpoint/2010/main" xmlns=""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4114800" y="6492875"/>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r>
              <a:rPr lang="en-US"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
        <p:nvSpPr>
          <p:cNvPr id="7"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Copyright © 2013 Texas Education Agency. All rights reserved. TEA confidential and proprietary.</a:t>
            </a:r>
          </a:p>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
        <p:nvSpPr>
          <p:cNvPr id="9"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Copyright © 2013 Texas Education Agency. All rights reserved. TEA confidential and proprietary.</a:t>
            </a:r>
          </a:p>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Copyright © 2013 Texas Education Agency. All rights reserved. TEA confidential and proprietary.</a:t>
            </a:r>
          </a:p>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
        <p:nvSpPr>
          <p:cNvPr id="5"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Copyright © 2013 Texas Education Agency. All rights reserved. TEA confidential and proprietary.</a:t>
            </a:r>
          </a:p>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54.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828800" y="5943600"/>
            <a:ext cx="8153400" cy="914400"/>
          </a:xfrm>
        </p:spPr>
        <p:txBody>
          <a:bodyPr>
            <a:noAutofit/>
          </a:bodyPr>
          <a:lstStyle/>
          <a:p>
            <a:r>
              <a:rPr lang="en-US" sz="3400" b="1" dirty="0" smtClean="0"/>
              <a:t>TSDS </a:t>
            </a:r>
            <a:r>
              <a:rPr lang="en-US" sz="3400" b="1" cap="none" dirty="0" smtClean="0"/>
              <a:t>PEIMS/Technical Course 1:</a:t>
            </a:r>
            <a:br>
              <a:rPr lang="en-US" sz="3400" b="1" cap="none" dirty="0" smtClean="0"/>
            </a:br>
            <a:r>
              <a:rPr lang="en-US" sz="3400" b="1" cap="none" dirty="0" smtClean="0">
                <a:solidFill>
                  <a:srgbClr val="43E4FF"/>
                </a:solidFill>
              </a:rPr>
              <a:t>Overview of TSDS and TSDS High Level End User Process Map </a:t>
            </a:r>
            <a:br>
              <a:rPr lang="en-US" sz="3400" b="1" cap="none" dirty="0" smtClean="0">
                <a:solidFill>
                  <a:srgbClr val="43E4FF"/>
                </a:solidFill>
              </a:rPr>
            </a:br>
            <a:r>
              <a:rPr lang="en-US" sz="3100" dirty="0" smtClean="0"/>
              <a:t/>
            </a:r>
            <a:br>
              <a:rPr lang="en-US" sz="3100" dirty="0" smtClean="0"/>
            </a:br>
            <a:r>
              <a:rPr lang="en-US" sz="2400" dirty="0" smtClean="0">
                <a:solidFill>
                  <a:srgbClr val="11D4E9"/>
                </a:solidFill>
              </a:rPr>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3" name="TextBox 2"/>
          <p:cNvSpPr txBox="1"/>
          <p:nvPr/>
        </p:nvSpPr>
        <p:spPr>
          <a:xfrm>
            <a:off x="2743200" y="6320135"/>
            <a:ext cx="6019800" cy="461665"/>
          </a:xfrm>
          <a:prstGeom prst="rect">
            <a:avLst/>
          </a:prstGeom>
          <a:noFill/>
        </p:spPr>
        <p:txBody>
          <a:bodyPr wrap="square" rtlCol="0">
            <a:spAutoFit/>
          </a:bodyPr>
          <a:lstStyle/>
          <a:p>
            <a:r>
              <a:rPr lang="en-US" sz="2400" dirty="0" smtClean="0">
                <a:solidFill>
                  <a:srgbClr val="11D4E9"/>
                </a:solidFill>
              </a:rPr>
              <a:t>Document Number TSDS-Tech-L001-D003</a:t>
            </a:r>
            <a:endParaRPr lang="en-US" sz="2400" dirty="0"/>
          </a:p>
        </p:txBody>
      </p:sp>
    </p:spTree>
    <p:extLst>
      <p:ext uri="{BB962C8B-B14F-4D97-AF65-F5344CB8AC3E}">
        <p14:creationId xmlns:p14="http://schemas.microsoft.com/office/powerpoint/2010/main" xmlns="" val="21344340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4572000"/>
          </a:xfrm>
          <a:prstGeom prst="rect">
            <a:avLst/>
          </a:prstGeom>
          <a:solidFill>
            <a:srgbClr val="D3E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Screen Shot 2013-01-18 at 12.35.51 PM.png"/>
          <p:cNvPicPr>
            <a:picLocks noChangeAspect="1"/>
          </p:cNvPicPr>
          <p:nvPr/>
        </p:nvPicPr>
        <p:blipFill>
          <a:blip r:embed="rId3" cstate="print"/>
          <a:srcRect t="18732" b="32780"/>
          <a:stretch>
            <a:fillRect/>
          </a:stretch>
        </p:blipFill>
        <p:spPr>
          <a:xfrm>
            <a:off x="0" y="4415710"/>
            <a:ext cx="9144000" cy="1908890"/>
          </a:xfrm>
          <a:prstGeom prst="rect">
            <a:avLst/>
          </a:prstGeom>
        </p:spPr>
      </p:pic>
      <p:sp>
        <p:nvSpPr>
          <p:cNvPr id="12" name="Oval 11"/>
          <p:cNvSpPr/>
          <p:nvPr/>
        </p:nvSpPr>
        <p:spPr>
          <a:xfrm>
            <a:off x="6172200" y="0"/>
            <a:ext cx="2590800" cy="2514600"/>
          </a:xfrm>
          <a:prstGeom prst="ellipse">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7543800" y="1676400"/>
            <a:ext cx="1447800" cy="1371600"/>
          </a:xfrm>
          <a:prstGeom prst="ellipse">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381000"/>
            <a:ext cx="2895600" cy="2819400"/>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6172200" y="762000"/>
            <a:ext cx="2362200" cy="2286000"/>
          </a:xfrm>
          <a:prstGeom prst="ellipse">
            <a:avLst/>
          </a:prstGeom>
          <a:noFill/>
          <a:ln w="28575">
            <a:solidFill>
              <a:srgbClr val="FFFFFF">
                <a:alpha val="2509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914400" y="1752600"/>
            <a:ext cx="2362200" cy="2286000"/>
          </a:xfrm>
          <a:prstGeom prst="ellipse">
            <a:avLst/>
          </a:prstGeom>
          <a:noFill/>
          <a:ln w="28575">
            <a:solidFill>
              <a:srgbClr val="FFFFFF">
                <a:alpha val="2509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0"/>
            <a:ext cx="9144000" cy="9144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b="100000"/>
            </a:path>
            <a:tileRect t="-100000" r="-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glow rad="63500">
                  <a:schemeClr val="accent5">
                    <a:satMod val="175000"/>
                    <a:alpha val="40000"/>
                  </a:schemeClr>
                </a:glow>
              </a:effectLst>
            </a:endParaRPr>
          </a:p>
        </p:txBody>
      </p:sp>
      <p:sp>
        <p:nvSpPr>
          <p:cNvPr id="8" name="Content Placeholder 7"/>
          <p:cNvSpPr>
            <a:spLocks noGrp="1"/>
          </p:cNvSpPr>
          <p:nvPr>
            <p:ph sz="quarter" idx="4294967295"/>
          </p:nvPr>
        </p:nvSpPr>
        <p:spPr>
          <a:xfrm>
            <a:off x="304800" y="1371600"/>
            <a:ext cx="8610600" cy="3200400"/>
          </a:xfrm>
        </p:spPr>
        <p:txBody>
          <a:bodyPr>
            <a:noAutofit/>
          </a:bodyPr>
          <a:lstStyle/>
          <a:p>
            <a:pPr lvl="0">
              <a:lnSpc>
                <a:spcPct val="110000"/>
              </a:lnSpc>
              <a:spcBef>
                <a:spcPts val="600"/>
              </a:spcBef>
              <a:spcAft>
                <a:spcPts val="600"/>
              </a:spcAft>
              <a:buNone/>
            </a:pPr>
            <a:r>
              <a:rPr lang="en-US" sz="1800" b="1" dirty="0" smtClean="0"/>
              <a:t>A data collection and reporting system that will: </a:t>
            </a:r>
          </a:p>
          <a:p>
            <a:pPr marL="228600" indent="-228600">
              <a:lnSpc>
                <a:spcPct val="110000"/>
              </a:lnSpc>
              <a:spcBef>
                <a:spcPts val="600"/>
              </a:spcBef>
              <a:spcAft>
                <a:spcPts val="600"/>
              </a:spcAft>
              <a:buClr>
                <a:srgbClr val="0070C0"/>
              </a:buClr>
            </a:pPr>
            <a:r>
              <a:rPr lang="en-US" sz="1800" dirty="0" smtClean="0"/>
              <a:t>Modernize the PEIMS data collection process </a:t>
            </a:r>
            <a:r>
              <a:rPr lang="en-US" sz="1800" b="1" dirty="0" smtClean="0"/>
              <a:t>to reduce technology risk and system downtime,</a:t>
            </a:r>
            <a:r>
              <a:rPr lang="en-US" sz="1800" dirty="0" smtClean="0"/>
              <a:t> allowing for more system availability and ease of use, and;</a:t>
            </a:r>
          </a:p>
          <a:p>
            <a:pPr marL="228600" indent="-228600">
              <a:lnSpc>
                <a:spcPct val="110000"/>
              </a:lnSpc>
              <a:spcBef>
                <a:spcPts val="600"/>
              </a:spcBef>
              <a:spcAft>
                <a:spcPts val="600"/>
              </a:spcAft>
              <a:buClr>
                <a:srgbClr val="0070C0"/>
              </a:buClr>
            </a:pPr>
            <a:r>
              <a:rPr lang="en-US" sz="1800" dirty="0" smtClean="0"/>
              <a:t>Put </a:t>
            </a:r>
            <a:r>
              <a:rPr lang="en-US" sz="1800" b="1" dirty="0" smtClean="0"/>
              <a:t>real-time student performance data </a:t>
            </a:r>
            <a:r>
              <a:rPr lang="en-US" sz="1800" dirty="0" smtClean="0"/>
              <a:t>in the hands of educators to improve student achievement, and;  </a:t>
            </a:r>
          </a:p>
          <a:p>
            <a:pPr marL="228600" indent="-228600">
              <a:lnSpc>
                <a:spcPct val="110000"/>
              </a:lnSpc>
              <a:spcBef>
                <a:spcPts val="600"/>
              </a:spcBef>
              <a:spcAft>
                <a:spcPts val="600"/>
              </a:spcAft>
              <a:buClr>
                <a:srgbClr val="0070C0"/>
              </a:buClr>
            </a:pPr>
            <a:r>
              <a:rPr lang="en-US" sz="1800" dirty="0" smtClean="0"/>
              <a:t>Become the </a:t>
            </a:r>
            <a:r>
              <a:rPr lang="en-US" sz="1800" b="1" i="1" dirty="0" smtClean="0"/>
              <a:t>one</a:t>
            </a:r>
            <a:r>
              <a:rPr lang="en-US" sz="1800" b="1" dirty="0" smtClean="0"/>
              <a:t> common data collection platform </a:t>
            </a:r>
            <a:r>
              <a:rPr lang="en-US" sz="1800" dirty="0" smtClean="0"/>
              <a:t>for TEA to reduce the data collection burden on districts and charter schools.</a:t>
            </a:r>
          </a:p>
        </p:txBody>
      </p:sp>
      <p:sp>
        <p:nvSpPr>
          <p:cNvPr id="17" name="Rectangle 16"/>
          <p:cNvSpPr/>
          <p:nvPr/>
        </p:nvSpPr>
        <p:spPr>
          <a:xfrm>
            <a:off x="0" y="6324600"/>
            <a:ext cx="9144000" cy="533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800" spc="220" dirty="0">
              <a:solidFill>
                <a:srgbClr val="FFFFFF"/>
              </a:solidFill>
            </a:endParaRPr>
          </a:p>
        </p:txBody>
      </p:sp>
      <p:pic>
        <p:nvPicPr>
          <p:cNvPr id="18" name="Picture 17" descr="TSDS Logo_Reversed_notext.png"/>
          <p:cNvPicPr>
            <a:picLocks noChangeAspect="1"/>
          </p:cNvPicPr>
          <p:nvPr/>
        </p:nvPicPr>
        <p:blipFill>
          <a:blip r:embed="rId4" cstate="print"/>
          <a:stretch>
            <a:fillRect/>
          </a:stretch>
        </p:blipFill>
        <p:spPr>
          <a:xfrm>
            <a:off x="66676" y="6353175"/>
            <a:ext cx="733906" cy="457200"/>
          </a:xfrm>
          <a:prstGeom prst="rect">
            <a:avLst/>
          </a:prstGeom>
        </p:spPr>
      </p:pic>
      <p:sp>
        <p:nvSpPr>
          <p:cNvPr id="20" name="Rectangle 19"/>
          <p:cNvSpPr/>
          <p:nvPr/>
        </p:nvSpPr>
        <p:spPr>
          <a:xfrm>
            <a:off x="3657600" y="6342846"/>
            <a:ext cx="5486400" cy="400110"/>
          </a:xfrm>
          <a:prstGeom prst="rect">
            <a:avLst/>
          </a:prstGeom>
        </p:spPr>
        <p:txBody>
          <a:bodyPr wrap="square">
            <a:spAutoFit/>
          </a:bodyPr>
          <a:lstStyle/>
          <a:p>
            <a:pPr algn="ctr"/>
            <a:r>
              <a:rPr lang="en-US" sz="2000" spc="120" dirty="0" smtClean="0">
                <a:solidFill>
                  <a:srgbClr val="FFFFFF"/>
                </a:solidFill>
                <a:latin typeface="Arial" pitchFamily="34" charset="0"/>
                <a:cs typeface="Arial" pitchFamily="34" charset="0"/>
              </a:rPr>
              <a:t>Simple Solution. Brighter Futures.</a:t>
            </a:r>
            <a:endParaRPr lang="en-US" sz="2000" spc="120" dirty="0">
              <a:solidFill>
                <a:srgbClr val="FFFFFF"/>
              </a:solidFill>
              <a:latin typeface="Arial" pitchFamily="34" charset="0"/>
              <a:cs typeface="Arial" pitchFamily="34" charset="0"/>
            </a:endParaRPr>
          </a:p>
        </p:txBody>
      </p:sp>
      <p:sp>
        <p:nvSpPr>
          <p:cNvPr id="7" name="Title 6"/>
          <p:cNvSpPr>
            <a:spLocks noGrp="1"/>
          </p:cNvSpPr>
          <p:nvPr>
            <p:ph type="title" idx="4294967295"/>
          </p:nvPr>
        </p:nvSpPr>
        <p:spPr>
          <a:xfrm>
            <a:off x="228600" y="228600"/>
            <a:ext cx="8915400" cy="609600"/>
          </a:xfrm>
          <a:prstGeom prst="rect">
            <a:avLst/>
          </a:prstGeom>
        </p:spPr>
        <p:txBody>
          <a:bodyPr>
            <a:noAutofit/>
          </a:bodyPr>
          <a:lstStyle/>
          <a:p>
            <a:r>
              <a:rPr lang="en-US" sz="2800" b="1" dirty="0" smtClean="0">
                <a:solidFill>
                  <a:srgbClr val="FFFFFF"/>
                </a:solidFill>
                <a:latin typeface="Arial" pitchFamily="34" charset="0"/>
                <a:cs typeface="Arial" pitchFamily="34" charset="0"/>
              </a:rPr>
              <a:t>Introducing the Texas Student Data System</a:t>
            </a:r>
            <a:endParaRPr lang="en-US" sz="2800" b="1"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xmlns="" val="3372030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10</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How will TSDS help LEAs?</a:t>
            </a:r>
            <a:endParaRPr lang="en-US" dirty="0"/>
          </a:p>
        </p:txBody>
      </p:sp>
      <p:sp>
        <p:nvSpPr>
          <p:cNvPr id="5" name="Content Placeholder 2"/>
          <p:cNvSpPr>
            <a:spLocks noGrp="1"/>
          </p:cNvSpPr>
          <p:nvPr>
            <p:ph sz="quarter" idx="1"/>
          </p:nvPr>
        </p:nvSpPr>
        <p:spPr>
          <a:xfrm>
            <a:off x="533400" y="1752600"/>
            <a:ext cx="8382000" cy="4495800"/>
          </a:xfrm>
        </p:spPr>
        <p:txBody>
          <a:bodyPr>
            <a:noAutofit/>
          </a:bodyPr>
          <a:lstStyle/>
          <a:p>
            <a:pPr lvl="0">
              <a:spcBef>
                <a:spcPts val="600"/>
              </a:spcBef>
              <a:buNone/>
            </a:pPr>
            <a:r>
              <a:rPr lang="en-US" sz="1800" b="1" dirty="0" smtClean="0">
                <a:solidFill>
                  <a:schemeClr val="accent2"/>
                </a:solidFill>
              </a:rPr>
              <a:t>Achievement</a:t>
            </a:r>
          </a:p>
          <a:p>
            <a:pPr lvl="0">
              <a:spcBef>
                <a:spcPts val="600"/>
              </a:spcBef>
            </a:pPr>
            <a:r>
              <a:rPr lang="en-US" sz="1800" dirty="0" smtClean="0"/>
              <a:t>studentGPS™ Dashboards will help educators monitor and assess student performance</a:t>
            </a:r>
          </a:p>
          <a:p>
            <a:pPr>
              <a:spcBef>
                <a:spcPts val="600"/>
              </a:spcBef>
            </a:pPr>
            <a:r>
              <a:rPr lang="en-US" sz="1800" dirty="0" smtClean="0"/>
              <a:t>Vital information is in one easy-to-use dashboard, saving teachers time and effort</a:t>
            </a:r>
            <a:endParaRPr lang="en-US" sz="1800" dirty="0" smtClean="0">
              <a:solidFill>
                <a:schemeClr val="accent2"/>
              </a:solidFill>
            </a:endParaRPr>
          </a:p>
          <a:p>
            <a:pPr>
              <a:spcBef>
                <a:spcPts val="600"/>
              </a:spcBef>
              <a:buNone/>
            </a:pPr>
            <a:r>
              <a:rPr lang="en-US" sz="1800" b="1" dirty="0" smtClean="0">
                <a:solidFill>
                  <a:schemeClr val="accent2"/>
                </a:solidFill>
              </a:rPr>
              <a:t>Cost</a:t>
            </a:r>
          </a:p>
          <a:p>
            <a:pPr>
              <a:spcBef>
                <a:spcPts val="600"/>
              </a:spcBef>
            </a:pPr>
            <a:r>
              <a:rPr lang="en-US" sz="1800" dirty="0" smtClean="0"/>
              <a:t>TSDS offers a streamlined process to reduce LEA time and effort, and an optional SSIS to reduce data management costs</a:t>
            </a:r>
            <a:endParaRPr lang="en-US" sz="1800" dirty="0" smtClean="0">
              <a:solidFill>
                <a:schemeClr val="accent2"/>
              </a:solidFill>
            </a:endParaRPr>
          </a:p>
          <a:p>
            <a:pPr lvl="0">
              <a:spcBef>
                <a:spcPts val="600"/>
              </a:spcBef>
              <a:buNone/>
              <a:defRPr/>
            </a:pPr>
            <a:r>
              <a:rPr lang="en-US" sz="1800" b="1" dirty="0" smtClean="0">
                <a:solidFill>
                  <a:schemeClr val="accent2"/>
                </a:solidFill>
              </a:rPr>
              <a:t>LEA </a:t>
            </a:r>
            <a:r>
              <a:rPr lang="en-US" sz="1800" b="1" dirty="0">
                <a:solidFill>
                  <a:schemeClr val="accent2"/>
                </a:solidFill>
              </a:rPr>
              <a:t>Compliance</a:t>
            </a:r>
          </a:p>
          <a:p>
            <a:pPr lvl="0">
              <a:spcBef>
                <a:spcPts val="600"/>
              </a:spcBef>
            </a:pPr>
            <a:r>
              <a:rPr lang="en-US" sz="1800" dirty="0"/>
              <a:t>The new </a:t>
            </a:r>
            <a:r>
              <a:rPr lang="en-US" sz="1800" dirty="0" smtClean="0"/>
              <a:t>TSDS Client-Side Validation </a:t>
            </a:r>
            <a:r>
              <a:rPr lang="en-US" sz="1800" dirty="0"/>
              <a:t>Tool and longer loading </a:t>
            </a:r>
            <a:r>
              <a:rPr lang="en-US" sz="1800" dirty="0" smtClean="0"/>
              <a:t>windows in TSDS PEIMS will make </a:t>
            </a:r>
            <a:r>
              <a:rPr lang="en-US" sz="1800" dirty="0"/>
              <a:t>it easier and faster to load clean </a:t>
            </a:r>
            <a:r>
              <a:rPr lang="en-US" sz="1800" dirty="0" smtClean="0"/>
              <a:t>data</a:t>
            </a:r>
          </a:p>
          <a:p>
            <a:pPr>
              <a:spcBef>
                <a:spcPts val="600"/>
              </a:spcBef>
              <a:spcAft>
                <a:spcPts val="900"/>
              </a:spcAft>
            </a:pPr>
            <a:endParaRPr lang="en-US" sz="1800" dirty="0" smtClean="0"/>
          </a:p>
          <a:p>
            <a:pPr lvl="0">
              <a:spcBef>
                <a:spcPts val="600"/>
              </a:spcBef>
              <a:spcAft>
                <a:spcPts val="900"/>
              </a:spcAft>
            </a:pPr>
            <a:endParaRPr lang="en-US" sz="1800" dirty="0" smtClean="0"/>
          </a:p>
        </p:txBody>
      </p:sp>
    </p:spTree>
    <p:extLst>
      <p:ext uri="{BB962C8B-B14F-4D97-AF65-F5344CB8AC3E}">
        <p14:creationId xmlns:p14="http://schemas.microsoft.com/office/powerpoint/2010/main" xmlns="" val="16946367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rmAutofit/>
          </a:bodyPr>
          <a:lstStyle/>
          <a:p>
            <a:r>
              <a:rPr lang="en-US" sz="3000" dirty="0" smtClean="0"/>
              <a:t>TSDS Components</a:t>
            </a:r>
            <a:endParaRPr lang="en-US" sz="3000" dirty="0"/>
          </a:p>
        </p:txBody>
      </p:sp>
      <p:sp>
        <p:nvSpPr>
          <p:cNvPr id="4" name="Slide Number Placeholder 3"/>
          <p:cNvSpPr>
            <a:spLocks noGrp="1"/>
          </p:cNvSpPr>
          <p:nvPr>
            <p:ph type="sldNum" sz="quarter" idx="11"/>
          </p:nvPr>
        </p:nvSpPr>
        <p:spPr/>
        <p:txBody>
          <a:bodyPr>
            <a:normAutofit fontScale="92500" lnSpcReduction="20000"/>
          </a:bodyPr>
          <a:lstStyle/>
          <a:p>
            <a:fld id="{2F0C4421-5918-4AA3-AE4A-C36EDD2FD6EB}" type="slidenum">
              <a:rPr lang="en-US" smtClean="0"/>
              <a:pPr/>
              <a:t>11</a:t>
            </a:fld>
            <a:endParaRPr lang="en-US" dirty="0"/>
          </a:p>
        </p:txBody>
      </p:sp>
    </p:spTree>
    <p:extLst>
      <p:ext uri="{BB962C8B-B14F-4D97-AF65-F5344CB8AC3E}">
        <p14:creationId xmlns:p14="http://schemas.microsoft.com/office/powerpoint/2010/main" xmlns="" val="23022167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905000" y="228600"/>
            <a:ext cx="7239000" cy="990600"/>
          </a:xfrm>
        </p:spPr>
        <p:txBody>
          <a:bodyPr>
            <a:normAutofit/>
          </a:bodyPr>
          <a:lstStyle/>
          <a:p>
            <a:r>
              <a:rPr lang="en-US" b="1" dirty="0" smtClean="0"/>
              <a:t>What are the TSDS Components?</a:t>
            </a:r>
            <a:endParaRPr lang="en-US" b="1" dirty="0"/>
          </a:p>
        </p:txBody>
      </p:sp>
      <p:sp>
        <p:nvSpPr>
          <p:cNvPr id="10" name="Slide Number Placeholder 9"/>
          <p:cNvSpPr>
            <a:spLocks noGrp="1"/>
          </p:cNvSpPr>
          <p:nvPr>
            <p:ph type="sldNum" sz="quarter" idx="12"/>
          </p:nvPr>
        </p:nvSpPr>
        <p:spPr/>
        <p:txBody>
          <a:bodyPr>
            <a:normAutofit fontScale="92500" lnSpcReduction="20000"/>
          </a:bodyPr>
          <a:lstStyle/>
          <a:p>
            <a:fld id="{2F0C4421-5918-4AA3-AE4A-C36EDD2FD6EB}" type="slidenum">
              <a:rPr lang="en-US" smtClean="0"/>
              <a:pPr/>
              <a:t>12</a:t>
            </a:fld>
            <a:endParaRPr lang="en-US" dirty="0"/>
          </a:p>
        </p:txBody>
      </p:sp>
      <p:graphicFrame>
        <p:nvGraphicFramePr>
          <p:cNvPr id="26" name="Content Placeholder 25"/>
          <p:cNvGraphicFramePr>
            <a:graphicFrameLocks noGrp="1"/>
          </p:cNvGraphicFramePr>
          <p:nvPr>
            <p:ph sz="quarter" idx="1"/>
          </p:nvPr>
        </p:nvGraphicFramePr>
        <p:xfrm>
          <a:off x="301625" y="1524000"/>
          <a:ext cx="8537575"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9" name="Rectangle 28"/>
          <p:cNvSpPr/>
          <p:nvPr/>
        </p:nvSpPr>
        <p:spPr>
          <a:xfrm>
            <a:off x="457200" y="3113360"/>
            <a:ext cx="1676401" cy="323165"/>
          </a:xfrm>
          <a:prstGeom prst="rect">
            <a:avLst/>
          </a:prstGeom>
        </p:spPr>
        <p:txBody>
          <a:bodyPr wrap="square">
            <a:spAutoFit/>
          </a:bodyPr>
          <a:lstStyle/>
          <a:p>
            <a:pPr algn="ctr"/>
            <a:r>
              <a:rPr lang="en-US" sz="1500" dirty="0" smtClean="0">
                <a:solidFill>
                  <a:srgbClr val="FFFFFF"/>
                </a:solidFill>
                <a:effectLst>
                  <a:outerShdw blurRad="38100" dist="38100" dir="2700000" algn="tl">
                    <a:srgbClr val="000000">
                      <a:alpha val="43137"/>
                    </a:srgbClr>
                  </a:outerShdw>
                </a:effectLst>
                <a:latin typeface="Tw Cen MT Condensed Extra Bold" pitchFamily="34" charset="0"/>
              </a:rPr>
              <a:t>State-sponsored SIS</a:t>
            </a:r>
            <a:endParaRPr lang="en-US" sz="1500" dirty="0">
              <a:solidFill>
                <a:srgbClr val="FFFFFF"/>
              </a:solidFill>
            </a:endParaRPr>
          </a:p>
        </p:txBody>
      </p:sp>
      <p:sp>
        <p:nvSpPr>
          <p:cNvPr id="31" name="Rectangle 30"/>
          <p:cNvSpPr/>
          <p:nvPr/>
        </p:nvSpPr>
        <p:spPr>
          <a:xfrm>
            <a:off x="1752597" y="3035484"/>
            <a:ext cx="2362200" cy="553998"/>
          </a:xfrm>
          <a:prstGeom prst="rect">
            <a:avLst/>
          </a:prstGeom>
        </p:spPr>
        <p:txBody>
          <a:bodyPr wrap="square">
            <a:spAutoFit/>
          </a:bodyPr>
          <a:lstStyle/>
          <a:p>
            <a:pPr algn="ctr">
              <a:lnSpc>
                <a:spcPts val="1800"/>
              </a:lnSpc>
            </a:pPr>
            <a:r>
              <a:rPr lang="en-US" sz="1500" dirty="0" smtClean="0">
                <a:solidFill>
                  <a:srgbClr val="FFFFFF"/>
                </a:solidFill>
                <a:effectLst>
                  <a:outerShdw blurRad="38100" dist="38100" dir="2700000" algn="tl">
                    <a:srgbClr val="000000">
                      <a:alpha val="43137"/>
                    </a:srgbClr>
                  </a:outerShdw>
                </a:effectLst>
                <a:latin typeface="Tw Cen MT Condensed Extra Bold" pitchFamily="34" charset="0"/>
              </a:rPr>
              <a:t>Education Data </a:t>
            </a:r>
            <a:br>
              <a:rPr lang="en-US" sz="1500" dirty="0" smtClean="0">
                <a:solidFill>
                  <a:srgbClr val="FFFFFF"/>
                </a:solidFill>
                <a:effectLst>
                  <a:outerShdw blurRad="38100" dist="38100" dir="2700000" algn="tl">
                    <a:srgbClr val="000000">
                      <a:alpha val="43137"/>
                    </a:srgbClr>
                  </a:outerShdw>
                </a:effectLst>
                <a:latin typeface="Tw Cen MT Condensed Extra Bold" pitchFamily="34" charset="0"/>
              </a:rPr>
            </a:br>
            <a:r>
              <a:rPr lang="en-US" sz="1500" dirty="0" smtClean="0">
                <a:solidFill>
                  <a:srgbClr val="FFFFFF"/>
                </a:solidFill>
                <a:effectLst>
                  <a:outerShdw blurRad="38100" dist="38100" dir="2700000" algn="tl">
                    <a:srgbClr val="000000">
                      <a:alpha val="43137"/>
                    </a:srgbClr>
                  </a:outerShdw>
                </a:effectLst>
                <a:latin typeface="Tw Cen MT Condensed Extra Bold" pitchFamily="34" charset="0"/>
              </a:rPr>
              <a:t>Warehouse</a:t>
            </a:r>
            <a:endParaRPr lang="en-US" sz="1500" dirty="0">
              <a:solidFill>
                <a:srgbClr val="FFFFFF"/>
              </a:solidFill>
            </a:endParaRPr>
          </a:p>
        </p:txBody>
      </p:sp>
      <p:sp>
        <p:nvSpPr>
          <p:cNvPr id="32" name="Rectangle 31"/>
          <p:cNvSpPr/>
          <p:nvPr/>
        </p:nvSpPr>
        <p:spPr>
          <a:xfrm>
            <a:off x="3683001" y="3113360"/>
            <a:ext cx="1752600" cy="323165"/>
          </a:xfrm>
          <a:prstGeom prst="rect">
            <a:avLst/>
          </a:prstGeom>
        </p:spPr>
        <p:txBody>
          <a:bodyPr wrap="square">
            <a:spAutoFit/>
          </a:bodyPr>
          <a:lstStyle/>
          <a:p>
            <a:pPr algn="ctr"/>
            <a:r>
              <a:rPr lang="en-US" sz="1500" dirty="0" smtClean="0">
                <a:solidFill>
                  <a:srgbClr val="FFFFFF"/>
                </a:solidFill>
                <a:effectLst>
                  <a:outerShdw blurRad="38100" dist="38100" dir="2700000" algn="tl">
                    <a:srgbClr val="000000">
                      <a:alpha val="43137"/>
                    </a:srgbClr>
                  </a:outerShdw>
                </a:effectLst>
                <a:latin typeface="Tw Cen MT Condensed Extra Bold" pitchFamily="34" charset="0"/>
              </a:rPr>
              <a:t>TSDS PEIMS</a:t>
            </a:r>
            <a:endParaRPr lang="en-US" sz="1500" dirty="0">
              <a:solidFill>
                <a:srgbClr val="FFFFFF"/>
              </a:solidFill>
            </a:endParaRPr>
          </a:p>
        </p:txBody>
      </p:sp>
      <p:sp>
        <p:nvSpPr>
          <p:cNvPr id="33" name="Rectangle 32"/>
          <p:cNvSpPr/>
          <p:nvPr/>
        </p:nvSpPr>
        <p:spPr>
          <a:xfrm>
            <a:off x="7054552" y="3113360"/>
            <a:ext cx="1556048" cy="323165"/>
          </a:xfrm>
          <a:prstGeom prst="rect">
            <a:avLst/>
          </a:prstGeom>
        </p:spPr>
        <p:txBody>
          <a:bodyPr wrap="square">
            <a:spAutoFit/>
          </a:bodyPr>
          <a:lstStyle/>
          <a:p>
            <a:pPr algn="ctr"/>
            <a:r>
              <a:rPr lang="en-US" sz="1500" dirty="0" smtClean="0">
                <a:solidFill>
                  <a:srgbClr val="FFFFFF"/>
                </a:solidFill>
                <a:effectLst>
                  <a:outerShdw blurRad="38100" dist="38100" dir="2700000" algn="tl">
                    <a:srgbClr val="000000">
                      <a:alpha val="43137"/>
                    </a:srgbClr>
                  </a:outerShdw>
                </a:effectLst>
                <a:latin typeface="Tw Cen MT Condensed Extra Bold" pitchFamily="34" charset="0"/>
              </a:rPr>
              <a:t>TPEIR</a:t>
            </a:r>
            <a:endParaRPr lang="en-US" sz="1500" dirty="0">
              <a:solidFill>
                <a:srgbClr val="FFFFFF"/>
              </a:solidFill>
            </a:endParaRPr>
          </a:p>
        </p:txBody>
      </p:sp>
      <p:sp>
        <p:nvSpPr>
          <p:cNvPr id="11" name="Rectangle 10"/>
          <p:cNvSpPr/>
          <p:nvPr/>
        </p:nvSpPr>
        <p:spPr>
          <a:xfrm>
            <a:off x="5461002" y="3022599"/>
            <a:ext cx="1556048" cy="553998"/>
          </a:xfrm>
          <a:prstGeom prst="rect">
            <a:avLst/>
          </a:prstGeom>
        </p:spPr>
        <p:txBody>
          <a:bodyPr wrap="square">
            <a:spAutoFit/>
          </a:bodyPr>
          <a:lstStyle/>
          <a:p>
            <a:pPr algn="ctr"/>
            <a:r>
              <a:rPr lang="en-US" sz="1500" dirty="0" smtClean="0">
                <a:solidFill>
                  <a:srgbClr val="FFFFFF"/>
                </a:solidFill>
                <a:effectLst>
                  <a:outerShdw blurRad="38100" dist="38100" dir="2700000" algn="tl">
                    <a:srgbClr val="000000">
                      <a:alpha val="43137"/>
                    </a:srgbClr>
                  </a:outerShdw>
                </a:effectLst>
                <a:latin typeface="Tw Cen MT Condensed Extra Bold" pitchFamily="34" charset="0"/>
              </a:rPr>
              <a:t>StudentGPS™ Dashboards</a:t>
            </a:r>
            <a:endParaRPr lang="en-US" sz="1500" dirty="0">
              <a:solidFill>
                <a:srgbClr val="FFFFFF"/>
              </a:solidFill>
            </a:endParaRPr>
          </a:p>
        </p:txBody>
      </p:sp>
    </p:spTree>
    <p:extLst>
      <p:ext uri="{BB962C8B-B14F-4D97-AF65-F5344CB8AC3E}">
        <p14:creationId xmlns:p14="http://schemas.microsoft.com/office/powerpoint/2010/main" xmlns="" val="1726440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Overview of Data Loading Process</a:t>
            </a:r>
            <a:endParaRPr lang="en-US" sz="32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13</a:t>
            </a:fld>
            <a:endParaRPr lang="en-US" dirty="0"/>
          </a:p>
        </p:txBody>
      </p:sp>
      <p:sp>
        <p:nvSpPr>
          <p:cNvPr id="5" name="Rounded Rectangle 4"/>
          <p:cNvSpPr/>
          <p:nvPr/>
        </p:nvSpPr>
        <p:spPr>
          <a:xfrm>
            <a:off x="76200" y="3657600"/>
            <a:ext cx="1444752" cy="285263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Interchange extracts are created from source systems in XML format</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Must align with TEDS</a:t>
            </a:r>
            <a:endParaRPr lang="en-US" sz="800" dirty="0">
              <a:solidFill>
                <a:schemeClr val="tx1"/>
              </a:solidFill>
              <a:latin typeface="Arial" pitchFamily="34" charset="0"/>
              <a:cs typeface="Arial" pitchFamily="34" charset="0"/>
            </a:endParaRPr>
          </a:p>
        </p:txBody>
      </p:sp>
      <p:sp>
        <p:nvSpPr>
          <p:cNvPr id="6" name="Rounded Rectangle 5"/>
          <p:cNvSpPr/>
          <p:nvPr/>
        </p:nvSpPr>
        <p:spPr>
          <a:xfrm>
            <a:off x="156972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Used by LEAs &amp; ESCs to validate XML interchanges prior to loading</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Errors in interchanges must be corrected in source systems &amp; revalidated</a:t>
            </a:r>
            <a:endParaRPr lang="en-US" sz="800" dirty="0">
              <a:solidFill>
                <a:schemeClr val="tx1"/>
              </a:solidFill>
              <a:latin typeface="Arial" pitchFamily="34" charset="0"/>
              <a:cs typeface="Arial" pitchFamily="34" charset="0"/>
            </a:endParaRPr>
          </a:p>
        </p:txBody>
      </p:sp>
      <p:sp>
        <p:nvSpPr>
          <p:cNvPr id="10" name="Rounded Rectangle 9"/>
          <p:cNvSpPr/>
          <p:nvPr/>
        </p:nvSpPr>
        <p:spPr>
          <a:xfrm>
            <a:off x="152400" y="1676400"/>
            <a:ext cx="8839200" cy="19763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28600" y="3200400"/>
            <a:ext cx="1066800" cy="553998"/>
          </a:xfrm>
          <a:prstGeom prst="rect">
            <a:avLst/>
          </a:prstGeom>
        </p:spPr>
        <p:txBody>
          <a:bodyPr wrap="square">
            <a:noAutofit/>
          </a:bodyPr>
          <a:lstStyle/>
          <a:p>
            <a:pPr algn="ctr"/>
            <a:r>
              <a:rPr lang="en-US" sz="1000" b="1" dirty="0" smtClean="0">
                <a:solidFill>
                  <a:srgbClr val="FFFFFF"/>
                </a:solidFill>
                <a:latin typeface="Arial" pitchFamily="34" charset="0"/>
                <a:cs typeface="Arial" pitchFamily="34" charset="0"/>
              </a:rPr>
              <a:t>LEA Source Systems</a:t>
            </a:r>
            <a:endParaRPr lang="en-US" sz="1000" b="1" dirty="0">
              <a:solidFill>
                <a:srgbClr val="FFFFFF"/>
              </a:solidFill>
              <a:latin typeface="Arial" pitchFamily="34" charset="0"/>
              <a:cs typeface="Arial" pitchFamily="34" charset="0"/>
            </a:endParaRPr>
          </a:p>
        </p:txBody>
      </p:sp>
      <p:sp>
        <p:nvSpPr>
          <p:cNvPr id="12" name="Rectangle 11"/>
          <p:cNvSpPr/>
          <p:nvPr/>
        </p:nvSpPr>
        <p:spPr>
          <a:xfrm>
            <a:off x="16002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Client Side</a:t>
            </a:r>
          </a:p>
          <a:p>
            <a:pPr algn="ctr">
              <a:lnSpc>
                <a:spcPts val="1800"/>
              </a:lnSpc>
            </a:pPr>
            <a:r>
              <a:rPr lang="en-US" sz="1000" b="1" dirty="0" smtClean="0">
                <a:solidFill>
                  <a:srgbClr val="FFFFFF"/>
                </a:solidFill>
                <a:latin typeface="Arial" pitchFamily="34" charset="0"/>
                <a:cs typeface="Arial" pitchFamily="34" charset="0"/>
              </a:rPr>
              <a:t>Validation Tool</a:t>
            </a:r>
            <a:r>
              <a:rPr lang="en-US" sz="1100" b="1" dirty="0" smtClean="0">
                <a:solidFill>
                  <a:srgbClr val="FFFFFF"/>
                </a:solidFill>
                <a:latin typeface="Arial" pitchFamily="34" charset="0"/>
                <a:cs typeface="Arial" pitchFamily="34" charset="0"/>
              </a:rPr>
              <a:t> </a:t>
            </a:r>
            <a:endParaRPr lang="en-US" sz="1100" b="1" dirty="0">
              <a:solidFill>
                <a:srgbClr val="FFFFFF"/>
              </a:solidFill>
              <a:latin typeface="Arial" pitchFamily="34" charset="0"/>
              <a:cs typeface="Arial" pitchFamily="34" charset="0"/>
            </a:endParaRPr>
          </a:p>
        </p:txBody>
      </p:sp>
      <p:sp>
        <p:nvSpPr>
          <p:cNvPr id="21" name="Rounded Rectangle 20"/>
          <p:cNvSpPr/>
          <p:nvPr/>
        </p:nvSpPr>
        <p:spPr>
          <a:xfrm>
            <a:off x="3051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 secure FTP file transfer client utility</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&amp; installed at LEA/ESC</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Facilitates On Demand &amp; Scheduled file transfers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Sends XML files to eDM</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Uses Service Account credentials for login &amp; password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selects files to be transferred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File name is validated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view transfer status</a:t>
            </a:r>
          </a:p>
          <a:p>
            <a:pPr marL="114300" lvl="0" indent="-114300">
              <a:lnSpc>
                <a:spcPct val="106000"/>
              </a:lnSpc>
              <a:buFont typeface="Arial" pitchFamily="34" charset="0"/>
              <a:buChar char="•"/>
            </a:pPr>
            <a:endParaRPr lang="en-US" sz="800" dirty="0" smtClean="0">
              <a:solidFill>
                <a:schemeClr val="tx1"/>
              </a:solidFill>
              <a:latin typeface="Arial" pitchFamily="34" charset="0"/>
              <a:cs typeface="Arial" pitchFamily="34" charset="0"/>
            </a:endParaRPr>
          </a:p>
        </p:txBody>
      </p:sp>
      <p:sp>
        <p:nvSpPr>
          <p:cNvPr id="22" name="Rectangle 21"/>
          <p:cNvSpPr/>
          <p:nvPr/>
        </p:nvSpPr>
        <p:spPr>
          <a:xfrm>
            <a:off x="30480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Data Transfer</a:t>
            </a:r>
          </a:p>
          <a:p>
            <a:pPr algn="ctr">
              <a:lnSpc>
                <a:spcPts val="1800"/>
              </a:lnSpc>
            </a:pPr>
            <a:r>
              <a:rPr lang="en-US" sz="1000" b="1" dirty="0" smtClean="0">
                <a:solidFill>
                  <a:srgbClr val="FFFFFF"/>
                </a:solidFill>
                <a:latin typeface="Arial" pitchFamily="34" charset="0"/>
                <a:cs typeface="Arial" pitchFamily="34" charset="0"/>
              </a:rPr>
              <a:t>Utility (DTU)</a:t>
            </a:r>
            <a:endParaRPr lang="en-US" sz="1000" b="1" dirty="0">
              <a:solidFill>
                <a:srgbClr val="FFFFFF"/>
              </a:solidFill>
              <a:latin typeface="Arial" pitchFamily="34" charset="0"/>
              <a:cs typeface="Arial" pitchFamily="34" charset="0"/>
            </a:endParaRPr>
          </a:p>
        </p:txBody>
      </p:sp>
      <p:sp>
        <p:nvSpPr>
          <p:cNvPr id="25" name="Rounded Rectangle 24"/>
          <p:cNvSpPr/>
          <p:nvPr/>
        </p:nvSpPr>
        <p:spPr>
          <a:xfrm>
            <a:off x="4575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Automatically picks up files that have been transferred by the DTU</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Runs files though data validations &amp; updates the ODS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Users can also manually upload files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 files are generated at initial file validation &amp; again during ETL process</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Errors in interchanges must be corrected in source systems &amp; revalidated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verify that the ODS has been updated by viewing status in the eDM</a:t>
            </a:r>
          </a:p>
        </p:txBody>
      </p:sp>
      <p:sp>
        <p:nvSpPr>
          <p:cNvPr id="26" name="Rectangle 25"/>
          <p:cNvSpPr/>
          <p:nvPr/>
        </p:nvSpPr>
        <p:spPr>
          <a:xfrm>
            <a:off x="4419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eDM (Manage Data Loads) </a:t>
            </a:r>
            <a:endParaRPr lang="en-US" sz="1000" b="1" dirty="0">
              <a:solidFill>
                <a:srgbClr val="FFFFFF"/>
              </a:solidFill>
              <a:latin typeface="Arial" pitchFamily="34" charset="0"/>
              <a:cs typeface="Arial" pitchFamily="34" charset="0"/>
            </a:endParaRPr>
          </a:p>
        </p:txBody>
      </p:sp>
      <p:sp>
        <p:nvSpPr>
          <p:cNvPr id="28" name="Rounded Rectangle 27"/>
          <p:cNvSpPr/>
          <p:nvPr/>
        </p:nvSpPr>
        <p:spPr>
          <a:xfrm>
            <a:off x="609600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Process flow currently being developed. </a:t>
            </a:r>
          </a:p>
        </p:txBody>
      </p:sp>
      <p:sp>
        <p:nvSpPr>
          <p:cNvPr id="29" name="Rectangle 28"/>
          <p:cNvSpPr/>
          <p:nvPr/>
        </p:nvSpPr>
        <p:spPr>
          <a:xfrm>
            <a:off x="5516880" y="3124200"/>
            <a:ext cx="1295400" cy="553998"/>
          </a:xfrm>
          <a:prstGeom prst="rect">
            <a:avLst/>
          </a:prstGeom>
        </p:spPr>
        <p:txBody>
          <a:bodyPr wrap="square">
            <a:noAutofit/>
          </a:bodyPr>
          <a:lstStyle/>
          <a:p>
            <a:pPr algn="ctr">
              <a:lnSpc>
                <a:spcPts val="1800"/>
              </a:lnSpc>
            </a:pPr>
            <a:r>
              <a:rPr lang="en-US" sz="1150" b="1" dirty="0" smtClean="0">
                <a:solidFill>
                  <a:srgbClr val="FFFFFF"/>
                </a:solidFill>
                <a:latin typeface="Arial" pitchFamily="34" charset="0"/>
                <a:cs typeface="Arial" pitchFamily="34" charset="0"/>
              </a:rPr>
              <a:t> </a:t>
            </a:r>
            <a:endParaRPr lang="en-US" sz="1150" b="1" dirty="0">
              <a:solidFill>
                <a:srgbClr val="FFFFFF"/>
              </a:solidFill>
              <a:latin typeface="Arial" pitchFamily="34" charset="0"/>
              <a:cs typeface="Arial" pitchFamily="34" charset="0"/>
            </a:endParaRPr>
          </a:p>
        </p:txBody>
      </p:sp>
      <p:pic>
        <p:nvPicPr>
          <p:cNvPr id="1029" name="Picture 5"/>
          <p:cNvPicPr>
            <a:picLocks noChangeAspect="1" noChangeArrowheads="1"/>
          </p:cNvPicPr>
          <p:nvPr/>
        </p:nvPicPr>
        <p:blipFill>
          <a:blip r:embed="rId3" cstate="print"/>
          <a:srcRect/>
          <a:stretch>
            <a:fillRect/>
          </a:stretch>
        </p:blipFill>
        <p:spPr bwMode="auto">
          <a:xfrm>
            <a:off x="1752600" y="1905000"/>
            <a:ext cx="1009650" cy="1143000"/>
          </a:xfrm>
          <a:prstGeom prst="rect">
            <a:avLst/>
          </a:prstGeom>
          <a:noFill/>
          <a:ln w="9525">
            <a:noFill/>
            <a:miter lim="800000"/>
            <a:headEnd/>
            <a:tailEnd/>
          </a:ln>
        </p:spPr>
      </p:pic>
      <p:pic>
        <p:nvPicPr>
          <p:cNvPr id="1034" name="Picture 10"/>
          <p:cNvPicPr>
            <a:picLocks noChangeAspect="1" noChangeArrowheads="1"/>
          </p:cNvPicPr>
          <p:nvPr/>
        </p:nvPicPr>
        <p:blipFill>
          <a:blip r:embed="rId4" cstate="print"/>
          <a:srcRect/>
          <a:stretch>
            <a:fillRect/>
          </a:stretch>
        </p:blipFill>
        <p:spPr bwMode="auto">
          <a:xfrm>
            <a:off x="381000" y="1905001"/>
            <a:ext cx="914400" cy="1143000"/>
          </a:xfrm>
          <a:prstGeom prst="rect">
            <a:avLst/>
          </a:prstGeom>
          <a:noFill/>
          <a:ln w="9525">
            <a:noFill/>
            <a:miter lim="800000"/>
            <a:headEnd/>
            <a:tailEnd/>
          </a:ln>
        </p:spPr>
      </p:pic>
      <p:pic>
        <p:nvPicPr>
          <p:cNvPr id="1038" name="Picture 14" descr="C:\Users\melledge\AppData\Local\Temp\SNAGHTML428546.PNG"/>
          <p:cNvPicPr>
            <a:picLocks noChangeAspect="1" noChangeArrowheads="1"/>
          </p:cNvPicPr>
          <p:nvPr/>
        </p:nvPicPr>
        <p:blipFill>
          <a:blip r:embed="rId5" cstate="print"/>
          <a:srcRect/>
          <a:stretch>
            <a:fillRect/>
          </a:stretch>
        </p:blipFill>
        <p:spPr bwMode="auto">
          <a:xfrm>
            <a:off x="4571999" y="2133600"/>
            <a:ext cx="1246909" cy="914400"/>
          </a:xfrm>
          <a:prstGeom prst="rect">
            <a:avLst/>
          </a:prstGeom>
          <a:noFill/>
        </p:spPr>
      </p:pic>
      <p:pic>
        <p:nvPicPr>
          <p:cNvPr id="1040" name="Picture 16"/>
          <p:cNvPicPr>
            <a:picLocks noChangeAspect="1" noChangeArrowheads="1"/>
          </p:cNvPicPr>
          <p:nvPr/>
        </p:nvPicPr>
        <p:blipFill>
          <a:blip r:embed="rId6" cstate="print"/>
          <a:srcRect/>
          <a:stretch>
            <a:fillRect/>
          </a:stretch>
        </p:blipFill>
        <p:spPr bwMode="auto">
          <a:xfrm>
            <a:off x="3105150" y="2181225"/>
            <a:ext cx="1009650" cy="790575"/>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a:stretch>
            <a:fillRect/>
          </a:stretch>
        </p:blipFill>
        <p:spPr bwMode="auto">
          <a:xfrm>
            <a:off x="6065648" y="2111242"/>
            <a:ext cx="1325752" cy="936758"/>
          </a:xfrm>
          <a:prstGeom prst="rect">
            <a:avLst/>
          </a:prstGeom>
          <a:noFill/>
          <a:ln w="9525">
            <a:noFill/>
            <a:miter lim="800000"/>
            <a:headEnd/>
            <a:tailEnd/>
          </a:ln>
        </p:spPr>
      </p:pic>
      <p:pic>
        <p:nvPicPr>
          <p:cNvPr id="3" name="Picture 5"/>
          <p:cNvPicPr>
            <a:picLocks noChangeAspect="1" noChangeArrowheads="1"/>
          </p:cNvPicPr>
          <p:nvPr/>
        </p:nvPicPr>
        <p:blipFill>
          <a:blip r:embed="rId8" cstate="print"/>
          <a:srcRect/>
          <a:stretch>
            <a:fillRect/>
          </a:stretch>
        </p:blipFill>
        <p:spPr bwMode="auto">
          <a:xfrm>
            <a:off x="7621291" y="2133600"/>
            <a:ext cx="1294109" cy="914400"/>
          </a:xfrm>
          <a:prstGeom prst="rect">
            <a:avLst/>
          </a:prstGeom>
          <a:noFill/>
          <a:ln w="9525">
            <a:noFill/>
            <a:miter lim="800000"/>
            <a:headEnd/>
            <a:tailEnd/>
          </a:ln>
        </p:spPr>
      </p:pic>
      <p:sp>
        <p:nvSpPr>
          <p:cNvPr id="23" name="Rectangle 22"/>
          <p:cNvSpPr/>
          <p:nvPr/>
        </p:nvSpPr>
        <p:spPr>
          <a:xfrm>
            <a:off x="5943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PEIMS Data Mart</a:t>
            </a:r>
            <a:endParaRPr lang="en-US" sz="1000" b="1" dirty="0">
              <a:solidFill>
                <a:srgbClr val="FFFFFF"/>
              </a:solidFill>
              <a:latin typeface="Arial" pitchFamily="34" charset="0"/>
              <a:cs typeface="Arial" pitchFamily="34" charset="0"/>
            </a:endParaRPr>
          </a:p>
        </p:txBody>
      </p:sp>
      <p:sp>
        <p:nvSpPr>
          <p:cNvPr id="24" name="Rectangle 23"/>
          <p:cNvSpPr/>
          <p:nvPr/>
        </p:nvSpPr>
        <p:spPr>
          <a:xfrm>
            <a:off x="73914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Dashboards Data Mart</a:t>
            </a:r>
            <a:endParaRPr lang="en-US" sz="1000" b="1" dirty="0">
              <a:solidFill>
                <a:srgbClr val="FFFFFF"/>
              </a:solidFill>
              <a:latin typeface="Arial" pitchFamily="34" charset="0"/>
              <a:cs typeface="Arial" pitchFamily="34" charset="0"/>
            </a:endParaRPr>
          </a:p>
        </p:txBody>
      </p:sp>
      <p:sp>
        <p:nvSpPr>
          <p:cNvPr id="27" name="Rounded Rectangle 26"/>
          <p:cNvSpPr/>
          <p:nvPr/>
        </p:nvSpPr>
        <p:spPr>
          <a:xfrm>
            <a:off x="7620000" y="3657600"/>
            <a:ext cx="1447800"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loaded from ODS to a staging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If  load successful, then it is moved to the production DDM for studentGPS™ display</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Metric calculations occur during the load of data from the ODS to the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automatically refreshed nightly, no user interaction needed</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System will prevent incomplete data from being loaded</a:t>
            </a:r>
          </a:p>
        </p:txBody>
      </p:sp>
    </p:spTree>
    <p:extLst>
      <p:ext uri="{BB962C8B-B14F-4D97-AF65-F5344CB8AC3E}">
        <p14:creationId xmlns:p14="http://schemas.microsoft.com/office/powerpoint/2010/main" xmlns="" val="1099843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ext uri="{D42A27DB-BD31-4B8C-83A1-F6EECF244321}">
                <p14:modId xmlns:p14="http://schemas.microsoft.com/office/powerpoint/2010/main" xmlns="" val="927893536"/>
              </p:ext>
            </p:extLst>
          </p:nvPr>
        </p:nvGraphicFramePr>
        <p:xfrm>
          <a:off x="5181600" y="2543516"/>
          <a:ext cx="3543300" cy="3212626"/>
        </p:xfrm>
        <a:graphic>
          <a:graphicData uri="http://schemas.openxmlformats.org/drawingml/2006/table">
            <a:tbl>
              <a:tblPr firstRow="1" bandRow="1">
                <a:tableStyleId>{5940675A-B579-460E-94D1-54222C63F5DA}</a:tableStyleId>
              </a:tblPr>
              <a:tblGrid>
                <a:gridCol w="1828800"/>
                <a:gridCol w="1714500"/>
              </a:tblGrid>
              <a:tr h="987586">
                <a:tc>
                  <a:txBody>
                    <a:bodyPr/>
                    <a:lstStyle/>
                    <a:p>
                      <a:endParaRPr lang="en-US" sz="2000" dirty="0">
                        <a:solidFill>
                          <a:srgbClr val="FFFFFF"/>
                        </a:solidFill>
                        <a:latin typeface="Arial" pitchFamily="34" charset="0"/>
                        <a:cs typeface="Arial" pitchFamily="34" charset="0"/>
                      </a:endParaRPr>
                    </a:p>
                  </a:txBody>
                  <a:tcPr/>
                </a:tc>
                <a:tc>
                  <a:txBody>
                    <a:bodyPr/>
                    <a:lstStyle/>
                    <a:p>
                      <a:endParaRPr lang="en-US" sz="2000" dirty="0">
                        <a:solidFill>
                          <a:srgbClr val="FFFFFF"/>
                        </a:solidFill>
                        <a:latin typeface="Arial" pitchFamily="34" charset="0"/>
                        <a:cs typeface="Arial" pitchFamily="34" charset="0"/>
                      </a:endParaRPr>
                    </a:p>
                  </a:txBody>
                  <a:tcPr/>
                </a:tc>
              </a:tr>
              <a:tr h="370840">
                <a:tc>
                  <a:txBody>
                    <a:bodyPr/>
                    <a:lstStyle/>
                    <a:p>
                      <a:pPr marL="285750" indent="-285750">
                        <a:buFont typeface="Arial" pitchFamily="34" charset="0"/>
                        <a:buChar char="•"/>
                      </a:pPr>
                      <a:r>
                        <a:rPr lang="en-US" sz="1400" dirty="0" smtClean="0">
                          <a:latin typeface="Arial" pitchFamily="34" charset="0"/>
                          <a:cs typeface="Arial" pitchFamily="34" charset="0"/>
                        </a:rPr>
                        <a:t>Grad</a:t>
                      </a:r>
                      <a:r>
                        <a:rPr lang="en-US" sz="1400" baseline="0" dirty="0" smtClean="0">
                          <a:latin typeface="Arial" pitchFamily="34" charset="0"/>
                          <a:cs typeface="Arial" pitchFamily="34" charset="0"/>
                        </a:rPr>
                        <a:t> </a:t>
                      </a:r>
                      <a:r>
                        <a:rPr lang="en-US" sz="1400" dirty="0" smtClean="0">
                          <a:latin typeface="Arial" pitchFamily="34" charset="0"/>
                          <a:cs typeface="Arial" pitchFamily="34" charset="0"/>
                        </a:rPr>
                        <a:t>Plans </a:t>
                      </a:r>
                    </a:p>
                    <a:p>
                      <a:pPr marL="285750" indent="-285750">
                        <a:buFont typeface="Arial" pitchFamily="34" charset="0"/>
                        <a:buChar char="•"/>
                      </a:pPr>
                      <a:r>
                        <a:rPr lang="en-US" sz="1400" dirty="0" smtClean="0">
                          <a:latin typeface="Arial" pitchFamily="34" charset="0"/>
                          <a:cs typeface="Arial" pitchFamily="34" charset="0"/>
                        </a:rPr>
                        <a:t>Test Score Reporting</a:t>
                      </a:r>
                    </a:p>
                    <a:p>
                      <a:pPr marL="285750" indent="-285750">
                        <a:buFont typeface="Arial" pitchFamily="34" charset="0"/>
                        <a:buChar char="•"/>
                      </a:pPr>
                      <a:r>
                        <a:rPr lang="en-US" sz="1400" dirty="0" smtClean="0">
                          <a:latin typeface="Arial" pitchFamily="34" charset="0"/>
                          <a:cs typeface="Arial" pitchFamily="34" charset="0"/>
                        </a:rPr>
                        <a:t>Rubrics</a:t>
                      </a:r>
                    </a:p>
                    <a:p>
                      <a:pPr marL="285750" indent="-285750">
                        <a:buFont typeface="Arial" pitchFamily="34" charset="0"/>
                        <a:buChar char="•"/>
                      </a:pPr>
                      <a:r>
                        <a:rPr lang="en-US" sz="1400" dirty="0" smtClean="0">
                          <a:latin typeface="Arial" pitchFamily="34" charset="0"/>
                          <a:cs typeface="Arial" pitchFamily="34" charset="0"/>
                        </a:rPr>
                        <a:t>Standards Based Grading</a:t>
                      </a:r>
                    </a:p>
                    <a:p>
                      <a:pPr marL="285750" indent="-285750">
                        <a:buFont typeface="Arial" pitchFamily="34" charset="0"/>
                        <a:buChar char="•"/>
                      </a:pPr>
                      <a:r>
                        <a:rPr lang="en-US" sz="1400" dirty="0" smtClean="0">
                          <a:latin typeface="Arial" pitchFamily="34" charset="0"/>
                          <a:cs typeface="Arial" pitchFamily="34" charset="0"/>
                        </a:rPr>
                        <a:t>Discipline Referrals</a:t>
                      </a:r>
                    </a:p>
                    <a:p>
                      <a:pPr marL="285750" indent="-285750">
                        <a:buFont typeface="Arial" pitchFamily="34" charset="0"/>
                        <a:buChar char="•"/>
                      </a:pPr>
                      <a:r>
                        <a:rPr lang="en-US" sz="1400" dirty="0" smtClean="0">
                          <a:latin typeface="Arial" pitchFamily="34" charset="0"/>
                          <a:cs typeface="Arial" pitchFamily="34" charset="0"/>
                        </a:rPr>
                        <a:t>Parent Portal</a:t>
                      </a:r>
                    </a:p>
                    <a:p>
                      <a:pPr marL="285750" indent="-285750">
                        <a:buFont typeface="Arial" pitchFamily="34" charset="0"/>
                        <a:buChar char="•"/>
                      </a:pPr>
                      <a:r>
                        <a:rPr lang="en-US" sz="1400" dirty="0" smtClean="0">
                          <a:latin typeface="Arial" pitchFamily="34" charset="0"/>
                          <a:cs typeface="Arial" pitchFamily="34" charset="0"/>
                        </a:rPr>
                        <a:t>...and</a:t>
                      </a:r>
                      <a:r>
                        <a:rPr lang="en-US" sz="1400" baseline="0" dirty="0" smtClean="0">
                          <a:latin typeface="Arial" pitchFamily="34" charset="0"/>
                          <a:cs typeface="Arial" pitchFamily="34" charset="0"/>
                        </a:rPr>
                        <a:t> more</a:t>
                      </a:r>
                      <a:endParaRPr lang="en-US" sz="1400" dirty="0" smtClean="0">
                        <a:latin typeface="Arial" pitchFamily="34" charset="0"/>
                        <a:cs typeface="Arial" pitchFamily="34" charset="0"/>
                      </a:endParaRPr>
                    </a:p>
                  </a:txBody>
                  <a:tcPr/>
                </a:tc>
                <a:tc>
                  <a:txBody>
                    <a:bodyPr/>
                    <a:lstStyle/>
                    <a:p>
                      <a:pPr marL="285750" indent="-285750">
                        <a:buFont typeface="Arial" pitchFamily="34" charset="0"/>
                        <a:buChar char="•"/>
                      </a:pPr>
                      <a:r>
                        <a:rPr lang="en-US" sz="1400" dirty="0" smtClean="0">
                          <a:latin typeface="Arial" pitchFamily="34" charset="0"/>
                          <a:cs typeface="Arial" pitchFamily="34" charset="0"/>
                        </a:rPr>
                        <a:t>Career Technology</a:t>
                      </a:r>
                    </a:p>
                    <a:p>
                      <a:pPr marL="285750" indent="-285750">
                        <a:buFont typeface="Arial" pitchFamily="34" charset="0"/>
                        <a:buChar char="•"/>
                      </a:pPr>
                      <a:r>
                        <a:rPr lang="en-US" sz="1400" dirty="0" smtClean="0">
                          <a:latin typeface="Arial" pitchFamily="34" charset="0"/>
                          <a:cs typeface="Arial" pitchFamily="34" charset="0"/>
                        </a:rPr>
                        <a:t>Special Program Reporting</a:t>
                      </a:r>
                    </a:p>
                    <a:p>
                      <a:pPr marL="285750" indent="-285750">
                        <a:buFont typeface="Arial" pitchFamily="34" charset="0"/>
                        <a:buChar char="•"/>
                      </a:pPr>
                      <a:r>
                        <a:rPr lang="en-US" sz="1400" dirty="0" smtClean="0">
                          <a:latin typeface="Arial" pitchFamily="34" charset="0"/>
                          <a:cs typeface="Arial" pitchFamily="34" charset="0"/>
                        </a:rPr>
                        <a:t>Scheduling</a:t>
                      </a:r>
                    </a:p>
                    <a:p>
                      <a:pPr marL="285750" indent="-285750">
                        <a:buFont typeface="Arial" pitchFamily="34" charset="0"/>
                        <a:buChar char="•"/>
                      </a:pPr>
                      <a:r>
                        <a:rPr lang="en-US" sz="1400" dirty="0" smtClean="0">
                          <a:latin typeface="Arial" pitchFamily="34" charset="0"/>
                          <a:cs typeface="Arial" pitchFamily="34" charset="0"/>
                        </a:rPr>
                        <a:t>Registration</a:t>
                      </a:r>
                    </a:p>
                    <a:p>
                      <a:pPr marL="285750" indent="-285750">
                        <a:buFont typeface="Arial" pitchFamily="34" charset="0"/>
                        <a:buChar char="•"/>
                      </a:pPr>
                      <a:r>
                        <a:rPr lang="en-US" sz="1400" dirty="0" smtClean="0">
                          <a:latin typeface="Arial" pitchFamily="34" charset="0"/>
                          <a:cs typeface="Arial" pitchFamily="34" charset="0"/>
                        </a:rPr>
                        <a:t>Data Security</a:t>
                      </a:r>
                    </a:p>
                    <a:p>
                      <a:pPr marL="285750" indent="-285750">
                        <a:buFont typeface="Arial" pitchFamily="34" charset="0"/>
                        <a:buChar char="•"/>
                      </a:pPr>
                      <a:r>
                        <a:rPr lang="en-US" sz="1400" dirty="0" smtClean="0">
                          <a:latin typeface="Arial" pitchFamily="34" charset="0"/>
                          <a:cs typeface="Arial" pitchFamily="34" charset="0"/>
                        </a:rPr>
                        <a:t>Parent Portal</a:t>
                      </a:r>
                    </a:p>
                    <a:p>
                      <a:pPr marL="285750" indent="-285750">
                        <a:buFont typeface="Arial" pitchFamily="34" charset="0"/>
                        <a:buChar char="•"/>
                      </a:pPr>
                      <a:r>
                        <a:rPr lang="en-US" sz="1400" dirty="0" smtClean="0">
                          <a:latin typeface="Arial" pitchFamily="34" charset="0"/>
                          <a:cs typeface="Arial" pitchFamily="34" charset="0"/>
                        </a:rPr>
                        <a:t>...and more</a:t>
                      </a:r>
                      <a:endParaRPr lang="en-US" sz="1400" dirty="0">
                        <a:latin typeface="Arial" pitchFamily="34" charset="0"/>
                        <a:cs typeface="Arial" pitchFamily="34" charset="0"/>
                      </a:endParaRPr>
                    </a:p>
                  </a:txBody>
                  <a:tcPr/>
                </a:tc>
              </a:tr>
            </a:tbl>
          </a:graphicData>
        </a:graphic>
      </p:graphicFrame>
      <p:sp>
        <p:nvSpPr>
          <p:cNvPr id="11" name="Content Placeholder 3"/>
          <p:cNvSpPr>
            <a:spLocks noGrp="1"/>
          </p:cNvSpPr>
          <p:nvPr>
            <p:ph sz="quarter" idx="4294967295"/>
          </p:nvPr>
        </p:nvSpPr>
        <p:spPr>
          <a:xfrm>
            <a:off x="304800" y="1828800"/>
            <a:ext cx="4724400" cy="4419600"/>
          </a:xfrm>
        </p:spPr>
        <p:txBody>
          <a:bodyPr>
            <a:noAutofit/>
          </a:bodyPr>
          <a:lstStyle/>
          <a:p>
            <a:pPr>
              <a:lnSpc>
                <a:spcPct val="106000"/>
              </a:lnSpc>
              <a:spcBef>
                <a:spcPts val="600"/>
              </a:spcBef>
              <a:spcAft>
                <a:spcPts val="300"/>
              </a:spcAft>
            </a:pPr>
            <a:r>
              <a:rPr lang="en-US" dirty="0"/>
              <a:t>The State-sponsored Student Information System (SSIS) is a software as a service (SaaS) master contract negotiated by TEA with </a:t>
            </a:r>
            <a:r>
              <a:rPr lang="en-US" i="1" dirty="0"/>
              <a:t>TCC TxEIS </a:t>
            </a:r>
            <a:r>
              <a:rPr lang="en-US" dirty="0"/>
              <a:t>and </a:t>
            </a:r>
            <a:r>
              <a:rPr lang="en-US" i="1" dirty="0"/>
              <a:t>Skyward</a:t>
            </a:r>
            <a:r>
              <a:rPr lang="en-US" dirty="0"/>
              <a:t> to reduce price and improve functionality for participating </a:t>
            </a:r>
            <a:r>
              <a:rPr lang="en-US" dirty="0" smtClean="0"/>
              <a:t>districts </a:t>
            </a:r>
            <a:r>
              <a:rPr lang="en-US" dirty="0"/>
              <a:t>and charter schools. </a:t>
            </a:r>
            <a:endParaRPr lang="en-US" dirty="0" smtClean="0"/>
          </a:p>
          <a:p>
            <a:pPr>
              <a:lnSpc>
                <a:spcPct val="106000"/>
              </a:lnSpc>
              <a:spcBef>
                <a:spcPts val="600"/>
              </a:spcBef>
              <a:spcAft>
                <a:spcPts val="300"/>
              </a:spcAft>
            </a:pPr>
            <a:r>
              <a:rPr lang="en-US" dirty="0"/>
              <a:t>The </a:t>
            </a:r>
            <a:r>
              <a:rPr lang="en-US" dirty="0" smtClean="0"/>
              <a:t>voluntary, state </a:t>
            </a:r>
            <a:r>
              <a:rPr lang="en-US" dirty="0"/>
              <a:t>negotiated SSIS contracts offer a competitive, not-to-exceed price per student that benefits all sizes of districts and charter schools across the state.  Additionally, since TEA negotiated the contract, </a:t>
            </a:r>
            <a:r>
              <a:rPr lang="en-US" dirty="0" smtClean="0"/>
              <a:t>districts </a:t>
            </a:r>
            <a:r>
              <a:rPr lang="en-US" dirty="0"/>
              <a:t>and charter schools do not need to go through the time-consuming process of issuing their own RFP. </a:t>
            </a:r>
          </a:p>
        </p:txBody>
      </p:sp>
      <p:sp>
        <p:nvSpPr>
          <p:cNvPr id="2" name="Title 1"/>
          <p:cNvSpPr>
            <a:spLocks noGrp="1"/>
          </p:cNvSpPr>
          <p:nvPr>
            <p:ph type="title"/>
          </p:nvPr>
        </p:nvSpPr>
        <p:spPr>
          <a:xfrm>
            <a:off x="1905000" y="381000"/>
            <a:ext cx="6858000" cy="838200"/>
          </a:xfrm>
          <a:prstGeom prst="rect">
            <a:avLst/>
          </a:prstGeom>
        </p:spPr>
        <p:txBody>
          <a:bodyPr>
            <a:noAutofit/>
          </a:bodyPr>
          <a:lstStyle/>
          <a:p>
            <a:r>
              <a:rPr lang="en-US" sz="2400" b="1" dirty="0" smtClean="0"/>
              <a:t>State-sponsored Student Information Systems</a:t>
            </a:r>
            <a:endParaRPr lang="en-US" sz="2400" b="1"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14</a:t>
            </a:fld>
            <a:endParaRPr lang="en-US" dirty="0"/>
          </a:p>
        </p:txBody>
      </p:sp>
      <p:pic>
        <p:nvPicPr>
          <p:cNvPr id="7" name="Picture 6" descr="skyward-logo.png"/>
          <p:cNvPicPr>
            <a:picLocks noChangeAspect="1"/>
          </p:cNvPicPr>
          <p:nvPr/>
        </p:nvPicPr>
        <p:blipFill>
          <a:blip r:embed="rId3" cstate="print"/>
          <a:stretch>
            <a:fillRect/>
          </a:stretch>
        </p:blipFill>
        <p:spPr>
          <a:xfrm>
            <a:off x="7162800" y="2676319"/>
            <a:ext cx="1295400" cy="667546"/>
          </a:xfrm>
          <a:prstGeom prst="rect">
            <a:avLst/>
          </a:prstGeom>
        </p:spPr>
      </p:pic>
      <p:pic>
        <p:nvPicPr>
          <p:cNvPr id="8" name="Picture 7" descr="TxEIS-BW.png"/>
          <p:cNvPicPr>
            <a:picLocks noChangeAspect="1"/>
          </p:cNvPicPr>
          <p:nvPr/>
        </p:nvPicPr>
        <p:blipFill>
          <a:blip r:embed="rId4" cstate="print"/>
          <a:stretch>
            <a:fillRect/>
          </a:stretch>
        </p:blipFill>
        <p:spPr>
          <a:xfrm>
            <a:off x="5422710" y="2743200"/>
            <a:ext cx="1219200" cy="631372"/>
          </a:xfrm>
          <a:prstGeom prst="rect">
            <a:avLst/>
          </a:prstGeom>
        </p:spPr>
      </p:pic>
      <p:sp>
        <p:nvSpPr>
          <p:cNvPr id="6" name="TextBox 5"/>
          <p:cNvSpPr txBox="1"/>
          <p:nvPr/>
        </p:nvSpPr>
        <p:spPr>
          <a:xfrm>
            <a:off x="5105400" y="2209800"/>
            <a:ext cx="3581400" cy="338554"/>
          </a:xfrm>
          <a:prstGeom prst="rect">
            <a:avLst/>
          </a:prstGeom>
          <a:noFill/>
        </p:spPr>
        <p:txBody>
          <a:bodyPr wrap="square" rtlCol="0">
            <a:spAutoFit/>
          </a:bodyPr>
          <a:lstStyle/>
          <a:p>
            <a:r>
              <a:rPr lang="en-US" sz="1600" b="1" dirty="0" smtClean="0">
                <a:solidFill>
                  <a:schemeClr val="accent2"/>
                </a:solidFill>
                <a:latin typeface="Arial" pitchFamily="34" charset="0"/>
                <a:cs typeface="Arial" pitchFamily="34" charset="0"/>
              </a:rPr>
              <a:t>Improved Functionality Includes:</a:t>
            </a:r>
            <a:endParaRPr lang="en-US" sz="1600" b="1" dirty="0">
              <a:solidFill>
                <a:schemeClr val="accent2"/>
              </a:solidFill>
              <a:latin typeface="Arial" pitchFamily="34" charset="0"/>
              <a:cs typeface="Arial" pitchFamily="34" charset="0"/>
            </a:endParaRPr>
          </a:p>
        </p:txBody>
      </p:sp>
    </p:spTree>
    <p:extLst>
      <p:ext uri="{BB962C8B-B14F-4D97-AF65-F5344CB8AC3E}">
        <p14:creationId xmlns:p14="http://schemas.microsoft.com/office/powerpoint/2010/main" xmlns="" val="26868893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Education Data Warehouse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15</a:t>
            </a:fld>
            <a:endParaRPr lang="en-US" dirty="0"/>
          </a:p>
        </p:txBody>
      </p:sp>
      <p:sp>
        <p:nvSpPr>
          <p:cNvPr id="4" name="Content Placeholder 3"/>
          <p:cNvSpPr>
            <a:spLocks noGrp="1"/>
          </p:cNvSpPr>
          <p:nvPr>
            <p:ph sz="quarter" idx="4294967295"/>
          </p:nvPr>
        </p:nvSpPr>
        <p:spPr>
          <a:xfrm>
            <a:off x="304800" y="1828800"/>
            <a:ext cx="3200400" cy="4419600"/>
          </a:xfrm>
        </p:spPr>
        <p:txBody>
          <a:bodyPr>
            <a:noAutofit/>
          </a:bodyPr>
          <a:lstStyle/>
          <a:p>
            <a:pPr>
              <a:lnSpc>
                <a:spcPct val="106000"/>
              </a:lnSpc>
              <a:spcBef>
                <a:spcPts val="600"/>
              </a:spcBef>
              <a:spcAft>
                <a:spcPts val="300"/>
              </a:spcAft>
            </a:pPr>
            <a:r>
              <a:rPr lang="en-US" sz="1800" dirty="0" smtClean="0"/>
              <a:t>The Education Data Warehouse </a:t>
            </a:r>
            <a:r>
              <a:rPr lang="en-US" sz="1800" dirty="0"/>
              <a:t>provides a </a:t>
            </a:r>
            <a:r>
              <a:rPr lang="en-US" sz="1800" b="1" dirty="0"/>
              <a:t>single data repository </a:t>
            </a:r>
            <a:r>
              <a:rPr lang="en-US" sz="1800" dirty="0"/>
              <a:t>that feeds TSDS PEIMS </a:t>
            </a:r>
            <a:r>
              <a:rPr lang="en-US" sz="1800" dirty="0" smtClean="0"/>
              <a:t>collections </a:t>
            </a:r>
            <a:r>
              <a:rPr lang="en-US" sz="1800" dirty="0"/>
              <a:t>and the </a:t>
            </a:r>
            <a:r>
              <a:rPr lang="en-US" sz="1800" dirty="0" smtClean="0"/>
              <a:t>studentGPS™ Dashboards</a:t>
            </a:r>
            <a:endParaRPr lang="en-US" sz="1800" dirty="0"/>
          </a:p>
          <a:p>
            <a:endParaRPr lang="en-US" sz="2400" dirty="0"/>
          </a:p>
        </p:txBody>
      </p:sp>
      <p:grpSp>
        <p:nvGrpSpPr>
          <p:cNvPr id="6" name="Group 5"/>
          <p:cNvGrpSpPr/>
          <p:nvPr/>
        </p:nvGrpSpPr>
        <p:grpSpPr>
          <a:xfrm>
            <a:off x="3314700" y="2057399"/>
            <a:ext cx="5829300" cy="3705225"/>
            <a:chOff x="3124200" y="2057400"/>
            <a:chExt cx="5829300" cy="3705225"/>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24200" y="2057400"/>
              <a:ext cx="5829300" cy="3705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5929952" y="3334603"/>
              <a:ext cx="1123950" cy="10668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xmlns="" val="20261136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lstStyle/>
          <a:p>
            <a:r>
              <a:rPr lang="en-US" dirty="0" smtClean="0"/>
              <a:t>TSDS PEIMS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16</a:t>
            </a:fld>
            <a:endParaRPr lang="en-US" dirty="0"/>
          </a:p>
        </p:txBody>
      </p:sp>
      <p:sp>
        <p:nvSpPr>
          <p:cNvPr id="7" name="Content Placeholder 3"/>
          <p:cNvSpPr>
            <a:spLocks noGrp="1"/>
          </p:cNvSpPr>
          <p:nvPr>
            <p:ph sz="quarter" idx="4294967295"/>
          </p:nvPr>
        </p:nvSpPr>
        <p:spPr>
          <a:xfrm>
            <a:off x="304800" y="1905000"/>
            <a:ext cx="4267200" cy="3733800"/>
          </a:xfrm>
        </p:spPr>
        <p:txBody>
          <a:bodyPr>
            <a:normAutofit fontScale="25000" lnSpcReduction="20000"/>
          </a:bodyPr>
          <a:lstStyle/>
          <a:p>
            <a:pPr>
              <a:lnSpc>
                <a:spcPct val="126000"/>
              </a:lnSpc>
              <a:spcBef>
                <a:spcPts val="600"/>
              </a:spcBef>
              <a:spcAft>
                <a:spcPts val="300"/>
              </a:spcAft>
            </a:pPr>
            <a:r>
              <a:rPr lang="en-US" sz="7200" dirty="0"/>
              <a:t>TSDS PEIMS leverages the benefits of the new TSDS platform  through a redesign of the state-mandated PEIMS process.  TSDS PEIMS collects public school data to help determine funding allocations, accountability ratings, and facilitate data reporting for state and federal initiatives. </a:t>
            </a:r>
          </a:p>
          <a:p>
            <a:pPr>
              <a:lnSpc>
                <a:spcPct val="126000"/>
              </a:lnSpc>
              <a:spcBef>
                <a:spcPts val="600"/>
              </a:spcBef>
              <a:spcAft>
                <a:spcPts val="300"/>
              </a:spcAft>
            </a:pPr>
            <a:r>
              <a:rPr lang="en-US" sz="7200" dirty="0"/>
              <a:t>TSDS PEIMS is designed to improve our system capacity which will  reduce technology risk (including system downtime) that was present with EDIT</a:t>
            </a:r>
            <a:r>
              <a:rPr lang="en-US" sz="7200" dirty="0" smtClean="0"/>
              <a:t>+.</a:t>
            </a:r>
            <a:endParaRPr lang="en-US" sz="7200" dirty="0"/>
          </a:p>
          <a:p>
            <a:pPr>
              <a:lnSpc>
                <a:spcPct val="126000"/>
              </a:lnSpc>
              <a:spcBef>
                <a:spcPts val="600"/>
              </a:spcBef>
              <a:spcAft>
                <a:spcPts val="300"/>
              </a:spcAft>
            </a:pPr>
            <a:endParaRPr lang="en-US" dirty="0"/>
          </a:p>
          <a:p>
            <a:endParaRPr lang="en-US" dirty="0"/>
          </a:p>
        </p:txBody>
      </p:sp>
      <p:pic>
        <p:nvPicPr>
          <p:cNvPr id="9" name="Picture 8"/>
          <p:cNvPicPr/>
          <p:nvPr/>
        </p:nvPicPr>
        <p:blipFill>
          <a:blip r:embed="rId3" cstate="print"/>
          <a:srcRect/>
          <a:stretch>
            <a:fillRect/>
          </a:stretch>
        </p:blipFill>
        <p:spPr bwMode="auto">
          <a:xfrm>
            <a:off x="4953000" y="2133600"/>
            <a:ext cx="3962400" cy="2819400"/>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9420641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lstStyle/>
          <a:p>
            <a:r>
              <a:rPr lang="en-US" dirty="0" smtClean="0"/>
              <a:t>TSDS Client-Side Validation Tool</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17</a:t>
            </a:fld>
            <a:endParaRPr lang="en-US" dirty="0"/>
          </a:p>
        </p:txBody>
      </p:sp>
      <p:sp>
        <p:nvSpPr>
          <p:cNvPr id="7" name="Content Placeholder 3"/>
          <p:cNvSpPr>
            <a:spLocks noGrp="1"/>
          </p:cNvSpPr>
          <p:nvPr>
            <p:ph sz="quarter" idx="4294967295"/>
          </p:nvPr>
        </p:nvSpPr>
        <p:spPr>
          <a:xfrm>
            <a:off x="304800" y="1905000"/>
            <a:ext cx="4495800" cy="3810000"/>
          </a:xfrm>
        </p:spPr>
        <p:txBody>
          <a:bodyPr>
            <a:noAutofit/>
          </a:bodyPr>
          <a:lstStyle/>
          <a:p>
            <a:pPr lvl="0">
              <a:spcBef>
                <a:spcPts val="600"/>
              </a:spcBef>
              <a:spcAft>
                <a:spcPts val="300"/>
              </a:spcAft>
            </a:pPr>
            <a:r>
              <a:rPr lang="en-US" dirty="0" smtClean="0"/>
              <a:t>TSDS </a:t>
            </a:r>
            <a:r>
              <a:rPr lang="en-US" dirty="0"/>
              <a:t>offers </a:t>
            </a:r>
            <a:r>
              <a:rPr lang="en-US" dirty="0" smtClean="0"/>
              <a:t>the new TSDS Client-Side Validation Tool, available in the beginning of the data loading process, </a:t>
            </a:r>
            <a:r>
              <a:rPr lang="en-US" dirty="0"/>
              <a:t>which will help identify data errors earlier, prior to uploading PEIMS and dashboard data to the Education Data Warehouse (EDW), ultimately enhancing data quality in the long-term. </a:t>
            </a:r>
          </a:p>
          <a:p>
            <a:pPr>
              <a:lnSpc>
                <a:spcPct val="126000"/>
              </a:lnSpc>
              <a:spcBef>
                <a:spcPts val="600"/>
              </a:spcBef>
              <a:spcAft>
                <a:spcPts val="300"/>
              </a:spcAft>
            </a:pPr>
            <a:endParaRPr lang="en-US" sz="1600" dirty="0"/>
          </a:p>
          <a:p>
            <a:endParaRPr lang="en-US" sz="1600" dirty="0"/>
          </a:p>
        </p:txBody>
      </p:sp>
      <p:pic>
        <p:nvPicPr>
          <p:cNvPr id="8" name="Picture 7" descr="C:\Users\ATIRUK~1\AppData\Local\Temp\SNAGHTML14e0592.PNG"/>
          <p:cNvPicPr/>
          <p:nvPr/>
        </p:nvPicPr>
        <p:blipFill rotWithShape="1">
          <a:blip r:embed="rId3" cstate="print">
            <a:extLst>
              <a:ext uri="{28A0092B-C50C-407E-A947-70E740481C1C}">
                <a14:useLocalDpi xmlns:a14="http://schemas.microsoft.com/office/drawing/2010/main" xmlns="" val="0"/>
              </a:ext>
            </a:extLst>
          </a:blip>
          <a:srcRect l="31615" t="21684" r="18152" b="39230"/>
          <a:stretch/>
        </p:blipFill>
        <p:spPr bwMode="auto">
          <a:xfrm>
            <a:off x="4790664" y="1981200"/>
            <a:ext cx="4206240" cy="2194560"/>
          </a:xfrm>
          <a:prstGeom prst="rect">
            <a:avLst/>
          </a:prstGeom>
          <a:noFill/>
          <a:ln>
            <a:solidFill>
              <a:schemeClr val="accent1"/>
            </a:solidFill>
          </a:ln>
        </p:spPr>
      </p:pic>
    </p:spTree>
    <p:extLst>
      <p:ext uri="{BB962C8B-B14F-4D97-AF65-F5344CB8AC3E}">
        <p14:creationId xmlns:p14="http://schemas.microsoft.com/office/powerpoint/2010/main" xmlns="" val="14818986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Autofit/>
          </a:bodyPr>
          <a:lstStyle/>
          <a:p>
            <a:r>
              <a:rPr lang="en-US" dirty="0" smtClean="0"/>
              <a:t>studentGPS™ Dashboards Overview</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18</a:t>
            </a:fld>
            <a:endParaRPr lang="en-US" dirty="0"/>
          </a:p>
        </p:txBody>
      </p:sp>
      <p:sp>
        <p:nvSpPr>
          <p:cNvPr id="10" name="Content Placeholder 3"/>
          <p:cNvSpPr>
            <a:spLocks noGrp="1"/>
          </p:cNvSpPr>
          <p:nvPr>
            <p:ph sz="quarter" idx="4294967295"/>
          </p:nvPr>
        </p:nvSpPr>
        <p:spPr>
          <a:xfrm>
            <a:off x="304800" y="1901952"/>
            <a:ext cx="4572000" cy="4419600"/>
          </a:xfrm>
        </p:spPr>
        <p:txBody>
          <a:bodyPr>
            <a:noAutofit/>
          </a:bodyPr>
          <a:lstStyle/>
          <a:p>
            <a:pPr>
              <a:lnSpc>
                <a:spcPct val="106000"/>
              </a:lnSpc>
              <a:spcBef>
                <a:spcPts val="600"/>
              </a:spcBef>
              <a:spcAft>
                <a:spcPts val="300"/>
              </a:spcAft>
            </a:pPr>
            <a:r>
              <a:rPr lang="en-US" dirty="0"/>
              <a:t>The </a:t>
            </a:r>
            <a:r>
              <a:rPr lang="en-US" dirty="0" smtClean="0"/>
              <a:t>studentGPS™ Dashboards </a:t>
            </a:r>
            <a:r>
              <a:rPr lang="en-US" dirty="0"/>
              <a:t>gives educators a view into the whole student, providing an easy-to-understand picture of how a student is performing by combining multiple student data, such as grades, attendance, discipline, standardized test scores, program areas, and demographics, all in one place.  Educators can easily see the trends and make more timely and informed decisions. </a:t>
            </a:r>
          </a:p>
          <a:p>
            <a:pPr>
              <a:lnSpc>
                <a:spcPct val="116000"/>
              </a:lnSpc>
              <a:spcBef>
                <a:spcPts val="600"/>
              </a:spcBef>
              <a:spcAft>
                <a:spcPts val="300"/>
              </a:spcAft>
            </a:pPr>
            <a:endParaRPr lang="en-US" dirty="0"/>
          </a:p>
        </p:txBody>
      </p:sp>
      <p:pic>
        <p:nvPicPr>
          <p:cNvPr id="5"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9200" y="1981200"/>
            <a:ext cx="3886200" cy="3453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051212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sz="2800" dirty="0" smtClean="0"/>
              <a:t>Course Agenda</a:t>
            </a:r>
            <a:endParaRPr lang="en-US" sz="2800"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a:t>
            </a:fld>
            <a:endParaRPr lang="en-US" dirty="0"/>
          </a:p>
        </p:txBody>
      </p:sp>
      <p:sp>
        <p:nvSpPr>
          <p:cNvPr id="4" name="Content Placeholder 3"/>
          <p:cNvSpPr>
            <a:spLocks noGrp="1"/>
          </p:cNvSpPr>
          <p:nvPr>
            <p:ph sz="quarter" idx="4294967295"/>
          </p:nvPr>
        </p:nvSpPr>
        <p:spPr>
          <a:xfrm>
            <a:off x="533400" y="1752600"/>
            <a:ext cx="8153400" cy="4495800"/>
          </a:xfrm>
        </p:spPr>
        <p:txBody>
          <a:bodyPr>
            <a:normAutofit/>
          </a:bodyPr>
          <a:lstStyle/>
          <a:p>
            <a:pPr>
              <a:lnSpc>
                <a:spcPct val="106000"/>
              </a:lnSpc>
              <a:spcBef>
                <a:spcPts val="600"/>
              </a:spcBef>
              <a:spcAft>
                <a:spcPts val="300"/>
              </a:spcAft>
              <a:buFont typeface="Wingdings" pitchFamily="2" charset="2"/>
              <a:buChar char="q"/>
            </a:pPr>
            <a:r>
              <a:rPr lang="en-US" smtClean="0"/>
              <a:t>Overview </a:t>
            </a:r>
            <a:r>
              <a:rPr lang="en-US" dirty="0"/>
              <a:t>of TSDS</a:t>
            </a:r>
          </a:p>
          <a:p>
            <a:pPr>
              <a:lnSpc>
                <a:spcPct val="106000"/>
              </a:lnSpc>
              <a:spcBef>
                <a:spcPts val="600"/>
              </a:spcBef>
              <a:spcAft>
                <a:spcPts val="300"/>
              </a:spcAft>
              <a:buFont typeface="Wingdings" pitchFamily="2" charset="2"/>
              <a:buChar char="q"/>
            </a:pPr>
            <a:r>
              <a:rPr lang="en-US" dirty="0" smtClean="0"/>
              <a:t>TSDS Components</a:t>
            </a:r>
          </a:p>
          <a:p>
            <a:pPr>
              <a:lnSpc>
                <a:spcPct val="106000"/>
              </a:lnSpc>
              <a:spcBef>
                <a:spcPts val="600"/>
              </a:spcBef>
              <a:spcAft>
                <a:spcPts val="300"/>
              </a:spcAft>
              <a:buFont typeface="Wingdings" pitchFamily="2" charset="2"/>
              <a:buChar char="q"/>
            </a:pPr>
            <a:r>
              <a:rPr lang="en-US" dirty="0" smtClean="0"/>
              <a:t>TSDS Deployment </a:t>
            </a:r>
            <a:r>
              <a:rPr lang="en-US" dirty="0"/>
              <a:t>Plan</a:t>
            </a:r>
          </a:p>
          <a:p>
            <a:pPr>
              <a:lnSpc>
                <a:spcPct val="106000"/>
              </a:lnSpc>
              <a:spcBef>
                <a:spcPts val="600"/>
              </a:spcBef>
              <a:spcAft>
                <a:spcPts val="300"/>
              </a:spcAft>
              <a:buFont typeface="Wingdings" pitchFamily="2" charset="2"/>
              <a:buChar char="q"/>
            </a:pPr>
            <a:r>
              <a:rPr lang="en-US" dirty="0" smtClean="0"/>
              <a:t>TSDS High Level End User Process Map</a:t>
            </a:r>
          </a:p>
          <a:p>
            <a:pPr>
              <a:lnSpc>
                <a:spcPct val="106000"/>
              </a:lnSpc>
              <a:spcBef>
                <a:spcPts val="600"/>
              </a:spcBef>
              <a:spcAft>
                <a:spcPts val="300"/>
              </a:spcAft>
              <a:buFont typeface="Wingdings" pitchFamily="2" charset="2"/>
              <a:buChar char="q"/>
            </a:pPr>
            <a:r>
              <a:rPr lang="en-US" dirty="0" smtClean="0"/>
              <a:t>TSDS Roles </a:t>
            </a:r>
            <a:r>
              <a:rPr lang="en-US" dirty="0"/>
              <a:t>and </a:t>
            </a:r>
            <a:r>
              <a:rPr lang="en-US" dirty="0" smtClean="0"/>
              <a:t>Responsibilities</a:t>
            </a:r>
            <a:endParaRPr lang="en-US" dirty="0"/>
          </a:p>
          <a:p>
            <a:pPr>
              <a:lnSpc>
                <a:spcPct val="106000"/>
              </a:lnSpc>
              <a:spcBef>
                <a:spcPts val="600"/>
              </a:spcBef>
              <a:spcAft>
                <a:spcPts val="300"/>
              </a:spcAft>
              <a:buFont typeface="Wingdings" pitchFamily="2" charset="2"/>
              <a:buChar char="q"/>
            </a:pPr>
            <a:r>
              <a:rPr lang="en-US" dirty="0" smtClean="0"/>
              <a:t>Wrap Up and Questions</a:t>
            </a:r>
            <a:endParaRPr lang="en-US" dirty="0"/>
          </a:p>
          <a:p>
            <a:pPr marL="0" indent="0">
              <a:buNone/>
            </a:pPr>
            <a:endParaRPr lang="en-US" dirty="0"/>
          </a:p>
        </p:txBody>
      </p:sp>
    </p:spTree>
    <p:extLst>
      <p:ext uri="{BB962C8B-B14F-4D97-AF65-F5344CB8AC3E}">
        <p14:creationId xmlns:p14="http://schemas.microsoft.com/office/powerpoint/2010/main" xmlns="" val="27830653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lstStyle/>
          <a:p>
            <a:r>
              <a:rPr lang="en-US" dirty="0" smtClean="0"/>
              <a:t>TPEIR</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19</a:t>
            </a:fld>
            <a:endParaRPr lang="en-US" dirty="0"/>
          </a:p>
        </p:txBody>
      </p:sp>
      <p:sp>
        <p:nvSpPr>
          <p:cNvPr id="8" name="Content Placeholder 3"/>
          <p:cNvSpPr>
            <a:spLocks noGrp="1"/>
          </p:cNvSpPr>
          <p:nvPr>
            <p:ph sz="quarter" idx="4294967295"/>
          </p:nvPr>
        </p:nvSpPr>
        <p:spPr>
          <a:xfrm>
            <a:off x="304800" y="1828800"/>
            <a:ext cx="4800600" cy="4419600"/>
          </a:xfrm>
        </p:spPr>
        <p:txBody>
          <a:bodyPr>
            <a:noAutofit/>
          </a:bodyPr>
          <a:lstStyle/>
          <a:p>
            <a:pPr>
              <a:lnSpc>
                <a:spcPct val="106000"/>
              </a:lnSpc>
              <a:spcBef>
                <a:spcPts val="600"/>
              </a:spcBef>
              <a:spcAft>
                <a:spcPts val="300"/>
              </a:spcAft>
            </a:pPr>
            <a:r>
              <a:rPr lang="en-US" sz="1800" dirty="0"/>
              <a:t>The statewide data solution loads data from the certified PEIMS data store to the state’s P‒20 data warehouse, </a:t>
            </a:r>
            <a:r>
              <a:rPr lang="en-US" sz="1800" dirty="0" smtClean="0"/>
              <a:t>TPEIR.</a:t>
            </a:r>
          </a:p>
          <a:p>
            <a:pPr>
              <a:lnSpc>
                <a:spcPct val="106000"/>
              </a:lnSpc>
              <a:spcBef>
                <a:spcPts val="600"/>
              </a:spcBef>
              <a:spcAft>
                <a:spcPts val="300"/>
              </a:spcAft>
            </a:pPr>
            <a:r>
              <a:rPr lang="en-US" sz="1800" dirty="0" smtClean="0"/>
              <a:t>TPEIR </a:t>
            </a:r>
            <a:r>
              <a:rPr lang="en-US" sz="1800" dirty="0"/>
              <a:t>will continue to provide the public aggregated reports on student graduation, teacher employment and certification, and higher education enrollment and graduation counts, that will help parents, districts, charter schools, and the public be more informed about education performance within the state of Texas. </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68473" y="4159155"/>
            <a:ext cx="3265927" cy="2398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68475" y="1752600"/>
            <a:ext cx="3265926" cy="1917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Down Arrow 4"/>
          <p:cNvSpPr/>
          <p:nvPr/>
        </p:nvSpPr>
        <p:spPr>
          <a:xfrm>
            <a:off x="6344722" y="3854588"/>
            <a:ext cx="990600" cy="18401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578236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chorCtr="0">
            <a:noAutofit/>
          </a:bodyPr>
          <a:lstStyle/>
          <a:p>
            <a:r>
              <a:rPr lang="en-US" sz="3000" dirty="0" smtClean="0"/>
              <a:t>Deployment Plan</a:t>
            </a:r>
            <a:endParaRPr lang="en-US" sz="3000" dirty="0"/>
          </a:p>
        </p:txBody>
      </p:sp>
      <p:sp>
        <p:nvSpPr>
          <p:cNvPr id="3" name="Slide Number Placeholder 2"/>
          <p:cNvSpPr>
            <a:spLocks noGrp="1"/>
          </p:cNvSpPr>
          <p:nvPr>
            <p:ph type="sldNum" sz="quarter" idx="11"/>
          </p:nvPr>
        </p:nvSpPr>
        <p:spPr/>
        <p:txBody>
          <a:bodyPr>
            <a:normAutofit fontScale="92500" lnSpcReduction="20000"/>
          </a:bodyPr>
          <a:lstStyle/>
          <a:p>
            <a:fld id="{2F0C4421-5918-4AA3-AE4A-C36EDD2FD6EB}" type="slidenum">
              <a:rPr lang="en-US" smtClean="0"/>
              <a:pPr/>
              <a:t>20</a:t>
            </a:fld>
            <a:endParaRPr lang="en-US" dirty="0"/>
          </a:p>
        </p:txBody>
      </p:sp>
    </p:spTree>
    <p:extLst>
      <p:ext uri="{BB962C8B-B14F-4D97-AF65-F5344CB8AC3E}">
        <p14:creationId xmlns:p14="http://schemas.microsoft.com/office/powerpoint/2010/main" xmlns="" val="16610763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21</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TSDS Implementation Timeline</a:t>
            </a:r>
            <a:endParaRPr lang="en-US" dirty="0"/>
          </a:p>
        </p:txBody>
      </p:sp>
      <p:pic>
        <p:nvPicPr>
          <p:cNvPr id="5" name="Picture 4" descr="TSDS_timeline_1.1.png"/>
          <p:cNvPicPr>
            <a:picLocks noChangeAspect="1"/>
          </p:cNvPicPr>
          <p:nvPr/>
        </p:nvPicPr>
        <p:blipFill rotWithShape="1">
          <a:blip r:embed="rId3" cstate="print"/>
          <a:srcRect l="3088" t="24107" r="3529" b="3572"/>
          <a:stretch/>
        </p:blipFill>
        <p:spPr>
          <a:xfrm>
            <a:off x="27833" y="1676400"/>
            <a:ext cx="9039967" cy="4754880"/>
          </a:xfrm>
          <a:prstGeom prst="rect">
            <a:avLst/>
          </a:prstGeom>
        </p:spPr>
      </p:pic>
    </p:spTree>
    <p:extLst>
      <p:ext uri="{BB962C8B-B14F-4D97-AF65-F5344CB8AC3E}">
        <p14:creationId xmlns:p14="http://schemas.microsoft.com/office/powerpoint/2010/main" xmlns="" val="357353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chorCtr="0">
            <a:noAutofit/>
          </a:bodyPr>
          <a:lstStyle/>
          <a:p>
            <a:r>
              <a:rPr lang="en-US" sz="3000" dirty="0" smtClean="0"/>
              <a:t>TSDS High Level End  User Process Map</a:t>
            </a:r>
            <a:endParaRPr lang="en-US" sz="3000" dirty="0"/>
          </a:p>
        </p:txBody>
      </p:sp>
      <p:sp>
        <p:nvSpPr>
          <p:cNvPr id="3" name="Slide Number Placeholder 2"/>
          <p:cNvSpPr>
            <a:spLocks noGrp="1"/>
          </p:cNvSpPr>
          <p:nvPr>
            <p:ph type="sldNum" sz="quarter" idx="11"/>
          </p:nvPr>
        </p:nvSpPr>
        <p:spPr/>
        <p:txBody>
          <a:bodyPr>
            <a:normAutofit fontScale="92500" lnSpcReduction="20000"/>
          </a:bodyPr>
          <a:lstStyle/>
          <a:p>
            <a:fld id="{2F0C4421-5918-4AA3-AE4A-C36EDD2FD6EB}" type="slidenum">
              <a:rPr lang="en-US" smtClean="0"/>
              <a:pPr/>
              <a:t>22</a:t>
            </a:fld>
            <a:endParaRPr lang="en-US" dirty="0"/>
          </a:p>
        </p:txBody>
      </p:sp>
    </p:spTree>
    <p:extLst>
      <p:ext uri="{BB962C8B-B14F-4D97-AF65-F5344CB8AC3E}">
        <p14:creationId xmlns:p14="http://schemas.microsoft.com/office/powerpoint/2010/main" xmlns="" val="33135052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5" name="Rounded Rectangle 4"/>
          <p:cNvSpPr/>
          <p:nvPr/>
        </p:nvSpPr>
        <p:spPr>
          <a:xfrm>
            <a:off x="990600" y="6019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latin typeface="Arial" pitchFamily="34" charset="0"/>
                <a:cs typeface="Arial" pitchFamily="34" charset="0"/>
              </a:rPr>
              <a:t>www.projectsharetx.org</a:t>
            </a:r>
            <a:endParaRPr lang="en-US" sz="2400" b="1" dirty="0">
              <a:solidFill>
                <a:srgbClr val="FFFFFF"/>
              </a:solidFill>
              <a:latin typeface="Arial" pitchFamily="34" charset="0"/>
              <a:cs typeface="Arial" pitchFamily="34" charset="0"/>
            </a:endParaRPr>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23</a:t>
            </a:fld>
            <a:endParaRPr lang="en-US" dirty="0"/>
          </a:p>
        </p:txBody>
      </p:sp>
      <p:pic>
        <p:nvPicPr>
          <p:cNvPr id="1028"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0532313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381000"/>
            <a:ext cx="6858000" cy="841248"/>
          </a:xfrm>
        </p:spPr>
        <p:txBody>
          <a:bodyPr/>
          <a:lstStyle/>
          <a:p>
            <a:r>
              <a:rPr lang="en-US" sz="2400" dirty="0"/>
              <a:t>TSDS </a:t>
            </a:r>
            <a:r>
              <a:rPr lang="en-US" sz="2400" dirty="0" smtClean="0"/>
              <a:t>High Level End </a:t>
            </a:r>
            <a:r>
              <a:rPr lang="en-US" sz="2400" dirty="0"/>
              <a:t>User </a:t>
            </a:r>
            <a:r>
              <a:rPr lang="en-US" sz="2400" dirty="0" smtClean="0"/>
              <a:t>Process Map Key:</a:t>
            </a:r>
            <a:br>
              <a:rPr lang="en-US" sz="2400" dirty="0" smtClean="0"/>
            </a:br>
            <a:r>
              <a:rPr lang="en-US" sz="2400" dirty="0" smtClean="0"/>
              <a:t>Roles and Responsibilities Key</a:t>
            </a:r>
            <a:endParaRPr lang="en-US" sz="2400" dirty="0"/>
          </a:p>
        </p:txBody>
      </p:sp>
      <p:sp>
        <p:nvSpPr>
          <p:cNvPr id="2" name="Slide Number Placeholder 1"/>
          <p:cNvSpPr>
            <a:spLocks noGrp="1"/>
          </p:cNvSpPr>
          <p:nvPr>
            <p:ph type="sldNum" sz="quarter" idx="12"/>
          </p:nvPr>
        </p:nvSpPr>
        <p:spPr/>
        <p:txBody>
          <a:bodyPr/>
          <a:lstStyle/>
          <a:p>
            <a:fld id="{2F0C4421-5918-4AA3-AE4A-C36EDD2FD6EB}" type="slidenum">
              <a:rPr lang="en-US" smtClean="0"/>
              <a:pPr/>
              <a:t>24</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34" t="78138" r="78523" b="9299"/>
          <a:stretch/>
        </p:blipFill>
        <p:spPr bwMode="auto">
          <a:xfrm>
            <a:off x="1572706" y="2667000"/>
            <a:ext cx="5971094" cy="173736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6" name="TextBox 5"/>
          <p:cNvSpPr txBox="1"/>
          <p:nvPr/>
        </p:nvSpPr>
        <p:spPr>
          <a:xfrm>
            <a:off x="2286000" y="4572000"/>
            <a:ext cx="4648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Roles and Responsibilities are color-coded</a:t>
            </a:r>
            <a:r>
              <a:rPr lang="en-US" dirty="0" smtClean="0"/>
              <a:t>.</a:t>
            </a:r>
            <a:endParaRPr lang="en-US" dirty="0"/>
          </a:p>
        </p:txBody>
      </p:sp>
    </p:spTree>
    <p:extLst>
      <p:ext uri="{BB962C8B-B14F-4D97-AF65-F5344CB8AC3E}">
        <p14:creationId xmlns:p14="http://schemas.microsoft.com/office/powerpoint/2010/main" xmlns="" val="7313213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dirty="0" smtClean="0"/>
              <a:t>TEDS: About</a:t>
            </a:r>
            <a:endParaRPr lang="en-US" dirty="0"/>
          </a:p>
        </p:txBody>
      </p:sp>
      <p:sp>
        <p:nvSpPr>
          <p:cNvPr id="4" name="Content Placeholder 3"/>
          <p:cNvSpPr>
            <a:spLocks noGrp="1"/>
          </p:cNvSpPr>
          <p:nvPr>
            <p:ph sz="quarter" idx="1"/>
          </p:nvPr>
        </p:nvSpPr>
        <p:spPr/>
        <p:txBody>
          <a:bodyPr/>
          <a:lstStyle/>
          <a:p>
            <a:pPr>
              <a:lnSpc>
                <a:spcPct val="150000"/>
              </a:lnSpc>
            </a:pPr>
            <a:r>
              <a:rPr lang="en-US" dirty="0" smtClean="0"/>
              <a:t>The </a:t>
            </a:r>
            <a:r>
              <a:rPr lang="en-US" dirty="0"/>
              <a:t>collection of Public Education Information Management System (PEIMS) data is required of all Local </a:t>
            </a:r>
            <a:r>
              <a:rPr lang="en-US" dirty="0" smtClean="0"/>
              <a:t>Education </a:t>
            </a:r>
            <a:r>
              <a:rPr lang="en-US" dirty="0"/>
              <a:t>Agencies (LEAs) by TEC §42.006. </a:t>
            </a:r>
            <a:r>
              <a:rPr lang="en-US" dirty="0" smtClean="0"/>
              <a:t>Texas Education Data Standards (TEDS) </a:t>
            </a:r>
            <a:r>
              <a:rPr lang="en-US" dirty="0"/>
              <a:t>provides instructions regarding the submission of PEIMS </a:t>
            </a:r>
            <a:r>
              <a:rPr lang="en-US" dirty="0" smtClean="0"/>
              <a:t>data </a:t>
            </a:r>
            <a:r>
              <a:rPr lang="en-US" dirty="0"/>
              <a:t>from LEAs to the Texas Education Agency.</a:t>
            </a:r>
          </a:p>
          <a:p>
            <a:pPr>
              <a:lnSpc>
                <a:spcPct val="150000"/>
              </a:lnSpc>
            </a:pPr>
            <a:r>
              <a:rPr lang="en-US" dirty="0" smtClean="0"/>
              <a:t>TEDS </a:t>
            </a:r>
            <a:r>
              <a:rPr lang="en-US" dirty="0"/>
              <a:t>provides </a:t>
            </a:r>
            <a:r>
              <a:rPr lang="en-US" dirty="0" smtClean="0"/>
              <a:t>instructions </a:t>
            </a:r>
            <a:r>
              <a:rPr lang="en-US" dirty="0"/>
              <a:t>regarding the submission of </a:t>
            </a:r>
            <a:r>
              <a:rPr lang="en-US" dirty="0" smtClean="0"/>
              <a:t>studentGPS</a:t>
            </a:r>
            <a:r>
              <a:rPr lang="en-US" dirty="0"/>
              <a:t>™ </a:t>
            </a:r>
            <a:r>
              <a:rPr lang="en-US" dirty="0" smtClean="0"/>
              <a:t>Dashboards </a:t>
            </a:r>
            <a:r>
              <a:rPr lang="en-US" dirty="0"/>
              <a:t>data from those LEAs to the Texas Education </a:t>
            </a:r>
            <a:r>
              <a:rPr lang="en-US" dirty="0" smtClean="0"/>
              <a:t>Agency</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25</a:t>
            </a:fld>
            <a:endParaRPr lang="en-US" dirty="0"/>
          </a:p>
        </p:txBody>
      </p:sp>
    </p:spTree>
    <p:extLst>
      <p:ext uri="{BB962C8B-B14F-4D97-AF65-F5344CB8AC3E}">
        <p14:creationId xmlns:p14="http://schemas.microsoft.com/office/powerpoint/2010/main" xmlns="" val="8534849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dirty="0" smtClean="0"/>
              <a:t>TEDS 2013 – 2014 Standards</a:t>
            </a:r>
            <a:endParaRPr lang="en-US" dirty="0"/>
          </a:p>
        </p:txBody>
      </p:sp>
      <p:sp>
        <p:nvSpPr>
          <p:cNvPr id="4" name="Content Placeholder 3"/>
          <p:cNvSpPr>
            <a:spLocks noGrp="1"/>
          </p:cNvSpPr>
          <p:nvPr>
            <p:ph sz="quarter" idx="1"/>
          </p:nvPr>
        </p:nvSpPr>
        <p:spPr/>
        <p:txBody>
          <a:bodyPr/>
          <a:lstStyle/>
          <a:p>
            <a:pPr>
              <a:lnSpc>
                <a:spcPct val="150000"/>
              </a:lnSpc>
            </a:pPr>
            <a:r>
              <a:rPr lang="en-US" dirty="0" smtClean="0">
                <a:latin typeface="+mn-lt"/>
              </a:rPr>
              <a:t>Describe </a:t>
            </a:r>
            <a:r>
              <a:rPr lang="en-US" dirty="0">
                <a:latin typeface="+mn-lt"/>
              </a:rPr>
              <a:t>the data reporting </a:t>
            </a:r>
            <a:r>
              <a:rPr lang="en-US" dirty="0" smtClean="0">
                <a:latin typeface="+mn-lt"/>
              </a:rPr>
              <a:t>requirements</a:t>
            </a:r>
            <a:endParaRPr lang="en-US" dirty="0">
              <a:latin typeface="+mn-lt"/>
            </a:endParaRPr>
          </a:p>
          <a:p>
            <a:pPr>
              <a:lnSpc>
                <a:spcPct val="150000"/>
              </a:lnSpc>
            </a:pPr>
            <a:r>
              <a:rPr lang="en-US" dirty="0" smtClean="0">
                <a:latin typeface="+mn-lt"/>
              </a:rPr>
              <a:t>Provide </a:t>
            </a:r>
            <a:r>
              <a:rPr lang="en-US" dirty="0">
                <a:latin typeface="+mn-lt"/>
              </a:rPr>
              <a:t>descriptions of data elements and the codes used to report </a:t>
            </a:r>
            <a:r>
              <a:rPr lang="en-US" dirty="0" smtClean="0">
                <a:latin typeface="+mn-lt"/>
              </a:rPr>
              <a:t>them</a:t>
            </a:r>
            <a:endParaRPr lang="en-US" dirty="0">
              <a:latin typeface="+mn-lt"/>
            </a:endParaRPr>
          </a:p>
          <a:p>
            <a:pPr>
              <a:lnSpc>
                <a:spcPct val="150000"/>
              </a:lnSpc>
            </a:pPr>
            <a:r>
              <a:rPr lang="en-US" dirty="0" smtClean="0">
                <a:latin typeface="+mn-lt"/>
              </a:rPr>
              <a:t>Detail </a:t>
            </a:r>
            <a:r>
              <a:rPr lang="en-US" dirty="0">
                <a:latin typeface="+mn-lt"/>
              </a:rPr>
              <a:t>the responsibilities of local education agencies, education service centers, and the Texas </a:t>
            </a:r>
            <a:r>
              <a:rPr lang="en-US" dirty="0" smtClean="0">
                <a:latin typeface="+mn-lt"/>
              </a:rPr>
              <a:t>Education </a:t>
            </a:r>
            <a:r>
              <a:rPr lang="en-US" dirty="0">
                <a:latin typeface="+mn-lt"/>
              </a:rPr>
              <a:t>Agency in connection with the data collection </a:t>
            </a:r>
            <a:r>
              <a:rPr lang="en-US" dirty="0" smtClean="0">
                <a:latin typeface="+mn-lt"/>
              </a:rPr>
              <a:t>process</a:t>
            </a:r>
          </a:p>
          <a:p>
            <a:pPr>
              <a:lnSpc>
                <a:spcPct val="150000"/>
              </a:lnSpc>
            </a:pPr>
            <a:r>
              <a:rPr lang="en-US" dirty="0" smtClean="0">
                <a:latin typeface="+mn-lt"/>
              </a:rPr>
              <a:t>Provide </a:t>
            </a:r>
            <a:r>
              <a:rPr lang="en-US" dirty="0">
                <a:latin typeface="+mn-lt"/>
              </a:rPr>
              <a:t>descriptions of the data collection requirements, including collection data element and data </a:t>
            </a:r>
            <a:r>
              <a:rPr lang="en-US" dirty="0" smtClean="0">
                <a:latin typeface="+mn-lt"/>
              </a:rPr>
              <a:t>edit specifications</a:t>
            </a:r>
            <a:endParaRPr lang="en-US" dirty="0">
              <a:latin typeface="+mn-lt"/>
            </a:endParaRPr>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26</a:t>
            </a:fld>
            <a:endParaRPr lang="en-US" dirty="0"/>
          </a:p>
        </p:txBody>
      </p:sp>
    </p:spTree>
    <p:extLst>
      <p:ext uri="{BB962C8B-B14F-4D97-AF65-F5344CB8AC3E}">
        <p14:creationId xmlns:p14="http://schemas.microsoft.com/office/powerpoint/2010/main" xmlns="" val="16344191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27</a:t>
            </a:fld>
            <a:endParaRPr lang="en-US" dirty="0"/>
          </a:p>
        </p:txBody>
      </p:sp>
      <p:sp>
        <p:nvSpPr>
          <p:cNvPr id="7" name="Rectangle 6"/>
          <p:cNvSpPr/>
          <p:nvPr/>
        </p:nvSpPr>
        <p:spPr>
          <a:xfrm rot="5400000">
            <a:off x="-22862" y="1623060"/>
            <a:ext cx="2179321" cy="21336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7057609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381000"/>
            <a:ext cx="6858000" cy="841248"/>
          </a:xfrm>
        </p:spPr>
        <p:txBody>
          <a:bodyPr/>
          <a:lstStyle/>
          <a:p>
            <a:r>
              <a:rPr lang="en-US" sz="2400" dirty="0" smtClean="0"/>
              <a:t>XML Interchange Files from </a:t>
            </a:r>
            <a:br>
              <a:rPr lang="en-US" sz="2400" dirty="0" smtClean="0"/>
            </a:br>
            <a:r>
              <a:rPr lang="en-US" sz="2400" dirty="0" smtClean="0"/>
              <a:t>Source Data</a:t>
            </a:r>
            <a:endParaRPr lang="en-US" sz="2400" dirty="0"/>
          </a:p>
        </p:txBody>
      </p:sp>
      <p:sp>
        <p:nvSpPr>
          <p:cNvPr id="2" name="Slide Number Placeholder 1"/>
          <p:cNvSpPr>
            <a:spLocks noGrp="1"/>
          </p:cNvSpPr>
          <p:nvPr>
            <p:ph type="sldNum" sz="quarter" idx="12"/>
          </p:nvPr>
        </p:nvSpPr>
        <p:spPr/>
        <p:txBody>
          <a:bodyPr/>
          <a:lstStyle/>
          <a:p>
            <a:fld id="{2F0C4421-5918-4AA3-AE4A-C36EDD2FD6EB}" type="slidenum">
              <a:rPr lang="en-US" smtClean="0"/>
              <a:pPr/>
              <a:t>28</a:t>
            </a:fld>
            <a:endParaRPr lang="en-US" dirty="0"/>
          </a:p>
        </p:txBody>
      </p:sp>
      <p:sp>
        <p:nvSpPr>
          <p:cNvPr id="7" name="Content Placeholder 2"/>
          <p:cNvSpPr>
            <a:spLocks noGrp="1"/>
          </p:cNvSpPr>
          <p:nvPr>
            <p:ph sz="quarter" idx="1"/>
          </p:nvPr>
        </p:nvSpPr>
        <p:spPr>
          <a:xfrm>
            <a:off x="5181600" y="1914040"/>
            <a:ext cx="3581400" cy="4038600"/>
          </a:xfrm>
        </p:spPr>
        <p:txBody>
          <a:bodyPr>
            <a:noAutofit/>
          </a:bodyPr>
          <a:lstStyle/>
          <a:p>
            <a:r>
              <a:rPr lang="en-US" sz="1800" dirty="0"/>
              <a:t>XML Interchange files </a:t>
            </a:r>
            <a:r>
              <a:rPr lang="en-US" sz="1800" dirty="0" smtClean="0"/>
              <a:t>are extracted from </a:t>
            </a:r>
            <a:r>
              <a:rPr lang="en-US" sz="1800" dirty="0"/>
              <a:t>the source data </a:t>
            </a:r>
            <a:r>
              <a:rPr lang="en-US" sz="1800" dirty="0" smtClean="0"/>
              <a:t>systems</a:t>
            </a:r>
          </a:p>
          <a:p>
            <a:r>
              <a:rPr lang="en-US" sz="1800" dirty="0" smtClean="0"/>
              <a:t>The </a:t>
            </a:r>
            <a:r>
              <a:rPr lang="en-US" sz="1800" dirty="0"/>
              <a:t>extract process </a:t>
            </a:r>
            <a:r>
              <a:rPr lang="en-US" sz="1800" dirty="0" smtClean="0"/>
              <a:t>will vary by LEA </a:t>
            </a:r>
            <a:r>
              <a:rPr lang="en-US" sz="1800" dirty="0"/>
              <a:t>and by Source Data </a:t>
            </a:r>
            <a:r>
              <a:rPr lang="en-US" sz="1800" dirty="0" smtClean="0"/>
              <a:t>Vendor </a:t>
            </a:r>
          </a:p>
          <a:p>
            <a:r>
              <a:rPr lang="en-US" sz="1800" dirty="0" smtClean="0"/>
              <a:t>This is outside </a:t>
            </a:r>
            <a:r>
              <a:rPr lang="en-US" sz="1800" dirty="0"/>
              <a:t>the scope of responsibilities for either </a:t>
            </a:r>
            <a:r>
              <a:rPr lang="en-US" sz="1800" dirty="0" smtClean="0"/>
              <a:t>role </a:t>
            </a:r>
            <a:r>
              <a:rPr lang="en-US" sz="1800" dirty="0"/>
              <a:t>defined in this </a:t>
            </a:r>
            <a:r>
              <a:rPr lang="en-US" sz="1800" dirty="0" smtClean="0"/>
              <a:t>map</a:t>
            </a:r>
          </a:p>
          <a:p>
            <a:r>
              <a:rPr lang="en-US" dirty="0" smtClean="0"/>
              <a:t>The TSDS Client-Side Validation Tool is a critical component</a:t>
            </a:r>
          </a:p>
          <a:p>
            <a:endParaRPr lang="en-US" sz="1800" dirty="0" smtClean="0"/>
          </a:p>
          <a:p>
            <a:pPr marL="0" indent="0">
              <a:buNone/>
            </a:pPr>
            <a:endParaRPr lang="en-US" sz="1800" dirty="0"/>
          </a:p>
          <a:p>
            <a:endParaRPr lang="en-US" sz="1800" dirty="0" smtClean="0"/>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0123" t="26175" r="39570" b="46619"/>
          <a:stretch/>
        </p:blipFill>
        <p:spPr bwMode="auto">
          <a:xfrm>
            <a:off x="533400" y="1676400"/>
            <a:ext cx="4406364" cy="484632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xmlns="" val="26390712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Pre-requisites </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Pre-requisites that are needed prior to this training: </a:t>
            </a:r>
          </a:p>
          <a:p>
            <a:pPr lvl="1">
              <a:lnSpc>
                <a:spcPct val="106000"/>
              </a:lnSpc>
              <a:spcBef>
                <a:spcPts val="600"/>
              </a:spcBef>
              <a:spcAft>
                <a:spcPts val="300"/>
              </a:spcAft>
            </a:pPr>
            <a:r>
              <a:rPr lang="en-US" sz="1800" dirty="0" smtClean="0"/>
              <a:t>Participants must have a valid log in for Project Share</a:t>
            </a:r>
          </a:p>
          <a:p>
            <a:pPr marL="0" indent="0">
              <a:buFont typeface="Wingdings"/>
              <a:buNone/>
            </a:pPr>
            <a:endParaRPr lang="en-US" sz="2400" dirty="0"/>
          </a:p>
        </p:txBody>
      </p:sp>
    </p:spTree>
    <p:extLst>
      <p:ext uri="{BB962C8B-B14F-4D97-AF65-F5344CB8AC3E}">
        <p14:creationId xmlns:p14="http://schemas.microsoft.com/office/powerpoint/2010/main" xmlns="" val="38167808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29</a:t>
            </a:fld>
            <a:endParaRPr lang="en-US" dirty="0"/>
          </a:p>
        </p:txBody>
      </p:sp>
      <p:sp>
        <p:nvSpPr>
          <p:cNvPr id="7" name="Rectangle 6"/>
          <p:cNvSpPr/>
          <p:nvPr/>
        </p:nvSpPr>
        <p:spPr>
          <a:xfrm rot="5400000">
            <a:off x="922019" y="1379220"/>
            <a:ext cx="2194560" cy="2514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19977765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3708" t="26786" r="34256" b="47471"/>
          <a:stretch/>
        </p:blipFill>
        <p:spPr bwMode="auto">
          <a:xfrm>
            <a:off x="1905000" y="1891352"/>
            <a:ext cx="5145206" cy="4585648"/>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30</a:t>
            </a:fld>
            <a:endParaRPr lang="en-US" dirty="0"/>
          </a:p>
        </p:txBody>
      </p:sp>
      <p:sp>
        <p:nvSpPr>
          <p:cNvPr id="3" name="Title 2"/>
          <p:cNvSpPr>
            <a:spLocks noGrp="1"/>
          </p:cNvSpPr>
          <p:nvPr>
            <p:ph type="title"/>
          </p:nvPr>
        </p:nvSpPr>
        <p:spPr>
          <a:xfrm>
            <a:off x="1905000" y="381000"/>
            <a:ext cx="6858000" cy="841248"/>
          </a:xfrm>
        </p:spPr>
        <p:txBody>
          <a:bodyPr/>
          <a:lstStyle/>
          <a:p>
            <a:r>
              <a:rPr lang="en-US" sz="2400" dirty="0" smtClean="0"/>
              <a:t>TSDS Client-Side Validation Tool, </a:t>
            </a:r>
            <a:br>
              <a:rPr lang="en-US" sz="2400" dirty="0" smtClean="0"/>
            </a:br>
            <a:r>
              <a:rPr lang="en-US" sz="2400" dirty="0" smtClean="0"/>
              <a:t>DTU and eDM</a:t>
            </a:r>
            <a:endParaRPr lang="en-US" sz="2400" dirty="0"/>
          </a:p>
        </p:txBody>
      </p:sp>
      <p:sp>
        <p:nvSpPr>
          <p:cNvPr id="6" name="TextBox 5"/>
          <p:cNvSpPr txBox="1"/>
          <p:nvPr/>
        </p:nvSpPr>
        <p:spPr>
          <a:xfrm>
            <a:off x="76200" y="2373868"/>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1- TSDS Client-Side Validation Tool </a:t>
            </a:r>
            <a:endParaRPr lang="en-US" dirty="0"/>
          </a:p>
        </p:txBody>
      </p:sp>
      <p:sp>
        <p:nvSpPr>
          <p:cNvPr id="7" name="TextBox 6"/>
          <p:cNvSpPr txBox="1"/>
          <p:nvPr/>
        </p:nvSpPr>
        <p:spPr>
          <a:xfrm>
            <a:off x="6615391" y="3124200"/>
            <a:ext cx="19812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2- TSDS Data Transfer Utility:  Transfer files to eDM</a:t>
            </a:r>
            <a:endParaRPr lang="en-US" dirty="0"/>
          </a:p>
        </p:txBody>
      </p:sp>
      <p:sp>
        <p:nvSpPr>
          <p:cNvPr id="8" name="TextBox 7"/>
          <p:cNvSpPr txBox="1"/>
          <p:nvPr/>
        </p:nvSpPr>
        <p:spPr>
          <a:xfrm>
            <a:off x="6705600" y="4704695"/>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3- TSDS </a:t>
            </a:r>
            <a:r>
              <a:rPr lang="en-US" dirty="0" err="1" smtClean="0">
                <a:latin typeface="Arial" pitchFamily="34" charset="0"/>
                <a:cs typeface="Arial" pitchFamily="34" charset="0"/>
              </a:rPr>
              <a:t>eData</a:t>
            </a:r>
            <a:r>
              <a:rPr lang="en-US" dirty="0" smtClean="0">
                <a:latin typeface="Arial" pitchFamily="34" charset="0"/>
                <a:cs typeface="Arial" pitchFamily="34" charset="0"/>
              </a:rPr>
              <a:t> Manager: Load data to the ODS</a:t>
            </a:r>
            <a:endParaRPr lang="en-US" dirty="0"/>
          </a:p>
        </p:txBody>
      </p:sp>
    </p:spTree>
    <p:extLst>
      <p:ext uri="{BB962C8B-B14F-4D97-AF65-F5344CB8AC3E}">
        <p14:creationId xmlns:p14="http://schemas.microsoft.com/office/powerpoint/2010/main" xmlns="" val="1789662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31</a:t>
            </a:fld>
            <a:endParaRPr lang="en-US" dirty="0"/>
          </a:p>
        </p:txBody>
      </p:sp>
      <p:sp>
        <p:nvSpPr>
          <p:cNvPr id="7" name="Rectangle 6"/>
          <p:cNvSpPr/>
          <p:nvPr/>
        </p:nvSpPr>
        <p:spPr>
          <a:xfrm rot="5400000">
            <a:off x="1600423" y="2971578"/>
            <a:ext cx="2045750" cy="1436595"/>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4479909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0105" t="39683" r="32797" b="34049"/>
          <a:stretch/>
        </p:blipFill>
        <p:spPr bwMode="auto">
          <a:xfrm>
            <a:off x="609600" y="1600200"/>
            <a:ext cx="8141992" cy="521208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32</a:t>
            </a:fld>
            <a:endParaRPr lang="en-US" dirty="0"/>
          </a:p>
        </p:txBody>
      </p:sp>
      <p:sp>
        <p:nvSpPr>
          <p:cNvPr id="3" name="Title 2"/>
          <p:cNvSpPr>
            <a:spLocks noGrp="1"/>
          </p:cNvSpPr>
          <p:nvPr>
            <p:ph type="title"/>
          </p:nvPr>
        </p:nvSpPr>
        <p:spPr>
          <a:xfrm>
            <a:off x="1905000" y="454152"/>
            <a:ext cx="6858000" cy="841248"/>
          </a:xfrm>
        </p:spPr>
        <p:txBody>
          <a:bodyPr/>
          <a:lstStyle/>
          <a:p>
            <a:r>
              <a:rPr lang="en-US" dirty="0" smtClean="0"/>
              <a:t>eDM Data Loading</a:t>
            </a:r>
            <a:endParaRPr lang="en-US" dirty="0"/>
          </a:p>
        </p:txBody>
      </p:sp>
      <p:sp>
        <p:nvSpPr>
          <p:cNvPr id="8" name="Rectangle 7"/>
          <p:cNvSpPr/>
          <p:nvPr/>
        </p:nvSpPr>
        <p:spPr>
          <a:xfrm rot="5400000">
            <a:off x="6416039" y="3042110"/>
            <a:ext cx="883922" cy="1219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3581400" y="3429000"/>
            <a:ext cx="24384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Errors:  Correct Data in Source System</a:t>
            </a:r>
            <a:endParaRPr lang="en-US" dirty="0"/>
          </a:p>
        </p:txBody>
      </p:sp>
      <p:sp>
        <p:nvSpPr>
          <p:cNvPr id="11" name="TextBox 10"/>
          <p:cNvSpPr txBox="1"/>
          <p:nvPr/>
        </p:nvSpPr>
        <p:spPr>
          <a:xfrm>
            <a:off x="5791200" y="4191000"/>
            <a:ext cx="23622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No Errors:  Advance</a:t>
            </a:r>
            <a:endParaRPr lang="en-US" dirty="0"/>
          </a:p>
        </p:txBody>
      </p:sp>
      <p:sp>
        <p:nvSpPr>
          <p:cNvPr id="12" name="Rectangle 11"/>
          <p:cNvSpPr/>
          <p:nvPr/>
        </p:nvSpPr>
        <p:spPr>
          <a:xfrm rot="5400000">
            <a:off x="6438900" y="4381500"/>
            <a:ext cx="685800" cy="1219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3581400" y="5638800"/>
            <a:ext cx="24384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Errors:  Correct Data in Source System</a:t>
            </a:r>
            <a:endParaRPr lang="en-US" dirty="0"/>
          </a:p>
        </p:txBody>
      </p:sp>
      <p:sp>
        <p:nvSpPr>
          <p:cNvPr id="15" name="TextBox 14"/>
          <p:cNvSpPr txBox="1"/>
          <p:nvPr/>
        </p:nvSpPr>
        <p:spPr>
          <a:xfrm>
            <a:off x="6734175" y="5638800"/>
            <a:ext cx="2257425"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smtClean="0">
                <a:latin typeface="Arial" pitchFamily="34" charset="0"/>
                <a:cs typeface="Arial" pitchFamily="34" charset="0"/>
              </a:rPr>
              <a:t>No Errors:  Advance</a:t>
            </a:r>
            <a:endParaRPr lang="en-US" dirty="0"/>
          </a:p>
        </p:txBody>
      </p:sp>
    </p:spTree>
    <p:extLst>
      <p:ext uri="{BB962C8B-B14F-4D97-AF65-F5344CB8AC3E}">
        <p14:creationId xmlns:p14="http://schemas.microsoft.com/office/powerpoint/2010/main" xmlns="" val="3503165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2" grpId="0" animBg="1"/>
      <p:bldP spid="12" grpId="1" animBg="1"/>
      <p:bldP spid="14" grpId="0" animBg="1"/>
      <p:bldP spid="14" grpId="1" animBg="1"/>
      <p:bldP spid="15" grpId="0" animBg="1"/>
      <p:bldP spid="1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33</a:t>
            </a:fld>
            <a:endParaRPr lang="en-US" dirty="0"/>
          </a:p>
        </p:txBody>
      </p:sp>
      <p:sp>
        <p:nvSpPr>
          <p:cNvPr id="7" name="Rectangle 6"/>
          <p:cNvSpPr/>
          <p:nvPr/>
        </p:nvSpPr>
        <p:spPr>
          <a:xfrm rot="5400000">
            <a:off x="2796540" y="2461260"/>
            <a:ext cx="1798322" cy="8382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4479909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454152"/>
            <a:ext cx="6858000" cy="841248"/>
          </a:xfrm>
        </p:spPr>
        <p:txBody>
          <a:bodyPr/>
          <a:lstStyle/>
          <a:p>
            <a:r>
              <a:rPr lang="en-US" dirty="0" smtClean="0"/>
              <a:t>Data Promotion from ODS</a:t>
            </a:r>
            <a:endParaRPr lang="en-US" dirty="0"/>
          </a:p>
        </p:txBody>
      </p:sp>
      <p:sp>
        <p:nvSpPr>
          <p:cNvPr id="2" name="Slide Number Placeholder 1"/>
          <p:cNvSpPr>
            <a:spLocks noGrp="1"/>
          </p:cNvSpPr>
          <p:nvPr>
            <p:ph type="sldNum" sz="quarter" idx="12"/>
          </p:nvPr>
        </p:nvSpPr>
        <p:spPr/>
        <p:txBody>
          <a:bodyPr/>
          <a:lstStyle/>
          <a:p>
            <a:fld id="{2F0C4421-5918-4AA3-AE4A-C36EDD2FD6EB}" type="slidenum">
              <a:rPr lang="en-US" smtClean="0"/>
              <a:pPr/>
              <a:t>34</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8151" t="13200" r="49110" b="34673"/>
          <a:stretch/>
        </p:blipFill>
        <p:spPr bwMode="auto">
          <a:xfrm>
            <a:off x="685800" y="1905000"/>
            <a:ext cx="3966168" cy="438912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6" name="Content Placeholder 2"/>
          <p:cNvSpPr>
            <a:spLocks noGrp="1"/>
          </p:cNvSpPr>
          <p:nvPr>
            <p:ph sz="quarter" idx="1"/>
          </p:nvPr>
        </p:nvSpPr>
        <p:spPr>
          <a:xfrm>
            <a:off x="5029200" y="1905000"/>
            <a:ext cx="3581400" cy="4038600"/>
          </a:xfrm>
        </p:spPr>
        <p:txBody>
          <a:bodyPr>
            <a:noAutofit/>
          </a:bodyPr>
          <a:lstStyle/>
          <a:p>
            <a:r>
              <a:rPr lang="en-US" sz="1800" dirty="0" smtClean="0"/>
              <a:t>After the data is loaded in the ODS:</a:t>
            </a:r>
          </a:p>
          <a:p>
            <a:pPr lvl="1"/>
            <a:r>
              <a:rPr lang="en-US" sz="1800" dirty="0" smtClean="0">
                <a:latin typeface="+mn-lt"/>
              </a:rPr>
              <a:t>Data promotion to the PEIMS Data Mart (PDM) </a:t>
            </a:r>
            <a:r>
              <a:rPr lang="en-US" sz="1800" b="1" dirty="0" smtClean="0">
                <a:latin typeface="+mn-lt"/>
              </a:rPr>
              <a:t>OR</a:t>
            </a:r>
          </a:p>
          <a:p>
            <a:pPr lvl="1"/>
            <a:r>
              <a:rPr lang="en-US" sz="1800" dirty="0" smtClean="0">
                <a:latin typeface="+mn-lt"/>
              </a:rPr>
              <a:t>Data promotion to the Dashboard Data Mart (DDM)</a:t>
            </a:r>
          </a:p>
        </p:txBody>
      </p:sp>
    </p:spTree>
    <p:extLst>
      <p:ext uri="{BB962C8B-B14F-4D97-AF65-F5344CB8AC3E}">
        <p14:creationId xmlns:p14="http://schemas.microsoft.com/office/powerpoint/2010/main" xmlns="" val="39363959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454152"/>
            <a:ext cx="6858000" cy="841248"/>
          </a:xfrm>
        </p:spPr>
        <p:txBody>
          <a:bodyPr/>
          <a:lstStyle/>
          <a:p>
            <a:r>
              <a:rPr lang="en-US" dirty="0" smtClean="0"/>
              <a:t>Promoting Data to the PDM</a:t>
            </a:r>
            <a:endParaRPr lang="en-US" dirty="0"/>
          </a:p>
        </p:txBody>
      </p:sp>
      <p:sp>
        <p:nvSpPr>
          <p:cNvPr id="2" name="Slide Number Placeholder 1"/>
          <p:cNvSpPr>
            <a:spLocks noGrp="1"/>
          </p:cNvSpPr>
          <p:nvPr>
            <p:ph type="sldNum" sz="quarter" idx="12"/>
          </p:nvPr>
        </p:nvSpPr>
        <p:spPr/>
        <p:txBody>
          <a:bodyPr/>
          <a:lstStyle/>
          <a:p>
            <a:fld id="{2F0C4421-5918-4AA3-AE4A-C36EDD2FD6EB}" type="slidenum">
              <a:rPr lang="en-US" smtClean="0"/>
              <a:pPr/>
              <a:t>35</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8786" t="12566" r="49159" b="59097"/>
          <a:stretch/>
        </p:blipFill>
        <p:spPr bwMode="auto">
          <a:xfrm>
            <a:off x="457200" y="2209800"/>
            <a:ext cx="4422868" cy="274320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6" name="Content Placeholder 2"/>
          <p:cNvSpPr>
            <a:spLocks noGrp="1"/>
          </p:cNvSpPr>
          <p:nvPr>
            <p:ph sz="quarter" idx="1"/>
          </p:nvPr>
        </p:nvSpPr>
        <p:spPr>
          <a:xfrm>
            <a:off x="5029200" y="2209800"/>
            <a:ext cx="3581400" cy="4038600"/>
          </a:xfrm>
        </p:spPr>
        <p:txBody>
          <a:bodyPr>
            <a:normAutofit/>
          </a:bodyPr>
          <a:lstStyle/>
          <a:p>
            <a:r>
              <a:rPr lang="en-US" sz="1800" dirty="0" smtClean="0"/>
              <a:t>Schedule Data Promotion</a:t>
            </a:r>
          </a:p>
          <a:p>
            <a:pPr lvl="1"/>
            <a:r>
              <a:rPr lang="en-US" sz="1800" dirty="0" smtClean="0">
                <a:latin typeface="+mn-lt"/>
              </a:rPr>
              <a:t>Category</a:t>
            </a:r>
          </a:p>
          <a:p>
            <a:pPr lvl="1"/>
            <a:r>
              <a:rPr lang="en-US" sz="1800" dirty="0" smtClean="0">
                <a:latin typeface="+mn-lt"/>
              </a:rPr>
              <a:t>Subcategory</a:t>
            </a:r>
          </a:p>
          <a:p>
            <a:r>
              <a:rPr lang="en-US" sz="1800" dirty="0" smtClean="0"/>
              <a:t>ETL Plan is executed</a:t>
            </a:r>
          </a:p>
          <a:p>
            <a:r>
              <a:rPr lang="en-US" sz="1800" dirty="0" smtClean="0"/>
              <a:t>PDM is updated</a:t>
            </a:r>
          </a:p>
          <a:p>
            <a:endParaRPr lang="en-US" sz="1600" dirty="0" smtClean="0"/>
          </a:p>
          <a:p>
            <a:pPr marL="365760" lvl="1" indent="0">
              <a:buNone/>
            </a:pPr>
            <a:endParaRPr lang="en-US" sz="2200" dirty="0" smtClean="0"/>
          </a:p>
        </p:txBody>
      </p:sp>
    </p:spTree>
    <p:extLst>
      <p:ext uri="{BB962C8B-B14F-4D97-AF65-F5344CB8AC3E}">
        <p14:creationId xmlns:p14="http://schemas.microsoft.com/office/powerpoint/2010/main" xmlns="" val="22319017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36</a:t>
            </a:fld>
            <a:endParaRPr lang="en-US" dirty="0"/>
          </a:p>
        </p:txBody>
      </p:sp>
      <p:sp>
        <p:nvSpPr>
          <p:cNvPr id="7" name="Rectangle 6"/>
          <p:cNvSpPr/>
          <p:nvPr/>
        </p:nvSpPr>
        <p:spPr>
          <a:xfrm rot="5400000">
            <a:off x="5196840" y="2270760"/>
            <a:ext cx="2103120" cy="914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4479909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37</a:t>
            </a:fld>
            <a:endParaRPr lang="en-US" dirty="0"/>
          </a:p>
        </p:txBody>
      </p:sp>
      <p:sp>
        <p:nvSpPr>
          <p:cNvPr id="3" name="Title 2"/>
          <p:cNvSpPr>
            <a:spLocks noGrp="1"/>
          </p:cNvSpPr>
          <p:nvPr>
            <p:ph type="title"/>
          </p:nvPr>
        </p:nvSpPr>
        <p:spPr>
          <a:xfrm>
            <a:off x="1905000" y="454152"/>
            <a:ext cx="6858000" cy="841248"/>
          </a:xfrm>
        </p:spPr>
        <p:txBody>
          <a:bodyPr/>
          <a:lstStyle/>
          <a:p>
            <a:r>
              <a:rPr lang="en-US" dirty="0" smtClean="0"/>
              <a:t>TSDS PEIMS Validation </a:t>
            </a:r>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7386" t="12467" r="39960" b="51190"/>
          <a:stretch/>
        </p:blipFill>
        <p:spPr bwMode="auto">
          <a:xfrm>
            <a:off x="1035954" y="1905000"/>
            <a:ext cx="3231246" cy="448056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6" name="Content Placeholder 2"/>
          <p:cNvSpPr>
            <a:spLocks noGrp="1"/>
          </p:cNvSpPr>
          <p:nvPr>
            <p:ph sz="quarter" idx="1"/>
          </p:nvPr>
        </p:nvSpPr>
        <p:spPr>
          <a:xfrm>
            <a:off x="4572000" y="1898176"/>
            <a:ext cx="3581400" cy="4038600"/>
          </a:xfrm>
        </p:spPr>
        <p:txBody>
          <a:bodyPr>
            <a:normAutofit/>
          </a:bodyPr>
          <a:lstStyle/>
          <a:p>
            <a:r>
              <a:rPr lang="en-US" sz="1800" dirty="0" smtClean="0"/>
              <a:t>Review </a:t>
            </a:r>
            <a:r>
              <a:rPr lang="en-US" sz="1800" dirty="0"/>
              <a:t>Validation Reports generated by TSDS </a:t>
            </a:r>
            <a:r>
              <a:rPr lang="en-US" sz="1800" dirty="0" smtClean="0"/>
              <a:t>PEIMS</a:t>
            </a:r>
          </a:p>
          <a:p>
            <a:pPr lvl="1"/>
            <a:r>
              <a:rPr lang="en-US" sz="1800" dirty="0" smtClean="0">
                <a:latin typeface="+mn-lt"/>
              </a:rPr>
              <a:t>If there are fatal errors:  correct in source data system </a:t>
            </a:r>
          </a:p>
          <a:p>
            <a:pPr lvl="1"/>
            <a:r>
              <a:rPr lang="en-US" sz="1800" dirty="0" smtClean="0">
                <a:latin typeface="+mn-lt"/>
              </a:rPr>
              <a:t>No fatal errors: data advances</a:t>
            </a:r>
          </a:p>
          <a:p>
            <a:endParaRPr lang="en-US" sz="1600" dirty="0" smtClean="0"/>
          </a:p>
          <a:p>
            <a:pPr marL="365760" lvl="1" indent="0">
              <a:buNone/>
            </a:pPr>
            <a:endParaRPr lang="en-US" sz="2200" dirty="0" smtClean="0"/>
          </a:p>
        </p:txBody>
      </p:sp>
    </p:spTree>
    <p:extLst>
      <p:ext uri="{BB962C8B-B14F-4D97-AF65-F5344CB8AC3E}">
        <p14:creationId xmlns:p14="http://schemas.microsoft.com/office/powerpoint/2010/main" xmlns="" val="19280837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38</a:t>
            </a:fld>
            <a:endParaRPr lang="en-US" dirty="0"/>
          </a:p>
        </p:txBody>
      </p:sp>
      <p:sp>
        <p:nvSpPr>
          <p:cNvPr id="7" name="Rectangle 6"/>
          <p:cNvSpPr/>
          <p:nvPr/>
        </p:nvSpPr>
        <p:spPr>
          <a:xfrm rot="5400000">
            <a:off x="6741414" y="1716786"/>
            <a:ext cx="1909572" cy="2286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3335417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The participant will be able to:</a:t>
            </a:r>
          </a:p>
          <a:p>
            <a:pPr lvl="1">
              <a:lnSpc>
                <a:spcPct val="106000"/>
              </a:lnSpc>
              <a:spcBef>
                <a:spcPts val="600"/>
              </a:spcBef>
              <a:spcAft>
                <a:spcPts val="300"/>
              </a:spcAft>
            </a:pPr>
            <a:r>
              <a:rPr lang="en-US" sz="1800" dirty="0"/>
              <a:t>Describe the TSDS vision</a:t>
            </a:r>
          </a:p>
          <a:p>
            <a:pPr lvl="1">
              <a:lnSpc>
                <a:spcPct val="106000"/>
              </a:lnSpc>
              <a:spcBef>
                <a:spcPts val="600"/>
              </a:spcBef>
              <a:spcAft>
                <a:spcPts val="300"/>
              </a:spcAft>
            </a:pPr>
            <a:r>
              <a:rPr lang="en-US" sz="1800" dirty="0"/>
              <a:t>List three stakeholder benefits</a:t>
            </a:r>
          </a:p>
          <a:p>
            <a:pPr lvl="1">
              <a:lnSpc>
                <a:spcPct val="106000"/>
              </a:lnSpc>
              <a:spcBef>
                <a:spcPts val="600"/>
              </a:spcBef>
              <a:spcAft>
                <a:spcPts val="300"/>
              </a:spcAft>
            </a:pPr>
            <a:r>
              <a:rPr lang="en-US" sz="1800" dirty="0"/>
              <a:t>Explain </a:t>
            </a:r>
            <a:r>
              <a:rPr lang="en-US" sz="1800" dirty="0" smtClean="0"/>
              <a:t>the TSDS High Level End User Process Map</a:t>
            </a:r>
          </a:p>
          <a:p>
            <a:pPr lvl="1">
              <a:lnSpc>
                <a:spcPct val="106000"/>
              </a:lnSpc>
              <a:spcBef>
                <a:spcPts val="600"/>
              </a:spcBef>
              <a:spcAft>
                <a:spcPts val="300"/>
              </a:spcAft>
            </a:pPr>
            <a:r>
              <a:rPr lang="en-US" sz="1800" dirty="0" smtClean="0"/>
              <a:t>Understand key TSDS roles &amp; responsibilities</a:t>
            </a:r>
          </a:p>
          <a:p>
            <a:pPr marL="0" indent="0">
              <a:buFont typeface="Wingdings"/>
              <a:buNone/>
            </a:pPr>
            <a:endParaRPr lang="en-US" sz="2400" dirty="0"/>
          </a:p>
        </p:txBody>
      </p:sp>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Objectives</a:t>
            </a:r>
            <a:endParaRPr lang="en-US" dirty="0"/>
          </a:p>
        </p:txBody>
      </p:sp>
    </p:spTree>
    <p:extLst>
      <p:ext uri="{BB962C8B-B14F-4D97-AF65-F5344CB8AC3E}">
        <p14:creationId xmlns:p14="http://schemas.microsoft.com/office/powerpoint/2010/main" xmlns="" val="38837402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39</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8033" t="17540" r="23803" b="50439"/>
          <a:stretch/>
        </p:blipFill>
        <p:spPr bwMode="auto">
          <a:xfrm>
            <a:off x="2286000" y="2286000"/>
            <a:ext cx="4543425" cy="386715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6" name="TextBox 5"/>
          <p:cNvSpPr txBox="1"/>
          <p:nvPr/>
        </p:nvSpPr>
        <p:spPr>
          <a:xfrm>
            <a:off x="152400" y="3286720"/>
            <a:ext cx="1981200"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If the data was resubmitted, the user can run the Validation Reports again</a:t>
            </a:r>
            <a:endParaRPr lang="en-US" dirty="0">
              <a:latin typeface="Arial" pitchFamily="34" charset="0"/>
              <a:cs typeface="Arial" pitchFamily="34" charset="0"/>
            </a:endParaRPr>
          </a:p>
        </p:txBody>
      </p:sp>
      <p:sp>
        <p:nvSpPr>
          <p:cNvPr id="7" name="TextBox 6"/>
          <p:cNvSpPr txBox="1"/>
          <p:nvPr/>
        </p:nvSpPr>
        <p:spPr>
          <a:xfrm>
            <a:off x="7010400" y="3200400"/>
            <a:ext cx="1981200" cy="175432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If the data is clean, the user runs &amp; reviews the QA reports.  Data corrections may be required.</a:t>
            </a:r>
            <a:endParaRPr lang="en-US" dirty="0">
              <a:latin typeface="Arial" pitchFamily="34" charset="0"/>
              <a:cs typeface="Arial" pitchFamily="34" charset="0"/>
            </a:endParaRPr>
          </a:p>
        </p:txBody>
      </p:sp>
      <p:sp>
        <p:nvSpPr>
          <p:cNvPr id="8" name="Title 2"/>
          <p:cNvSpPr>
            <a:spLocks noGrp="1"/>
          </p:cNvSpPr>
          <p:nvPr>
            <p:ph type="title"/>
          </p:nvPr>
        </p:nvSpPr>
        <p:spPr>
          <a:xfrm>
            <a:off x="1905000" y="454152"/>
            <a:ext cx="6858000" cy="841248"/>
          </a:xfrm>
        </p:spPr>
        <p:txBody>
          <a:bodyPr/>
          <a:lstStyle/>
          <a:p>
            <a:r>
              <a:rPr lang="en-US" dirty="0" smtClean="0"/>
              <a:t>TSDS PEIMS Validation (continued)</a:t>
            </a:r>
            <a:endParaRPr lang="en-US" dirty="0"/>
          </a:p>
        </p:txBody>
      </p:sp>
    </p:spTree>
    <p:extLst>
      <p:ext uri="{BB962C8B-B14F-4D97-AF65-F5344CB8AC3E}">
        <p14:creationId xmlns:p14="http://schemas.microsoft.com/office/powerpoint/2010/main" xmlns="" val="22401841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6"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40</a:t>
            </a:fld>
            <a:endParaRPr lang="en-US" dirty="0"/>
          </a:p>
        </p:txBody>
      </p:sp>
      <p:sp>
        <p:nvSpPr>
          <p:cNvPr id="7" name="Rectangle 6"/>
          <p:cNvSpPr/>
          <p:nvPr/>
        </p:nvSpPr>
        <p:spPr>
          <a:xfrm rot="5400000">
            <a:off x="7168535" y="3956665"/>
            <a:ext cx="2198329" cy="1600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3335417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381000"/>
            <a:ext cx="6858000" cy="841248"/>
          </a:xfrm>
        </p:spPr>
        <p:txBody>
          <a:bodyPr/>
          <a:lstStyle/>
          <a:p>
            <a:r>
              <a:rPr lang="en-US" sz="2400" dirty="0" smtClean="0"/>
              <a:t>TSDS PEIMS Prepare/Finalize </a:t>
            </a:r>
            <a:br>
              <a:rPr lang="en-US" sz="2400" dirty="0" smtClean="0"/>
            </a:br>
            <a:r>
              <a:rPr lang="en-US" sz="2400" dirty="0" smtClean="0"/>
              <a:t>Submission</a:t>
            </a:r>
            <a:endParaRPr lang="en-US" sz="2400" dirty="0"/>
          </a:p>
        </p:txBody>
      </p:sp>
      <p:sp>
        <p:nvSpPr>
          <p:cNvPr id="2" name="Slide Number Placeholder 1"/>
          <p:cNvSpPr>
            <a:spLocks noGrp="1"/>
          </p:cNvSpPr>
          <p:nvPr>
            <p:ph type="sldNum" sz="quarter" idx="12"/>
          </p:nvPr>
        </p:nvSpPr>
        <p:spPr/>
        <p:txBody>
          <a:bodyPr/>
          <a:lstStyle/>
          <a:p>
            <a:fld id="{2F0C4421-5918-4AA3-AE4A-C36EDD2FD6EB}" type="slidenum">
              <a:rPr lang="en-US" smtClean="0"/>
              <a:pPr/>
              <a:t>41</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7576" t="51000" r="20012" b="12031"/>
          <a:stretch/>
        </p:blipFill>
        <p:spPr bwMode="auto">
          <a:xfrm>
            <a:off x="2895600" y="1752600"/>
            <a:ext cx="3243106" cy="466344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6" name="TextBox 5"/>
          <p:cNvSpPr txBox="1"/>
          <p:nvPr/>
        </p:nvSpPr>
        <p:spPr>
          <a:xfrm>
            <a:off x="457200" y="3429000"/>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defTabSz="914286">
              <a:defRPr/>
            </a:pPr>
            <a:r>
              <a:rPr lang="en-US" dirty="0"/>
              <a:t>The ESC accepts either the LEA or ESC </a:t>
            </a:r>
            <a:r>
              <a:rPr lang="en-US" dirty="0" smtClean="0"/>
              <a:t>data</a:t>
            </a:r>
            <a:endParaRPr lang="en-US" dirty="0"/>
          </a:p>
        </p:txBody>
      </p:sp>
      <p:sp>
        <p:nvSpPr>
          <p:cNvPr id="7" name="TextBox 6"/>
          <p:cNvSpPr txBox="1"/>
          <p:nvPr/>
        </p:nvSpPr>
        <p:spPr>
          <a:xfrm>
            <a:off x="6553200" y="3290501"/>
            <a:ext cx="1981200" cy="203132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The Superintendent approves the LEA data or the ESC Director Approves the ESC </a:t>
            </a:r>
            <a:r>
              <a:rPr lang="en-US" dirty="0" smtClean="0"/>
              <a:t>data</a:t>
            </a:r>
            <a:endParaRPr lang="en-US" dirty="0"/>
          </a:p>
        </p:txBody>
      </p:sp>
    </p:spTree>
    <p:extLst>
      <p:ext uri="{BB962C8B-B14F-4D97-AF65-F5344CB8AC3E}">
        <p14:creationId xmlns:p14="http://schemas.microsoft.com/office/powerpoint/2010/main" xmlns="" val="1183335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509" t="20294" r="6862" b="14117"/>
          <a:stretch/>
        </p:blipFill>
        <p:spPr bwMode="auto">
          <a:xfrm>
            <a:off x="36388" y="1524000"/>
            <a:ext cx="9031412"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rot="5400000">
            <a:off x="3648635" y="3590365"/>
            <a:ext cx="2209802" cy="234427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title"/>
          </p:nvPr>
        </p:nvSpPr>
        <p:spPr>
          <a:xfrm>
            <a:off x="1905000" y="384048"/>
            <a:ext cx="7239000" cy="841248"/>
          </a:xfrm>
        </p:spPr>
        <p:txBody>
          <a:bodyPr/>
          <a:lstStyle/>
          <a:p>
            <a:r>
              <a:rPr lang="en-US" sz="2400" dirty="0" smtClean="0"/>
              <a:t>TSDS High Level End User </a:t>
            </a:r>
            <a:br>
              <a:rPr lang="en-US" sz="2400" dirty="0" smtClean="0"/>
            </a:br>
            <a:r>
              <a:rPr lang="en-US" sz="2400" dirty="0" smtClean="0"/>
              <a:t>Process Map</a:t>
            </a:r>
            <a:endParaRPr lang="en-US" sz="2400" dirty="0"/>
          </a:p>
        </p:txBody>
      </p:sp>
      <p:sp>
        <p:nvSpPr>
          <p:cNvPr id="8" name="Slide Number Placeholder 1"/>
          <p:cNvSpPr>
            <a:spLocks noGrp="1"/>
          </p:cNvSpPr>
          <p:nvPr>
            <p:ph type="sldNum" sz="quarter" idx="12"/>
          </p:nvPr>
        </p:nvSpPr>
        <p:spPr>
          <a:xfrm>
            <a:off x="0" y="1280848"/>
            <a:ext cx="533400" cy="244476"/>
          </a:xfrm>
        </p:spPr>
        <p:txBody>
          <a:bodyPr/>
          <a:lstStyle/>
          <a:p>
            <a:fld id="{2F0C4421-5918-4AA3-AE4A-C36EDD2FD6EB}" type="slidenum">
              <a:rPr lang="en-US" smtClean="0"/>
              <a:pPr/>
              <a:t>42</a:t>
            </a:fld>
            <a:endParaRPr lang="en-US" dirty="0"/>
          </a:p>
        </p:txBody>
      </p:sp>
    </p:spTree>
    <p:extLst>
      <p:ext uri="{BB962C8B-B14F-4D97-AF65-F5344CB8AC3E}">
        <p14:creationId xmlns:p14="http://schemas.microsoft.com/office/powerpoint/2010/main" xmlns="" val="1196431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9165" t="53882" r="19659" b="18452"/>
          <a:stretch/>
        </p:blipFill>
        <p:spPr bwMode="auto">
          <a:xfrm>
            <a:off x="2514600" y="1905000"/>
            <a:ext cx="4166789" cy="429768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43</a:t>
            </a:fld>
            <a:endParaRPr lang="en-US" dirty="0"/>
          </a:p>
        </p:txBody>
      </p:sp>
      <p:sp>
        <p:nvSpPr>
          <p:cNvPr id="3" name="Title 2"/>
          <p:cNvSpPr>
            <a:spLocks noGrp="1"/>
          </p:cNvSpPr>
          <p:nvPr>
            <p:ph type="title"/>
          </p:nvPr>
        </p:nvSpPr>
        <p:spPr>
          <a:xfrm>
            <a:off x="1905000" y="454152"/>
            <a:ext cx="6858000" cy="841248"/>
          </a:xfrm>
        </p:spPr>
        <p:txBody>
          <a:bodyPr/>
          <a:lstStyle/>
          <a:p>
            <a:r>
              <a:rPr lang="en-US" dirty="0" smtClean="0"/>
              <a:t>DDM Data Loading</a:t>
            </a:r>
            <a:endParaRPr lang="en-US" dirty="0"/>
          </a:p>
        </p:txBody>
      </p:sp>
      <p:sp>
        <p:nvSpPr>
          <p:cNvPr id="6" name="TextBox 5"/>
          <p:cNvSpPr txBox="1"/>
          <p:nvPr/>
        </p:nvSpPr>
        <p:spPr>
          <a:xfrm>
            <a:off x="304800" y="2194560"/>
            <a:ext cx="1981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Automatic data promotion</a:t>
            </a:r>
            <a:endParaRPr lang="en-US" dirty="0">
              <a:latin typeface="Arial" pitchFamily="34" charset="0"/>
              <a:cs typeface="Arial" pitchFamily="34" charset="0"/>
            </a:endParaRPr>
          </a:p>
        </p:txBody>
      </p:sp>
      <p:sp>
        <p:nvSpPr>
          <p:cNvPr id="7" name="Right Arrow 6"/>
          <p:cNvSpPr/>
          <p:nvPr/>
        </p:nvSpPr>
        <p:spPr>
          <a:xfrm rot="21148109">
            <a:off x="2369755" y="22749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934200" y="3962400"/>
            <a:ext cx="1981200" cy="1754326"/>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As soon as the data is updated, it is reflected in the studentGPS</a:t>
            </a:r>
            <a:r>
              <a:rPr lang="en-US" dirty="0" smtClean="0"/>
              <a:t>™</a:t>
            </a:r>
            <a:r>
              <a:rPr lang="en-US" dirty="0" smtClean="0">
                <a:latin typeface="Arial" pitchFamily="34" charset="0"/>
                <a:cs typeface="Arial" pitchFamily="34" charset="0"/>
              </a:rPr>
              <a:t> Dashboards</a:t>
            </a:r>
            <a:endParaRPr lang="en-US" dirty="0">
              <a:latin typeface="Arial" pitchFamily="34" charset="0"/>
              <a:cs typeface="Arial" pitchFamily="34" charset="0"/>
            </a:endParaRPr>
          </a:p>
        </p:txBody>
      </p:sp>
      <p:sp>
        <p:nvSpPr>
          <p:cNvPr id="10" name="Right Arrow 9"/>
          <p:cNvSpPr/>
          <p:nvPr/>
        </p:nvSpPr>
        <p:spPr>
          <a:xfrm rot="10800000">
            <a:off x="6248401" y="487680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04800" y="3724870"/>
            <a:ext cx="19812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Validation Errors:  Correct data in source system</a:t>
            </a:r>
            <a:endParaRPr lang="en-US" dirty="0">
              <a:latin typeface="Arial" pitchFamily="34" charset="0"/>
              <a:cs typeface="Arial" pitchFamily="34" charset="0"/>
            </a:endParaRPr>
          </a:p>
        </p:txBody>
      </p:sp>
      <p:sp>
        <p:nvSpPr>
          <p:cNvPr id="12" name="TextBox 11"/>
          <p:cNvSpPr txBox="1"/>
          <p:nvPr/>
        </p:nvSpPr>
        <p:spPr>
          <a:xfrm>
            <a:off x="304800" y="5257800"/>
            <a:ext cx="19812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No Errors:  No action </a:t>
            </a:r>
            <a:endParaRPr lang="en-US" dirty="0">
              <a:latin typeface="Arial" pitchFamily="34" charset="0"/>
              <a:cs typeface="Arial" pitchFamily="34" charset="0"/>
            </a:endParaRPr>
          </a:p>
        </p:txBody>
      </p:sp>
      <p:sp>
        <p:nvSpPr>
          <p:cNvPr id="13" name="Right Arrow 12"/>
          <p:cNvSpPr/>
          <p:nvPr/>
        </p:nvSpPr>
        <p:spPr>
          <a:xfrm rot="21376712">
            <a:off x="2342429" y="400315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ight Arrow 13"/>
          <p:cNvSpPr/>
          <p:nvPr/>
        </p:nvSpPr>
        <p:spPr>
          <a:xfrm rot="21421981">
            <a:off x="2374321" y="550147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9369882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rmAutofit/>
          </a:bodyPr>
          <a:lstStyle/>
          <a:p>
            <a:r>
              <a:rPr lang="en-US" sz="3000" dirty="0" smtClean="0"/>
              <a:t>TSDS Roles and Responsibilities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44</a:t>
            </a:fld>
            <a:endParaRPr lang="en-US" dirty="0"/>
          </a:p>
        </p:txBody>
      </p:sp>
    </p:spTree>
    <p:extLst>
      <p:ext uri="{BB962C8B-B14F-4D97-AF65-F5344CB8AC3E}">
        <p14:creationId xmlns:p14="http://schemas.microsoft.com/office/powerpoint/2010/main" xmlns="" val="14050170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45</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TSDS Field Coordination Network</a:t>
            </a:r>
            <a:endParaRPr lang="en-US" dirty="0"/>
          </a:p>
        </p:txBody>
      </p:sp>
      <p:sp>
        <p:nvSpPr>
          <p:cNvPr id="4" name="Content Placeholder 3"/>
          <p:cNvSpPr>
            <a:spLocks noGrp="1"/>
          </p:cNvSpPr>
          <p:nvPr>
            <p:ph sz="quarter" idx="1"/>
          </p:nvPr>
        </p:nvSpPr>
        <p:spPr/>
        <p:txBody>
          <a:bodyPr/>
          <a:lstStyle/>
          <a:p>
            <a:pPr marL="0" indent="0">
              <a:buNone/>
            </a:pPr>
            <a:r>
              <a:rPr lang="en-US" sz="1400" kern="0" dirty="0"/>
              <a:t>The Field Coordination Network is a two-way feedback mechanism that effectively uses a tiered communications path. It enables TSDS to deliver consistent and timely communications to users in ESCs and LEAs. </a:t>
            </a:r>
          </a:p>
          <a:p>
            <a:endParaRPr lang="en-US" sz="1400" dirty="0"/>
          </a:p>
        </p:txBody>
      </p:sp>
      <p:sp>
        <p:nvSpPr>
          <p:cNvPr id="5" name="Text Placeholder 2"/>
          <p:cNvSpPr txBox="1">
            <a:spLocks/>
          </p:cNvSpPr>
          <p:nvPr/>
        </p:nvSpPr>
        <p:spPr>
          <a:xfrm>
            <a:off x="-2705961" y="2873320"/>
            <a:ext cx="8382000" cy="533400"/>
          </a:xfrm>
          <a:prstGeom prst="rect">
            <a:avLst/>
          </a:prstGeom>
        </p:spPr>
        <p:txBody>
          <a:bodyPr vert="horz" anchor="ctr" anchorCtr="0">
            <a:normAutofit/>
          </a:bodyPr>
          <a:lstStyle>
            <a:defPPr>
              <a:defRPr lang="en-US"/>
            </a:defPPr>
            <a:lvl1pPr marL="0" algn="l" defTabSz="914400" rtl="0" eaLnBrk="1" latinLnBrk="0" hangingPunct="1">
              <a:defRPr kumimoji="0" sz="14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6000"/>
              </a:lnSpc>
            </a:pPr>
            <a:endParaRPr lang="en-US" sz="1200" kern="0" dirty="0"/>
          </a:p>
        </p:txBody>
      </p:sp>
      <p:grpSp>
        <p:nvGrpSpPr>
          <p:cNvPr id="6" name="Group 5"/>
          <p:cNvGrpSpPr/>
          <p:nvPr/>
        </p:nvGrpSpPr>
        <p:grpSpPr>
          <a:xfrm>
            <a:off x="284391" y="2514600"/>
            <a:ext cx="8402409" cy="4114800"/>
            <a:chOff x="179587" y="2209800"/>
            <a:chExt cx="8402409" cy="4114800"/>
          </a:xfrm>
        </p:grpSpPr>
        <p:sp>
          <p:nvSpPr>
            <p:cNvPr id="7" name="Rectangle 3"/>
            <p:cNvSpPr txBox="1">
              <a:spLocks noChangeArrowheads="1"/>
            </p:cNvSpPr>
            <p:nvPr/>
          </p:nvSpPr>
          <p:spPr>
            <a:xfrm>
              <a:off x="179587" y="2743200"/>
              <a:ext cx="1496813" cy="442942"/>
            </a:xfrm>
            <a:prstGeom prst="rect">
              <a:avLst/>
            </a:prstGeom>
          </p:spPr>
          <p:txBody>
            <a:bodyPr vert="horz" lIns="54864" tIns="91440" rtlCol="0">
              <a:noAutofit/>
            </a:bodyPr>
            <a:lst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a:lstStyle>
            <a:p>
              <a:pPr marL="0" lvl="1" indent="0">
                <a:lnSpc>
                  <a:spcPct val="106000"/>
                </a:lnSpc>
                <a:spcBef>
                  <a:spcPts val="600"/>
                </a:spcBef>
                <a:spcAft>
                  <a:spcPts val="300"/>
                </a:spcAft>
                <a:buNone/>
                <a:defRPr/>
              </a:pPr>
              <a:r>
                <a:rPr lang="en-US" sz="1300" b="1" dirty="0" smtClean="0">
                  <a:latin typeface="Arial" pitchFamily="34" charset="0"/>
                  <a:cs typeface="Arial" pitchFamily="34" charset="0"/>
                </a:rPr>
                <a:t>Feedback</a:t>
              </a:r>
              <a:endParaRPr lang="en-US" sz="1300" b="1" dirty="0">
                <a:latin typeface="Arial" pitchFamily="34" charset="0"/>
                <a:cs typeface="Arial" pitchFamily="34" charset="0"/>
              </a:endParaRPr>
            </a:p>
          </p:txBody>
        </p:sp>
        <p:grpSp>
          <p:nvGrpSpPr>
            <p:cNvPr id="8" name="Group 7"/>
            <p:cNvGrpSpPr/>
            <p:nvPr/>
          </p:nvGrpSpPr>
          <p:grpSpPr>
            <a:xfrm>
              <a:off x="741288" y="2209800"/>
              <a:ext cx="7840708" cy="4114800"/>
              <a:chOff x="830262" y="4098923"/>
              <a:chExt cx="7840708" cy="2161221"/>
            </a:xfrm>
          </p:grpSpPr>
          <p:sp>
            <p:nvSpPr>
              <p:cNvPr id="18" name="Rounded Rectangle 17"/>
              <p:cNvSpPr/>
              <p:nvPr/>
            </p:nvSpPr>
            <p:spPr>
              <a:xfrm>
                <a:off x="3143308" y="4098923"/>
                <a:ext cx="3194066" cy="48027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200" b="1" dirty="0">
                    <a:solidFill>
                      <a:srgbClr val="FFFFFF"/>
                    </a:solidFill>
                    <a:latin typeface="Arial" pitchFamily="34" charset="0"/>
                    <a:cs typeface="Arial" pitchFamily="34" charset="0"/>
                  </a:rPr>
                  <a:t>TEA</a:t>
                </a:r>
              </a:p>
              <a:p>
                <a:pPr lvl="0" algn="ctr"/>
                <a:r>
                  <a:rPr lang="en-US" sz="1150" dirty="0" smtClean="0">
                    <a:solidFill>
                      <a:srgbClr val="FFFFFF"/>
                    </a:solidFill>
                    <a:latin typeface="Arial" pitchFamily="34" charset="0"/>
                    <a:cs typeface="Arial" pitchFamily="34" charset="0"/>
                  </a:rPr>
                  <a:t>Deliver high level communications intended for LEAs and provide detailed communications and training for ESC Champions</a:t>
                </a:r>
                <a:endParaRPr lang="en-US" sz="1150" dirty="0">
                  <a:solidFill>
                    <a:srgbClr val="FFFFFF"/>
                  </a:solidFill>
                  <a:latin typeface="Arial" pitchFamily="34" charset="0"/>
                  <a:cs typeface="Arial" pitchFamily="34" charset="0"/>
                </a:endParaRPr>
              </a:p>
            </p:txBody>
          </p:sp>
          <p:sp>
            <p:nvSpPr>
              <p:cNvPr id="19" name="Rounded Rectangle 18"/>
              <p:cNvSpPr/>
              <p:nvPr/>
            </p:nvSpPr>
            <p:spPr>
              <a:xfrm>
                <a:off x="2324233" y="4754784"/>
                <a:ext cx="4737013" cy="475089"/>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200" b="1" dirty="0" smtClean="0">
                    <a:solidFill>
                      <a:srgbClr val="FFFFFF"/>
                    </a:solidFill>
                    <a:latin typeface="Arial" pitchFamily="34" charset="0"/>
                    <a:cs typeface="Arial" pitchFamily="34" charset="0"/>
                  </a:rPr>
                  <a:t>ESC Champions</a:t>
                </a:r>
                <a:endParaRPr lang="en-US" sz="1200" b="1" dirty="0">
                  <a:solidFill>
                    <a:srgbClr val="FFFFFF"/>
                  </a:solidFill>
                  <a:latin typeface="Arial" pitchFamily="34" charset="0"/>
                  <a:cs typeface="Arial" pitchFamily="34" charset="0"/>
                </a:endParaRPr>
              </a:p>
              <a:p>
                <a:pPr lvl="0" algn="ctr"/>
                <a:r>
                  <a:rPr lang="en-US" sz="1200" dirty="0" smtClean="0">
                    <a:solidFill>
                      <a:srgbClr val="FFFFFF"/>
                    </a:solidFill>
                    <a:latin typeface="Arial" pitchFamily="34" charset="0"/>
                    <a:cs typeface="Arial" pitchFamily="34" charset="0"/>
                  </a:rPr>
                  <a:t>Provide detailed communications and training to LEA Stewards</a:t>
                </a:r>
              </a:p>
            </p:txBody>
          </p:sp>
          <p:sp>
            <p:nvSpPr>
              <p:cNvPr id="20" name="Rounded Rectangle 19"/>
              <p:cNvSpPr/>
              <p:nvPr/>
            </p:nvSpPr>
            <p:spPr>
              <a:xfrm>
                <a:off x="1498698" y="5382958"/>
                <a:ext cx="6407134" cy="35990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200" b="1" dirty="0">
                    <a:solidFill>
                      <a:srgbClr val="FFFFFF"/>
                    </a:solidFill>
                    <a:latin typeface="Arial" pitchFamily="34" charset="0"/>
                    <a:cs typeface="Arial" pitchFamily="34" charset="0"/>
                  </a:rPr>
                  <a:t>LEA Stewards</a:t>
                </a:r>
              </a:p>
              <a:p>
                <a:pPr lvl="0" algn="ctr"/>
                <a:r>
                  <a:rPr lang="en-US" sz="1200" dirty="0" smtClean="0">
                    <a:solidFill>
                      <a:srgbClr val="FFFFFF"/>
                    </a:solidFill>
                    <a:latin typeface="Arial" pitchFamily="34" charset="0"/>
                    <a:cs typeface="Arial" pitchFamily="34" charset="0"/>
                  </a:rPr>
                  <a:t>Deliver communications and training to TSDS users in LEA</a:t>
                </a:r>
                <a:endParaRPr lang="en-US" sz="1200" dirty="0">
                  <a:solidFill>
                    <a:srgbClr val="FFFFFF"/>
                  </a:solidFill>
                  <a:latin typeface="Arial" pitchFamily="34" charset="0"/>
                  <a:cs typeface="Arial" pitchFamily="34" charset="0"/>
                </a:endParaRPr>
              </a:p>
            </p:txBody>
          </p:sp>
          <p:sp>
            <p:nvSpPr>
              <p:cNvPr id="21" name="Rounded Rectangle 20"/>
              <p:cNvSpPr/>
              <p:nvPr/>
            </p:nvSpPr>
            <p:spPr>
              <a:xfrm>
                <a:off x="830262" y="5899941"/>
                <a:ext cx="7840708" cy="360203"/>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200" b="1" dirty="0" smtClean="0">
                    <a:solidFill>
                      <a:schemeClr val="tx1"/>
                    </a:solidFill>
                    <a:latin typeface="Arial" pitchFamily="34" charset="0"/>
                    <a:cs typeface="Arial" pitchFamily="34" charset="0"/>
                  </a:rPr>
                  <a:t>TSDS End users</a:t>
                </a:r>
                <a:endParaRPr lang="en-US" sz="1200" b="1" dirty="0">
                  <a:solidFill>
                    <a:schemeClr val="tx1"/>
                  </a:solidFill>
                  <a:latin typeface="Arial" pitchFamily="34" charset="0"/>
                  <a:cs typeface="Arial" pitchFamily="34" charset="0"/>
                </a:endParaRPr>
              </a:p>
            </p:txBody>
          </p:sp>
          <p:sp>
            <p:nvSpPr>
              <p:cNvPr id="22" name="Down Arrow 21"/>
              <p:cNvSpPr/>
              <p:nvPr/>
            </p:nvSpPr>
            <p:spPr>
              <a:xfrm>
                <a:off x="4359365" y="5259580"/>
                <a:ext cx="685800" cy="113173"/>
              </a:xfrm>
              <a:prstGeom prst="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Down Arrow 8"/>
            <p:cNvSpPr/>
            <p:nvPr/>
          </p:nvSpPr>
          <p:spPr>
            <a:xfrm>
              <a:off x="4267200" y="3200407"/>
              <a:ext cx="685800" cy="202342"/>
            </a:xfrm>
            <a:prstGeom prst="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own Arrow 9"/>
            <p:cNvSpPr/>
            <p:nvPr/>
          </p:nvSpPr>
          <p:spPr>
            <a:xfrm>
              <a:off x="4260866" y="5410208"/>
              <a:ext cx="685800" cy="202342"/>
            </a:xfrm>
            <a:prstGeom prst="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Elbow Connector 10"/>
            <p:cNvCxnSpPr/>
            <p:nvPr/>
          </p:nvCxnSpPr>
          <p:spPr>
            <a:xfrm rot="16200000" flipH="1">
              <a:off x="5724025" y="3234406"/>
              <a:ext cx="2860420" cy="1693530"/>
            </a:xfrm>
            <a:prstGeom prst="bentConnector3">
              <a:avLst>
                <a:gd name="adj1" fmla="val 181"/>
              </a:avLst>
            </a:prstGeom>
            <a:ln w="254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Curved Down Arrow 11"/>
            <p:cNvSpPr/>
            <p:nvPr/>
          </p:nvSpPr>
          <p:spPr>
            <a:xfrm rot="18686162">
              <a:off x="1428292" y="3931140"/>
              <a:ext cx="746644" cy="488079"/>
            </a:xfrm>
            <a:prstGeom prst="curved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Curved Down Arrow 12"/>
            <p:cNvSpPr/>
            <p:nvPr/>
          </p:nvSpPr>
          <p:spPr>
            <a:xfrm rot="18686162">
              <a:off x="637268" y="4953381"/>
              <a:ext cx="746644" cy="488079"/>
            </a:xfrm>
            <a:prstGeom prst="curved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Curved Down Arrow 13"/>
            <p:cNvSpPr/>
            <p:nvPr/>
          </p:nvSpPr>
          <p:spPr>
            <a:xfrm rot="18686162">
              <a:off x="2266492" y="2667381"/>
              <a:ext cx="746644" cy="488079"/>
            </a:xfrm>
            <a:prstGeom prst="curved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5" name="Straight Connector 14"/>
            <p:cNvCxnSpPr/>
            <p:nvPr/>
          </p:nvCxnSpPr>
          <p:spPr>
            <a:xfrm>
              <a:off x="830653" y="3124207"/>
              <a:ext cx="93353" cy="15818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099030" y="2959897"/>
              <a:ext cx="11107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010590" y="3124207"/>
              <a:ext cx="540758" cy="7695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314878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457200"/>
            <a:ext cx="6858000" cy="841248"/>
          </a:xfrm>
        </p:spPr>
        <p:txBody>
          <a:bodyPr>
            <a:noAutofit/>
          </a:bodyPr>
          <a:lstStyle/>
          <a:p>
            <a:r>
              <a:rPr lang="en-US" dirty="0" smtClean="0"/>
              <a:t>TSDS Roles and Responsibilities</a:t>
            </a:r>
            <a:endParaRPr lang="en-US" dirty="0"/>
          </a:p>
        </p:txBody>
      </p:sp>
      <p:sp>
        <p:nvSpPr>
          <p:cNvPr id="2" name="Slide Number Placeholder 1"/>
          <p:cNvSpPr>
            <a:spLocks noGrp="1"/>
          </p:cNvSpPr>
          <p:nvPr>
            <p:ph type="sldNum" sz="quarter" idx="12"/>
          </p:nvPr>
        </p:nvSpPr>
        <p:spPr/>
        <p:txBody>
          <a:bodyPr/>
          <a:lstStyle/>
          <a:p>
            <a:fld id="{2F0C4421-5918-4AA3-AE4A-C36EDD2FD6EB}" type="slidenum">
              <a:rPr lang="en-US" smtClean="0"/>
              <a:pPr/>
              <a:t>46</a:t>
            </a:fld>
            <a:endParaRPr lang="en-US" dirty="0"/>
          </a:p>
        </p:txBody>
      </p:sp>
      <p:graphicFrame>
        <p:nvGraphicFramePr>
          <p:cNvPr id="12" name="Content Placeholder 11"/>
          <p:cNvGraphicFramePr>
            <a:graphicFrameLocks noGrp="1"/>
          </p:cNvGraphicFramePr>
          <p:nvPr>
            <p:ph sz="quarter" idx="1"/>
            <p:extLst>
              <p:ext uri="{D42A27DB-BD31-4B8C-83A1-F6EECF244321}">
                <p14:modId xmlns:p14="http://schemas.microsoft.com/office/powerpoint/2010/main" xmlns="" val="1971231580"/>
              </p:ext>
            </p:extLst>
          </p:nvPr>
        </p:nvGraphicFramePr>
        <p:xfrm>
          <a:off x="533400" y="1828800"/>
          <a:ext cx="8153400" cy="4450080"/>
        </p:xfrm>
        <a:graphic>
          <a:graphicData uri="http://schemas.openxmlformats.org/drawingml/2006/table">
            <a:tbl>
              <a:tblPr firstRow="1" bandRow="1">
                <a:tableStyleId>{5C22544A-7EE6-4342-B048-85BDC9FD1C3A}</a:tableStyleId>
              </a:tblPr>
              <a:tblGrid>
                <a:gridCol w="2819400"/>
                <a:gridCol w="3124200"/>
                <a:gridCol w="2209800"/>
              </a:tblGrid>
              <a:tr h="370840">
                <a:tc>
                  <a:txBody>
                    <a:bodyPr/>
                    <a:lstStyle/>
                    <a:p>
                      <a:r>
                        <a:rPr lang="en-US" sz="1600" dirty="0" smtClean="0">
                          <a:solidFill>
                            <a:srgbClr val="FFFFFF"/>
                          </a:solidFill>
                          <a:latin typeface="Arial" pitchFamily="34" charset="0"/>
                          <a:cs typeface="Arial" pitchFamily="34" charset="0"/>
                        </a:rPr>
                        <a:t>ESC Technical Champions/LEA Data Stewards</a:t>
                      </a:r>
                      <a:endParaRPr lang="en-US" sz="1600" dirty="0">
                        <a:solidFill>
                          <a:srgbClr val="FFFFFF"/>
                        </a:solidFill>
                        <a:latin typeface="Arial" pitchFamily="34" charset="0"/>
                        <a:cs typeface="Arial" pitchFamily="34" charset="0"/>
                      </a:endParaRPr>
                    </a:p>
                  </a:txBody>
                  <a:tcPr/>
                </a:tc>
                <a:tc>
                  <a:txBody>
                    <a:bodyPr/>
                    <a:lstStyle/>
                    <a:p>
                      <a:r>
                        <a:rPr lang="en-US" sz="1600" dirty="0" smtClean="0">
                          <a:solidFill>
                            <a:srgbClr val="FFFFFF"/>
                          </a:solidFill>
                          <a:latin typeface="Arial" pitchFamily="34" charset="0"/>
                          <a:cs typeface="Arial" pitchFamily="34" charset="0"/>
                        </a:rPr>
                        <a:t>ESC TSDS PEIMS Champions/LEA TSDS PEIMS Stewards/Coordinators</a:t>
                      </a:r>
                      <a:endParaRPr lang="en-US" sz="1600" dirty="0">
                        <a:solidFill>
                          <a:srgbClr val="FFFFFF"/>
                        </a:solidFill>
                        <a:latin typeface="Arial" pitchFamily="34" charset="0"/>
                        <a:cs typeface="Arial" pitchFamily="34" charset="0"/>
                      </a:endParaRPr>
                    </a:p>
                  </a:txBody>
                  <a:tcPr/>
                </a:tc>
                <a:tc>
                  <a:txBody>
                    <a:bodyPr/>
                    <a:lstStyle/>
                    <a:p>
                      <a:r>
                        <a:rPr lang="en-US" sz="1600" dirty="0" smtClean="0">
                          <a:solidFill>
                            <a:srgbClr val="FFFFFF"/>
                          </a:solidFill>
                          <a:latin typeface="Arial" pitchFamily="34" charset="0"/>
                          <a:cs typeface="Arial" pitchFamily="34" charset="0"/>
                        </a:rPr>
                        <a:t>Joint</a:t>
                      </a:r>
                      <a:r>
                        <a:rPr lang="en-US" sz="1600" baseline="0" dirty="0" smtClean="0">
                          <a:solidFill>
                            <a:srgbClr val="FFFFFF"/>
                          </a:solidFill>
                          <a:latin typeface="Arial" pitchFamily="34" charset="0"/>
                          <a:cs typeface="Arial" pitchFamily="34" charset="0"/>
                        </a:rPr>
                        <a:t> Responsibility</a:t>
                      </a:r>
                      <a:endParaRPr lang="en-US" sz="1600" dirty="0">
                        <a:solidFill>
                          <a:srgbClr val="FFFFFF"/>
                        </a:solidFill>
                        <a:latin typeface="Arial" pitchFamily="34" charset="0"/>
                        <a:cs typeface="Arial" pitchFamily="34" charset="0"/>
                      </a:endParaRPr>
                    </a:p>
                  </a:txBody>
                  <a:tcPr/>
                </a:tc>
              </a:tr>
              <a:tr h="370840">
                <a:tc>
                  <a:txBody>
                    <a:bodyPr/>
                    <a:lstStyle/>
                    <a:p>
                      <a:r>
                        <a:rPr lang="en-US" sz="1600" dirty="0" smtClean="0">
                          <a:latin typeface="Arial" pitchFamily="34" charset="0"/>
                          <a:cs typeface="Arial" pitchFamily="34" charset="0"/>
                        </a:rPr>
                        <a:t>Manage</a:t>
                      </a:r>
                      <a:r>
                        <a:rPr lang="en-US" sz="1600" baseline="0" dirty="0" smtClean="0">
                          <a:latin typeface="Arial" pitchFamily="34" charset="0"/>
                          <a:cs typeface="Arial" pitchFamily="34" charset="0"/>
                        </a:rPr>
                        <a:t> File Transfer in DTU</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Run TSDS PEIMS Validation Reports</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Run the TSDS Client-Side </a:t>
                      </a:r>
                      <a:r>
                        <a:rPr lang="en-US" sz="1600" baseline="0" dirty="0" smtClean="0">
                          <a:latin typeface="Arial" pitchFamily="34" charset="0"/>
                          <a:cs typeface="Arial" pitchFamily="34" charset="0"/>
                        </a:rPr>
                        <a:t>Validation Tool</a:t>
                      </a:r>
                      <a:endParaRPr lang="en-US" sz="1600" dirty="0">
                        <a:latin typeface="Arial" pitchFamily="34" charset="0"/>
                        <a:cs typeface="Arial" pitchFamily="34" charset="0"/>
                      </a:endParaRPr>
                    </a:p>
                  </a:txBody>
                  <a:tcPr/>
                </a:tc>
              </a:tr>
              <a:tr h="370840">
                <a:tc>
                  <a:txBody>
                    <a:bodyPr/>
                    <a:lstStyle/>
                    <a:p>
                      <a:r>
                        <a:rPr lang="en-US" sz="1600" dirty="0" smtClean="0">
                          <a:latin typeface="Arial" pitchFamily="34" charset="0"/>
                          <a:cs typeface="Arial" pitchFamily="34" charset="0"/>
                        </a:rPr>
                        <a:t>Manage Data Load in</a:t>
                      </a:r>
                      <a:r>
                        <a:rPr lang="en-US" sz="1600" baseline="0" dirty="0" smtClean="0">
                          <a:latin typeface="Arial" pitchFamily="34" charset="0"/>
                          <a:cs typeface="Arial" pitchFamily="34" charset="0"/>
                        </a:rPr>
                        <a:t> eDM</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Run TSDS PEIMS QA Reports</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Download the latest version of the TSDS</a:t>
                      </a:r>
                      <a:r>
                        <a:rPr lang="en-US" sz="1600" baseline="0" dirty="0" smtClean="0">
                          <a:latin typeface="Arial" pitchFamily="34" charset="0"/>
                          <a:cs typeface="Arial" pitchFamily="34" charset="0"/>
                        </a:rPr>
                        <a:t> Client-Side Validation Tool if necessary</a:t>
                      </a:r>
                      <a:endParaRPr lang="en-US" sz="1600" dirty="0">
                        <a:latin typeface="Arial" pitchFamily="34" charset="0"/>
                        <a:cs typeface="Arial" pitchFamily="34" charset="0"/>
                      </a:endParaRPr>
                    </a:p>
                  </a:txBody>
                  <a:tcPr/>
                </a:tc>
              </a:tr>
              <a:tr h="370840">
                <a:tc>
                  <a:txBody>
                    <a:bodyPr/>
                    <a:lstStyle/>
                    <a:p>
                      <a:r>
                        <a:rPr lang="en-US" sz="1600" dirty="0" smtClean="0">
                          <a:latin typeface="Arial" pitchFamily="34" charset="0"/>
                          <a:cs typeface="Arial" pitchFamily="34" charset="0"/>
                        </a:rPr>
                        <a:t>Manage Data</a:t>
                      </a:r>
                      <a:r>
                        <a:rPr lang="en-US" sz="1600" baseline="0" dirty="0" smtClean="0">
                          <a:latin typeface="Arial" pitchFamily="34" charset="0"/>
                          <a:cs typeface="Arial" pitchFamily="34" charset="0"/>
                        </a:rPr>
                        <a:t> Promotion to PDM</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Mark</a:t>
                      </a:r>
                      <a:r>
                        <a:rPr lang="en-US" sz="1600" baseline="0" dirty="0" smtClean="0">
                          <a:latin typeface="Arial" pitchFamily="34" charset="0"/>
                          <a:cs typeface="Arial" pitchFamily="34" charset="0"/>
                        </a:rPr>
                        <a:t> TSDS PEIMS Data as Ready</a:t>
                      </a:r>
                      <a:endParaRPr lang="en-US" sz="1600" dirty="0">
                        <a:latin typeface="Arial" pitchFamily="34" charset="0"/>
                        <a:cs typeface="Arial" pitchFamily="34" charset="0"/>
                      </a:endParaRPr>
                    </a:p>
                  </a:txBody>
                  <a:tcPr/>
                </a:tc>
                <a:tc>
                  <a:txBody>
                    <a:bodyPr/>
                    <a:lstStyle/>
                    <a:p>
                      <a:endParaRPr lang="en-US" sz="1600" dirty="0">
                        <a:latin typeface="Arial" pitchFamily="34" charset="0"/>
                        <a:cs typeface="Arial" pitchFamily="34" charset="0"/>
                      </a:endParaRPr>
                    </a:p>
                  </a:txBody>
                  <a:tcPr/>
                </a:tc>
              </a:tr>
              <a:tr h="370840">
                <a:tc>
                  <a:txBody>
                    <a:bodyPr/>
                    <a:lstStyle/>
                    <a:p>
                      <a:r>
                        <a:rPr lang="en-US" sz="1600" dirty="0" smtClean="0">
                          <a:latin typeface="Arial" pitchFamily="34" charset="0"/>
                          <a:cs typeface="Arial" pitchFamily="34" charset="0"/>
                        </a:rPr>
                        <a:t>Manage Data</a:t>
                      </a:r>
                      <a:r>
                        <a:rPr lang="en-US" sz="1600" baseline="0" dirty="0" smtClean="0">
                          <a:latin typeface="Arial" pitchFamily="34" charset="0"/>
                          <a:cs typeface="Arial" pitchFamily="34" charset="0"/>
                        </a:rPr>
                        <a:t> Promotion to DDM</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Manage</a:t>
                      </a:r>
                      <a:r>
                        <a:rPr lang="en-US" sz="1600" baseline="0" dirty="0" smtClean="0">
                          <a:latin typeface="Arial" pitchFamily="34" charset="0"/>
                          <a:cs typeface="Arial" pitchFamily="34" charset="0"/>
                        </a:rPr>
                        <a:t> ESC Acceptance and Superintendent Approval of Data</a:t>
                      </a:r>
                      <a:endParaRPr lang="en-US" sz="1600" dirty="0">
                        <a:latin typeface="Arial" pitchFamily="34" charset="0"/>
                        <a:cs typeface="Arial" pitchFamily="34" charset="0"/>
                      </a:endParaRPr>
                    </a:p>
                  </a:txBody>
                  <a:tcPr/>
                </a:tc>
                <a:tc>
                  <a:txBody>
                    <a:bodyPr/>
                    <a:lstStyle/>
                    <a:p>
                      <a:endParaRPr lang="en-US" sz="1600" dirty="0">
                        <a:latin typeface="Arial" pitchFamily="34" charset="0"/>
                        <a:cs typeface="Arial" pitchFamily="34" charset="0"/>
                      </a:endParaRPr>
                    </a:p>
                  </a:txBody>
                  <a:tcPr/>
                </a:tc>
              </a:tr>
              <a:tr h="370840">
                <a:tc>
                  <a:txBody>
                    <a:bodyPr/>
                    <a:lstStyle/>
                    <a:p>
                      <a:r>
                        <a:rPr lang="en-US" sz="1600" dirty="0" smtClean="0">
                          <a:latin typeface="Arial" pitchFamily="34" charset="0"/>
                          <a:cs typeface="Arial" pitchFamily="34" charset="0"/>
                        </a:rPr>
                        <a:t>Run studentGPS</a:t>
                      </a:r>
                      <a:r>
                        <a:rPr lang="en-US" sz="1600" dirty="0" smtClean="0"/>
                        <a:t>™</a:t>
                      </a:r>
                      <a:r>
                        <a:rPr lang="en-US" sz="1600" dirty="0" smtClean="0">
                          <a:latin typeface="Arial" pitchFamily="34" charset="0"/>
                          <a:cs typeface="Arial" pitchFamily="34" charset="0"/>
                        </a:rPr>
                        <a:t> Dashboards Validation</a:t>
                      </a:r>
                      <a:r>
                        <a:rPr lang="en-US" sz="1600" baseline="0" dirty="0" smtClean="0">
                          <a:latin typeface="Arial" pitchFamily="34" charset="0"/>
                          <a:cs typeface="Arial" pitchFamily="34" charset="0"/>
                        </a:rPr>
                        <a:t> Reports</a:t>
                      </a:r>
                      <a:endParaRPr lang="en-US" sz="1600" dirty="0">
                        <a:latin typeface="Arial" pitchFamily="34" charset="0"/>
                        <a:cs typeface="Arial" pitchFamily="34" charset="0"/>
                      </a:endParaRPr>
                    </a:p>
                  </a:txBody>
                  <a:tcPr/>
                </a:tc>
                <a:tc>
                  <a:txBody>
                    <a:bodyPr/>
                    <a:lstStyle/>
                    <a:p>
                      <a:endParaRPr lang="en-US" sz="1600" dirty="0">
                        <a:latin typeface="Arial" pitchFamily="34" charset="0"/>
                        <a:cs typeface="Arial" pitchFamily="34" charset="0"/>
                      </a:endParaRPr>
                    </a:p>
                  </a:txBody>
                  <a:tcPr/>
                </a:tc>
                <a:tc>
                  <a:txBody>
                    <a:bodyPr/>
                    <a:lstStyle/>
                    <a:p>
                      <a:endParaRPr lang="en-US" sz="1600" dirty="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xmlns="" val="2065628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TSDS High Level End User Process Map Component Activity</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47</a:t>
            </a:fld>
            <a:endParaRPr lang="en-US" dirty="0"/>
          </a:p>
        </p:txBody>
      </p:sp>
    </p:spTree>
    <p:extLst>
      <p:ext uri="{BB962C8B-B14F-4D97-AF65-F5344CB8AC3E}">
        <p14:creationId xmlns:p14="http://schemas.microsoft.com/office/powerpoint/2010/main" xmlns="" val="11699264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48</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TSDS Component Activity</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smtClean="0">
                <a:solidFill>
                  <a:schemeClr val="accent2"/>
                </a:solidFill>
                <a:sym typeface="Helvetica" charset="0"/>
              </a:rPr>
              <a:t>Let’s match the statement with the TSDS Component</a:t>
            </a:r>
            <a:endParaRPr lang="en-US" sz="1800" b="1" dirty="0">
              <a:solidFill>
                <a:schemeClr val="accent2"/>
              </a:solidFill>
              <a:sym typeface="Helvetica" charset="0"/>
            </a:endParaRPr>
          </a:p>
          <a:p>
            <a:pPr>
              <a:lnSpc>
                <a:spcPct val="106000"/>
              </a:lnSpc>
              <a:spcBef>
                <a:spcPts val="600"/>
              </a:spcBef>
              <a:spcAft>
                <a:spcPts val="300"/>
              </a:spcAft>
            </a:pPr>
            <a:r>
              <a:rPr lang="en-US" sz="1800" dirty="0" smtClean="0">
                <a:sym typeface="Helvetica" charset="0"/>
              </a:rPr>
              <a:t>Follow the directions provided by your facilitator</a:t>
            </a:r>
          </a:p>
          <a:p>
            <a:pPr>
              <a:lnSpc>
                <a:spcPct val="106000"/>
              </a:lnSpc>
              <a:spcBef>
                <a:spcPts val="600"/>
              </a:spcBef>
              <a:spcAft>
                <a:spcPts val="300"/>
              </a:spcAft>
            </a:pPr>
            <a:r>
              <a:rPr lang="en-US" sz="1800" dirty="0" smtClean="0">
                <a:sym typeface="Helvetica" charset="0"/>
              </a:rPr>
              <a:t>Place the statement underneath the target TSDS component</a:t>
            </a:r>
            <a:endParaRPr lang="en-US" sz="1800" dirty="0"/>
          </a:p>
        </p:txBody>
      </p:sp>
    </p:spTree>
    <p:extLst>
      <p:ext uri="{BB962C8B-B14F-4D97-AF65-F5344CB8AC3E}">
        <p14:creationId xmlns:p14="http://schemas.microsoft.com/office/powerpoint/2010/main" xmlns="" val="16051494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xmlns="" val="4024922202"/>
              </p:ext>
            </p:extLst>
          </p:nvPr>
        </p:nvGraphicFramePr>
        <p:xfrm>
          <a:off x="533400" y="1752600"/>
          <a:ext cx="8153400" cy="477012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r>
                        <a:rPr lang="en-US" dirty="0" smtClean="0"/>
                        <a:t>EDW</a:t>
                      </a:r>
                      <a:r>
                        <a:rPr lang="en-US" baseline="0" dirty="0" smtClean="0"/>
                        <a:t> (Education Data Warehouse)</a:t>
                      </a:r>
                      <a:endParaRPr lang="en-US" dirty="0"/>
                    </a:p>
                  </a:txBody>
                  <a:tcPr/>
                </a:tc>
                <a:tc>
                  <a:txBody>
                    <a:bodyPr/>
                    <a:lstStyle/>
                    <a:p>
                      <a:r>
                        <a:rPr lang="en-US" dirty="0" smtClean="0"/>
                        <a:t>This is the single data repository that feeds the PEIMS and the</a:t>
                      </a:r>
                      <a:r>
                        <a:rPr lang="en-US" baseline="0" dirty="0" smtClean="0"/>
                        <a:t> </a:t>
                      </a:r>
                      <a:r>
                        <a:rPr lang="en-US" baseline="0" dirty="0" err="1" smtClean="0"/>
                        <a:t>studentGPS</a:t>
                      </a:r>
                      <a:r>
                        <a:rPr lang="en-US" baseline="0" dirty="0" smtClean="0"/>
                        <a:t>™ Dashboards collections</a:t>
                      </a:r>
                      <a:endParaRPr lang="en-US" dirty="0"/>
                    </a:p>
                  </a:txBody>
                  <a:tcPr/>
                </a:tc>
              </a:tr>
              <a:tr h="370840">
                <a:tc>
                  <a:txBody>
                    <a:bodyPr/>
                    <a:lstStyle/>
                    <a:p>
                      <a:r>
                        <a:rPr lang="en-US" dirty="0" smtClean="0"/>
                        <a:t>DTU (Data Transfer</a:t>
                      </a:r>
                      <a:r>
                        <a:rPr lang="en-US" baseline="0" dirty="0" smtClean="0"/>
                        <a:t> Utility)</a:t>
                      </a:r>
                      <a:endParaRPr lang="en-US" dirty="0"/>
                    </a:p>
                  </a:txBody>
                  <a:tcPr/>
                </a:tc>
                <a:tc>
                  <a:txBody>
                    <a:bodyPr/>
                    <a:lstStyle/>
                    <a:p>
                      <a:r>
                        <a:rPr lang="en-US" dirty="0" smtClean="0"/>
                        <a:t>The DTU is an FTP</a:t>
                      </a:r>
                      <a:r>
                        <a:rPr lang="en-US" baseline="0" dirty="0" smtClean="0"/>
                        <a:t> client that transfers files stored at the LEA to the </a:t>
                      </a:r>
                      <a:r>
                        <a:rPr lang="en-US" baseline="0" dirty="0" err="1" smtClean="0"/>
                        <a:t>eData</a:t>
                      </a:r>
                      <a:r>
                        <a:rPr lang="en-US" baseline="0" dirty="0" smtClean="0"/>
                        <a:t> Manager (eDM)</a:t>
                      </a:r>
                      <a:endParaRPr lang="en-US" dirty="0"/>
                    </a:p>
                  </a:txBody>
                  <a:tcPr/>
                </a:tc>
              </a:tr>
              <a:tr h="370840">
                <a:tc>
                  <a:txBody>
                    <a:bodyPr/>
                    <a:lstStyle/>
                    <a:p>
                      <a:r>
                        <a:rPr lang="en-US" dirty="0" smtClean="0"/>
                        <a:t>eDM</a:t>
                      </a:r>
                      <a:r>
                        <a:rPr lang="en-US" baseline="0" dirty="0" smtClean="0"/>
                        <a:t> (</a:t>
                      </a:r>
                      <a:r>
                        <a:rPr lang="en-US" baseline="0" dirty="0" err="1" smtClean="0"/>
                        <a:t>eData</a:t>
                      </a:r>
                      <a:r>
                        <a:rPr lang="en-US" baseline="0" dirty="0" smtClean="0"/>
                        <a:t> Manager)</a:t>
                      </a:r>
                      <a:endParaRPr lang="en-US" dirty="0"/>
                    </a:p>
                  </a:txBody>
                  <a:tcPr/>
                </a:tc>
                <a:tc>
                  <a:txBody>
                    <a:bodyPr/>
                    <a:lstStyle/>
                    <a:p>
                      <a:r>
                        <a:rPr lang="en-US" dirty="0" smtClean="0"/>
                        <a:t>The portal</a:t>
                      </a:r>
                      <a:r>
                        <a:rPr lang="en-US" baseline="0" dirty="0" smtClean="0"/>
                        <a:t> through which LEAs can manually submit data and monitor data submissions</a:t>
                      </a:r>
                      <a:endParaRPr lang="en-US" dirty="0"/>
                    </a:p>
                  </a:txBody>
                  <a:tcPr/>
                </a:tc>
              </a:tr>
              <a:tr h="370840">
                <a:tc>
                  <a:txBody>
                    <a:bodyPr/>
                    <a:lstStyle/>
                    <a:p>
                      <a:r>
                        <a:rPr lang="en-US" dirty="0" smtClean="0"/>
                        <a:t>ETL </a:t>
                      </a:r>
                      <a:endParaRPr lang="en-US" dirty="0"/>
                    </a:p>
                  </a:txBody>
                  <a:tcPr/>
                </a:tc>
                <a:tc>
                  <a:txBody>
                    <a:bodyPr/>
                    <a:lstStyle/>
                    <a:p>
                      <a:r>
                        <a:rPr lang="en-US" dirty="0" smtClean="0"/>
                        <a:t>ETL</a:t>
                      </a:r>
                      <a:r>
                        <a:rPr lang="en-US" baseline="0" dirty="0" smtClean="0"/>
                        <a:t> means Extract, Transform, Load.  This refers to the process of moving data from one system to another (like SIS to ODS) and transforming the data to meet the requirements of the destination environment</a:t>
                      </a:r>
                      <a:endParaRPr lang="en-US" dirty="0"/>
                    </a:p>
                  </a:txBody>
                  <a:tcPr/>
                </a:tc>
              </a:tr>
              <a:tr h="370840">
                <a:tc>
                  <a:txBody>
                    <a:bodyPr/>
                    <a:lstStyle/>
                    <a:p>
                      <a:r>
                        <a:rPr lang="en-US" dirty="0" smtClean="0"/>
                        <a:t>ODS</a:t>
                      </a:r>
                      <a:r>
                        <a:rPr lang="en-US" baseline="0" dirty="0" smtClean="0"/>
                        <a:t> (Operational Data Store)</a:t>
                      </a:r>
                      <a:endParaRPr lang="en-US" dirty="0"/>
                    </a:p>
                  </a:txBody>
                  <a:tcPr/>
                </a:tc>
                <a:tc>
                  <a:txBody>
                    <a:bodyPr/>
                    <a:lstStyle/>
                    <a:p>
                      <a:r>
                        <a:rPr lang="en-US" dirty="0" smtClean="0"/>
                        <a:t>This is the actual data warehouse in the TSDS system</a:t>
                      </a:r>
                      <a:endParaRPr lang="en-US" dirty="0"/>
                    </a:p>
                  </a:txBody>
                  <a:tcPr/>
                </a:tc>
              </a:tr>
              <a:tr h="370840">
                <a:tc>
                  <a:txBody>
                    <a:bodyPr/>
                    <a:lstStyle/>
                    <a:p>
                      <a:r>
                        <a:rPr lang="en-US" dirty="0" smtClean="0"/>
                        <a:t>PDM (PEIMS Data Mart)</a:t>
                      </a:r>
                      <a:endParaRPr lang="en-US" dirty="0"/>
                    </a:p>
                  </a:txBody>
                  <a:tcPr/>
                </a:tc>
                <a:tc>
                  <a:txBody>
                    <a:bodyPr/>
                    <a:lstStyle/>
                    <a:p>
                      <a:r>
                        <a:rPr lang="en-US" dirty="0" smtClean="0"/>
                        <a:t>The</a:t>
                      </a:r>
                      <a:r>
                        <a:rPr lang="en-US" baseline="0" dirty="0" smtClean="0"/>
                        <a:t> PDM is the data mart that pulls data from the ODS and directly feeds the PEIMS application</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4</a:t>
            </a:fld>
            <a:endParaRPr lang="en-US" dirty="0"/>
          </a:p>
        </p:txBody>
      </p:sp>
    </p:spTree>
    <p:extLst>
      <p:ext uri="{BB962C8B-B14F-4D97-AF65-F5344CB8AC3E}">
        <p14:creationId xmlns:p14="http://schemas.microsoft.com/office/powerpoint/2010/main" xmlns="" val="6458682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49</a:t>
            </a:fld>
            <a:endParaRPr lang="en-US" dirty="0"/>
          </a:p>
        </p:txBody>
      </p:sp>
    </p:spTree>
    <p:extLst>
      <p:ext uri="{BB962C8B-B14F-4D97-AF65-F5344CB8AC3E}">
        <p14:creationId xmlns:p14="http://schemas.microsoft.com/office/powerpoint/2010/main" xmlns="" val="7672319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50</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Wrap Up</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lnSpc>
                <a:spcPct val="106000"/>
              </a:lnSpc>
              <a:spcBef>
                <a:spcPts val="600"/>
              </a:spcBef>
              <a:spcAft>
                <a:spcPts val="300"/>
              </a:spcAft>
            </a:pPr>
            <a:r>
              <a:rPr lang="en-US" sz="1800" dirty="0" smtClean="0">
                <a:sym typeface="Helvetica" charset="0"/>
              </a:rPr>
              <a:t>The overview of TSDS and the TSDS components</a:t>
            </a:r>
          </a:p>
          <a:p>
            <a:pPr>
              <a:lnSpc>
                <a:spcPct val="106000"/>
              </a:lnSpc>
              <a:spcBef>
                <a:spcPts val="600"/>
              </a:spcBef>
              <a:spcAft>
                <a:spcPts val="300"/>
              </a:spcAft>
            </a:pPr>
            <a:r>
              <a:rPr lang="en-US" sz="1800" dirty="0" smtClean="0">
                <a:sym typeface="Helvetica" charset="0"/>
              </a:rPr>
              <a:t>The TSDS Deployment </a:t>
            </a:r>
            <a:r>
              <a:rPr lang="en-US" sz="1800" dirty="0">
                <a:sym typeface="Helvetica" charset="0"/>
              </a:rPr>
              <a:t>P</a:t>
            </a:r>
            <a:r>
              <a:rPr lang="en-US" sz="1800" dirty="0" smtClean="0">
                <a:sym typeface="Helvetica" charset="0"/>
              </a:rPr>
              <a:t>lan</a:t>
            </a:r>
          </a:p>
          <a:p>
            <a:pPr>
              <a:lnSpc>
                <a:spcPct val="106000"/>
              </a:lnSpc>
              <a:spcBef>
                <a:spcPts val="600"/>
              </a:spcBef>
              <a:spcAft>
                <a:spcPts val="300"/>
              </a:spcAft>
              <a:buFont typeface="Wingdings" pitchFamily="2" charset="2"/>
              <a:buChar char="q"/>
            </a:pPr>
            <a:r>
              <a:rPr lang="en-US" sz="1800" dirty="0"/>
              <a:t>TSDS </a:t>
            </a:r>
            <a:r>
              <a:rPr lang="en-US" sz="1800" dirty="0" smtClean="0"/>
              <a:t>High Level End User Process Map</a:t>
            </a:r>
            <a:endParaRPr lang="en-US" sz="1800" dirty="0"/>
          </a:p>
          <a:p>
            <a:pPr>
              <a:lnSpc>
                <a:spcPct val="106000"/>
              </a:lnSpc>
              <a:spcBef>
                <a:spcPts val="600"/>
              </a:spcBef>
              <a:spcAft>
                <a:spcPts val="300"/>
              </a:spcAft>
              <a:buFont typeface="Wingdings" pitchFamily="2" charset="2"/>
              <a:buChar char="q"/>
            </a:pPr>
            <a:r>
              <a:rPr lang="en-US" sz="1800" dirty="0" smtClean="0"/>
              <a:t>TSDS Roles </a:t>
            </a:r>
            <a:r>
              <a:rPr lang="en-US" sz="1800" dirty="0"/>
              <a:t>and Responsibilities</a:t>
            </a:r>
          </a:p>
          <a:p>
            <a:pPr marL="0" indent="0">
              <a:lnSpc>
                <a:spcPct val="106000"/>
              </a:lnSpc>
              <a:spcBef>
                <a:spcPts val="600"/>
              </a:spcBef>
              <a:spcAft>
                <a:spcPts val="300"/>
              </a:spcAft>
              <a:buNone/>
            </a:pPr>
            <a:endParaRPr lang="en-US" sz="1800" dirty="0">
              <a:sym typeface="Helvetica" charset="0"/>
            </a:endParaRPr>
          </a:p>
          <a:p>
            <a:pPr marL="0" indent="0">
              <a:lnSpc>
                <a:spcPct val="106000"/>
              </a:lnSpc>
              <a:spcBef>
                <a:spcPts val="600"/>
              </a:spcBef>
              <a:spcAft>
                <a:spcPts val="300"/>
              </a:spcAft>
              <a:buNone/>
            </a:pPr>
            <a:r>
              <a:rPr lang="en-US" sz="1800" b="1" dirty="0">
                <a:solidFill>
                  <a:schemeClr val="accent2"/>
                </a:solidFill>
                <a:sym typeface="Helvetica" charset="0"/>
              </a:rPr>
              <a:t>What did you learn?</a:t>
            </a:r>
            <a:endParaRPr lang="en-US" sz="1800" dirty="0"/>
          </a:p>
          <a:p>
            <a:pPr>
              <a:lnSpc>
                <a:spcPct val="106000"/>
              </a:lnSpc>
              <a:spcBef>
                <a:spcPts val="600"/>
              </a:spcBef>
              <a:spcAft>
                <a:spcPts val="300"/>
              </a:spcAft>
            </a:pPr>
            <a:r>
              <a:rPr lang="en-US" sz="1800" dirty="0" smtClean="0"/>
              <a:t>What are some of the benefits of the TSDS system?</a:t>
            </a:r>
            <a:endParaRPr lang="en-US" sz="1800" dirty="0"/>
          </a:p>
          <a:p>
            <a:pPr>
              <a:lnSpc>
                <a:spcPct val="106000"/>
              </a:lnSpc>
              <a:spcBef>
                <a:spcPts val="600"/>
              </a:spcBef>
              <a:spcAft>
                <a:spcPts val="300"/>
              </a:spcAft>
            </a:pPr>
            <a:r>
              <a:rPr lang="en-US" sz="1800" dirty="0" smtClean="0"/>
              <a:t>What is the basic data flow for the TSDS end user?</a:t>
            </a:r>
          </a:p>
          <a:p>
            <a:pPr>
              <a:lnSpc>
                <a:spcPct val="106000"/>
              </a:lnSpc>
              <a:spcBef>
                <a:spcPts val="600"/>
              </a:spcBef>
              <a:spcAft>
                <a:spcPts val="300"/>
              </a:spcAft>
            </a:pPr>
            <a:r>
              <a:rPr lang="en-US" sz="1800" dirty="0" smtClean="0"/>
              <a:t>What roles are mapped to what responsibilities in the TSDS data flow?</a:t>
            </a:r>
            <a:endParaRPr lang="en-US" sz="1800" dirty="0"/>
          </a:p>
        </p:txBody>
      </p:sp>
    </p:spTree>
    <p:extLst>
      <p:ext uri="{BB962C8B-B14F-4D97-AF65-F5344CB8AC3E}">
        <p14:creationId xmlns:p14="http://schemas.microsoft.com/office/powerpoint/2010/main" xmlns="" val="15594441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51</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and select the Knowledge </a:t>
            </a:r>
            <a:r>
              <a:rPr lang="en-US" sz="1800" dirty="0"/>
              <a:t>Check </a:t>
            </a:r>
            <a:r>
              <a:rPr lang="en-US" sz="1800" dirty="0" smtClean="0"/>
              <a:t>link under this course and </a:t>
            </a:r>
            <a:r>
              <a:rPr lang="en-US" sz="1800" dirty="0"/>
              <a:t>take ten minutes to answer questions about this training session.</a:t>
            </a:r>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xmlns="" val="7857818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52</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select the survey link under this course in </a:t>
            </a:r>
            <a:r>
              <a:rPr lang="en-US" sz="1800" dirty="0"/>
              <a:t>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6" name="Rounded Rectangle 5"/>
          <p:cNvSpPr/>
          <p:nvPr/>
        </p:nvSpPr>
        <p:spPr>
          <a:xfrm>
            <a:off x="914400" y="3733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xmlns="" val="28424832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Questions?</a:t>
            </a:r>
            <a:endParaRPr lang="en-US" sz="4200" b="1" dirty="0"/>
          </a:p>
        </p:txBody>
      </p:sp>
      <p:sp>
        <p:nvSpPr>
          <p:cNvPr id="9" name="Slide Number Placeholder 8"/>
          <p:cNvSpPr>
            <a:spLocks noGrp="1"/>
          </p:cNvSpPr>
          <p:nvPr>
            <p:ph type="sldNum" sz="quarter" idx="11"/>
          </p:nvPr>
        </p:nvSpPr>
        <p:spPr/>
        <p:txBody>
          <a:bodyPr/>
          <a:lstStyle/>
          <a:p>
            <a:fld id="{2F0C4421-5918-4AA3-AE4A-C36EDD2FD6EB}" type="slidenum">
              <a:rPr lang="en-US" smtClean="0"/>
              <a:pPr/>
              <a:t>53</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smtClean="0">
                <a:ln>
                  <a:noFill/>
                </a:ln>
                <a:solidFill>
                  <a:schemeClr val="tx2"/>
                </a:solidFill>
                <a:effectLst/>
                <a:uLnTx/>
                <a:uFillTx/>
                <a:latin typeface="Corbel" pitchFamily="34" charset="0"/>
                <a:ea typeface="+mj-ea"/>
                <a:cs typeface="+mj-cs"/>
                <a:hlinkClick r:id="rId3"/>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4"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spTree>
    <p:extLst>
      <p:ext uri="{BB962C8B-B14F-4D97-AF65-F5344CB8AC3E}">
        <p14:creationId xmlns:p14="http://schemas.microsoft.com/office/powerpoint/2010/main" xmlns="" val="200622126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 (cont’d)</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xmlns="" val="452315670"/>
              </p:ext>
            </p:extLst>
          </p:nvPr>
        </p:nvGraphicFramePr>
        <p:xfrm>
          <a:off x="533400" y="1752600"/>
          <a:ext cx="8153400" cy="178308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762000">
                <a:tc>
                  <a:txBody>
                    <a:bodyPr/>
                    <a:lstStyle/>
                    <a:p>
                      <a:r>
                        <a:rPr lang="en-US" dirty="0" smtClean="0"/>
                        <a:t>DDM (Dashboard</a:t>
                      </a:r>
                      <a:r>
                        <a:rPr lang="en-US" baseline="0" dirty="0" smtClean="0"/>
                        <a:t> Data Mart)</a:t>
                      </a:r>
                      <a:endParaRPr lang="en-US" dirty="0"/>
                    </a:p>
                  </a:txBody>
                  <a:tcPr/>
                </a:tc>
                <a:tc>
                  <a:txBody>
                    <a:bodyPr/>
                    <a:lstStyle/>
                    <a:p>
                      <a:r>
                        <a:rPr lang="en-US" dirty="0" smtClean="0"/>
                        <a:t>The DDM</a:t>
                      </a:r>
                      <a:r>
                        <a:rPr lang="en-US" baseline="0" dirty="0" smtClean="0"/>
                        <a:t> is the data mart that pulls data from the ODS and directly updates the </a:t>
                      </a:r>
                      <a:r>
                        <a:rPr lang="en-US" baseline="0" dirty="0" err="1" smtClean="0"/>
                        <a:t>studentGPS</a:t>
                      </a:r>
                      <a:r>
                        <a:rPr lang="en-US" sz="1800" dirty="0" smtClean="0"/>
                        <a:t>™ Dashboards</a:t>
                      </a:r>
                      <a:endParaRPr lang="en-US" dirty="0"/>
                    </a:p>
                  </a:txBody>
                  <a:tcPr/>
                </a:tc>
              </a:tr>
              <a:tr h="370840">
                <a:tc>
                  <a:txBody>
                    <a:bodyPr/>
                    <a:lstStyle/>
                    <a:p>
                      <a:r>
                        <a:rPr lang="en-US" dirty="0" smtClean="0"/>
                        <a:t>XML Interchange File</a:t>
                      </a:r>
                      <a:endParaRPr lang="en-US" dirty="0"/>
                    </a:p>
                  </a:txBody>
                  <a:tcPr/>
                </a:tc>
                <a:tc>
                  <a:txBody>
                    <a:bodyPr/>
                    <a:lstStyle/>
                    <a:p>
                      <a:r>
                        <a:rPr lang="en-US" dirty="0" smtClean="0"/>
                        <a:t>TEA</a:t>
                      </a:r>
                      <a:r>
                        <a:rPr lang="en-US" baseline="0" dirty="0" smtClean="0"/>
                        <a:t> uses XML Interchange Files as the vehicle to transfer data</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5</a:t>
            </a:fld>
            <a:endParaRPr lang="en-US" dirty="0"/>
          </a:p>
        </p:txBody>
      </p:sp>
    </p:spTree>
    <p:extLst>
      <p:ext uri="{BB962C8B-B14F-4D97-AF65-F5344CB8AC3E}">
        <p14:creationId xmlns:p14="http://schemas.microsoft.com/office/powerpoint/2010/main" xmlns="" val="6969803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Acronyms</a:t>
            </a:r>
            <a:endParaRPr lang="en-US" dirty="0"/>
          </a:p>
        </p:txBody>
      </p:sp>
      <p:sp>
        <p:nvSpPr>
          <p:cNvPr id="3" name="Content Placeholder 2"/>
          <p:cNvSpPr>
            <a:spLocks noGrp="1"/>
          </p:cNvSpPr>
          <p:nvPr>
            <p:ph sz="quarter" idx="1"/>
          </p:nvPr>
        </p:nvSpPr>
        <p:spPr/>
        <p:txBody>
          <a:bodyPr/>
          <a:lstStyle/>
          <a:p>
            <a:r>
              <a:rPr lang="en-US" dirty="0" smtClean="0"/>
              <a:t>TSDS – Texas Student Data System</a:t>
            </a:r>
          </a:p>
          <a:p>
            <a:r>
              <a:rPr lang="en-US" dirty="0" smtClean="0"/>
              <a:t>PEIMS – Public Education Information Management System</a:t>
            </a:r>
          </a:p>
          <a:p>
            <a:r>
              <a:rPr lang="en-US" dirty="0" smtClean="0"/>
              <a:t>TEA – Texas Education Agency</a:t>
            </a:r>
          </a:p>
          <a:p>
            <a:r>
              <a:rPr lang="en-US" dirty="0" smtClean="0"/>
              <a:t>ESC – Education Service Center</a:t>
            </a:r>
            <a:endParaRPr lang="en-US" dirty="0"/>
          </a:p>
          <a:p>
            <a:r>
              <a:rPr lang="en-US" dirty="0" smtClean="0"/>
              <a:t>LEA – Local Education Agency</a:t>
            </a:r>
          </a:p>
          <a:p>
            <a:r>
              <a:rPr lang="en-US" dirty="0" smtClean="0"/>
              <a:t>SIS – Student Information System</a:t>
            </a:r>
          </a:p>
          <a:p>
            <a:r>
              <a:rPr lang="en-US" dirty="0" smtClean="0"/>
              <a:t>SSIS – State-sponsored Student Information System</a:t>
            </a:r>
          </a:p>
          <a:p>
            <a:r>
              <a:rPr lang="en-US" dirty="0" smtClean="0"/>
              <a:t>TCC – Texas Computer Cooperative</a:t>
            </a:r>
          </a:p>
          <a:p>
            <a:r>
              <a:rPr lang="en-US" dirty="0" smtClean="0"/>
              <a:t>EDW – Education Data Warehouse</a:t>
            </a:r>
          </a:p>
          <a:p>
            <a:r>
              <a:rPr lang="en-US" dirty="0" smtClean="0"/>
              <a:t>TPEIR – Texas Public Education Information Resource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Tree>
    <p:extLst>
      <p:ext uri="{BB962C8B-B14F-4D97-AF65-F5344CB8AC3E}">
        <p14:creationId xmlns:p14="http://schemas.microsoft.com/office/powerpoint/2010/main" xmlns="" val="33735678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a:t>Overview of </a:t>
            </a:r>
            <a:r>
              <a:rPr lang="en-US" sz="3000" dirty="0" smtClean="0"/>
              <a:t>TSDS</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7</a:t>
            </a:fld>
            <a:endParaRPr lang="en-US" dirty="0"/>
          </a:p>
        </p:txBody>
      </p:sp>
    </p:spTree>
    <p:extLst>
      <p:ext uri="{BB962C8B-B14F-4D97-AF65-F5344CB8AC3E}">
        <p14:creationId xmlns:p14="http://schemas.microsoft.com/office/powerpoint/2010/main" xmlns="" val="15753625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Autofit/>
          </a:bodyPr>
          <a:lstStyle/>
          <a:p>
            <a:r>
              <a:rPr lang="en-US" dirty="0" smtClean="0"/>
              <a:t>TSDS Vision</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8</a:t>
            </a:fld>
            <a:endParaRPr lang="en-US" dirty="0"/>
          </a:p>
        </p:txBody>
      </p:sp>
      <p:sp>
        <p:nvSpPr>
          <p:cNvPr id="10" name="Content Placeholder 3"/>
          <p:cNvSpPr>
            <a:spLocks noGrp="1"/>
          </p:cNvSpPr>
          <p:nvPr>
            <p:ph sz="quarter" idx="4294967295"/>
          </p:nvPr>
        </p:nvSpPr>
        <p:spPr>
          <a:xfrm>
            <a:off x="304800" y="1828800"/>
            <a:ext cx="8458200" cy="4419600"/>
          </a:xfrm>
        </p:spPr>
        <p:txBody>
          <a:bodyPr>
            <a:noAutofit/>
          </a:bodyPr>
          <a:lstStyle/>
          <a:p>
            <a:pPr>
              <a:spcBef>
                <a:spcPts val="600"/>
              </a:spcBef>
              <a:spcAft>
                <a:spcPts val="300"/>
              </a:spcAft>
            </a:pPr>
            <a:r>
              <a:rPr lang="en-US" dirty="0"/>
              <a:t>Reduce the data collection burden on </a:t>
            </a:r>
            <a:r>
              <a:rPr lang="en-US" dirty="0" smtClean="0"/>
              <a:t>districts </a:t>
            </a:r>
            <a:r>
              <a:rPr lang="en-US" dirty="0"/>
              <a:t>and charter schools, while putting real-time performance oriented dashboards in the hands of educators to improve student </a:t>
            </a:r>
            <a:r>
              <a:rPr lang="en-US" dirty="0" smtClean="0"/>
              <a:t>achievement</a:t>
            </a:r>
            <a:endParaRPr lang="en-US" sz="2200" dirty="0"/>
          </a:p>
        </p:txBody>
      </p:sp>
    </p:spTree>
    <p:extLst>
      <p:ext uri="{BB962C8B-B14F-4D97-AF65-F5344CB8AC3E}">
        <p14:creationId xmlns:p14="http://schemas.microsoft.com/office/powerpoint/2010/main" xmlns="" val="201081438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3.xml><?xml version="1.0" encoding="utf-8"?>
<ds:datastoreItem xmlns:ds="http://schemas.openxmlformats.org/officeDocument/2006/customXml" ds:itemID="{74B45A69-778E-4D41-A5A4-6C4FF6432815}">
  <ds:schemaRefs>
    <ds:schemaRef ds:uri="http://www.w3.org/XML/1998/namespace"/>
    <ds:schemaRef ds:uri="http://purl.org/dc/terms/"/>
    <ds:schemaRef ds:uri="http://schemas.openxmlformats.org/package/2006/metadata/core-properties"/>
    <ds:schemaRef ds:uri="http://purl.org/dc/elements/1.1/"/>
    <ds:schemaRef ds:uri="http://purl.org/dc/dcmitype/"/>
    <ds:schemaRef ds:uri="http://schemas.microsoft.com/office/2006/metadata/properties"/>
    <ds:schemaRef ds:uri="http://schemas.microsoft.com/office/2006/documentManagement/typ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86988</TotalTime>
  <Words>5288</Words>
  <Application>Microsoft Office PowerPoint</Application>
  <PresentationFormat>On-screen Show (4:3)</PresentationFormat>
  <Paragraphs>512</Paragraphs>
  <Slides>54</Slides>
  <Notes>54</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TSDS (Oct12)</vt:lpstr>
      <vt:lpstr>TSDS PEIMS/Technical Course 1: Overview of TSDS and TSDS High Level End User Process Map    </vt:lpstr>
      <vt:lpstr>Course Agenda</vt:lpstr>
      <vt:lpstr>Course Pre-requisites </vt:lpstr>
      <vt:lpstr>Course Objectives</vt:lpstr>
      <vt:lpstr>Key Terms</vt:lpstr>
      <vt:lpstr>Key Terms (cont’d)</vt:lpstr>
      <vt:lpstr>Course Acronyms</vt:lpstr>
      <vt:lpstr>Overview of TSDS</vt:lpstr>
      <vt:lpstr>TSDS Vision</vt:lpstr>
      <vt:lpstr>Introducing the Texas Student Data System</vt:lpstr>
      <vt:lpstr>How will TSDS help LEAs?</vt:lpstr>
      <vt:lpstr>TSDS Components</vt:lpstr>
      <vt:lpstr>What are the TSDS Components?</vt:lpstr>
      <vt:lpstr>Overview of Data Loading Process</vt:lpstr>
      <vt:lpstr>State-sponsored Student Information Systems</vt:lpstr>
      <vt:lpstr>Education Data Warehouse</vt:lpstr>
      <vt:lpstr>TSDS PEIMS</vt:lpstr>
      <vt:lpstr>TSDS Client-Side Validation Tool</vt:lpstr>
      <vt:lpstr>studentGPS™ Dashboards Overview</vt:lpstr>
      <vt:lpstr>TPEIR</vt:lpstr>
      <vt:lpstr>Deployment Plan</vt:lpstr>
      <vt:lpstr>TSDS Implementation Timeline</vt:lpstr>
      <vt:lpstr>TSDS High Level End  User Process Map</vt:lpstr>
      <vt:lpstr>TSDS High Level End User  Process Map</vt:lpstr>
      <vt:lpstr>TSDS High Level End User Process Map Key: Roles and Responsibilities Key</vt:lpstr>
      <vt:lpstr>TEDS: About</vt:lpstr>
      <vt:lpstr>TEDS 2013 – 2014 Standards</vt:lpstr>
      <vt:lpstr>TSDS High Level End User  Process Map</vt:lpstr>
      <vt:lpstr>XML Interchange Files from  Source Data</vt:lpstr>
      <vt:lpstr>TSDS High Level End User  Process Map</vt:lpstr>
      <vt:lpstr>TSDS Client-Side Validation Tool,  DTU and eDM</vt:lpstr>
      <vt:lpstr>TSDS High Level End User  Process Map</vt:lpstr>
      <vt:lpstr>eDM Data Loading</vt:lpstr>
      <vt:lpstr>TSDS High Level End User  Process Map</vt:lpstr>
      <vt:lpstr>Data Promotion from ODS</vt:lpstr>
      <vt:lpstr>Promoting Data to the PDM</vt:lpstr>
      <vt:lpstr>TSDS High Level End User  Process Map</vt:lpstr>
      <vt:lpstr>TSDS PEIMS Validation </vt:lpstr>
      <vt:lpstr>TSDS High Level End User  Process Map</vt:lpstr>
      <vt:lpstr>TSDS PEIMS Validation (continued)</vt:lpstr>
      <vt:lpstr>TSDS High Level End User  Process Map</vt:lpstr>
      <vt:lpstr>TSDS PEIMS Prepare/Finalize  Submission</vt:lpstr>
      <vt:lpstr>TSDS High Level End User  Process Map</vt:lpstr>
      <vt:lpstr>DDM Data Loading</vt:lpstr>
      <vt:lpstr>TSDS Roles and Responsibilities</vt:lpstr>
      <vt:lpstr>TSDS Field Coordination Network</vt:lpstr>
      <vt:lpstr>TSDS Roles and Responsibilities</vt:lpstr>
      <vt:lpstr>TSDS High Level End User Process Map Component Activity</vt:lpstr>
      <vt:lpstr>TSDS Component Activity</vt:lpstr>
      <vt:lpstr>Wrap Up, Knowledge Check, Survey, and Questions</vt:lpstr>
      <vt:lpstr>Wrap Up</vt:lpstr>
      <vt:lpstr>Knowledge Check</vt:lpstr>
      <vt:lpstr>Training Survey</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melledge</cp:lastModifiedBy>
  <cp:revision>1950</cp:revision>
  <cp:lastPrinted>2013-03-12T15:39:22Z</cp:lastPrinted>
  <dcterms:created xsi:type="dcterms:W3CDTF">2009-09-01T20:11:00Z</dcterms:created>
  <dcterms:modified xsi:type="dcterms:W3CDTF">2014-01-03T21:17:41Z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