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736" r:id="rId4"/>
  </p:sldMasterIdLst>
  <p:notesMasterIdLst>
    <p:notesMasterId r:id="rId48"/>
  </p:notesMasterIdLst>
  <p:handoutMasterIdLst>
    <p:handoutMasterId r:id="rId49"/>
  </p:handoutMasterIdLst>
  <p:sldIdLst>
    <p:sldId id="577" r:id="rId5"/>
    <p:sldId id="503" r:id="rId6"/>
    <p:sldId id="504" r:id="rId7"/>
    <p:sldId id="576" r:id="rId8"/>
    <p:sldId id="600" r:id="rId9"/>
    <p:sldId id="506" r:id="rId10"/>
    <p:sldId id="578" r:id="rId11"/>
    <p:sldId id="469" r:id="rId12"/>
    <p:sldId id="508" r:id="rId13"/>
    <p:sldId id="602" r:id="rId14"/>
    <p:sldId id="603" r:id="rId15"/>
    <p:sldId id="601" r:id="rId16"/>
    <p:sldId id="591" r:id="rId17"/>
    <p:sldId id="575" r:id="rId18"/>
    <p:sldId id="509" r:id="rId19"/>
    <p:sldId id="595" r:id="rId20"/>
    <p:sldId id="596" r:id="rId21"/>
    <p:sldId id="597" r:id="rId22"/>
    <p:sldId id="571" r:id="rId23"/>
    <p:sldId id="598" r:id="rId24"/>
    <p:sldId id="574" r:id="rId25"/>
    <p:sldId id="590" r:id="rId26"/>
    <p:sldId id="599" r:id="rId27"/>
    <p:sldId id="593" r:id="rId28"/>
    <p:sldId id="594" r:id="rId29"/>
    <p:sldId id="592" r:id="rId30"/>
    <p:sldId id="515" r:id="rId31"/>
    <p:sldId id="502" r:id="rId32"/>
    <p:sldId id="517" r:id="rId33"/>
    <p:sldId id="560" r:id="rId34"/>
    <p:sldId id="559" r:id="rId35"/>
    <p:sldId id="519" r:id="rId36"/>
    <p:sldId id="520" r:id="rId37"/>
    <p:sldId id="588" r:id="rId38"/>
    <p:sldId id="524" r:id="rId39"/>
    <p:sldId id="570" r:id="rId40"/>
    <p:sldId id="572" r:id="rId41"/>
    <p:sldId id="540" r:id="rId42"/>
    <p:sldId id="585" r:id="rId43"/>
    <p:sldId id="586" r:id="rId44"/>
    <p:sldId id="584" r:id="rId45"/>
    <p:sldId id="587" r:id="rId46"/>
    <p:sldId id="546" r:id="rId47"/>
  </p:sldIdLst>
  <p:sldSz cx="9144000" cy="6858000" type="screen4x3"/>
  <p:notesSz cx="7010400" cy="9236075"/>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MX6sAjeFPudmgc/MFSmbg==" hashData="0X099NVlk+th1MHkUplzdWfTTbw="/>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ynep Young" initials="ZY" lastIdx="2" clrIdx="0"/>
  <p:cmAuthor id="1" name="Sharon Reddehase" initials="SNR" lastIdx="1" clrIdx="1"/>
  <p:cmAuthor id="2" name="mulrich" initials="mu" lastIdx="4" clrIdx="2"/>
  <p:cmAuthor id="3" name="Benowitz, Philip" initials="PB" lastIdx="11" clrIdx="3"/>
  <p:cmAuthor id="4" name="Hartwig, Alan" initials="AH" lastIdx="3" clrIdx="4"/>
  <p:cmAuthor id="5" name="Grapes, Chris" initials="CG" lastIdx="1" clrIdx="5"/>
  <p:cmAuthor id="6" name="dsorrel" initials="ds" lastIdx="16"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DCDCD"/>
    <a:srgbClr val="9DD7EB"/>
    <a:srgbClr val="CAF4F6"/>
    <a:srgbClr val="31B3C5"/>
    <a:srgbClr val="66DEE4"/>
    <a:srgbClr val="9AEAEE"/>
    <a:srgbClr val="9FD7EB"/>
    <a:srgbClr val="70C4E2"/>
    <a:srgbClr val="E3F3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26" autoAdjust="0"/>
    <p:restoredTop sz="89051" autoAdjust="0"/>
  </p:normalViewPr>
  <p:slideViewPr>
    <p:cSldViewPr>
      <p:cViewPr>
        <p:scale>
          <a:sx n="90" d="100"/>
          <a:sy n="90" d="100"/>
        </p:scale>
        <p:origin x="-1062"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432"/>
    </p:cViewPr>
  </p:notesTextViewPr>
  <p:sorterViewPr>
    <p:cViewPr>
      <p:scale>
        <a:sx n="90" d="100"/>
        <a:sy n="90" d="100"/>
      </p:scale>
      <p:origin x="0" y="4110"/>
    </p:cViewPr>
  </p:sorterViewPr>
  <p:notesViewPr>
    <p:cSldViewPr>
      <p:cViewPr>
        <p:scale>
          <a:sx n="82" d="100"/>
          <a:sy n="82" d="100"/>
        </p:scale>
        <p:origin x="-1716" y="522"/>
      </p:cViewPr>
      <p:guideLst>
        <p:guide orient="horz" pos="2910"/>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3037840" cy="461804"/>
          </a:xfrm>
          <a:prstGeom prst="rect">
            <a:avLst/>
          </a:prstGeom>
        </p:spPr>
        <p:txBody>
          <a:bodyPr vert="horz" lIns="93426" tIns="46715" rIns="93426" bIns="46715" rtlCol="0"/>
          <a:lstStyle>
            <a:lvl1pPr algn="l">
              <a:defRPr sz="1200"/>
            </a:lvl1pPr>
          </a:lstStyle>
          <a:p>
            <a:endParaRPr lang="en-US" dirty="0"/>
          </a:p>
        </p:txBody>
      </p:sp>
      <p:sp>
        <p:nvSpPr>
          <p:cNvPr id="3" name="Date Placeholder 2"/>
          <p:cNvSpPr>
            <a:spLocks noGrp="1"/>
          </p:cNvSpPr>
          <p:nvPr>
            <p:ph type="dt" sz="quarter" idx="1"/>
          </p:nvPr>
        </p:nvSpPr>
        <p:spPr>
          <a:xfrm>
            <a:off x="3970939" y="0"/>
            <a:ext cx="3037840" cy="461804"/>
          </a:xfrm>
          <a:prstGeom prst="rect">
            <a:avLst/>
          </a:prstGeom>
        </p:spPr>
        <p:txBody>
          <a:bodyPr vert="horz" lIns="93426" tIns="46715" rIns="93426" bIns="46715" rtlCol="0"/>
          <a:lstStyle>
            <a:lvl1pPr algn="r">
              <a:defRPr sz="1200"/>
            </a:lvl1pPr>
          </a:lstStyle>
          <a:p>
            <a:fld id="{A030672E-E987-4208-B802-497B74C6D590}" type="datetimeFigureOut">
              <a:rPr lang="en-US" smtClean="0"/>
              <a:pPr/>
              <a:t>11/5/2013</a:t>
            </a:fld>
            <a:endParaRPr lang="en-US" dirty="0"/>
          </a:p>
        </p:txBody>
      </p:sp>
      <p:sp>
        <p:nvSpPr>
          <p:cNvPr id="4" name="Footer Placeholder 3"/>
          <p:cNvSpPr>
            <a:spLocks noGrp="1"/>
          </p:cNvSpPr>
          <p:nvPr>
            <p:ph type="ftr" sz="quarter" idx="2"/>
          </p:nvPr>
        </p:nvSpPr>
        <p:spPr>
          <a:xfrm>
            <a:off x="4" y="8772668"/>
            <a:ext cx="3037840" cy="461804"/>
          </a:xfrm>
          <a:prstGeom prst="rect">
            <a:avLst/>
          </a:prstGeom>
        </p:spPr>
        <p:txBody>
          <a:bodyPr vert="horz" lIns="93426" tIns="46715" rIns="93426" bIns="46715"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9" y="8772668"/>
            <a:ext cx="3037840" cy="461804"/>
          </a:xfrm>
          <a:prstGeom prst="rect">
            <a:avLst/>
          </a:prstGeom>
        </p:spPr>
        <p:txBody>
          <a:bodyPr vert="horz" lIns="93426" tIns="46715" rIns="93426" bIns="46715" rtlCol="0" anchor="b"/>
          <a:lstStyle>
            <a:lvl1pPr algn="r">
              <a:defRPr sz="1200"/>
            </a:lvl1pPr>
          </a:lstStyle>
          <a:p>
            <a:fld id="{563BF832-B673-4E9B-A5C5-DEC0860B5060}" type="slidenum">
              <a:rPr lang="en-US" smtClean="0"/>
              <a:pPr/>
              <a:t>‹#›</a:t>
            </a:fld>
            <a:endParaRPr lang="en-US" dirty="0"/>
          </a:p>
        </p:txBody>
      </p:sp>
    </p:spTree>
    <p:extLst>
      <p:ext uri="{BB962C8B-B14F-4D97-AF65-F5344CB8AC3E}">
        <p14:creationId xmlns:p14="http://schemas.microsoft.com/office/powerpoint/2010/main" val="1822071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3037840" cy="461804"/>
          </a:xfrm>
          <a:prstGeom prst="rect">
            <a:avLst/>
          </a:prstGeom>
        </p:spPr>
        <p:txBody>
          <a:bodyPr vert="horz" lIns="93426" tIns="46715" rIns="93426" bIns="46715" rtlCol="0"/>
          <a:lstStyle>
            <a:lvl1pPr algn="l">
              <a:defRPr sz="1200"/>
            </a:lvl1pPr>
          </a:lstStyle>
          <a:p>
            <a:endParaRPr lang="en-US" dirty="0"/>
          </a:p>
        </p:txBody>
      </p:sp>
      <p:sp>
        <p:nvSpPr>
          <p:cNvPr id="3" name="Date Placeholder 2"/>
          <p:cNvSpPr>
            <a:spLocks noGrp="1"/>
          </p:cNvSpPr>
          <p:nvPr>
            <p:ph type="dt" idx="1"/>
          </p:nvPr>
        </p:nvSpPr>
        <p:spPr>
          <a:xfrm>
            <a:off x="3970939" y="0"/>
            <a:ext cx="3037840" cy="461804"/>
          </a:xfrm>
          <a:prstGeom prst="rect">
            <a:avLst/>
          </a:prstGeom>
        </p:spPr>
        <p:txBody>
          <a:bodyPr vert="horz" lIns="93426" tIns="46715" rIns="93426" bIns="46715" rtlCol="0"/>
          <a:lstStyle>
            <a:lvl1pPr algn="r">
              <a:defRPr sz="1200"/>
            </a:lvl1pPr>
          </a:lstStyle>
          <a:p>
            <a:fld id="{DB0EB5D8-2522-4108-8D60-F7CA4D8873A0}" type="datetimeFigureOut">
              <a:rPr lang="en-US" smtClean="0"/>
              <a:pPr/>
              <a:t>11/5/2013</a:t>
            </a:fld>
            <a:endParaRPr lang="en-US" dirty="0"/>
          </a:p>
        </p:txBody>
      </p:sp>
      <p:sp>
        <p:nvSpPr>
          <p:cNvPr id="4" name="Slide Image Placeholder 3"/>
          <p:cNvSpPr>
            <a:spLocks noGrp="1" noRot="1" noChangeAspect="1"/>
          </p:cNvSpPr>
          <p:nvPr>
            <p:ph type="sldImg" idx="2"/>
          </p:nvPr>
        </p:nvSpPr>
        <p:spPr>
          <a:xfrm>
            <a:off x="1196975" y="692150"/>
            <a:ext cx="4618038" cy="3463925"/>
          </a:xfrm>
          <a:prstGeom prst="rect">
            <a:avLst/>
          </a:prstGeom>
          <a:noFill/>
          <a:ln w="12700">
            <a:solidFill>
              <a:prstClr val="black"/>
            </a:solidFill>
          </a:ln>
        </p:spPr>
        <p:txBody>
          <a:bodyPr vert="horz" lIns="93426" tIns="46715" rIns="93426" bIns="46715" rtlCol="0" anchor="ctr"/>
          <a:lstStyle/>
          <a:p>
            <a:endParaRPr lang="en-US" dirty="0"/>
          </a:p>
        </p:txBody>
      </p:sp>
      <p:sp>
        <p:nvSpPr>
          <p:cNvPr id="5" name="Notes Placeholder 4"/>
          <p:cNvSpPr>
            <a:spLocks noGrp="1"/>
          </p:cNvSpPr>
          <p:nvPr>
            <p:ph type="body" sz="quarter" idx="3"/>
          </p:nvPr>
        </p:nvSpPr>
        <p:spPr>
          <a:xfrm>
            <a:off x="701040" y="4387136"/>
            <a:ext cx="5608320" cy="4156234"/>
          </a:xfrm>
          <a:prstGeom prst="rect">
            <a:avLst/>
          </a:prstGeom>
        </p:spPr>
        <p:txBody>
          <a:bodyPr vert="horz" lIns="93426" tIns="46715" rIns="93426" bIns="4671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4" y="8772668"/>
            <a:ext cx="3037840" cy="461804"/>
          </a:xfrm>
          <a:prstGeom prst="rect">
            <a:avLst/>
          </a:prstGeom>
        </p:spPr>
        <p:txBody>
          <a:bodyPr vert="horz" lIns="93426" tIns="46715" rIns="93426" bIns="46715"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9" y="8772668"/>
            <a:ext cx="3037840" cy="461804"/>
          </a:xfrm>
          <a:prstGeom prst="rect">
            <a:avLst/>
          </a:prstGeom>
        </p:spPr>
        <p:txBody>
          <a:bodyPr vert="horz" lIns="93426" tIns="46715" rIns="93426" bIns="46715" rtlCol="0" anchor="b"/>
          <a:lstStyle>
            <a:lvl1pPr algn="r">
              <a:defRPr sz="1200"/>
            </a:lvl1pPr>
          </a:lstStyle>
          <a:p>
            <a:fld id="{7872E534-9B96-469B-99C0-8551271B58B1}" type="slidenum">
              <a:rPr lang="en-US" smtClean="0"/>
              <a:pPr/>
              <a:t>‹#›</a:t>
            </a:fld>
            <a:endParaRPr lang="en-US" dirty="0"/>
          </a:p>
        </p:txBody>
      </p:sp>
    </p:spTree>
    <p:extLst>
      <p:ext uri="{BB962C8B-B14F-4D97-AF65-F5344CB8AC3E}">
        <p14:creationId xmlns:p14="http://schemas.microsoft.com/office/powerpoint/2010/main" val="23504521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thecb.state.tx.us/collegereadiness/crs.pdf"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texascollegeandcareer.org/Ext/Texas/Home/index.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txccrsc.org/"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vimeo.com/50536610"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marL="232079" indent="-232079" defTabSz="914286">
              <a:spcBef>
                <a:spcPct val="0"/>
              </a:spcBef>
              <a:defRPr/>
            </a:pPr>
            <a:r>
              <a:rPr lang="en-US" b="0" dirty="0" smtClean="0">
                <a:solidFill>
                  <a:schemeClr val="bg1"/>
                </a:solidFill>
                <a:latin typeface="Arial" pitchFamily="34" charset="0"/>
              </a:rPr>
              <a:t>Welcome to the studentGPS™ Dashboards Course 4: Monitoring Early Warning Indicators and Planning</a:t>
            </a:r>
            <a:r>
              <a:rPr lang="en-US" b="0" baseline="0" dirty="0" smtClean="0">
                <a:solidFill>
                  <a:schemeClr val="bg1"/>
                </a:solidFill>
                <a:latin typeface="Arial" pitchFamily="34" charset="0"/>
              </a:rPr>
              <a:t> Interventions for At-Risk Students.</a:t>
            </a:r>
            <a:endParaRPr lang="en-US" b="0" dirty="0" smtClean="0">
              <a:solidFill>
                <a:schemeClr val="bg1"/>
              </a:solidFill>
              <a:latin typeface="Arial" pitchFamily="34" charset="0"/>
            </a:endParaRPr>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A20616-7B71-4702-A286-C5FF8E60A4CF}" type="slidenum">
              <a:rPr lang="en-US" smtClean="0"/>
              <a:pPr fontAlgn="base">
                <a:spcBef>
                  <a:spcPct val="0"/>
                </a:spcBef>
                <a:spcAft>
                  <a:spcPct val="0"/>
                </a:spcAft>
                <a:defRPr/>
              </a:pPr>
              <a:t>0</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hlinkClick r:id="rId3"/>
              </a:rPr>
              <a:t>The Texas College and Career Readiness Standards </a:t>
            </a:r>
            <a:r>
              <a:rPr lang="en-US" dirty="0" smtClean="0"/>
              <a:t>report was created and endorsed by the Texas Education Agency and the Texas Higher Education Coordinating Board. It contains a framework for the subject matter, organization and delivery of the Texas College and Career Readiness Standards.</a:t>
            </a:r>
          </a:p>
          <a:p>
            <a:endParaRPr lang="en-US" dirty="0" smtClean="0"/>
          </a:p>
          <a:p>
            <a:r>
              <a:rPr lang="en-US" dirty="0" smtClean="0"/>
              <a:t>The Texas College</a:t>
            </a:r>
            <a:r>
              <a:rPr lang="en-US" baseline="0" dirty="0" smtClean="0"/>
              <a:t> and Career Readiness Standards report is available by clicking the hyperlink or at the following web address: http://www.thecb.state.tx.us/collegereadiness/crs.pdf</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a:t>
            </a:fld>
            <a:endParaRPr lang="en-US" dirty="0"/>
          </a:p>
        </p:txBody>
      </p:sp>
    </p:spTree>
    <p:extLst>
      <p:ext uri="{BB962C8B-B14F-4D97-AF65-F5344CB8AC3E}">
        <p14:creationId xmlns:p14="http://schemas.microsoft.com/office/powerpoint/2010/main" val="29679637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hlinkClick r:id="rId3"/>
              </a:rPr>
              <a:t>The Texas College and Career </a:t>
            </a:r>
            <a:r>
              <a:rPr lang="en-US" dirty="0" smtClean="0"/>
              <a:t>website is an online college and career preparation assistance resource for Texas students, parents and educators.</a:t>
            </a:r>
          </a:p>
          <a:p>
            <a:endParaRPr lang="en-US" dirty="0" smtClean="0"/>
          </a:p>
          <a:p>
            <a:r>
              <a:rPr lang="en-US" dirty="0" smtClean="0"/>
              <a:t>The Texas College and Career website may be accessed by clicking the hyperlink</a:t>
            </a:r>
            <a:r>
              <a:rPr lang="en-US" baseline="0" dirty="0" smtClean="0"/>
              <a:t> above or from the following URL:</a:t>
            </a:r>
          </a:p>
          <a:p>
            <a:r>
              <a:rPr lang="en-US" baseline="0" dirty="0" smtClean="0"/>
              <a:t>https://www.texascollegeandcareer.org/Ext/Texas/Home/index.html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10</a:t>
            </a:fld>
            <a:endParaRPr lang="en-US" dirty="0"/>
          </a:p>
        </p:txBody>
      </p:sp>
    </p:spTree>
    <p:extLst>
      <p:ext uri="{BB962C8B-B14F-4D97-AF65-F5344CB8AC3E}">
        <p14:creationId xmlns:p14="http://schemas.microsoft.com/office/powerpoint/2010/main" val="21311750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hlinkClick r:id="rId3"/>
              </a:rPr>
              <a:t>The Texas College and Career Readiness Profile Planning Guide</a:t>
            </a:r>
            <a:r>
              <a:rPr lang="en-US" dirty="0" smtClean="0"/>
              <a:t> provides information for evaluating data, prioritizing goals and developing a plan for student success.</a:t>
            </a:r>
          </a:p>
          <a:p>
            <a:endParaRPr lang="en-US" dirty="0" smtClean="0"/>
          </a:p>
          <a:p>
            <a:r>
              <a:rPr lang="en-US" dirty="0" smtClean="0"/>
              <a:t>The Texas</a:t>
            </a:r>
            <a:r>
              <a:rPr lang="en-US" baseline="0" dirty="0" smtClean="0"/>
              <a:t> College and Career Readiness Profile Planning Guide is available by clicking the hyperlink or at the following website:</a:t>
            </a:r>
          </a:p>
          <a:p>
            <a:r>
              <a:rPr lang="en-US" baseline="0" dirty="0" smtClean="0"/>
              <a:t>http://txccrsc.org</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a:t>
            </a:fld>
            <a:endParaRPr lang="en-US" dirty="0"/>
          </a:p>
        </p:txBody>
      </p:sp>
    </p:spTree>
    <p:extLst>
      <p:ext uri="{BB962C8B-B14F-4D97-AF65-F5344CB8AC3E}">
        <p14:creationId xmlns:p14="http://schemas.microsoft.com/office/powerpoint/2010/main" val="5839004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400" b="1" dirty="0" smtClean="0">
                <a:latin typeface="Arial" pitchFamily="34" charset="0"/>
              </a:rPr>
              <a:t>The Alliance for Excellent Education, Fact Sheet: High School Dropouts</a:t>
            </a:r>
            <a:r>
              <a:rPr lang="en-US" sz="1400" b="1" baseline="0" dirty="0" smtClean="0">
                <a:latin typeface="Arial" pitchFamily="34" charset="0"/>
              </a:rPr>
              <a:t> in America reports the following:</a:t>
            </a:r>
          </a:p>
          <a:p>
            <a:endParaRPr lang="en-US" sz="1400" b="1" dirty="0" smtClean="0">
              <a:latin typeface="Arial" pitchFamily="34" charset="0"/>
            </a:endParaRPr>
          </a:p>
          <a:p>
            <a:r>
              <a:rPr lang="en-US" sz="1400" b="1" dirty="0" smtClean="0">
                <a:latin typeface="Arial" pitchFamily="34" charset="0"/>
              </a:rPr>
              <a:t>Who drops out?</a:t>
            </a:r>
          </a:p>
          <a:p>
            <a:pPr marL="285750" lvl="0" indent="-285750">
              <a:buFont typeface="Arial" pitchFamily="34" charset="0"/>
              <a:buChar char="•"/>
            </a:pPr>
            <a:r>
              <a:rPr lang="en-US" sz="1400" dirty="0" smtClean="0">
                <a:latin typeface="Arial" pitchFamily="34" charset="0"/>
              </a:rPr>
              <a:t>Nationwide, about 7 thousand</a:t>
            </a:r>
            <a:r>
              <a:rPr lang="en-US" sz="1400" baseline="0" dirty="0" smtClean="0">
                <a:latin typeface="Arial" pitchFamily="34" charset="0"/>
              </a:rPr>
              <a:t> students drop out every day.</a:t>
            </a:r>
          </a:p>
          <a:p>
            <a:pPr marL="285750" lvl="0" indent="-285750">
              <a:buFont typeface="Arial" pitchFamily="34" charset="0"/>
              <a:buChar char="•"/>
            </a:pPr>
            <a:r>
              <a:rPr lang="en-US" sz="1400" baseline="0" dirty="0" smtClean="0">
                <a:latin typeface="Arial" pitchFamily="34" charset="0"/>
              </a:rPr>
              <a:t>Low income students of color have the worst drop out rates</a:t>
            </a:r>
            <a:endParaRPr lang="en-US" sz="1400" dirty="0" smtClean="0">
              <a:latin typeface="Arial" pitchFamily="34" charset="0"/>
            </a:endParaRPr>
          </a:p>
          <a:p>
            <a:pPr marL="285750" lvl="0" indent="-285750">
              <a:buFont typeface="Arial" pitchFamily="34" charset="0"/>
              <a:buChar char="•"/>
            </a:pPr>
            <a:r>
              <a:rPr lang="en-US" sz="1400" dirty="0" smtClean="0">
                <a:latin typeface="Arial" pitchFamily="34" charset="0"/>
              </a:rPr>
              <a:t>The graduation rate among</a:t>
            </a:r>
            <a:r>
              <a:rPr lang="en-US" sz="1400" baseline="0" dirty="0" smtClean="0">
                <a:latin typeface="Arial" pitchFamily="34" charset="0"/>
              </a:rPr>
              <a:t> students of color is as much as 25 percentage points below their white peers</a:t>
            </a:r>
          </a:p>
          <a:p>
            <a:pPr marL="285750" lvl="0" indent="-285750">
              <a:buFont typeface="Arial" pitchFamily="34" charset="0"/>
              <a:buChar char="•"/>
            </a:pPr>
            <a:r>
              <a:rPr lang="en-US" sz="1400" baseline="0" dirty="0" smtClean="0">
                <a:latin typeface="Arial" pitchFamily="34" charset="0"/>
              </a:rPr>
              <a:t>Students from the lowest quartile of family income are 7 times more likely to drop out than students from the highest quartile of family earnings.</a:t>
            </a:r>
          </a:p>
          <a:p>
            <a:pPr marL="0" lvl="0" indent="0">
              <a:buFont typeface="Arial" pitchFamily="34" charset="0"/>
              <a:buNone/>
            </a:pPr>
            <a:endParaRPr lang="en-US" sz="1400" dirty="0" smtClean="0">
              <a:latin typeface="Arial" pitchFamily="34" charset="0"/>
            </a:endParaRPr>
          </a:p>
          <a:p>
            <a:r>
              <a:rPr lang="en-US" sz="1400" b="1" dirty="0" smtClean="0">
                <a:latin typeface="Arial" pitchFamily="34" charset="0"/>
              </a:rPr>
              <a:t>Why?</a:t>
            </a:r>
          </a:p>
          <a:p>
            <a:pPr marL="285750" lvl="0" indent="-285750">
              <a:buFont typeface="Arial" pitchFamily="34" charset="0"/>
              <a:buChar char="•"/>
            </a:pPr>
            <a:r>
              <a:rPr lang="en-US" sz="1400" dirty="0" smtClean="0">
                <a:latin typeface="Arial" pitchFamily="34" charset="0"/>
              </a:rPr>
              <a:t>There are many factors which combined can result in</a:t>
            </a:r>
            <a:r>
              <a:rPr lang="en-US" sz="1400" baseline="0" dirty="0" smtClean="0">
                <a:latin typeface="Arial" pitchFamily="34" charset="0"/>
              </a:rPr>
              <a:t>  students dropping out of school.</a:t>
            </a:r>
          </a:p>
          <a:p>
            <a:pPr marL="285750" lvl="0" indent="-285750">
              <a:buFont typeface="Arial" pitchFamily="34" charset="0"/>
              <a:buChar char="•"/>
            </a:pPr>
            <a:r>
              <a:rPr lang="en-US" sz="1400" baseline="0" dirty="0" smtClean="0">
                <a:latin typeface="Arial" pitchFamily="34" charset="0"/>
              </a:rPr>
              <a:t>Research indicates that difficult transitions to high school, deficient basic skills and lack of engagement are barriers to graduation.</a:t>
            </a:r>
          </a:p>
          <a:p>
            <a:pPr marL="285750" lvl="0" indent="-285750">
              <a:buFont typeface="Arial" pitchFamily="34" charset="0"/>
              <a:buChar char="•"/>
            </a:pPr>
            <a:r>
              <a:rPr lang="en-US" sz="1400" baseline="0" dirty="0" smtClean="0">
                <a:latin typeface="Arial" pitchFamily="34" charset="0"/>
              </a:rPr>
              <a:t>In addition:</a:t>
            </a:r>
          </a:p>
          <a:p>
            <a:pPr marL="285750" lvl="0" indent="-285750">
              <a:buFont typeface="Arial" pitchFamily="34" charset="0"/>
              <a:buChar char="•"/>
            </a:pPr>
            <a:r>
              <a:rPr lang="en-US" sz="1400" baseline="0" dirty="0" smtClean="0">
                <a:latin typeface="Arial" pitchFamily="34" charset="0"/>
              </a:rPr>
              <a:t>Low attendance, failing grades can be used to identify students at-risk for dropping out of school. Most dropouts begin in the middle grades</a:t>
            </a:r>
          </a:p>
          <a:p>
            <a:pPr marL="285750" lvl="0" indent="-285750">
              <a:buFont typeface="Arial" pitchFamily="34" charset="0"/>
              <a:buChar char="•"/>
            </a:pPr>
            <a:r>
              <a:rPr lang="en-US" sz="1400" baseline="0" dirty="0" smtClean="0">
                <a:latin typeface="Arial" pitchFamily="34" charset="0"/>
              </a:rPr>
              <a:t>Up to 40% of ninth grade students in cities with the highest dropout rates repeat 9</a:t>
            </a:r>
            <a:r>
              <a:rPr lang="en-US" sz="1400" baseline="30000" dirty="0" smtClean="0">
                <a:latin typeface="Arial" pitchFamily="34" charset="0"/>
              </a:rPr>
              <a:t>th</a:t>
            </a:r>
            <a:r>
              <a:rPr lang="en-US" sz="1400" baseline="0" dirty="0" smtClean="0">
                <a:latin typeface="Arial" pitchFamily="34" charset="0"/>
              </a:rPr>
              <a:t> grade.</a:t>
            </a:r>
          </a:p>
          <a:p>
            <a:pPr marL="285750" lvl="0" indent="-285750">
              <a:buFont typeface="Arial" pitchFamily="34" charset="0"/>
              <a:buChar char="•"/>
            </a:pPr>
            <a:r>
              <a:rPr lang="en-US" sz="1400" baseline="0" dirty="0" smtClean="0">
                <a:latin typeface="Arial" pitchFamily="34" charset="0"/>
              </a:rPr>
              <a:t>Only 10-15% of these repeaters will go on to graduate from HS.</a:t>
            </a:r>
          </a:p>
          <a:p>
            <a:pPr marL="285750" lvl="0" indent="-285750">
              <a:buFont typeface="Arial" pitchFamily="34" charset="0"/>
              <a:buChar char="•"/>
            </a:pPr>
            <a:r>
              <a:rPr lang="en-US" sz="1400" baseline="0" dirty="0" smtClean="0">
                <a:latin typeface="Arial" pitchFamily="34" charset="0"/>
              </a:rPr>
              <a:t>Over 1/3 of all dropouts are lost in 9</a:t>
            </a:r>
            <a:r>
              <a:rPr lang="en-US" sz="1400" baseline="30000" dirty="0" smtClean="0">
                <a:latin typeface="Arial" pitchFamily="34" charset="0"/>
              </a:rPr>
              <a:t>th</a:t>
            </a:r>
            <a:r>
              <a:rPr lang="en-US" sz="1400" baseline="0" dirty="0" smtClean="0">
                <a:latin typeface="Arial" pitchFamily="34" charset="0"/>
              </a:rPr>
              <a:t> grade, 9</a:t>
            </a:r>
            <a:r>
              <a:rPr lang="en-US" sz="1400" baseline="30000" dirty="0" smtClean="0">
                <a:latin typeface="Arial" pitchFamily="34" charset="0"/>
              </a:rPr>
              <a:t>th</a:t>
            </a:r>
            <a:r>
              <a:rPr lang="en-US" sz="1400" baseline="0" dirty="0" smtClean="0">
                <a:latin typeface="Arial" pitchFamily="34" charset="0"/>
              </a:rPr>
              <a:t> grade success is a strong predictor of graduation</a:t>
            </a:r>
          </a:p>
          <a:p>
            <a:pPr marL="285750" lvl="0" indent="-285750">
              <a:buFont typeface="Arial" pitchFamily="34" charset="0"/>
              <a:buChar char="•"/>
            </a:pPr>
            <a:r>
              <a:rPr lang="en-US" sz="1400" baseline="0" dirty="0" smtClean="0">
                <a:latin typeface="Arial" pitchFamily="34" charset="0"/>
              </a:rPr>
              <a:t>The students who perform in the lowest 25% of achievement are 20 times more likely to drop out of HS than the students in the top performing quartile.</a:t>
            </a:r>
          </a:p>
          <a:p>
            <a:pPr marL="0" lvl="0" indent="0">
              <a:buFont typeface="Arial" pitchFamily="34" charset="0"/>
              <a:buNone/>
            </a:pPr>
            <a:endParaRPr lang="en-US" sz="1400" baseline="0" dirty="0" smtClean="0">
              <a:latin typeface="Arial" pitchFamily="34" charset="0"/>
            </a:endParaRPr>
          </a:p>
          <a:p>
            <a:pPr lvl="0"/>
            <a:r>
              <a:rPr lang="en-US" sz="1400" b="1" baseline="0" dirty="0" smtClean="0">
                <a:latin typeface="Arial" pitchFamily="34" charset="0"/>
              </a:rPr>
              <a:t>Costs of dropping out:</a:t>
            </a:r>
          </a:p>
          <a:p>
            <a:pPr marL="285750" lvl="0" indent="-285750">
              <a:buFont typeface="Arial" pitchFamily="34" charset="0"/>
              <a:buChar char="•"/>
            </a:pPr>
            <a:r>
              <a:rPr lang="en-US" sz="1400" baseline="0" dirty="0" smtClean="0">
                <a:latin typeface="Arial" pitchFamily="34" charset="0"/>
              </a:rPr>
              <a:t>Over the Course of a lifetime, HS dropouts earn $260,000 less than those that graduated from HS.</a:t>
            </a:r>
          </a:p>
          <a:p>
            <a:pPr marL="285750" lvl="0" indent="-285750">
              <a:buFont typeface="Arial" pitchFamily="34" charset="0"/>
              <a:buChar char="•"/>
            </a:pPr>
            <a:r>
              <a:rPr lang="en-US" sz="1400" baseline="0" dirty="0" smtClean="0">
                <a:latin typeface="Arial" pitchFamily="34" charset="0"/>
              </a:rPr>
              <a:t>Dropouts from the class of 2010 will cost the nation more than $337 billion in lost wages over the Course of their lifetime.</a:t>
            </a:r>
          </a:p>
          <a:p>
            <a:pPr marL="285750" lvl="0" indent="-285750">
              <a:buFont typeface="Arial" pitchFamily="34" charset="0"/>
              <a:buChar char="•"/>
            </a:pPr>
            <a:r>
              <a:rPr lang="en-US" sz="1400" baseline="0" dirty="0" smtClean="0">
                <a:latin typeface="Arial" pitchFamily="34" charset="0"/>
              </a:rPr>
              <a:t>Increasing the graduation rate and college matriculation of male students in the US by just 5% could lead to combined savings and revenue of almost $8 billion each year by reducing crime related costs.</a:t>
            </a:r>
          </a:p>
          <a:p>
            <a:pPr lvl="1"/>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a:t>
            </a:fld>
            <a:endParaRPr lang="en-US" dirty="0"/>
          </a:p>
        </p:txBody>
      </p:sp>
    </p:spTree>
    <p:extLst>
      <p:ext uri="{BB962C8B-B14F-4D97-AF65-F5344CB8AC3E}">
        <p14:creationId xmlns:p14="http://schemas.microsoft.com/office/powerpoint/2010/main" val="20242512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rPr>
              <a:t>Early Warning Indicators </a:t>
            </a:r>
            <a:r>
              <a:rPr lang="en-US" sz="1200" dirty="0" smtClean="0"/>
              <a:t>referenced in this Course are based </a:t>
            </a:r>
            <a:r>
              <a:rPr lang="en-US" dirty="0" smtClean="0">
                <a:latin typeface="Arial" pitchFamily="34" charset="0"/>
              </a:rPr>
              <a:t>in part on best-practices and research by the National High School Center. A digital copy of this document has</a:t>
            </a:r>
            <a:r>
              <a:rPr lang="en-US" baseline="0" dirty="0" smtClean="0">
                <a:latin typeface="Arial" pitchFamily="34" charset="0"/>
              </a:rPr>
              <a:t> been included in this training session for your convenience.</a:t>
            </a:r>
          </a:p>
          <a:p>
            <a:endParaRPr lang="en-US" dirty="0" smtClean="0">
              <a:latin typeface="Arial" pitchFamily="34" charset="0"/>
            </a:endParaRPr>
          </a:p>
          <a:p>
            <a:r>
              <a:rPr lang="en-US" dirty="0" smtClean="0">
                <a:latin typeface="Arial" pitchFamily="34" charset="0"/>
              </a:rPr>
              <a:t>Research suggests the following factors are indicators for identifying students at risk for dropping out of school:</a:t>
            </a:r>
          </a:p>
          <a:p>
            <a:r>
              <a:rPr lang="en-US" dirty="0" smtClean="0">
                <a:latin typeface="Arial" pitchFamily="34" charset="0"/>
              </a:rPr>
              <a:t>Attendance-Missing 10% of instruction time</a:t>
            </a:r>
          </a:p>
          <a:p>
            <a:r>
              <a:rPr lang="en-US" dirty="0" smtClean="0">
                <a:latin typeface="Arial" pitchFamily="34" charset="0"/>
              </a:rPr>
              <a:t>Course Performance: Failures</a:t>
            </a:r>
          </a:p>
          <a:p>
            <a:r>
              <a:rPr lang="en-US" dirty="0" smtClean="0">
                <a:latin typeface="Arial" pitchFamily="34" charset="0"/>
              </a:rPr>
              <a:t>Credits-Failing to accumulate the credits needed to move from 9</a:t>
            </a:r>
            <a:r>
              <a:rPr lang="en-US" baseline="30000" dirty="0" smtClean="0">
                <a:latin typeface="Arial" pitchFamily="34" charset="0"/>
              </a:rPr>
              <a:t>th</a:t>
            </a:r>
            <a:r>
              <a:rPr lang="en-US" dirty="0" smtClean="0">
                <a:latin typeface="Arial" pitchFamily="34" charset="0"/>
              </a:rPr>
              <a:t> grade to 10</a:t>
            </a:r>
            <a:endParaRPr lang="en-US" baseline="30000" dirty="0" smtClean="0">
              <a:latin typeface="Arial" pitchFamily="34" charset="0"/>
            </a:endParaRPr>
          </a:p>
          <a:p>
            <a:r>
              <a:rPr lang="en-US" dirty="0" smtClean="0">
                <a:latin typeface="Arial" pitchFamily="34" charset="0"/>
              </a:rPr>
              <a:t>GPA-2.0 or less</a:t>
            </a:r>
          </a:p>
          <a:p>
            <a:r>
              <a:rPr lang="en-US" dirty="0" smtClean="0">
                <a:latin typeface="Arial" pitchFamily="34" charset="0"/>
              </a:rPr>
              <a:t>Discipline</a:t>
            </a:r>
          </a:p>
          <a:p>
            <a:endParaRPr lang="en-US" b="1" dirty="0" smtClean="0"/>
          </a:p>
          <a:p>
            <a:r>
              <a:rPr lang="en-US" b="1" dirty="0" smtClean="0">
                <a:latin typeface="Arial" pitchFamily="34" charset="0"/>
                <a:cs typeface="Arial" pitchFamily="34" charset="0"/>
              </a:rPr>
              <a:t>Additional Trainer Comments: </a:t>
            </a:r>
          </a:p>
          <a:p>
            <a:r>
              <a:rPr lang="en-US" b="0" dirty="0" smtClean="0">
                <a:latin typeface="Arial" pitchFamily="34" charset="0"/>
                <a:cs typeface="Arial" pitchFamily="34" charset="0"/>
              </a:rPr>
              <a:t>As LEAs utilize</a:t>
            </a:r>
            <a:r>
              <a:rPr lang="en-US" b="0" baseline="0" dirty="0" smtClean="0">
                <a:latin typeface="Arial" pitchFamily="34" charset="0"/>
                <a:cs typeface="Arial" pitchFamily="34" charset="0"/>
              </a:rPr>
              <a:t> the studentGPS™ Dashboards for more than one year, educators will be able to see historical data for students. Data from middle school can be helpful.</a:t>
            </a:r>
          </a:p>
          <a:p>
            <a:r>
              <a:rPr lang="en-US" b="0" baseline="0" dirty="0" smtClean="0">
                <a:latin typeface="Arial" pitchFamily="34" charset="0"/>
                <a:cs typeface="Arial" pitchFamily="34" charset="0"/>
              </a:rPr>
              <a:t>Educators should also consider the student’s involvement in organizations and extra curricular activities.</a:t>
            </a:r>
          </a:p>
          <a:p>
            <a:r>
              <a:rPr lang="en-US" b="0" baseline="0" dirty="0" smtClean="0">
                <a:latin typeface="Arial" pitchFamily="34" charset="0"/>
                <a:cs typeface="Arial" pitchFamily="34" charset="0"/>
              </a:rPr>
              <a:t>In addition, accurate information regarding a student’s entry and withdrawals from school should be considered.</a:t>
            </a:r>
            <a:endParaRPr lang="en-US" b="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13</a:t>
            </a:fld>
            <a:endParaRPr lang="en-US" dirty="0"/>
          </a:p>
        </p:txBody>
      </p:sp>
    </p:spTree>
    <p:extLst>
      <p:ext uri="{BB962C8B-B14F-4D97-AF65-F5344CB8AC3E}">
        <p14:creationId xmlns:p14="http://schemas.microsoft.com/office/powerpoint/2010/main" val="645566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defTabSz="877989">
              <a:defRPr/>
            </a:pPr>
            <a:r>
              <a:rPr lang="en-US" dirty="0" smtClean="0">
                <a:latin typeface="Arial" pitchFamily="34" charset="0"/>
              </a:rPr>
              <a:t>The studentGPS™ Dashboards contain several</a:t>
            </a:r>
            <a:r>
              <a:rPr lang="en-US" baseline="0" dirty="0" smtClean="0">
                <a:latin typeface="Arial" pitchFamily="34" charset="0"/>
              </a:rPr>
              <a:t> Early Warning Metrics which will be valuable for identifying students at risk of dropping out of school. In today’s session, we will look at the attendance metrics, Course failures, credit accumulations, the Algebra I status for high school as well as the discipline metrics. It is important to note that all of the data we will look at in the demonstration video, the PowerPoint Presentation or the live demo site, is FERPA-compliant has been anonymized.</a:t>
            </a:r>
          </a:p>
          <a:p>
            <a:pPr defTabSz="877989">
              <a:defRPr/>
            </a:pPr>
            <a:endParaRPr lang="en-US" baseline="0" dirty="0" smtClean="0">
              <a:latin typeface="Arial" pitchFamily="34" charset="0"/>
            </a:endParaRPr>
          </a:p>
          <a:p>
            <a:pPr defTabSz="877989">
              <a:defRPr/>
            </a:pPr>
            <a:r>
              <a:rPr lang="en-US" baseline="0" dirty="0" smtClean="0">
                <a:latin typeface="Arial" pitchFamily="34" charset="0"/>
              </a:rPr>
              <a:t>The studentGPS™ Dashboards Attendance Metrics contain multiple measures of student attendance. The daily attendance rate metrics can be used to track students who are chronically absent. The last four weeks indicator can be used to track the most recent attendance trends for the students. The days absent indicator warns of potential truancy action or loss of credit due to excessive absences. Class period absences provides warnings when students are missing 10 percent of instruction time. In addition, educators can dig into the class period absence metric reports to identify patterns of student absence or tardy behavior.</a:t>
            </a:r>
          </a:p>
          <a:p>
            <a:pPr defTabSz="877989">
              <a:defRPr/>
            </a:pPr>
            <a:endParaRPr lang="en-US" dirty="0" smtClean="0">
              <a:latin typeface="Arial" pitchFamily="34" charset="0"/>
            </a:endParaRPr>
          </a:p>
          <a:p>
            <a:pPr defTabSz="877989">
              <a:defRPr/>
            </a:pPr>
            <a:r>
              <a:rPr lang="en-US" dirty="0" smtClean="0">
                <a:latin typeface="Arial" pitchFamily="34" charset="0"/>
              </a:rPr>
              <a:t>The Grades and Credits metrics in the studentGPS™ Dashboards allow educators</a:t>
            </a:r>
            <a:r>
              <a:rPr lang="en-US" baseline="0" dirty="0" smtClean="0">
                <a:latin typeface="Arial" pitchFamily="34" charset="0"/>
              </a:rPr>
              <a:t> to monitor failing grades at a grading period or semester grading cycle. In addition, teachers can easily identify students with grades that are dropping 10% or more from the previous grading period. The Credits metric allow educators to monitor students who are at risk for not accumulating enough credits to be promoted from one grade level to another or to identify students with gaps in graduation requirements.</a:t>
            </a:r>
            <a:endParaRPr lang="en-US" dirty="0" smtClean="0">
              <a:latin typeface="Arial" pitchFamily="34" charset="0"/>
            </a:endParaRPr>
          </a:p>
          <a:p>
            <a:pPr defTabSz="877989">
              <a:defRPr/>
            </a:pPr>
            <a:endParaRPr lang="en-US" dirty="0" smtClean="0">
              <a:latin typeface="Arial" pitchFamily="34" charset="0"/>
            </a:endParaRPr>
          </a:p>
          <a:p>
            <a:pPr defTabSz="877989">
              <a:defRPr/>
            </a:pPr>
            <a:endParaRPr lang="en-US" dirty="0" smtClean="0">
              <a:latin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14</a:t>
            </a:fld>
            <a:endParaRPr lang="en-US" dirty="0"/>
          </a:p>
        </p:txBody>
      </p:sp>
    </p:spTree>
    <p:extLst>
      <p:ext uri="{BB962C8B-B14F-4D97-AF65-F5344CB8AC3E}">
        <p14:creationId xmlns:p14="http://schemas.microsoft.com/office/powerpoint/2010/main" val="22620556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300" b="1" dirty="0" smtClean="0">
                <a:latin typeface="Arial" pitchFamily="34" charset="0"/>
                <a:cs typeface="Arial" pitchFamily="34" charset="0"/>
              </a:rPr>
              <a:t>Trainer Notes: </a:t>
            </a:r>
          </a:p>
          <a:p>
            <a:r>
              <a:rPr lang="en-US" sz="1300" dirty="0" smtClean="0">
                <a:latin typeface="Arial" pitchFamily="34" charset="0"/>
                <a:cs typeface="Arial" pitchFamily="34" charset="0"/>
              </a:rPr>
              <a:t>See </a:t>
            </a:r>
            <a:r>
              <a:rPr lang="en-US" sz="1300" baseline="0" dirty="0" smtClean="0">
                <a:latin typeface="Arial" pitchFamily="34" charset="0"/>
                <a:cs typeface="Arial" pitchFamily="34" charset="0"/>
              </a:rPr>
              <a:t>the Executive Summary of the Dropout Risk Factors and Exemplary Programs Report.  (pages 1-3)</a:t>
            </a:r>
          </a:p>
          <a:p>
            <a:endParaRPr lang="en-US" sz="1300" baseline="0" dirty="0" smtClean="0">
              <a:latin typeface="Arial" pitchFamily="34" charset="0"/>
              <a:cs typeface="Arial" pitchFamily="34" charset="0"/>
            </a:endParaRPr>
          </a:p>
          <a:p>
            <a:r>
              <a:rPr lang="en-US" sz="1300" b="1" dirty="0" smtClean="0">
                <a:latin typeface="Arial" pitchFamily="34" charset="0"/>
                <a:cs typeface="Arial" pitchFamily="34" charset="0"/>
              </a:rPr>
              <a:t>Overall Finding</a:t>
            </a:r>
            <a:r>
              <a:rPr lang="en-US" sz="1300" b="1" baseline="0" dirty="0" smtClean="0">
                <a:latin typeface="Arial" pitchFamily="34" charset="0"/>
                <a:cs typeface="Arial" pitchFamily="34" charset="0"/>
              </a:rPr>
              <a:t>s and Trends</a:t>
            </a:r>
          </a:p>
          <a:p>
            <a:pPr marL="171450" indent="-171450">
              <a:buFont typeface="Arial" pitchFamily="34" charset="0"/>
              <a:buChar char="•"/>
            </a:pPr>
            <a:r>
              <a:rPr lang="en-US" sz="1300" baseline="0" dirty="0" smtClean="0">
                <a:latin typeface="Arial" pitchFamily="34" charset="0"/>
                <a:cs typeface="Arial" pitchFamily="34" charset="0"/>
              </a:rPr>
              <a:t>Dropping out of school is related to a variety of factors that can be classified in four areas:</a:t>
            </a:r>
          </a:p>
          <a:p>
            <a:pPr marL="628650" lvl="1" indent="-171450">
              <a:buFont typeface="Arial" pitchFamily="34" charset="0"/>
              <a:buChar char="•"/>
            </a:pPr>
            <a:r>
              <a:rPr lang="en-US" sz="1300" baseline="0" dirty="0" smtClean="0">
                <a:latin typeface="Arial" pitchFamily="34" charset="0"/>
                <a:cs typeface="Arial" pitchFamily="34" charset="0"/>
              </a:rPr>
              <a:t>Individual</a:t>
            </a:r>
          </a:p>
          <a:p>
            <a:pPr marL="628650" lvl="1" indent="-171450">
              <a:buFont typeface="Arial" pitchFamily="34" charset="0"/>
              <a:buChar char="•"/>
            </a:pPr>
            <a:r>
              <a:rPr lang="en-US" sz="1300" baseline="0" dirty="0" smtClean="0">
                <a:latin typeface="Arial" pitchFamily="34" charset="0"/>
                <a:cs typeface="Arial" pitchFamily="34" charset="0"/>
              </a:rPr>
              <a:t>Family</a:t>
            </a:r>
          </a:p>
          <a:p>
            <a:pPr marL="628650" lvl="1" indent="-171450">
              <a:buFont typeface="Arial" pitchFamily="34" charset="0"/>
              <a:buChar char="•"/>
            </a:pPr>
            <a:r>
              <a:rPr lang="en-US" sz="1300" baseline="0" dirty="0" smtClean="0">
                <a:latin typeface="Arial" pitchFamily="34" charset="0"/>
                <a:cs typeface="Arial" pitchFamily="34" charset="0"/>
              </a:rPr>
              <a:t>School</a:t>
            </a:r>
          </a:p>
          <a:p>
            <a:pPr marL="628650" lvl="1" indent="-171450">
              <a:buFont typeface="Arial" pitchFamily="34" charset="0"/>
              <a:buChar char="•"/>
            </a:pPr>
            <a:r>
              <a:rPr lang="en-US" sz="1300" baseline="0" dirty="0" smtClean="0">
                <a:latin typeface="Arial" pitchFamily="34" charset="0"/>
                <a:cs typeface="Arial" pitchFamily="34" charset="0"/>
              </a:rPr>
              <a:t>Community</a:t>
            </a:r>
          </a:p>
          <a:p>
            <a:pPr marL="457200" lvl="1" indent="0">
              <a:buFont typeface="Arial" pitchFamily="34" charset="0"/>
              <a:buNone/>
            </a:pPr>
            <a:endParaRPr lang="en-US" sz="1300" baseline="0" dirty="0" smtClean="0">
              <a:latin typeface="Arial" pitchFamily="34" charset="0"/>
              <a:cs typeface="Arial" pitchFamily="34" charset="0"/>
            </a:endParaRPr>
          </a:p>
          <a:p>
            <a:pPr marL="171450" lvl="0" indent="-171450">
              <a:buFont typeface="Arial" pitchFamily="34" charset="0"/>
              <a:buChar char="•"/>
            </a:pPr>
            <a:r>
              <a:rPr lang="en-US" sz="1300" baseline="0" dirty="0" smtClean="0">
                <a:latin typeface="Arial" pitchFamily="34" charset="0"/>
                <a:cs typeface="Arial" pitchFamily="34" charset="0"/>
              </a:rPr>
              <a:t>This report focuses on Individual and Family Risk Factors</a:t>
            </a:r>
          </a:p>
          <a:p>
            <a:pPr marL="171450" lvl="0" indent="-171450">
              <a:buFont typeface="Arial" pitchFamily="34" charset="0"/>
              <a:buChar char="•"/>
            </a:pPr>
            <a:r>
              <a:rPr lang="en-US" sz="1300" baseline="0" dirty="0" smtClean="0">
                <a:latin typeface="Arial" pitchFamily="34" charset="0"/>
                <a:cs typeface="Arial" pitchFamily="34" charset="0"/>
              </a:rPr>
              <a:t>No single risk factor can be used to identify students at risk of dropping out of school.</a:t>
            </a:r>
          </a:p>
          <a:p>
            <a:pPr marL="171450" lvl="0" indent="-171450">
              <a:buFont typeface="Arial" pitchFamily="34" charset="0"/>
              <a:buChar char="•"/>
            </a:pPr>
            <a:r>
              <a:rPr lang="en-US" sz="1300" baseline="0" dirty="0" smtClean="0">
                <a:latin typeface="Arial" pitchFamily="34" charset="0"/>
                <a:cs typeface="Arial" pitchFamily="34" charset="0"/>
              </a:rPr>
              <a:t>Accuracy increases when a combination of factors is considered</a:t>
            </a:r>
          </a:p>
          <a:p>
            <a:pPr marL="171450" lvl="0" indent="-171450">
              <a:buFont typeface="Arial" pitchFamily="34" charset="0"/>
              <a:buChar char="•"/>
            </a:pPr>
            <a:r>
              <a:rPr lang="en-US" sz="1300" baseline="0" dirty="0" smtClean="0">
                <a:latin typeface="Arial" pitchFamily="34" charset="0"/>
                <a:cs typeface="Arial" pitchFamily="34" charset="0"/>
              </a:rPr>
              <a:t>Dropouts are not homogeneous—many groups of students can be identified based on:</a:t>
            </a:r>
          </a:p>
          <a:p>
            <a:pPr marL="628650" lvl="1" indent="-171450">
              <a:buFont typeface="Arial" pitchFamily="34" charset="0"/>
              <a:buChar char="•"/>
            </a:pPr>
            <a:r>
              <a:rPr lang="en-US" sz="1300" baseline="0" dirty="0" smtClean="0">
                <a:latin typeface="Arial" pitchFamily="34" charset="0"/>
                <a:cs typeface="Arial" pitchFamily="34" charset="0"/>
              </a:rPr>
              <a:t>When the risk factors emerged</a:t>
            </a:r>
          </a:p>
          <a:p>
            <a:pPr marL="628650" lvl="1" indent="-171450">
              <a:buFont typeface="Arial" pitchFamily="34" charset="0"/>
              <a:buChar char="•"/>
            </a:pPr>
            <a:r>
              <a:rPr lang="en-US" sz="1300" baseline="0" dirty="0" smtClean="0">
                <a:latin typeface="Arial" pitchFamily="34" charset="0"/>
                <a:cs typeface="Arial" pitchFamily="34" charset="0"/>
              </a:rPr>
              <a:t>The combination of risk factors experienced</a:t>
            </a:r>
          </a:p>
          <a:p>
            <a:pPr marL="628650" lvl="1" indent="-171450">
              <a:buFont typeface="Arial" pitchFamily="34" charset="0"/>
              <a:buChar char="•"/>
            </a:pPr>
            <a:r>
              <a:rPr lang="en-US" sz="1300" baseline="0" dirty="0" smtClean="0">
                <a:latin typeface="Arial" pitchFamily="34" charset="0"/>
                <a:cs typeface="Arial" pitchFamily="34" charset="0"/>
              </a:rPr>
              <a:t>How the risk factors influenced the students and the other risk factors</a:t>
            </a:r>
          </a:p>
          <a:p>
            <a:pPr marL="171450" lvl="0" indent="-171450">
              <a:buFont typeface="Arial" pitchFamily="34" charset="0"/>
              <a:buChar char="•"/>
            </a:pPr>
            <a:r>
              <a:rPr lang="en-US" sz="1300" baseline="0" dirty="0" smtClean="0">
                <a:latin typeface="Arial" pitchFamily="34" charset="0"/>
                <a:cs typeface="Arial" pitchFamily="34" charset="0"/>
              </a:rPr>
              <a:t>Student who drop out often have multiple risk factors with complex interactions</a:t>
            </a:r>
          </a:p>
          <a:p>
            <a:pPr marL="171450" lvl="0" indent="-171450">
              <a:buFont typeface="Arial" pitchFamily="34" charset="0"/>
              <a:buChar char="•"/>
            </a:pPr>
            <a:r>
              <a:rPr lang="en-US" sz="1300" baseline="0" dirty="0" smtClean="0">
                <a:latin typeface="Arial" pitchFamily="34" charset="0"/>
                <a:cs typeface="Arial" pitchFamily="34" charset="0"/>
              </a:rPr>
              <a:t>Dropping out is often a long process that begins early</a:t>
            </a:r>
          </a:p>
          <a:p>
            <a:pPr marL="171450" lvl="0" indent="-171450">
              <a:buFont typeface="Arial" pitchFamily="34" charset="0"/>
              <a:buChar char="•"/>
            </a:pPr>
            <a:r>
              <a:rPr lang="en-US" sz="1300" baseline="0" dirty="0" smtClean="0">
                <a:latin typeface="Arial" pitchFamily="34" charset="0"/>
                <a:cs typeface="Arial" pitchFamily="34" charset="0"/>
              </a:rPr>
              <a:t>Dropping out is described as a process, not an event, with factors building and compounding over time.</a:t>
            </a:r>
          </a:p>
          <a:p>
            <a:pPr marL="171450" lvl="0" indent="-171450">
              <a:buFont typeface="Arial" pitchFamily="34" charset="0"/>
              <a:buChar char="•"/>
            </a:pPr>
            <a:endParaRPr lang="en-US" baseline="0" dirty="0" smtClean="0"/>
          </a:p>
          <a:p>
            <a:pPr marL="171450" lvl="0" indent="-171450">
              <a:buFont typeface="Arial" pitchFamily="34" charset="0"/>
              <a:buChar cha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a:t>
            </a:fld>
            <a:endParaRPr lang="en-US" dirty="0"/>
          </a:p>
        </p:txBody>
      </p:sp>
    </p:spTree>
    <p:extLst>
      <p:ext uri="{BB962C8B-B14F-4D97-AF65-F5344CB8AC3E}">
        <p14:creationId xmlns:p14="http://schemas.microsoft.com/office/powerpoint/2010/main" val="5211291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dirty="0" smtClean="0">
                <a:latin typeface="Arial" pitchFamily="34" charset="0"/>
                <a:cs typeface="Arial" pitchFamily="34" charset="0"/>
              </a:rPr>
              <a:t>Trainer Notes:</a:t>
            </a:r>
          </a:p>
          <a:p>
            <a:r>
              <a:rPr lang="en-US" sz="1200" dirty="0" smtClean="0">
                <a:latin typeface="Arial" pitchFamily="34" charset="0"/>
                <a:cs typeface="Arial" pitchFamily="34" charset="0"/>
              </a:rPr>
              <a:t>These risk factors are outlined on </a:t>
            </a:r>
            <a:r>
              <a:rPr lang="en-US" sz="1200" i="0" dirty="0" smtClean="0">
                <a:latin typeface="Arial" pitchFamily="34" charset="0"/>
                <a:cs typeface="Arial" pitchFamily="34" charset="0"/>
              </a:rPr>
              <a:t>Page 4 and 78-82 </a:t>
            </a:r>
            <a:r>
              <a:rPr lang="en-US" sz="1200" dirty="0" smtClean="0">
                <a:latin typeface="Arial" pitchFamily="34" charset="0"/>
                <a:cs typeface="Arial" pitchFamily="34" charset="0"/>
              </a:rPr>
              <a:t>of the Dropout Risk Factors and Exemplary</a:t>
            </a:r>
            <a:r>
              <a:rPr lang="en-US" sz="1200" baseline="0" dirty="0" smtClean="0">
                <a:latin typeface="Arial" pitchFamily="34" charset="0"/>
                <a:cs typeface="Arial" pitchFamily="34" charset="0"/>
              </a:rPr>
              <a:t> Programs Report by the National Dropout Prevention Center/Network and Communities in Schools.</a:t>
            </a:r>
          </a:p>
          <a:p>
            <a:endParaRPr lang="en-US" sz="1200" baseline="0" dirty="0" smtClean="0">
              <a:latin typeface="Arial" pitchFamily="34" charset="0"/>
              <a:cs typeface="Arial" pitchFamily="34" charset="0"/>
            </a:endParaRPr>
          </a:p>
          <a:p>
            <a:r>
              <a:rPr lang="en-US" sz="1200" b="1" dirty="0" smtClean="0">
                <a:latin typeface="Arial" pitchFamily="34" charset="0"/>
                <a:cs typeface="Arial" pitchFamily="34" charset="0"/>
              </a:rPr>
              <a:t>Individual Risk Factors Examples</a:t>
            </a:r>
          </a:p>
          <a:p>
            <a:pPr lvl="1"/>
            <a:r>
              <a:rPr lang="en-US" sz="1200" dirty="0" smtClean="0">
                <a:latin typeface="Arial" pitchFamily="34" charset="0"/>
                <a:cs typeface="Arial" pitchFamily="34" charset="0"/>
              </a:rPr>
              <a:t>Individual Background Characteristics</a:t>
            </a:r>
          </a:p>
          <a:p>
            <a:pPr lvl="2"/>
            <a:r>
              <a:rPr lang="en-US" sz="1200" dirty="0" smtClean="0">
                <a:latin typeface="Arial" pitchFamily="34" charset="0"/>
                <a:cs typeface="Arial" pitchFamily="34" charset="0"/>
              </a:rPr>
              <a:t>—Low Socio Economic Status, Homelessness, high residential mobility, non-English</a:t>
            </a:r>
            <a:r>
              <a:rPr lang="en-US" sz="1200" baseline="0" dirty="0" smtClean="0">
                <a:latin typeface="Arial" pitchFamily="34" charset="0"/>
                <a:cs typeface="Arial" pitchFamily="34" charset="0"/>
              </a:rPr>
              <a:t> Speaking, Minority, Males, Physical disability, chronic illness, mental illness, cognitive, emotional or behavioral disability, low cognitive abilities, limited academic ability</a:t>
            </a:r>
            <a:endParaRPr lang="en-US" sz="1200" dirty="0" smtClean="0">
              <a:latin typeface="Arial" pitchFamily="34" charset="0"/>
              <a:cs typeface="Arial" pitchFamily="34" charset="0"/>
            </a:endParaRPr>
          </a:p>
          <a:p>
            <a:pPr lvl="1"/>
            <a:r>
              <a:rPr lang="en-US" sz="1200" dirty="0" smtClean="0">
                <a:latin typeface="Arial" pitchFamily="34" charset="0"/>
                <a:cs typeface="Arial" pitchFamily="34" charset="0"/>
              </a:rPr>
              <a:t>Early Adult Responsibilities</a:t>
            </a:r>
          </a:p>
          <a:p>
            <a:pPr lvl="2"/>
            <a:r>
              <a:rPr lang="en-US" sz="1200" dirty="0" smtClean="0">
                <a:latin typeface="Arial" pitchFamily="34" charset="0"/>
                <a:cs typeface="Arial" pitchFamily="34" charset="0"/>
              </a:rPr>
              <a:t>--Teen parent,</a:t>
            </a:r>
            <a:r>
              <a:rPr lang="en-US" sz="1200" baseline="0" dirty="0" smtClean="0">
                <a:latin typeface="Arial" pitchFamily="34" charset="0"/>
                <a:cs typeface="Arial" pitchFamily="34" charset="0"/>
              </a:rPr>
              <a:t> works more than 20 hours per week, needs to get a job or needs to keep a job, early marriage, family responsibilities such as translating for parents or caring for siblings</a:t>
            </a:r>
            <a:endParaRPr lang="en-US" sz="1200" dirty="0" smtClean="0">
              <a:latin typeface="Arial" pitchFamily="34" charset="0"/>
              <a:cs typeface="Arial" pitchFamily="34" charset="0"/>
            </a:endParaRPr>
          </a:p>
          <a:p>
            <a:pPr lvl="1"/>
            <a:r>
              <a:rPr lang="en-US" sz="1200" dirty="0" smtClean="0">
                <a:latin typeface="Arial" pitchFamily="34" charset="0"/>
                <a:cs typeface="Arial" pitchFamily="34" charset="0"/>
              </a:rPr>
              <a:t>Social Attitudes, Values and Behaviors</a:t>
            </a:r>
          </a:p>
          <a:p>
            <a:pPr lvl="1"/>
            <a:r>
              <a:rPr lang="en-US" sz="1200" dirty="0" smtClean="0">
                <a:latin typeface="Arial" pitchFamily="34" charset="0"/>
                <a:cs typeface="Arial" pitchFamily="34" charset="0"/>
              </a:rPr>
              <a:t>	--bonding to anti-social peers, low occupational aspirations, low</a:t>
            </a:r>
            <a:r>
              <a:rPr lang="en-US" sz="1200" baseline="0" dirty="0" smtClean="0">
                <a:latin typeface="Arial" pitchFamily="34" charset="0"/>
                <a:cs typeface="Arial" pitchFamily="34" charset="0"/>
              </a:rPr>
              <a:t> self esteem and self confidence</a:t>
            </a:r>
            <a:endParaRPr lang="en-US" sz="1200" dirty="0" smtClean="0">
              <a:latin typeface="Arial" pitchFamily="34" charset="0"/>
              <a:cs typeface="Arial" pitchFamily="34" charset="0"/>
            </a:endParaRPr>
          </a:p>
          <a:p>
            <a:pPr lvl="1"/>
            <a:r>
              <a:rPr lang="en-US" sz="1200" dirty="0" smtClean="0">
                <a:latin typeface="Arial" pitchFamily="34" charset="0"/>
                <a:cs typeface="Arial" pitchFamily="34" charset="0"/>
              </a:rPr>
              <a:t>School Performance</a:t>
            </a:r>
          </a:p>
          <a:p>
            <a:pPr lvl="1"/>
            <a:r>
              <a:rPr lang="en-US" sz="1200" dirty="0" smtClean="0">
                <a:latin typeface="Arial" pitchFamily="34" charset="0"/>
                <a:cs typeface="Arial" pitchFamily="34" charset="0"/>
              </a:rPr>
              <a:t>	--low achievement, retention, over-age, poor reader</a:t>
            </a:r>
          </a:p>
          <a:p>
            <a:pPr lvl="1"/>
            <a:r>
              <a:rPr lang="en-US" sz="1200" dirty="0" smtClean="0">
                <a:latin typeface="Arial" pitchFamily="34" charset="0"/>
                <a:cs typeface="Arial" pitchFamily="34" charset="0"/>
              </a:rPr>
              <a:t>School Engagement</a:t>
            </a:r>
          </a:p>
          <a:p>
            <a:pPr lvl="1"/>
            <a:r>
              <a:rPr lang="en-US" sz="1200" dirty="0" smtClean="0">
                <a:latin typeface="Arial" pitchFamily="34" charset="0"/>
                <a:cs typeface="Arial" pitchFamily="34" charset="0"/>
              </a:rPr>
              <a:t>	--poor attendance,</a:t>
            </a:r>
            <a:r>
              <a:rPr lang="en-US" sz="1200" baseline="0" dirty="0" smtClean="0">
                <a:latin typeface="Arial" pitchFamily="34" charset="0"/>
                <a:cs typeface="Arial" pitchFamily="34" charset="0"/>
              </a:rPr>
              <a:t> low educational expectations, lack of effort, cuts classes</a:t>
            </a:r>
            <a:endParaRPr lang="en-US" sz="1200" dirty="0" smtClean="0">
              <a:latin typeface="Arial" pitchFamily="34" charset="0"/>
              <a:cs typeface="Arial" pitchFamily="34" charset="0"/>
            </a:endParaRPr>
          </a:p>
          <a:p>
            <a:pPr lvl="1"/>
            <a:r>
              <a:rPr lang="en-US" sz="1200" dirty="0" smtClean="0">
                <a:latin typeface="Arial" pitchFamily="34" charset="0"/>
                <a:cs typeface="Arial" pitchFamily="34" charset="0"/>
              </a:rPr>
              <a:t>School Behavior</a:t>
            </a:r>
          </a:p>
          <a:p>
            <a:pPr lvl="1"/>
            <a:r>
              <a:rPr lang="en-US" sz="1200" dirty="0" smtClean="0">
                <a:latin typeface="Arial" pitchFamily="34" charset="0"/>
                <a:cs typeface="Arial" pitchFamily="34" charset="0"/>
              </a:rPr>
              <a:t>	--misbehavior, early aggression, vandalism,</a:t>
            </a:r>
            <a:r>
              <a:rPr lang="en-US" sz="1200" baseline="0" dirty="0" smtClean="0">
                <a:latin typeface="Arial" pitchFamily="34" charset="0"/>
                <a:cs typeface="Arial" pitchFamily="34" charset="0"/>
              </a:rPr>
              <a:t> suspensions or expulsions</a:t>
            </a:r>
            <a:endParaRPr lang="en-US" sz="1200" dirty="0" smtClean="0">
              <a:latin typeface="Arial" pitchFamily="34" charset="0"/>
              <a:cs typeface="Arial" pitchFamily="34" charset="0"/>
            </a:endParaRPr>
          </a:p>
          <a:p>
            <a:r>
              <a:rPr lang="en-US" sz="1200" b="1" dirty="0" smtClean="0">
                <a:latin typeface="Arial" pitchFamily="34" charset="0"/>
                <a:cs typeface="Arial" pitchFamily="34" charset="0"/>
              </a:rPr>
              <a:t>Family Risk Factors Examples</a:t>
            </a:r>
          </a:p>
          <a:p>
            <a:pPr lvl="1"/>
            <a:r>
              <a:rPr lang="en-US" sz="1200" dirty="0" smtClean="0">
                <a:latin typeface="Arial" pitchFamily="34" charset="0"/>
                <a:cs typeface="Arial" pitchFamily="34" charset="0"/>
              </a:rPr>
              <a:t>Family Background Characteristics</a:t>
            </a:r>
          </a:p>
          <a:p>
            <a:pPr lvl="1"/>
            <a:r>
              <a:rPr lang="en-US" sz="1200" dirty="0" smtClean="0">
                <a:latin typeface="Arial" pitchFamily="34" charset="0"/>
                <a:cs typeface="Arial" pitchFamily="34" charset="0"/>
              </a:rPr>
              <a:t>	--low</a:t>
            </a:r>
            <a:r>
              <a:rPr lang="en-US" sz="1200" baseline="0" dirty="0" smtClean="0">
                <a:latin typeface="Arial" pitchFamily="34" charset="0"/>
                <a:cs typeface="Arial" pitchFamily="34" charset="0"/>
              </a:rPr>
              <a:t> SES, family receipt of public assistance, parents unemployed, parents lack of education</a:t>
            </a:r>
            <a:endParaRPr lang="en-US" sz="1200" dirty="0" smtClean="0">
              <a:latin typeface="Arial" pitchFamily="34" charset="0"/>
              <a:cs typeface="Arial" pitchFamily="34" charset="0"/>
            </a:endParaRPr>
          </a:p>
          <a:p>
            <a:pPr lvl="1"/>
            <a:r>
              <a:rPr lang="en-US" sz="1200" dirty="0" smtClean="0">
                <a:latin typeface="Arial" pitchFamily="34" charset="0"/>
                <a:cs typeface="Arial" pitchFamily="34" charset="0"/>
              </a:rPr>
              <a:t>Family Engagement and/or Commitment to Education</a:t>
            </a:r>
          </a:p>
          <a:p>
            <a:pPr lvl="1"/>
            <a:r>
              <a:rPr lang="en-US" sz="1200" dirty="0" smtClean="0">
                <a:latin typeface="Arial" pitchFamily="34" charset="0"/>
                <a:cs typeface="Arial" pitchFamily="34" charset="0"/>
              </a:rPr>
              <a:t>	--siblings dropped out, low parental education</a:t>
            </a:r>
            <a:r>
              <a:rPr lang="en-US" sz="1200" baseline="0" dirty="0" smtClean="0">
                <a:latin typeface="Arial" pitchFamily="34" charset="0"/>
                <a:cs typeface="Arial" pitchFamily="34" charset="0"/>
              </a:rPr>
              <a:t> expectations, lack of reading material in the home</a:t>
            </a:r>
          </a:p>
          <a:p>
            <a:pPr lvl="0"/>
            <a:endParaRPr lang="en-US" sz="1200" baseline="0" dirty="0" smtClean="0">
              <a:latin typeface="Arial" pitchFamily="34" charset="0"/>
              <a:cs typeface="Arial" pitchFamily="34" charset="0"/>
            </a:endParaRPr>
          </a:p>
          <a:p>
            <a:pPr lvl="0"/>
            <a:r>
              <a:rPr lang="en-US" sz="1200" b="1" baseline="0" dirty="0" smtClean="0">
                <a:latin typeface="Arial" pitchFamily="34" charset="0"/>
                <a:cs typeface="Arial" pitchFamily="34" charset="0"/>
              </a:rPr>
              <a:t>Trainer Questions:</a:t>
            </a:r>
          </a:p>
          <a:p>
            <a:pPr lvl="0"/>
            <a:r>
              <a:rPr lang="en-US" sz="1200" baseline="0" dirty="0" smtClean="0">
                <a:latin typeface="Arial" pitchFamily="34" charset="0"/>
                <a:cs typeface="Arial" pitchFamily="34" charset="0"/>
              </a:rPr>
              <a:t>Can you think of other risk-factor examples which you have encountered in your LEA?</a:t>
            </a:r>
          </a:p>
          <a:p>
            <a:pPr lvl="0"/>
            <a:endParaRPr lang="en-US" sz="1200" dirty="0" smtClean="0">
              <a:latin typeface="Arial" pitchFamily="34" charset="0"/>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a:t>
            </a:fld>
            <a:endParaRPr lang="en-US" dirty="0"/>
          </a:p>
        </p:txBody>
      </p:sp>
    </p:spTree>
    <p:extLst>
      <p:ext uri="{BB962C8B-B14F-4D97-AF65-F5344CB8AC3E}">
        <p14:creationId xmlns:p14="http://schemas.microsoft.com/office/powerpoint/2010/main" val="21129419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72E534-9B96-469B-99C0-8551271B58B1}" type="slidenum">
              <a:rPr lang="en-US" smtClean="0"/>
              <a:pPr/>
              <a:t>17</a:t>
            </a:fld>
            <a:endParaRPr lang="en-US" dirty="0"/>
          </a:p>
        </p:txBody>
      </p:sp>
    </p:spTree>
    <p:extLst>
      <p:ext uri="{BB962C8B-B14F-4D97-AF65-F5344CB8AC3E}">
        <p14:creationId xmlns:p14="http://schemas.microsoft.com/office/powerpoint/2010/main" val="3369811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defTabSz="877989"/>
            <a:r>
              <a:rPr lang="en-US" b="1" dirty="0" smtClean="0">
                <a:latin typeface="Arial" pitchFamily="34" charset="0"/>
              </a:rPr>
              <a:t>Trainer Notes:</a:t>
            </a:r>
          </a:p>
          <a:p>
            <a:pPr defTabSz="877989"/>
            <a:r>
              <a:rPr lang="en-US" b="0" dirty="0" smtClean="0">
                <a:latin typeface="Arial" pitchFamily="34" charset="0"/>
              </a:rPr>
              <a:t>Ask Participants to log into Project</a:t>
            </a:r>
            <a:r>
              <a:rPr lang="en-US" b="0" baseline="0" dirty="0" smtClean="0">
                <a:latin typeface="Arial" pitchFamily="34" charset="0"/>
              </a:rPr>
              <a:t> Share and join the </a:t>
            </a:r>
            <a:r>
              <a:rPr lang="en-US" b="0" dirty="0" smtClean="0">
                <a:solidFill>
                  <a:schemeClr val="bg1"/>
                </a:solidFill>
                <a:latin typeface="Arial" pitchFamily="34" charset="0"/>
              </a:rPr>
              <a:t>studentGPS™ Dashboards Course 4: Monitoring Early Warning Indicators and Planning</a:t>
            </a:r>
            <a:r>
              <a:rPr lang="en-US" b="0" baseline="0" dirty="0" smtClean="0">
                <a:solidFill>
                  <a:schemeClr val="bg1"/>
                </a:solidFill>
                <a:latin typeface="Arial" pitchFamily="34" charset="0"/>
              </a:rPr>
              <a:t> Interventions for At-Risk Students. Next participants should </a:t>
            </a:r>
            <a:r>
              <a:rPr lang="en-US" b="0" baseline="0" dirty="0" smtClean="0">
                <a:latin typeface="Arial" pitchFamily="34" charset="0"/>
              </a:rPr>
              <a:t>locate the Report under the Resources section of Course 4. It may be helpful for the trainer to open a second browser window and show participants how to log into Project Share and join the Course.</a:t>
            </a:r>
          </a:p>
          <a:p>
            <a:pPr defTabSz="877989"/>
            <a:endParaRPr lang="en-US" b="1" dirty="0" smtClean="0">
              <a:latin typeface="Arial" pitchFamily="34" charset="0"/>
            </a:endParaRPr>
          </a:p>
          <a:p>
            <a:pPr defTabSz="877989"/>
            <a:r>
              <a:rPr lang="en-US" b="1" dirty="0" smtClean="0">
                <a:latin typeface="Arial" pitchFamily="34" charset="0"/>
              </a:rPr>
              <a:t>Trainer Comments:</a:t>
            </a:r>
          </a:p>
          <a:p>
            <a:pPr defTabSz="877989"/>
            <a:r>
              <a:rPr lang="en-US" b="1" dirty="0" smtClean="0">
                <a:latin typeface="Arial" pitchFamily="34" charset="0"/>
              </a:rPr>
              <a:t>The TEA Best Practices in Dropout</a:t>
            </a:r>
            <a:r>
              <a:rPr lang="en-US" b="1" baseline="0" dirty="0" smtClean="0">
                <a:latin typeface="Arial" pitchFamily="34" charset="0"/>
              </a:rPr>
              <a:t> Prevention </a:t>
            </a:r>
            <a:r>
              <a:rPr lang="en-US" dirty="0">
                <a:latin typeface="Arial" pitchFamily="34" charset="0"/>
              </a:rPr>
              <a:t>report which was prepared for TEA by the ICF International and the National Dropout prevention Center/Network in December 2008 has been included in this training (digital copy) as one reference for training participants. This document was prepared as a result of House Bill 2237 from the Texas State Legislature. It includes a summary of the study of the best practices of campuses and school </a:t>
            </a:r>
            <a:r>
              <a:rPr lang="en-US" dirty="0" smtClean="0">
                <a:latin typeface="Arial" pitchFamily="34" charset="0"/>
              </a:rPr>
              <a:t>LEAs </a:t>
            </a:r>
            <a:r>
              <a:rPr lang="en-US" dirty="0">
                <a:latin typeface="Arial" pitchFamily="34" charset="0"/>
              </a:rPr>
              <a:t>regarding dropout prevention programs. It identifies high-performing dropout prevention programs and strategies that </a:t>
            </a:r>
            <a:r>
              <a:rPr lang="en-US" dirty="0" smtClean="0">
                <a:latin typeface="Arial" pitchFamily="34" charset="0"/>
              </a:rPr>
              <a:t>LEAs </a:t>
            </a:r>
            <a:r>
              <a:rPr lang="en-US" dirty="0">
                <a:latin typeface="Arial" pitchFamily="34" charset="0"/>
              </a:rPr>
              <a:t>and charter schools may find helpful as they tackle the dropout prevention problem in their LEA</a:t>
            </a:r>
            <a:r>
              <a:rPr lang="en-US" dirty="0" smtClean="0">
                <a:latin typeface="Arial" pitchFamily="34" charset="0"/>
              </a:rPr>
              <a:t>.</a:t>
            </a:r>
          </a:p>
          <a:p>
            <a:pPr defTabSz="877989"/>
            <a:endParaRPr lang="en-US" dirty="0" smtClean="0">
              <a:latin typeface="Arial" pitchFamily="34" charset="0"/>
            </a:endParaRPr>
          </a:p>
          <a:p>
            <a:pPr defTabSz="877989"/>
            <a:r>
              <a:rPr lang="en-US" dirty="0" smtClean="0">
                <a:latin typeface="Arial" pitchFamily="34" charset="0"/>
              </a:rPr>
              <a:t>This</a:t>
            </a:r>
            <a:r>
              <a:rPr lang="en-US" baseline="0" dirty="0" smtClean="0">
                <a:latin typeface="Arial" pitchFamily="34" charset="0"/>
              </a:rPr>
              <a:t> report identifies effective strategies and programs. (Pages ES2-ES4) Additional programs and strategies are described in detail in the report.</a:t>
            </a:r>
          </a:p>
          <a:p>
            <a:pPr defTabSz="877989"/>
            <a:endParaRPr lang="en-US" baseline="0" dirty="0" smtClean="0">
              <a:latin typeface="Arial" pitchFamily="34" charset="0"/>
            </a:endParaRPr>
          </a:p>
          <a:p>
            <a:pPr defTabSz="877989"/>
            <a:r>
              <a:rPr lang="en-US" b="1" baseline="0" dirty="0" smtClean="0">
                <a:latin typeface="Arial" pitchFamily="34" charset="0"/>
              </a:rPr>
              <a:t>Examples of effective strategies include:</a:t>
            </a:r>
          </a:p>
          <a:p>
            <a:pPr defTabSz="877989"/>
            <a:r>
              <a:rPr lang="en-US" baseline="0" dirty="0" smtClean="0">
                <a:latin typeface="Arial" pitchFamily="34" charset="0"/>
              </a:rPr>
              <a:t>	School-community collaboration</a:t>
            </a:r>
          </a:p>
          <a:p>
            <a:pPr defTabSz="877989"/>
            <a:r>
              <a:rPr lang="en-US" baseline="0" dirty="0" smtClean="0">
                <a:latin typeface="Arial" pitchFamily="34" charset="0"/>
              </a:rPr>
              <a:t>	Safe learning environments</a:t>
            </a:r>
          </a:p>
          <a:p>
            <a:pPr defTabSz="877989"/>
            <a:r>
              <a:rPr lang="en-US" baseline="0" dirty="0" smtClean="0">
                <a:latin typeface="Arial" pitchFamily="34" charset="0"/>
              </a:rPr>
              <a:t>	Family engagement</a:t>
            </a:r>
          </a:p>
          <a:p>
            <a:pPr defTabSz="877989"/>
            <a:r>
              <a:rPr lang="en-US" baseline="0" dirty="0" smtClean="0">
                <a:latin typeface="Arial" pitchFamily="34" charset="0"/>
              </a:rPr>
              <a:t>	Mentoring/Tutoring</a:t>
            </a:r>
          </a:p>
          <a:p>
            <a:pPr defTabSz="877989"/>
            <a:r>
              <a:rPr lang="en-US" baseline="0" dirty="0" smtClean="0">
                <a:latin typeface="Arial" pitchFamily="34" charset="0"/>
              </a:rPr>
              <a:t>	Alternative schooling</a:t>
            </a:r>
          </a:p>
          <a:p>
            <a:pPr defTabSz="877989"/>
            <a:r>
              <a:rPr lang="en-US" baseline="0" dirty="0" smtClean="0">
                <a:latin typeface="Arial" pitchFamily="34" charset="0"/>
              </a:rPr>
              <a:t>	Active learning</a:t>
            </a:r>
          </a:p>
          <a:p>
            <a:pPr defTabSz="877989"/>
            <a:r>
              <a:rPr lang="en-US" baseline="0" dirty="0" smtClean="0">
                <a:latin typeface="Arial" pitchFamily="34" charset="0"/>
              </a:rPr>
              <a:t>	Career and technology education</a:t>
            </a:r>
          </a:p>
          <a:p>
            <a:pPr defTabSz="877989"/>
            <a:endParaRPr lang="en-US" baseline="0" dirty="0" smtClean="0">
              <a:latin typeface="Arial" pitchFamily="34" charset="0"/>
            </a:endParaRPr>
          </a:p>
          <a:p>
            <a:pPr defTabSz="877989"/>
            <a:r>
              <a:rPr lang="en-US" b="1" baseline="0" dirty="0" smtClean="0">
                <a:latin typeface="Arial" pitchFamily="34" charset="0"/>
              </a:rPr>
              <a:t>Examples of effective programs include:</a:t>
            </a:r>
          </a:p>
          <a:p>
            <a:pPr defTabSz="877989"/>
            <a:r>
              <a:rPr lang="en-US" baseline="0" dirty="0" smtClean="0">
                <a:latin typeface="Arial" pitchFamily="34" charset="0"/>
              </a:rPr>
              <a:t>	Check and Connect</a:t>
            </a:r>
          </a:p>
          <a:p>
            <a:pPr defTabSz="877989"/>
            <a:r>
              <a:rPr lang="en-US" baseline="0" dirty="0" smtClean="0">
                <a:latin typeface="Arial" pitchFamily="34" charset="0"/>
              </a:rPr>
              <a:t>	Achievement for Latinos through Academic Success (ALAS)</a:t>
            </a:r>
          </a:p>
          <a:p>
            <a:pPr defTabSz="877989"/>
            <a:r>
              <a:rPr lang="en-US" baseline="0" dirty="0" smtClean="0">
                <a:latin typeface="Arial" pitchFamily="34" charset="0"/>
              </a:rPr>
              <a:t>	Career Academies</a:t>
            </a:r>
          </a:p>
          <a:p>
            <a:pPr defTabSz="877989"/>
            <a:r>
              <a:rPr lang="en-US" baseline="0" dirty="0" smtClean="0">
                <a:latin typeface="Arial" pitchFamily="34" charset="0"/>
              </a:rPr>
              <a:t>	Communities in Schools (CIS)</a:t>
            </a:r>
          </a:p>
          <a:p>
            <a:pPr defTabSz="877989"/>
            <a:endParaRPr lang="en-US" baseline="0" dirty="0" smtClean="0">
              <a:latin typeface="Arial" pitchFamily="34" charset="0"/>
            </a:endParaRPr>
          </a:p>
          <a:p>
            <a:pPr defTabSz="877989"/>
            <a:r>
              <a:rPr lang="en-US" baseline="0" dirty="0" smtClean="0">
                <a:latin typeface="Arial" pitchFamily="34" charset="0"/>
              </a:rPr>
              <a:t>Page ES-7 contains a table which lists all of the programs reviewed in this report along with their effects on the following:</a:t>
            </a:r>
          </a:p>
          <a:p>
            <a:pPr defTabSz="877989"/>
            <a:r>
              <a:rPr lang="en-US" baseline="0" dirty="0" smtClean="0">
                <a:latin typeface="Arial" pitchFamily="34" charset="0"/>
              </a:rPr>
              <a:t>HS diploma, GED, Dropout Rate, Attendance, Reading, Math, Credits, Promotion and Recovery.</a:t>
            </a:r>
          </a:p>
          <a:p>
            <a:pPr defTabSz="877989"/>
            <a:endParaRPr lang="en-US" baseline="0" dirty="0" smtClean="0">
              <a:latin typeface="Arial" pitchFamily="34" charset="0"/>
            </a:endParaRPr>
          </a:p>
          <a:p>
            <a:pPr defTabSz="877989"/>
            <a:r>
              <a:rPr lang="en-US" baseline="0" dirty="0" smtClean="0">
                <a:latin typeface="Arial" pitchFamily="34" charset="0"/>
              </a:rPr>
              <a:t>The framework for identifying </a:t>
            </a:r>
            <a:r>
              <a:rPr lang="en-US" b="1" baseline="0" dirty="0" smtClean="0">
                <a:latin typeface="Arial" pitchFamily="34" charset="0"/>
              </a:rPr>
              <a:t>Best Practices in Dropout Prevention in Texas </a:t>
            </a:r>
            <a:r>
              <a:rPr lang="en-US" baseline="0" dirty="0" smtClean="0">
                <a:latin typeface="Arial" pitchFamily="34" charset="0"/>
              </a:rPr>
              <a:t>consisted of four tasks:</a:t>
            </a:r>
          </a:p>
          <a:p>
            <a:pPr defTabSz="877989"/>
            <a:r>
              <a:rPr lang="en-US" baseline="0" dirty="0" smtClean="0">
                <a:latin typeface="Arial" pitchFamily="34" charset="0"/>
              </a:rPr>
              <a:t>Task 1: Create the TEA Standards</a:t>
            </a:r>
          </a:p>
          <a:p>
            <a:pPr defTabSz="877989"/>
            <a:r>
              <a:rPr lang="en-US" baseline="0" dirty="0" smtClean="0">
                <a:latin typeface="Arial" pitchFamily="34" charset="0"/>
              </a:rPr>
              <a:t>Task 2: Identify and Review Programs</a:t>
            </a:r>
          </a:p>
          <a:p>
            <a:pPr defTabSz="877989"/>
            <a:r>
              <a:rPr lang="en-US" baseline="0" dirty="0" smtClean="0">
                <a:latin typeface="Arial" pitchFamily="34" charset="0"/>
              </a:rPr>
              <a:t>Task 3: Identify Best Practices and Strategies</a:t>
            </a:r>
          </a:p>
          <a:p>
            <a:pPr defTabSz="877989"/>
            <a:r>
              <a:rPr lang="en-US" baseline="0" dirty="0" smtClean="0">
                <a:latin typeface="Arial" pitchFamily="34" charset="0"/>
              </a:rPr>
              <a:t>Task 4: Make Recommendations, Complete the Written Report</a:t>
            </a:r>
          </a:p>
          <a:p>
            <a:pPr defTabSz="877989"/>
            <a:endParaRPr lang="en-US" baseline="0" dirty="0" smtClean="0">
              <a:latin typeface="Arial" pitchFamily="34" charset="0"/>
            </a:endParaRPr>
          </a:p>
          <a:p>
            <a:pPr defTabSz="877989"/>
            <a:r>
              <a:rPr lang="en-US" baseline="0" dirty="0" smtClean="0">
                <a:latin typeface="Arial" pitchFamily="34" charset="0"/>
              </a:rPr>
              <a:t>The National Dropout Prevention Center’s identified risk factors and related studies were integrated into the framework in Task 1 and 2.</a:t>
            </a:r>
          </a:p>
          <a:p>
            <a:pPr defTabSz="877989"/>
            <a:endParaRPr lang="en-US" baseline="0" dirty="0" smtClean="0">
              <a:latin typeface="Arial" pitchFamily="34" charset="0"/>
            </a:endParaRPr>
          </a:p>
          <a:p>
            <a:pPr defTabSz="877989"/>
            <a:r>
              <a:rPr lang="en-US" b="1" baseline="0" dirty="0" smtClean="0">
                <a:latin typeface="Arial" pitchFamily="34" charset="0"/>
              </a:rPr>
              <a:t>Table 8: Programs that Met Evidence (Tier 1 and 2) Page 35</a:t>
            </a:r>
          </a:p>
          <a:p>
            <a:pPr defTabSz="877989"/>
            <a:r>
              <a:rPr lang="en-US" baseline="0" dirty="0" smtClean="0">
                <a:latin typeface="Arial" pitchFamily="34" charset="0"/>
              </a:rPr>
              <a:t>The review team developed three tiers of evidence to identify the programs that (a) were the subject of the most rigorous research, (b) had demonstrated positive effects, and (c) had been subject to multiple examinations of effectiveness.</a:t>
            </a:r>
          </a:p>
          <a:p>
            <a:pPr defTabSz="877989"/>
            <a:endParaRPr lang="en-US" baseline="0" dirty="0" smtClean="0">
              <a:latin typeface="Arial" pitchFamily="34" charset="0"/>
            </a:endParaRPr>
          </a:p>
          <a:p>
            <a:pPr defTabSz="877989"/>
            <a:r>
              <a:rPr lang="en-US" b="1" baseline="0" dirty="0" smtClean="0">
                <a:latin typeface="Arial" pitchFamily="34" charset="0"/>
              </a:rPr>
              <a:t>Table 9: Strategies Used by Evidence-Based Dropout Prevention Programs; Page 50-51</a:t>
            </a:r>
          </a:p>
          <a:p>
            <a:pPr defTabSz="877989"/>
            <a:r>
              <a:rPr lang="en-US" baseline="0" dirty="0" smtClean="0">
                <a:latin typeface="Arial" pitchFamily="34" charset="0"/>
              </a:rPr>
              <a:t>This table lists the name of the program along with the strategies present in each program.</a:t>
            </a:r>
          </a:p>
          <a:p>
            <a:pPr defTabSz="877989"/>
            <a:endParaRPr lang="en-US" baseline="0" dirty="0" smtClean="0">
              <a:latin typeface="Arial" pitchFamily="34" charset="0"/>
            </a:endParaRPr>
          </a:p>
          <a:p>
            <a:pPr defTabSz="877989"/>
            <a:r>
              <a:rPr lang="en-US" baseline="0" dirty="0" smtClean="0">
                <a:latin typeface="Arial" pitchFamily="34" charset="0"/>
              </a:rPr>
              <a:t>Page 55 of the Report describes the </a:t>
            </a:r>
            <a:r>
              <a:rPr lang="en-US" b="1" baseline="0" dirty="0" smtClean="0">
                <a:latin typeface="Arial" pitchFamily="34" charset="0"/>
              </a:rPr>
              <a:t>Most Frequently Used Effective Strategies </a:t>
            </a:r>
            <a:r>
              <a:rPr lang="en-US" baseline="0" dirty="0" smtClean="0">
                <a:latin typeface="Arial" pitchFamily="34" charset="0"/>
              </a:rPr>
              <a:t>for Tier 1, 2 and 3 Programs. Note that Tier 1, 2 and 3 refers to the methodology used in the report to identify the most effective programs. The ‘Tiers’ in this context should not be confused with </a:t>
            </a:r>
            <a:r>
              <a:rPr lang="en-US" baseline="0" dirty="0" err="1" smtClean="0">
                <a:latin typeface="Arial" pitchFamily="34" charset="0"/>
              </a:rPr>
              <a:t>RtI</a:t>
            </a:r>
            <a:r>
              <a:rPr lang="en-US" baseline="0" dirty="0" smtClean="0">
                <a:latin typeface="Arial" pitchFamily="34" charset="0"/>
              </a:rPr>
              <a:t> or other intervention-related tiers. In this section, one can read about the strategy such as Family Engagement or Mentoring/Tutoring. This section informs the reader of the programs which utilize the particular strategy. The Report provides context as to why the particular strategy is helpful to students who have certain risk factors.</a:t>
            </a:r>
          </a:p>
          <a:p>
            <a:pPr defTabSz="877989"/>
            <a:endParaRPr lang="en-US" baseline="0" dirty="0" smtClean="0">
              <a:latin typeface="Arial" pitchFamily="34" charset="0"/>
            </a:endParaRPr>
          </a:p>
          <a:p>
            <a:pPr defTabSz="877989"/>
            <a:endParaRPr lang="en-US" baseline="0" dirty="0" smtClean="0">
              <a:latin typeface="Arial" pitchFamily="34" charset="0"/>
            </a:endParaRPr>
          </a:p>
          <a:p>
            <a:pPr defTabSz="877989"/>
            <a:endParaRPr lang="en-US" baseline="0" dirty="0" smtClean="0">
              <a:latin typeface="Arial" pitchFamily="34" charset="0"/>
            </a:endParaRPr>
          </a:p>
          <a:p>
            <a:pPr defTabSz="877989"/>
            <a:endParaRPr lang="en-US" baseline="0" dirty="0" smtClean="0">
              <a:latin typeface="Arial" pitchFamily="34" charset="0"/>
            </a:endParaRPr>
          </a:p>
          <a:p>
            <a:pPr defTabSz="877989"/>
            <a:endParaRPr lang="en-US" baseline="0" dirty="0" smtClean="0">
              <a:latin typeface="Arial" pitchFamily="34" charset="0"/>
            </a:endParaRPr>
          </a:p>
          <a:p>
            <a:pPr defTabSz="877989"/>
            <a:endParaRPr lang="en-US" dirty="0">
              <a:latin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18</a:t>
            </a:fld>
            <a:endParaRPr lang="en-US" dirty="0"/>
          </a:p>
        </p:txBody>
      </p:sp>
    </p:spTree>
    <p:extLst>
      <p:ext uri="{BB962C8B-B14F-4D97-AF65-F5344CB8AC3E}">
        <p14:creationId xmlns:p14="http://schemas.microsoft.com/office/powerpoint/2010/main" val="2423700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rPr>
              <a:t>Today we will take a look at the studentGPS™ Dashboards and how they can be used to Monitor</a:t>
            </a:r>
            <a:r>
              <a:rPr lang="en-US" baseline="0" dirty="0" smtClean="0">
                <a:latin typeface="Arial" pitchFamily="34" charset="0"/>
              </a:rPr>
              <a:t> Early Warning Indicators for students at risk of dropping out of school. We will begin with an overview of the system and then discuss how the Dashboards can be used to monitor Attendance and Truancy on our campus. In addition, we will review research-based Early Warning Indicators and look at the Early Warning Metrics available in the studentGPS™ Dashboards. After investigating our students’ performance on the early warning metrics, we will develop an action plan to be implemented on our campus. Finally, we will share our findings and discuss our next steps for implementing our action plan.</a:t>
            </a:r>
            <a:endParaRPr lang="en-US" dirty="0">
              <a:latin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1</a:t>
            </a:fld>
            <a:endParaRPr lang="en-US" dirty="0"/>
          </a:p>
        </p:txBody>
      </p:sp>
    </p:spTree>
    <p:extLst>
      <p:ext uri="{BB962C8B-B14F-4D97-AF65-F5344CB8AC3E}">
        <p14:creationId xmlns:p14="http://schemas.microsoft.com/office/powerpoint/2010/main" val="42919982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defTabSz="877989"/>
            <a:r>
              <a:rPr lang="en-US" b="1" dirty="0" smtClean="0">
                <a:latin typeface="Arial" pitchFamily="34" charset="0"/>
              </a:rPr>
              <a:t>Trainer Notes:</a:t>
            </a:r>
          </a:p>
          <a:p>
            <a:pPr defTabSz="877989"/>
            <a:r>
              <a:rPr lang="en-US" b="0" dirty="0" smtClean="0">
                <a:latin typeface="Arial" pitchFamily="34" charset="0"/>
              </a:rPr>
              <a:t>Ask Participants to log into Project</a:t>
            </a:r>
            <a:r>
              <a:rPr lang="en-US" b="0" baseline="0" dirty="0" smtClean="0">
                <a:latin typeface="Arial" pitchFamily="34" charset="0"/>
              </a:rPr>
              <a:t> Share and join the </a:t>
            </a:r>
            <a:r>
              <a:rPr lang="en-US" b="0" dirty="0" smtClean="0">
                <a:solidFill>
                  <a:schemeClr val="bg1"/>
                </a:solidFill>
                <a:latin typeface="Arial" pitchFamily="34" charset="0"/>
              </a:rPr>
              <a:t>studentGPS™ Dashboards Course 4: Monitoring Early Warning Indicators and Planning</a:t>
            </a:r>
            <a:r>
              <a:rPr lang="en-US" b="0" baseline="0" dirty="0" smtClean="0">
                <a:solidFill>
                  <a:schemeClr val="bg1"/>
                </a:solidFill>
                <a:latin typeface="Arial" pitchFamily="34" charset="0"/>
              </a:rPr>
              <a:t> Interventions for At-Risk Students. Next participants should </a:t>
            </a:r>
            <a:r>
              <a:rPr lang="en-US" b="0" baseline="0" dirty="0" smtClean="0">
                <a:latin typeface="Arial" pitchFamily="34" charset="0"/>
              </a:rPr>
              <a:t>locate the report under the Resources section of Course 4. It may be helpful for the trainer to open a second browser window and show participants how to log into Project Share and join the Course.</a:t>
            </a:r>
          </a:p>
          <a:p>
            <a:pPr defTabSz="877989"/>
            <a:endParaRPr lang="en-US" b="0" baseline="0" dirty="0" smtClean="0">
              <a:latin typeface="Arial" pitchFamily="34" charset="0"/>
            </a:endParaRPr>
          </a:p>
          <a:p>
            <a:pPr defTabSz="877989"/>
            <a:r>
              <a:rPr lang="en-US" b="0" baseline="0" dirty="0" smtClean="0">
                <a:latin typeface="Arial" pitchFamily="34" charset="0"/>
              </a:rPr>
              <a:t>The trainer should review the trainer comments below and allow participants 5 minutes to review the report.</a:t>
            </a:r>
          </a:p>
          <a:p>
            <a:pPr marL="0" indent="0">
              <a:buFont typeface="Arial" pitchFamily="34" charset="0"/>
              <a:buNone/>
            </a:pPr>
            <a:endParaRPr lang="en-US" b="1" dirty="0" smtClean="0">
              <a:latin typeface="Arial" pitchFamily="34" charset="0"/>
            </a:endParaRPr>
          </a:p>
          <a:p>
            <a:pPr marL="0" indent="0">
              <a:buFont typeface="Arial" pitchFamily="34" charset="0"/>
              <a:buNone/>
            </a:pPr>
            <a:r>
              <a:rPr lang="en-US" b="1" dirty="0" smtClean="0">
                <a:latin typeface="Arial" pitchFamily="34" charset="0"/>
              </a:rPr>
              <a:t>Trainer Comments:</a:t>
            </a:r>
          </a:p>
          <a:p>
            <a:pPr marL="0" indent="0">
              <a:buFont typeface="Arial" pitchFamily="34" charset="0"/>
              <a:buNone/>
            </a:pPr>
            <a:r>
              <a:rPr lang="en-US" dirty="0" smtClean="0">
                <a:latin typeface="Arial" pitchFamily="34" charset="0"/>
              </a:rPr>
              <a:t>These seven</a:t>
            </a:r>
            <a:r>
              <a:rPr lang="en-US" baseline="0" dirty="0" smtClean="0">
                <a:latin typeface="Arial" pitchFamily="34" charset="0"/>
              </a:rPr>
              <a:t> strategies were common strategies found in the programs with the strongest results. (See Page 80 of the report.)</a:t>
            </a:r>
          </a:p>
          <a:p>
            <a:pPr marL="171450" indent="-171450">
              <a:buFont typeface="Arial" pitchFamily="34" charset="0"/>
              <a:buChar char="•"/>
            </a:pPr>
            <a:r>
              <a:rPr lang="en-US" baseline="0" dirty="0" smtClean="0">
                <a:latin typeface="Arial" pitchFamily="34" charset="0"/>
              </a:rPr>
              <a:t>School-community collaboration recognizes the value of outside community organizations</a:t>
            </a:r>
          </a:p>
          <a:p>
            <a:pPr marL="171450" indent="-171450">
              <a:buFont typeface="Arial" pitchFamily="34" charset="0"/>
              <a:buChar char="•"/>
            </a:pPr>
            <a:r>
              <a:rPr lang="en-US" baseline="0" dirty="0" smtClean="0">
                <a:latin typeface="Arial" pitchFamily="34" charset="0"/>
              </a:rPr>
              <a:t>Safe learning environments include violence prevention and conflict resolution</a:t>
            </a:r>
          </a:p>
          <a:p>
            <a:pPr marL="171450" indent="-171450">
              <a:buFont typeface="Arial" pitchFamily="34" charset="0"/>
              <a:buChar char="•"/>
            </a:pPr>
            <a:r>
              <a:rPr lang="en-US" baseline="0" dirty="0" smtClean="0">
                <a:latin typeface="Arial" pitchFamily="34" charset="0"/>
              </a:rPr>
              <a:t>Family engagement—research finds that family engagements benefits all students; it has shown improvement in student achievement, attendance, test scores as well as improved behavior and attitudes about school.</a:t>
            </a:r>
          </a:p>
          <a:p>
            <a:pPr marL="171450" indent="-171450">
              <a:buFont typeface="Arial" pitchFamily="34" charset="0"/>
              <a:buChar char="•"/>
            </a:pPr>
            <a:r>
              <a:rPr lang="en-US" baseline="0" dirty="0" smtClean="0">
                <a:latin typeface="Arial" pitchFamily="34" charset="0"/>
              </a:rPr>
              <a:t>Mentoring/Tutoring—mentoring involves establishing a trusted relationship between an adult and a student and is used to support at-risk youth without strong role models in their lives.</a:t>
            </a:r>
          </a:p>
          <a:p>
            <a:pPr marL="171450" indent="-171450">
              <a:buFont typeface="Arial" pitchFamily="34" charset="0"/>
              <a:buChar char="•"/>
            </a:pPr>
            <a:r>
              <a:rPr lang="en-US" baseline="0" dirty="0" smtClean="0">
                <a:latin typeface="Arial" pitchFamily="34" charset="0"/>
              </a:rPr>
              <a:t>Alternative schooling  provides a non-traditional avenue for completing high school</a:t>
            </a:r>
          </a:p>
          <a:p>
            <a:pPr marL="171450" indent="-171450">
              <a:buFont typeface="Arial" pitchFamily="34" charset="0"/>
              <a:buChar char="•"/>
            </a:pPr>
            <a:r>
              <a:rPr lang="en-US" baseline="0" dirty="0" smtClean="0">
                <a:latin typeface="Arial" pitchFamily="34" charset="0"/>
              </a:rPr>
              <a:t>Active learning engages students in the learning process through methods such as cooperative learning, project-based learning and technology based projects</a:t>
            </a:r>
          </a:p>
          <a:p>
            <a:pPr marL="171450" indent="-171450">
              <a:buFont typeface="Arial" pitchFamily="34" charset="0"/>
              <a:buChar char="•"/>
            </a:pPr>
            <a:r>
              <a:rPr lang="en-US" baseline="0" dirty="0" smtClean="0">
                <a:latin typeface="Arial" pitchFamily="34" charset="0"/>
              </a:rPr>
              <a:t>Career and technology education integrates academic and career skills.</a:t>
            </a:r>
          </a:p>
          <a:p>
            <a:pPr marL="0" indent="0">
              <a:buFont typeface="Arial" pitchFamily="34" charset="0"/>
              <a:buNone/>
            </a:pPr>
            <a:endParaRPr lang="en-US" baseline="0" dirty="0" smtClean="0">
              <a:latin typeface="Arial" pitchFamily="34" charset="0"/>
            </a:endParaRPr>
          </a:p>
          <a:p>
            <a:pPr marL="0" indent="0">
              <a:buFont typeface="Arial" pitchFamily="34" charset="0"/>
              <a:buNone/>
            </a:pPr>
            <a:r>
              <a:rPr lang="en-US" baseline="0" dirty="0" smtClean="0">
                <a:latin typeface="Arial" pitchFamily="34" charset="0"/>
              </a:rPr>
              <a:t>Key consideration for the implementation of these strategies can be located on page 82 of the report. It is important to keep in mind that students will display differing risk-factors and combinations such as teen parenting and early marriage or absences due to gang activity and early aggression or violence.  No two students are the same and they drop out as a result of combinations of various situations and problems. Effective dropout prevention strategy must be appropriate for the situation and address many risk factors.</a:t>
            </a:r>
          </a:p>
          <a:p>
            <a:pPr marL="0" indent="0">
              <a:buFont typeface="Arial" pitchFamily="34" charset="0"/>
              <a:buNone/>
            </a:pPr>
            <a:endParaRPr lang="en-US" baseline="0" dirty="0" smtClean="0">
              <a:latin typeface="Arial" pitchFamily="34" charset="0"/>
            </a:endParaRPr>
          </a:p>
          <a:p>
            <a:pPr marL="0" indent="0">
              <a:buFont typeface="Arial" pitchFamily="34" charset="0"/>
              <a:buNone/>
            </a:pPr>
            <a:r>
              <a:rPr lang="en-US" baseline="0" dirty="0" smtClean="0">
                <a:latin typeface="Arial" pitchFamily="34" charset="0"/>
              </a:rPr>
              <a:t>Also, programs must be implemented as intended in order to be effective. If the implementation changes, and program strategies do not interact as expected, the results may vary.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19</a:t>
            </a:fld>
            <a:endParaRPr lang="en-US" dirty="0"/>
          </a:p>
        </p:txBody>
      </p:sp>
    </p:spTree>
    <p:extLst>
      <p:ext uri="{BB962C8B-B14F-4D97-AF65-F5344CB8AC3E}">
        <p14:creationId xmlns:p14="http://schemas.microsoft.com/office/powerpoint/2010/main" val="8555577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defTabSz="877989"/>
            <a:r>
              <a:rPr lang="en-US" b="1" dirty="0" smtClean="0">
                <a:latin typeface="Arial" pitchFamily="34" charset="0"/>
              </a:rPr>
              <a:t>Trainer Notes:</a:t>
            </a:r>
          </a:p>
          <a:p>
            <a:pPr defTabSz="877989"/>
            <a:r>
              <a:rPr lang="en-US" b="0" dirty="0" smtClean="0">
                <a:latin typeface="Arial" pitchFamily="34" charset="0"/>
              </a:rPr>
              <a:t>Ask Participants to log into Project</a:t>
            </a:r>
            <a:r>
              <a:rPr lang="en-US" b="0" baseline="0" dirty="0" smtClean="0">
                <a:latin typeface="Arial" pitchFamily="34" charset="0"/>
              </a:rPr>
              <a:t> Share and join the </a:t>
            </a:r>
            <a:r>
              <a:rPr lang="en-US" b="0" dirty="0" smtClean="0">
                <a:solidFill>
                  <a:schemeClr val="bg1"/>
                </a:solidFill>
                <a:latin typeface="Arial" pitchFamily="34" charset="0"/>
              </a:rPr>
              <a:t>studentGPS™ Dashboards Course 4: Monitoring Early Warning Indicators and Planning</a:t>
            </a:r>
            <a:r>
              <a:rPr lang="en-US" b="0" baseline="0" dirty="0" smtClean="0">
                <a:solidFill>
                  <a:schemeClr val="bg1"/>
                </a:solidFill>
                <a:latin typeface="Arial" pitchFamily="34" charset="0"/>
              </a:rPr>
              <a:t> Interventions for At-Risk Students. Next participants should </a:t>
            </a:r>
            <a:r>
              <a:rPr lang="en-US" b="0" baseline="0" dirty="0" smtClean="0">
                <a:latin typeface="Arial" pitchFamily="34" charset="0"/>
              </a:rPr>
              <a:t>locate the Report under the Resources section of Course 4. It may be helpful for the trainer to open a second browser window and show participants how to log into Project Share and join the Course.</a:t>
            </a:r>
          </a:p>
          <a:p>
            <a:pPr marL="0" marR="0" indent="0" algn="l" defTabSz="877989" rtl="0" eaLnBrk="1" fontAlgn="auto" latinLnBrk="0" hangingPunct="1">
              <a:lnSpc>
                <a:spcPct val="100000"/>
              </a:lnSpc>
              <a:spcBef>
                <a:spcPts val="0"/>
              </a:spcBef>
              <a:spcAft>
                <a:spcPts val="0"/>
              </a:spcAft>
              <a:buClrTx/>
              <a:buSzTx/>
              <a:buFontTx/>
              <a:buNone/>
              <a:tabLst/>
              <a:defRPr/>
            </a:pPr>
            <a:endParaRPr lang="en-US" b="0" baseline="0" dirty="0" smtClean="0">
              <a:latin typeface="Arial" pitchFamily="34" charset="0"/>
            </a:endParaRPr>
          </a:p>
          <a:p>
            <a:pPr marL="0" marR="0" indent="0" algn="l" defTabSz="877989" rtl="0" eaLnBrk="1" fontAlgn="auto" latinLnBrk="0" hangingPunct="1">
              <a:lnSpc>
                <a:spcPct val="100000"/>
              </a:lnSpc>
              <a:spcBef>
                <a:spcPts val="0"/>
              </a:spcBef>
              <a:spcAft>
                <a:spcPts val="0"/>
              </a:spcAft>
              <a:buClrTx/>
              <a:buSzTx/>
              <a:buFontTx/>
              <a:buNone/>
              <a:tabLst/>
              <a:defRPr/>
            </a:pPr>
            <a:r>
              <a:rPr lang="en-US" b="0" baseline="0" dirty="0" smtClean="0">
                <a:latin typeface="Arial" pitchFamily="34" charset="0"/>
              </a:rPr>
              <a:t>The trainer should review the trainer comments below and allow participants 5 minutes to review the report.</a:t>
            </a:r>
          </a:p>
          <a:p>
            <a:pPr defTabSz="877989"/>
            <a:endParaRPr lang="en-US" b="0" baseline="0" dirty="0" smtClean="0">
              <a:latin typeface="Arial" pitchFamily="34" charset="0"/>
            </a:endParaRPr>
          </a:p>
          <a:p>
            <a:r>
              <a:rPr lang="en-US" b="1" dirty="0" smtClean="0">
                <a:latin typeface="Arial" pitchFamily="34" charset="0"/>
              </a:rPr>
              <a:t>Trainer Comments:</a:t>
            </a:r>
          </a:p>
          <a:p>
            <a:r>
              <a:rPr lang="en-US" sz="1200" dirty="0" smtClean="0"/>
              <a:t>The National High School Center Report titled Approaches to Dropout Prevention: Heeding Early Warning Signs with Appropriate Interventions lists multiple effective</a:t>
            </a:r>
            <a:r>
              <a:rPr lang="en-US" sz="1200" baseline="0" dirty="0" smtClean="0"/>
              <a:t> </a:t>
            </a:r>
            <a:r>
              <a:rPr lang="en-US" sz="1200" dirty="0" smtClean="0"/>
              <a:t>intervention strategies for dropout</a:t>
            </a:r>
            <a:r>
              <a:rPr lang="en-US" sz="1200" baseline="0" dirty="0" smtClean="0"/>
              <a:t> prevention.</a:t>
            </a:r>
            <a:r>
              <a:rPr lang="en-US" sz="1200" dirty="0" smtClean="0"/>
              <a:t> </a:t>
            </a:r>
            <a:r>
              <a:rPr lang="en-US" baseline="0" dirty="0" smtClean="0">
                <a:latin typeface="Arial" pitchFamily="34" charset="0"/>
              </a:rPr>
              <a:t>This document may be used as a handy reference for dropout prevention best practices and a digital copy is included in this training. </a:t>
            </a:r>
          </a:p>
          <a:p>
            <a:endParaRPr lang="en-US" baseline="0" dirty="0" smtClean="0">
              <a:latin typeface="Arial" pitchFamily="34" charset="0"/>
            </a:endParaRPr>
          </a:p>
          <a:p>
            <a:r>
              <a:rPr lang="en-US" baseline="0" dirty="0" smtClean="0">
                <a:latin typeface="Arial" pitchFamily="34" charset="0"/>
              </a:rPr>
              <a:t>Table 3 on page 16-17 in this report provides the Key Characteristics of Research-based High School Improvement Programs such as Project GRAD and Project COFFEE. For each program named, the table indicates which strategies are addressed by the program. For example, Project COFFEE uses attendance and behavior monitors, counseling/mentoring, small learning communities for greater personalization, and career college awareness. Other programs are listed in this table along with the characteristics employed by the program. Participants are encouraged to browse through pages 16 and 17 to see the program listing with components</a:t>
            </a:r>
          </a:p>
          <a:p>
            <a:endParaRPr lang="en-US" baseline="0" dirty="0" smtClean="0">
              <a:latin typeface="Arial" pitchFamily="34" charset="0"/>
            </a:endParaRPr>
          </a:p>
          <a:p>
            <a:r>
              <a:rPr lang="en-US" baseline="0" dirty="0" smtClean="0">
                <a:latin typeface="Arial" pitchFamily="34" charset="0"/>
              </a:rPr>
              <a:t>Page 11 of the report lists the best practices utilized by high performing high schools with low dropout rates: </a:t>
            </a:r>
          </a:p>
          <a:p>
            <a:r>
              <a:rPr lang="en-US" baseline="0" dirty="0" smtClean="0">
                <a:latin typeface="Arial" pitchFamily="34" charset="0"/>
              </a:rPr>
              <a:t>School Climate</a:t>
            </a:r>
          </a:p>
          <a:p>
            <a:r>
              <a:rPr lang="en-US" baseline="0" dirty="0" smtClean="0">
                <a:latin typeface="Arial" pitchFamily="34" charset="0"/>
              </a:rPr>
              <a:t>Rigor</a:t>
            </a:r>
          </a:p>
          <a:p>
            <a:r>
              <a:rPr lang="en-US" baseline="0" dirty="0" smtClean="0">
                <a:latin typeface="Arial" pitchFamily="34" charset="0"/>
              </a:rPr>
              <a:t>Effective Teachers and </a:t>
            </a:r>
          </a:p>
          <a:p>
            <a:r>
              <a:rPr lang="en-US" baseline="0" dirty="0" smtClean="0">
                <a:latin typeface="Arial" pitchFamily="34" charset="0"/>
              </a:rPr>
              <a:t>Extended Learning Time</a:t>
            </a:r>
          </a:p>
          <a:p>
            <a:endParaRPr lang="en-US" dirty="0" smtClean="0">
              <a:latin typeface="Arial" pitchFamily="34" charset="0"/>
            </a:endParaRPr>
          </a:p>
          <a:p>
            <a:r>
              <a:rPr lang="en-US" dirty="0" smtClean="0">
                <a:latin typeface="Arial" pitchFamily="34" charset="0"/>
              </a:rPr>
              <a:t>Dropout prevention programs listed on the What Works Clearinghouse are featured in</a:t>
            </a:r>
            <a:r>
              <a:rPr lang="en-US" baseline="0" dirty="0" smtClean="0">
                <a:latin typeface="Arial" pitchFamily="34" charset="0"/>
              </a:rPr>
              <a:t> Table 2 on Page 13. Programs were listed as “Meet Evidence Standards” or “Meet Evidence Standards with Reservations”. </a:t>
            </a:r>
          </a:p>
          <a:p>
            <a:r>
              <a:rPr lang="en-US" baseline="0" dirty="0" smtClean="0">
                <a:latin typeface="Arial" pitchFamily="34" charset="0"/>
              </a:rPr>
              <a:t>Some of the programs on the list include:</a:t>
            </a:r>
          </a:p>
          <a:p>
            <a:r>
              <a:rPr lang="en-US" baseline="0" dirty="0" smtClean="0">
                <a:latin typeface="Arial" pitchFamily="34" charset="0"/>
              </a:rPr>
              <a:t>ALAS</a:t>
            </a:r>
          </a:p>
          <a:p>
            <a:r>
              <a:rPr lang="en-US" baseline="0" dirty="0" smtClean="0">
                <a:latin typeface="Arial" pitchFamily="34" charset="0"/>
              </a:rPr>
              <a:t>Career Academies</a:t>
            </a:r>
          </a:p>
          <a:p>
            <a:r>
              <a:rPr lang="en-US" baseline="0" dirty="0" smtClean="0">
                <a:latin typeface="Arial" pitchFamily="34" charset="0"/>
              </a:rPr>
              <a:t>Check and Connect</a:t>
            </a:r>
          </a:p>
          <a:p>
            <a:r>
              <a:rPr lang="en-US" baseline="0" dirty="0" smtClean="0">
                <a:latin typeface="Arial" pitchFamily="34" charset="0"/>
              </a:rPr>
              <a:t>Financial Incentives for Teen Parents to Stay in school</a:t>
            </a:r>
          </a:p>
          <a:p>
            <a:r>
              <a:rPr lang="en-US" baseline="0" dirty="0" smtClean="0">
                <a:latin typeface="Arial" pitchFamily="34" charset="0"/>
              </a:rPr>
              <a:t>High School Redirection</a:t>
            </a:r>
          </a:p>
          <a:p>
            <a:r>
              <a:rPr lang="en-US" baseline="0" dirty="0" smtClean="0">
                <a:latin typeface="Arial" pitchFamily="34" charset="0"/>
              </a:rPr>
              <a:t>Talent Development High Schools</a:t>
            </a:r>
          </a:p>
          <a:p>
            <a:r>
              <a:rPr lang="en-US" baseline="0" dirty="0" smtClean="0">
                <a:latin typeface="Arial" pitchFamily="34" charset="0"/>
              </a:rPr>
              <a:t>Talent Search</a:t>
            </a:r>
          </a:p>
          <a:p>
            <a:r>
              <a:rPr lang="en-US" baseline="0" dirty="0" smtClean="0">
                <a:latin typeface="Arial" pitchFamily="34" charset="0"/>
              </a:rPr>
              <a:t>Twelve Together</a:t>
            </a:r>
          </a:p>
          <a:p>
            <a:endParaRPr lang="en-US" baseline="0" dirty="0" smtClean="0">
              <a:latin typeface="Arial" pitchFamily="34" charset="0"/>
            </a:endParaRPr>
          </a:p>
          <a:p>
            <a:endParaRPr lang="en-US" dirty="0">
              <a:latin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20</a:t>
            </a:fld>
            <a:endParaRPr lang="en-US" dirty="0"/>
          </a:p>
        </p:txBody>
      </p:sp>
    </p:spTree>
    <p:extLst>
      <p:ext uri="{BB962C8B-B14F-4D97-AF65-F5344CB8AC3E}">
        <p14:creationId xmlns:p14="http://schemas.microsoft.com/office/powerpoint/2010/main" val="31991652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defTabSz="877989"/>
            <a:r>
              <a:rPr lang="en-US" b="1" dirty="0" smtClean="0">
                <a:latin typeface="Arial" pitchFamily="34" charset="0"/>
              </a:rPr>
              <a:t>Trainer Notes:</a:t>
            </a:r>
          </a:p>
          <a:p>
            <a:pPr defTabSz="877989"/>
            <a:r>
              <a:rPr lang="en-US" b="0" dirty="0" smtClean="0">
                <a:latin typeface="Arial" pitchFamily="34" charset="0"/>
              </a:rPr>
              <a:t>Ask Participants to log into Project</a:t>
            </a:r>
            <a:r>
              <a:rPr lang="en-US" b="0" baseline="0" dirty="0" smtClean="0">
                <a:latin typeface="Arial" pitchFamily="34" charset="0"/>
              </a:rPr>
              <a:t> Share and join the </a:t>
            </a:r>
            <a:r>
              <a:rPr lang="en-US" b="0" dirty="0" smtClean="0">
                <a:solidFill>
                  <a:schemeClr val="bg1"/>
                </a:solidFill>
                <a:latin typeface="Arial" pitchFamily="34" charset="0"/>
              </a:rPr>
              <a:t>studentGPS™ Dashboards Course 4: Monitoring Early Warning Indicators and Planning</a:t>
            </a:r>
            <a:r>
              <a:rPr lang="en-US" b="0" baseline="0" dirty="0" smtClean="0">
                <a:solidFill>
                  <a:schemeClr val="bg1"/>
                </a:solidFill>
                <a:latin typeface="Arial" pitchFamily="34" charset="0"/>
              </a:rPr>
              <a:t> Interventions for At-Risk Students. Next participants should </a:t>
            </a:r>
            <a:r>
              <a:rPr lang="en-US" b="0" baseline="0" dirty="0" smtClean="0">
                <a:latin typeface="Arial" pitchFamily="34" charset="0"/>
              </a:rPr>
              <a:t>locate the Report under the Resources section of Course 4. It may be helpful for the trainer to open a second browser window and show participants how to log into Project Share and join the Course.</a:t>
            </a:r>
          </a:p>
          <a:p>
            <a:endParaRPr lang="en-US" dirty="0" smtClean="0">
              <a:latin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latin typeface="Arial" pitchFamily="34" charset="0"/>
              </a:rPr>
              <a:t>The trainer should review the trainer comments below and allow participants 5 minutes to review the report.</a:t>
            </a:r>
          </a:p>
          <a:p>
            <a:endParaRPr lang="en-US" dirty="0" smtClean="0">
              <a:latin typeface="Arial" pitchFamily="34" charset="0"/>
            </a:endParaRPr>
          </a:p>
          <a:p>
            <a:r>
              <a:rPr lang="en-US" b="1" dirty="0" smtClean="0">
                <a:latin typeface="Arial" pitchFamily="34" charset="0"/>
              </a:rPr>
              <a:t>Trainer Comments:</a:t>
            </a:r>
          </a:p>
          <a:p>
            <a:r>
              <a:rPr lang="en-US" b="1" dirty="0" smtClean="0">
                <a:latin typeface="Arial" pitchFamily="34" charset="0"/>
              </a:rPr>
              <a:t>Recommendation #1 (Page 12)</a:t>
            </a:r>
          </a:p>
          <a:p>
            <a:r>
              <a:rPr lang="en-US" b="0" dirty="0" smtClean="0">
                <a:latin typeface="Arial" pitchFamily="34" charset="0"/>
              </a:rPr>
              <a:t>In the </a:t>
            </a:r>
            <a:r>
              <a:rPr lang="en-US" dirty="0" smtClean="0"/>
              <a:t>IES Practice Guide,</a:t>
            </a:r>
            <a:r>
              <a:rPr lang="en-US" baseline="0" dirty="0" smtClean="0"/>
              <a:t> the panel recognizes that analyzing student data is first step in identifying both the depth of the dropout problem in the LEA and the individual students who are at risk for dropping out. While the level of evidence is low for this recommendation the panel “believes, nonetheless, that this recommendation is a critical component in identifying students for whom the subsequent recommendations of this practice guide are targeted.”</a:t>
            </a:r>
          </a:p>
          <a:p>
            <a:endParaRPr lang="en-US" b="0" baseline="0" dirty="0" smtClean="0">
              <a:latin typeface="Arial" pitchFamily="34" charset="0"/>
            </a:endParaRPr>
          </a:p>
          <a:p>
            <a:r>
              <a:rPr lang="en-US" b="0" baseline="0" dirty="0" smtClean="0">
                <a:latin typeface="Arial" pitchFamily="34" charset="0"/>
              </a:rPr>
              <a:t>LEAs should use the data to answer these questions:</a:t>
            </a:r>
          </a:p>
          <a:p>
            <a:pPr marL="171450" indent="-171450">
              <a:buFont typeface="Arial" pitchFamily="34" charset="0"/>
              <a:buChar char="•"/>
            </a:pPr>
            <a:r>
              <a:rPr lang="en-US" b="0" baseline="0" dirty="0" smtClean="0">
                <a:latin typeface="Arial" pitchFamily="34" charset="0"/>
              </a:rPr>
              <a:t>What is the scope  of the dropout problem?</a:t>
            </a:r>
          </a:p>
          <a:p>
            <a:pPr marL="171450" indent="-171450">
              <a:buFont typeface="Arial" pitchFamily="34" charset="0"/>
              <a:buChar char="•"/>
            </a:pPr>
            <a:r>
              <a:rPr lang="en-US" b="0" baseline="0" dirty="0" smtClean="0">
                <a:latin typeface="Arial" pitchFamily="34" charset="0"/>
              </a:rPr>
              <a:t>Which students are at high risk of dropping out?</a:t>
            </a:r>
          </a:p>
          <a:p>
            <a:pPr marL="171450" indent="-171450">
              <a:buFont typeface="Arial" pitchFamily="34" charset="0"/>
              <a:buChar char="•"/>
            </a:pPr>
            <a:r>
              <a:rPr lang="en-US" b="0" baseline="0" dirty="0" smtClean="0">
                <a:latin typeface="Arial" pitchFamily="34" charset="0"/>
              </a:rPr>
              <a:t>Why do individual students dropout?</a:t>
            </a:r>
          </a:p>
          <a:p>
            <a:pPr marL="171450" indent="-171450">
              <a:buFont typeface="Arial" pitchFamily="34" charset="0"/>
              <a:buChar char="•"/>
            </a:pPr>
            <a:r>
              <a:rPr lang="en-US" b="0" baseline="0" dirty="0" smtClean="0">
                <a:latin typeface="Arial" pitchFamily="34" charset="0"/>
              </a:rPr>
              <a:t>When are students at risk of dropping out?</a:t>
            </a:r>
          </a:p>
          <a:p>
            <a:pPr marL="171450" indent="-171450">
              <a:buFont typeface="Arial" pitchFamily="34" charset="0"/>
              <a:buChar char="•"/>
            </a:pPr>
            <a:endParaRPr lang="en-US" b="0" baseline="0" dirty="0" smtClean="0">
              <a:latin typeface="Arial" pitchFamily="34" charset="0"/>
            </a:endParaRPr>
          </a:p>
          <a:p>
            <a:pPr marL="0" indent="0">
              <a:buFont typeface="Arial" pitchFamily="34" charset="0"/>
              <a:buNone/>
            </a:pPr>
            <a:r>
              <a:rPr lang="en-US" b="0" baseline="0" dirty="0" smtClean="0">
                <a:latin typeface="Arial" pitchFamily="34" charset="0"/>
              </a:rPr>
              <a:t>Read the recommendations on page 14 for suggestions for answering these questions.</a:t>
            </a:r>
            <a:endParaRPr lang="en-US" b="0" dirty="0" smtClean="0">
              <a:latin typeface="Arial" pitchFamily="34" charset="0"/>
            </a:endParaRPr>
          </a:p>
          <a:p>
            <a:endParaRPr lang="en-US" b="0" dirty="0" smtClean="0">
              <a:latin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latin typeface="Arial" pitchFamily="34" charset="0"/>
              </a:rPr>
              <a:t>Recommendation #2 (Page 17)</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latin typeface="Arial" pitchFamily="34" charset="0"/>
              </a:rPr>
              <a:t>The panel recommended the use of adult advocates for mentoring</a:t>
            </a:r>
            <a:r>
              <a:rPr lang="en-US" b="0" baseline="0" dirty="0" smtClean="0">
                <a:latin typeface="Arial" pitchFamily="34" charset="0"/>
              </a:rPr>
              <a:t> students. The level of evidence is considered moderate. Advocates help students by addressing academic and social needs as well as communicating with their family. Participants in this program should meet on a regular basis and the adult advocate should be trained.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latin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latin typeface="Arial" pitchFamily="34" charset="0"/>
              </a:rPr>
              <a:t>Read the implementation suggestions on page 19 of this guide to understand the best practice for implementing adult advocates in your LEA.</a:t>
            </a:r>
            <a:endParaRPr lang="en-US" b="0" dirty="0" smtClean="0">
              <a:latin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smtClean="0">
              <a:latin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smtClean="0">
              <a:latin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latin typeface="Arial" pitchFamily="34" charset="0"/>
              </a:rPr>
              <a:t>Recommendation #3 (Page 22)</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latin typeface="Arial" pitchFamily="34" charset="0"/>
              </a:rPr>
              <a:t>Academic support should be provided to students at risk of dropping out of school. The academic support assists</a:t>
            </a:r>
            <a:r>
              <a:rPr lang="en-US" b="0" baseline="0" dirty="0" smtClean="0">
                <a:latin typeface="Arial" pitchFamily="34" charset="0"/>
              </a:rPr>
              <a:t> students with their school performance and re-enforces student engagement in school.  The academic reinforcement usually consists of providing more intense in/out of school programs or implementing homework assistance or tutorial programs.  The level of evidence of this recommendation is considered moderate.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latin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latin typeface="Arial" pitchFamily="34" charset="0"/>
              </a:rPr>
              <a:t>Implementation information is provided on page 23 of the IES Practice Guide.</a:t>
            </a:r>
          </a:p>
          <a:p>
            <a:endParaRPr lang="en-US" b="0" dirty="0" smtClean="0">
              <a:latin typeface="Arial" pitchFamily="34" charset="0"/>
            </a:endParaRPr>
          </a:p>
          <a:p>
            <a:r>
              <a:rPr lang="en-US" b="0" dirty="0" smtClean="0">
                <a:latin typeface="Arial" pitchFamily="34" charset="0"/>
              </a:rPr>
              <a:t>Also note that…..</a:t>
            </a:r>
          </a:p>
          <a:p>
            <a:r>
              <a:rPr lang="en-US" dirty="0" smtClean="0">
                <a:latin typeface="Arial" pitchFamily="34" charset="0"/>
              </a:rPr>
              <a:t>In Appendix D, Table D1 titled ‘Intensity of Components</a:t>
            </a:r>
            <a:r>
              <a:rPr lang="en-US" baseline="0" dirty="0" smtClean="0">
                <a:latin typeface="Arial" pitchFamily="34" charset="0"/>
              </a:rPr>
              <a:t> of Interventions Related to Recommendations’ lists common dropout prevention programs and the levels at which the six recommendations shown on the slides are included in each program. This table can be found on page 47 of the IES Practice Guide: Dropout Prevention.</a:t>
            </a:r>
          </a:p>
          <a:p>
            <a:endParaRPr lang="en-US" baseline="0" dirty="0" smtClean="0">
              <a:latin typeface="Arial" pitchFamily="34" charset="0"/>
            </a:endParaRPr>
          </a:p>
          <a:p>
            <a:r>
              <a:rPr lang="en-US" baseline="0" dirty="0" smtClean="0">
                <a:latin typeface="Arial" pitchFamily="34" charset="0"/>
              </a:rPr>
              <a:t>The data system component (Recommendation #1) has not been evaluated in studies which directly correlate the effectiveness of the data system to staying in school, progressing in school or completing school.  However, the report states that the review panel does believe the use of a data system is needed to effectively implement a dropout preventions system.</a:t>
            </a:r>
          </a:p>
          <a:p>
            <a:r>
              <a:rPr lang="en-US" baseline="0" dirty="0" smtClean="0">
                <a:latin typeface="Arial" pitchFamily="34" charset="0"/>
              </a:rPr>
              <a:t> </a:t>
            </a:r>
          </a:p>
          <a:p>
            <a:r>
              <a:rPr lang="en-US" baseline="0" dirty="0" smtClean="0">
                <a:latin typeface="Arial" pitchFamily="34" charset="0"/>
              </a:rPr>
              <a:t>Table D2 on page 48 contains a summary of Recommendation #2, assign adult advocates to students at risk of dropping out.</a:t>
            </a:r>
          </a:p>
          <a:p>
            <a:endParaRPr lang="en-US" baseline="0" dirty="0" smtClean="0">
              <a:latin typeface="Arial" pitchFamily="34" charset="0"/>
            </a:endParaRPr>
          </a:p>
          <a:p>
            <a:r>
              <a:rPr lang="en-US" baseline="0" dirty="0" smtClean="0">
                <a:latin typeface="Arial" pitchFamily="34" charset="0"/>
              </a:rPr>
              <a:t>Table D3 on page 54 contains a summary of Recommendation #3, provide academic support and enrichment to improve academic performance.</a:t>
            </a:r>
            <a:endParaRPr lang="en-US" dirty="0">
              <a:latin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21</a:t>
            </a:fld>
            <a:endParaRPr lang="en-US" dirty="0"/>
          </a:p>
        </p:txBody>
      </p:sp>
    </p:spTree>
    <p:extLst>
      <p:ext uri="{BB962C8B-B14F-4D97-AF65-F5344CB8AC3E}">
        <p14:creationId xmlns:p14="http://schemas.microsoft.com/office/powerpoint/2010/main" val="21733544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defTabSz="877989"/>
            <a:r>
              <a:rPr lang="en-US" b="1" baseline="0" dirty="0" smtClean="0">
                <a:latin typeface="Arial" pitchFamily="34" charset="0"/>
              </a:rPr>
              <a:t>Trainer Notes:</a:t>
            </a:r>
          </a:p>
          <a:p>
            <a:pPr defTabSz="877989"/>
            <a:r>
              <a:rPr lang="en-US" b="0" baseline="0" dirty="0" smtClean="0">
                <a:latin typeface="Arial" pitchFamily="34" charset="0"/>
              </a:rPr>
              <a:t>Ask Participants to log into Project Share and join the studentGPS™ Dashboards Course 4: Monitoring Early Warning Indicators and Planning Interventions for At-Risk Students. Next participants should locate the Report under the Resources section of Course 4. It may be helpful for the trainer to open a second browser window and show participants how to log into Project Share and join the Course.</a:t>
            </a:r>
          </a:p>
          <a:p>
            <a:pPr defTabSz="877989"/>
            <a:endParaRPr lang="en-US" b="0" baseline="0" dirty="0" smtClean="0">
              <a:latin typeface="Arial" pitchFamily="34" charset="0"/>
            </a:endParaRPr>
          </a:p>
          <a:p>
            <a:pPr defTabSz="877989"/>
            <a:r>
              <a:rPr lang="en-US" b="0" baseline="0" dirty="0" smtClean="0">
                <a:latin typeface="Arial" pitchFamily="34" charset="0"/>
              </a:rPr>
              <a:t>The trainer should review the trainer comments below and allow participants 5 minutes to review the report.</a:t>
            </a:r>
          </a:p>
          <a:p>
            <a:pPr defTabSz="877989"/>
            <a:endParaRPr lang="en-US" b="1" baseline="0" dirty="0" smtClean="0">
              <a:latin typeface="Arial" pitchFamily="34" charset="0"/>
            </a:endParaRPr>
          </a:p>
          <a:p>
            <a:pPr defTabSz="877989"/>
            <a:r>
              <a:rPr lang="en-US" b="1" baseline="0" dirty="0" smtClean="0">
                <a:latin typeface="Arial" pitchFamily="34" charset="0"/>
              </a:rPr>
              <a:t>Trainer Comments:</a:t>
            </a:r>
          </a:p>
          <a:p>
            <a:pPr defTabSz="877989"/>
            <a:r>
              <a:rPr lang="en-US" b="1" baseline="0" dirty="0" smtClean="0">
                <a:latin typeface="Arial" pitchFamily="34" charset="0"/>
              </a:rPr>
              <a:t>Recommendation #4 (Page 26)</a:t>
            </a:r>
          </a:p>
          <a:p>
            <a:r>
              <a:rPr lang="en-US" dirty="0" smtClean="0"/>
              <a:t>The IES</a:t>
            </a:r>
            <a:r>
              <a:rPr lang="en-US" baseline="0" dirty="0" smtClean="0"/>
              <a:t> Practice Guide recommends using programs to improve student behavior and social skills in order to minimize classroom disruptions and diffuse problematic situations. Improved social skills and student behavior also benefits students by teaching them appropriate communication skills and how to interact in social situations. Programs such as those recommended in this guide help students to interact productively with classmates and can help promote a positive self image. The level of evidence for this recommendation is low.</a:t>
            </a:r>
          </a:p>
          <a:p>
            <a:endParaRPr lang="en-US" baseline="0" dirty="0" smtClean="0"/>
          </a:p>
          <a:p>
            <a:r>
              <a:rPr lang="en-US" b="0" baseline="0" dirty="0" smtClean="0">
                <a:latin typeface="Arial" pitchFamily="34" charset="0"/>
              </a:rPr>
              <a:t>Read the implementation suggestions on page 27 of this guide to understand the best practice for implementing programs to improve students’ classroom behavior and social skills.</a:t>
            </a:r>
          </a:p>
          <a:p>
            <a:endParaRPr lang="en-US" b="0" baseline="0" dirty="0" smtClean="0">
              <a:latin typeface="Arial" pitchFamily="34" charset="0"/>
            </a:endParaRPr>
          </a:p>
          <a:p>
            <a:r>
              <a:rPr lang="en-US" b="1" baseline="0" dirty="0" smtClean="0">
                <a:latin typeface="Arial" pitchFamily="34" charset="0"/>
              </a:rPr>
              <a:t>Recommendation #5 (Page 30)</a:t>
            </a:r>
          </a:p>
          <a:p>
            <a:r>
              <a:rPr lang="en-US" b="0" baseline="0" dirty="0" smtClean="0">
                <a:latin typeface="Arial" pitchFamily="34" charset="0"/>
              </a:rPr>
              <a:t>The panel also recommends that the LEA personalize the learning environment and instructional process. This intervention should be implemented school wide. Personalized learning allows students to feel a sense of belonging to the school and the community.  Students and teachers should get to know each other. Large school environments often alienate students. The panel recommends smaller schools which foster a shared sense of responsibility for learning and provides caring, supportive environments. A personalized learning experience allows the teacher and student to focus on the academic struggles and successes of the individual student and motivates the student to achieve performance goals. Using small learning communities or cohorts of students, team teaching, smaller classes and extended time are key to implementing this recommendation. Level of evidence is considered moderate.</a:t>
            </a:r>
          </a:p>
          <a:p>
            <a:endParaRPr lang="en-US" b="0" baseline="0" dirty="0" smtClean="0">
              <a:latin typeface="Arial" pitchFamily="34" charset="0"/>
            </a:endParaRPr>
          </a:p>
          <a:p>
            <a:r>
              <a:rPr lang="en-US" b="0" baseline="0" dirty="0" smtClean="0">
                <a:latin typeface="Arial" pitchFamily="34" charset="0"/>
              </a:rPr>
              <a:t>Read the implementation suggestions on page 32 of this guide for detailed implementation suggestions.</a:t>
            </a:r>
          </a:p>
          <a:p>
            <a:endParaRPr lang="en-US" b="0" baseline="0" dirty="0" smtClean="0">
              <a:latin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latin typeface="Arial" pitchFamily="34" charset="0"/>
              </a:rPr>
              <a:t>Recommendation #6 (Page 34 )</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latin typeface="Arial" pitchFamily="34" charset="0"/>
              </a:rPr>
              <a:t>Provide rigorous and relevant instruction to better engage students. High stakes tests and exit exams require the mastery of the curriculum in order to graduate from high school and be prepared for post-secondary educational opportunities. It is recommended that schools provide reforms targeting improving academic instruction to ensure students acquire the skills needed to compete in the marketplace and after high school. Level of evidence is considered moderate.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latin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latin typeface="Arial" pitchFamily="34" charset="0"/>
              </a:rPr>
              <a:t>See the implementation suggestions on page 36 of the IES Practice Guide.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latin typeface="Arial" pitchFamily="34" charset="0"/>
            </a:endParaRPr>
          </a:p>
          <a:p>
            <a:r>
              <a:rPr lang="en-US" b="0" dirty="0" smtClean="0">
                <a:latin typeface="Arial" pitchFamily="34" charset="0"/>
              </a:rPr>
              <a:t>Also note that…..</a:t>
            </a:r>
          </a:p>
          <a:p>
            <a:r>
              <a:rPr lang="en-US" dirty="0" smtClean="0">
                <a:latin typeface="Arial" pitchFamily="34" charset="0"/>
              </a:rPr>
              <a:t>In Appendix D, Table D1 titled ‘Intensity of Components</a:t>
            </a:r>
            <a:r>
              <a:rPr lang="en-US" baseline="0" dirty="0" smtClean="0">
                <a:latin typeface="Arial" pitchFamily="34" charset="0"/>
              </a:rPr>
              <a:t> of Interventions Related to Recommendations’ lists common dropout prevention programs and the levels at which the six recommendations shown on the slides are included in each program. This table can be found on page 47 of the IES Practice Guide: Dropout Prevention.</a:t>
            </a:r>
          </a:p>
          <a:p>
            <a:endParaRPr lang="en-US" baseline="0" dirty="0" smtClean="0"/>
          </a:p>
          <a:p>
            <a:r>
              <a:rPr lang="en-US" baseline="0" dirty="0" smtClean="0"/>
              <a:t>Table D4 contains the summary of Recommendation #4 along with program specific information. Page 55</a:t>
            </a:r>
          </a:p>
          <a:p>
            <a:r>
              <a:rPr lang="en-US" baseline="0" dirty="0" smtClean="0"/>
              <a:t>Table D5 contains the summary of Recommendation #5 along with program specific information. Page 56</a:t>
            </a:r>
          </a:p>
          <a:p>
            <a:r>
              <a:rPr lang="en-US" baseline="0" dirty="0" smtClean="0"/>
              <a:t>Table D6 contains the summary of Recommendation #6 along with program specific information. Page 57</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22</a:t>
            </a:fld>
            <a:endParaRPr lang="en-US" dirty="0"/>
          </a:p>
        </p:txBody>
      </p:sp>
    </p:spTree>
    <p:extLst>
      <p:ext uri="{BB962C8B-B14F-4D97-AF65-F5344CB8AC3E}">
        <p14:creationId xmlns:p14="http://schemas.microsoft.com/office/powerpoint/2010/main" val="25545506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defTabSz="877989">
              <a:lnSpc>
                <a:spcPct val="100000"/>
              </a:lnSpc>
              <a:spcBef>
                <a:spcPts val="0"/>
              </a:spcBef>
              <a:spcAft>
                <a:spcPts val="0"/>
              </a:spcAft>
            </a:pPr>
            <a:r>
              <a:rPr lang="en-US" b="1" dirty="0" smtClean="0">
                <a:latin typeface="Arial" pitchFamily="34" charset="0"/>
              </a:rPr>
              <a:t>Trainer Notes:</a:t>
            </a:r>
          </a:p>
          <a:p>
            <a:pPr defTabSz="877989">
              <a:lnSpc>
                <a:spcPct val="100000"/>
              </a:lnSpc>
              <a:spcBef>
                <a:spcPts val="0"/>
              </a:spcBef>
              <a:spcAft>
                <a:spcPts val="0"/>
              </a:spcAft>
            </a:pPr>
            <a:r>
              <a:rPr lang="en-US" b="0" dirty="0" smtClean="0">
                <a:latin typeface="Arial" pitchFamily="34" charset="0"/>
              </a:rPr>
              <a:t>Ask Participants to log into Project</a:t>
            </a:r>
            <a:r>
              <a:rPr lang="en-US" b="0" baseline="0" dirty="0" smtClean="0">
                <a:latin typeface="Arial" pitchFamily="34" charset="0"/>
              </a:rPr>
              <a:t> Share and join the </a:t>
            </a:r>
            <a:r>
              <a:rPr lang="en-US" b="0" dirty="0" smtClean="0">
                <a:solidFill>
                  <a:schemeClr val="bg1"/>
                </a:solidFill>
                <a:latin typeface="Arial" pitchFamily="34" charset="0"/>
              </a:rPr>
              <a:t>studentGPS™ Dashboards Course 4: Monitoring Early Warning Indicators and Planning</a:t>
            </a:r>
            <a:r>
              <a:rPr lang="en-US" b="0" baseline="0" dirty="0" smtClean="0">
                <a:solidFill>
                  <a:schemeClr val="bg1"/>
                </a:solidFill>
                <a:latin typeface="Arial" pitchFamily="34" charset="0"/>
              </a:rPr>
              <a:t> Interventions for At-Risk Students. Next participants should </a:t>
            </a:r>
            <a:r>
              <a:rPr lang="en-US" b="0" baseline="0" dirty="0" smtClean="0">
                <a:latin typeface="Arial" pitchFamily="34" charset="0"/>
              </a:rPr>
              <a:t>locate the Report under the Resources section of Course 4. It may be helpful for the trainer to open a second browser window and show participants how to log into Project Share and join the Course.</a:t>
            </a:r>
          </a:p>
          <a:p>
            <a:pPr defTabSz="877989">
              <a:lnSpc>
                <a:spcPct val="100000"/>
              </a:lnSpc>
              <a:spcBef>
                <a:spcPts val="0"/>
              </a:spcBef>
              <a:spcAft>
                <a:spcPts val="0"/>
              </a:spcAft>
            </a:pPr>
            <a:endParaRPr lang="en-US" b="0" baseline="0" dirty="0" smtClean="0">
              <a:latin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latin typeface="Arial" pitchFamily="34" charset="0"/>
              </a:rPr>
              <a:t>The trainer should review the trainer comments below and allow participants 5 minutes to review the report.</a:t>
            </a:r>
          </a:p>
          <a:p>
            <a:pPr>
              <a:lnSpc>
                <a:spcPct val="100000"/>
              </a:lnSpc>
              <a:spcBef>
                <a:spcPts val="0"/>
              </a:spcBef>
              <a:spcAft>
                <a:spcPts val="0"/>
              </a:spcAft>
            </a:pPr>
            <a:endParaRPr lang="en-US" dirty="0" smtClean="0">
              <a:latin typeface="Arial" pitchFamily="34" charset="0"/>
            </a:endParaRPr>
          </a:p>
          <a:p>
            <a:pPr>
              <a:lnSpc>
                <a:spcPct val="100000"/>
              </a:lnSpc>
              <a:spcBef>
                <a:spcPts val="0"/>
              </a:spcBef>
              <a:spcAft>
                <a:spcPts val="0"/>
              </a:spcAft>
            </a:pPr>
            <a:r>
              <a:rPr lang="en-US" b="1" dirty="0" smtClean="0">
                <a:latin typeface="Arial" pitchFamily="34" charset="0"/>
              </a:rPr>
              <a:t>Trainer Comments:</a:t>
            </a:r>
          </a:p>
          <a:p>
            <a:pPr>
              <a:lnSpc>
                <a:spcPct val="100000"/>
              </a:lnSpc>
              <a:spcBef>
                <a:spcPts val="0"/>
              </a:spcBef>
              <a:spcAft>
                <a:spcPts val="0"/>
              </a:spcAft>
            </a:pPr>
            <a:r>
              <a:rPr lang="en-US" dirty="0" smtClean="0">
                <a:latin typeface="Arial" pitchFamily="34" charset="0"/>
              </a:rPr>
              <a:t>Key Risk Factors—Four areas: Individual, Family, School, Community.</a:t>
            </a:r>
            <a:r>
              <a:rPr lang="en-US" baseline="0" dirty="0" smtClean="0">
                <a:latin typeface="Arial" pitchFamily="34" charset="0"/>
              </a:rPr>
              <a:t> </a:t>
            </a:r>
          </a:p>
          <a:p>
            <a:pPr>
              <a:lnSpc>
                <a:spcPct val="100000"/>
              </a:lnSpc>
              <a:spcBef>
                <a:spcPts val="0"/>
              </a:spcBef>
              <a:spcAft>
                <a:spcPts val="0"/>
              </a:spcAft>
            </a:pPr>
            <a:r>
              <a:rPr lang="en-US" baseline="0" dirty="0" smtClean="0">
                <a:latin typeface="Arial" pitchFamily="34" charset="0"/>
              </a:rPr>
              <a:t>This report focuses on Individual and Family</a:t>
            </a:r>
            <a:endParaRPr lang="en-US" dirty="0" smtClean="0">
              <a:latin typeface="Arial" pitchFamily="34" charset="0"/>
            </a:endParaRPr>
          </a:p>
          <a:p>
            <a:pPr>
              <a:lnSpc>
                <a:spcPct val="100000"/>
              </a:lnSpc>
              <a:spcBef>
                <a:spcPts val="0"/>
              </a:spcBef>
              <a:spcAft>
                <a:spcPts val="0"/>
              </a:spcAft>
            </a:pPr>
            <a:r>
              <a:rPr lang="en-US" b="1" dirty="0" smtClean="0">
                <a:latin typeface="Arial" pitchFamily="34" charset="0"/>
              </a:rPr>
              <a:t>Individual Risk Factors—listed </a:t>
            </a:r>
            <a:r>
              <a:rPr lang="en-US" dirty="0" smtClean="0">
                <a:latin typeface="Arial" pitchFamily="34" charset="0"/>
              </a:rPr>
              <a:t>on Page 4 with examples: Page 78 Table B-1 lists the Category below and the sample individual</a:t>
            </a:r>
            <a:r>
              <a:rPr lang="en-US" baseline="0" dirty="0" smtClean="0">
                <a:latin typeface="Arial" pitchFamily="34" charset="0"/>
              </a:rPr>
              <a:t> Risk Factor</a:t>
            </a:r>
            <a:endParaRPr lang="en-US" dirty="0" smtClean="0">
              <a:latin typeface="Arial" pitchFamily="34" charset="0"/>
            </a:endParaRPr>
          </a:p>
          <a:p>
            <a:pPr lvl="1">
              <a:lnSpc>
                <a:spcPct val="100000"/>
              </a:lnSpc>
              <a:spcBef>
                <a:spcPts val="0"/>
              </a:spcBef>
              <a:spcAft>
                <a:spcPts val="0"/>
              </a:spcAft>
            </a:pPr>
            <a:r>
              <a:rPr lang="en-US" dirty="0" smtClean="0">
                <a:latin typeface="Arial" pitchFamily="34" charset="0"/>
              </a:rPr>
              <a:t>Individual Background Characteristics—such as low</a:t>
            </a:r>
            <a:r>
              <a:rPr lang="en-US" baseline="0" dirty="0" smtClean="0">
                <a:latin typeface="Arial" pitchFamily="34" charset="0"/>
              </a:rPr>
              <a:t> SES, Homelessness, Non-English-speaking</a:t>
            </a:r>
            <a:endParaRPr lang="en-US" dirty="0" smtClean="0">
              <a:latin typeface="Arial" pitchFamily="34" charset="0"/>
            </a:endParaRPr>
          </a:p>
          <a:p>
            <a:pPr lvl="1">
              <a:lnSpc>
                <a:spcPct val="100000"/>
              </a:lnSpc>
              <a:spcBef>
                <a:spcPts val="0"/>
              </a:spcBef>
              <a:spcAft>
                <a:spcPts val="0"/>
              </a:spcAft>
            </a:pPr>
            <a:r>
              <a:rPr lang="en-US" dirty="0" smtClean="0">
                <a:latin typeface="Arial" pitchFamily="34" charset="0"/>
              </a:rPr>
              <a:t>Early Adult Responsibilities—Teen Parent, Works more than 20hrs per week, Early marriage</a:t>
            </a:r>
          </a:p>
          <a:p>
            <a:pPr lvl="1">
              <a:lnSpc>
                <a:spcPct val="100000"/>
              </a:lnSpc>
              <a:spcBef>
                <a:spcPts val="0"/>
              </a:spcBef>
              <a:spcAft>
                <a:spcPts val="0"/>
              </a:spcAft>
            </a:pPr>
            <a:r>
              <a:rPr lang="en-US" dirty="0" smtClean="0">
                <a:latin typeface="Arial" pitchFamily="34" charset="0"/>
              </a:rPr>
              <a:t>Social Attitudes, Values and Behaviors—low occupational aspirations, low self-esteem, low self-confidence</a:t>
            </a:r>
          </a:p>
          <a:p>
            <a:pPr lvl="1">
              <a:lnSpc>
                <a:spcPct val="100000"/>
              </a:lnSpc>
              <a:spcBef>
                <a:spcPts val="0"/>
              </a:spcBef>
              <a:spcAft>
                <a:spcPts val="0"/>
              </a:spcAft>
            </a:pPr>
            <a:r>
              <a:rPr lang="en-US" dirty="0" smtClean="0">
                <a:latin typeface="Arial" pitchFamily="34" charset="0"/>
              </a:rPr>
              <a:t>School Performance—poor academic achievement, based on grades and scores, overage, poor reader, retention</a:t>
            </a:r>
          </a:p>
          <a:p>
            <a:pPr lvl="1">
              <a:lnSpc>
                <a:spcPct val="100000"/>
              </a:lnSpc>
              <a:spcBef>
                <a:spcPts val="0"/>
              </a:spcBef>
              <a:spcAft>
                <a:spcPts val="0"/>
              </a:spcAft>
            </a:pPr>
            <a:r>
              <a:rPr lang="en-US" dirty="0" smtClean="0">
                <a:latin typeface="Arial" pitchFamily="34" charset="0"/>
              </a:rPr>
              <a:t>School Engagement—does not do homework, cuts classes, low number of credits earned, low expectations</a:t>
            </a:r>
            <a:r>
              <a:rPr lang="en-US" baseline="0" dirty="0" smtClean="0">
                <a:latin typeface="Arial" pitchFamily="34" charset="0"/>
              </a:rPr>
              <a:t> for school attainment</a:t>
            </a:r>
            <a:endParaRPr lang="en-US" dirty="0" smtClean="0">
              <a:latin typeface="Arial" pitchFamily="34" charset="0"/>
            </a:endParaRPr>
          </a:p>
          <a:p>
            <a:pPr lvl="1">
              <a:lnSpc>
                <a:spcPct val="100000"/>
              </a:lnSpc>
              <a:spcBef>
                <a:spcPts val="0"/>
              </a:spcBef>
              <a:spcAft>
                <a:spcPts val="0"/>
              </a:spcAft>
            </a:pPr>
            <a:r>
              <a:rPr lang="en-US" dirty="0" smtClean="0">
                <a:latin typeface="Arial" pitchFamily="34" charset="0"/>
              </a:rPr>
              <a:t>School Behavior—frequent</a:t>
            </a:r>
            <a:r>
              <a:rPr lang="en-US" baseline="0" dirty="0" smtClean="0">
                <a:latin typeface="Arial" pitchFamily="34" charset="0"/>
              </a:rPr>
              <a:t> truancy, vandalism, high absenteeism, discipline issues</a:t>
            </a:r>
            <a:endParaRPr lang="en-US" dirty="0" smtClean="0">
              <a:latin typeface="Arial" pitchFamily="34" charset="0"/>
            </a:endParaRPr>
          </a:p>
          <a:p>
            <a:pPr>
              <a:lnSpc>
                <a:spcPct val="100000"/>
              </a:lnSpc>
              <a:spcBef>
                <a:spcPts val="0"/>
              </a:spcBef>
              <a:spcAft>
                <a:spcPts val="0"/>
              </a:spcAft>
            </a:pPr>
            <a:r>
              <a:rPr lang="en-US" b="1" dirty="0" smtClean="0">
                <a:latin typeface="Arial" pitchFamily="34" charset="0"/>
              </a:rPr>
              <a:t>Family Risk Factors</a:t>
            </a:r>
          </a:p>
          <a:p>
            <a:pPr lvl="1">
              <a:lnSpc>
                <a:spcPct val="100000"/>
              </a:lnSpc>
              <a:spcBef>
                <a:spcPts val="0"/>
              </a:spcBef>
              <a:spcAft>
                <a:spcPts val="0"/>
              </a:spcAft>
            </a:pPr>
            <a:r>
              <a:rPr lang="en-US" dirty="0" smtClean="0">
                <a:latin typeface="Arial" pitchFamily="34" charset="0"/>
              </a:rPr>
              <a:t>Family Background Characteristics—low</a:t>
            </a:r>
            <a:r>
              <a:rPr lang="en-US" baseline="0" dirty="0" smtClean="0">
                <a:latin typeface="Arial" pitchFamily="34" charset="0"/>
              </a:rPr>
              <a:t> SES, family receipt of public assistance, parents unemployed, single parent family</a:t>
            </a:r>
            <a:endParaRPr lang="en-US" dirty="0" smtClean="0">
              <a:latin typeface="Arial" pitchFamily="34" charset="0"/>
            </a:endParaRPr>
          </a:p>
          <a:p>
            <a:pPr lvl="1">
              <a:lnSpc>
                <a:spcPct val="100000"/>
              </a:lnSpc>
              <a:spcBef>
                <a:spcPts val="0"/>
              </a:spcBef>
              <a:spcAft>
                <a:spcPts val="0"/>
              </a:spcAft>
            </a:pPr>
            <a:r>
              <a:rPr lang="en-US" dirty="0" smtClean="0">
                <a:latin typeface="Arial" pitchFamily="34" charset="0"/>
              </a:rPr>
              <a:t>Family Engagement and/or Commitment to Education—has</a:t>
            </a:r>
            <a:r>
              <a:rPr lang="en-US" baseline="0" dirty="0" smtClean="0">
                <a:latin typeface="Arial" pitchFamily="34" charset="0"/>
              </a:rPr>
              <a:t> siblings that dropped out, low parental educational expectations, lack of reading material in the home</a:t>
            </a:r>
          </a:p>
          <a:p>
            <a:pPr lvl="0">
              <a:lnSpc>
                <a:spcPct val="100000"/>
              </a:lnSpc>
              <a:spcBef>
                <a:spcPts val="0"/>
              </a:spcBef>
              <a:spcAft>
                <a:spcPts val="0"/>
              </a:spcAft>
            </a:pPr>
            <a:r>
              <a:rPr lang="en-US" baseline="0" dirty="0" smtClean="0">
                <a:latin typeface="Arial" pitchFamily="34" charset="0"/>
              </a:rPr>
              <a:t>Many other risk factors listed on pages 78-82</a:t>
            </a:r>
          </a:p>
          <a:p>
            <a:pPr lvl="0">
              <a:lnSpc>
                <a:spcPct val="100000"/>
              </a:lnSpc>
              <a:spcBef>
                <a:spcPts val="0"/>
              </a:spcBef>
              <a:spcAft>
                <a:spcPts val="0"/>
              </a:spcAft>
            </a:pPr>
            <a:r>
              <a:rPr lang="en-US" baseline="0" dirty="0" smtClean="0">
                <a:latin typeface="Arial" pitchFamily="34" charset="0"/>
              </a:rPr>
              <a:t>Individual and Family Risk Factors are described in detail in Appendix D, Page 115.</a:t>
            </a:r>
            <a:endParaRPr lang="en-US" dirty="0" smtClean="0">
              <a:latin typeface="Arial" pitchFamily="34" charset="0"/>
            </a:endParaRPr>
          </a:p>
          <a:p>
            <a:pPr>
              <a:lnSpc>
                <a:spcPct val="100000"/>
              </a:lnSpc>
              <a:spcBef>
                <a:spcPts val="0"/>
              </a:spcBef>
              <a:spcAft>
                <a:spcPts val="0"/>
              </a:spcAft>
            </a:pPr>
            <a:endParaRPr lang="en-US" dirty="0" smtClean="0">
              <a:latin typeface="Arial" pitchFamily="34" charset="0"/>
            </a:endParaRPr>
          </a:p>
          <a:p>
            <a:pPr>
              <a:lnSpc>
                <a:spcPct val="100000"/>
              </a:lnSpc>
              <a:spcBef>
                <a:spcPts val="0"/>
              </a:spcBef>
              <a:spcAft>
                <a:spcPts val="0"/>
              </a:spcAft>
            </a:pPr>
            <a:r>
              <a:rPr lang="en-US" b="1" dirty="0" smtClean="0">
                <a:latin typeface="Arial" pitchFamily="34" charset="0"/>
              </a:rPr>
              <a:t>Programs</a:t>
            </a:r>
            <a:r>
              <a:rPr lang="en-US" b="1" baseline="0" dirty="0" smtClean="0">
                <a:latin typeface="Arial" pitchFamily="34" charset="0"/>
              </a:rPr>
              <a:t> which address Risk Factors</a:t>
            </a:r>
          </a:p>
          <a:p>
            <a:pPr>
              <a:lnSpc>
                <a:spcPct val="100000"/>
              </a:lnSpc>
              <a:spcBef>
                <a:spcPts val="0"/>
              </a:spcBef>
              <a:spcAft>
                <a:spcPts val="0"/>
              </a:spcAft>
            </a:pPr>
            <a:r>
              <a:rPr lang="en-US" b="0" baseline="0" dirty="0" smtClean="0">
                <a:latin typeface="Arial" pitchFamily="34" charset="0"/>
              </a:rPr>
              <a:t>This</a:t>
            </a:r>
            <a:r>
              <a:rPr lang="en-US" b="1" baseline="0" dirty="0" smtClean="0">
                <a:latin typeface="Arial" pitchFamily="34" charset="0"/>
              </a:rPr>
              <a:t> </a:t>
            </a:r>
            <a:r>
              <a:rPr lang="en-US" baseline="0" dirty="0" smtClean="0">
                <a:latin typeface="Arial" pitchFamily="34" charset="0"/>
              </a:rPr>
              <a:t>report has identified fifty programs for dropout prevention which met their evaluation criteria. In the report, one can access the program name, website, overview, strategies, components as well as the targeted risk factors. The information can be found in </a:t>
            </a:r>
          </a:p>
          <a:p>
            <a:pPr>
              <a:lnSpc>
                <a:spcPct val="100000"/>
              </a:lnSpc>
              <a:spcBef>
                <a:spcPts val="0"/>
              </a:spcBef>
              <a:spcAft>
                <a:spcPts val="0"/>
              </a:spcAft>
            </a:pPr>
            <a:endParaRPr lang="en-US" baseline="0" dirty="0" smtClean="0">
              <a:latin typeface="Arial" pitchFamily="34" charset="0"/>
            </a:endParaRPr>
          </a:p>
          <a:p>
            <a:pPr>
              <a:lnSpc>
                <a:spcPct val="100000"/>
              </a:lnSpc>
              <a:spcBef>
                <a:spcPts val="0"/>
              </a:spcBef>
              <a:spcAft>
                <a:spcPts val="0"/>
              </a:spcAft>
            </a:pPr>
            <a:r>
              <a:rPr lang="en-US" b="1" baseline="0" dirty="0" smtClean="0">
                <a:latin typeface="Arial" pitchFamily="34" charset="0"/>
              </a:rPr>
              <a:t>Table F-6 Impacted Risk Factors of Selected Exemplary Programs, Pages 196-203, PDF page 210.</a:t>
            </a:r>
          </a:p>
          <a:p>
            <a:pPr>
              <a:lnSpc>
                <a:spcPct val="100000"/>
              </a:lnSpc>
              <a:spcBef>
                <a:spcPts val="0"/>
              </a:spcBef>
              <a:spcAft>
                <a:spcPts val="0"/>
              </a:spcAft>
            </a:pPr>
            <a:r>
              <a:rPr lang="en-US" baseline="0" dirty="0" smtClean="0">
                <a:latin typeface="Arial" pitchFamily="34" charset="0"/>
              </a:rPr>
              <a:t>This table lists the risk factors and the Exemplary Programs which address those risk factors in a matrix view.</a:t>
            </a: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latin typeface="Arial" pitchFamily="34" charset="0"/>
              </a:rPr>
              <a:t>Table F-7 Exemplary Programs Addressing Individual Risk Factor Categories, Pages 204-207, PDF page 218.</a:t>
            </a:r>
          </a:p>
          <a:p>
            <a:pPr>
              <a:lnSpc>
                <a:spcPct val="100000"/>
              </a:lnSpc>
              <a:spcBef>
                <a:spcPts val="0"/>
              </a:spcBef>
              <a:spcAft>
                <a:spcPts val="0"/>
              </a:spcAft>
            </a:pPr>
            <a:r>
              <a:rPr lang="en-US" baseline="0" dirty="0" smtClean="0">
                <a:latin typeface="Arial" pitchFamily="34" charset="0"/>
              </a:rPr>
              <a:t>This table list the risk factor category along with multiple programs which address each risk factor category.</a:t>
            </a:r>
          </a:p>
          <a:p>
            <a:pPr>
              <a:lnSpc>
                <a:spcPct val="100000"/>
              </a:lnSpc>
              <a:spcBef>
                <a:spcPts val="0"/>
              </a:spcBef>
              <a:spcAft>
                <a:spcPts val="0"/>
              </a:spcAft>
            </a:pPr>
            <a:r>
              <a:rPr lang="en-US" b="1" baseline="0" dirty="0" smtClean="0">
                <a:latin typeface="Arial" pitchFamily="34" charset="0"/>
              </a:rPr>
              <a:t>Table F-9 Program Strategies of Identified Exemplary Programs,  Pages 208-215, PDF page 222.</a:t>
            </a:r>
          </a:p>
          <a:p>
            <a:pPr>
              <a:lnSpc>
                <a:spcPct val="100000"/>
              </a:lnSpc>
              <a:spcBef>
                <a:spcPts val="0"/>
              </a:spcBef>
              <a:spcAft>
                <a:spcPts val="0"/>
              </a:spcAft>
            </a:pPr>
            <a:r>
              <a:rPr lang="en-US" baseline="0" dirty="0" smtClean="0">
                <a:latin typeface="Arial" pitchFamily="34" charset="0"/>
              </a:rPr>
              <a:t>This table lists the program strategies and the program names in a matrix view.</a:t>
            </a:r>
          </a:p>
          <a:p>
            <a:pPr>
              <a:lnSpc>
                <a:spcPct val="100000"/>
              </a:lnSpc>
              <a:spcBef>
                <a:spcPts val="0"/>
              </a:spcBef>
              <a:spcAft>
                <a:spcPts val="0"/>
              </a:spcAft>
            </a:pPr>
            <a:r>
              <a:rPr lang="en-US" b="1" baseline="0" dirty="0" smtClean="0">
                <a:latin typeface="Arial" pitchFamily="34" charset="0"/>
              </a:rPr>
              <a:t>Program Descriptions by Name begin on Page 217, PDF Page 231.</a:t>
            </a:r>
          </a:p>
          <a:p>
            <a:pPr>
              <a:lnSpc>
                <a:spcPct val="100000"/>
              </a:lnSpc>
              <a:spcBef>
                <a:spcPts val="0"/>
              </a:spcBef>
              <a:spcAft>
                <a:spcPts val="0"/>
              </a:spcAft>
            </a:pPr>
            <a:endParaRPr lang="en-US" baseline="0" dirty="0" smtClean="0">
              <a:latin typeface="Arial" pitchFamily="34" charset="0"/>
            </a:endParaRPr>
          </a:p>
          <a:p>
            <a:pPr>
              <a:lnSpc>
                <a:spcPct val="100000"/>
              </a:lnSpc>
              <a:spcBef>
                <a:spcPts val="0"/>
              </a:spcBef>
              <a:spcAft>
                <a:spcPts val="0"/>
              </a:spcAft>
            </a:pPr>
            <a:r>
              <a:rPr lang="en-US" baseline="0" dirty="0" smtClean="0">
                <a:latin typeface="Arial" pitchFamily="34" charset="0"/>
              </a:rPr>
              <a:t>If all of this seems overwhelming….it will seem easier when we complete our Guided Exercise: National Dropout Prevention Center Search.</a:t>
            </a:r>
          </a:p>
          <a:p>
            <a:pPr>
              <a:lnSpc>
                <a:spcPct val="100000"/>
              </a:lnSpc>
              <a:spcBef>
                <a:spcPts val="0"/>
              </a:spcBef>
              <a:spcAft>
                <a:spcPts val="0"/>
              </a:spcAft>
            </a:pPr>
            <a:endParaRPr lang="en-US" baseline="0" dirty="0" smtClean="0">
              <a:latin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23</a:t>
            </a:fld>
            <a:endParaRPr lang="en-US" dirty="0"/>
          </a:p>
        </p:txBody>
      </p:sp>
    </p:spTree>
    <p:extLst>
      <p:ext uri="{BB962C8B-B14F-4D97-AF65-F5344CB8AC3E}">
        <p14:creationId xmlns:p14="http://schemas.microsoft.com/office/powerpoint/2010/main" val="19915974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smtClean="0">
                <a:solidFill>
                  <a:schemeClr val="accent2"/>
                </a:solidFill>
              </a:rPr>
              <a:t>Task: </a:t>
            </a:r>
            <a:r>
              <a:rPr lang="en-US" dirty="0" smtClean="0"/>
              <a:t>List the dropout prevention strategies or programs already in use at your LEA. Be prepared to share with the group.</a:t>
            </a:r>
          </a:p>
          <a:p>
            <a:pPr marL="0" indent="0">
              <a:buNone/>
            </a:pPr>
            <a:r>
              <a:rPr lang="en-US" b="1" dirty="0" smtClean="0">
                <a:solidFill>
                  <a:schemeClr val="accent2"/>
                </a:solidFill>
              </a:rPr>
              <a:t>Debrief: </a:t>
            </a:r>
            <a:r>
              <a:rPr lang="en-US" dirty="0" smtClean="0"/>
              <a:t>What strategies or programs did you learn about today that might be beneficial to your LEA?</a:t>
            </a:r>
          </a:p>
          <a:p>
            <a:pPr defTabSz="877989"/>
            <a:endParaRPr lang="en-US" b="1" dirty="0" smtClean="0">
              <a:latin typeface="Arial" pitchFamily="34" charset="0"/>
            </a:endParaRPr>
          </a:p>
          <a:p>
            <a:pPr defTabSz="877989"/>
            <a:r>
              <a:rPr lang="en-US" b="1" dirty="0" smtClean="0">
                <a:latin typeface="Arial" pitchFamily="34" charset="0"/>
              </a:rPr>
              <a:t>Trainer Comments:</a:t>
            </a:r>
          </a:p>
          <a:p>
            <a:pPr defTabSz="877989"/>
            <a:r>
              <a:rPr lang="en-US" b="0" dirty="0" smtClean="0">
                <a:latin typeface="Arial" pitchFamily="34" charset="0"/>
              </a:rPr>
              <a:t>Now that we have looked at the</a:t>
            </a:r>
            <a:r>
              <a:rPr lang="en-US" b="0" baseline="0" dirty="0" smtClean="0">
                <a:latin typeface="Arial" pitchFamily="34" charset="0"/>
              </a:rPr>
              <a:t> names of many common dropout prevention programs, lets take a minute and list those programs you are currently using in your LEA.</a:t>
            </a:r>
            <a:r>
              <a:rPr lang="en-US" sz="1200" kern="1200" dirty="0" smtClean="0">
                <a:solidFill>
                  <a:schemeClr val="tx1"/>
                </a:solidFill>
                <a:effectLst/>
                <a:latin typeface="+mn-lt"/>
                <a:ea typeface="+mn-ea"/>
                <a:cs typeface="+mn-cs"/>
              </a:rPr>
              <a:t>  Each of you should have a copy of the Guided Exercises booklet for use during today’s studentGPS™ Dashboards Course 4. </a:t>
            </a:r>
            <a:r>
              <a:rPr lang="en-US" b="0" baseline="0" dirty="0" smtClean="0">
                <a:latin typeface="Arial" pitchFamily="34" charset="0"/>
              </a:rPr>
              <a:t> In your Guided Exercise Booklet, locate the Current LEA Dropout Prevention Programs or Strategies.</a:t>
            </a:r>
          </a:p>
          <a:p>
            <a:pPr defTabSz="877989"/>
            <a:endParaRPr lang="en-US" b="1" baseline="0" dirty="0" smtClean="0">
              <a:latin typeface="Arial" pitchFamily="34" charset="0"/>
            </a:endParaRPr>
          </a:p>
          <a:p>
            <a:pPr defTabSz="877989"/>
            <a:r>
              <a:rPr lang="en-US" b="0" baseline="0" dirty="0" smtClean="0">
                <a:latin typeface="Arial" pitchFamily="34" charset="0"/>
              </a:rPr>
              <a:t>Alternative Activity—Brainstorm as a group and list the programs or strategies on a white board.</a:t>
            </a:r>
          </a:p>
          <a:p>
            <a:pPr defTabSz="877989"/>
            <a:endParaRPr lang="en-US" b="0" dirty="0" smtClean="0">
              <a:latin typeface="Arial" pitchFamily="34" charset="0"/>
            </a:endParaRPr>
          </a:p>
          <a:p>
            <a:r>
              <a:rPr lang="en-US" dirty="0" smtClean="0"/>
              <a:t>The purpose of this activity</a:t>
            </a:r>
            <a:r>
              <a:rPr lang="en-US" baseline="0" dirty="0" smtClean="0"/>
              <a:t> is to have the participants think about the programs already in place in their LEA. If they cannot recall specifics, ask participants to share the information from one LEA to another.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24</a:t>
            </a:fld>
            <a:endParaRPr lang="en-US" dirty="0"/>
          </a:p>
        </p:txBody>
      </p:sp>
    </p:spTree>
    <p:extLst>
      <p:ext uri="{BB962C8B-B14F-4D97-AF65-F5344CB8AC3E}">
        <p14:creationId xmlns:p14="http://schemas.microsoft.com/office/powerpoint/2010/main" val="28695312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indent="0">
              <a:buNone/>
            </a:pPr>
            <a:r>
              <a:rPr lang="en-US" b="1" dirty="0" smtClean="0">
                <a:solidFill>
                  <a:schemeClr val="accent2"/>
                </a:solidFill>
              </a:rPr>
              <a:t>Task:</a:t>
            </a:r>
            <a:r>
              <a:rPr lang="en-US" dirty="0" smtClean="0"/>
              <a:t> Search the National Dropout Prevention Center at Clemson University to locate the names, descriptions and details of effective dropout prevention programs. </a:t>
            </a:r>
          </a:p>
          <a:p>
            <a:pPr marL="0" indent="0">
              <a:buNone/>
            </a:pPr>
            <a:endParaRPr lang="en-US" dirty="0" smtClean="0"/>
          </a:p>
          <a:p>
            <a:pPr marL="0" indent="0">
              <a:buNone/>
            </a:pPr>
            <a:r>
              <a:rPr lang="en-US" b="1" dirty="0" smtClean="0"/>
              <a:t>Search</a:t>
            </a:r>
            <a:r>
              <a:rPr lang="en-US" b="1" baseline="0" dirty="0" smtClean="0"/>
              <a:t> Location: </a:t>
            </a:r>
            <a:r>
              <a:rPr lang="en-US" b="0" baseline="0" dirty="0" smtClean="0"/>
              <a:t>http://www.dropoutprevention.org</a:t>
            </a:r>
            <a:endParaRPr lang="en-US" b="0" dirty="0" smtClean="0"/>
          </a:p>
          <a:p>
            <a:pPr marL="0" indent="0">
              <a:buNone/>
            </a:pPr>
            <a:r>
              <a:rPr lang="en-US" b="0" dirty="0" smtClean="0">
                <a:solidFill>
                  <a:schemeClr val="accent2"/>
                </a:solidFill>
              </a:rPr>
              <a:t>Under</a:t>
            </a:r>
            <a:r>
              <a:rPr lang="en-US" b="0" baseline="0" dirty="0" smtClean="0">
                <a:solidFill>
                  <a:schemeClr val="accent2"/>
                </a:solidFill>
              </a:rPr>
              <a:t> the Resources link on the left side of the screen, click on Model Programs, click Search Database.</a:t>
            </a:r>
            <a:endParaRPr lang="en-US" b="0" dirty="0" smtClean="0">
              <a:solidFill>
                <a:schemeClr val="accent2"/>
              </a:solidFill>
            </a:endParaRPr>
          </a:p>
          <a:p>
            <a:pPr marL="0" indent="0">
              <a:buNone/>
            </a:pPr>
            <a:endParaRPr lang="en-US" b="1" dirty="0" smtClean="0">
              <a:solidFill>
                <a:schemeClr val="accent2"/>
              </a:solidFill>
            </a:endParaRPr>
          </a:p>
          <a:p>
            <a:pPr marL="0" indent="0">
              <a:buNone/>
            </a:pPr>
            <a:r>
              <a:rPr lang="en-US" b="1" dirty="0" smtClean="0">
                <a:solidFill>
                  <a:schemeClr val="accent2"/>
                </a:solidFill>
              </a:rPr>
              <a:t>Debrief: </a:t>
            </a:r>
            <a:r>
              <a:rPr lang="en-US" dirty="0" smtClean="0"/>
              <a:t>What new information did you learn as a result of your search? How will you apply this information at your LEA?</a:t>
            </a:r>
          </a:p>
          <a:p>
            <a:endParaRPr lang="en-US" dirty="0" smtClean="0"/>
          </a:p>
          <a:p>
            <a:r>
              <a:rPr lang="en-US" b="1" dirty="0" smtClean="0"/>
              <a:t>Additional trainer questions:</a:t>
            </a:r>
          </a:p>
          <a:p>
            <a:r>
              <a:rPr lang="en-US" dirty="0" smtClean="0"/>
              <a:t>Did you try searching for programs which addressed certain</a:t>
            </a:r>
            <a:r>
              <a:rPr lang="en-US" baseline="0" dirty="0" smtClean="0"/>
              <a:t> risk factors? </a:t>
            </a:r>
            <a:r>
              <a:rPr lang="en-US" b="1" baseline="0" dirty="0" smtClean="0"/>
              <a:t>Hint:</a:t>
            </a:r>
            <a:r>
              <a:rPr lang="en-US" baseline="0" dirty="0" smtClean="0"/>
              <a:t> click the + by ‘Add criteria: Risk Factors’. Check the risk factors you would like to search for and click the submit button at the bottom of the screen.</a:t>
            </a:r>
          </a:p>
          <a:p>
            <a:r>
              <a:rPr lang="en-US" baseline="0" dirty="0" smtClean="0"/>
              <a:t>Try searching for programs that can be purchased with Federal Funds or which fall within a specific annual cost range. </a:t>
            </a:r>
            <a:r>
              <a:rPr lang="en-US" b="1" baseline="0" dirty="0" smtClean="0"/>
              <a:t>Hint:</a:t>
            </a:r>
            <a:r>
              <a:rPr lang="en-US" baseline="0" dirty="0" smtClean="0"/>
              <a:t> click the + by ‘Add criteria: Funding and Cost’. </a:t>
            </a:r>
          </a:p>
          <a:p>
            <a:r>
              <a:rPr lang="en-US" baseline="0" dirty="0" smtClean="0"/>
              <a:t>Try searching for programs for a particular grade range and with a certain set of descriptors. </a:t>
            </a:r>
            <a:r>
              <a:rPr lang="en-US" b="1" baseline="0" dirty="0" smtClean="0"/>
              <a:t>Hint:</a:t>
            </a:r>
            <a:r>
              <a:rPr lang="en-US" baseline="0" dirty="0" smtClean="0"/>
              <a:t> both of these selections are found in the main search criteria components. You may select the age range from a drop down box and select up to 5 descriptors.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25</a:t>
            </a:fld>
            <a:endParaRPr lang="en-US" dirty="0"/>
          </a:p>
        </p:txBody>
      </p:sp>
    </p:spTree>
    <p:extLst>
      <p:ext uri="{BB962C8B-B14F-4D97-AF65-F5344CB8AC3E}">
        <p14:creationId xmlns:p14="http://schemas.microsoft.com/office/powerpoint/2010/main" val="3160029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Let’s look at our</a:t>
            </a:r>
            <a:r>
              <a:rPr lang="en-US" sz="1200" kern="1200" baseline="0" dirty="0" smtClean="0">
                <a:solidFill>
                  <a:schemeClr val="tx1"/>
                </a:solidFill>
                <a:effectLst/>
                <a:latin typeface="+mn-lt"/>
                <a:ea typeface="+mn-ea"/>
                <a:cs typeface="+mn-cs"/>
              </a:rPr>
              <a:t> actual student data in the </a:t>
            </a:r>
            <a:r>
              <a:rPr lang="en-US" sz="1200" kern="1200" dirty="0" smtClean="0">
                <a:solidFill>
                  <a:schemeClr val="tx1"/>
                </a:solidFill>
                <a:effectLst/>
                <a:latin typeface="+mn-lt"/>
                <a:ea typeface="+mn-ea"/>
                <a:cs typeface="+mn-cs"/>
              </a:rPr>
              <a:t>studentGPS™ Dashboards. Use your Guided</a:t>
            </a:r>
            <a:r>
              <a:rPr lang="en-US" sz="1200" kern="1200" baseline="0" dirty="0" smtClean="0">
                <a:solidFill>
                  <a:schemeClr val="tx1"/>
                </a:solidFill>
                <a:effectLst/>
                <a:latin typeface="+mn-lt"/>
                <a:ea typeface="+mn-ea"/>
                <a:cs typeface="+mn-cs"/>
              </a:rPr>
              <a:t> Exercises Booklet to help you with the data analysis. </a:t>
            </a:r>
            <a:r>
              <a:rPr lang="en-US" sz="1200" kern="1200" dirty="0" smtClean="0">
                <a:solidFill>
                  <a:schemeClr val="tx1"/>
                </a:solidFill>
                <a:effectLst/>
                <a:latin typeface="+mn-lt"/>
                <a:ea typeface="+mn-ea"/>
                <a:cs typeface="+mn-cs"/>
              </a:rPr>
              <a:t>During this session participants will log into the system to look at their actual student data.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a trainer, I will utilize the studentGPS™ Dashboards demo site for today’s exercises. It is important to note that all of the data we will look at in the projected demo site is FERPA-compliant and has been </a:t>
            </a:r>
            <a:r>
              <a:rPr lang="en-US" sz="1200" kern="1200" dirty="0" err="1" smtClean="0">
                <a:solidFill>
                  <a:schemeClr val="tx1"/>
                </a:solidFill>
                <a:effectLst/>
                <a:latin typeface="+mn-lt"/>
                <a:ea typeface="+mn-ea"/>
                <a:cs typeface="+mn-cs"/>
              </a:rPr>
              <a:t>anonymized</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(Trainer’s note:) </a:t>
            </a:r>
            <a:r>
              <a:rPr lang="en-US" sz="1200" kern="1200" dirty="0" smtClean="0">
                <a:solidFill>
                  <a:schemeClr val="tx1"/>
                </a:solidFill>
                <a:effectLst/>
                <a:latin typeface="+mn-lt"/>
                <a:ea typeface="+mn-ea"/>
                <a:cs typeface="+mn-cs"/>
              </a:rPr>
              <a:t>The trainer should open a second window and log into the demo site. (This demo site data is FERPA-compliant and has been </a:t>
            </a:r>
            <a:r>
              <a:rPr lang="en-US" sz="1200" kern="1200" dirty="0" err="1" smtClean="0">
                <a:solidFill>
                  <a:schemeClr val="tx1"/>
                </a:solidFill>
                <a:effectLst/>
                <a:latin typeface="+mn-lt"/>
                <a:ea typeface="+mn-ea"/>
                <a:cs typeface="+mn-cs"/>
              </a:rPr>
              <a:t>anonymized</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26</a:t>
            </a:fld>
            <a:endParaRPr lang="en-US" dirty="0"/>
          </a:p>
        </p:txBody>
      </p:sp>
    </p:spTree>
    <p:extLst>
      <p:ext uri="{BB962C8B-B14F-4D97-AF65-F5344CB8AC3E}">
        <p14:creationId xmlns:p14="http://schemas.microsoft.com/office/powerpoint/2010/main" val="13892957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a:latin typeface="Arial" pitchFamily="34" charset="0"/>
              </a:rPr>
              <a:t>All educators will access the </a:t>
            </a:r>
            <a:r>
              <a:rPr lang="en-US" baseline="0" dirty="0" smtClean="0">
                <a:latin typeface="Arial" pitchFamily="34" charset="0"/>
              </a:rPr>
              <a:t>studentGPS™ </a:t>
            </a:r>
            <a:r>
              <a:rPr lang="en-US" baseline="0" dirty="0">
                <a:latin typeface="Arial" pitchFamily="34" charset="0"/>
              </a:rPr>
              <a:t>Dashboards through TEAL.  You can access the TEAL login page from the TEA website. </a:t>
            </a:r>
            <a:r>
              <a:rPr lang="en-US" baseline="0" dirty="0" smtClean="0">
                <a:latin typeface="Arial" pitchFamily="34" charset="0"/>
              </a:rPr>
              <a:t>www.tea.state.tx.us </a:t>
            </a:r>
            <a:r>
              <a:rPr lang="en-US" baseline="0" dirty="0">
                <a:latin typeface="Arial" pitchFamily="34" charset="0"/>
              </a:rPr>
              <a:t>Then click the ‘TEASE and TEAL secure applications’ button on the right hand side of the page. Next, click the ‘TEAL login’ button. Once you have logged in, you are ready to start the guided exercises. Let’s work the first exercise together</a:t>
            </a:r>
            <a:r>
              <a:rPr lang="en-US" baseline="0" dirty="0" smtClean="0">
                <a:latin typeface="Arial" pitchFamily="34" charset="0"/>
              </a:rPr>
              <a:t>.</a:t>
            </a:r>
          </a:p>
          <a:p>
            <a:pPr defTabSz="919342">
              <a:defRPr/>
            </a:pPr>
            <a:endParaRPr lang="en-US" baseline="0" dirty="0" smtClean="0">
              <a:latin typeface="Arial" pitchFamily="34" charset="0"/>
            </a:endParaRPr>
          </a:p>
          <a:p>
            <a:pPr marL="0" marR="0" lvl="1" indent="0" algn="l" defTabSz="919342" rtl="0" eaLnBrk="1" fontAlgn="auto" latinLnBrk="0" hangingPunct="1">
              <a:lnSpc>
                <a:spcPct val="100000"/>
              </a:lnSpc>
              <a:spcBef>
                <a:spcPts val="0"/>
              </a:spcBef>
              <a:spcAft>
                <a:spcPts val="0"/>
              </a:spcAft>
              <a:buClrTx/>
              <a:buSzTx/>
              <a:buFontTx/>
              <a:buNone/>
              <a:tabLst/>
              <a:defRPr/>
            </a:pPr>
            <a:r>
              <a:rPr lang="en-US" sz="1800" dirty="0" smtClean="0">
                <a:latin typeface="Arial" pitchFamily="34" charset="0"/>
                <a:cs typeface="Arial" pitchFamily="34" charset="0"/>
              </a:rPr>
              <a:t>Raise your hand if you are having trouble</a:t>
            </a:r>
          </a:p>
          <a:p>
            <a:pPr defTabSz="919342">
              <a:defRPr/>
            </a:pPr>
            <a:endParaRPr lang="en-US" baseline="0" dirty="0">
              <a:latin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27</a:t>
            </a:fld>
            <a:endParaRPr lang="en-US" dirty="0"/>
          </a:p>
        </p:txBody>
      </p:sp>
    </p:spTree>
    <p:extLst>
      <p:ext uri="{BB962C8B-B14F-4D97-AF65-F5344CB8AC3E}">
        <p14:creationId xmlns:p14="http://schemas.microsoft.com/office/powerpoint/2010/main" val="27060750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defTabSz="877989"/>
            <a:r>
              <a:rPr lang="en-US" dirty="0">
                <a:latin typeface="Arial" pitchFamily="34" charset="0"/>
                <a:cs typeface="Arial" pitchFamily="34" charset="0"/>
              </a:rPr>
              <a:t>Log into the studentGPS™ Dashboards and follow the steps in the guided exercises booklet to identify students with attendance problems. </a:t>
            </a:r>
            <a:endParaRPr lang="en-US" dirty="0" smtClean="0">
              <a:latin typeface="Arial" pitchFamily="34" charset="0"/>
              <a:cs typeface="Arial" pitchFamily="34" charset="0"/>
            </a:endParaRPr>
          </a:p>
          <a:p>
            <a:pPr defTabSz="877989"/>
            <a:endParaRPr lang="en-US" dirty="0" smtClean="0">
              <a:latin typeface="Arial" pitchFamily="34" charset="0"/>
              <a:cs typeface="Arial" pitchFamily="34" charset="0"/>
            </a:endParaRPr>
          </a:p>
          <a:p>
            <a:pPr defTabSz="877989"/>
            <a:r>
              <a:rPr lang="en-US" dirty="0" smtClean="0">
                <a:latin typeface="Arial" pitchFamily="34" charset="0"/>
                <a:cs typeface="Arial" pitchFamily="34" charset="0"/>
              </a:rPr>
              <a:t>I </a:t>
            </a:r>
            <a:r>
              <a:rPr lang="en-US" dirty="0">
                <a:latin typeface="Arial" pitchFamily="34" charset="0"/>
                <a:cs typeface="Arial" pitchFamily="34" charset="0"/>
              </a:rPr>
              <a:t>am logging into the demo site while you are logging into your actual data site. </a:t>
            </a:r>
            <a:endParaRPr lang="en-US" dirty="0" smtClean="0">
              <a:latin typeface="Arial" pitchFamily="34" charset="0"/>
              <a:cs typeface="Arial" pitchFamily="34" charset="0"/>
            </a:endParaRPr>
          </a:p>
          <a:p>
            <a:pPr defTabSz="877989"/>
            <a:endParaRPr lang="en-US" dirty="0" smtClean="0">
              <a:latin typeface="Arial" pitchFamily="34" charset="0"/>
              <a:cs typeface="Arial" pitchFamily="34" charset="0"/>
            </a:endParaRPr>
          </a:p>
          <a:p>
            <a:pPr defTabSz="877989"/>
            <a:r>
              <a:rPr lang="en-US" dirty="0" smtClean="0">
                <a:latin typeface="Arial" pitchFamily="34" charset="0"/>
                <a:cs typeface="Arial" pitchFamily="34" charset="0"/>
              </a:rPr>
              <a:t>Once </a:t>
            </a:r>
            <a:r>
              <a:rPr lang="en-US" dirty="0">
                <a:latin typeface="Arial" pitchFamily="34" charset="0"/>
                <a:cs typeface="Arial" pitchFamily="34" charset="0"/>
              </a:rPr>
              <a:t>I have logged in, I will navigate to the Campus Academic Dashboards by clicking on the Campus Name in the gray bar at the top left of the </a:t>
            </a:r>
            <a:r>
              <a:rPr lang="en-US" dirty="0" smtClean="0">
                <a:latin typeface="Arial" pitchFamily="34" charset="0"/>
                <a:cs typeface="Arial" pitchFamily="34" charset="0"/>
              </a:rPr>
              <a:t>Dashboards. </a:t>
            </a:r>
          </a:p>
          <a:p>
            <a:pPr defTabSz="877989"/>
            <a:endParaRPr lang="en-US" dirty="0" smtClean="0">
              <a:latin typeface="Arial" pitchFamily="34" charset="0"/>
              <a:cs typeface="Arial" pitchFamily="34" charset="0"/>
            </a:endParaRPr>
          </a:p>
          <a:p>
            <a:pPr defTabSz="877989"/>
            <a:r>
              <a:rPr lang="en-US" dirty="0" smtClean="0">
                <a:latin typeface="Arial" pitchFamily="34" charset="0"/>
                <a:cs typeface="Arial" pitchFamily="34" charset="0"/>
              </a:rPr>
              <a:t>Next </a:t>
            </a:r>
            <a:r>
              <a:rPr lang="en-US" dirty="0">
                <a:latin typeface="Arial" pitchFamily="34" charset="0"/>
                <a:cs typeface="Arial" pitchFamily="34" charset="0"/>
              </a:rPr>
              <a:t>I navigate to the Attendance and Discipline Page by clicking on the Attendance and Discipline tab. </a:t>
            </a:r>
            <a:endParaRPr lang="en-US" dirty="0" smtClean="0">
              <a:latin typeface="Arial" pitchFamily="34" charset="0"/>
              <a:cs typeface="Arial" pitchFamily="34" charset="0"/>
            </a:endParaRPr>
          </a:p>
          <a:p>
            <a:pPr defTabSz="877989"/>
            <a:endParaRPr lang="en-US" dirty="0" smtClean="0">
              <a:latin typeface="Arial" pitchFamily="34" charset="0"/>
              <a:cs typeface="Arial" pitchFamily="34" charset="0"/>
            </a:endParaRPr>
          </a:p>
          <a:p>
            <a:pPr defTabSz="877989"/>
            <a:r>
              <a:rPr lang="en-US" dirty="0" smtClean="0">
                <a:latin typeface="Arial" pitchFamily="34" charset="0"/>
                <a:cs typeface="Arial" pitchFamily="34" charset="0"/>
              </a:rPr>
              <a:t>Next</a:t>
            </a:r>
            <a:r>
              <a:rPr lang="en-US" dirty="0">
                <a:latin typeface="Arial" pitchFamily="34" charset="0"/>
                <a:cs typeface="Arial" pitchFamily="34" charset="0"/>
              </a:rPr>
              <a:t>, I locate the Daily Attendance Rate metric and click the more button by the Last Four Weeks metric. </a:t>
            </a:r>
            <a:endParaRPr lang="en-US" dirty="0" smtClean="0">
              <a:latin typeface="Arial" pitchFamily="34" charset="0"/>
              <a:cs typeface="Arial" pitchFamily="34" charset="0"/>
            </a:endParaRPr>
          </a:p>
          <a:p>
            <a:pPr defTabSz="877989"/>
            <a:endParaRPr lang="en-US" dirty="0" smtClean="0">
              <a:latin typeface="Arial" pitchFamily="34" charset="0"/>
              <a:cs typeface="Arial" pitchFamily="34" charset="0"/>
            </a:endParaRPr>
          </a:p>
          <a:p>
            <a:pPr defTabSz="877989"/>
            <a:r>
              <a:rPr lang="en-US" dirty="0" smtClean="0">
                <a:latin typeface="Arial" pitchFamily="34" charset="0"/>
                <a:cs typeface="Arial" pitchFamily="34" charset="0"/>
              </a:rPr>
              <a:t>When </a:t>
            </a:r>
            <a:r>
              <a:rPr lang="en-US" dirty="0">
                <a:latin typeface="Arial" pitchFamily="34" charset="0"/>
                <a:cs typeface="Arial" pitchFamily="34" charset="0"/>
              </a:rPr>
              <a:t>I select Student List, I can see a list of all of my students who are not meeting the metric goal. The student list is controlled by security rights so you will only see your students in this list. A campus administrator can see all of the students on his/her campus who do not meet the metric goal in this list. We call these lists “Student Exception Lists”. </a:t>
            </a:r>
            <a:endParaRPr lang="en-US" dirty="0" smtClean="0">
              <a:latin typeface="Arial" pitchFamily="34" charset="0"/>
              <a:cs typeface="Arial" pitchFamily="34" charset="0"/>
            </a:endParaRPr>
          </a:p>
          <a:p>
            <a:pPr defTabSz="877989"/>
            <a:endParaRPr lang="en-US" dirty="0" smtClean="0">
              <a:latin typeface="Arial" pitchFamily="34" charset="0"/>
              <a:cs typeface="Arial" pitchFamily="34" charset="0"/>
            </a:endParaRPr>
          </a:p>
          <a:p>
            <a:pPr defTabSz="877989"/>
            <a:r>
              <a:rPr lang="en-US" dirty="0" smtClean="0">
                <a:latin typeface="Arial" pitchFamily="34" charset="0"/>
                <a:cs typeface="Arial" pitchFamily="34" charset="0"/>
              </a:rPr>
              <a:t>Next</a:t>
            </a:r>
            <a:r>
              <a:rPr lang="en-US" dirty="0">
                <a:latin typeface="Arial" pitchFamily="34" charset="0"/>
                <a:cs typeface="Arial" pitchFamily="34" charset="0"/>
              </a:rPr>
              <a:t>, customize your view and add the columns listed in your guided exercises booklet to your view and save. </a:t>
            </a:r>
            <a:endParaRPr lang="en-US" dirty="0" smtClean="0">
              <a:latin typeface="Arial" pitchFamily="34" charset="0"/>
              <a:cs typeface="Arial" pitchFamily="34" charset="0"/>
            </a:endParaRPr>
          </a:p>
          <a:p>
            <a:pPr defTabSz="877989"/>
            <a:endParaRPr lang="en-US" dirty="0" smtClean="0">
              <a:latin typeface="Arial" pitchFamily="34" charset="0"/>
              <a:cs typeface="Arial" pitchFamily="34" charset="0"/>
            </a:endParaRPr>
          </a:p>
          <a:p>
            <a:pPr defTabSz="877989"/>
            <a:r>
              <a:rPr lang="en-US" dirty="0" smtClean="0">
                <a:latin typeface="Arial" pitchFamily="34" charset="0"/>
                <a:cs typeface="Arial" pitchFamily="34" charset="0"/>
              </a:rPr>
              <a:t>Sort </a:t>
            </a:r>
            <a:r>
              <a:rPr lang="en-US" dirty="0">
                <a:latin typeface="Arial" pitchFamily="34" charset="0"/>
                <a:cs typeface="Arial" pitchFamily="34" charset="0"/>
              </a:rPr>
              <a:t>your data in order to see the lowest value at the top of the screen. The default sort is “Ascending” values, but clicking twice will sort the list by “Descending” values. </a:t>
            </a:r>
            <a:endParaRPr lang="en-US" dirty="0" smtClean="0">
              <a:latin typeface="Arial" pitchFamily="34" charset="0"/>
              <a:cs typeface="Arial" pitchFamily="34" charset="0"/>
            </a:endParaRPr>
          </a:p>
          <a:p>
            <a:pPr defTabSz="877989"/>
            <a:endParaRPr lang="en-US" dirty="0" smtClean="0">
              <a:latin typeface="Arial" pitchFamily="34" charset="0"/>
              <a:cs typeface="Arial" pitchFamily="34" charset="0"/>
            </a:endParaRPr>
          </a:p>
          <a:p>
            <a:pPr defTabSz="877989"/>
            <a:r>
              <a:rPr lang="en-US" dirty="0" smtClean="0">
                <a:latin typeface="Arial" pitchFamily="34" charset="0"/>
                <a:cs typeface="Arial" pitchFamily="34" charset="0"/>
              </a:rPr>
              <a:t>Now </a:t>
            </a:r>
            <a:r>
              <a:rPr lang="en-US" dirty="0">
                <a:latin typeface="Arial" pitchFamily="34" charset="0"/>
                <a:cs typeface="Arial" pitchFamily="34" charset="0"/>
              </a:rPr>
              <a:t>follow the directions to make a watch list or work along with me while I demonstrate this on my screen. Once you have completed this task, answer the debrief questions in your guided exercises booklet.</a:t>
            </a:r>
          </a:p>
          <a:p>
            <a:pPr defTabSz="877989"/>
            <a:endParaRPr lang="en-US" dirty="0">
              <a:latin typeface="Arial" pitchFamily="34" charset="0"/>
              <a:cs typeface="Arial" pitchFamily="34" charset="0"/>
            </a:endParaRPr>
          </a:p>
          <a:p>
            <a:r>
              <a:rPr lang="en-US" b="1" dirty="0">
                <a:latin typeface="Arial" pitchFamily="34" charset="0"/>
                <a:cs typeface="Arial" pitchFamily="34" charset="0"/>
              </a:rPr>
              <a:t>Task: </a:t>
            </a:r>
            <a:r>
              <a:rPr lang="en-US" dirty="0">
                <a:latin typeface="Arial" pitchFamily="34" charset="0"/>
                <a:cs typeface="Arial" pitchFamily="34" charset="0"/>
              </a:rPr>
              <a:t>Identify students with Daily Attendance Rates of less than 90% in one or more of the following metric columns: Last Four Weeks Attendance, Last Eight weeks Attendance, Year to Date Attendance</a:t>
            </a:r>
          </a:p>
          <a:p>
            <a:pPr defTabSz="914286"/>
            <a:r>
              <a:rPr lang="en-US" b="1" dirty="0">
                <a:latin typeface="Arial" pitchFamily="34" charset="0"/>
                <a:cs typeface="Arial" pitchFamily="34" charset="0"/>
              </a:rPr>
              <a:t>Debrief: </a:t>
            </a:r>
            <a:r>
              <a:rPr lang="en-US" dirty="0">
                <a:latin typeface="Arial" pitchFamily="34" charset="0"/>
                <a:cs typeface="Arial" pitchFamily="34" charset="0"/>
              </a:rPr>
              <a:t>Which of the three metrics above identify students with newly developing attendance issues? Which metric identifies those with chronic attendance issues? (After the participants have completed the task, ask the debrief questions to the group. Select a couple of individuals to share their responses with the group.)</a:t>
            </a:r>
          </a:p>
          <a:p>
            <a:endParaRPr lang="en-US" dirty="0">
              <a:latin typeface="Arial" pitchFamily="34" charset="0"/>
              <a:cs typeface="Arial" pitchFamily="34" charset="0"/>
            </a:endParaRPr>
          </a:p>
          <a:p>
            <a:endParaRPr lang="en-US" dirty="0">
              <a:latin typeface="Arial" pitchFamily="34" charset="0"/>
              <a:cs typeface="Arial" pitchFamily="34" charset="0"/>
            </a:endParaRPr>
          </a:p>
          <a:p>
            <a:r>
              <a:rPr lang="en-US" b="1" dirty="0">
                <a:latin typeface="Arial" pitchFamily="34" charset="0"/>
                <a:cs typeface="Arial" pitchFamily="34" charset="0"/>
              </a:rPr>
              <a:t>Trainer Questions: </a:t>
            </a:r>
          </a:p>
          <a:p>
            <a:r>
              <a:rPr lang="en-US" b="1" dirty="0">
                <a:latin typeface="Arial" pitchFamily="34" charset="0"/>
                <a:cs typeface="Arial" pitchFamily="34" charset="0"/>
              </a:rPr>
              <a:t>Q: </a:t>
            </a:r>
            <a:r>
              <a:rPr lang="en-US" dirty="0">
                <a:latin typeface="Arial" pitchFamily="34" charset="0"/>
                <a:cs typeface="Arial" pitchFamily="34" charset="0"/>
              </a:rPr>
              <a:t>Which of the students show indicators of consistently missing instructional time (attendance rates of less than 90%) throughout the majority of the grading periods? Which students have shown a decreasing rate of attendance over the recent weeks or grading periods</a:t>
            </a:r>
            <a:r>
              <a:rPr lang="en-US" dirty="0" smtClean="0">
                <a:latin typeface="Arial" pitchFamily="34" charset="0"/>
                <a:cs typeface="Arial" pitchFamily="34" charset="0"/>
              </a:rPr>
              <a:t>?</a:t>
            </a:r>
          </a:p>
          <a:p>
            <a:endParaRPr lang="en-US" dirty="0">
              <a:latin typeface="Arial" pitchFamily="34" charset="0"/>
              <a:cs typeface="Arial" pitchFamily="34" charset="0"/>
            </a:endParaRPr>
          </a:p>
          <a:p>
            <a:r>
              <a:rPr lang="en-US" b="1" dirty="0">
                <a:latin typeface="Arial" pitchFamily="34" charset="0"/>
                <a:cs typeface="Arial" pitchFamily="34" charset="0"/>
              </a:rPr>
              <a:t>Hint: </a:t>
            </a:r>
            <a:r>
              <a:rPr lang="en-US" dirty="0">
                <a:latin typeface="Arial" pitchFamily="34" charset="0"/>
                <a:cs typeface="Arial" pitchFamily="34" charset="0"/>
              </a:rPr>
              <a:t>Look at Average Daily Attendance Rate metric and click on the more menu. Choose the Average Daily Attendance Rate Historical Chart and view the student information by Grading Period. </a:t>
            </a:r>
            <a:endParaRPr lang="en-US" dirty="0" smtClean="0">
              <a:latin typeface="Arial" pitchFamily="34" charset="0"/>
              <a:cs typeface="Arial" pitchFamily="34" charset="0"/>
            </a:endParaRPr>
          </a:p>
          <a:p>
            <a:endParaRPr lang="en-US" dirty="0">
              <a:latin typeface="Arial" pitchFamily="34" charset="0"/>
              <a:cs typeface="Arial" pitchFamily="34" charset="0"/>
            </a:endParaRPr>
          </a:p>
          <a:p>
            <a:r>
              <a:rPr lang="en-US" b="1" dirty="0">
                <a:latin typeface="Arial" pitchFamily="34" charset="0"/>
                <a:cs typeface="Arial" pitchFamily="34" charset="0"/>
              </a:rPr>
              <a:t>Q: </a:t>
            </a:r>
            <a:r>
              <a:rPr lang="en-US" dirty="0">
                <a:latin typeface="Arial" pitchFamily="34" charset="0"/>
                <a:cs typeface="Arial" pitchFamily="34" charset="0"/>
              </a:rPr>
              <a:t>Is the student engaged in school? </a:t>
            </a:r>
            <a:endParaRPr lang="en-US" dirty="0" smtClean="0">
              <a:latin typeface="Arial" pitchFamily="34" charset="0"/>
              <a:cs typeface="Arial" pitchFamily="34" charset="0"/>
            </a:endParaRPr>
          </a:p>
          <a:p>
            <a:endParaRPr lang="en-US" dirty="0">
              <a:latin typeface="Arial" pitchFamily="34" charset="0"/>
              <a:cs typeface="Arial" pitchFamily="34" charset="0"/>
            </a:endParaRPr>
          </a:p>
          <a:p>
            <a:r>
              <a:rPr lang="en-US" b="1" dirty="0">
                <a:latin typeface="Arial" pitchFamily="34" charset="0"/>
                <a:cs typeface="Arial" pitchFamily="34" charset="0"/>
              </a:rPr>
              <a:t>Hint: </a:t>
            </a:r>
            <a:r>
              <a:rPr lang="en-US" dirty="0">
                <a:latin typeface="Arial" pitchFamily="34" charset="0"/>
                <a:cs typeface="Arial" pitchFamily="34" charset="0"/>
              </a:rPr>
              <a:t>Check the attendance information against the grades and discipline metrics to see if you can identify multiple indicators of disengagement</a:t>
            </a:r>
            <a:r>
              <a:rPr lang="en-US" dirty="0" smtClean="0">
                <a:latin typeface="Arial" pitchFamily="34" charset="0"/>
                <a:cs typeface="Arial" pitchFamily="34" charset="0"/>
              </a:rPr>
              <a:t>. What other</a:t>
            </a:r>
            <a:r>
              <a:rPr lang="en-US" baseline="0" dirty="0" smtClean="0">
                <a:latin typeface="Arial" pitchFamily="34" charset="0"/>
                <a:cs typeface="Arial" pitchFamily="34" charset="0"/>
              </a:rPr>
              <a:t> information do you need to know about the student to determine if he/she is engaged in school?</a:t>
            </a:r>
            <a:endParaRPr lang="en-US" dirty="0">
              <a:latin typeface="Arial" pitchFamily="34" charset="0"/>
              <a:cs typeface="Arial" pitchFamily="34" charset="0"/>
            </a:endParaRPr>
          </a:p>
          <a:p>
            <a:endParaRPr lang="en-US" b="1" dirty="0">
              <a:latin typeface="Arial" pitchFamily="34" charset="0"/>
              <a:cs typeface="Arial" pitchFamily="34" charset="0"/>
            </a:endParaRPr>
          </a:p>
          <a:p>
            <a:r>
              <a:rPr lang="en-US" b="1" dirty="0">
                <a:latin typeface="Arial" pitchFamily="34" charset="0"/>
                <a:cs typeface="Arial" pitchFamily="34" charset="0"/>
              </a:rPr>
              <a:t>(Trainer Notes:)</a:t>
            </a:r>
          </a:p>
          <a:p>
            <a:pPr defTabSz="919342">
              <a:defRPr/>
            </a:pPr>
            <a:r>
              <a:rPr lang="en-US" dirty="0">
                <a:latin typeface="Arial" pitchFamily="34" charset="0"/>
                <a:cs typeface="Arial" pitchFamily="34" charset="0"/>
              </a:rPr>
              <a:t>When teachers log into the system, they will land on their teacher home page. They will navigate to the Campus Academic Dashboard Overview page and will create watch lists from the student exception lists. This is documented in the Guided Exercises. Campus Administrators will automatically land at the Campus Academic Dashboard Overview page.</a:t>
            </a:r>
          </a:p>
          <a:p>
            <a:endParaRPr lang="en-US" dirty="0">
              <a:latin typeface="Arial" pitchFamily="34" charset="0"/>
              <a:cs typeface="Arial" pitchFamily="34" charset="0"/>
            </a:endParaRPr>
          </a:p>
          <a:p>
            <a:r>
              <a:rPr lang="en-US" dirty="0">
                <a:latin typeface="Arial" pitchFamily="34" charset="0"/>
                <a:cs typeface="Arial" pitchFamily="34" charset="0"/>
              </a:rPr>
              <a:t>During the guided exercise participants will make a watch list with student who are missing valuable instructional time. Participants may use the Quick Start Guide for Making Watch Lists to help with this exercise. </a:t>
            </a:r>
          </a:p>
          <a:p>
            <a:endParaRPr lang="en-US" dirty="0">
              <a:latin typeface="Arial" pitchFamily="34" charset="0"/>
              <a:cs typeface="Arial" pitchFamily="34" charset="0"/>
            </a:endParaRPr>
          </a:p>
          <a:p>
            <a:pPr defTabSz="919342">
              <a:defRPr/>
            </a:pPr>
            <a:r>
              <a:rPr lang="en-US" dirty="0">
                <a:latin typeface="Arial" pitchFamily="34" charset="0"/>
                <a:cs typeface="Arial" pitchFamily="34" charset="0"/>
              </a:rPr>
              <a:t>Participants may continue to work through the Guided Exercises on their own. Encourage participants to work at their own pace through the guided exercises booklet. If a participant needs help, ask them to raise their hand and the trainer can assist them. After the participants have completed the task, ask the debrief questions to the group. Select a couple of individuals to share their responses with the group.</a:t>
            </a:r>
          </a:p>
          <a:p>
            <a:endParaRPr lang="en-US" baseline="0"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28</a:t>
            </a:fld>
            <a:endParaRPr lang="en-US" dirty="0"/>
          </a:p>
        </p:txBody>
      </p:sp>
    </p:spTree>
    <p:extLst>
      <p:ext uri="{BB962C8B-B14F-4D97-AF65-F5344CB8AC3E}">
        <p14:creationId xmlns:p14="http://schemas.microsoft.com/office/powerpoint/2010/main" val="39035945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Bef>
                <a:spcPts val="573"/>
              </a:spcBef>
              <a:spcAft>
                <a:spcPts val="286"/>
              </a:spcAft>
            </a:pPr>
            <a:r>
              <a:rPr lang="en-US" sz="1100" b="1" dirty="0">
                <a:solidFill>
                  <a:schemeClr val="accent2"/>
                </a:solidFill>
                <a:latin typeface="Arial" pitchFamily="34" charset="0"/>
                <a:cs typeface="Arial" pitchFamily="34" charset="0"/>
              </a:rPr>
              <a:t>The participant will be able to:</a:t>
            </a:r>
          </a:p>
          <a:p>
            <a:pPr marL="272863" indent="-272863">
              <a:lnSpc>
                <a:spcPct val="106000"/>
              </a:lnSpc>
              <a:spcBef>
                <a:spcPts val="573"/>
              </a:spcBef>
              <a:spcAft>
                <a:spcPts val="286"/>
              </a:spcAft>
              <a:buFont typeface="Arial" pitchFamily="34" charset="0"/>
              <a:buChar char="•"/>
            </a:pPr>
            <a:r>
              <a:rPr lang="en-US" sz="1100" dirty="0">
                <a:latin typeface="Arial" pitchFamily="34" charset="0"/>
                <a:cs typeface="Arial" pitchFamily="34" charset="0"/>
              </a:rPr>
              <a:t>Use data from studentGPS™ Dashboards to identify early warning indicators of students and groups of students that are at risk </a:t>
            </a:r>
          </a:p>
          <a:p>
            <a:pPr marL="272863" indent="-272863">
              <a:lnSpc>
                <a:spcPct val="106000"/>
              </a:lnSpc>
              <a:spcBef>
                <a:spcPts val="573"/>
              </a:spcBef>
              <a:spcAft>
                <a:spcPts val="286"/>
              </a:spcAft>
              <a:buFont typeface="Arial" pitchFamily="34" charset="0"/>
              <a:buChar char="•"/>
            </a:pPr>
            <a:r>
              <a:rPr lang="en-US" sz="1100" dirty="0">
                <a:latin typeface="Arial" pitchFamily="34" charset="0"/>
                <a:cs typeface="Arial" pitchFamily="34" charset="0"/>
              </a:rPr>
              <a:t>Identify and understand at least two studentGPS™ Dashboards metrics that can be used as early warning indicators</a:t>
            </a:r>
          </a:p>
          <a:p>
            <a:pPr marL="272863" indent="-272863">
              <a:lnSpc>
                <a:spcPct val="106000"/>
              </a:lnSpc>
              <a:spcBef>
                <a:spcPts val="573"/>
              </a:spcBef>
              <a:spcAft>
                <a:spcPts val="286"/>
              </a:spcAft>
              <a:buFont typeface="Arial" pitchFamily="34" charset="0"/>
              <a:buChar char="•"/>
            </a:pPr>
            <a:r>
              <a:rPr lang="en-US" sz="1100" dirty="0">
                <a:latin typeface="Arial" pitchFamily="34" charset="0"/>
                <a:cs typeface="Arial" pitchFamily="34" charset="0"/>
              </a:rPr>
              <a:t>Develop a studentGPS™ Dashboards Early Warning Action Plan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a:t>
            </a:fld>
            <a:endParaRPr lang="en-US" dirty="0"/>
          </a:p>
        </p:txBody>
      </p:sp>
    </p:spTree>
    <p:extLst>
      <p:ext uri="{BB962C8B-B14F-4D97-AF65-F5344CB8AC3E}">
        <p14:creationId xmlns:p14="http://schemas.microsoft.com/office/powerpoint/2010/main" val="5102511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b="0" dirty="0" smtClean="0">
                <a:latin typeface="Arial" pitchFamily="34" charset="0"/>
              </a:rPr>
              <a:t>For</a:t>
            </a:r>
            <a:r>
              <a:rPr lang="en-US" b="0" baseline="0" dirty="0" smtClean="0">
                <a:latin typeface="Arial" pitchFamily="34" charset="0"/>
              </a:rPr>
              <a:t> the second guided exercise, we will look at students with class period absence rates of 10% or greater in one or more of the Class Absence Metrics. Follow the steps in the guided exercises booklet to work through this task. </a:t>
            </a:r>
          </a:p>
          <a:p>
            <a:endParaRPr lang="en-US" b="0" dirty="0" smtClean="0">
              <a:latin typeface="Arial" pitchFamily="34" charset="0"/>
            </a:endParaRPr>
          </a:p>
          <a:p>
            <a:r>
              <a:rPr lang="en-US" b="1" dirty="0">
                <a:latin typeface="Arial" pitchFamily="34" charset="0"/>
              </a:rPr>
              <a:t>Task: </a:t>
            </a:r>
            <a:r>
              <a:rPr lang="en-US" dirty="0">
                <a:latin typeface="Arial" pitchFamily="34" charset="0"/>
              </a:rPr>
              <a:t>Identify students with class period absence rates  of 10% or greater in one or more of the following metrics: Last Four Weeks Class Absences; Last Eight Weeks Class Absences; Year to Date Class Absences </a:t>
            </a:r>
            <a:endParaRPr lang="en-US" dirty="0" smtClean="0">
              <a:latin typeface="Arial" pitchFamily="34" charset="0"/>
            </a:endParaRPr>
          </a:p>
          <a:p>
            <a:endParaRPr lang="en-US" dirty="0">
              <a:latin typeface="Arial" pitchFamily="34" charset="0"/>
            </a:endParaRPr>
          </a:p>
          <a:p>
            <a:pPr defTabSz="914286"/>
            <a:r>
              <a:rPr lang="en-US" b="1" dirty="0">
                <a:latin typeface="Arial" pitchFamily="34" charset="0"/>
              </a:rPr>
              <a:t>Debrief: </a:t>
            </a:r>
            <a:r>
              <a:rPr lang="en-US" dirty="0">
                <a:latin typeface="Arial" pitchFamily="34" charset="0"/>
              </a:rPr>
              <a:t>How can you use the Last Four Weeks and Last Eight Weeks Class Absence Metrics to determine which student absence rates are getting worse?  How does the Class Absence metric help you catch students you might not catch with the Daily Attendance Rate metrics? </a:t>
            </a:r>
            <a:r>
              <a:rPr lang="en-US" dirty="0">
                <a:latin typeface="Arial" pitchFamily="34" charset="0"/>
                <a:cs typeface="Arial" pitchFamily="34" charset="0"/>
              </a:rPr>
              <a:t>(After the participants have completed the task, ask the debrief questions to the group. Select a couple of individuals to share their responses with the group.)</a:t>
            </a:r>
          </a:p>
          <a:p>
            <a:endParaRPr lang="en-US" dirty="0">
              <a:latin typeface="Arial" pitchFamily="34" charset="0"/>
            </a:endParaRPr>
          </a:p>
          <a:p>
            <a:r>
              <a:rPr lang="en-US" b="1" dirty="0" smtClean="0">
                <a:latin typeface="Arial" pitchFamily="34" charset="0"/>
              </a:rPr>
              <a:t>Trainer</a:t>
            </a:r>
            <a:r>
              <a:rPr lang="en-US" b="1" baseline="0" dirty="0" smtClean="0">
                <a:latin typeface="Arial" pitchFamily="34" charset="0"/>
              </a:rPr>
              <a:t> Questions: </a:t>
            </a:r>
            <a:r>
              <a:rPr lang="en-US" baseline="0" dirty="0" smtClean="0">
                <a:latin typeface="Arial" pitchFamily="34" charset="0"/>
              </a:rPr>
              <a:t>Which of the students show signs of consistently missing class period instructional time (absence rates exceeds the  10% threshold) even though they may not be counted absent for the daily attendance rate? </a:t>
            </a:r>
          </a:p>
          <a:p>
            <a:r>
              <a:rPr lang="en-US" baseline="0" dirty="0" smtClean="0">
                <a:latin typeface="Arial" pitchFamily="34" charset="0"/>
              </a:rPr>
              <a:t>Which student show patterns of missing a particular subject or class period more often than other periods?</a:t>
            </a:r>
          </a:p>
          <a:p>
            <a:endParaRPr lang="en-US" baseline="0" dirty="0" smtClean="0">
              <a:latin typeface="Arial" pitchFamily="34" charset="0"/>
            </a:endParaRPr>
          </a:p>
          <a:p>
            <a:pPr defTabSz="919342">
              <a:defRPr/>
            </a:pPr>
            <a:r>
              <a:rPr lang="en-US" b="1" baseline="0" dirty="0" smtClean="0">
                <a:latin typeface="Arial" pitchFamily="34" charset="0"/>
              </a:rPr>
              <a:t>Hint: </a:t>
            </a:r>
            <a:r>
              <a:rPr lang="en-US" b="0" baseline="0" dirty="0" smtClean="0">
                <a:latin typeface="Arial" pitchFamily="34" charset="0"/>
              </a:rPr>
              <a:t>Navigate to the student level Academic Dashboard and look </a:t>
            </a:r>
            <a:r>
              <a:rPr lang="en-US" baseline="0" dirty="0" smtClean="0">
                <a:latin typeface="Arial" pitchFamily="34" charset="0"/>
              </a:rPr>
              <a:t>at the Last Four Weeks Class Period Absence Rate, More, Calendar to see student patterns by class subject.</a:t>
            </a:r>
          </a:p>
          <a:p>
            <a:endParaRPr lang="en-US" b="1" dirty="0" smtClean="0">
              <a:latin typeface="Arial" pitchFamily="34" charset="0"/>
            </a:endParaRPr>
          </a:p>
          <a:p>
            <a:r>
              <a:rPr lang="en-US" b="1" dirty="0">
                <a:latin typeface="Arial" pitchFamily="34" charset="0"/>
                <a:cs typeface="Arial" pitchFamily="34" charset="0"/>
              </a:rPr>
              <a:t>(Trainer Notes:)</a:t>
            </a:r>
          </a:p>
          <a:p>
            <a:pPr defTabSz="919342">
              <a:defRPr/>
            </a:pPr>
            <a:r>
              <a:rPr lang="en-US" dirty="0">
                <a:latin typeface="Arial" pitchFamily="34" charset="0"/>
                <a:cs typeface="Arial" pitchFamily="34" charset="0"/>
              </a:rPr>
              <a:t>When teachers log into the system, they will land on their teacher home page. They will navigate to the Campus Academic Dashboard Overview page and will create watch lists from the student exception lists. This is documented in the Guided Exercises. Campus Administrators will automatically land at the Campus Academic Dashboard Overview page.</a:t>
            </a:r>
          </a:p>
          <a:p>
            <a:endParaRPr lang="en-US" dirty="0">
              <a:latin typeface="Arial" pitchFamily="34" charset="0"/>
              <a:cs typeface="Arial" pitchFamily="34" charset="0"/>
            </a:endParaRPr>
          </a:p>
          <a:p>
            <a:r>
              <a:rPr lang="en-US" dirty="0">
                <a:latin typeface="Arial" pitchFamily="34" charset="0"/>
                <a:cs typeface="Arial" pitchFamily="34" charset="0"/>
              </a:rPr>
              <a:t>During the guided exercise participants will make a watch list with student who are missing valuable instructional time. Participants may use the Quick Start Guide for Making Watch Lists to help with this exercise. </a:t>
            </a:r>
          </a:p>
          <a:p>
            <a:endParaRPr lang="en-US" dirty="0">
              <a:latin typeface="Arial" pitchFamily="34" charset="0"/>
              <a:cs typeface="Arial" pitchFamily="34" charset="0"/>
            </a:endParaRPr>
          </a:p>
          <a:p>
            <a:pPr defTabSz="919342">
              <a:defRPr/>
            </a:pPr>
            <a:r>
              <a:rPr lang="en-US" dirty="0">
                <a:latin typeface="Arial" pitchFamily="34" charset="0"/>
                <a:cs typeface="Arial" pitchFamily="34" charset="0"/>
              </a:rPr>
              <a:t>Participants may continue to work through the Guided Exercises on their own. Encourage participants to work at their own pace through the guided exercises booklet. If a participant needs help, ask them to raise their hand and the trainer can assist them. After the participants have completed the task, ask the debrief questions to the group. Select a couple of individuals to share their responses with the group.</a:t>
            </a:r>
          </a:p>
        </p:txBody>
      </p:sp>
      <p:sp>
        <p:nvSpPr>
          <p:cNvPr id="4" name="Slide Number Placeholder 3"/>
          <p:cNvSpPr>
            <a:spLocks noGrp="1"/>
          </p:cNvSpPr>
          <p:nvPr>
            <p:ph type="sldNum" sz="quarter" idx="10"/>
          </p:nvPr>
        </p:nvSpPr>
        <p:spPr/>
        <p:txBody>
          <a:bodyPr/>
          <a:lstStyle/>
          <a:p>
            <a:fld id="{7872E534-9B96-469B-99C0-8551271B58B1}" type="slidenum">
              <a:rPr lang="en-US" smtClean="0"/>
              <a:pPr/>
              <a:t>29</a:t>
            </a:fld>
            <a:endParaRPr lang="en-US" dirty="0"/>
          </a:p>
        </p:txBody>
      </p:sp>
    </p:spTree>
    <p:extLst>
      <p:ext uri="{BB962C8B-B14F-4D97-AF65-F5344CB8AC3E}">
        <p14:creationId xmlns:p14="http://schemas.microsoft.com/office/powerpoint/2010/main" val="17782082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latin typeface="Arial" pitchFamily="34" charset="0"/>
              </a:rPr>
              <a:t>(Participants may continue to</a:t>
            </a:r>
            <a:r>
              <a:rPr lang="en-US" baseline="0" dirty="0" smtClean="0">
                <a:latin typeface="Arial" pitchFamily="34" charset="0"/>
              </a:rPr>
              <a:t> work through the Guided Exercises on their own. If a participant needs help, ask them to raise their hand and the trainer can assist them.)</a:t>
            </a:r>
            <a:endParaRPr lang="en-US" dirty="0" smtClean="0">
              <a:latin typeface="Arial" pitchFamily="34" charset="0"/>
            </a:endParaRPr>
          </a:p>
          <a:p>
            <a:endParaRPr lang="en-US" dirty="0" smtClean="0">
              <a:latin typeface="Arial" pitchFamily="34" charset="0"/>
            </a:endParaRPr>
          </a:p>
          <a:p>
            <a:r>
              <a:rPr lang="en-US" b="1" dirty="0">
                <a:latin typeface="Arial" pitchFamily="34" charset="0"/>
              </a:rPr>
              <a:t>Task: </a:t>
            </a:r>
            <a:r>
              <a:rPr lang="en-US" dirty="0">
                <a:latin typeface="Arial" pitchFamily="34" charset="0"/>
              </a:rPr>
              <a:t>Which students are close to </a:t>
            </a:r>
            <a:r>
              <a:rPr lang="en-US" dirty="0" smtClean="0">
                <a:latin typeface="Arial" pitchFamily="34" charset="0"/>
              </a:rPr>
              <a:t> exceeding </a:t>
            </a:r>
            <a:r>
              <a:rPr lang="en-US" dirty="0">
                <a:latin typeface="Arial" pitchFamily="34" charset="0"/>
              </a:rPr>
              <a:t>the 7 day </a:t>
            </a:r>
            <a:r>
              <a:rPr lang="en-US" dirty="0" smtClean="0">
                <a:latin typeface="Arial" pitchFamily="34" charset="0"/>
              </a:rPr>
              <a:t>threshold for </a:t>
            </a:r>
            <a:r>
              <a:rPr lang="en-US" sz="1200" dirty="0" smtClean="0"/>
              <a:t>the Number of Days Absent metric</a:t>
            </a:r>
            <a:r>
              <a:rPr lang="en-US" dirty="0" smtClean="0">
                <a:latin typeface="Arial" pitchFamily="34" charset="0"/>
              </a:rPr>
              <a:t>? </a:t>
            </a:r>
          </a:p>
          <a:p>
            <a:endParaRPr lang="en-US" dirty="0">
              <a:latin typeface="Arial" pitchFamily="34" charset="0"/>
            </a:endParaRPr>
          </a:p>
          <a:p>
            <a:pPr defTabSz="914286"/>
            <a:r>
              <a:rPr lang="en-US" b="1" dirty="0">
                <a:latin typeface="Arial" pitchFamily="34" charset="0"/>
              </a:rPr>
              <a:t>Debrief:</a:t>
            </a:r>
            <a:r>
              <a:rPr lang="en-US" dirty="0">
                <a:latin typeface="Arial" pitchFamily="34" charset="0"/>
              </a:rPr>
              <a:t> What steps can you take to prevent students from exceeding the threshold of seven for the current semester on the Number of Days Absent metric? </a:t>
            </a:r>
            <a:r>
              <a:rPr lang="en-US" dirty="0">
                <a:latin typeface="Arial" pitchFamily="34" charset="0"/>
                <a:cs typeface="Arial" pitchFamily="34" charset="0"/>
              </a:rPr>
              <a:t>(After the participants have completed the task, ask the debrief questions to the group. Select a couple of individuals to share their responses with the group.)</a:t>
            </a:r>
          </a:p>
          <a:p>
            <a:endParaRPr lang="en-US" b="1" dirty="0" smtClean="0">
              <a:latin typeface="Arial" pitchFamily="34" charset="0"/>
            </a:endParaRPr>
          </a:p>
          <a:p>
            <a:r>
              <a:rPr lang="en-US" b="1" baseline="0" dirty="0" smtClean="0">
                <a:latin typeface="Arial" pitchFamily="34" charset="0"/>
              </a:rPr>
              <a:t>Hint: </a:t>
            </a:r>
            <a:r>
              <a:rPr lang="en-US" b="0" baseline="0" dirty="0" smtClean="0">
                <a:latin typeface="Arial" pitchFamily="34" charset="0"/>
              </a:rPr>
              <a:t>Look at the student level, Academic Dashboard, Days Absent, More, Absences by Grading Period to see a list of student absences for each grading period. Also add the Number of Unexcused Days Absent metric to your watch list. Look for students with a high Number of Unexcused Days Absent.</a:t>
            </a:r>
          </a:p>
          <a:p>
            <a:endParaRPr lang="en-US" b="0" baseline="0" dirty="0" smtClean="0">
              <a:latin typeface="Arial" pitchFamily="34" charset="0"/>
            </a:endParaRPr>
          </a:p>
          <a:p>
            <a:r>
              <a:rPr lang="en-US" b="1" dirty="0">
                <a:latin typeface="Arial" pitchFamily="34" charset="0"/>
                <a:cs typeface="Arial" pitchFamily="34" charset="0"/>
              </a:rPr>
              <a:t>(Trainer Notes:)</a:t>
            </a:r>
          </a:p>
          <a:p>
            <a:pPr defTabSz="919342">
              <a:defRPr/>
            </a:pPr>
            <a:r>
              <a:rPr lang="en-US" dirty="0">
                <a:latin typeface="Arial" pitchFamily="34" charset="0"/>
                <a:cs typeface="Arial" pitchFamily="34" charset="0"/>
              </a:rPr>
              <a:t>When teachers log into the system, they will land on their teacher home page. They will navigate to the Campus Academic Dashboard Overview page and will create watch lists from the student exception lists. This is documented in the Guided Exercises. Campus Administrators will automatically land at the Campus Academic Dashboard Overview page.</a:t>
            </a:r>
          </a:p>
          <a:p>
            <a:endParaRPr lang="en-US" dirty="0">
              <a:latin typeface="Arial" pitchFamily="34" charset="0"/>
              <a:cs typeface="Arial" pitchFamily="34" charset="0"/>
            </a:endParaRPr>
          </a:p>
          <a:p>
            <a:r>
              <a:rPr lang="en-US" dirty="0">
                <a:latin typeface="Arial" pitchFamily="34" charset="0"/>
                <a:cs typeface="Arial" pitchFamily="34" charset="0"/>
              </a:rPr>
              <a:t>During the guided exercise participants will make a watch list with student who are missing valuable instructional time. Participants may use the Quick Start Guide for Making Watch Lists to help with this exercise. </a:t>
            </a:r>
          </a:p>
          <a:p>
            <a:endParaRPr lang="en-US" dirty="0">
              <a:latin typeface="Arial" pitchFamily="34" charset="0"/>
              <a:cs typeface="Arial" pitchFamily="34" charset="0"/>
            </a:endParaRPr>
          </a:p>
          <a:p>
            <a:pPr defTabSz="919342">
              <a:defRPr/>
            </a:pPr>
            <a:r>
              <a:rPr lang="en-US" dirty="0">
                <a:latin typeface="Arial" pitchFamily="34" charset="0"/>
                <a:cs typeface="Arial" pitchFamily="34" charset="0"/>
              </a:rPr>
              <a:t>Participants may continue to work through the Guided Exercises on their own. Encourage participants to work at their own pace through the guided exercises booklet. If a participant needs help, ask them to raise their hand and the trainer can assist them. After the participants have completed the task, ask the debrief questions to the group. Select a couple of individuals to share their responses with the group.</a:t>
            </a:r>
            <a:endParaRPr lang="en-US" b="0" baseline="0" dirty="0" smtClean="0">
              <a:latin typeface="Arial" pitchFamily="34" charset="0"/>
            </a:endParaRPr>
          </a:p>
          <a:p>
            <a:endParaRPr lang="en-US" b="0" baseline="0" dirty="0" smtClean="0">
              <a:latin typeface="Arial" pitchFamily="34" charset="0"/>
            </a:endParaRPr>
          </a:p>
          <a:p>
            <a:endParaRPr lang="en-US" b="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30</a:t>
            </a:fld>
            <a:endParaRPr lang="en-US" dirty="0"/>
          </a:p>
        </p:txBody>
      </p:sp>
    </p:spTree>
    <p:extLst>
      <p:ext uri="{BB962C8B-B14F-4D97-AF65-F5344CB8AC3E}">
        <p14:creationId xmlns:p14="http://schemas.microsoft.com/office/powerpoint/2010/main" val="18933396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defTabSz="914286"/>
            <a:r>
              <a:rPr lang="en-US" dirty="0" smtClean="0">
                <a:latin typeface="Arial" pitchFamily="34" charset="0"/>
              </a:rPr>
              <a:t>(Participants may continue to</a:t>
            </a:r>
            <a:r>
              <a:rPr lang="en-US" baseline="0" dirty="0" smtClean="0">
                <a:latin typeface="Arial" pitchFamily="34" charset="0"/>
              </a:rPr>
              <a:t> work through the Guided Exercises on their own. If a participant needs help, ask them to raise their hand and the trainer can assist them.)</a:t>
            </a:r>
            <a:endParaRPr lang="en-US" dirty="0" smtClean="0">
              <a:latin typeface="Arial" pitchFamily="34" charset="0"/>
            </a:endParaRPr>
          </a:p>
          <a:p>
            <a:endParaRPr lang="en-US" b="1" dirty="0" smtClean="0">
              <a:latin typeface="Arial" pitchFamily="34" charset="0"/>
            </a:endParaRPr>
          </a:p>
          <a:p>
            <a:pPr lvl="0"/>
            <a:r>
              <a:rPr lang="en-US" b="1" dirty="0">
                <a:latin typeface="Arial" pitchFamily="34" charset="0"/>
              </a:rPr>
              <a:t>Task: </a:t>
            </a:r>
            <a:r>
              <a:rPr lang="en-US" dirty="0">
                <a:latin typeface="Arial" pitchFamily="34" charset="0"/>
              </a:rPr>
              <a:t>Identify students with one or more Grades Below C. Next identify students with Grades below C and Credit </a:t>
            </a:r>
            <a:r>
              <a:rPr lang="en-US" dirty="0" smtClean="0">
                <a:latin typeface="Arial" pitchFamily="34" charset="0"/>
              </a:rPr>
              <a:t>issues</a:t>
            </a:r>
            <a:r>
              <a:rPr lang="en-US" dirty="0">
                <a:latin typeface="Arial" pitchFamily="34" charset="0"/>
              </a:rPr>
              <a:t>. Add these students to your watch list. Investigate further using the student level Academic Dashboard.</a:t>
            </a:r>
          </a:p>
          <a:p>
            <a:pPr defTabSz="914286"/>
            <a:r>
              <a:rPr lang="en-US" b="1" dirty="0">
                <a:latin typeface="Arial" pitchFamily="34" charset="0"/>
              </a:rPr>
              <a:t>Debrief: </a:t>
            </a:r>
            <a:r>
              <a:rPr lang="en-US" dirty="0">
                <a:latin typeface="Arial" pitchFamily="34" charset="0"/>
              </a:rPr>
              <a:t>From the data you have looked at so far, which students have you identified which are most concerning? What combinations of data helped you identify these students? </a:t>
            </a:r>
            <a:r>
              <a:rPr lang="en-US" dirty="0">
                <a:latin typeface="Arial" pitchFamily="34" charset="0"/>
                <a:cs typeface="Arial" pitchFamily="34" charset="0"/>
              </a:rPr>
              <a:t>(After the participants have completed the task, ask the debrief questions to the group. Select a couple of individuals to share their responses with the group.)</a:t>
            </a:r>
          </a:p>
          <a:p>
            <a:endParaRPr lang="en-US" b="1" dirty="0" smtClean="0">
              <a:latin typeface="Arial" pitchFamily="34" charset="0"/>
            </a:endParaRPr>
          </a:p>
          <a:p>
            <a:r>
              <a:rPr lang="en-US" b="1" dirty="0" smtClean="0">
                <a:latin typeface="Arial" pitchFamily="34" charset="0"/>
              </a:rPr>
              <a:t>Trainer</a:t>
            </a:r>
            <a:r>
              <a:rPr lang="en-US" b="1" baseline="0" dirty="0" smtClean="0">
                <a:latin typeface="Arial" pitchFamily="34" charset="0"/>
              </a:rPr>
              <a:t> Questions:</a:t>
            </a:r>
            <a:endParaRPr lang="en-US" dirty="0" smtClean="0">
              <a:latin typeface="Arial" pitchFamily="34" charset="0"/>
            </a:endParaRPr>
          </a:p>
          <a:p>
            <a:pPr lvl="0"/>
            <a:r>
              <a:rPr lang="en-US" b="1" dirty="0" smtClean="0">
                <a:latin typeface="Arial" pitchFamily="34" charset="0"/>
              </a:rPr>
              <a:t>Q. </a:t>
            </a:r>
            <a:r>
              <a:rPr lang="en-US" dirty="0" smtClean="0">
                <a:latin typeface="Arial" pitchFamily="34" charset="0"/>
              </a:rPr>
              <a:t>Which of these students also have a negative (red) trend marker next to #</a:t>
            </a:r>
            <a:r>
              <a:rPr lang="en-US" baseline="0" dirty="0" smtClean="0">
                <a:latin typeface="Arial" pitchFamily="34" charset="0"/>
              </a:rPr>
              <a:t> Grades below C</a:t>
            </a:r>
            <a:r>
              <a:rPr lang="en-US" dirty="0" smtClean="0">
                <a:latin typeface="Arial" pitchFamily="34" charset="0"/>
              </a:rPr>
              <a:t>?</a:t>
            </a:r>
          </a:p>
          <a:p>
            <a:pPr defTabSz="919342">
              <a:defRPr/>
            </a:pPr>
            <a:r>
              <a:rPr lang="en-US" b="1" dirty="0" smtClean="0">
                <a:latin typeface="Arial" pitchFamily="34" charset="0"/>
              </a:rPr>
              <a:t>Hint: </a:t>
            </a:r>
            <a:r>
              <a:rPr lang="en-US" dirty="0" smtClean="0">
                <a:latin typeface="Arial" pitchFamily="34" charset="0"/>
              </a:rPr>
              <a:t>Look at the </a:t>
            </a:r>
            <a:r>
              <a:rPr lang="en-US" dirty="0">
                <a:latin typeface="Arial" pitchFamily="34" charset="0"/>
              </a:rPr>
              <a:t>student level Academic Dashboard,</a:t>
            </a:r>
            <a:r>
              <a:rPr lang="en-US" dirty="0" smtClean="0">
                <a:latin typeface="Arial" pitchFamily="34" charset="0"/>
              </a:rPr>
              <a:t> Grades and</a:t>
            </a:r>
            <a:r>
              <a:rPr lang="en-US" baseline="0" dirty="0" smtClean="0">
                <a:latin typeface="Arial" pitchFamily="34" charset="0"/>
              </a:rPr>
              <a:t> Credits tab, Grades Below C H</a:t>
            </a:r>
            <a:r>
              <a:rPr lang="en-US" dirty="0" smtClean="0">
                <a:latin typeface="Arial" pitchFamily="34" charset="0"/>
              </a:rPr>
              <a:t>istorical Chart by grading period to see which students have an increasing rate of grades below C. Use the more menu.</a:t>
            </a:r>
          </a:p>
          <a:p>
            <a:pPr lvl="0"/>
            <a:endParaRPr lang="en-US" dirty="0" smtClean="0">
              <a:latin typeface="Arial" pitchFamily="34" charset="0"/>
            </a:endParaRPr>
          </a:p>
          <a:p>
            <a:r>
              <a:rPr lang="en-US" b="1" dirty="0" smtClean="0">
                <a:latin typeface="Arial" pitchFamily="34" charset="0"/>
              </a:rPr>
              <a:t>Q. </a:t>
            </a:r>
            <a:r>
              <a:rPr lang="en-US" dirty="0" smtClean="0">
                <a:latin typeface="Arial" pitchFamily="34" charset="0"/>
              </a:rPr>
              <a:t>Which students</a:t>
            </a:r>
            <a:r>
              <a:rPr lang="en-US" baseline="0" dirty="0" smtClean="0">
                <a:latin typeface="Arial" pitchFamily="34" charset="0"/>
              </a:rPr>
              <a:t> have Grades falling 10% and are missing 10% of instruction time in either class periods or daily absences?</a:t>
            </a:r>
          </a:p>
          <a:p>
            <a:pPr defTabSz="919342">
              <a:defRPr/>
            </a:pPr>
            <a:r>
              <a:rPr lang="en-US" b="1" dirty="0" smtClean="0">
                <a:latin typeface="Arial" pitchFamily="34" charset="0"/>
              </a:rPr>
              <a:t>Hint: </a:t>
            </a:r>
            <a:r>
              <a:rPr lang="en-US" dirty="0" smtClean="0">
                <a:latin typeface="Arial" pitchFamily="34" charset="0"/>
              </a:rPr>
              <a:t>Sort the student list by clicking on Grades Falling 10% </a:t>
            </a:r>
            <a:r>
              <a:rPr lang="en-US" baseline="0" dirty="0" smtClean="0">
                <a:latin typeface="Arial" pitchFamily="34" charset="0"/>
              </a:rPr>
              <a:t>and l</a:t>
            </a:r>
            <a:r>
              <a:rPr lang="en-US" dirty="0" smtClean="0">
                <a:latin typeface="Arial" pitchFamily="34" charset="0"/>
              </a:rPr>
              <a:t>ook</a:t>
            </a:r>
            <a:r>
              <a:rPr lang="en-US" baseline="0" dirty="0" smtClean="0">
                <a:latin typeface="Arial" pitchFamily="34" charset="0"/>
              </a:rPr>
              <a:t> at the </a:t>
            </a:r>
            <a:r>
              <a:rPr lang="en-US" dirty="0" smtClean="0">
                <a:latin typeface="Arial" pitchFamily="34" charset="0"/>
              </a:rPr>
              <a:t>Attendance metrics</a:t>
            </a:r>
            <a:r>
              <a:rPr lang="en-US" baseline="0" dirty="0" smtClean="0">
                <a:latin typeface="Arial" pitchFamily="34" charset="0"/>
              </a:rPr>
              <a:t> for student missing 10% or more of instruction time. Then l</a:t>
            </a:r>
            <a:r>
              <a:rPr lang="en-US" dirty="0" smtClean="0">
                <a:latin typeface="Arial" pitchFamily="34" charset="0"/>
              </a:rPr>
              <a:t>ook at the </a:t>
            </a:r>
            <a:r>
              <a:rPr lang="en-US" dirty="0">
                <a:latin typeface="Arial" pitchFamily="34" charset="0"/>
              </a:rPr>
              <a:t>student level Academic Dashboard, </a:t>
            </a:r>
            <a:r>
              <a:rPr lang="en-US" dirty="0" smtClean="0">
                <a:latin typeface="Arial" pitchFamily="34" charset="0"/>
              </a:rPr>
              <a:t>Attendance and Discipline tab to see the Class Period Absence Rate Calendar to identify patterns of unexcused absences to view classroom</a:t>
            </a:r>
            <a:r>
              <a:rPr lang="en-US" baseline="0" dirty="0" smtClean="0">
                <a:latin typeface="Arial" pitchFamily="34" charset="0"/>
              </a:rPr>
              <a:t> attendance patterns</a:t>
            </a:r>
            <a:r>
              <a:rPr lang="en-US" dirty="0" smtClean="0">
                <a:latin typeface="Arial" pitchFamily="34" charset="0"/>
              </a:rPr>
              <a:t>. </a:t>
            </a:r>
          </a:p>
          <a:p>
            <a:pPr lvl="0"/>
            <a:endParaRPr lang="en-US" dirty="0" smtClean="0">
              <a:latin typeface="Arial" pitchFamily="34" charset="0"/>
            </a:endParaRPr>
          </a:p>
          <a:p>
            <a:pPr lvl="0"/>
            <a:r>
              <a:rPr lang="en-US" b="1" dirty="0" smtClean="0">
                <a:latin typeface="Arial" pitchFamily="34" charset="0"/>
              </a:rPr>
              <a:t>Q. </a:t>
            </a:r>
            <a:r>
              <a:rPr lang="en-US" dirty="0" smtClean="0">
                <a:latin typeface="Arial" pitchFamily="34" charset="0"/>
              </a:rPr>
              <a:t>Which students</a:t>
            </a:r>
            <a:r>
              <a:rPr lang="en-US" baseline="0" dirty="0" smtClean="0">
                <a:latin typeface="Arial" pitchFamily="34" charset="0"/>
              </a:rPr>
              <a:t> have failing grades in core academic classes?</a:t>
            </a:r>
            <a:endParaRPr lang="en-US" dirty="0" smtClean="0">
              <a:latin typeface="Arial" pitchFamily="34" charset="0"/>
            </a:endParaRPr>
          </a:p>
          <a:p>
            <a:pPr defTabSz="919342">
              <a:defRPr/>
            </a:pPr>
            <a:r>
              <a:rPr lang="en-US" b="1" dirty="0" smtClean="0">
                <a:latin typeface="Arial" pitchFamily="34" charset="0"/>
              </a:rPr>
              <a:t>Hint: </a:t>
            </a:r>
            <a:r>
              <a:rPr lang="en-US" dirty="0" smtClean="0">
                <a:latin typeface="Arial" pitchFamily="34" charset="0"/>
              </a:rPr>
              <a:t>Look at the </a:t>
            </a:r>
            <a:r>
              <a:rPr lang="en-US" dirty="0">
                <a:latin typeface="Arial" pitchFamily="34" charset="0"/>
              </a:rPr>
              <a:t>student level Academic Dashboard, </a:t>
            </a:r>
            <a:r>
              <a:rPr lang="en-US" dirty="0" smtClean="0">
                <a:latin typeface="Arial" pitchFamily="34" charset="0"/>
              </a:rPr>
              <a:t>Grades and</a:t>
            </a:r>
            <a:r>
              <a:rPr lang="en-US" baseline="0" dirty="0" smtClean="0">
                <a:latin typeface="Arial" pitchFamily="34" charset="0"/>
              </a:rPr>
              <a:t> Credits tab, Grades Below C Current Courses to see if the student has</a:t>
            </a:r>
            <a:r>
              <a:rPr lang="en-US" dirty="0" smtClean="0">
                <a:latin typeface="Arial" pitchFamily="34" charset="0"/>
              </a:rPr>
              <a:t> failing grades in core Courses.</a:t>
            </a:r>
          </a:p>
          <a:p>
            <a:pPr marL="459671" lvl="1"/>
            <a:endParaRPr lang="en-US" dirty="0" smtClean="0">
              <a:latin typeface="Arial" pitchFamily="34" charset="0"/>
            </a:endParaRPr>
          </a:p>
          <a:p>
            <a:r>
              <a:rPr lang="en-US" b="1" dirty="0" smtClean="0">
                <a:latin typeface="Arial" pitchFamily="34" charset="0"/>
              </a:rPr>
              <a:t>Q. </a:t>
            </a:r>
            <a:r>
              <a:rPr lang="en-US" dirty="0" smtClean="0">
                <a:latin typeface="Arial" pitchFamily="34" charset="0"/>
              </a:rPr>
              <a:t>Which students have not taken and passed Algebra I by the end of 9</a:t>
            </a:r>
            <a:r>
              <a:rPr lang="en-US" baseline="30000" dirty="0" smtClean="0">
                <a:latin typeface="Arial" pitchFamily="34" charset="0"/>
              </a:rPr>
              <a:t>th</a:t>
            </a:r>
            <a:r>
              <a:rPr lang="en-US" dirty="0" smtClean="0">
                <a:latin typeface="Arial" pitchFamily="34" charset="0"/>
              </a:rPr>
              <a:t> grade?</a:t>
            </a:r>
            <a:r>
              <a:rPr lang="en-US" baseline="0" dirty="0" smtClean="0">
                <a:latin typeface="Arial" pitchFamily="34" charset="0"/>
              </a:rPr>
              <a:t> Add these to your watch list.</a:t>
            </a:r>
          </a:p>
          <a:p>
            <a:r>
              <a:rPr lang="en-US" b="1" baseline="0" dirty="0" smtClean="0">
                <a:latin typeface="Arial" pitchFamily="34" charset="0"/>
              </a:rPr>
              <a:t>Hint: </a:t>
            </a:r>
            <a:r>
              <a:rPr lang="en-US" dirty="0" smtClean="0">
                <a:latin typeface="Arial" pitchFamily="34" charset="0"/>
              </a:rPr>
              <a:t>Look at the </a:t>
            </a:r>
            <a:r>
              <a:rPr lang="en-US" dirty="0">
                <a:latin typeface="Arial" pitchFamily="34" charset="0"/>
              </a:rPr>
              <a:t>student level Academic Dashboard, </a:t>
            </a:r>
            <a:r>
              <a:rPr lang="en-US" dirty="0" smtClean="0">
                <a:latin typeface="Arial" pitchFamily="34" charset="0"/>
              </a:rPr>
              <a:t>Grades and</a:t>
            </a:r>
            <a:r>
              <a:rPr lang="en-US" baseline="0" dirty="0" smtClean="0">
                <a:latin typeface="Arial" pitchFamily="34" charset="0"/>
              </a:rPr>
              <a:t> Credits tab, Algebra I metric to see if the student has taken and passed Algebra I in the 9</a:t>
            </a:r>
            <a:r>
              <a:rPr lang="en-US" baseline="30000" dirty="0" smtClean="0">
                <a:latin typeface="Arial" pitchFamily="34" charset="0"/>
              </a:rPr>
              <a:t>th</a:t>
            </a:r>
            <a:r>
              <a:rPr lang="en-US" baseline="0" dirty="0" smtClean="0">
                <a:latin typeface="Arial" pitchFamily="34" charset="0"/>
              </a:rPr>
              <a:t> grade.</a:t>
            </a:r>
          </a:p>
          <a:p>
            <a:endParaRPr lang="en-US" baseline="0" dirty="0" smtClean="0">
              <a:latin typeface="Arial" pitchFamily="34" charset="0"/>
            </a:endParaRPr>
          </a:p>
          <a:p>
            <a:r>
              <a:rPr lang="en-US" b="1" dirty="0">
                <a:latin typeface="Arial" pitchFamily="34" charset="0"/>
                <a:cs typeface="Arial" pitchFamily="34" charset="0"/>
              </a:rPr>
              <a:t>(Trainer Notes:)</a:t>
            </a:r>
          </a:p>
          <a:p>
            <a:pPr defTabSz="919342">
              <a:defRPr/>
            </a:pPr>
            <a:r>
              <a:rPr lang="en-US" dirty="0">
                <a:latin typeface="Arial" pitchFamily="34" charset="0"/>
                <a:cs typeface="Arial" pitchFamily="34" charset="0"/>
              </a:rPr>
              <a:t>When teachers log into the system, they will land on their teacher home page. They will navigate to the Campus Academic Dashboard Overview page and will create watch lists from the student exception lists. This is documented in the Guided Exercises. Campus Administrators will automatically land at the Campus Academic Dashboard Overview page.</a:t>
            </a:r>
          </a:p>
          <a:p>
            <a:endParaRPr lang="en-US" dirty="0">
              <a:latin typeface="Arial" pitchFamily="34" charset="0"/>
              <a:cs typeface="Arial" pitchFamily="34" charset="0"/>
            </a:endParaRPr>
          </a:p>
          <a:p>
            <a:r>
              <a:rPr lang="en-US" dirty="0">
                <a:latin typeface="Arial" pitchFamily="34" charset="0"/>
                <a:cs typeface="Arial" pitchFamily="34" charset="0"/>
              </a:rPr>
              <a:t>During the guided exercise participants will make a watch list with student who are missing valuable instructional time. Participants may use the Quick Start Guide for Making Watch Lists to help with this exercise. </a:t>
            </a:r>
          </a:p>
          <a:p>
            <a:endParaRPr lang="en-US" dirty="0">
              <a:latin typeface="Arial" pitchFamily="34" charset="0"/>
              <a:cs typeface="Arial" pitchFamily="34" charset="0"/>
            </a:endParaRPr>
          </a:p>
          <a:p>
            <a:pPr defTabSz="919342">
              <a:defRPr/>
            </a:pPr>
            <a:r>
              <a:rPr lang="en-US" dirty="0">
                <a:latin typeface="Arial" pitchFamily="34" charset="0"/>
                <a:cs typeface="Arial" pitchFamily="34" charset="0"/>
              </a:rPr>
              <a:t>Participants may continue to work through the Guided Exercises on their own. Encourage participants to work at their own pace through the guided exercises booklet. If a participant needs help, ask them to raise their hand and the trainer can assist them. After the participants have completed the task, ask the debrief questions to the group. Select a couple of individuals to share their responses with the group.</a:t>
            </a:r>
            <a:endParaRPr lang="en-US" b="0" baseline="0" dirty="0" smtClean="0">
              <a:latin typeface="Arial" pitchFamily="34" charset="0"/>
            </a:endParaRPr>
          </a:p>
          <a:p>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31</a:t>
            </a:fld>
            <a:endParaRPr lang="en-US" dirty="0"/>
          </a:p>
        </p:txBody>
      </p:sp>
    </p:spTree>
    <p:extLst>
      <p:ext uri="{BB962C8B-B14F-4D97-AF65-F5344CB8AC3E}">
        <p14:creationId xmlns:p14="http://schemas.microsoft.com/office/powerpoint/2010/main" val="3034273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dirty="0" smtClean="0">
                <a:latin typeface="Arial" pitchFamily="34" charset="0"/>
              </a:rPr>
              <a:t>Next let’s look for students who have not taken and passed Algebra I by the end of their 9</a:t>
            </a:r>
            <a:r>
              <a:rPr lang="en-US" sz="1200" baseline="30000" dirty="0" smtClean="0">
                <a:latin typeface="Arial" pitchFamily="34" charset="0"/>
              </a:rPr>
              <a:t>th</a:t>
            </a:r>
            <a:r>
              <a:rPr lang="en-US" sz="1200" dirty="0" smtClean="0">
                <a:latin typeface="Arial" pitchFamily="34" charset="0"/>
              </a:rPr>
              <a:t> grade</a:t>
            </a:r>
            <a:r>
              <a:rPr lang="en-US" sz="1200" baseline="0" dirty="0" smtClean="0">
                <a:latin typeface="Arial" pitchFamily="34" charset="0"/>
              </a:rPr>
              <a:t>. </a:t>
            </a:r>
            <a:endParaRPr lang="en-US" sz="1200" dirty="0" smtClean="0">
              <a:latin typeface="Arial" pitchFamily="34" charset="0"/>
            </a:endParaRPr>
          </a:p>
          <a:p>
            <a:endParaRPr lang="en-US" sz="1200" dirty="0" smtClean="0">
              <a:latin typeface="Arial" pitchFamily="34" charset="0"/>
            </a:endParaRPr>
          </a:p>
          <a:p>
            <a:r>
              <a:rPr lang="en-US" sz="1200" b="1" dirty="0">
                <a:latin typeface="Arial" pitchFamily="34" charset="0"/>
              </a:rPr>
              <a:t>Task: </a:t>
            </a:r>
            <a:r>
              <a:rPr lang="en-US" sz="1200" dirty="0">
                <a:latin typeface="Arial" pitchFamily="34" charset="0"/>
              </a:rPr>
              <a:t>Which students have not taken and passed (or are </a:t>
            </a:r>
            <a:r>
              <a:rPr lang="en-US" sz="1200" dirty="0" smtClean="0">
                <a:latin typeface="Arial" pitchFamily="34" charset="0"/>
              </a:rPr>
              <a:t>not passing</a:t>
            </a:r>
            <a:r>
              <a:rPr lang="en-US" sz="1200" dirty="0">
                <a:latin typeface="Arial" pitchFamily="34" charset="0"/>
              </a:rPr>
              <a:t>) Algebra I by the end of their 9</a:t>
            </a:r>
            <a:r>
              <a:rPr lang="en-US" sz="1200" baseline="30000" dirty="0">
                <a:latin typeface="Arial" pitchFamily="34" charset="0"/>
              </a:rPr>
              <a:t>th</a:t>
            </a:r>
            <a:r>
              <a:rPr lang="en-US" sz="1200" dirty="0">
                <a:latin typeface="Arial" pitchFamily="34" charset="0"/>
              </a:rPr>
              <a:t> grade year? Which 10</a:t>
            </a:r>
            <a:r>
              <a:rPr lang="en-US" sz="1200" baseline="30000" dirty="0">
                <a:latin typeface="Arial" pitchFamily="34" charset="0"/>
              </a:rPr>
              <a:t>th</a:t>
            </a:r>
            <a:r>
              <a:rPr lang="en-US" sz="1200" dirty="0">
                <a:latin typeface="Arial" pitchFamily="34" charset="0"/>
              </a:rPr>
              <a:t> grade students have not taken and passed (or </a:t>
            </a:r>
            <a:r>
              <a:rPr lang="en-US" sz="1200" dirty="0" smtClean="0">
                <a:latin typeface="Arial" pitchFamily="34" charset="0"/>
              </a:rPr>
              <a:t>are not </a:t>
            </a:r>
            <a:r>
              <a:rPr lang="en-US" sz="1200" dirty="0">
                <a:latin typeface="Arial" pitchFamily="34" charset="0"/>
              </a:rPr>
              <a:t>passing) Algebra I? Repeat this process for 11</a:t>
            </a:r>
            <a:r>
              <a:rPr lang="en-US" sz="1200" baseline="30000" dirty="0">
                <a:latin typeface="Arial" pitchFamily="34" charset="0"/>
              </a:rPr>
              <a:t>th</a:t>
            </a:r>
            <a:r>
              <a:rPr lang="en-US" sz="1200" dirty="0">
                <a:latin typeface="Arial" pitchFamily="34" charset="0"/>
              </a:rPr>
              <a:t> and 12</a:t>
            </a:r>
            <a:r>
              <a:rPr lang="en-US" sz="1200" baseline="30000" dirty="0">
                <a:latin typeface="Arial" pitchFamily="34" charset="0"/>
              </a:rPr>
              <a:t>th</a:t>
            </a:r>
            <a:r>
              <a:rPr lang="en-US" sz="1200" dirty="0">
                <a:latin typeface="Arial" pitchFamily="34" charset="0"/>
              </a:rPr>
              <a:t> graders.</a:t>
            </a:r>
          </a:p>
          <a:p>
            <a:pPr defTabSz="914286"/>
            <a:r>
              <a:rPr lang="en-US" sz="1200" b="1" dirty="0">
                <a:latin typeface="Arial" pitchFamily="34" charset="0"/>
              </a:rPr>
              <a:t>Debrief: </a:t>
            </a:r>
            <a:r>
              <a:rPr lang="en-US" sz="1200" dirty="0">
                <a:latin typeface="Arial" pitchFamily="34" charset="0"/>
              </a:rPr>
              <a:t>What is one way your LEA or campus can help students catch up and pass Algebra I? </a:t>
            </a:r>
            <a:r>
              <a:rPr lang="en-US" sz="1200" dirty="0">
                <a:latin typeface="Arial" pitchFamily="34" charset="0"/>
                <a:cs typeface="Arial" pitchFamily="34" charset="0"/>
              </a:rPr>
              <a:t>(After the participants have completed the task, ask the debrief questions to the group. Select a couple of individuals to share their responses with the group.)</a:t>
            </a:r>
          </a:p>
          <a:p>
            <a:endParaRPr lang="en-US" sz="1200" dirty="0" smtClean="0">
              <a:latin typeface="Arial" pitchFamily="34" charset="0"/>
            </a:endParaRPr>
          </a:p>
          <a:p>
            <a:r>
              <a:rPr lang="en-US" sz="1200" b="1" dirty="0" smtClean="0">
                <a:latin typeface="Arial" pitchFamily="34" charset="0"/>
              </a:rPr>
              <a:t>Trainer</a:t>
            </a:r>
            <a:r>
              <a:rPr lang="en-US" sz="1200" b="1" baseline="0" dirty="0" smtClean="0">
                <a:latin typeface="Arial" pitchFamily="34" charset="0"/>
              </a:rPr>
              <a:t> Questions:</a:t>
            </a:r>
            <a:endParaRPr lang="en-US" sz="1200" b="1" dirty="0" smtClean="0">
              <a:latin typeface="Arial" pitchFamily="34" charset="0"/>
            </a:endParaRPr>
          </a:p>
          <a:p>
            <a:r>
              <a:rPr lang="en-US" sz="1200" b="1" dirty="0" smtClean="0">
                <a:latin typeface="Arial" pitchFamily="34" charset="0"/>
              </a:rPr>
              <a:t>Q. </a:t>
            </a:r>
            <a:r>
              <a:rPr lang="en-US" sz="1200" dirty="0" smtClean="0">
                <a:latin typeface="Arial" pitchFamily="34" charset="0"/>
              </a:rPr>
              <a:t>How far behind are the selected</a:t>
            </a:r>
            <a:r>
              <a:rPr lang="en-US" sz="1200" baseline="0" dirty="0" smtClean="0">
                <a:latin typeface="Arial" pitchFamily="34" charset="0"/>
              </a:rPr>
              <a:t> students in the areas of credits?</a:t>
            </a:r>
            <a:endParaRPr lang="en-US" sz="1200" dirty="0" smtClean="0">
              <a:latin typeface="Arial" pitchFamily="34" charset="0"/>
            </a:endParaRPr>
          </a:p>
          <a:p>
            <a:pPr defTabSz="919342">
              <a:defRPr/>
            </a:pPr>
            <a:r>
              <a:rPr lang="en-US" sz="1200" b="1" dirty="0" smtClean="0">
                <a:latin typeface="Arial" pitchFamily="34" charset="0"/>
              </a:rPr>
              <a:t>Hint: </a:t>
            </a:r>
            <a:r>
              <a:rPr lang="en-US" sz="1200" dirty="0" smtClean="0">
                <a:latin typeface="Arial" pitchFamily="34" charset="0"/>
              </a:rPr>
              <a:t>Look the student level Academic</a:t>
            </a:r>
            <a:r>
              <a:rPr lang="en-US" sz="1200" baseline="0" dirty="0" smtClean="0">
                <a:latin typeface="Arial" pitchFamily="34" charset="0"/>
              </a:rPr>
              <a:t> Dashboard, Grades and Credits tab. Look at the Credit Accumulation metric. Metric values displayed in red rectangles do not meet the metric goal and indicate the student is behind for credit accumulation needed to graduate. </a:t>
            </a:r>
          </a:p>
          <a:p>
            <a:endParaRPr lang="en-US" sz="1200" dirty="0" smtClean="0">
              <a:latin typeface="Arial" pitchFamily="34" charset="0"/>
            </a:endParaRPr>
          </a:p>
          <a:p>
            <a:r>
              <a:rPr lang="en-US" sz="1200" b="1" dirty="0" smtClean="0">
                <a:latin typeface="Arial" pitchFamily="34" charset="0"/>
              </a:rPr>
              <a:t>Q. </a:t>
            </a:r>
            <a:r>
              <a:rPr lang="en-US" sz="1200" dirty="0" smtClean="0">
                <a:latin typeface="Arial" pitchFamily="34" charset="0"/>
              </a:rPr>
              <a:t>In which</a:t>
            </a:r>
            <a:r>
              <a:rPr lang="en-US" sz="1200" baseline="0" dirty="0" smtClean="0">
                <a:latin typeface="Arial" pitchFamily="34" charset="0"/>
              </a:rPr>
              <a:t> subject areas are the students missing credits?</a:t>
            </a:r>
          </a:p>
          <a:p>
            <a:pPr defTabSz="919342">
              <a:defRPr/>
            </a:pPr>
            <a:r>
              <a:rPr lang="en-US" sz="1200" b="1" baseline="0" dirty="0" smtClean="0">
                <a:latin typeface="Arial" pitchFamily="34" charset="0"/>
              </a:rPr>
              <a:t>Hint: </a:t>
            </a:r>
            <a:r>
              <a:rPr lang="en-US" sz="1200" baseline="0" dirty="0" smtClean="0">
                <a:latin typeface="Arial" pitchFamily="34" charset="0"/>
              </a:rPr>
              <a:t>Next to the On Track to Graduate (4X4 Requirement), click the more menu to view the total credit accumulation by subject area.</a:t>
            </a:r>
            <a:endParaRPr lang="en-US" sz="1200" dirty="0" smtClean="0">
              <a:latin typeface="Arial" pitchFamily="34" charset="0"/>
            </a:endParaRPr>
          </a:p>
          <a:p>
            <a:endParaRPr lang="en-US" sz="1200" baseline="0" dirty="0" smtClean="0">
              <a:latin typeface="Arial" pitchFamily="34" charset="0"/>
            </a:endParaRPr>
          </a:p>
          <a:p>
            <a:pPr defTabSz="919342">
              <a:defRPr/>
            </a:pPr>
            <a:r>
              <a:rPr lang="en-US" sz="1200" b="1" dirty="0" smtClean="0">
                <a:latin typeface="Arial" pitchFamily="34" charset="0"/>
              </a:rPr>
              <a:t>Q. </a:t>
            </a:r>
            <a:r>
              <a:rPr lang="en-US" sz="1200" dirty="0" smtClean="0">
                <a:latin typeface="Arial" pitchFamily="34" charset="0"/>
              </a:rPr>
              <a:t>Which students have not taken and passed Algebra I by 9</a:t>
            </a:r>
            <a:r>
              <a:rPr lang="en-US" sz="1200" baseline="30000" dirty="0" smtClean="0">
                <a:latin typeface="Arial" pitchFamily="34" charset="0"/>
              </a:rPr>
              <a:t>th</a:t>
            </a:r>
            <a:r>
              <a:rPr lang="en-US" sz="1200" dirty="0" smtClean="0">
                <a:latin typeface="Arial" pitchFamily="34" charset="0"/>
              </a:rPr>
              <a:t> grade?</a:t>
            </a:r>
            <a:endParaRPr lang="en-US" sz="1200" baseline="0" dirty="0" smtClean="0">
              <a:latin typeface="Arial" pitchFamily="34" charset="0"/>
            </a:endParaRPr>
          </a:p>
          <a:p>
            <a:r>
              <a:rPr lang="en-US" sz="1200" b="1" baseline="0" dirty="0" smtClean="0">
                <a:latin typeface="Arial" pitchFamily="34" charset="0"/>
              </a:rPr>
              <a:t>Hint: </a:t>
            </a:r>
            <a:r>
              <a:rPr lang="en-US" sz="1200" baseline="0" dirty="0" smtClean="0">
                <a:latin typeface="Arial" pitchFamily="34" charset="0"/>
              </a:rPr>
              <a:t>Look at the student level Academic Dashboard, Grades and Credits, Algebra I, Mathematics Course History and Current Courses</a:t>
            </a:r>
            <a:endParaRPr lang="en-US" sz="1200" dirty="0" smtClean="0">
              <a:latin typeface="Arial" pitchFamily="34" charset="0"/>
            </a:endParaRPr>
          </a:p>
          <a:p>
            <a:endParaRPr lang="en-US" sz="1200" dirty="0" smtClean="0">
              <a:latin typeface="Arial" pitchFamily="34" charset="0"/>
            </a:endParaRPr>
          </a:p>
          <a:p>
            <a:r>
              <a:rPr lang="en-US" sz="1200" b="1" dirty="0">
                <a:latin typeface="Arial" pitchFamily="34" charset="0"/>
                <a:cs typeface="Arial" pitchFamily="34" charset="0"/>
              </a:rPr>
              <a:t>(Trainer Notes:)</a:t>
            </a:r>
          </a:p>
          <a:p>
            <a:pPr defTabSz="919342">
              <a:defRPr/>
            </a:pPr>
            <a:r>
              <a:rPr lang="en-US" sz="1200" dirty="0">
                <a:latin typeface="Arial" pitchFamily="34" charset="0"/>
                <a:cs typeface="Arial" pitchFamily="34" charset="0"/>
              </a:rPr>
              <a:t>When teachers log into the system, they will land on their teacher home page. They will navigate to the Campus Academic Dashboard Overview page and will create watch lists from the student exception lists. This is documented in the Guided Exercises. Campus Administrators will automatically land at the Campus Academic Dashboard Overview page.</a:t>
            </a:r>
          </a:p>
          <a:p>
            <a:endParaRPr lang="en-US" sz="1200" dirty="0">
              <a:latin typeface="Arial" pitchFamily="34" charset="0"/>
              <a:cs typeface="Arial" pitchFamily="34" charset="0"/>
            </a:endParaRPr>
          </a:p>
          <a:p>
            <a:r>
              <a:rPr lang="en-US" sz="1200" dirty="0">
                <a:latin typeface="Arial" pitchFamily="34" charset="0"/>
                <a:cs typeface="Arial" pitchFamily="34" charset="0"/>
              </a:rPr>
              <a:t>During the guided exercise participants will make a watch list with student who are missing valuable instructional time. Participants may use the Quick Start Guide for Making Watch Lists to help with this exercise. </a:t>
            </a:r>
          </a:p>
          <a:p>
            <a:endParaRPr lang="en-US" sz="1200" dirty="0">
              <a:latin typeface="Arial" pitchFamily="34" charset="0"/>
              <a:cs typeface="Arial" pitchFamily="34" charset="0"/>
            </a:endParaRPr>
          </a:p>
          <a:p>
            <a:pPr defTabSz="919342">
              <a:defRPr/>
            </a:pPr>
            <a:r>
              <a:rPr lang="en-US" sz="1200" dirty="0">
                <a:latin typeface="Arial" pitchFamily="34" charset="0"/>
                <a:cs typeface="Arial" pitchFamily="34" charset="0"/>
              </a:rPr>
              <a:t>Participants may continue to work through the Guided Exercises on their own. Encourage participants to work at their own pace through the guided exercises booklet. If a participant needs help, ask them to raise their hand and the trainer can assist them. After the participants have completed the task, ask the debrief questions to the group. Select a couple of individuals to share their responses with the group.</a:t>
            </a:r>
            <a:endParaRPr lang="en-US" sz="1200" b="0" baseline="0" dirty="0" smtClean="0">
              <a:latin typeface="Arial" pitchFamily="34" charset="0"/>
            </a:endParaRPr>
          </a:p>
          <a:p>
            <a:endParaRPr lang="en-US" dirty="0">
              <a:latin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32</a:t>
            </a:fld>
            <a:endParaRPr lang="en-US" dirty="0"/>
          </a:p>
        </p:txBody>
      </p:sp>
    </p:spTree>
    <p:extLst>
      <p:ext uri="{BB962C8B-B14F-4D97-AF65-F5344CB8AC3E}">
        <p14:creationId xmlns:p14="http://schemas.microsoft.com/office/powerpoint/2010/main" val="9056187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cs typeface="Arial" pitchFamily="34" charset="0"/>
              </a:rPr>
              <a:t>Next let’s look for students who are</a:t>
            </a:r>
            <a:r>
              <a:rPr lang="en-US" baseline="0" dirty="0" smtClean="0">
                <a:latin typeface="Arial" pitchFamily="34" charset="0"/>
                <a:cs typeface="Arial" pitchFamily="34" charset="0"/>
              </a:rPr>
              <a:t> experiencing discipline issues. </a:t>
            </a:r>
          </a:p>
          <a:p>
            <a:endParaRPr lang="en-US" baseline="0" dirty="0" smtClean="0">
              <a:latin typeface="Arial" pitchFamily="34" charset="0"/>
              <a:cs typeface="Arial" pitchFamily="34" charset="0"/>
            </a:endParaRPr>
          </a:p>
          <a:p>
            <a:r>
              <a:rPr lang="en-US" sz="1100" b="1" dirty="0">
                <a:solidFill>
                  <a:schemeClr val="accent2"/>
                </a:solidFill>
                <a:latin typeface="Arial" pitchFamily="34" charset="0"/>
                <a:cs typeface="Arial" pitchFamily="34" charset="0"/>
              </a:rPr>
              <a:t>Task: </a:t>
            </a:r>
            <a:r>
              <a:rPr lang="en-US" sz="1100" dirty="0">
                <a:latin typeface="Arial" pitchFamily="34" charset="0"/>
                <a:cs typeface="Arial" pitchFamily="34" charset="0"/>
              </a:rPr>
              <a:t>Which students are having discipline problems? Create a watch list for students with discipline problems. Note which of these students are also experiencing attendance problems or have special designations.</a:t>
            </a:r>
          </a:p>
          <a:p>
            <a:r>
              <a:rPr lang="en-US" sz="1100" b="1" dirty="0">
                <a:solidFill>
                  <a:schemeClr val="accent2"/>
                </a:solidFill>
                <a:latin typeface="Arial" pitchFamily="34" charset="0"/>
                <a:cs typeface="Arial" pitchFamily="34" charset="0"/>
              </a:rPr>
              <a:t>Debrief</a:t>
            </a:r>
            <a:r>
              <a:rPr lang="en-US" sz="1100" b="1" dirty="0">
                <a:latin typeface="Arial" pitchFamily="34" charset="0"/>
                <a:cs typeface="Arial" pitchFamily="34" charset="0"/>
              </a:rPr>
              <a:t>: </a:t>
            </a:r>
            <a:r>
              <a:rPr lang="en-US" sz="1100" dirty="0">
                <a:latin typeface="Arial" pitchFamily="34" charset="0"/>
                <a:cs typeface="Arial" pitchFamily="34" charset="0"/>
              </a:rPr>
              <a:t>When viewing your watch list of students with behavior issues, how can you determine which students also have attendance issues? How can you determine which students have special designations? </a:t>
            </a:r>
            <a:endParaRPr lang="en-US" sz="1100" dirty="0" smtClean="0">
              <a:latin typeface="Arial" pitchFamily="34" charset="0"/>
              <a:cs typeface="Arial" pitchFamily="34" charset="0"/>
            </a:endParaRPr>
          </a:p>
          <a:p>
            <a:endParaRPr lang="en-US" b="1" dirty="0" smtClean="0">
              <a:latin typeface="Arial" pitchFamily="34" charset="0"/>
              <a:cs typeface="Arial" pitchFamily="34" charset="0"/>
            </a:endParaRPr>
          </a:p>
          <a:p>
            <a:r>
              <a:rPr lang="en-US" b="1" dirty="0" smtClean="0">
                <a:latin typeface="Arial" pitchFamily="34" charset="0"/>
              </a:rPr>
              <a:t>Trainer</a:t>
            </a:r>
            <a:r>
              <a:rPr lang="en-US" b="1" baseline="0" dirty="0" smtClean="0">
                <a:latin typeface="Arial" pitchFamily="34" charset="0"/>
              </a:rPr>
              <a:t> Questions:</a:t>
            </a:r>
            <a:endParaRPr lang="en-US" b="1" dirty="0" smtClean="0">
              <a:latin typeface="Arial" pitchFamily="34" charset="0"/>
            </a:endParaRPr>
          </a:p>
          <a:p>
            <a:r>
              <a:rPr lang="en-US" b="1" dirty="0" smtClean="0">
                <a:latin typeface="Arial" pitchFamily="34" charset="0"/>
              </a:rPr>
              <a:t>Q. </a:t>
            </a:r>
            <a:r>
              <a:rPr lang="en-US" dirty="0" smtClean="0">
                <a:latin typeface="Arial" pitchFamily="34" charset="0"/>
              </a:rPr>
              <a:t>How do the studentGPS™ Dashboards help you identify additional student characteristics</a:t>
            </a:r>
            <a:r>
              <a:rPr lang="en-US" baseline="0" dirty="0" smtClean="0">
                <a:latin typeface="Arial" pitchFamily="34" charset="0"/>
              </a:rPr>
              <a:t> such as At-Risk, ELL or Special Education Status? These special designations may help you identify additional risk factor information you need to know about the student.</a:t>
            </a:r>
            <a:endParaRPr lang="en-US" dirty="0" smtClean="0">
              <a:latin typeface="Arial" pitchFamily="34" charset="0"/>
            </a:endParaRPr>
          </a:p>
          <a:p>
            <a:pPr defTabSz="919342">
              <a:defRPr/>
            </a:pPr>
            <a:r>
              <a:rPr lang="en-US" b="1" dirty="0" smtClean="0">
                <a:latin typeface="Arial" pitchFamily="34" charset="0"/>
              </a:rPr>
              <a:t>Hint: </a:t>
            </a:r>
            <a:r>
              <a:rPr lang="en-US" b="0" dirty="0" smtClean="0">
                <a:latin typeface="Arial" pitchFamily="34" charset="0"/>
              </a:rPr>
              <a:t>When</a:t>
            </a:r>
            <a:r>
              <a:rPr lang="en-US" b="0" baseline="0" dirty="0" smtClean="0">
                <a:latin typeface="Arial" pitchFamily="34" charset="0"/>
              </a:rPr>
              <a:t> viewing your watch list, look at the designation column next to the student name to see designations such as late enrollment, English Language Learner or Special Education.</a:t>
            </a:r>
          </a:p>
          <a:p>
            <a:pPr defTabSz="919342">
              <a:defRPr/>
            </a:pPr>
            <a:endParaRPr lang="en-US" b="1" baseline="0" dirty="0" smtClean="0">
              <a:latin typeface="Arial" pitchFamily="34" charset="0"/>
              <a:cs typeface="Arial" pitchFamily="34" charset="0"/>
            </a:endParaRPr>
          </a:p>
          <a:p>
            <a:pPr defTabSz="919342">
              <a:defRPr/>
            </a:pPr>
            <a:r>
              <a:rPr lang="en-US" b="1" baseline="0" dirty="0" smtClean="0">
                <a:latin typeface="Arial" pitchFamily="34" charset="0"/>
                <a:cs typeface="Arial" pitchFamily="34" charset="0"/>
              </a:rPr>
              <a:t>Q. </a:t>
            </a:r>
            <a:r>
              <a:rPr lang="en-US" b="0" baseline="0" dirty="0" smtClean="0">
                <a:latin typeface="Arial" pitchFamily="34" charset="0"/>
                <a:cs typeface="Arial" pitchFamily="34" charset="0"/>
              </a:rPr>
              <a:t>How are the behavior problems currently being addressed on the campus? Are there behavior interventions in place at the campus level? Are there special needs that must be taken into consideration?</a:t>
            </a:r>
          </a:p>
        </p:txBody>
      </p:sp>
      <p:sp>
        <p:nvSpPr>
          <p:cNvPr id="4" name="Slide Number Placeholder 3"/>
          <p:cNvSpPr>
            <a:spLocks noGrp="1"/>
          </p:cNvSpPr>
          <p:nvPr>
            <p:ph type="sldNum" sz="quarter" idx="10"/>
          </p:nvPr>
        </p:nvSpPr>
        <p:spPr/>
        <p:txBody>
          <a:bodyPr/>
          <a:lstStyle/>
          <a:p>
            <a:fld id="{7872E534-9B96-469B-99C0-8551271B58B1}" type="slidenum">
              <a:rPr lang="en-US" smtClean="0"/>
              <a:pPr/>
              <a:t>33</a:t>
            </a:fld>
            <a:endParaRPr lang="en-US" dirty="0"/>
          </a:p>
        </p:txBody>
      </p:sp>
    </p:spTree>
    <p:extLst>
      <p:ext uri="{BB962C8B-B14F-4D97-AF65-F5344CB8AC3E}">
        <p14:creationId xmlns:p14="http://schemas.microsoft.com/office/powerpoint/2010/main" val="18091377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defTabSz="919342">
              <a:defRPr/>
            </a:pPr>
            <a:r>
              <a:rPr lang="en-US" dirty="0" smtClean="0">
                <a:latin typeface="Arial" pitchFamily="34" charset="0"/>
              </a:rPr>
              <a:t>Locate the studentGPS™ Dashboards Early Warning Action Plan in</a:t>
            </a:r>
            <a:r>
              <a:rPr lang="en-US" baseline="0" dirty="0" smtClean="0">
                <a:latin typeface="Arial" pitchFamily="34" charset="0"/>
              </a:rPr>
              <a:t> your Guided Exercises Booklet</a:t>
            </a:r>
            <a:r>
              <a:rPr lang="en-US" dirty="0" smtClean="0">
                <a:latin typeface="Arial" pitchFamily="34" charset="0"/>
              </a:rPr>
              <a:t>. During the Metric Analysis section you created Watch lists for group of students on your campus. Choose one of the students you reviewed earlier</a:t>
            </a:r>
            <a:r>
              <a:rPr lang="en-US" baseline="0" dirty="0" smtClean="0">
                <a:latin typeface="Arial" pitchFamily="34" charset="0"/>
              </a:rPr>
              <a:t> today. L</a:t>
            </a:r>
            <a:r>
              <a:rPr lang="en-US" dirty="0" smtClean="0">
                <a:latin typeface="Arial" pitchFamily="34" charset="0"/>
              </a:rPr>
              <a:t>et’s work on the studentGPS™ Dashboards Early Warning Action Plan. </a:t>
            </a:r>
          </a:p>
          <a:p>
            <a:pPr defTabSz="919342">
              <a:defRPr/>
            </a:pPr>
            <a:endParaRPr lang="en-US" dirty="0" smtClean="0">
              <a:latin typeface="Arial" pitchFamily="34" charset="0"/>
            </a:endParaRPr>
          </a:p>
          <a:p>
            <a:pPr defTabSz="919342">
              <a:defRPr/>
            </a:pPr>
            <a:endParaRPr lang="en-US" baseline="0" dirty="0" smtClean="0">
              <a:latin typeface="Arial" pitchFamily="34" charset="0"/>
            </a:endParaRPr>
          </a:p>
          <a:p>
            <a:r>
              <a:rPr lang="en-US" sz="1200" b="1" dirty="0" smtClean="0"/>
              <a:t>Task: </a:t>
            </a:r>
            <a:r>
              <a:rPr lang="en-US" sz="1200" dirty="0" smtClean="0"/>
              <a:t>List the student name along with the information you currently know about the student. What additional information do you need? What risk factors do you know or not know? </a:t>
            </a:r>
          </a:p>
          <a:p>
            <a:r>
              <a:rPr lang="en-US" sz="1200" b="1" dirty="0" smtClean="0"/>
              <a:t>Debrief: </a:t>
            </a:r>
            <a:r>
              <a:rPr lang="en-US" sz="1200" dirty="0" smtClean="0"/>
              <a:t>What are your next steps? Who is willing to share?</a:t>
            </a:r>
          </a:p>
          <a:p>
            <a:endParaRPr lang="en-US" sz="1200" dirty="0" smtClean="0"/>
          </a:p>
          <a:p>
            <a:r>
              <a:rPr lang="en-US" sz="1200" b="1" dirty="0" smtClean="0"/>
              <a:t>Task details:</a:t>
            </a:r>
          </a:p>
          <a:p>
            <a:pPr marL="0" indent="0" defTabSz="919342">
              <a:buNone/>
              <a:defRPr/>
            </a:pPr>
            <a:r>
              <a:rPr lang="en-US" baseline="0" dirty="0" smtClean="0">
                <a:latin typeface="Arial" pitchFamily="34" charset="0"/>
              </a:rPr>
              <a:t>1.Write the name of the student in the first box. </a:t>
            </a:r>
          </a:p>
          <a:p>
            <a:pPr marL="0" indent="0" defTabSz="919342">
              <a:buNone/>
              <a:defRPr/>
            </a:pPr>
            <a:endParaRPr lang="en-US" baseline="0" dirty="0" smtClean="0">
              <a:latin typeface="Arial" pitchFamily="34" charset="0"/>
            </a:endParaRPr>
          </a:p>
          <a:p>
            <a:pPr defTabSz="919342">
              <a:defRPr/>
            </a:pPr>
            <a:r>
              <a:rPr lang="en-US" baseline="0" dirty="0" smtClean="0">
                <a:latin typeface="Arial" pitchFamily="34" charset="0"/>
              </a:rPr>
              <a:t>2.Next, think about the information you currently know about the student. What risk factors do you see emerging? Is he failing classes? Is he absent from school? Ask yourself “Why is this student failing classes or absent from school? In the previous documents and slides we examined multiple risk factors and discussed the complex interaction of risk factors. Remember that no single factor is responsible for students dropping out. There are probably a complex set of factors which combined are causing the data results we currently see in the studentGPS™ Dashboards. In this box list the known factors.</a:t>
            </a:r>
          </a:p>
          <a:p>
            <a:pPr defTabSz="919342">
              <a:defRPr/>
            </a:pPr>
            <a:endParaRPr lang="en-US" baseline="0" dirty="0" smtClean="0">
              <a:latin typeface="Arial" pitchFamily="34" charset="0"/>
            </a:endParaRPr>
          </a:p>
          <a:p>
            <a:pPr defTabSz="919342">
              <a:defRPr/>
            </a:pPr>
            <a:r>
              <a:rPr lang="en-US" baseline="0" dirty="0" smtClean="0">
                <a:latin typeface="Arial" pitchFamily="34" charset="0"/>
              </a:rPr>
              <a:t>For example if the student is absent ask yourself if he/she is or has:</a:t>
            </a:r>
          </a:p>
          <a:p>
            <a:pPr marL="171450" indent="-171450" defTabSz="919342">
              <a:buFont typeface="Arial" pitchFamily="34" charset="0"/>
              <a:buChar char="•"/>
              <a:defRPr/>
            </a:pPr>
            <a:r>
              <a:rPr lang="en-US" baseline="0" dirty="0" smtClean="0">
                <a:latin typeface="Arial" pitchFamily="34" charset="0"/>
              </a:rPr>
              <a:t>Been seriously ill</a:t>
            </a:r>
          </a:p>
          <a:p>
            <a:pPr marL="171450" indent="-171450" defTabSz="919342">
              <a:buFont typeface="Arial" pitchFamily="34" charset="0"/>
              <a:buChar char="•"/>
              <a:defRPr/>
            </a:pPr>
            <a:r>
              <a:rPr lang="en-US" baseline="0" dirty="0" smtClean="0">
                <a:latin typeface="Arial" pitchFamily="34" charset="0"/>
              </a:rPr>
              <a:t>Been associated with a gang</a:t>
            </a:r>
          </a:p>
          <a:p>
            <a:pPr marL="171450" indent="-171450" defTabSz="919342">
              <a:buFont typeface="Arial" pitchFamily="34" charset="0"/>
              <a:buChar char="•"/>
              <a:defRPr/>
            </a:pPr>
            <a:r>
              <a:rPr lang="en-US" baseline="0" dirty="0" smtClean="0">
                <a:latin typeface="Arial" pitchFamily="34" charset="0"/>
              </a:rPr>
              <a:t>Been working outside of school, if so how much?</a:t>
            </a:r>
          </a:p>
          <a:p>
            <a:pPr marL="171450" indent="-171450" defTabSz="919342">
              <a:buFont typeface="Arial" pitchFamily="34" charset="0"/>
              <a:buChar char="•"/>
              <a:defRPr/>
            </a:pPr>
            <a:r>
              <a:rPr lang="en-US" baseline="0" dirty="0" smtClean="0">
                <a:latin typeface="Arial" pitchFamily="34" charset="0"/>
              </a:rPr>
              <a:t>Been having issues associated with second language learners?</a:t>
            </a:r>
          </a:p>
          <a:p>
            <a:pPr marL="171450" indent="-171450" defTabSz="919342">
              <a:buFont typeface="Arial" pitchFamily="34" charset="0"/>
              <a:buChar char="•"/>
              <a:defRPr/>
            </a:pPr>
            <a:r>
              <a:rPr lang="en-US" baseline="0" dirty="0" smtClean="0">
                <a:latin typeface="Arial" pitchFamily="34" charset="0"/>
              </a:rPr>
              <a:t>Been accumulating unexcused absences?</a:t>
            </a:r>
          </a:p>
          <a:p>
            <a:pPr marL="0" indent="0" defTabSz="919342">
              <a:buFont typeface="Arial" pitchFamily="34" charset="0"/>
              <a:buNone/>
              <a:defRPr/>
            </a:pPr>
            <a:endParaRPr lang="en-US" baseline="0" dirty="0" smtClean="0">
              <a:latin typeface="Arial" pitchFamily="34" charset="0"/>
            </a:endParaRPr>
          </a:p>
          <a:p>
            <a:pPr marL="0" indent="0" defTabSz="919342">
              <a:buFont typeface="Arial" pitchFamily="34" charset="0"/>
              <a:buNone/>
              <a:defRPr/>
            </a:pPr>
            <a:r>
              <a:rPr lang="en-US" b="1" baseline="0" dirty="0" smtClean="0">
                <a:latin typeface="Arial" pitchFamily="34" charset="0"/>
              </a:rPr>
              <a:t>Note</a:t>
            </a:r>
            <a:r>
              <a:rPr lang="en-US" baseline="0" dirty="0" smtClean="0">
                <a:latin typeface="Arial" pitchFamily="34" charset="0"/>
              </a:rPr>
              <a:t>: Different interventions would be appropriate based on the reason the student is absent.</a:t>
            </a:r>
          </a:p>
          <a:p>
            <a:pPr marL="0" indent="0" defTabSz="919342">
              <a:buFont typeface="Arial" pitchFamily="34" charset="0"/>
              <a:buNone/>
              <a:defRPr/>
            </a:pPr>
            <a:endParaRPr lang="en-US" baseline="0" dirty="0" smtClean="0">
              <a:latin typeface="Arial" pitchFamily="34" charset="0"/>
            </a:endParaRPr>
          </a:p>
          <a:p>
            <a:pPr marL="0" indent="0" defTabSz="919342">
              <a:buFont typeface="Arial" pitchFamily="34" charset="0"/>
              <a:buNone/>
              <a:defRPr/>
            </a:pPr>
            <a:r>
              <a:rPr lang="en-US" baseline="0" dirty="0" smtClean="0">
                <a:latin typeface="Arial" pitchFamily="34" charset="0"/>
              </a:rPr>
              <a:t>Also, are you seeing patterns in the student’s behaviors? Is the student incurring discipline issues along with absences acquired due to out of school suspensions? Is the student missing the first or last period of the day on a regular basis? Is the student missing a certain subject during the day? Why? Some of the information may be acquired in the studentGPS™ Dashboards and other information may not be found in a data system.</a:t>
            </a:r>
          </a:p>
          <a:p>
            <a:pPr defTabSz="919342">
              <a:defRPr/>
            </a:pPr>
            <a:endParaRPr lang="en-US" baseline="0" dirty="0" smtClean="0">
              <a:latin typeface="Arial" pitchFamily="34" charset="0"/>
            </a:endParaRPr>
          </a:p>
          <a:p>
            <a:pPr defTabSz="919342">
              <a:defRPr/>
            </a:pPr>
            <a:r>
              <a:rPr lang="en-US" baseline="0" dirty="0" smtClean="0">
                <a:latin typeface="Arial" pitchFamily="34" charset="0"/>
              </a:rPr>
              <a:t>3.What additional information would you like to know? How will you find out?</a:t>
            </a:r>
          </a:p>
          <a:p>
            <a:pPr defTabSz="919342">
              <a:defRPr/>
            </a:pPr>
            <a:r>
              <a:rPr lang="en-US" baseline="0" dirty="0" smtClean="0">
                <a:latin typeface="Arial" pitchFamily="34" charset="0"/>
              </a:rPr>
              <a:t>The interventions for the types of absences listed above will look very different. </a:t>
            </a:r>
          </a:p>
          <a:p>
            <a:pPr defTabSz="919342">
              <a:defRPr/>
            </a:pPr>
            <a:endParaRPr lang="en-US" baseline="0" dirty="0" smtClean="0">
              <a:latin typeface="Arial" pitchFamily="34" charset="0"/>
            </a:endParaRPr>
          </a:p>
          <a:p>
            <a:pPr defTabSz="919342">
              <a:defRPr/>
            </a:pPr>
            <a:r>
              <a:rPr lang="en-US" baseline="0" dirty="0" smtClean="0">
                <a:latin typeface="Arial" pitchFamily="34" charset="0"/>
              </a:rPr>
              <a:t>What else do you need to know about a student’s absences or dropping grades in order to take action? Where will you get this information? Does the guidance counselor or the student’s parent have some of the information you need? What are the contributing causes? Do I need to investigate additional risk factors?</a:t>
            </a:r>
          </a:p>
          <a:p>
            <a:pPr defTabSz="919342">
              <a:defRPr/>
            </a:pPr>
            <a:endParaRPr lang="en-US" baseline="0" dirty="0" smtClean="0">
              <a:latin typeface="Arial" pitchFamily="34" charset="0"/>
            </a:endParaRPr>
          </a:p>
          <a:p>
            <a:pPr defTabSz="919342">
              <a:defRPr/>
            </a:pPr>
            <a:r>
              <a:rPr lang="en-US" baseline="0" dirty="0" smtClean="0">
                <a:latin typeface="Arial" pitchFamily="34" charset="0"/>
              </a:rPr>
              <a:t>For example, if a student appears to be disengaged from school, what is causing the disengagement? </a:t>
            </a:r>
          </a:p>
          <a:p>
            <a:pPr marL="171450" indent="-171450" defTabSz="919342">
              <a:buFont typeface="Arial" pitchFamily="34" charset="0"/>
              <a:buChar char="•"/>
              <a:defRPr/>
            </a:pPr>
            <a:r>
              <a:rPr lang="en-US" baseline="0" dirty="0" smtClean="0">
                <a:latin typeface="Arial" pitchFamily="34" charset="0"/>
              </a:rPr>
              <a:t>Does the student feel he does not fit in with his peers?</a:t>
            </a:r>
          </a:p>
          <a:p>
            <a:pPr marL="171450" indent="-171450" defTabSz="919342">
              <a:buFont typeface="Arial" pitchFamily="34" charset="0"/>
              <a:buChar char="•"/>
              <a:defRPr/>
            </a:pPr>
            <a:r>
              <a:rPr lang="en-US" baseline="0" dirty="0" smtClean="0">
                <a:latin typeface="Arial" pitchFamily="34" charset="0"/>
              </a:rPr>
              <a:t>Is the student involved in any extracurricular activities? </a:t>
            </a:r>
          </a:p>
          <a:p>
            <a:pPr marL="171450" indent="-171450" defTabSz="919342">
              <a:buFont typeface="Arial" pitchFamily="34" charset="0"/>
              <a:buChar char="•"/>
              <a:defRPr/>
            </a:pPr>
            <a:r>
              <a:rPr lang="en-US" baseline="0" dirty="0" smtClean="0">
                <a:latin typeface="Arial" pitchFamily="34" charset="0"/>
              </a:rPr>
              <a:t>How does the student interact with others in the activities?</a:t>
            </a:r>
          </a:p>
          <a:p>
            <a:pPr marL="171450" indent="-171450" defTabSz="919342">
              <a:buFont typeface="Arial" pitchFamily="34" charset="0"/>
              <a:buChar char="•"/>
              <a:defRPr/>
            </a:pPr>
            <a:r>
              <a:rPr lang="en-US" baseline="0" dirty="0" smtClean="0">
                <a:latin typeface="Arial" pitchFamily="34" charset="0"/>
              </a:rPr>
              <a:t>Does the student attend practices for activities that take place outside the school day?</a:t>
            </a:r>
          </a:p>
          <a:p>
            <a:pPr marL="171450" indent="-171450" defTabSz="919342">
              <a:buFont typeface="Arial" pitchFamily="34" charset="0"/>
              <a:buChar char="•"/>
              <a:defRPr/>
            </a:pPr>
            <a:r>
              <a:rPr lang="en-US" baseline="0" dirty="0" smtClean="0">
                <a:latin typeface="Arial" pitchFamily="34" charset="0"/>
              </a:rPr>
              <a:t>Where can I find this information?</a:t>
            </a:r>
          </a:p>
          <a:p>
            <a:pPr defTabSz="919342">
              <a:defRPr/>
            </a:pPr>
            <a:endParaRPr lang="en-US" baseline="0" dirty="0" smtClean="0">
              <a:latin typeface="Arial" pitchFamily="34" charset="0"/>
            </a:endParaRPr>
          </a:p>
          <a:p>
            <a:pPr defTabSz="919342">
              <a:defRPr/>
            </a:pPr>
            <a:r>
              <a:rPr lang="en-US" baseline="0" dirty="0" smtClean="0">
                <a:latin typeface="Arial" pitchFamily="34" charset="0"/>
              </a:rPr>
              <a:t>4.Based on what you know and you do not know, what action(s) do you need to take?</a:t>
            </a:r>
            <a:endParaRPr lang="en-US" dirty="0" smtClean="0">
              <a:latin typeface="Arial" pitchFamily="34" charset="0"/>
            </a:endParaRPr>
          </a:p>
          <a:p>
            <a:pPr defTabSz="919342">
              <a:defRPr/>
            </a:pPr>
            <a:endParaRPr lang="en-US" dirty="0" smtClean="0">
              <a:latin typeface="Arial" pitchFamily="34" charset="0"/>
            </a:endParaRPr>
          </a:p>
          <a:p>
            <a:pPr defTabSz="919342">
              <a:defRPr/>
            </a:pPr>
            <a:endParaRPr lang="en-US" dirty="0" smtClean="0">
              <a:latin typeface="Arial" pitchFamily="34" charset="0"/>
            </a:endParaRPr>
          </a:p>
          <a:p>
            <a:pPr defTabSz="919342">
              <a:defRPr/>
            </a:pPr>
            <a:r>
              <a:rPr lang="en-US" b="1" dirty="0" smtClean="0">
                <a:latin typeface="Arial" pitchFamily="34" charset="0"/>
              </a:rPr>
              <a:t>Additional Trainer Questions:</a:t>
            </a:r>
          </a:p>
          <a:p>
            <a:pPr defTabSz="919342">
              <a:defRPr/>
            </a:pPr>
            <a:r>
              <a:rPr lang="en-US" baseline="0" dirty="0" smtClean="0">
                <a:latin typeface="Arial" pitchFamily="34" charset="0"/>
              </a:rPr>
              <a:t>Which students show the greatest need for intervention? </a:t>
            </a:r>
          </a:p>
          <a:p>
            <a:pPr defTabSz="919342">
              <a:defRPr/>
            </a:pPr>
            <a:r>
              <a:rPr lang="en-US" baseline="0" dirty="0" smtClean="0">
                <a:latin typeface="Arial" pitchFamily="34" charset="0"/>
              </a:rPr>
              <a:t>Which risk factors do you know about for these students?</a:t>
            </a:r>
          </a:p>
          <a:p>
            <a:pPr defTabSz="919342">
              <a:defRPr/>
            </a:pPr>
            <a:r>
              <a:rPr lang="en-US" dirty="0" smtClean="0">
                <a:latin typeface="Arial" pitchFamily="34" charset="0"/>
              </a:rPr>
              <a:t>What strategies</a:t>
            </a:r>
            <a:r>
              <a:rPr lang="en-US" baseline="0" dirty="0" smtClean="0">
                <a:latin typeface="Arial" pitchFamily="34" charset="0"/>
              </a:rPr>
              <a:t> have you  learned about today which might be helpful in addressing the student needs?</a:t>
            </a:r>
            <a:endParaRPr lang="en-US" dirty="0" smtClean="0">
              <a:latin typeface="Arial" pitchFamily="34" charset="0"/>
            </a:endParaRPr>
          </a:p>
          <a:p>
            <a:pPr defTabSz="919342">
              <a:defRPr/>
            </a:pPr>
            <a:r>
              <a:rPr lang="en-US" baseline="0" dirty="0" smtClean="0">
                <a:latin typeface="Arial" pitchFamily="34" charset="0"/>
              </a:rPr>
              <a:t>For a group of students with poor attendance are the absence patterns related to specific class periods?</a:t>
            </a:r>
          </a:p>
          <a:p>
            <a:pPr defTabSz="919342">
              <a:defRPr/>
            </a:pPr>
            <a:r>
              <a:rPr lang="en-US" baseline="0" dirty="0" smtClean="0">
                <a:latin typeface="Arial" pitchFamily="34" charset="0"/>
              </a:rPr>
              <a:t>Are the absences excused or unexcused? Hint: use the ‘Unexcused Days Absent Metric’ in the studentGPS™ Dashboards to help answer this question.</a:t>
            </a:r>
          </a:p>
          <a:p>
            <a:pPr defTabSz="919342">
              <a:defRPr/>
            </a:pPr>
            <a:r>
              <a:rPr lang="en-US" baseline="0" dirty="0" smtClean="0">
                <a:latin typeface="Arial" pitchFamily="34" charset="0"/>
              </a:rPr>
              <a:t>Are the students failing Courses in addition to having attendance issues?</a:t>
            </a:r>
          </a:p>
          <a:p>
            <a:pPr defTabSz="919342">
              <a:defRPr/>
            </a:pPr>
            <a:r>
              <a:rPr lang="en-US" baseline="0" dirty="0" smtClean="0">
                <a:latin typeface="Arial" pitchFamily="34" charset="0"/>
              </a:rPr>
              <a:t>Are the student grades continuing to drop and do they seem disengaged from school?</a:t>
            </a:r>
          </a:p>
          <a:p>
            <a:pPr defTabSz="919342">
              <a:defRPr/>
            </a:pPr>
            <a:r>
              <a:rPr lang="en-US" baseline="0" dirty="0" smtClean="0">
                <a:latin typeface="Arial" pitchFamily="34" charset="0"/>
              </a:rPr>
              <a:t>Is this group of students failing to acquire the needed credits for promotion from one grade to another?</a:t>
            </a:r>
          </a:p>
          <a:p>
            <a:pPr defTabSz="919342">
              <a:defRPr/>
            </a:pPr>
            <a:r>
              <a:rPr lang="en-US" baseline="0" dirty="0" smtClean="0">
                <a:latin typeface="Arial" pitchFamily="34" charset="0"/>
              </a:rPr>
              <a:t>Do these students show signs of failing to accumulate Course credits in the 4x4 categories needed to graduate?</a:t>
            </a:r>
            <a:endParaRPr lang="en-US" dirty="0" smtClean="0">
              <a:latin typeface="Arial" pitchFamily="34" charset="0"/>
            </a:endParaRPr>
          </a:p>
          <a:p>
            <a:endParaRPr lang="en-US" dirty="0">
              <a:latin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34</a:t>
            </a:fld>
            <a:endParaRPr lang="en-US" dirty="0"/>
          </a:p>
        </p:txBody>
      </p:sp>
    </p:spTree>
    <p:extLst>
      <p:ext uri="{BB962C8B-B14F-4D97-AF65-F5344CB8AC3E}">
        <p14:creationId xmlns:p14="http://schemas.microsoft.com/office/powerpoint/2010/main" val="23112428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rPr>
              <a:t>Collaboration</a:t>
            </a:r>
            <a:r>
              <a:rPr lang="en-US" baseline="0" dirty="0" smtClean="0">
                <a:latin typeface="Arial" pitchFamily="34" charset="0"/>
              </a:rPr>
              <a:t> and Sharing</a:t>
            </a:r>
            <a:endParaRPr lang="en-US" dirty="0">
              <a:latin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35</a:t>
            </a:fld>
            <a:endParaRPr lang="en-US" dirty="0"/>
          </a:p>
        </p:txBody>
      </p:sp>
    </p:spTree>
    <p:extLst>
      <p:ext uri="{BB962C8B-B14F-4D97-AF65-F5344CB8AC3E}">
        <p14:creationId xmlns:p14="http://schemas.microsoft.com/office/powerpoint/2010/main" val="13954617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lvl="0"/>
            <a:r>
              <a:rPr lang="en-US" b="1" dirty="0" smtClean="0"/>
              <a:t>Trainer Notes: </a:t>
            </a:r>
          </a:p>
          <a:p>
            <a:endParaRPr lang="en-US" dirty="0" smtClean="0"/>
          </a:p>
          <a:p>
            <a:pPr>
              <a:lnSpc>
                <a:spcPct val="100000"/>
              </a:lnSpc>
              <a:spcBef>
                <a:spcPts val="0"/>
              </a:spcBef>
              <a:spcAft>
                <a:spcPts val="0"/>
              </a:spcAft>
            </a:pPr>
            <a:r>
              <a:rPr lang="en-US" b="1" dirty="0" smtClean="0">
                <a:latin typeface="Arial" pitchFamily="34" charset="0"/>
              </a:rPr>
              <a:t>Individual Risk Factors</a:t>
            </a:r>
          </a:p>
          <a:p>
            <a:pPr lvl="1">
              <a:lnSpc>
                <a:spcPct val="100000"/>
              </a:lnSpc>
              <a:spcBef>
                <a:spcPts val="0"/>
              </a:spcBef>
              <a:spcAft>
                <a:spcPts val="0"/>
              </a:spcAft>
            </a:pPr>
            <a:r>
              <a:rPr lang="en-US" dirty="0" smtClean="0">
                <a:latin typeface="Arial" pitchFamily="34" charset="0"/>
              </a:rPr>
              <a:t>Individual Background Characteristics—such as low</a:t>
            </a:r>
            <a:r>
              <a:rPr lang="en-US" baseline="0" dirty="0" smtClean="0">
                <a:latin typeface="Arial" pitchFamily="34" charset="0"/>
              </a:rPr>
              <a:t> SES, Homelessness, Non-English-speaking</a:t>
            </a:r>
            <a:endParaRPr lang="en-US" dirty="0" smtClean="0">
              <a:latin typeface="Arial" pitchFamily="34" charset="0"/>
            </a:endParaRPr>
          </a:p>
          <a:p>
            <a:pPr lvl="1">
              <a:lnSpc>
                <a:spcPct val="100000"/>
              </a:lnSpc>
              <a:spcBef>
                <a:spcPts val="0"/>
              </a:spcBef>
              <a:spcAft>
                <a:spcPts val="0"/>
              </a:spcAft>
            </a:pPr>
            <a:r>
              <a:rPr lang="en-US" dirty="0" smtClean="0">
                <a:latin typeface="Arial" pitchFamily="34" charset="0"/>
              </a:rPr>
              <a:t>Early Adult Responsibilities—Teen Parent, Works more than 20hrs per week, Early marriage</a:t>
            </a:r>
          </a:p>
          <a:p>
            <a:pPr lvl="1">
              <a:lnSpc>
                <a:spcPct val="100000"/>
              </a:lnSpc>
              <a:spcBef>
                <a:spcPts val="0"/>
              </a:spcBef>
              <a:spcAft>
                <a:spcPts val="0"/>
              </a:spcAft>
            </a:pPr>
            <a:r>
              <a:rPr lang="en-US" dirty="0" smtClean="0">
                <a:latin typeface="Arial" pitchFamily="34" charset="0"/>
              </a:rPr>
              <a:t>Social Attitudes, Values and Behaviors—low occupational aspirations, low self-esteem, low self-confidence</a:t>
            </a:r>
          </a:p>
          <a:p>
            <a:pPr lvl="1">
              <a:lnSpc>
                <a:spcPct val="100000"/>
              </a:lnSpc>
              <a:spcBef>
                <a:spcPts val="0"/>
              </a:spcBef>
              <a:spcAft>
                <a:spcPts val="0"/>
              </a:spcAft>
            </a:pPr>
            <a:r>
              <a:rPr lang="en-US" dirty="0" smtClean="0">
                <a:latin typeface="Arial" pitchFamily="34" charset="0"/>
              </a:rPr>
              <a:t>School Performance—poor academic achievement, based on grades and scores, overage, poor reader, retention</a:t>
            </a:r>
          </a:p>
          <a:p>
            <a:pPr lvl="1">
              <a:lnSpc>
                <a:spcPct val="100000"/>
              </a:lnSpc>
              <a:spcBef>
                <a:spcPts val="0"/>
              </a:spcBef>
              <a:spcAft>
                <a:spcPts val="0"/>
              </a:spcAft>
            </a:pPr>
            <a:r>
              <a:rPr lang="en-US" dirty="0" smtClean="0">
                <a:latin typeface="Arial" pitchFamily="34" charset="0"/>
              </a:rPr>
              <a:t>School Engagement—does not do homework, cuts classes, low number of credits earned, low expectations</a:t>
            </a:r>
            <a:r>
              <a:rPr lang="en-US" baseline="0" dirty="0" smtClean="0">
                <a:latin typeface="Arial" pitchFamily="34" charset="0"/>
              </a:rPr>
              <a:t> for school attainment</a:t>
            </a:r>
            <a:endParaRPr lang="en-US" dirty="0" smtClean="0">
              <a:latin typeface="Arial" pitchFamily="34" charset="0"/>
            </a:endParaRPr>
          </a:p>
          <a:p>
            <a:pPr lvl="1">
              <a:lnSpc>
                <a:spcPct val="100000"/>
              </a:lnSpc>
              <a:spcBef>
                <a:spcPts val="0"/>
              </a:spcBef>
              <a:spcAft>
                <a:spcPts val="0"/>
              </a:spcAft>
            </a:pPr>
            <a:r>
              <a:rPr lang="en-US" dirty="0" smtClean="0">
                <a:latin typeface="Arial" pitchFamily="34" charset="0"/>
              </a:rPr>
              <a:t>School Behavior—frequent</a:t>
            </a:r>
            <a:r>
              <a:rPr lang="en-US" baseline="0" dirty="0" smtClean="0">
                <a:latin typeface="Arial" pitchFamily="34" charset="0"/>
              </a:rPr>
              <a:t> truancy, vandalism, high absenteeism, discipline issues</a:t>
            </a:r>
          </a:p>
          <a:p>
            <a:pPr lvl="1">
              <a:lnSpc>
                <a:spcPct val="100000"/>
              </a:lnSpc>
              <a:spcBef>
                <a:spcPts val="0"/>
              </a:spcBef>
              <a:spcAft>
                <a:spcPts val="0"/>
              </a:spcAft>
            </a:pPr>
            <a:endParaRPr lang="en-US" dirty="0" smtClean="0">
              <a:latin typeface="Arial" pitchFamily="34" charset="0"/>
            </a:endParaRPr>
          </a:p>
          <a:p>
            <a:pPr>
              <a:lnSpc>
                <a:spcPct val="100000"/>
              </a:lnSpc>
              <a:spcBef>
                <a:spcPts val="0"/>
              </a:spcBef>
              <a:spcAft>
                <a:spcPts val="0"/>
              </a:spcAft>
            </a:pPr>
            <a:r>
              <a:rPr lang="en-US" b="1" dirty="0" smtClean="0">
                <a:latin typeface="Arial" pitchFamily="34" charset="0"/>
              </a:rPr>
              <a:t>Family Risk Factors</a:t>
            </a:r>
          </a:p>
          <a:p>
            <a:pPr lvl="1">
              <a:lnSpc>
                <a:spcPct val="100000"/>
              </a:lnSpc>
              <a:spcBef>
                <a:spcPts val="0"/>
              </a:spcBef>
              <a:spcAft>
                <a:spcPts val="0"/>
              </a:spcAft>
            </a:pPr>
            <a:r>
              <a:rPr lang="en-US" dirty="0" smtClean="0">
                <a:latin typeface="Arial" pitchFamily="34" charset="0"/>
              </a:rPr>
              <a:t>Family Background Characteristics—low</a:t>
            </a:r>
            <a:r>
              <a:rPr lang="en-US" baseline="0" dirty="0" smtClean="0">
                <a:latin typeface="Arial" pitchFamily="34" charset="0"/>
              </a:rPr>
              <a:t> SES, family receipt of public assistance, parents unemployed, single parent family</a:t>
            </a:r>
            <a:endParaRPr lang="en-US" dirty="0" smtClean="0">
              <a:latin typeface="Arial" pitchFamily="34" charset="0"/>
            </a:endParaRPr>
          </a:p>
          <a:p>
            <a:pPr lvl="1">
              <a:lnSpc>
                <a:spcPct val="100000"/>
              </a:lnSpc>
              <a:spcBef>
                <a:spcPts val="0"/>
              </a:spcBef>
              <a:spcAft>
                <a:spcPts val="0"/>
              </a:spcAft>
            </a:pPr>
            <a:r>
              <a:rPr lang="en-US" dirty="0" smtClean="0">
                <a:latin typeface="Arial" pitchFamily="34" charset="0"/>
              </a:rPr>
              <a:t>Family Engagement and/or Commitment to Education—has</a:t>
            </a:r>
            <a:r>
              <a:rPr lang="en-US" baseline="0" dirty="0" smtClean="0">
                <a:latin typeface="Arial" pitchFamily="34" charset="0"/>
              </a:rPr>
              <a:t> siblings that dropped out, low parental educational expectations, lack of reading material in the home</a:t>
            </a:r>
          </a:p>
          <a:p>
            <a:pPr>
              <a:lnSpc>
                <a:spcPct val="100000"/>
              </a:lnSpc>
              <a:spcBef>
                <a:spcPts val="0"/>
              </a:spcBef>
              <a:spcAft>
                <a:spcPts val="0"/>
              </a:spcAft>
            </a:pPr>
            <a:endParaRPr lang="en-US" dirty="0" smtClean="0">
              <a:latin typeface="Arial" pitchFamily="34" charset="0"/>
            </a:endParaRPr>
          </a:p>
          <a:p>
            <a:pPr>
              <a:lnSpc>
                <a:spcPct val="100000"/>
              </a:lnSpc>
              <a:spcBef>
                <a:spcPts val="0"/>
              </a:spcBef>
              <a:spcAft>
                <a:spcPts val="0"/>
              </a:spcAft>
            </a:pPr>
            <a:r>
              <a:rPr lang="en-US" b="1" dirty="0" smtClean="0">
                <a:latin typeface="Arial" pitchFamily="34" charset="0"/>
              </a:rPr>
              <a:t>Programs</a:t>
            </a:r>
            <a:r>
              <a:rPr lang="en-US" b="1" baseline="0" dirty="0" smtClean="0">
                <a:latin typeface="Arial" pitchFamily="34" charset="0"/>
              </a:rPr>
              <a:t> which address Risk Factors</a:t>
            </a:r>
          </a:p>
          <a:p>
            <a:pPr>
              <a:lnSpc>
                <a:spcPct val="100000"/>
              </a:lnSpc>
              <a:spcBef>
                <a:spcPts val="0"/>
              </a:spcBef>
              <a:spcAft>
                <a:spcPts val="0"/>
              </a:spcAft>
            </a:pPr>
            <a:r>
              <a:rPr lang="en-US" baseline="0" dirty="0" smtClean="0">
                <a:latin typeface="Arial" pitchFamily="34" charset="0"/>
              </a:rPr>
              <a:t>Achieve 3000—break down barriers that keep students from reading, writing and learning</a:t>
            </a:r>
          </a:p>
          <a:p>
            <a:pPr>
              <a:lnSpc>
                <a:spcPct val="100000"/>
              </a:lnSpc>
              <a:spcBef>
                <a:spcPts val="0"/>
              </a:spcBef>
              <a:spcAft>
                <a:spcPts val="0"/>
              </a:spcAft>
            </a:pPr>
            <a:r>
              <a:rPr lang="en-US" baseline="0" dirty="0" smtClean="0">
                <a:latin typeface="Arial" pitchFamily="34" charset="0"/>
              </a:rPr>
              <a:t>Across Ages—uses adults as mentors for youth</a:t>
            </a:r>
          </a:p>
          <a:p>
            <a:pPr>
              <a:lnSpc>
                <a:spcPct val="100000"/>
              </a:lnSpc>
              <a:spcBef>
                <a:spcPts val="0"/>
              </a:spcBef>
              <a:spcAft>
                <a:spcPts val="0"/>
              </a:spcAft>
            </a:pPr>
            <a:r>
              <a:rPr lang="en-US" baseline="0" dirty="0" smtClean="0">
                <a:latin typeface="Arial" pitchFamily="34" charset="0"/>
              </a:rPr>
              <a:t>Act Explore—helps eighth graders explore a broad range of options for their future</a:t>
            </a:r>
          </a:p>
          <a:p>
            <a:pPr>
              <a:lnSpc>
                <a:spcPct val="100000"/>
              </a:lnSpc>
              <a:spcBef>
                <a:spcPts val="0"/>
              </a:spcBef>
              <a:spcAft>
                <a:spcPts val="0"/>
              </a:spcAft>
            </a:pPr>
            <a:r>
              <a:rPr lang="en-US" baseline="0" dirty="0" smtClean="0">
                <a:latin typeface="Arial" pitchFamily="34" charset="0"/>
              </a:rPr>
              <a:t>ALAS Dropout Prevention—shown to increase school grades and credits, proven effective with special education students, ELL and students from low income families.</a:t>
            </a:r>
          </a:p>
          <a:p>
            <a:pPr>
              <a:lnSpc>
                <a:spcPct val="100000"/>
              </a:lnSpc>
              <a:spcBef>
                <a:spcPts val="0"/>
              </a:spcBef>
              <a:spcAft>
                <a:spcPts val="0"/>
              </a:spcAft>
            </a:pPr>
            <a:r>
              <a:rPr lang="en-US" baseline="0" dirty="0" smtClean="0">
                <a:latin typeface="Arial" pitchFamily="34" charset="0"/>
              </a:rPr>
              <a:t>Coping and Support Training—CAST—school based prevention program that targets young people in MS or HS. It is a 12 session, small group training intervention designed to enhance personal competencies and social support resources.</a:t>
            </a:r>
          </a:p>
          <a:p>
            <a:pPr>
              <a:lnSpc>
                <a:spcPct val="100000"/>
              </a:lnSpc>
              <a:spcBef>
                <a:spcPts val="0"/>
              </a:spcBef>
              <a:spcAft>
                <a:spcPts val="0"/>
              </a:spcAft>
            </a:pPr>
            <a:r>
              <a:rPr lang="en-US" baseline="0" dirty="0" smtClean="0">
                <a:latin typeface="Arial" pitchFamily="34" charset="0"/>
              </a:rPr>
              <a:t>Family Matters—is a home-based program designed to prevent tobacco and alcohol use in adolescents.</a:t>
            </a:r>
          </a:p>
          <a:p>
            <a:pPr>
              <a:lnSpc>
                <a:spcPct val="100000"/>
              </a:lnSpc>
              <a:spcBef>
                <a:spcPts val="0"/>
              </a:spcBef>
              <a:spcAft>
                <a:spcPts val="0"/>
              </a:spcAft>
            </a:pPr>
            <a:r>
              <a:rPr lang="en-US" baseline="0" dirty="0" smtClean="0">
                <a:latin typeface="Arial" pitchFamily="34" charset="0"/>
              </a:rPr>
              <a:t>FAST Track—is a comprehensive and long-term program that aims to prevent chronic and severe conduct problems for high-risk children.</a:t>
            </a:r>
          </a:p>
          <a:p>
            <a:pPr>
              <a:lnSpc>
                <a:spcPct val="100000"/>
              </a:lnSpc>
              <a:spcBef>
                <a:spcPts val="0"/>
              </a:spcBef>
              <a:spcAft>
                <a:spcPts val="0"/>
              </a:spcAft>
            </a:pPr>
            <a:r>
              <a:rPr lang="en-US" baseline="0" dirty="0" smtClean="0">
                <a:latin typeface="Arial" pitchFamily="34" charset="0"/>
              </a:rPr>
              <a:t>Good Behavior Game—is a classroom team-based behavior modification program designed to improve children’s adaptation to classroom rules/authority, improve aggressive or disruptive classroom behavior and prevent criminality. Usually implemented in elementary school.</a:t>
            </a:r>
          </a:p>
          <a:p>
            <a:endParaRPr lang="en-US" dirty="0" smtClean="0"/>
          </a:p>
          <a:p>
            <a:r>
              <a:rPr lang="en-US" dirty="0" smtClean="0"/>
              <a:t>More available on www.dropout</a:t>
            </a:r>
            <a:r>
              <a:rPr lang="en-US" baseline="0" dirty="0" smtClean="0"/>
              <a:t>prevention.org</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36</a:t>
            </a:fld>
            <a:endParaRPr lang="en-US" dirty="0"/>
          </a:p>
        </p:txBody>
      </p:sp>
    </p:spTree>
    <p:extLst>
      <p:ext uri="{BB962C8B-B14F-4D97-AF65-F5344CB8AC3E}">
        <p14:creationId xmlns:p14="http://schemas.microsoft.com/office/powerpoint/2010/main" val="14347244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106000"/>
              </a:lnSpc>
              <a:spcBef>
                <a:spcPts val="600"/>
              </a:spcBef>
              <a:spcAft>
                <a:spcPts val="300"/>
              </a:spcAft>
            </a:pPr>
            <a:r>
              <a:rPr lang="en-US" sz="1200" dirty="0" smtClean="0"/>
              <a:t>Participant</a:t>
            </a:r>
            <a:r>
              <a:rPr lang="en-US" sz="1200" baseline="0" dirty="0" smtClean="0"/>
              <a:t> Follow Up:</a:t>
            </a:r>
            <a:endParaRPr lang="en-US" sz="1200" dirty="0" smtClean="0"/>
          </a:p>
          <a:p>
            <a:pPr lvl="0">
              <a:lnSpc>
                <a:spcPct val="106000"/>
              </a:lnSpc>
              <a:spcBef>
                <a:spcPts val="600"/>
              </a:spcBef>
              <a:spcAft>
                <a:spcPts val="300"/>
              </a:spcAft>
            </a:pPr>
            <a:r>
              <a:rPr lang="en-US" sz="1200" dirty="0" smtClean="0"/>
              <a:t>What are my personal follow-up steps I need to take?</a:t>
            </a:r>
          </a:p>
          <a:p>
            <a:pPr lvl="0">
              <a:lnSpc>
                <a:spcPct val="106000"/>
              </a:lnSpc>
              <a:spcBef>
                <a:spcPts val="600"/>
              </a:spcBef>
              <a:spcAft>
                <a:spcPts val="300"/>
              </a:spcAft>
            </a:pPr>
            <a:r>
              <a:rPr lang="en-US" sz="1200" dirty="0" smtClean="0"/>
              <a:t>Where will you seek out the additional information you need?</a:t>
            </a:r>
          </a:p>
          <a:p>
            <a:pPr lvl="0">
              <a:lnSpc>
                <a:spcPct val="106000"/>
              </a:lnSpc>
              <a:spcBef>
                <a:spcPts val="600"/>
              </a:spcBef>
              <a:spcAft>
                <a:spcPts val="300"/>
              </a:spcAft>
            </a:pPr>
            <a:r>
              <a:rPr lang="en-US" sz="1200" dirty="0" smtClean="0"/>
              <a:t>What will you do once you have the information?</a:t>
            </a:r>
          </a:p>
          <a:p>
            <a:r>
              <a:rPr lang="en-US" dirty="0" smtClean="0"/>
              <a:t>Who</a:t>
            </a:r>
            <a:r>
              <a:rPr lang="en-US" baseline="0" dirty="0" smtClean="0"/>
              <a:t> is willing to share?</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37</a:t>
            </a:fld>
            <a:endParaRPr lang="en-US" dirty="0"/>
          </a:p>
        </p:txBody>
      </p:sp>
    </p:spTree>
    <p:extLst>
      <p:ext uri="{BB962C8B-B14F-4D97-AF65-F5344CB8AC3E}">
        <p14:creationId xmlns:p14="http://schemas.microsoft.com/office/powerpoint/2010/main" val="17855726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135">
              <a:defRPr/>
            </a:pPr>
            <a:r>
              <a:rPr lang="en-US" dirty="0" smtClean="0"/>
              <a:t>Now it is time for</a:t>
            </a:r>
            <a:r>
              <a:rPr lang="en-US" baseline="0" dirty="0" smtClean="0"/>
              <a:t> a quick </a:t>
            </a:r>
            <a:r>
              <a:rPr lang="en-US" dirty="0" smtClean="0"/>
              <a:t>Wrap</a:t>
            </a:r>
            <a:r>
              <a:rPr lang="en-US" baseline="0" dirty="0" smtClean="0"/>
              <a:t> Up, Knowledge Check, Survey, and Questions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38</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877989" rtl="0" eaLnBrk="1" fontAlgn="auto" latinLnBrk="0" hangingPunct="1">
              <a:lnSpc>
                <a:spcPct val="100000"/>
              </a:lnSpc>
              <a:spcBef>
                <a:spcPts val="0"/>
              </a:spcBef>
              <a:spcAft>
                <a:spcPts val="0"/>
              </a:spcAft>
              <a:buClrTx/>
              <a:buSzTx/>
              <a:buFontTx/>
              <a:buNone/>
              <a:tabLst/>
              <a:defRPr/>
            </a:pPr>
            <a:r>
              <a:rPr lang="en-US" dirty="0" smtClean="0">
                <a:latin typeface="Arial" pitchFamily="34" charset="0"/>
              </a:rPr>
              <a:t>There are a few pre-requisites listed for this Course.</a:t>
            </a:r>
            <a:r>
              <a:rPr lang="en-US" baseline="0" dirty="0" smtClean="0">
                <a:latin typeface="Arial" pitchFamily="34" charset="0"/>
              </a:rPr>
              <a:t> First participants should </a:t>
            </a:r>
            <a:r>
              <a:rPr lang="en-US" dirty="0" smtClean="0">
                <a:latin typeface="Arial" pitchFamily="34" charset="0"/>
              </a:rPr>
              <a:t>view </a:t>
            </a:r>
            <a:r>
              <a:rPr lang="en-US" sz="1600" dirty="0" smtClean="0"/>
              <a:t>TSDS and studentGPS™ Dashboards Overview Course 1 training session (or view the online Course).</a:t>
            </a:r>
          </a:p>
          <a:p>
            <a:pPr marL="0" marR="0" lvl="2" indent="0" algn="l" defTabSz="877989" rtl="0" eaLnBrk="1" fontAlgn="auto" latinLnBrk="0" hangingPunct="1">
              <a:lnSpc>
                <a:spcPct val="100000"/>
              </a:lnSpc>
              <a:spcBef>
                <a:spcPts val="0"/>
              </a:spcBef>
              <a:spcAft>
                <a:spcPts val="0"/>
              </a:spcAft>
              <a:buClrTx/>
              <a:buSzTx/>
              <a:buFontTx/>
              <a:buNone/>
              <a:tabLst/>
              <a:defRPr/>
            </a:pPr>
            <a:endParaRPr lang="en-US" sz="1600" dirty="0" smtClean="0"/>
          </a:p>
          <a:p>
            <a:pPr marL="0" marR="0" lvl="2" indent="0" algn="l" defTabSz="877989" rtl="0" eaLnBrk="1" fontAlgn="auto" latinLnBrk="0" hangingPunct="1">
              <a:lnSpc>
                <a:spcPct val="100000"/>
              </a:lnSpc>
              <a:spcBef>
                <a:spcPts val="0"/>
              </a:spcBef>
              <a:spcAft>
                <a:spcPts val="0"/>
              </a:spcAft>
              <a:buClrTx/>
              <a:buSzTx/>
              <a:buFontTx/>
              <a:buNone/>
              <a:tabLst/>
              <a:defRPr/>
            </a:pPr>
            <a:r>
              <a:rPr lang="en-US" sz="1600" dirty="0" smtClean="0">
                <a:latin typeface="Arial" pitchFamily="34" charset="0"/>
              </a:rPr>
              <a:t>Participants should also</a:t>
            </a:r>
            <a:r>
              <a:rPr lang="en-US" dirty="0" smtClean="0">
                <a:latin typeface="Arial" pitchFamily="34" charset="0"/>
              </a:rPr>
              <a:t> attend studentGPS™ Dashboards 101 for Teacher or Specialists Course 2A or studentGPS™ Dashboards 101 for LEA or Campus Administrators</a:t>
            </a:r>
            <a:r>
              <a:rPr lang="en-US" baseline="0" dirty="0" smtClean="0">
                <a:latin typeface="Arial" pitchFamily="34" charset="0"/>
              </a:rPr>
              <a:t> </a:t>
            </a:r>
            <a:r>
              <a:rPr lang="en-US" dirty="0" smtClean="0">
                <a:latin typeface="Arial" pitchFamily="34" charset="0"/>
              </a:rPr>
              <a:t>2B training session. </a:t>
            </a:r>
          </a:p>
          <a:p>
            <a:pPr marL="0" marR="0" lvl="2" indent="0" algn="l" defTabSz="877989" rtl="0" eaLnBrk="1" fontAlgn="auto" latinLnBrk="0" hangingPunct="1">
              <a:lnSpc>
                <a:spcPct val="100000"/>
              </a:lnSpc>
              <a:spcBef>
                <a:spcPts val="0"/>
              </a:spcBef>
              <a:spcAft>
                <a:spcPts val="0"/>
              </a:spcAft>
              <a:buClrTx/>
              <a:buSzTx/>
              <a:buFontTx/>
              <a:buNone/>
              <a:tabLst/>
              <a:defRPr/>
            </a:pPr>
            <a:endParaRPr lang="en-US" baseline="0" dirty="0" smtClean="0">
              <a:latin typeface="Arial" pitchFamily="34" charset="0"/>
            </a:endParaRPr>
          </a:p>
          <a:p>
            <a:pPr marL="0" marR="0" lvl="2" indent="0" algn="l" defTabSz="877989" rtl="0" eaLnBrk="1" fontAlgn="auto" latinLnBrk="0" hangingPunct="1">
              <a:lnSpc>
                <a:spcPct val="100000"/>
              </a:lnSpc>
              <a:spcBef>
                <a:spcPts val="0"/>
              </a:spcBef>
              <a:spcAft>
                <a:spcPts val="0"/>
              </a:spcAft>
              <a:buClrTx/>
              <a:buSzTx/>
              <a:buFontTx/>
              <a:buNone/>
              <a:tabLst/>
              <a:defRPr/>
            </a:pPr>
            <a:r>
              <a:rPr lang="en-US" baseline="0" dirty="0" smtClean="0">
                <a:latin typeface="Arial" pitchFamily="34" charset="0"/>
              </a:rPr>
              <a:t>Finally, the LEA should have loaded the data from the first two grading period cycles into the studentGPS™ Dashboards prior to this training sessions. </a:t>
            </a:r>
          </a:p>
          <a:p>
            <a:pPr marL="0" marR="0" lvl="2" indent="0" algn="l" defTabSz="877989" rtl="0" eaLnBrk="1" fontAlgn="auto" latinLnBrk="0" hangingPunct="1">
              <a:lnSpc>
                <a:spcPct val="100000"/>
              </a:lnSpc>
              <a:spcBef>
                <a:spcPts val="0"/>
              </a:spcBef>
              <a:spcAft>
                <a:spcPts val="0"/>
              </a:spcAft>
              <a:buClrTx/>
              <a:buSzTx/>
              <a:buFontTx/>
              <a:buNone/>
              <a:tabLst/>
              <a:defRPr/>
            </a:pPr>
            <a:endParaRPr lang="en-US" baseline="0" dirty="0" smtClean="0">
              <a:latin typeface="Arial" pitchFamily="34" charset="0"/>
            </a:endParaRPr>
          </a:p>
          <a:p>
            <a:pPr marL="0" marR="0" lvl="2" indent="0" algn="l" defTabSz="877989" rtl="0" eaLnBrk="1" fontAlgn="auto" latinLnBrk="0" hangingPunct="1">
              <a:lnSpc>
                <a:spcPct val="100000"/>
              </a:lnSpc>
              <a:spcBef>
                <a:spcPts val="0"/>
              </a:spcBef>
              <a:spcAft>
                <a:spcPts val="0"/>
              </a:spcAft>
              <a:buClrTx/>
              <a:buSzTx/>
              <a:buFontTx/>
              <a:buNone/>
              <a:tabLst/>
              <a:defRPr/>
            </a:pPr>
            <a:r>
              <a:rPr lang="en-US" dirty="0" smtClean="0">
                <a:latin typeface="Arial" pitchFamily="34" charset="0"/>
              </a:rPr>
              <a:t>Participants will need a TEAL ID with access to the studentGPS™ Dashboards application as well as a Project Share user ID.</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0" dirty="0" smtClean="0">
                <a:latin typeface="Arial" pitchFamily="34" charset="0"/>
                <a:cs typeface="Arial" pitchFamily="34" charset="0"/>
              </a:rPr>
              <a:t>During</a:t>
            </a:r>
            <a:r>
              <a:rPr lang="en-US" b="0" baseline="0" dirty="0" smtClean="0">
                <a:latin typeface="Arial" pitchFamily="34" charset="0"/>
                <a:cs typeface="Arial" pitchFamily="34" charset="0"/>
              </a:rPr>
              <a:t> Today’s session we looked at the process of Monitoring Early Warning Indicators and Planning Intervention for At-Risk Students. During the Course of our training today, we looked at a lot of data and discussed intervention strategies and programs. </a:t>
            </a:r>
            <a:endParaRPr lang="en-US" baseline="0" dirty="0" smtClean="0">
              <a:latin typeface="Arial" pitchFamily="34" charset="0"/>
              <a:cs typeface="Arial" pitchFamily="34" charset="0"/>
            </a:endParaRPr>
          </a:p>
          <a:p>
            <a:pPr defTabSz="919342">
              <a:defRPr/>
            </a:pPr>
            <a:endParaRPr lang="en-US" b="1" baseline="0" dirty="0" smtClean="0">
              <a:latin typeface="Arial" pitchFamily="34" charset="0"/>
              <a:cs typeface="Arial" pitchFamily="34" charset="0"/>
            </a:endParaRPr>
          </a:p>
          <a:p>
            <a:pPr defTabSz="919342">
              <a:defRPr/>
            </a:pPr>
            <a:r>
              <a:rPr lang="en-US" b="1" baseline="0" dirty="0" smtClean="0">
                <a:latin typeface="Arial" pitchFamily="34" charset="0"/>
                <a:cs typeface="Arial" pitchFamily="34" charset="0"/>
              </a:rPr>
              <a:t>Training Questions:</a:t>
            </a:r>
          </a:p>
          <a:p>
            <a:pPr marL="218290" indent="-218290">
              <a:lnSpc>
                <a:spcPct val="106000"/>
              </a:lnSpc>
              <a:spcBef>
                <a:spcPts val="573"/>
              </a:spcBef>
              <a:spcAft>
                <a:spcPts val="286"/>
              </a:spcAft>
              <a:buFont typeface="+mj-lt"/>
              <a:buAutoNum type="arabicPeriod"/>
            </a:pPr>
            <a:r>
              <a:rPr lang="en-US" sz="1100" dirty="0">
                <a:latin typeface="Arial" pitchFamily="34" charset="0"/>
                <a:cs typeface="Arial" pitchFamily="34" charset="0"/>
              </a:rPr>
              <a:t>What data in the studentGPS™ Dashboards was most insightful?</a:t>
            </a:r>
          </a:p>
          <a:p>
            <a:pPr marL="218290" indent="-218290">
              <a:lnSpc>
                <a:spcPct val="106000"/>
              </a:lnSpc>
              <a:spcBef>
                <a:spcPts val="573"/>
              </a:spcBef>
              <a:spcAft>
                <a:spcPts val="286"/>
              </a:spcAft>
              <a:buFont typeface="+mj-lt"/>
              <a:buAutoNum type="arabicPeriod"/>
            </a:pPr>
            <a:r>
              <a:rPr lang="en-US" sz="1100" dirty="0">
                <a:latin typeface="Arial" pitchFamily="34" charset="0"/>
                <a:cs typeface="Arial" pitchFamily="34" charset="0"/>
              </a:rPr>
              <a:t>Which students/student groups are you most concerned about based on the data that you saw </a:t>
            </a:r>
            <a:r>
              <a:rPr lang="en-US" sz="1100" dirty="0" smtClean="0">
                <a:latin typeface="Arial" pitchFamily="34" charset="0"/>
                <a:cs typeface="Arial" pitchFamily="34" charset="0"/>
              </a:rPr>
              <a:t>today?</a:t>
            </a:r>
          </a:p>
          <a:p>
            <a:pPr marL="218290" indent="-218290">
              <a:lnSpc>
                <a:spcPct val="106000"/>
              </a:lnSpc>
              <a:spcBef>
                <a:spcPts val="573"/>
              </a:spcBef>
              <a:spcAft>
                <a:spcPts val="286"/>
              </a:spcAft>
              <a:buFont typeface="+mj-lt"/>
              <a:buAutoNum type="arabicPeriod"/>
            </a:pPr>
            <a:r>
              <a:rPr lang="en-US" sz="1100" dirty="0" smtClean="0">
                <a:latin typeface="Arial" pitchFamily="34" charset="0"/>
                <a:cs typeface="Arial" pitchFamily="34" charset="0"/>
              </a:rPr>
              <a:t>What programs or strategies did you hear about today which</a:t>
            </a:r>
            <a:r>
              <a:rPr lang="en-US" sz="1100" baseline="0" dirty="0" smtClean="0">
                <a:latin typeface="Arial" pitchFamily="34" charset="0"/>
                <a:cs typeface="Arial" pitchFamily="34" charset="0"/>
              </a:rPr>
              <a:t> might help your students?</a:t>
            </a:r>
            <a:endParaRPr lang="en-US" sz="1100" dirty="0">
              <a:latin typeface="Arial" pitchFamily="34" charset="0"/>
              <a:cs typeface="Arial" pitchFamily="34" charset="0"/>
            </a:endParaRPr>
          </a:p>
          <a:p>
            <a:pPr marL="218290" indent="-218290">
              <a:lnSpc>
                <a:spcPct val="106000"/>
              </a:lnSpc>
              <a:spcBef>
                <a:spcPts val="573"/>
              </a:spcBef>
              <a:spcAft>
                <a:spcPts val="286"/>
              </a:spcAft>
              <a:buFont typeface="+mj-lt"/>
              <a:buAutoNum type="arabicPeriod"/>
            </a:pPr>
            <a:r>
              <a:rPr lang="en-US" sz="1100" dirty="0">
                <a:latin typeface="Arial" pitchFamily="34" charset="0"/>
                <a:cs typeface="Arial" pitchFamily="34" charset="0"/>
              </a:rPr>
              <a:t>What will you take away from today’s training session?</a:t>
            </a:r>
          </a:p>
          <a:p>
            <a:pPr>
              <a:lnSpc>
                <a:spcPct val="106000"/>
              </a:lnSpc>
              <a:spcBef>
                <a:spcPts val="573"/>
              </a:spcBef>
              <a:spcAft>
                <a:spcPts val="286"/>
              </a:spcAft>
            </a:pPr>
            <a:endParaRPr lang="en-US" sz="1100" dirty="0"/>
          </a:p>
          <a:p>
            <a:pPr defTabSz="919342">
              <a:defRPr/>
            </a:pPr>
            <a:endParaRPr lang="en-US" dirty="0" smtClean="0"/>
          </a:p>
          <a:p>
            <a:pPr defTabSz="909135">
              <a:defRP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39</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135">
              <a:defRPr/>
            </a:pPr>
            <a:r>
              <a:rPr lang="en-US" dirty="0" smtClean="0"/>
              <a:t>Please click the Knowledge Check link in Project Share and take 10 minutes to answer questions about this training session.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40</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73161">
              <a:defRPr/>
            </a:pPr>
            <a:r>
              <a:rPr lang="en-US" baseline="0" dirty="0" smtClean="0">
                <a:latin typeface="Arial" pitchFamily="34" charset="0"/>
              </a:rPr>
              <a:t>Please click the survey link in Project Share and take 5 minutes to answer questions about this training session.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41</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rPr>
              <a:t>Thank you for participating in today’s session. Additional information is available on</a:t>
            </a:r>
            <a:r>
              <a:rPr lang="en-US" baseline="0" dirty="0" smtClean="0">
                <a:latin typeface="Arial" pitchFamily="34" charset="0"/>
              </a:rPr>
              <a:t> the Texas Student Data System website.</a:t>
            </a:r>
            <a:endParaRPr lang="en-US" dirty="0">
              <a:latin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41576861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shows a few Acronyms</a:t>
            </a:r>
            <a:r>
              <a:rPr lang="en-US" baseline="0" dirty="0" smtClean="0"/>
              <a:t> we will encounter in this training session.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a:t>
            </a:fld>
            <a:endParaRPr lang="en-US" dirty="0"/>
          </a:p>
        </p:txBody>
      </p:sp>
    </p:spTree>
    <p:extLst>
      <p:ext uri="{BB962C8B-B14F-4D97-AF65-F5344CB8AC3E}">
        <p14:creationId xmlns:p14="http://schemas.microsoft.com/office/powerpoint/2010/main" val="42681266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latin typeface="Arial" pitchFamily="34" charset="0"/>
                <a:cs typeface="Arial" pitchFamily="34" charset="0"/>
              </a:rPr>
              <a:t>Lets start with an Overview of the studentGPS™ Dashboards system.</a:t>
            </a:r>
            <a:endParaRPr lang="en-US" baseline="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5</a:t>
            </a:fld>
            <a:endParaRPr lang="en-US" dirty="0"/>
          </a:p>
        </p:txBody>
      </p:sp>
    </p:spTree>
    <p:extLst>
      <p:ext uri="{BB962C8B-B14F-4D97-AF65-F5344CB8AC3E}">
        <p14:creationId xmlns:p14="http://schemas.microsoft.com/office/powerpoint/2010/main" val="31301603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9342">
              <a:defRPr/>
            </a:pPr>
            <a:r>
              <a:rPr lang="en-US" baseline="0" dirty="0" smtClean="0">
                <a:latin typeface="Arial" pitchFamily="34" charset="0"/>
              </a:rPr>
              <a:t>The </a:t>
            </a:r>
            <a:r>
              <a:rPr lang="en-US" dirty="0" smtClean="0">
                <a:latin typeface="Arial" pitchFamily="34" charset="0"/>
              </a:rPr>
              <a:t>studentGPS™ Dashboards</a:t>
            </a:r>
            <a:r>
              <a:rPr lang="en-US" baseline="0" dirty="0" smtClean="0">
                <a:latin typeface="Arial" pitchFamily="34" charset="0"/>
              </a:rPr>
              <a:t> allows teachers, campus administrators, and LEA personnel to use and analyze student data. The Dashboards pull from multiple demographic, assessment, and behavior data sets to put all information in one place.  Student attendance, discipline, assessments, grades and credits, advanced academics, college and career readiness, program participation and parent contact information is all easily accessible in the studentGPS™ Dashboards.  </a:t>
            </a:r>
          </a:p>
          <a:p>
            <a:pPr defTabSz="919342">
              <a:defRPr/>
            </a:pPr>
            <a:endParaRPr lang="en-US" baseline="0" dirty="0" smtClean="0">
              <a:latin typeface="Arial" pitchFamily="34" charset="0"/>
            </a:endParaRPr>
          </a:p>
          <a:p>
            <a:pPr defTabSz="919342">
              <a:defRPr/>
            </a:pPr>
            <a:r>
              <a:rPr lang="en-US" baseline="0" dirty="0" smtClean="0">
                <a:latin typeface="Arial" pitchFamily="34" charset="0"/>
              </a:rPr>
              <a:t>In the Dashboards, student data rolls up into classroom, campus, and LEA data, which may be viewed based on the educator’s role. Educators will only be able to see data for the students for whom they have academic responsibility.  As teachers, this will include students in the teacher’s classroom.  Campus administrators have the ability to see data for all students and teachers on their campus.</a:t>
            </a:r>
          </a:p>
        </p:txBody>
      </p:sp>
      <p:sp>
        <p:nvSpPr>
          <p:cNvPr id="4" name="Slide Number Placeholder 3"/>
          <p:cNvSpPr>
            <a:spLocks noGrp="1"/>
          </p:cNvSpPr>
          <p:nvPr>
            <p:ph type="sldNum" sz="quarter" idx="10"/>
          </p:nvPr>
        </p:nvSpPr>
        <p:spPr/>
        <p:txBody>
          <a:bodyPr/>
          <a:lstStyle/>
          <a:p>
            <a:fld id="{DAF2B83E-D87F-440F-B233-42AE7C30C477}" type="slidenum">
              <a:rPr lang="en-US" smtClean="0"/>
              <a:pPr/>
              <a:t>6</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77989"/>
            <a:r>
              <a:rPr lang="en-US" dirty="0" smtClean="0">
                <a:latin typeface="Arial" pitchFamily="34" charset="0"/>
              </a:rPr>
              <a:t>Now,</a:t>
            </a:r>
            <a:r>
              <a:rPr lang="en-US" baseline="0" dirty="0" smtClean="0">
                <a:latin typeface="Arial" pitchFamily="34" charset="0"/>
              </a:rPr>
              <a:t> l</a:t>
            </a:r>
            <a:r>
              <a:rPr lang="en-US" dirty="0" smtClean="0">
                <a:latin typeface="Arial" pitchFamily="34" charset="0"/>
              </a:rPr>
              <a:t>ets take a moment</a:t>
            </a:r>
            <a:r>
              <a:rPr lang="en-US" baseline="0" dirty="0" smtClean="0">
                <a:latin typeface="Arial" pitchFamily="34" charset="0"/>
              </a:rPr>
              <a:t> and watch the Attendance and Truancy video. It is important to note that all of the data we will look at in this demonstration video, the PowerPoint Presentation or the live demo site, is FERPA-compliant and has been anonymized.</a:t>
            </a:r>
          </a:p>
          <a:p>
            <a:pPr defTabSz="877989"/>
            <a:endParaRPr lang="en-US" dirty="0" smtClean="0">
              <a:latin typeface="Arial" pitchFamily="34" charset="0"/>
            </a:endParaRPr>
          </a:p>
          <a:p>
            <a:r>
              <a:rPr lang="en-US" sz="1200" b="1" kern="1200" dirty="0" smtClean="0">
                <a:solidFill>
                  <a:schemeClr val="tx1"/>
                </a:solidFill>
                <a:effectLst/>
                <a:latin typeface="+mn-lt"/>
                <a:ea typeface="+mn-ea"/>
                <a:cs typeface="+mn-cs"/>
              </a:rPr>
              <a:t>Trainer Notes: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To access this video, please download the video from Project Share or from the following website: </a:t>
            </a:r>
            <a:r>
              <a:rPr lang="en-US" sz="1200" u="sng" kern="1200" dirty="0" smtClean="0">
                <a:solidFill>
                  <a:schemeClr val="tx1"/>
                </a:solidFill>
                <a:effectLst/>
                <a:latin typeface="+mn-lt"/>
                <a:ea typeface="+mn-ea"/>
                <a:cs typeface="+mn-cs"/>
                <a:hlinkClick r:id="rId3"/>
              </a:rPr>
              <a:t>http://vimeo.com/50536610</a:t>
            </a:r>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Note, we recommend that you download the video and play it from your local computer during the training session.</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a:t>
            </a:fld>
            <a:endParaRPr lang="en-US" dirty="0"/>
          </a:p>
        </p:txBody>
      </p:sp>
    </p:spTree>
    <p:extLst>
      <p:ext uri="{BB962C8B-B14F-4D97-AF65-F5344CB8AC3E}">
        <p14:creationId xmlns:p14="http://schemas.microsoft.com/office/powerpoint/2010/main" val="1148649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rPr>
              <a:t>Lets look at the</a:t>
            </a:r>
            <a:r>
              <a:rPr lang="en-US" baseline="0" dirty="0" smtClean="0">
                <a:latin typeface="Arial" pitchFamily="34" charset="0"/>
              </a:rPr>
              <a:t> dropout prevention best practices and Early Warning Indicators used to identify students at risk for dropping out of school.</a:t>
            </a:r>
            <a:endParaRPr lang="en-US" dirty="0">
              <a:latin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8</a:t>
            </a:fld>
            <a:endParaRPr lang="en-US" dirty="0"/>
          </a:p>
        </p:txBody>
      </p:sp>
    </p:spTree>
    <p:extLst>
      <p:ext uri="{BB962C8B-B14F-4D97-AF65-F5344CB8AC3E}">
        <p14:creationId xmlns:p14="http://schemas.microsoft.com/office/powerpoint/2010/main" val="24850248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2362200" y="4038600"/>
            <a:ext cx="6477000" cy="1828800"/>
          </a:xfrm>
        </p:spPr>
        <p:txBody>
          <a:bodyPr anchor="b">
            <a:normAutofit/>
          </a:bodyPr>
          <a:lstStyle>
            <a:lvl1pPr>
              <a:defRPr sz="4400" b="0" cap="all" baseline="0"/>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dirty="0" smtClean="0"/>
              <a:t>Click to edit Master subtitle style</a:t>
            </a:r>
            <a:endParaRPr kumimoji="0" lang="en-US" dirty="0"/>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latin typeface="Arial" pitchFamily="34" charset="0"/>
                <a:cs typeface="Arial" pitchFamily="34" charset="0"/>
              </a:defRPr>
            </a:lvl1pPr>
          </a:lstStyle>
          <a:p>
            <a:endParaRPr lang="en-US" dirty="0"/>
          </a:p>
        </p:txBody>
      </p:sp>
      <p:sp>
        <p:nvSpPr>
          <p:cNvPr id="29" name="Slide Number Placeholder 28"/>
          <p:cNvSpPr>
            <a:spLocks noGrp="1"/>
          </p:cNvSpPr>
          <p:nvPr>
            <p:ph type="sldNum" sz="quarter" idx="12"/>
          </p:nvPr>
        </p:nvSpPr>
        <p:spPr>
          <a:xfrm>
            <a:off x="8001000" y="228600"/>
            <a:ext cx="838200" cy="381000"/>
          </a:xfrm>
        </p:spPr>
        <p:txBody>
          <a:bodyPr/>
          <a:lstStyle>
            <a:lvl1pPr>
              <a:defRPr sz="1300">
                <a:solidFill>
                  <a:schemeClr val="tx2"/>
                </a:solidFill>
                <a:latin typeface="Arial" pitchFamily="34" charset="0"/>
                <a:cs typeface="Arial" pitchFamily="34" charset="0"/>
              </a:defRPr>
            </a:lvl1pPr>
          </a:lstStyle>
          <a:p>
            <a:fld id="{2F0C4421-5918-4AA3-AE4A-C36EDD2FD6EB}" type="slidenum">
              <a:rPr lang="en-US" smtClean="0"/>
              <a:pPr/>
              <a:t>‹#›</a:t>
            </a:fld>
            <a:endParaRPr lang="en-US" dirty="0"/>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457200"/>
            <a:ext cx="6705600" cy="685800"/>
          </a:xfrm>
        </p:spPr>
        <p:txBody>
          <a:bodyPr anchor="ctr">
            <a:normAutofit/>
          </a:bodyPr>
          <a:lstStyle>
            <a:lvl1pPr algn="l">
              <a:buNone/>
              <a:defRPr sz="2800" b="1"/>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atin typeface="Arial" pitchFamily="34" charset="0"/>
                <a:cs typeface="Arial" pitchFamily="34" charset="0"/>
              </a:defRPr>
            </a:lvl1pPr>
            <a:lvl2pPr>
              <a:buNone/>
              <a:defRPr sz="1200"/>
            </a:lvl2pPr>
            <a:lvl3pPr>
              <a:buNone/>
              <a:defRPr sz="1000"/>
            </a:lvl3pPr>
            <a:lvl4pPr>
              <a:buNone/>
              <a:defRPr sz="900"/>
            </a:lvl4pPr>
            <a:lvl5pPr>
              <a:buNone/>
              <a:defRPr sz="900"/>
            </a:lvl5pPr>
          </a:lstStyle>
          <a:p>
            <a:pPr lvl="0" eaLnBrk="1" latinLnBrk="0" hangingPunct="1"/>
            <a:r>
              <a:rPr kumimoji="0" lang="en-US" dirty="0"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6248400" y="6248400"/>
            <a:ext cx="2667000" cy="365125"/>
          </a:xfrm>
        </p:spPr>
        <p:txBody>
          <a:bodyPr rtlCol="0"/>
          <a:lstStyle/>
          <a:p>
            <a:endParaRPr lang="en-US" dirty="0"/>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nchor="t">
            <a:normAutofit/>
          </a:bodyPr>
          <a:lstStyle>
            <a:lvl1pPr>
              <a:defRPr sz="4400" b="0"/>
            </a:lvl1pPr>
          </a:lstStyle>
          <a:p>
            <a:r>
              <a:rPr kumimoji="0" lang="en-US" dirty="0" smtClean="0"/>
              <a:t>Click to edit Master title style</a:t>
            </a:r>
            <a:endParaRPr kumimoji="0" lang="en-US" dirty="0"/>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a:xfrm>
            <a:off x="6553200" y="6248402"/>
            <a:ext cx="2209800" cy="365125"/>
          </a:xfrm>
        </p:spPr>
        <p:txBody>
          <a:bodyPr/>
          <a:lstStyle/>
          <a:p>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p:spPr>
        <p:txBody>
          <a:bodyPr>
            <a:normAutofit/>
          </a:bodyPr>
          <a:lstStyle>
            <a:lvl1pPr>
              <a:defRPr sz="4400" b="0"/>
            </a:lvl1pPr>
          </a:lstStyle>
          <a:p>
            <a:endParaRPr lang="en-US" dirty="0"/>
          </a:p>
        </p:txBody>
      </p:sp>
    </p:spTree>
    <p:extLst>
      <p:ext uri="{BB962C8B-B14F-4D97-AF65-F5344CB8AC3E}">
        <p14:creationId xmlns:p14="http://schemas.microsoft.com/office/powerpoint/2010/main" val="423863867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efault w logo">
    <p:spTree>
      <p:nvGrpSpPr>
        <p:cNvPr id="1" name=""/>
        <p:cNvGrpSpPr/>
        <p:nvPr/>
      </p:nvGrpSpPr>
      <p:grpSpPr>
        <a:xfrm>
          <a:off x="0" y="0"/>
          <a:ext cx="0" cy="0"/>
          <a:chOff x="0" y="0"/>
          <a:chExt cx="0" cy="0"/>
        </a:xfrm>
      </p:grpSpPr>
      <p:sp>
        <p:nvSpPr>
          <p:cNvPr id="9" name="Rectangle 8"/>
          <p:cNvSpPr/>
          <p:nvPr/>
        </p:nvSpPr>
        <p:spPr>
          <a:xfrm>
            <a:off x="1770117" y="46693"/>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noAutofit/>
          </a:bodyPr>
          <a:lstStyle>
            <a:lvl1pPr>
              <a:defRPr sz="1200" baseline="0">
                <a:latin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0" name="Content Placeholder 7"/>
          <p:cNvSpPr>
            <a:spLocks noGrp="1"/>
          </p:cNvSpPr>
          <p:nvPr>
            <p:ph sz="quarter" idx="1"/>
          </p:nvPr>
        </p:nvSpPr>
        <p:spPr>
          <a:xfrm>
            <a:off x="533400" y="1752600"/>
            <a:ext cx="8153400" cy="4495800"/>
          </a:xfrm>
        </p:spPr>
        <p:txBody>
          <a:bodyPr>
            <a:noAutofit/>
          </a:body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2" name="Title 1"/>
          <p:cNvSpPr>
            <a:spLocks noGrp="1"/>
          </p:cNvSpPr>
          <p:nvPr>
            <p:ph type="title"/>
          </p:nvPr>
        </p:nvSpPr>
        <p:spPr>
          <a:xfrm>
            <a:off x="1901952" y="457200"/>
            <a:ext cx="6858000" cy="841248"/>
          </a:xfrm>
        </p:spPr>
        <p:txBody>
          <a:bodyPr>
            <a:noAutofit/>
          </a:bodyPr>
          <a:lstStyle>
            <a:lvl1pPr>
              <a:defRPr kumimoji="0" lang="en-US" sz="2800" kern="1200" dirty="0" smtClean="0">
                <a:solidFill>
                  <a:schemeClr val="accent3">
                    <a:lumMod val="75000"/>
                  </a:schemeClr>
                </a:solidFill>
                <a:latin typeface="Arial" pitchFamily="34" charset="0"/>
                <a:ea typeface="+mj-ea"/>
                <a:cs typeface="Arial" pitchFamily="34" charset="0"/>
              </a:defRPr>
            </a:lvl1pPr>
          </a:lstStyle>
          <a:p>
            <a:r>
              <a:rPr lang="en-US" dirty="0" smtClean="0"/>
              <a:t>Click to edit Master title style</a:t>
            </a:r>
            <a:endParaRPr lang="en-US" dirty="0"/>
          </a:p>
        </p:txBody>
      </p:sp>
      <p:sp>
        <p:nvSpPr>
          <p:cNvPr id="6" name="TextBox 5"/>
          <p:cNvSpPr txBox="1"/>
          <p:nvPr userDrawn="1"/>
        </p:nvSpPr>
        <p:spPr>
          <a:xfrm>
            <a:off x="2514600" y="6400800"/>
            <a:ext cx="6172200" cy="215444"/>
          </a:xfrm>
          <a:prstGeom prst="rect">
            <a:avLst/>
          </a:prstGeom>
          <a:noFill/>
        </p:spPr>
        <p:txBody>
          <a:bodyPr wrap="square" rtlCol="0">
            <a:spAutoFit/>
          </a:bodyPr>
          <a:lstStyle/>
          <a:p>
            <a:pPr algn="r"/>
            <a:r>
              <a:rPr lang="en-US" sz="800" kern="1200" dirty="0" smtClean="0">
                <a:solidFill>
                  <a:schemeClr val="tx2"/>
                </a:solidFill>
                <a:effectLst/>
                <a:latin typeface="Arial" pitchFamily="34" charset="0"/>
                <a:ea typeface="+mn-ea"/>
                <a:cs typeface="Arial" pitchFamily="34" charset="0"/>
              </a:rPr>
              <a:t>Copyright © 2013 Texas Education Agency. All rights reserved. TEA confidential and proprietary.</a:t>
            </a:r>
            <a:endParaRPr lang="en-US" sz="800" kern="1200" dirty="0">
              <a:solidFill>
                <a:schemeClr val="tx2"/>
              </a:solidFill>
              <a:effectLst/>
              <a:latin typeface="Arial" pitchFamily="34" charset="0"/>
              <a:ea typeface="+mn-ea"/>
              <a:cs typeface="Arial"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b="0" dirty="0"/>
          </a:p>
        </p:txBody>
      </p:sp>
      <p:sp>
        <p:nvSpPr>
          <p:cNvPr id="2" name="Title 1"/>
          <p:cNvSpPr>
            <a:spLocks noGrp="1"/>
          </p:cNvSpPr>
          <p:nvPr>
            <p:ph type="title"/>
          </p:nvPr>
        </p:nvSpPr>
        <p:spPr>
          <a:xfrm>
            <a:off x="1371600" y="1600200"/>
            <a:ext cx="7620000" cy="990600"/>
          </a:xfrm>
        </p:spPr>
        <p:txBody>
          <a:bodyPr>
            <a:normAutofit/>
          </a:bodyPr>
          <a:lstStyle>
            <a:lvl1pPr algn="l">
              <a:buNone/>
              <a:defRPr sz="3000" b="1" cap="none">
                <a:solidFill>
                  <a:srgbClr val="FFFFFF"/>
                </a:solidFill>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dirty="0" smtClean="0"/>
              <a:t>Click to edit Master title style</a:t>
            </a:r>
            <a:endParaRPr kumimoji="0" lang="en-US" dirty="0"/>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901952" y="533400"/>
            <a:ext cx="6705600" cy="685800"/>
          </a:xfrm>
        </p:spPr>
        <p:txBody>
          <a:bodyPr anchor="ctr"/>
          <a:lstStyle>
            <a:lvl1pPr>
              <a:defRPr/>
            </a:lvl1pPr>
          </a:lstStyle>
          <a:p>
            <a:r>
              <a:rPr kumimoji="0" lang="en-US" dirty="0" smtClean="0"/>
              <a:t>Click to edit Master title style</a:t>
            </a:r>
            <a:endParaRPr kumimoji="0" lang="en-US" dirty="0"/>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dirty="0" smtClean="0"/>
              <a:t>Click to edit Master title style</a:t>
            </a:r>
            <a:endParaRPr kumimoji="0"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6" name="Title 1"/>
          <p:cNvSpPr>
            <a:spLocks noGrp="1"/>
          </p:cNvSpPr>
          <p:nvPr>
            <p:ph type="title"/>
          </p:nvPr>
        </p:nvSpPr>
        <p:spPr>
          <a:xfrm>
            <a:off x="1984248" y="457200"/>
            <a:ext cx="6702552" cy="685800"/>
          </a:xfrm>
        </p:spPr>
        <p:txBody>
          <a:bodyPr anchor="ctr">
            <a:normAutofit/>
          </a:bodyPr>
          <a:lstStyle>
            <a:lvl1pPr algn="ctr">
              <a:buNone/>
              <a:defRPr sz="3200" b="1"/>
            </a:lvl1pPr>
          </a:lstStyle>
          <a:p>
            <a:r>
              <a:rPr kumimoji="0" lang="en-US" dirty="0" smtClean="0"/>
              <a:t>Click to edit Master title style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1901952" y="530352"/>
            <a:ext cx="6702552" cy="685800"/>
          </a:xfrm>
          <a:prstGeom prst="rect">
            <a:avLst/>
          </a:prstGeom>
        </p:spPr>
        <p:txBody>
          <a:bodyPr vert="horz" anchor="ctr">
            <a:normAutofit/>
          </a:bodyPr>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latin typeface="Arial" pitchFamily="34" charset="0"/>
                <a:cs typeface="Arial" pitchFamily="34" charset="0"/>
              </a:defRPr>
            </a:lvl1pPr>
          </a:lstStyle>
          <a:p>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latin typeface="Arial" pitchFamily="34" charset="0"/>
                <a:cs typeface="Arial" pitchFamily="34" charset="0"/>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65" r:id="rId4"/>
    <p:sldLayoutId id="2147483740" r:id="rId5"/>
    <p:sldLayoutId id="2147483741" r:id="rId6"/>
    <p:sldLayoutId id="2147483742" r:id="rId7"/>
    <p:sldLayoutId id="2147483743" r:id="rId8"/>
    <p:sldLayoutId id="2147483764" r:id="rId9"/>
    <p:sldLayoutId id="2147483744" r:id="rId10"/>
    <p:sldLayoutId id="2147483745" r:id="rId11"/>
    <p:sldLayoutId id="2147483746" r:id="rId12"/>
    <p:sldLayoutId id="2147483747" r:id="rId13"/>
    <p:sldLayoutId id="2147483763" r:id="rId14"/>
  </p:sldLayoutIdLst>
  <p:timing>
    <p:tnLst>
      <p:par>
        <p:cTn id="1" dur="indefinite" restart="never" nodeType="tmRoot"/>
      </p:par>
    </p:tnLst>
  </p:timing>
  <p:hf hdr="0" ftr="0" dt="0"/>
  <p:txStyles>
    <p:titleStyle>
      <a:lvl1pPr algn="l" rtl="0" eaLnBrk="1" latinLnBrk="0" hangingPunct="1">
        <a:spcBef>
          <a:spcPct val="0"/>
        </a:spcBef>
        <a:buNone/>
        <a:defRPr kumimoji="0" sz="2800" b="1" kern="1200">
          <a:solidFill>
            <a:schemeClr val="tx1"/>
          </a:solidFill>
          <a:latin typeface="Arial" pitchFamily="34" charset="0"/>
          <a:ea typeface="+mj-ea"/>
          <a:cs typeface="Arial" pitchFamily="34" charset="0"/>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thecb.state.tx.us/collegereadiness/crs.pdf"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hyperlink" Target="https://www.texascollegeandcareer.org/Ext/Texas/Home/index.html"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hyperlink" Target="http://txccrsc.org/"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www.projectsharetexas.org/"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www.texasstudentdatasystem.org/" TargetMode="External"/><Relationship Id="rId2" Type="http://schemas.openxmlformats.org/officeDocument/2006/relationships/notesSlide" Target="../notesSlides/notesSlide43.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slideLayout" Target="../slideLayouts/slideLayout2.xml"/><Relationship Id="rId7" Type="http://schemas.openxmlformats.org/officeDocument/2006/relationships/image" Target="../media/image11.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notesSlide" Target="../notesSlides/notesSlide7.xml"/><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vimeo.com/50536610"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2438400" y="5943600"/>
            <a:ext cx="6477000" cy="838200"/>
          </a:xfrm>
        </p:spPr>
        <p:txBody>
          <a:bodyPr>
            <a:normAutofit fontScale="90000"/>
          </a:bodyPr>
          <a:lstStyle/>
          <a:p>
            <a:r>
              <a:rPr lang="en-US" sz="3800" b="1" cap="none" dirty="0" smtClean="0"/>
              <a:t>studentGPS™ Dashboards Course 4: </a:t>
            </a:r>
            <a:r>
              <a:rPr lang="en-US" sz="3800" b="1" cap="none" dirty="0" smtClean="0">
                <a:solidFill>
                  <a:srgbClr val="43E4FF"/>
                </a:solidFill>
              </a:rPr>
              <a:t>Monitoring Early Warning Indicators and Planning Interventions for At-Risk Students</a:t>
            </a:r>
            <a:r>
              <a:rPr lang="en-US" b="1" cap="none" dirty="0" smtClean="0">
                <a:solidFill>
                  <a:srgbClr val="43E4FF"/>
                </a:solidFill>
              </a:rPr>
              <a:t/>
            </a:r>
            <a:br>
              <a:rPr lang="en-US" b="1" cap="none" dirty="0" smtClean="0">
                <a:solidFill>
                  <a:srgbClr val="43E4FF"/>
                </a:solidFill>
              </a:rPr>
            </a:br>
            <a:r>
              <a:rPr lang="en-US" sz="3100" dirty="0" smtClean="0"/>
              <a:t/>
            </a:r>
            <a:br>
              <a:rPr lang="en-US" sz="3100" dirty="0" smtClean="0"/>
            </a:br>
            <a:r>
              <a:rPr lang="en-US" sz="2400" dirty="0" smtClean="0">
                <a:solidFill>
                  <a:srgbClr val="11D4E9"/>
                </a:solidFill>
              </a:rPr>
              <a:t> </a:t>
            </a:r>
            <a:br>
              <a:rPr lang="en-US" sz="2400" dirty="0" smtClean="0">
                <a:solidFill>
                  <a:srgbClr val="11D4E9"/>
                </a:solidFill>
              </a:rPr>
            </a:br>
            <a:r>
              <a:rPr lang="en-US" sz="2400" dirty="0" smtClean="0">
                <a:solidFill>
                  <a:srgbClr val="11D4E9"/>
                </a:solidFill>
              </a:rPr>
              <a:t>Document Number: TSDS-</a:t>
            </a:r>
            <a:r>
              <a:rPr lang="en-US" sz="2400" cap="none" dirty="0" smtClean="0">
                <a:solidFill>
                  <a:srgbClr val="11D4E9"/>
                </a:solidFill>
              </a:rPr>
              <a:t>s</a:t>
            </a:r>
            <a:r>
              <a:rPr lang="en-US" sz="2400" dirty="0" smtClean="0">
                <a:solidFill>
                  <a:srgbClr val="11D4E9"/>
                </a:solidFill>
              </a:rPr>
              <a:t>GPS-L004-d002</a:t>
            </a:r>
            <a:endParaRPr lang="en-US" sz="2400" dirty="0">
              <a:solidFill>
                <a:srgbClr val="FCD192"/>
              </a:solidFill>
            </a:endParaRPr>
          </a:p>
        </p:txBody>
      </p:sp>
      <p:sp>
        <p:nvSpPr>
          <p:cNvPr id="6" name="Rectangle 5"/>
          <p:cNvSpPr/>
          <p:nvPr/>
        </p:nvSpPr>
        <p:spPr>
          <a:xfrm>
            <a:off x="110990" y="870099"/>
            <a:ext cx="2832442" cy="338554"/>
          </a:xfrm>
          <a:prstGeom prst="rect">
            <a:avLst/>
          </a:prstGeom>
        </p:spPr>
        <p:txBody>
          <a:bodyPr wrap="none">
            <a:spAutoFit/>
          </a:bodyPr>
          <a:lstStyle/>
          <a:p>
            <a:r>
              <a:rPr lang="en-US" sz="1600" dirty="0" smtClean="0">
                <a:solidFill>
                  <a:srgbClr val="11D4E9"/>
                </a:solidFill>
              </a:rPr>
              <a:t>Simple Solution. Brighter Futures.</a:t>
            </a:r>
            <a:endParaRPr lang="en-US" sz="1600" dirty="0"/>
          </a:p>
        </p:txBody>
      </p:sp>
    </p:spTree>
    <p:extLst>
      <p:ext uri="{BB962C8B-B14F-4D97-AF65-F5344CB8AC3E}">
        <p14:creationId xmlns:p14="http://schemas.microsoft.com/office/powerpoint/2010/main" val="4064994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9</a:t>
            </a:fld>
            <a:endParaRPr lang="en-US" dirty="0"/>
          </a:p>
        </p:txBody>
      </p:sp>
      <p:sp>
        <p:nvSpPr>
          <p:cNvPr id="3" name="Content Placeholder 2"/>
          <p:cNvSpPr>
            <a:spLocks noGrp="1"/>
          </p:cNvSpPr>
          <p:nvPr>
            <p:ph sz="quarter" idx="1"/>
          </p:nvPr>
        </p:nvSpPr>
        <p:spPr>
          <a:xfrm>
            <a:off x="533400" y="1752600"/>
            <a:ext cx="3886200" cy="4495800"/>
          </a:xfrm>
        </p:spPr>
        <p:txBody>
          <a:bodyPr/>
          <a:lstStyle/>
          <a:p>
            <a:r>
              <a:rPr lang="en-US" dirty="0" smtClean="0">
                <a:hlinkClick r:id="rId3"/>
              </a:rPr>
              <a:t>The Texas College and Career Readiness Standards </a:t>
            </a:r>
            <a:r>
              <a:rPr lang="en-US" dirty="0" smtClean="0"/>
              <a:t>report was created and endorsed by the Texas Education Agency and the Texas Higher Education Coordinating Board. It contains a framework for the subject matter, organization and delivery of the Texas College and Career Readiness Standards.</a:t>
            </a:r>
            <a:endParaRPr lang="en-US" dirty="0"/>
          </a:p>
        </p:txBody>
      </p:sp>
      <p:sp>
        <p:nvSpPr>
          <p:cNvPr id="4" name="Title 3"/>
          <p:cNvSpPr>
            <a:spLocks noGrp="1"/>
          </p:cNvSpPr>
          <p:nvPr>
            <p:ph type="title"/>
          </p:nvPr>
        </p:nvSpPr>
        <p:spPr/>
        <p:txBody>
          <a:bodyPr/>
          <a:lstStyle/>
          <a:p>
            <a:r>
              <a:rPr lang="en-US" dirty="0" smtClean="0"/>
              <a:t>TX College </a:t>
            </a:r>
            <a:r>
              <a:rPr lang="en-US" dirty="0"/>
              <a:t>and Career Readiness</a:t>
            </a: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29200" y="1828801"/>
            <a:ext cx="3048000" cy="363689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Rounded Rectangle 5"/>
          <p:cNvSpPr/>
          <p:nvPr/>
        </p:nvSpPr>
        <p:spPr>
          <a:xfrm>
            <a:off x="952500" y="56388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accent4">
                    <a:lumMod val="50000"/>
                  </a:schemeClr>
                </a:solidFill>
                <a:cs typeface="Arial" panose="020B0604020202020204" pitchFamily="34" charset="0"/>
                <a:hlinkClick r:id="rId3"/>
              </a:rPr>
              <a:t>http://www.thecb.state.tx.us/collegereadiness/crs.pdf</a:t>
            </a:r>
            <a:endParaRPr lang="en-US" sz="2400" b="1" dirty="0">
              <a:solidFill>
                <a:schemeClr val="accent4">
                  <a:lumMod val="50000"/>
                </a:schemeClr>
              </a:solidFill>
              <a:cs typeface="Arial" panose="020B0604020202020204" pitchFamily="34" charset="0"/>
            </a:endParaRPr>
          </a:p>
        </p:txBody>
      </p:sp>
    </p:spTree>
    <p:extLst>
      <p:ext uri="{BB962C8B-B14F-4D97-AF65-F5344CB8AC3E}">
        <p14:creationId xmlns:p14="http://schemas.microsoft.com/office/powerpoint/2010/main" val="18560421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10</a:t>
            </a:fld>
            <a:endParaRPr lang="en-US" dirty="0"/>
          </a:p>
        </p:txBody>
      </p:sp>
      <p:sp>
        <p:nvSpPr>
          <p:cNvPr id="3" name="Content Placeholder 2"/>
          <p:cNvSpPr>
            <a:spLocks noGrp="1"/>
          </p:cNvSpPr>
          <p:nvPr>
            <p:ph sz="quarter" idx="1"/>
          </p:nvPr>
        </p:nvSpPr>
        <p:spPr>
          <a:xfrm>
            <a:off x="533400" y="1752600"/>
            <a:ext cx="3962400" cy="3733800"/>
          </a:xfrm>
        </p:spPr>
        <p:txBody>
          <a:bodyPr/>
          <a:lstStyle/>
          <a:p>
            <a:r>
              <a:rPr lang="en-US" dirty="0" smtClean="0">
                <a:hlinkClick r:id="rId3"/>
              </a:rPr>
              <a:t>The Texas College and Career </a:t>
            </a:r>
            <a:r>
              <a:rPr lang="en-US" dirty="0" smtClean="0"/>
              <a:t>website is an online college and career preparation assistance resource for Texas students, parents and educators.</a:t>
            </a:r>
            <a:endParaRPr lang="en-US" dirty="0"/>
          </a:p>
        </p:txBody>
      </p:sp>
      <p:sp>
        <p:nvSpPr>
          <p:cNvPr id="4" name="Title 3"/>
          <p:cNvSpPr>
            <a:spLocks noGrp="1"/>
          </p:cNvSpPr>
          <p:nvPr>
            <p:ph type="title"/>
          </p:nvPr>
        </p:nvSpPr>
        <p:spPr/>
        <p:txBody>
          <a:bodyPr/>
          <a:lstStyle/>
          <a:p>
            <a:r>
              <a:rPr lang="en-US" dirty="0" smtClean="0"/>
              <a:t>Texas College and Career Website</a:t>
            </a:r>
            <a:endParaRPr lang="en-US" dirty="0"/>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4400" y="1828800"/>
            <a:ext cx="3786380" cy="350996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Rounded Rectangle 5"/>
          <p:cNvSpPr/>
          <p:nvPr/>
        </p:nvSpPr>
        <p:spPr>
          <a:xfrm>
            <a:off x="533400" y="5638800"/>
            <a:ext cx="80772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accent4">
                    <a:lumMod val="50000"/>
                  </a:schemeClr>
                </a:solidFill>
                <a:cs typeface="Arial" panose="020B0604020202020204" pitchFamily="34" charset="0"/>
                <a:hlinkClick r:id="rId3"/>
              </a:rPr>
              <a:t>https://www.texascollegeandcareer.org/Ext/Texas/Home/index.html</a:t>
            </a:r>
            <a:endParaRPr lang="en-US" sz="2000" b="1" dirty="0">
              <a:solidFill>
                <a:schemeClr val="accent4">
                  <a:lumMod val="50000"/>
                </a:schemeClr>
              </a:solidFill>
              <a:cs typeface="Arial" panose="020B0604020202020204" pitchFamily="34" charset="0"/>
            </a:endParaRPr>
          </a:p>
        </p:txBody>
      </p:sp>
    </p:spTree>
    <p:extLst>
      <p:ext uri="{BB962C8B-B14F-4D97-AF65-F5344CB8AC3E}">
        <p14:creationId xmlns:p14="http://schemas.microsoft.com/office/powerpoint/2010/main" val="1109410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92500" lnSpcReduction="10000"/>
          </a:bodyPr>
          <a:lstStyle/>
          <a:p>
            <a:fld id="{25037DA4-2335-4A87-8586-64B2BAB08211}" type="slidenum">
              <a:rPr lang="en-US" smtClean="0"/>
              <a:pPr/>
              <a:t>11</a:t>
            </a:fld>
            <a:endParaRPr lang="en-US" dirty="0"/>
          </a:p>
        </p:txBody>
      </p:sp>
      <p:sp>
        <p:nvSpPr>
          <p:cNvPr id="5" name="Content Placeholder 4"/>
          <p:cNvSpPr>
            <a:spLocks noGrp="1"/>
          </p:cNvSpPr>
          <p:nvPr>
            <p:ph sz="quarter" idx="1"/>
          </p:nvPr>
        </p:nvSpPr>
        <p:spPr>
          <a:xfrm>
            <a:off x="533400" y="1752600"/>
            <a:ext cx="3505200" cy="4062270"/>
          </a:xfrm>
        </p:spPr>
        <p:txBody>
          <a:bodyPr/>
          <a:lstStyle/>
          <a:p>
            <a:r>
              <a:rPr lang="en-US" dirty="0" smtClean="0">
                <a:hlinkClick r:id="rId3"/>
              </a:rPr>
              <a:t>The Texas College and Career Readiness Profile Planning Guide </a:t>
            </a:r>
            <a:r>
              <a:rPr lang="en-US" dirty="0" smtClean="0"/>
              <a:t>provides information for evaluating data, prioritizing goals and developing a plan for student success. Contact your Regional Education Service Center for more information.</a:t>
            </a:r>
            <a:endParaRPr lang="en-US" dirty="0"/>
          </a:p>
        </p:txBody>
      </p:sp>
      <p:sp>
        <p:nvSpPr>
          <p:cNvPr id="4" name="Title 3"/>
          <p:cNvSpPr>
            <a:spLocks noGrp="1"/>
          </p:cNvSpPr>
          <p:nvPr>
            <p:ph type="title"/>
          </p:nvPr>
        </p:nvSpPr>
        <p:spPr>
          <a:xfrm>
            <a:off x="1901952" y="454152"/>
            <a:ext cx="6858000" cy="841248"/>
          </a:xfrm>
        </p:spPr>
        <p:txBody>
          <a:bodyPr/>
          <a:lstStyle/>
          <a:p>
            <a:r>
              <a:rPr lang="en-US" dirty="0" smtClean="0"/>
              <a:t>Texas College and Career Readiness</a:t>
            </a:r>
            <a:endParaRPr lang="en-US" dirty="0"/>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9600" y="1828800"/>
            <a:ext cx="3810000" cy="357122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Rounded Rectangle 7"/>
          <p:cNvSpPr/>
          <p:nvPr/>
        </p:nvSpPr>
        <p:spPr>
          <a:xfrm>
            <a:off x="876300" y="5715000"/>
            <a:ext cx="7391400" cy="533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accent4">
                    <a:lumMod val="75000"/>
                  </a:schemeClr>
                </a:solidFill>
                <a:cs typeface="Arial" panose="020B0604020202020204" pitchFamily="34" charset="0"/>
                <a:hlinkClick r:id="rId3"/>
              </a:rPr>
              <a:t>http://txccrsc.org/</a:t>
            </a:r>
            <a:endParaRPr lang="en-US" sz="2400" b="1" dirty="0">
              <a:solidFill>
                <a:schemeClr val="accent4">
                  <a:lumMod val="75000"/>
                </a:schemeClr>
              </a:solidFill>
              <a:cs typeface="Arial" panose="020B0604020202020204" pitchFamily="34" charset="0"/>
            </a:endParaRPr>
          </a:p>
        </p:txBody>
      </p:sp>
    </p:spTree>
    <p:extLst>
      <p:ext uri="{BB962C8B-B14F-4D97-AF65-F5344CB8AC3E}">
        <p14:creationId xmlns:p14="http://schemas.microsoft.com/office/powerpoint/2010/main" val="335620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1952" y="384048"/>
            <a:ext cx="6858000" cy="841248"/>
          </a:xfrm>
        </p:spPr>
        <p:txBody>
          <a:bodyPr>
            <a:noAutofit/>
          </a:bodyPr>
          <a:lstStyle/>
          <a:p>
            <a:r>
              <a:rPr lang="en-US" sz="2400" dirty="0" smtClean="0"/>
              <a:t>Resources: Alliance for Excellent Education Fact Sheet: High School Dropouts in America</a:t>
            </a:r>
            <a:endParaRPr lang="en-US" sz="2400" dirty="0"/>
          </a:p>
        </p:txBody>
      </p:sp>
      <p:sp>
        <p:nvSpPr>
          <p:cNvPr id="4" name="Content Placeholder 3"/>
          <p:cNvSpPr>
            <a:spLocks noGrp="1"/>
          </p:cNvSpPr>
          <p:nvPr>
            <p:ph sz="quarter" idx="1"/>
          </p:nvPr>
        </p:nvSpPr>
        <p:spPr>
          <a:xfrm>
            <a:off x="533400" y="1752600"/>
            <a:ext cx="3733800" cy="4495800"/>
          </a:xfrm>
        </p:spPr>
        <p:txBody>
          <a:bodyPr/>
          <a:lstStyle/>
          <a:p>
            <a:r>
              <a:rPr lang="en-US" dirty="0" smtClean="0"/>
              <a:t>Who drops out?</a:t>
            </a:r>
          </a:p>
          <a:p>
            <a:pPr lvl="1"/>
            <a:r>
              <a:rPr lang="en-US" dirty="0" smtClean="0"/>
              <a:t>1.3 million students per year</a:t>
            </a:r>
          </a:p>
          <a:p>
            <a:pPr lvl="1"/>
            <a:r>
              <a:rPr lang="en-US" dirty="0" smtClean="0"/>
              <a:t>More than ½ are minority students </a:t>
            </a:r>
          </a:p>
          <a:p>
            <a:pPr lvl="1"/>
            <a:r>
              <a:rPr lang="en-US" dirty="0" smtClean="0"/>
              <a:t>Students who come from lowest 25% of family income</a:t>
            </a:r>
          </a:p>
          <a:p>
            <a:r>
              <a:rPr lang="en-US" dirty="0" smtClean="0"/>
              <a:t>Why do students drop out?</a:t>
            </a:r>
          </a:p>
          <a:p>
            <a:pPr lvl="1"/>
            <a:r>
              <a:rPr lang="en-US" dirty="0" smtClean="0"/>
              <a:t>Low attendance or failing grades</a:t>
            </a:r>
          </a:p>
          <a:p>
            <a:pPr lvl="1"/>
            <a:r>
              <a:rPr lang="en-US" dirty="0" smtClean="0"/>
              <a:t>Most are already on the path to dropping out by middle school</a:t>
            </a:r>
          </a:p>
          <a:p>
            <a:endParaRPr lang="en-US" dirty="0" smtClean="0"/>
          </a:p>
          <a:p>
            <a:endParaRPr lang="en-US"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5048" y="1828800"/>
            <a:ext cx="3654552" cy="4049412"/>
          </a:xfrm>
          <a:prstGeom prst="rect">
            <a:avLst/>
          </a:prstGeom>
          <a:noFill/>
          <a:ln w="952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sp>
        <p:nvSpPr>
          <p:cNvPr id="6" name="Slide Number Placeholder 5"/>
          <p:cNvSpPr>
            <a:spLocks noGrp="1"/>
          </p:cNvSpPr>
          <p:nvPr>
            <p:ph type="sldNum" sz="quarter" idx="12"/>
          </p:nvPr>
        </p:nvSpPr>
        <p:spPr/>
        <p:txBody>
          <a:bodyPr/>
          <a:lstStyle/>
          <a:p>
            <a:fld id="{2F0C4421-5918-4AA3-AE4A-C36EDD2FD6EB}" type="slidenum">
              <a:rPr lang="en-US" smtClean="0"/>
              <a:pPr/>
              <a:t>12</a:t>
            </a:fld>
            <a:endParaRPr lang="en-US" dirty="0"/>
          </a:p>
        </p:txBody>
      </p:sp>
      <p:sp>
        <p:nvSpPr>
          <p:cNvPr id="3" name="TextBox 2"/>
          <p:cNvSpPr txBox="1"/>
          <p:nvPr/>
        </p:nvSpPr>
        <p:spPr>
          <a:xfrm>
            <a:off x="4802124" y="5878212"/>
            <a:ext cx="3200400" cy="369332"/>
          </a:xfrm>
          <a:prstGeom prst="rect">
            <a:avLst/>
          </a:prstGeom>
          <a:noFill/>
        </p:spPr>
        <p:txBody>
          <a:bodyPr wrap="square" rtlCol="0">
            <a:spAutoFit/>
          </a:bodyPr>
          <a:lstStyle/>
          <a:p>
            <a:pPr algn="ctr"/>
            <a:r>
              <a:rPr lang="en-US" dirty="0"/>
              <a:t>TSDS-sGPS-R004-D003</a:t>
            </a:r>
          </a:p>
        </p:txBody>
      </p:sp>
    </p:spTree>
    <p:extLst>
      <p:ext uri="{BB962C8B-B14F-4D97-AF65-F5344CB8AC3E}">
        <p14:creationId xmlns:p14="http://schemas.microsoft.com/office/powerpoint/2010/main" val="1620455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1952" y="384048"/>
            <a:ext cx="6858000" cy="841248"/>
          </a:xfrm>
        </p:spPr>
        <p:txBody>
          <a:bodyPr>
            <a:noAutofit/>
          </a:bodyPr>
          <a:lstStyle/>
          <a:p>
            <a:r>
              <a:rPr lang="en-US" sz="2400" dirty="0" smtClean="0"/>
              <a:t>National High School Center </a:t>
            </a:r>
            <a:br>
              <a:rPr lang="en-US" sz="2400" dirty="0" smtClean="0"/>
            </a:br>
            <a:r>
              <a:rPr lang="en-US" sz="2400" dirty="0" smtClean="0"/>
              <a:t>Early Warning Indicators </a:t>
            </a:r>
            <a:endParaRPr lang="en-US" sz="2400" dirty="0"/>
          </a:p>
        </p:txBody>
      </p:sp>
      <p:sp>
        <p:nvSpPr>
          <p:cNvPr id="3" name="Slide Number Placeholder 2"/>
          <p:cNvSpPr>
            <a:spLocks noGrp="1"/>
          </p:cNvSpPr>
          <p:nvPr>
            <p:ph type="sldNum" sz="quarter" idx="12"/>
          </p:nvPr>
        </p:nvSpPr>
        <p:spPr/>
        <p:txBody>
          <a:bodyPr>
            <a:noAutofit/>
          </a:bodyPr>
          <a:lstStyle/>
          <a:p>
            <a:fld id="{2F0C4421-5918-4AA3-AE4A-C36EDD2FD6EB}" type="slidenum">
              <a:rPr lang="en-US" smtClean="0"/>
              <a:pPr/>
              <a:t>13</a:t>
            </a:fld>
            <a:endParaRPr lang="en-US"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7164" y="1828800"/>
            <a:ext cx="3488636" cy="400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3"/>
          <p:cNvSpPr txBox="1">
            <a:spLocks/>
          </p:cNvSpPr>
          <p:nvPr/>
        </p:nvSpPr>
        <p:spPr>
          <a:xfrm>
            <a:off x="533400" y="1755648"/>
            <a:ext cx="3886200" cy="4498848"/>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500" dirty="0" smtClean="0"/>
              <a:t>Early Warning Indicators references in this Course are based in part on best-practices and research by the National High School Center.</a:t>
            </a:r>
          </a:p>
          <a:p>
            <a:r>
              <a:rPr lang="en-US" sz="1500" dirty="0" smtClean="0"/>
              <a:t>Research suggests the following factors are indicators for identifying students at risk for dropping out of school:</a:t>
            </a:r>
          </a:p>
          <a:p>
            <a:pPr lvl="1"/>
            <a:r>
              <a:rPr lang="en-US" sz="1500" dirty="0" smtClean="0"/>
              <a:t>Attendance: Missing 10% of instruction time</a:t>
            </a:r>
          </a:p>
          <a:p>
            <a:pPr lvl="1"/>
            <a:r>
              <a:rPr lang="en-US" sz="1500" dirty="0" smtClean="0"/>
              <a:t>Course Performance: Failures</a:t>
            </a:r>
          </a:p>
          <a:p>
            <a:pPr lvl="1"/>
            <a:r>
              <a:rPr lang="en-US" sz="1500" dirty="0" smtClean="0"/>
              <a:t>Credits: Failing to accumulate the credits needed to move from 9</a:t>
            </a:r>
            <a:r>
              <a:rPr lang="en-US" sz="1500" baseline="30000" dirty="0" smtClean="0"/>
              <a:t>th</a:t>
            </a:r>
            <a:r>
              <a:rPr lang="en-US" sz="1500" dirty="0" smtClean="0"/>
              <a:t> grade to 10</a:t>
            </a:r>
            <a:endParaRPr lang="en-US" sz="1500" baseline="30000" dirty="0" smtClean="0"/>
          </a:p>
          <a:p>
            <a:pPr lvl="1"/>
            <a:r>
              <a:rPr lang="en-US" sz="1500" dirty="0" smtClean="0"/>
              <a:t>GPA: 2.0 or less</a:t>
            </a:r>
          </a:p>
          <a:p>
            <a:pPr lvl="1"/>
            <a:r>
              <a:rPr lang="en-US" sz="1500" dirty="0" smtClean="0"/>
              <a:t>Discipline</a:t>
            </a:r>
          </a:p>
          <a:p>
            <a:endParaRPr lang="en-US" sz="1500" dirty="0" smtClean="0"/>
          </a:p>
        </p:txBody>
      </p:sp>
      <p:sp>
        <p:nvSpPr>
          <p:cNvPr id="4" name="TextBox 3"/>
          <p:cNvSpPr txBox="1"/>
          <p:nvPr/>
        </p:nvSpPr>
        <p:spPr>
          <a:xfrm>
            <a:off x="4885082" y="5802868"/>
            <a:ext cx="3352800" cy="369332"/>
          </a:xfrm>
          <a:prstGeom prst="rect">
            <a:avLst/>
          </a:prstGeom>
          <a:noFill/>
        </p:spPr>
        <p:txBody>
          <a:bodyPr wrap="square" rtlCol="0">
            <a:spAutoFit/>
          </a:bodyPr>
          <a:lstStyle/>
          <a:p>
            <a:pPr algn="ctr"/>
            <a:r>
              <a:rPr lang="en-US" dirty="0"/>
              <a:t>TSDS-sGPS-R004-D005</a:t>
            </a:r>
          </a:p>
        </p:txBody>
      </p:sp>
    </p:spTree>
    <p:extLst>
      <p:ext uri="{BB962C8B-B14F-4D97-AF65-F5344CB8AC3E}">
        <p14:creationId xmlns:p14="http://schemas.microsoft.com/office/powerpoint/2010/main" val="3868779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1952" y="384048"/>
            <a:ext cx="6858000" cy="841248"/>
          </a:xfrm>
        </p:spPr>
        <p:txBody>
          <a:bodyPr>
            <a:noAutofit/>
          </a:bodyPr>
          <a:lstStyle/>
          <a:p>
            <a:r>
              <a:rPr lang="en-US" sz="2400" dirty="0" smtClean="0"/>
              <a:t>studentGPS™ Dashboards </a:t>
            </a:r>
            <a:br>
              <a:rPr lang="en-US" sz="2400" dirty="0" smtClean="0"/>
            </a:br>
            <a:r>
              <a:rPr lang="en-US" sz="2400" dirty="0" smtClean="0"/>
              <a:t>Early Warning Metrics</a:t>
            </a:r>
            <a:endParaRPr lang="en-US" sz="2400" dirty="0"/>
          </a:p>
        </p:txBody>
      </p:sp>
      <p:sp>
        <p:nvSpPr>
          <p:cNvPr id="3" name="Slide Number Placeholder 2"/>
          <p:cNvSpPr>
            <a:spLocks noGrp="1"/>
          </p:cNvSpPr>
          <p:nvPr>
            <p:ph type="sldNum" sz="quarter" idx="12"/>
          </p:nvPr>
        </p:nvSpPr>
        <p:spPr/>
        <p:txBody>
          <a:bodyPr>
            <a:noAutofit/>
          </a:bodyPr>
          <a:lstStyle/>
          <a:p>
            <a:fld id="{2F0C4421-5918-4AA3-AE4A-C36EDD2FD6EB}" type="slidenum">
              <a:rPr lang="en-US" smtClean="0"/>
              <a:pPr/>
              <a:t>14</a:t>
            </a:fld>
            <a:endParaRPr lang="en-US" dirty="0"/>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2209800"/>
            <a:ext cx="3715760" cy="3505200"/>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3"/>
          <p:cNvSpPr txBox="1">
            <a:spLocks/>
          </p:cNvSpPr>
          <p:nvPr/>
        </p:nvSpPr>
        <p:spPr>
          <a:xfrm>
            <a:off x="530352" y="1755648"/>
            <a:ext cx="4800600" cy="4498848"/>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buNone/>
            </a:pPr>
            <a:r>
              <a:rPr lang="en-US" sz="1500" dirty="0"/>
              <a:t>In this </a:t>
            </a:r>
            <a:r>
              <a:rPr lang="en-US" sz="1500" dirty="0" smtClean="0"/>
              <a:t>Course we </a:t>
            </a:r>
            <a:r>
              <a:rPr lang="en-US" sz="1500" dirty="0"/>
              <a:t>will examine data for students with the following At-Risk Indicators:</a:t>
            </a:r>
          </a:p>
          <a:p>
            <a:r>
              <a:rPr lang="en-US" sz="1500" dirty="0" smtClean="0"/>
              <a:t>Attendance</a:t>
            </a:r>
          </a:p>
          <a:p>
            <a:pPr lvl="1"/>
            <a:r>
              <a:rPr lang="en-US" sz="1500" dirty="0" smtClean="0"/>
              <a:t>Daily </a:t>
            </a:r>
            <a:r>
              <a:rPr lang="en-US" sz="1500" dirty="0"/>
              <a:t>Attendance </a:t>
            </a:r>
            <a:r>
              <a:rPr lang="en-US" sz="1500" dirty="0" smtClean="0"/>
              <a:t>Rates, Days Absent, Class </a:t>
            </a:r>
            <a:r>
              <a:rPr lang="en-US" sz="1500" dirty="0"/>
              <a:t>Period </a:t>
            </a:r>
            <a:r>
              <a:rPr lang="en-US" sz="1500" dirty="0" smtClean="0"/>
              <a:t>Absences</a:t>
            </a:r>
          </a:p>
          <a:p>
            <a:r>
              <a:rPr lang="en-US" sz="1500" dirty="0"/>
              <a:t>Failing Grades</a:t>
            </a:r>
          </a:p>
          <a:p>
            <a:pPr lvl="1"/>
            <a:r>
              <a:rPr lang="en-US" sz="1500" dirty="0"/>
              <a:t>Failing Interim or Semester Grades</a:t>
            </a:r>
          </a:p>
          <a:p>
            <a:pPr lvl="1"/>
            <a:r>
              <a:rPr lang="en-US" sz="1500" dirty="0"/>
              <a:t>Dropping Grades—use to prevent failing grades</a:t>
            </a:r>
          </a:p>
          <a:p>
            <a:r>
              <a:rPr lang="en-US" sz="1500" dirty="0"/>
              <a:t>Credits </a:t>
            </a:r>
            <a:endParaRPr lang="en-US" sz="1500" dirty="0" smtClean="0"/>
          </a:p>
          <a:p>
            <a:pPr lvl="1"/>
            <a:r>
              <a:rPr lang="en-US" sz="1500" dirty="0" smtClean="0"/>
              <a:t>Failure </a:t>
            </a:r>
            <a:r>
              <a:rPr lang="en-US" sz="1500" dirty="0"/>
              <a:t>to accumulate credits needed to graduate</a:t>
            </a:r>
          </a:p>
          <a:p>
            <a:r>
              <a:rPr lang="en-US" sz="1500" dirty="0"/>
              <a:t>Algebra I</a:t>
            </a:r>
          </a:p>
          <a:p>
            <a:pPr lvl="1"/>
            <a:r>
              <a:rPr lang="en-US" sz="1500" dirty="0"/>
              <a:t>Taken and Passed by 9</a:t>
            </a:r>
            <a:r>
              <a:rPr lang="en-US" sz="1500" baseline="30000" dirty="0"/>
              <a:t>th</a:t>
            </a:r>
            <a:r>
              <a:rPr lang="en-US" sz="1500" dirty="0"/>
              <a:t> </a:t>
            </a:r>
            <a:r>
              <a:rPr lang="en-US" sz="1500" dirty="0" smtClean="0"/>
              <a:t>grade</a:t>
            </a:r>
          </a:p>
          <a:p>
            <a:r>
              <a:rPr lang="en-US" sz="1500" dirty="0" smtClean="0"/>
              <a:t>Discipline</a:t>
            </a:r>
            <a:endParaRPr lang="en-US" sz="1500" dirty="0"/>
          </a:p>
        </p:txBody>
      </p:sp>
      <p:sp>
        <p:nvSpPr>
          <p:cNvPr id="11" name="Rectangle 10"/>
          <p:cNvSpPr/>
          <p:nvPr/>
        </p:nvSpPr>
        <p:spPr>
          <a:xfrm>
            <a:off x="5257800" y="3581400"/>
            <a:ext cx="3429000" cy="533400"/>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257800" y="5181600"/>
            <a:ext cx="3429000" cy="381000"/>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921157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15</a:t>
            </a:fld>
            <a:endParaRPr lang="en-US" dirty="0"/>
          </a:p>
        </p:txBody>
      </p:sp>
      <p:sp>
        <p:nvSpPr>
          <p:cNvPr id="3" name="Content Placeholder 2"/>
          <p:cNvSpPr>
            <a:spLocks noGrp="1"/>
          </p:cNvSpPr>
          <p:nvPr>
            <p:ph sz="quarter" idx="1"/>
          </p:nvPr>
        </p:nvSpPr>
        <p:spPr>
          <a:xfrm>
            <a:off x="533400" y="1752600"/>
            <a:ext cx="3962400" cy="4495800"/>
          </a:xfrm>
        </p:spPr>
        <p:txBody>
          <a:bodyPr/>
          <a:lstStyle/>
          <a:p>
            <a:r>
              <a:rPr lang="en-US" dirty="0"/>
              <a:t>Clemson </a:t>
            </a:r>
            <a:r>
              <a:rPr lang="en-US" dirty="0" smtClean="0"/>
              <a:t>University, </a:t>
            </a:r>
            <a:r>
              <a:rPr lang="en-US" dirty="0"/>
              <a:t>National Dropout Prevention </a:t>
            </a:r>
            <a:r>
              <a:rPr lang="en-US" dirty="0" smtClean="0"/>
              <a:t>Center and Communities in Schools: </a:t>
            </a:r>
            <a:r>
              <a:rPr lang="en-US" dirty="0"/>
              <a:t>Dropout Risk Factors and Exemplary </a:t>
            </a:r>
            <a:r>
              <a:rPr lang="en-US" dirty="0" smtClean="0"/>
              <a:t>Programs, A Technical Report</a:t>
            </a:r>
            <a:endParaRPr lang="en-US" dirty="0"/>
          </a:p>
          <a:p>
            <a:r>
              <a:rPr lang="en-US" dirty="0"/>
              <a:t>No one single risk factor can be used to identify students at risk for dropping out of </a:t>
            </a:r>
            <a:r>
              <a:rPr lang="en-US" dirty="0" smtClean="0"/>
              <a:t>school, consider multiple risk factors</a:t>
            </a:r>
            <a:endParaRPr lang="en-US" dirty="0"/>
          </a:p>
          <a:p>
            <a:r>
              <a:rPr lang="en-US" dirty="0" smtClean="0"/>
              <a:t>Students who dropout often do so due to multiple factors and complex interactions among those risk factors</a:t>
            </a:r>
            <a:endParaRPr lang="en-US" dirty="0"/>
          </a:p>
        </p:txBody>
      </p:sp>
      <p:sp>
        <p:nvSpPr>
          <p:cNvPr id="4" name="Title 3"/>
          <p:cNvSpPr>
            <a:spLocks noGrp="1"/>
          </p:cNvSpPr>
          <p:nvPr>
            <p:ph type="title"/>
          </p:nvPr>
        </p:nvSpPr>
        <p:spPr>
          <a:xfrm>
            <a:off x="1901952" y="381000"/>
            <a:ext cx="7089648" cy="841248"/>
          </a:xfrm>
        </p:spPr>
        <p:txBody>
          <a:bodyPr/>
          <a:lstStyle/>
          <a:p>
            <a:r>
              <a:rPr lang="en-US" sz="2400" dirty="0" smtClean="0"/>
              <a:t>National Dropout Prevention Center Report:</a:t>
            </a:r>
            <a:br>
              <a:rPr lang="en-US" sz="2400" dirty="0" smtClean="0"/>
            </a:br>
            <a:r>
              <a:rPr lang="en-US" sz="2400" dirty="0" smtClean="0"/>
              <a:t>Dropout Risk Factors and Exemplary Programs</a:t>
            </a:r>
            <a:endParaRPr lang="en-US" sz="2400"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00" y="1828800"/>
            <a:ext cx="3378200" cy="4048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800600" y="5955268"/>
            <a:ext cx="3429000" cy="369332"/>
          </a:xfrm>
          <a:prstGeom prst="rect">
            <a:avLst/>
          </a:prstGeom>
          <a:noFill/>
        </p:spPr>
        <p:txBody>
          <a:bodyPr wrap="square" rtlCol="0">
            <a:spAutoFit/>
          </a:bodyPr>
          <a:lstStyle/>
          <a:p>
            <a:pPr algn="ctr"/>
            <a:r>
              <a:rPr lang="en-US" dirty="0"/>
              <a:t>TSDS-sGPS-R004-D002</a:t>
            </a:r>
          </a:p>
        </p:txBody>
      </p:sp>
    </p:spTree>
    <p:extLst>
      <p:ext uri="{BB962C8B-B14F-4D97-AF65-F5344CB8AC3E}">
        <p14:creationId xmlns:p14="http://schemas.microsoft.com/office/powerpoint/2010/main" val="33195943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16</a:t>
            </a:fld>
            <a:endParaRPr lang="en-US" dirty="0"/>
          </a:p>
        </p:txBody>
      </p:sp>
      <p:sp>
        <p:nvSpPr>
          <p:cNvPr id="3" name="Content Placeholder 2"/>
          <p:cNvSpPr>
            <a:spLocks noGrp="1"/>
          </p:cNvSpPr>
          <p:nvPr>
            <p:ph sz="quarter" idx="1"/>
          </p:nvPr>
        </p:nvSpPr>
        <p:spPr/>
        <p:txBody>
          <a:bodyPr/>
          <a:lstStyle/>
          <a:p>
            <a:r>
              <a:rPr lang="en-US" dirty="0" smtClean="0"/>
              <a:t>Individual Risk Factors</a:t>
            </a:r>
          </a:p>
          <a:p>
            <a:pPr lvl="1"/>
            <a:r>
              <a:rPr lang="en-US" dirty="0" smtClean="0"/>
              <a:t>Individual Background Characteristics</a:t>
            </a:r>
          </a:p>
          <a:p>
            <a:pPr lvl="1"/>
            <a:r>
              <a:rPr lang="en-US" dirty="0" smtClean="0"/>
              <a:t>Early Adult Responsibilities</a:t>
            </a:r>
          </a:p>
          <a:p>
            <a:pPr lvl="1"/>
            <a:r>
              <a:rPr lang="en-US" dirty="0" smtClean="0"/>
              <a:t>Social Attitudes, Values and Behaviors</a:t>
            </a:r>
            <a:endParaRPr lang="en-US" dirty="0"/>
          </a:p>
          <a:p>
            <a:pPr lvl="1"/>
            <a:r>
              <a:rPr lang="en-US" dirty="0" smtClean="0"/>
              <a:t>School Performance</a:t>
            </a:r>
          </a:p>
          <a:p>
            <a:pPr lvl="1"/>
            <a:r>
              <a:rPr lang="en-US" dirty="0" smtClean="0"/>
              <a:t>School Engagement</a:t>
            </a:r>
          </a:p>
          <a:p>
            <a:pPr lvl="1"/>
            <a:r>
              <a:rPr lang="en-US" dirty="0" smtClean="0"/>
              <a:t>School Behavior</a:t>
            </a:r>
          </a:p>
          <a:p>
            <a:r>
              <a:rPr lang="en-US" dirty="0" smtClean="0"/>
              <a:t>Family Risk Factors</a:t>
            </a:r>
          </a:p>
          <a:p>
            <a:pPr lvl="1"/>
            <a:r>
              <a:rPr lang="en-US" dirty="0" smtClean="0"/>
              <a:t>Family Background Characteristics</a:t>
            </a:r>
          </a:p>
          <a:p>
            <a:pPr lvl="1"/>
            <a:r>
              <a:rPr lang="en-US" dirty="0" smtClean="0"/>
              <a:t>Family Engagement and/or Commitment to Education</a:t>
            </a:r>
            <a:endParaRPr lang="en-US" dirty="0"/>
          </a:p>
        </p:txBody>
      </p:sp>
      <p:sp>
        <p:nvSpPr>
          <p:cNvPr id="4" name="Title 3"/>
          <p:cNvSpPr>
            <a:spLocks noGrp="1"/>
          </p:cNvSpPr>
          <p:nvPr>
            <p:ph type="title"/>
          </p:nvPr>
        </p:nvSpPr>
        <p:spPr>
          <a:xfrm>
            <a:off x="1901952" y="381000"/>
            <a:ext cx="6858000" cy="841248"/>
          </a:xfrm>
        </p:spPr>
        <p:txBody>
          <a:bodyPr/>
          <a:lstStyle/>
          <a:p>
            <a:r>
              <a:rPr lang="en-US" sz="2400" dirty="0"/>
              <a:t>National Dropout Prevention Center </a:t>
            </a:r>
            <a:r>
              <a:rPr lang="en-US" sz="2400" dirty="0" smtClean="0"/>
              <a:t>Report:</a:t>
            </a:r>
            <a:r>
              <a:rPr lang="en-US" sz="2400" dirty="0"/>
              <a:t/>
            </a:r>
            <a:br>
              <a:rPr lang="en-US" sz="2400" dirty="0"/>
            </a:br>
            <a:r>
              <a:rPr lang="en-US" sz="2400" dirty="0" smtClean="0"/>
              <a:t>List of Risk </a:t>
            </a:r>
            <a:r>
              <a:rPr lang="en-US" sz="2400" dirty="0"/>
              <a:t>Factors</a:t>
            </a:r>
          </a:p>
        </p:txBody>
      </p:sp>
    </p:spTree>
    <p:extLst>
      <p:ext uri="{BB962C8B-B14F-4D97-AF65-F5344CB8AC3E}">
        <p14:creationId xmlns:p14="http://schemas.microsoft.com/office/powerpoint/2010/main" val="41489235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smtClean="0"/>
              <a:t>Reports on Effective Programs </a:t>
            </a:r>
            <a:br>
              <a:rPr lang="en-US" dirty="0" smtClean="0"/>
            </a:br>
            <a:r>
              <a:rPr lang="en-US" dirty="0" smtClean="0"/>
              <a:t>and Strategies</a:t>
            </a:r>
            <a:endParaRPr lang="en-US" dirty="0"/>
          </a:p>
        </p:txBody>
      </p:sp>
      <p:sp>
        <p:nvSpPr>
          <p:cNvPr id="2" name="Slide Number Placeholder 1"/>
          <p:cNvSpPr>
            <a:spLocks noGrp="1"/>
          </p:cNvSpPr>
          <p:nvPr>
            <p:ph type="sldNum" sz="quarter" idx="11"/>
          </p:nvPr>
        </p:nvSpPr>
        <p:spPr/>
        <p:txBody>
          <a:bodyPr>
            <a:normAutofit fontScale="85000" lnSpcReduction="20000"/>
          </a:bodyPr>
          <a:lstStyle/>
          <a:p>
            <a:fld id="{2F0C4421-5918-4AA3-AE4A-C36EDD2FD6EB}" type="slidenum">
              <a:rPr lang="en-US" smtClean="0"/>
              <a:pPr/>
              <a:t>17</a:t>
            </a:fld>
            <a:endParaRPr lang="en-US" dirty="0"/>
          </a:p>
        </p:txBody>
      </p:sp>
    </p:spTree>
    <p:extLst>
      <p:ext uri="{BB962C8B-B14F-4D97-AF65-F5344CB8AC3E}">
        <p14:creationId xmlns:p14="http://schemas.microsoft.com/office/powerpoint/2010/main" val="6039076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1952" y="457200"/>
            <a:ext cx="6702552" cy="685800"/>
          </a:xfrm>
        </p:spPr>
        <p:txBody>
          <a:bodyPr>
            <a:noAutofit/>
          </a:bodyPr>
          <a:lstStyle/>
          <a:p>
            <a:r>
              <a:rPr lang="en-US" sz="2400" dirty="0" smtClean="0"/>
              <a:t>Resources:</a:t>
            </a:r>
            <a:br>
              <a:rPr lang="en-US" sz="2400" dirty="0" smtClean="0"/>
            </a:br>
            <a:r>
              <a:rPr lang="en-US" sz="2400" dirty="0" smtClean="0"/>
              <a:t>Best </a:t>
            </a:r>
            <a:r>
              <a:rPr lang="en-US" sz="2400" dirty="0"/>
              <a:t>Practices in Dropout </a:t>
            </a:r>
            <a:r>
              <a:rPr lang="en-US" sz="2400" dirty="0" smtClean="0"/>
              <a:t>Prevention</a:t>
            </a:r>
            <a:endParaRPr lang="en-US" sz="2400" dirty="0"/>
          </a:p>
        </p:txBody>
      </p:sp>
      <p:sp>
        <p:nvSpPr>
          <p:cNvPr id="5" name="Content Placeholder 4"/>
          <p:cNvSpPr>
            <a:spLocks noGrp="1"/>
          </p:cNvSpPr>
          <p:nvPr>
            <p:ph sz="quarter" idx="1"/>
          </p:nvPr>
        </p:nvSpPr>
        <p:spPr>
          <a:xfrm>
            <a:off x="530352" y="1752597"/>
            <a:ext cx="3886200" cy="4498848"/>
          </a:xfrm>
        </p:spPr>
        <p:txBody>
          <a:bodyPr>
            <a:noAutofit/>
          </a:bodyPr>
          <a:lstStyle/>
          <a:p>
            <a:r>
              <a:rPr lang="en-US" sz="1600" dirty="0" smtClean="0"/>
              <a:t>The </a:t>
            </a:r>
            <a:r>
              <a:rPr lang="en-US" sz="1600" i="1" dirty="0" smtClean="0"/>
              <a:t>TEA</a:t>
            </a:r>
            <a:r>
              <a:rPr lang="en-US" sz="1600" dirty="0" smtClean="0"/>
              <a:t> </a:t>
            </a:r>
            <a:r>
              <a:rPr lang="en-US" sz="1600" i="1" dirty="0" smtClean="0"/>
              <a:t>Best Practices in Dropout Prevention </a:t>
            </a:r>
            <a:r>
              <a:rPr lang="en-US" sz="1600" dirty="0" smtClean="0"/>
              <a:t>report </a:t>
            </a:r>
            <a:r>
              <a:rPr lang="en-US" sz="1600" dirty="0"/>
              <a:t>lists several </a:t>
            </a:r>
            <a:r>
              <a:rPr lang="en-US" sz="1600" dirty="0" smtClean="0"/>
              <a:t>dropout programs and strategies which have been shown to be successful.</a:t>
            </a:r>
            <a:endParaRPr lang="en-US" sz="1600" dirty="0"/>
          </a:p>
          <a:p>
            <a:r>
              <a:rPr lang="en-US" sz="1600" dirty="0" smtClean="0"/>
              <a:t>A digital copy of this report is included in this training session.</a:t>
            </a:r>
          </a:p>
          <a:p>
            <a:r>
              <a:rPr lang="en-US" sz="1600" dirty="0" smtClean="0"/>
              <a:t>Examples of strategies include:</a:t>
            </a:r>
          </a:p>
          <a:p>
            <a:pPr lvl="1"/>
            <a:r>
              <a:rPr lang="en-US" sz="1600" dirty="0" smtClean="0"/>
              <a:t>Mentoring/Tutoring</a:t>
            </a:r>
          </a:p>
          <a:p>
            <a:pPr lvl="1"/>
            <a:r>
              <a:rPr lang="en-US" sz="1600" dirty="0" smtClean="0"/>
              <a:t>Service Learning</a:t>
            </a:r>
          </a:p>
          <a:p>
            <a:pPr lvl="1"/>
            <a:r>
              <a:rPr lang="en-US" sz="1600" dirty="0" smtClean="0"/>
              <a:t>Alternative Schooling</a:t>
            </a:r>
          </a:p>
          <a:p>
            <a:pPr lvl="1"/>
            <a:r>
              <a:rPr lang="en-US" sz="1600" dirty="0" smtClean="0"/>
              <a:t>Family Engagement</a:t>
            </a:r>
          </a:p>
          <a:p>
            <a:endParaRPr lang="en-US" sz="1600" dirty="0"/>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48150" y="1752599"/>
            <a:ext cx="4115998" cy="3810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191000" y="1752599"/>
            <a:ext cx="4210050" cy="4114801"/>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2F0C4421-5918-4AA3-AE4A-C36EDD2FD6EB}" type="slidenum">
              <a:rPr lang="en-US" smtClean="0"/>
              <a:pPr/>
              <a:t>18</a:t>
            </a:fld>
            <a:endParaRPr lang="en-US" dirty="0"/>
          </a:p>
        </p:txBody>
      </p:sp>
      <p:sp>
        <p:nvSpPr>
          <p:cNvPr id="10" name="TextBox 9"/>
          <p:cNvSpPr txBox="1"/>
          <p:nvPr/>
        </p:nvSpPr>
        <p:spPr>
          <a:xfrm>
            <a:off x="4886325" y="5929416"/>
            <a:ext cx="2819400" cy="369332"/>
          </a:xfrm>
          <a:prstGeom prst="rect">
            <a:avLst/>
          </a:prstGeom>
          <a:noFill/>
        </p:spPr>
        <p:txBody>
          <a:bodyPr wrap="square" rtlCol="0">
            <a:spAutoFit/>
          </a:bodyPr>
          <a:lstStyle/>
          <a:p>
            <a:pPr algn="ctr"/>
            <a:r>
              <a:rPr lang="en-US" dirty="0"/>
              <a:t>TSDS-sGPS-R004-D001</a:t>
            </a:r>
          </a:p>
        </p:txBody>
      </p:sp>
    </p:spTree>
    <p:extLst>
      <p:ext uri="{BB962C8B-B14F-4D97-AF65-F5344CB8AC3E}">
        <p14:creationId xmlns:p14="http://schemas.microsoft.com/office/powerpoint/2010/main" val="41584089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Course Agenda</a:t>
            </a:r>
            <a:endParaRPr lang="en-US" dirty="0"/>
          </a:p>
        </p:txBody>
      </p:sp>
      <p:sp>
        <p:nvSpPr>
          <p:cNvPr id="5" name="Content Placeholder 3"/>
          <p:cNvSpPr txBox="1">
            <a:spLocks/>
          </p:cNvSpPr>
          <p:nvPr/>
        </p:nvSpPr>
        <p:spPr>
          <a:xfrm>
            <a:off x="533400" y="1752600"/>
            <a:ext cx="8077200" cy="48768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studentGPS™ </a:t>
            </a:r>
            <a:r>
              <a:rPr lang="en-US" dirty="0"/>
              <a:t>Dashboards Overview</a:t>
            </a:r>
          </a:p>
          <a:p>
            <a:r>
              <a:rPr lang="en-US" dirty="0" smtClean="0"/>
              <a:t>Early </a:t>
            </a:r>
            <a:r>
              <a:rPr lang="en-US" dirty="0"/>
              <a:t>Warning </a:t>
            </a:r>
            <a:r>
              <a:rPr lang="en-US" dirty="0" smtClean="0"/>
              <a:t>Indicators and Dropout Risk Factors</a:t>
            </a:r>
          </a:p>
          <a:p>
            <a:r>
              <a:rPr lang="en-US" dirty="0" smtClean="0"/>
              <a:t>Guided Exercises</a:t>
            </a:r>
          </a:p>
          <a:p>
            <a:pPr lvl="1"/>
            <a:r>
              <a:rPr lang="en-US" dirty="0" smtClean="0"/>
              <a:t>Analyze </a:t>
            </a:r>
            <a:r>
              <a:rPr lang="en-US" dirty="0"/>
              <a:t>Early Warning Metrics in the </a:t>
            </a:r>
            <a:r>
              <a:rPr lang="en-US" dirty="0" smtClean="0"/>
              <a:t>studentGPS™ </a:t>
            </a:r>
            <a:r>
              <a:rPr lang="en-US" dirty="0"/>
              <a:t>Dashboards </a:t>
            </a:r>
            <a:endParaRPr lang="en-US" dirty="0" smtClean="0"/>
          </a:p>
          <a:p>
            <a:r>
              <a:rPr lang="en-US" dirty="0" smtClean="0"/>
              <a:t>Reports on Effective Programs and Strategies</a:t>
            </a:r>
          </a:p>
          <a:p>
            <a:r>
              <a:rPr lang="en-US" dirty="0" smtClean="0"/>
              <a:t>Guided Exercises</a:t>
            </a:r>
          </a:p>
          <a:p>
            <a:pPr lvl="1"/>
            <a:r>
              <a:rPr lang="en-US" dirty="0" smtClean="0"/>
              <a:t>LEA Dropout Prevention Strategies</a:t>
            </a:r>
          </a:p>
          <a:p>
            <a:pPr lvl="1"/>
            <a:r>
              <a:rPr lang="en-US" dirty="0" smtClean="0"/>
              <a:t>National Dropout Prevention Center Search</a:t>
            </a:r>
          </a:p>
          <a:p>
            <a:pPr lvl="1"/>
            <a:r>
              <a:rPr lang="en-US" dirty="0" smtClean="0"/>
              <a:t>studentGPS™</a:t>
            </a:r>
            <a:r>
              <a:rPr lang="en-US" dirty="0"/>
              <a:t> </a:t>
            </a:r>
            <a:r>
              <a:rPr lang="en-US" dirty="0" smtClean="0"/>
              <a:t>Dashboards Early Warning Action Plan</a:t>
            </a:r>
          </a:p>
          <a:p>
            <a:r>
              <a:rPr lang="en-US" dirty="0" smtClean="0"/>
              <a:t>Debrief and Next Steps</a:t>
            </a:r>
            <a:endParaRPr lang="en-US" dirty="0"/>
          </a:p>
          <a:p>
            <a:r>
              <a:rPr lang="en-US" dirty="0"/>
              <a:t>Wrap Up, Knowledge Check, Training Survey and Questions </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a:t>
            </a:fld>
            <a:endParaRPr lang="en-US" dirty="0"/>
          </a:p>
        </p:txBody>
      </p:sp>
    </p:spTree>
    <p:extLst>
      <p:ext uri="{BB962C8B-B14F-4D97-AF65-F5344CB8AC3E}">
        <p14:creationId xmlns:p14="http://schemas.microsoft.com/office/powerpoint/2010/main" val="17897018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19</a:t>
            </a:fld>
            <a:endParaRPr lang="en-US" dirty="0"/>
          </a:p>
        </p:txBody>
      </p:sp>
      <p:sp>
        <p:nvSpPr>
          <p:cNvPr id="3" name="Content Placeholder 2"/>
          <p:cNvSpPr>
            <a:spLocks noGrp="1"/>
          </p:cNvSpPr>
          <p:nvPr>
            <p:ph sz="quarter" idx="1"/>
          </p:nvPr>
        </p:nvSpPr>
        <p:spPr/>
        <p:txBody>
          <a:bodyPr/>
          <a:lstStyle/>
          <a:p>
            <a:r>
              <a:rPr lang="en-US" dirty="0"/>
              <a:t>The </a:t>
            </a:r>
            <a:r>
              <a:rPr lang="en-US" i="1" dirty="0"/>
              <a:t>Best Practices in Dropout Prevention </a:t>
            </a:r>
            <a:r>
              <a:rPr lang="en-US" dirty="0"/>
              <a:t>report lists </a:t>
            </a:r>
            <a:r>
              <a:rPr lang="en-US" dirty="0" smtClean="0"/>
              <a:t>the following seven strategies which were widely successful among all programs.</a:t>
            </a:r>
          </a:p>
          <a:p>
            <a:pPr lvl="1"/>
            <a:r>
              <a:rPr lang="en-US" dirty="0" smtClean="0"/>
              <a:t>School-community collaboration</a:t>
            </a:r>
          </a:p>
          <a:p>
            <a:pPr lvl="1"/>
            <a:r>
              <a:rPr lang="en-US" dirty="0" smtClean="0"/>
              <a:t>Safe learning environments</a:t>
            </a:r>
          </a:p>
          <a:p>
            <a:pPr lvl="1"/>
            <a:r>
              <a:rPr lang="en-US" dirty="0" smtClean="0"/>
              <a:t>Family engagement</a:t>
            </a:r>
          </a:p>
          <a:p>
            <a:pPr lvl="1"/>
            <a:r>
              <a:rPr lang="en-US" dirty="0" smtClean="0"/>
              <a:t>Mentoring/Tutoring</a:t>
            </a:r>
          </a:p>
          <a:p>
            <a:pPr lvl="1"/>
            <a:r>
              <a:rPr lang="en-US" dirty="0" smtClean="0"/>
              <a:t>Alternative schooling</a:t>
            </a:r>
          </a:p>
          <a:p>
            <a:pPr lvl="1"/>
            <a:r>
              <a:rPr lang="en-US" dirty="0" smtClean="0"/>
              <a:t>Active learning</a:t>
            </a:r>
          </a:p>
          <a:p>
            <a:pPr lvl="1"/>
            <a:r>
              <a:rPr lang="en-US" dirty="0" smtClean="0"/>
              <a:t>Career and technology education</a:t>
            </a:r>
            <a:endParaRPr lang="en-US" dirty="0"/>
          </a:p>
          <a:p>
            <a:endParaRPr lang="en-US" dirty="0"/>
          </a:p>
        </p:txBody>
      </p:sp>
      <p:sp>
        <p:nvSpPr>
          <p:cNvPr id="4" name="Title 3"/>
          <p:cNvSpPr>
            <a:spLocks noGrp="1"/>
          </p:cNvSpPr>
          <p:nvPr>
            <p:ph type="title"/>
          </p:nvPr>
        </p:nvSpPr>
        <p:spPr>
          <a:xfrm>
            <a:off x="1901952" y="381000"/>
            <a:ext cx="6858000" cy="841248"/>
          </a:xfrm>
        </p:spPr>
        <p:txBody>
          <a:bodyPr/>
          <a:lstStyle/>
          <a:p>
            <a:r>
              <a:rPr lang="en-US" sz="2400" dirty="0" smtClean="0"/>
              <a:t>Resources: Best </a:t>
            </a:r>
            <a:r>
              <a:rPr lang="en-US" sz="2400" dirty="0"/>
              <a:t>Practices in Dropout </a:t>
            </a:r>
            <a:r>
              <a:rPr lang="en-US" sz="2400" dirty="0" smtClean="0"/>
              <a:t>Prevention—Seven Widely Used Strategies</a:t>
            </a:r>
            <a:endParaRPr lang="en-US" sz="2400" dirty="0"/>
          </a:p>
        </p:txBody>
      </p:sp>
    </p:spTree>
    <p:extLst>
      <p:ext uri="{BB962C8B-B14F-4D97-AF65-F5344CB8AC3E}">
        <p14:creationId xmlns:p14="http://schemas.microsoft.com/office/powerpoint/2010/main" val="33802950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1952" y="381000"/>
            <a:ext cx="6858000" cy="841248"/>
          </a:xfrm>
        </p:spPr>
        <p:txBody>
          <a:bodyPr>
            <a:noAutofit/>
          </a:bodyPr>
          <a:lstStyle/>
          <a:p>
            <a:r>
              <a:rPr lang="en-US" sz="2400" dirty="0" smtClean="0"/>
              <a:t>Resources:</a:t>
            </a:r>
            <a:br>
              <a:rPr lang="en-US" sz="2400" dirty="0" smtClean="0"/>
            </a:br>
            <a:r>
              <a:rPr lang="en-US" sz="2400" dirty="0" smtClean="0"/>
              <a:t>NHSC Approaches to Dropout Prevention</a:t>
            </a:r>
            <a:endParaRPr lang="en-US" sz="2400"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8888" y="1828800"/>
            <a:ext cx="3485736" cy="4005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4"/>
          <p:cNvSpPr txBox="1">
            <a:spLocks/>
          </p:cNvSpPr>
          <p:nvPr/>
        </p:nvSpPr>
        <p:spPr>
          <a:xfrm>
            <a:off x="612648" y="1752598"/>
            <a:ext cx="3635502" cy="4343401"/>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buNone/>
            </a:pPr>
            <a:r>
              <a:rPr lang="en-US" sz="1600" dirty="0" smtClean="0"/>
              <a:t>The National </a:t>
            </a:r>
            <a:r>
              <a:rPr lang="en-US" sz="1600" dirty="0"/>
              <a:t>High School Center </a:t>
            </a:r>
            <a:r>
              <a:rPr lang="en-US" sz="1600" dirty="0" smtClean="0"/>
              <a:t>Report titled Approaches to Dropout Prevention: Heeding Early Warning Signs with Appropriate Interventions lists the following intervention strategies:</a:t>
            </a:r>
            <a:endParaRPr lang="en-US" sz="1600" dirty="0"/>
          </a:p>
          <a:p>
            <a:r>
              <a:rPr lang="en-US" sz="1600" dirty="0"/>
              <a:t>Attendance and behavior monitors</a:t>
            </a:r>
          </a:p>
          <a:p>
            <a:r>
              <a:rPr lang="en-US" sz="1600" dirty="0"/>
              <a:t>Tutoring and Counseling</a:t>
            </a:r>
          </a:p>
          <a:p>
            <a:r>
              <a:rPr lang="en-US" sz="1600" dirty="0"/>
              <a:t>Small learning communities</a:t>
            </a:r>
          </a:p>
          <a:p>
            <a:r>
              <a:rPr lang="en-US" sz="1600" dirty="0"/>
              <a:t>Engaging Catch-Up </a:t>
            </a:r>
            <a:r>
              <a:rPr lang="en-US" sz="1600" dirty="0" smtClean="0"/>
              <a:t>Courses</a:t>
            </a:r>
            <a:endParaRPr lang="en-US" sz="1600" dirty="0"/>
          </a:p>
          <a:p>
            <a:r>
              <a:rPr lang="en-US" sz="1600" dirty="0"/>
              <a:t>Ninth Grade Academies</a:t>
            </a:r>
          </a:p>
          <a:p>
            <a:r>
              <a:rPr lang="en-US" sz="1600" dirty="0"/>
              <a:t>Plus much more</a:t>
            </a:r>
          </a:p>
          <a:p>
            <a:endParaRPr lang="en-US" sz="16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20</a:t>
            </a:fld>
            <a:endParaRPr lang="en-US" dirty="0"/>
          </a:p>
        </p:txBody>
      </p:sp>
      <p:sp>
        <p:nvSpPr>
          <p:cNvPr id="7" name="TextBox 6"/>
          <p:cNvSpPr txBox="1"/>
          <p:nvPr/>
        </p:nvSpPr>
        <p:spPr>
          <a:xfrm>
            <a:off x="4885082" y="5879068"/>
            <a:ext cx="3352800" cy="369332"/>
          </a:xfrm>
          <a:prstGeom prst="rect">
            <a:avLst/>
          </a:prstGeom>
          <a:noFill/>
        </p:spPr>
        <p:txBody>
          <a:bodyPr wrap="square" rtlCol="0">
            <a:spAutoFit/>
          </a:bodyPr>
          <a:lstStyle/>
          <a:p>
            <a:pPr algn="ctr"/>
            <a:r>
              <a:rPr lang="en-US" dirty="0"/>
              <a:t>TSDS-sGPS-R004-D005</a:t>
            </a:r>
          </a:p>
        </p:txBody>
      </p:sp>
    </p:spTree>
    <p:extLst>
      <p:ext uri="{BB962C8B-B14F-4D97-AF65-F5344CB8AC3E}">
        <p14:creationId xmlns:p14="http://schemas.microsoft.com/office/powerpoint/2010/main" val="18734083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1952" y="384048"/>
            <a:ext cx="6858000" cy="841248"/>
          </a:xfrm>
        </p:spPr>
        <p:txBody>
          <a:bodyPr>
            <a:noAutofit/>
          </a:bodyPr>
          <a:lstStyle/>
          <a:p>
            <a:r>
              <a:rPr lang="en-US" sz="2400" dirty="0" smtClean="0"/>
              <a:t>Resources: IES Practice Guide </a:t>
            </a:r>
            <a:br>
              <a:rPr lang="en-US" sz="2400" dirty="0" smtClean="0"/>
            </a:br>
            <a:r>
              <a:rPr lang="en-US" sz="2400" dirty="0" smtClean="0"/>
              <a:t>Dropout Prevention (slide 1 of 2)</a:t>
            </a:r>
            <a:endParaRPr lang="en-US" sz="2400" dirty="0"/>
          </a:p>
        </p:txBody>
      </p:sp>
      <p:sp>
        <p:nvSpPr>
          <p:cNvPr id="4" name="Content Placeholder 3"/>
          <p:cNvSpPr>
            <a:spLocks noGrp="1"/>
          </p:cNvSpPr>
          <p:nvPr>
            <p:ph sz="quarter" idx="1"/>
          </p:nvPr>
        </p:nvSpPr>
        <p:spPr>
          <a:xfrm>
            <a:off x="533400" y="1752600"/>
            <a:ext cx="3429000" cy="4495800"/>
          </a:xfrm>
        </p:spPr>
        <p:txBody>
          <a:bodyPr/>
          <a:lstStyle/>
          <a:p>
            <a:pPr marL="0" indent="0">
              <a:buNone/>
            </a:pPr>
            <a:r>
              <a:rPr lang="en-US" dirty="0" smtClean="0"/>
              <a:t>IES Practice Guide: Dropout Prevention Recommendations:</a:t>
            </a:r>
          </a:p>
          <a:p>
            <a:r>
              <a:rPr lang="en-US" dirty="0" smtClean="0"/>
              <a:t>Utilize data systems that help identify individual students at high risk of dropping out (diagnostic).</a:t>
            </a:r>
          </a:p>
          <a:p>
            <a:r>
              <a:rPr lang="en-US" dirty="0" smtClean="0"/>
              <a:t>Assign adult advocates to students at risk of dropping out (targeted intervention).</a:t>
            </a:r>
          </a:p>
          <a:p>
            <a:r>
              <a:rPr lang="en-US" dirty="0" smtClean="0"/>
              <a:t>Provide academic support and enrichment to improve academic performance (targeted intervention).</a:t>
            </a:r>
            <a:endParaRPr lang="en-US" dirty="0"/>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3482" y="1728216"/>
            <a:ext cx="3868914" cy="4215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12"/>
          </p:nvPr>
        </p:nvSpPr>
        <p:spPr/>
        <p:txBody>
          <a:bodyPr/>
          <a:lstStyle/>
          <a:p>
            <a:fld id="{2F0C4421-5918-4AA3-AE4A-C36EDD2FD6EB}" type="slidenum">
              <a:rPr lang="en-US" smtClean="0"/>
              <a:pPr/>
              <a:t>21</a:t>
            </a:fld>
            <a:endParaRPr lang="en-US" dirty="0"/>
          </a:p>
        </p:txBody>
      </p:sp>
      <p:sp>
        <p:nvSpPr>
          <p:cNvPr id="3" name="TextBox 2"/>
          <p:cNvSpPr txBox="1"/>
          <p:nvPr/>
        </p:nvSpPr>
        <p:spPr>
          <a:xfrm>
            <a:off x="4800600" y="6019800"/>
            <a:ext cx="3675596" cy="369332"/>
          </a:xfrm>
          <a:prstGeom prst="rect">
            <a:avLst/>
          </a:prstGeom>
          <a:noFill/>
        </p:spPr>
        <p:txBody>
          <a:bodyPr wrap="square" rtlCol="0">
            <a:spAutoFit/>
          </a:bodyPr>
          <a:lstStyle/>
          <a:p>
            <a:pPr algn="ctr"/>
            <a:r>
              <a:rPr lang="en-US" dirty="0"/>
              <a:t>TSDS-sGPS-R004-D004</a:t>
            </a:r>
          </a:p>
        </p:txBody>
      </p:sp>
    </p:spTree>
    <p:extLst>
      <p:ext uri="{BB962C8B-B14F-4D97-AF65-F5344CB8AC3E}">
        <p14:creationId xmlns:p14="http://schemas.microsoft.com/office/powerpoint/2010/main" val="8026296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22</a:t>
            </a:fld>
            <a:endParaRPr lang="en-US" dirty="0"/>
          </a:p>
        </p:txBody>
      </p:sp>
      <p:sp>
        <p:nvSpPr>
          <p:cNvPr id="3" name="Content Placeholder 2"/>
          <p:cNvSpPr>
            <a:spLocks noGrp="1"/>
          </p:cNvSpPr>
          <p:nvPr>
            <p:ph sz="quarter" idx="1"/>
          </p:nvPr>
        </p:nvSpPr>
        <p:spPr>
          <a:xfrm>
            <a:off x="533400" y="1752600"/>
            <a:ext cx="3962400" cy="4495800"/>
          </a:xfrm>
        </p:spPr>
        <p:txBody>
          <a:bodyPr/>
          <a:lstStyle/>
          <a:p>
            <a:pPr marL="0" indent="0">
              <a:buNone/>
            </a:pPr>
            <a:r>
              <a:rPr lang="en-US" dirty="0"/>
              <a:t>IES Practice Guide: Dropout Prevention Recommendations:</a:t>
            </a:r>
          </a:p>
          <a:p>
            <a:r>
              <a:rPr lang="en-US" dirty="0" smtClean="0"/>
              <a:t>Implement programs to improve students’ classroom behavior and social skills (targeted intervention).</a:t>
            </a:r>
          </a:p>
          <a:p>
            <a:r>
              <a:rPr lang="en-US" dirty="0" smtClean="0"/>
              <a:t>Personalize the learning environment and instructional process (schoolwide intervention).</a:t>
            </a:r>
          </a:p>
          <a:p>
            <a:r>
              <a:rPr lang="en-US" dirty="0" smtClean="0"/>
              <a:t>Provide rigorous and relevant instruction to better engage students in learning and provide the skills needed to graduate… (schoolwide intervention).</a:t>
            </a:r>
            <a:endParaRPr lang="en-US" dirty="0"/>
          </a:p>
        </p:txBody>
      </p:sp>
      <p:sp>
        <p:nvSpPr>
          <p:cNvPr id="4" name="Title 3"/>
          <p:cNvSpPr>
            <a:spLocks noGrp="1"/>
          </p:cNvSpPr>
          <p:nvPr>
            <p:ph type="title"/>
          </p:nvPr>
        </p:nvSpPr>
        <p:spPr>
          <a:xfrm>
            <a:off x="1901952" y="381000"/>
            <a:ext cx="6858000" cy="841248"/>
          </a:xfrm>
        </p:spPr>
        <p:txBody>
          <a:bodyPr/>
          <a:lstStyle/>
          <a:p>
            <a:r>
              <a:rPr lang="en-US" sz="2400" dirty="0"/>
              <a:t>Resources: IES Practice Guide </a:t>
            </a:r>
            <a:br>
              <a:rPr lang="en-US" sz="2400" dirty="0"/>
            </a:br>
            <a:r>
              <a:rPr lang="en-US" sz="2400" dirty="0"/>
              <a:t>Dropout Prevention (slide </a:t>
            </a:r>
            <a:r>
              <a:rPr lang="en-US" sz="2400" dirty="0" smtClean="0"/>
              <a:t>2 </a:t>
            </a:r>
            <a:r>
              <a:rPr lang="en-US" sz="2400" dirty="0"/>
              <a:t>of 2)</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1728" y="1728215"/>
            <a:ext cx="3872695" cy="421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800600" y="6019800"/>
            <a:ext cx="3675596" cy="369332"/>
          </a:xfrm>
          <a:prstGeom prst="rect">
            <a:avLst/>
          </a:prstGeom>
          <a:noFill/>
        </p:spPr>
        <p:txBody>
          <a:bodyPr wrap="square" rtlCol="0">
            <a:spAutoFit/>
          </a:bodyPr>
          <a:lstStyle/>
          <a:p>
            <a:pPr algn="ctr"/>
            <a:r>
              <a:rPr lang="en-US" dirty="0"/>
              <a:t>TSDS-sGPS-R004-D004</a:t>
            </a:r>
          </a:p>
        </p:txBody>
      </p:sp>
    </p:spTree>
    <p:extLst>
      <p:ext uri="{BB962C8B-B14F-4D97-AF65-F5344CB8AC3E}">
        <p14:creationId xmlns:p14="http://schemas.microsoft.com/office/powerpoint/2010/main" val="34505011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23</a:t>
            </a:fld>
            <a:endParaRPr lang="en-US" dirty="0"/>
          </a:p>
        </p:txBody>
      </p:sp>
      <p:sp>
        <p:nvSpPr>
          <p:cNvPr id="3" name="Content Placeholder 2"/>
          <p:cNvSpPr>
            <a:spLocks noGrp="1"/>
          </p:cNvSpPr>
          <p:nvPr>
            <p:ph sz="quarter" idx="1"/>
          </p:nvPr>
        </p:nvSpPr>
        <p:spPr>
          <a:xfrm>
            <a:off x="533400" y="1752600"/>
            <a:ext cx="3810000" cy="4495800"/>
          </a:xfrm>
        </p:spPr>
        <p:txBody>
          <a:bodyPr/>
          <a:lstStyle/>
          <a:p>
            <a:pPr marL="0" indent="0">
              <a:buNone/>
            </a:pPr>
            <a:r>
              <a:rPr lang="en-US" dirty="0"/>
              <a:t>Key Risk </a:t>
            </a:r>
            <a:r>
              <a:rPr lang="en-US" dirty="0" smtClean="0"/>
              <a:t>Factors— Four </a:t>
            </a:r>
            <a:r>
              <a:rPr lang="en-US" dirty="0"/>
              <a:t>areas: Individual, Family, School, </a:t>
            </a:r>
            <a:r>
              <a:rPr lang="en-US" dirty="0" smtClean="0"/>
              <a:t>and Community</a:t>
            </a:r>
            <a:r>
              <a:rPr lang="en-US" dirty="0"/>
              <a:t>. </a:t>
            </a:r>
          </a:p>
          <a:p>
            <a:r>
              <a:rPr lang="en-US" dirty="0"/>
              <a:t>This report focuses on Individual and </a:t>
            </a:r>
            <a:r>
              <a:rPr lang="en-US" dirty="0" smtClean="0"/>
              <a:t>Family</a:t>
            </a:r>
          </a:p>
          <a:p>
            <a:r>
              <a:rPr lang="en-US" dirty="0" smtClean="0"/>
              <a:t>The report lists Exemplary Programs including the program </a:t>
            </a:r>
            <a:r>
              <a:rPr lang="en-US" dirty="0"/>
              <a:t>name, website, overview, strategies, components as well as the targeted risk </a:t>
            </a:r>
            <a:r>
              <a:rPr lang="en-US" dirty="0" smtClean="0"/>
              <a:t>factors</a:t>
            </a:r>
          </a:p>
          <a:p>
            <a:r>
              <a:rPr lang="en-US" dirty="0" smtClean="0"/>
              <a:t>Recommended Programs can be located on pages 196, 204, 208 and 217</a:t>
            </a:r>
            <a:endParaRPr lang="en-US" dirty="0"/>
          </a:p>
          <a:p>
            <a:endParaRPr lang="en-US" dirty="0" smtClean="0"/>
          </a:p>
        </p:txBody>
      </p:sp>
      <p:sp>
        <p:nvSpPr>
          <p:cNvPr id="4" name="Title 3"/>
          <p:cNvSpPr>
            <a:spLocks noGrp="1"/>
          </p:cNvSpPr>
          <p:nvPr>
            <p:ph type="title"/>
          </p:nvPr>
        </p:nvSpPr>
        <p:spPr>
          <a:xfrm>
            <a:off x="1901952" y="384048"/>
            <a:ext cx="6858000" cy="841248"/>
          </a:xfrm>
        </p:spPr>
        <p:txBody>
          <a:bodyPr/>
          <a:lstStyle/>
          <a:p>
            <a:r>
              <a:rPr lang="en-US" sz="2400" dirty="0" smtClean="0"/>
              <a:t>Resources: </a:t>
            </a:r>
            <a:br>
              <a:rPr lang="en-US" sz="2400" dirty="0" smtClean="0"/>
            </a:br>
            <a:r>
              <a:rPr lang="en-US" sz="2400" dirty="0" smtClean="0"/>
              <a:t>Dropout Risk Factors</a:t>
            </a:r>
            <a:endParaRPr lang="en-US" sz="2400" dirty="0"/>
          </a:p>
        </p:txBody>
      </p:sp>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1728216"/>
            <a:ext cx="3457509" cy="41460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814854" y="5947497"/>
            <a:ext cx="3276600" cy="369332"/>
          </a:xfrm>
          <a:prstGeom prst="rect">
            <a:avLst/>
          </a:prstGeom>
          <a:noFill/>
        </p:spPr>
        <p:txBody>
          <a:bodyPr wrap="square" rtlCol="0">
            <a:spAutoFit/>
          </a:bodyPr>
          <a:lstStyle/>
          <a:p>
            <a:pPr algn="ctr"/>
            <a:r>
              <a:rPr lang="en-US" dirty="0"/>
              <a:t>TSDS-sGPS-R004-D002</a:t>
            </a:r>
          </a:p>
        </p:txBody>
      </p:sp>
    </p:spTree>
    <p:extLst>
      <p:ext uri="{BB962C8B-B14F-4D97-AF65-F5344CB8AC3E}">
        <p14:creationId xmlns:p14="http://schemas.microsoft.com/office/powerpoint/2010/main" val="1754558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24</a:t>
            </a:fld>
            <a:endParaRPr lang="en-US" dirty="0"/>
          </a:p>
        </p:txBody>
      </p:sp>
      <p:sp>
        <p:nvSpPr>
          <p:cNvPr id="6" name="Content Placeholder 5"/>
          <p:cNvSpPr>
            <a:spLocks noGrp="1"/>
          </p:cNvSpPr>
          <p:nvPr>
            <p:ph sz="quarter" idx="1"/>
          </p:nvPr>
        </p:nvSpPr>
        <p:spPr/>
        <p:txBody>
          <a:bodyPr/>
          <a:lstStyle/>
          <a:p>
            <a:pPr marL="0" indent="0">
              <a:buNone/>
            </a:pPr>
            <a:r>
              <a:rPr lang="en-US" b="1" dirty="0" smtClean="0">
                <a:solidFill>
                  <a:schemeClr val="accent2"/>
                </a:solidFill>
              </a:rPr>
              <a:t>Task: </a:t>
            </a:r>
            <a:r>
              <a:rPr lang="en-US" dirty="0" smtClean="0"/>
              <a:t>List the dropout prevention strategies or programs already in use at your LEA. Be prepared to share with the group.</a:t>
            </a:r>
          </a:p>
          <a:p>
            <a:pPr marL="0" indent="0">
              <a:buNone/>
            </a:pPr>
            <a:r>
              <a:rPr lang="en-US" b="1" dirty="0" smtClean="0">
                <a:solidFill>
                  <a:schemeClr val="accent2"/>
                </a:solidFill>
              </a:rPr>
              <a:t>Debrief: </a:t>
            </a:r>
            <a:r>
              <a:rPr lang="en-US" dirty="0" smtClean="0"/>
              <a:t>What strategies or programs did you learn about today that might be beneficial to your LEA?</a:t>
            </a:r>
            <a:endParaRPr lang="en-US" dirty="0"/>
          </a:p>
        </p:txBody>
      </p:sp>
      <p:sp>
        <p:nvSpPr>
          <p:cNvPr id="5" name="Title 4"/>
          <p:cNvSpPr>
            <a:spLocks noGrp="1"/>
          </p:cNvSpPr>
          <p:nvPr>
            <p:ph type="title"/>
          </p:nvPr>
        </p:nvSpPr>
        <p:spPr>
          <a:xfrm>
            <a:off x="1901952" y="381000"/>
            <a:ext cx="7165848" cy="841248"/>
          </a:xfrm>
        </p:spPr>
        <p:txBody>
          <a:bodyPr/>
          <a:lstStyle/>
          <a:p>
            <a:r>
              <a:rPr lang="en-US" sz="2400" dirty="0" smtClean="0"/>
              <a:t>Guided Exercise: Current LEA Dropout Prevention Programs or Strategies</a:t>
            </a:r>
            <a:endParaRPr lang="en-US" sz="2400" dirty="0"/>
          </a:p>
        </p:txBody>
      </p:sp>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1" y="3200400"/>
            <a:ext cx="5410199" cy="3120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4203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25</a:t>
            </a:fld>
            <a:endParaRPr lang="en-US" dirty="0"/>
          </a:p>
        </p:txBody>
      </p:sp>
      <p:sp>
        <p:nvSpPr>
          <p:cNvPr id="3" name="Content Placeholder 2"/>
          <p:cNvSpPr>
            <a:spLocks noGrp="1"/>
          </p:cNvSpPr>
          <p:nvPr>
            <p:ph sz="quarter" idx="1"/>
          </p:nvPr>
        </p:nvSpPr>
        <p:spPr/>
        <p:txBody>
          <a:bodyPr/>
          <a:lstStyle/>
          <a:p>
            <a:pPr marL="0" indent="0">
              <a:buNone/>
            </a:pPr>
            <a:r>
              <a:rPr lang="en-US" b="1" dirty="0" smtClean="0">
                <a:solidFill>
                  <a:schemeClr val="accent2"/>
                </a:solidFill>
              </a:rPr>
              <a:t>Task:</a:t>
            </a:r>
            <a:r>
              <a:rPr lang="en-US" dirty="0" smtClean="0"/>
              <a:t> Search the National Dropout Prevention Center at Clemson University to locate the names, descriptions and details of effective dropout prevention programs. http://www.dropoutprevention.org</a:t>
            </a:r>
          </a:p>
          <a:p>
            <a:pPr marL="0" indent="0">
              <a:buNone/>
            </a:pPr>
            <a:r>
              <a:rPr lang="en-US" b="1" dirty="0" smtClean="0">
                <a:solidFill>
                  <a:schemeClr val="accent2"/>
                </a:solidFill>
              </a:rPr>
              <a:t>Debrief: </a:t>
            </a:r>
            <a:r>
              <a:rPr lang="en-US" dirty="0" smtClean="0"/>
              <a:t>What new information did you learn as a result of your search? How will you apply this information at your LEA?</a:t>
            </a:r>
            <a:endParaRPr lang="en-US" dirty="0"/>
          </a:p>
        </p:txBody>
      </p:sp>
      <p:sp>
        <p:nvSpPr>
          <p:cNvPr id="4" name="Title 3"/>
          <p:cNvSpPr>
            <a:spLocks noGrp="1"/>
          </p:cNvSpPr>
          <p:nvPr>
            <p:ph type="title"/>
          </p:nvPr>
        </p:nvSpPr>
        <p:spPr>
          <a:xfrm>
            <a:off x="1905000" y="381000"/>
            <a:ext cx="6858000" cy="841248"/>
          </a:xfrm>
        </p:spPr>
        <p:txBody>
          <a:bodyPr/>
          <a:lstStyle/>
          <a:p>
            <a:r>
              <a:rPr lang="en-US" sz="2400" dirty="0" smtClean="0"/>
              <a:t>Guided Exercise: </a:t>
            </a:r>
            <a:r>
              <a:rPr lang="en-US" sz="2400" dirty="0"/>
              <a:t/>
            </a:r>
            <a:br>
              <a:rPr lang="en-US" sz="2400" dirty="0"/>
            </a:br>
            <a:r>
              <a:rPr lang="en-US" sz="2400" dirty="0" smtClean="0"/>
              <a:t>National Dropout Prevention Center Search</a:t>
            </a:r>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1" y="3429000"/>
            <a:ext cx="5638800" cy="29247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534175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smtClean="0"/>
              <a:t>Guided Exercises: studentGPS™ </a:t>
            </a:r>
            <a:br>
              <a:rPr lang="en-US" dirty="0" smtClean="0"/>
            </a:br>
            <a:r>
              <a:rPr lang="en-US" dirty="0" smtClean="0"/>
              <a:t>Metric Analysis and Action Plan</a:t>
            </a:r>
            <a:endParaRPr lang="en-US" dirty="0"/>
          </a:p>
        </p:txBody>
      </p:sp>
      <p:sp>
        <p:nvSpPr>
          <p:cNvPr id="3" name="Slide Number Placeholder 2"/>
          <p:cNvSpPr>
            <a:spLocks noGrp="1"/>
          </p:cNvSpPr>
          <p:nvPr>
            <p:ph type="sldNum" sz="quarter" idx="11"/>
          </p:nvPr>
        </p:nvSpPr>
        <p:spPr/>
        <p:txBody>
          <a:bodyPr>
            <a:normAutofit fontScale="85000" lnSpcReduction="20000"/>
          </a:bodyPr>
          <a:lstStyle/>
          <a:p>
            <a:fld id="{2F0C4421-5918-4AA3-AE4A-C36EDD2FD6EB}" type="slidenum">
              <a:rPr lang="en-US" smtClean="0"/>
              <a:pPr/>
              <a:t>26</a:t>
            </a:fld>
            <a:endParaRPr lang="en-US" dirty="0"/>
          </a:p>
        </p:txBody>
      </p:sp>
    </p:spTree>
    <p:extLst>
      <p:ext uri="{BB962C8B-B14F-4D97-AF65-F5344CB8AC3E}">
        <p14:creationId xmlns:p14="http://schemas.microsoft.com/office/powerpoint/2010/main" val="24346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Logging In</a:t>
            </a:r>
          </a:p>
        </p:txBody>
      </p:sp>
      <p:sp>
        <p:nvSpPr>
          <p:cNvPr id="3" name="Slide Number Placeholder 2"/>
          <p:cNvSpPr>
            <a:spLocks noGrp="1"/>
          </p:cNvSpPr>
          <p:nvPr>
            <p:ph type="sldNum" sz="quarter" idx="12"/>
          </p:nvPr>
        </p:nvSpPr>
        <p:spPr/>
        <p:txBody>
          <a:bodyPr>
            <a:noAutofit/>
          </a:bodyPr>
          <a:lstStyle/>
          <a:p>
            <a:fld id="{2F0C4421-5918-4AA3-AE4A-C36EDD2FD6EB}" type="slidenum">
              <a:rPr lang="en-US" smtClean="0"/>
              <a:pPr/>
              <a:t>27</a:t>
            </a:fld>
            <a:endParaRPr lang="en-US" dirty="0"/>
          </a:p>
        </p:txBody>
      </p:sp>
      <p:pic>
        <p:nvPicPr>
          <p:cNvPr id="5" name="Picture 2"/>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3352800"/>
            <a:ext cx="3429000" cy="2311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2"/>
          <p:cNvSpPr txBox="1">
            <a:spLocks/>
          </p:cNvSpPr>
          <p:nvPr/>
        </p:nvSpPr>
        <p:spPr>
          <a:xfrm>
            <a:off x="228600" y="1828800"/>
            <a:ext cx="8763000" cy="15240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1">
              <a:lnSpc>
                <a:spcPct val="106000"/>
              </a:lnSpc>
              <a:spcBef>
                <a:spcPts val="600"/>
              </a:spcBef>
              <a:spcAft>
                <a:spcPts val="300"/>
              </a:spcAft>
            </a:pPr>
            <a:r>
              <a:rPr lang="en-US" sz="1800" dirty="0" smtClean="0">
                <a:latin typeface="Arial" pitchFamily="34" charset="0"/>
                <a:cs typeface="Arial" pitchFamily="34" charset="0"/>
              </a:rPr>
              <a:t>Go to TEAL login page</a:t>
            </a:r>
          </a:p>
          <a:p>
            <a:pPr lvl="1">
              <a:lnSpc>
                <a:spcPct val="106000"/>
              </a:lnSpc>
              <a:spcBef>
                <a:spcPts val="600"/>
              </a:spcBef>
              <a:spcAft>
                <a:spcPts val="300"/>
              </a:spcAft>
            </a:pPr>
            <a:r>
              <a:rPr lang="en-US" sz="1800" dirty="0" smtClean="0">
                <a:latin typeface="Arial" pitchFamily="34" charset="0"/>
                <a:cs typeface="Arial" pitchFamily="34" charset="0"/>
              </a:rPr>
              <a:t>Log in via the TSDS Portal using your TEAL username and password</a:t>
            </a:r>
          </a:p>
          <a:p>
            <a:pPr lvl="1">
              <a:lnSpc>
                <a:spcPct val="106000"/>
              </a:lnSpc>
              <a:spcBef>
                <a:spcPts val="600"/>
              </a:spcBef>
              <a:spcAft>
                <a:spcPts val="300"/>
              </a:spcAft>
            </a:pPr>
            <a:r>
              <a:rPr lang="en-US" sz="1800" dirty="0" smtClean="0">
                <a:latin typeface="Arial" pitchFamily="34" charset="0"/>
                <a:cs typeface="Arial" pitchFamily="34" charset="0"/>
              </a:rPr>
              <a:t>In the TSDS Portal, click on the studentGPS</a:t>
            </a:r>
            <a:r>
              <a:rPr lang="en-US" sz="1800" baseline="50000" dirty="0" smtClean="0">
                <a:latin typeface="Arial" pitchFamily="34" charset="0"/>
                <a:cs typeface="Arial" pitchFamily="34" charset="0"/>
              </a:rPr>
              <a:t>TM</a:t>
            </a:r>
            <a:r>
              <a:rPr lang="en-US" sz="1800" dirty="0" smtClean="0">
                <a:latin typeface="Arial" pitchFamily="34" charset="0"/>
                <a:cs typeface="Arial" pitchFamily="34" charset="0"/>
              </a:rPr>
              <a:t> Dashboards icon </a:t>
            </a:r>
          </a:p>
          <a:p>
            <a:endParaRPr lang="en-US" dirty="0"/>
          </a:p>
        </p:txBody>
      </p:sp>
      <p:grpSp>
        <p:nvGrpSpPr>
          <p:cNvPr id="10" name="Group 9"/>
          <p:cNvGrpSpPr/>
          <p:nvPr/>
        </p:nvGrpSpPr>
        <p:grpSpPr>
          <a:xfrm>
            <a:off x="2971800" y="5791200"/>
            <a:ext cx="3200400" cy="603766"/>
            <a:chOff x="723900" y="4927330"/>
            <a:chExt cx="3962400" cy="838200"/>
          </a:xfrm>
        </p:grpSpPr>
        <p:sp>
          <p:nvSpPr>
            <p:cNvPr id="6" name="Rounded Rectangle 5"/>
            <p:cNvSpPr/>
            <p:nvPr/>
          </p:nvSpPr>
          <p:spPr>
            <a:xfrm>
              <a:off x="723900" y="4927330"/>
              <a:ext cx="3962400" cy="8382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066799" y="5138905"/>
              <a:ext cx="3276600" cy="369331"/>
            </a:xfrm>
            <a:prstGeom prst="rect">
              <a:avLst/>
            </a:prstGeom>
            <a:noFill/>
            <a:ln>
              <a:noFill/>
            </a:ln>
          </p:spPr>
          <p:txBody>
            <a:bodyPr wrap="square" rtlCol="0">
              <a:spAutoFit/>
            </a:bodyPr>
            <a:lstStyle/>
            <a:p>
              <a:pPr algn="ctr"/>
              <a:r>
                <a:rPr lang="en-US" b="1" dirty="0">
                  <a:solidFill>
                    <a:srgbClr val="FFFFFF"/>
                  </a:solidFill>
                  <a:latin typeface="Arial" pitchFamily="34" charset="0"/>
                  <a:cs typeface="Arial" pitchFamily="34" charset="0"/>
                </a:rPr>
                <a:t>www.tea.state.tx.us</a:t>
              </a:r>
            </a:p>
          </p:txBody>
        </p:sp>
      </p:gr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81600" y="3627894"/>
            <a:ext cx="3291568" cy="1999323"/>
          </a:xfrm>
          <a:prstGeom prst="rect">
            <a:avLst/>
          </a:prstGeom>
        </p:spPr>
      </p:pic>
    </p:spTree>
    <p:extLst>
      <p:ext uri="{BB962C8B-B14F-4D97-AF65-F5344CB8AC3E}">
        <p14:creationId xmlns:p14="http://schemas.microsoft.com/office/powerpoint/2010/main" val="29544220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648" y="3429000"/>
            <a:ext cx="5898397" cy="2607404"/>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901952" y="381000"/>
            <a:ext cx="6858000" cy="841248"/>
          </a:xfrm>
        </p:spPr>
        <p:txBody>
          <a:bodyPr>
            <a:noAutofit/>
          </a:bodyPr>
          <a:lstStyle/>
          <a:p>
            <a:r>
              <a:rPr lang="en-US" sz="2400" dirty="0" smtClean="0"/>
              <a:t>Metric Analysis: </a:t>
            </a:r>
            <a:br>
              <a:rPr lang="en-US" sz="2400" dirty="0" smtClean="0"/>
            </a:br>
            <a:r>
              <a:rPr lang="en-US" sz="2400" dirty="0" smtClean="0"/>
              <a:t>Daily Attendance</a:t>
            </a:r>
            <a:endParaRPr lang="en-US" sz="2400" dirty="0"/>
          </a:p>
        </p:txBody>
      </p:sp>
      <p:sp>
        <p:nvSpPr>
          <p:cNvPr id="7" name="Rectangle 6"/>
          <p:cNvSpPr/>
          <p:nvPr/>
        </p:nvSpPr>
        <p:spPr>
          <a:xfrm>
            <a:off x="2857500" y="4381323"/>
            <a:ext cx="1638300" cy="1655081"/>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3"/>
          <p:cNvSpPr txBox="1">
            <a:spLocks/>
          </p:cNvSpPr>
          <p:nvPr/>
        </p:nvSpPr>
        <p:spPr>
          <a:xfrm>
            <a:off x="533400" y="1752600"/>
            <a:ext cx="8153400" cy="20574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buNone/>
            </a:pPr>
            <a:r>
              <a:rPr lang="en-US" sz="1600" b="1" dirty="0">
                <a:solidFill>
                  <a:schemeClr val="accent2"/>
                </a:solidFill>
              </a:rPr>
              <a:t>Task: </a:t>
            </a:r>
            <a:r>
              <a:rPr lang="en-US" sz="1600" dirty="0"/>
              <a:t>Identify students with Daily Attendance Rates of less than 90% in one or more of the following metric columns: Last Four Weeks Attendance, Last Eight weeks Attendance, Year to Date Attendance</a:t>
            </a:r>
          </a:p>
          <a:p>
            <a:pPr marL="0" indent="0">
              <a:buNone/>
            </a:pPr>
            <a:r>
              <a:rPr lang="en-US" sz="1600" b="1" dirty="0">
                <a:solidFill>
                  <a:schemeClr val="accent2"/>
                </a:solidFill>
              </a:rPr>
              <a:t>Debrief: </a:t>
            </a:r>
            <a:r>
              <a:rPr lang="en-US" sz="1600" dirty="0"/>
              <a:t>Which of the three metrics above identify students with newly developing attendance issues? Which metric identifies those with chronic attendance issues?</a:t>
            </a:r>
          </a:p>
          <a:p>
            <a:pPr marL="0" indent="0">
              <a:buNone/>
            </a:pP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28</a:t>
            </a:fld>
            <a:endParaRPr lang="en-US" dirty="0"/>
          </a:p>
        </p:txBody>
      </p:sp>
    </p:spTree>
    <p:extLst>
      <p:ext uri="{BB962C8B-B14F-4D97-AF65-F5344CB8AC3E}">
        <p14:creationId xmlns:p14="http://schemas.microsoft.com/office/powerpoint/2010/main" val="38457921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Autofit/>
          </a:bodyPr>
          <a:lstStyle/>
          <a:p>
            <a:fld id="{2F0C4421-5918-4AA3-AE4A-C36EDD2FD6EB}" type="slidenum">
              <a:rPr lang="en-US" smtClean="0"/>
              <a:pPr/>
              <a:t>2</a:t>
            </a:fld>
            <a:endParaRPr lang="en-US" dirty="0"/>
          </a:p>
        </p:txBody>
      </p:sp>
      <p:sp>
        <p:nvSpPr>
          <p:cNvPr id="6" name="Title 1"/>
          <p:cNvSpPr>
            <a:spLocks noGrp="1"/>
          </p:cNvSpPr>
          <p:nvPr>
            <p:ph type="title"/>
          </p:nvPr>
        </p:nvSpPr>
        <p:spPr>
          <a:xfrm>
            <a:off x="1905000" y="457200"/>
            <a:ext cx="6858000" cy="841248"/>
          </a:xfrm>
        </p:spPr>
        <p:txBody>
          <a:bodyPr>
            <a:noAutofit/>
          </a:bodyPr>
          <a:lstStyle/>
          <a:p>
            <a:r>
              <a:rPr lang="en-US" dirty="0" smtClean="0"/>
              <a:t>Course Objectives</a:t>
            </a:r>
            <a:endParaRPr lang="en-US" dirty="0"/>
          </a:p>
        </p:txBody>
      </p:sp>
      <p:sp>
        <p:nvSpPr>
          <p:cNvPr id="8"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lvl="0" indent="0">
              <a:lnSpc>
                <a:spcPct val="106000"/>
              </a:lnSpc>
              <a:spcBef>
                <a:spcPts val="600"/>
              </a:spcBef>
              <a:spcAft>
                <a:spcPts val="300"/>
              </a:spcAft>
              <a:buNone/>
            </a:pPr>
            <a:r>
              <a:rPr lang="en-US" sz="1800" b="1" dirty="0" smtClean="0">
                <a:solidFill>
                  <a:schemeClr val="accent2"/>
                </a:solidFill>
              </a:rPr>
              <a:t>The participant will be able to:</a:t>
            </a:r>
          </a:p>
          <a:p>
            <a:pPr lvl="1">
              <a:lnSpc>
                <a:spcPct val="106000"/>
              </a:lnSpc>
              <a:spcBef>
                <a:spcPts val="600"/>
              </a:spcBef>
              <a:spcAft>
                <a:spcPts val="300"/>
              </a:spcAft>
            </a:pPr>
            <a:r>
              <a:rPr lang="en-US" sz="1800" dirty="0"/>
              <a:t>Use data from </a:t>
            </a:r>
            <a:r>
              <a:rPr lang="en-US" sz="1800" dirty="0" smtClean="0"/>
              <a:t>studentGPS™ </a:t>
            </a:r>
            <a:r>
              <a:rPr lang="en-US" sz="1800" dirty="0"/>
              <a:t>Dashboards to identify early warning </a:t>
            </a:r>
            <a:r>
              <a:rPr lang="en-US" sz="1800" dirty="0" smtClean="0"/>
              <a:t>indicators </a:t>
            </a:r>
            <a:r>
              <a:rPr lang="en-US" sz="1800" dirty="0"/>
              <a:t>of students and groups of students that are </a:t>
            </a:r>
            <a:r>
              <a:rPr lang="en-US" sz="1800" dirty="0" smtClean="0"/>
              <a:t>at-risk </a:t>
            </a:r>
          </a:p>
          <a:p>
            <a:pPr lvl="1">
              <a:lnSpc>
                <a:spcPct val="106000"/>
              </a:lnSpc>
              <a:spcBef>
                <a:spcPts val="600"/>
              </a:spcBef>
              <a:spcAft>
                <a:spcPts val="300"/>
              </a:spcAft>
            </a:pPr>
            <a:r>
              <a:rPr lang="en-US" sz="1800" dirty="0" smtClean="0"/>
              <a:t>Identify and understand at least two studentGPS™ Dashboards metrics that can be used as early warning indicators</a:t>
            </a:r>
          </a:p>
          <a:p>
            <a:pPr lvl="1">
              <a:lnSpc>
                <a:spcPct val="106000"/>
              </a:lnSpc>
              <a:spcBef>
                <a:spcPts val="600"/>
              </a:spcBef>
              <a:spcAft>
                <a:spcPts val="300"/>
              </a:spcAft>
            </a:pPr>
            <a:r>
              <a:rPr lang="en-US" sz="1800" dirty="0" smtClean="0"/>
              <a:t>Develop a studentGPS™ Dashboards Early Warning Action Plan</a:t>
            </a:r>
            <a:endParaRPr lang="en-US" sz="1800" dirty="0"/>
          </a:p>
        </p:txBody>
      </p:sp>
    </p:spTree>
    <p:extLst>
      <p:ext uri="{BB962C8B-B14F-4D97-AF65-F5344CB8AC3E}">
        <p14:creationId xmlns:p14="http://schemas.microsoft.com/office/powerpoint/2010/main" val="14341339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1952" y="384048"/>
            <a:ext cx="6858000" cy="841248"/>
          </a:xfrm>
        </p:spPr>
        <p:txBody>
          <a:bodyPr>
            <a:noAutofit/>
          </a:bodyPr>
          <a:lstStyle/>
          <a:p>
            <a:r>
              <a:rPr lang="en-US" sz="2400" dirty="0" smtClean="0"/>
              <a:t>Metric Analysis: </a:t>
            </a:r>
            <a:br>
              <a:rPr lang="en-US" sz="2400" dirty="0" smtClean="0"/>
            </a:br>
            <a:r>
              <a:rPr lang="en-US" sz="2400" dirty="0" smtClean="0"/>
              <a:t>Class Period Absences</a:t>
            </a:r>
            <a:endParaRPr lang="en-US" sz="2400" dirty="0"/>
          </a:p>
        </p:txBody>
      </p:sp>
      <p:sp>
        <p:nvSpPr>
          <p:cNvPr id="3" name="Slide Number Placeholder 2"/>
          <p:cNvSpPr>
            <a:spLocks noGrp="1"/>
          </p:cNvSpPr>
          <p:nvPr>
            <p:ph type="sldNum" sz="quarter" idx="12"/>
          </p:nvPr>
        </p:nvSpPr>
        <p:spPr/>
        <p:txBody>
          <a:bodyPr>
            <a:noAutofit/>
          </a:bodyPr>
          <a:lstStyle/>
          <a:p>
            <a:fld id="{2F0C4421-5918-4AA3-AE4A-C36EDD2FD6EB}" type="slidenum">
              <a:rPr lang="en-US" smtClean="0"/>
              <a:pPr/>
              <a:t>29</a:t>
            </a:fld>
            <a:endParaRPr lang="en-US" dirty="0"/>
          </a:p>
        </p:txBody>
      </p:sp>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648" y="3757848"/>
            <a:ext cx="4849405" cy="2577777"/>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2438400" y="4687437"/>
            <a:ext cx="1358381" cy="646563"/>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3"/>
          <p:cNvSpPr txBox="1">
            <a:spLocks/>
          </p:cNvSpPr>
          <p:nvPr/>
        </p:nvSpPr>
        <p:spPr>
          <a:xfrm>
            <a:off x="533400" y="1752600"/>
            <a:ext cx="8153400" cy="20574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buNone/>
            </a:pPr>
            <a:r>
              <a:rPr lang="en-US" sz="1600" b="1" dirty="0">
                <a:solidFill>
                  <a:schemeClr val="accent2"/>
                </a:solidFill>
              </a:rPr>
              <a:t>Task: </a:t>
            </a:r>
            <a:r>
              <a:rPr lang="en-US" sz="1600" dirty="0"/>
              <a:t>Identify students with class period absence rates  of 10% or greater in one or more of the following metrics: Last Four Weeks Class Absences; Last Eight Weeks Class Absences; Year to Date Class Absences </a:t>
            </a:r>
            <a:endParaRPr lang="en-US" sz="1600" dirty="0" smtClean="0"/>
          </a:p>
          <a:p>
            <a:pPr marL="0" indent="0">
              <a:buNone/>
            </a:pPr>
            <a:r>
              <a:rPr lang="en-US" sz="1600" b="1" dirty="0" smtClean="0">
                <a:solidFill>
                  <a:schemeClr val="accent2"/>
                </a:solidFill>
              </a:rPr>
              <a:t>Debrief</a:t>
            </a:r>
            <a:r>
              <a:rPr lang="en-US" sz="1600" b="1" dirty="0">
                <a:solidFill>
                  <a:schemeClr val="accent2"/>
                </a:solidFill>
              </a:rPr>
              <a:t>: </a:t>
            </a:r>
            <a:r>
              <a:rPr lang="en-US" sz="1600" dirty="0"/>
              <a:t>How can you use the Last Four Weeks and Last Eight Weeks Class Absence Metrics to determine which student absence rates are getting worse?  How does the Class Absence metric help you catch students you might not catch with the Daily Attendance Rate metrics</a:t>
            </a:r>
            <a:r>
              <a:rPr lang="en-US" sz="1600" dirty="0" smtClean="0"/>
              <a:t>?</a:t>
            </a:r>
            <a:endParaRPr lang="en-US" sz="1600" dirty="0"/>
          </a:p>
        </p:txBody>
      </p:sp>
    </p:spTree>
    <p:extLst>
      <p:ext uri="{BB962C8B-B14F-4D97-AF65-F5344CB8AC3E}">
        <p14:creationId xmlns:p14="http://schemas.microsoft.com/office/powerpoint/2010/main" val="6917413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648" y="3270318"/>
            <a:ext cx="5819084" cy="2875981"/>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901952" y="384048"/>
            <a:ext cx="6858000" cy="841248"/>
          </a:xfrm>
        </p:spPr>
        <p:txBody>
          <a:bodyPr/>
          <a:lstStyle/>
          <a:p>
            <a:r>
              <a:rPr lang="en-US" sz="2400" dirty="0" smtClean="0"/>
              <a:t>Metric Analysis: </a:t>
            </a:r>
            <a:br>
              <a:rPr lang="en-US" sz="2400" dirty="0" smtClean="0"/>
            </a:br>
            <a:r>
              <a:rPr lang="en-US" sz="2400" dirty="0" smtClean="0"/>
              <a:t>Days Absent</a:t>
            </a:r>
            <a:endParaRPr lang="en-US" sz="2400" dirty="0"/>
          </a:p>
        </p:txBody>
      </p:sp>
      <p:sp>
        <p:nvSpPr>
          <p:cNvPr id="3" name="Slide Number Placeholder 2"/>
          <p:cNvSpPr>
            <a:spLocks noGrp="1"/>
          </p:cNvSpPr>
          <p:nvPr>
            <p:ph type="sldNum" sz="quarter" idx="12"/>
          </p:nvPr>
        </p:nvSpPr>
        <p:spPr/>
        <p:txBody>
          <a:bodyPr>
            <a:noAutofit/>
          </a:bodyPr>
          <a:lstStyle/>
          <a:p>
            <a:fld id="{2F0C4421-5918-4AA3-AE4A-C36EDD2FD6EB}" type="slidenum">
              <a:rPr lang="en-US" smtClean="0"/>
              <a:pPr/>
              <a:t>30</a:t>
            </a:fld>
            <a:endParaRPr lang="en-US" dirty="0"/>
          </a:p>
        </p:txBody>
      </p:sp>
      <p:sp>
        <p:nvSpPr>
          <p:cNvPr id="6" name="Rectangle 5"/>
          <p:cNvSpPr/>
          <p:nvPr/>
        </p:nvSpPr>
        <p:spPr>
          <a:xfrm>
            <a:off x="4341115" y="4381306"/>
            <a:ext cx="537969" cy="1764993"/>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3"/>
          <p:cNvSpPr txBox="1">
            <a:spLocks/>
          </p:cNvSpPr>
          <p:nvPr/>
        </p:nvSpPr>
        <p:spPr>
          <a:xfrm>
            <a:off x="533400" y="1752600"/>
            <a:ext cx="8153400" cy="20574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buNone/>
            </a:pPr>
            <a:r>
              <a:rPr lang="en-US" sz="1600" b="1" dirty="0">
                <a:solidFill>
                  <a:schemeClr val="accent2"/>
                </a:solidFill>
              </a:rPr>
              <a:t>Task: </a:t>
            </a:r>
            <a:r>
              <a:rPr lang="en-US" sz="1600" dirty="0"/>
              <a:t>Which students are close to </a:t>
            </a:r>
            <a:r>
              <a:rPr lang="en-US" sz="1600" dirty="0" smtClean="0"/>
              <a:t>exceeding </a:t>
            </a:r>
            <a:r>
              <a:rPr lang="en-US" sz="1600" dirty="0"/>
              <a:t>the 7 day </a:t>
            </a:r>
            <a:r>
              <a:rPr lang="en-US" sz="1600" dirty="0" smtClean="0"/>
              <a:t>threshold for the Number of Days </a:t>
            </a:r>
            <a:r>
              <a:rPr lang="en-US" sz="1600" dirty="0"/>
              <a:t>A</a:t>
            </a:r>
            <a:r>
              <a:rPr lang="en-US" sz="1600" dirty="0" smtClean="0"/>
              <a:t>bsent metric? </a:t>
            </a:r>
          </a:p>
          <a:p>
            <a:pPr marL="0" indent="0">
              <a:buNone/>
            </a:pPr>
            <a:r>
              <a:rPr lang="en-US" sz="1600" b="1" dirty="0" smtClean="0">
                <a:solidFill>
                  <a:schemeClr val="accent2"/>
                </a:solidFill>
              </a:rPr>
              <a:t>Debrief</a:t>
            </a:r>
            <a:r>
              <a:rPr lang="en-US" sz="1600" b="1" dirty="0">
                <a:solidFill>
                  <a:schemeClr val="accent2"/>
                </a:solidFill>
              </a:rPr>
              <a:t>:</a:t>
            </a:r>
            <a:r>
              <a:rPr lang="en-US" sz="1600" dirty="0">
                <a:solidFill>
                  <a:schemeClr val="accent2"/>
                </a:solidFill>
              </a:rPr>
              <a:t> </a:t>
            </a:r>
            <a:r>
              <a:rPr lang="en-US" sz="1600" dirty="0"/>
              <a:t>What steps can you take to prevent students from exceeding the threshold of seven for the current semester on the Number of Days Absent metric</a:t>
            </a:r>
            <a:r>
              <a:rPr lang="en-US" sz="1600" dirty="0" smtClean="0"/>
              <a:t>? </a:t>
            </a:r>
          </a:p>
          <a:p>
            <a:endParaRPr lang="en-US" dirty="0"/>
          </a:p>
        </p:txBody>
      </p:sp>
    </p:spTree>
    <p:extLst>
      <p:ext uri="{BB962C8B-B14F-4D97-AF65-F5344CB8AC3E}">
        <p14:creationId xmlns:p14="http://schemas.microsoft.com/office/powerpoint/2010/main" val="30676690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1952" y="384048"/>
            <a:ext cx="6858000" cy="841248"/>
          </a:xfrm>
        </p:spPr>
        <p:txBody>
          <a:bodyPr>
            <a:noAutofit/>
          </a:bodyPr>
          <a:lstStyle/>
          <a:p>
            <a:r>
              <a:rPr lang="en-US" sz="2400" dirty="0" smtClean="0"/>
              <a:t>Metric Analysis: </a:t>
            </a:r>
            <a:br>
              <a:rPr lang="en-US" sz="2400" dirty="0" smtClean="0"/>
            </a:br>
            <a:r>
              <a:rPr lang="en-US" sz="2400" dirty="0" smtClean="0"/>
              <a:t>Grades Below C and Credits</a:t>
            </a:r>
            <a:endParaRPr lang="en-US" sz="2400" dirty="0"/>
          </a:p>
        </p:txBody>
      </p:sp>
      <p:sp>
        <p:nvSpPr>
          <p:cNvPr id="3" name="Slide Number Placeholder 2"/>
          <p:cNvSpPr>
            <a:spLocks noGrp="1"/>
          </p:cNvSpPr>
          <p:nvPr>
            <p:ph type="sldNum" sz="quarter" idx="12"/>
          </p:nvPr>
        </p:nvSpPr>
        <p:spPr/>
        <p:txBody>
          <a:bodyPr>
            <a:noAutofit/>
          </a:bodyPr>
          <a:lstStyle/>
          <a:p>
            <a:fld id="{2F0C4421-5918-4AA3-AE4A-C36EDD2FD6EB}" type="slidenum">
              <a:rPr lang="en-US" smtClean="0"/>
              <a:pPr/>
              <a:t>31</a:t>
            </a:fld>
            <a:endParaRPr lang="en-U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648" y="3547809"/>
            <a:ext cx="5295900" cy="2576751"/>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3657600" y="4026594"/>
            <a:ext cx="457200" cy="2060512"/>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3"/>
          <p:cNvSpPr txBox="1">
            <a:spLocks/>
          </p:cNvSpPr>
          <p:nvPr/>
        </p:nvSpPr>
        <p:spPr>
          <a:xfrm>
            <a:off x="533400" y="1752600"/>
            <a:ext cx="8153400" cy="20574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lvl="0" indent="0">
              <a:buNone/>
            </a:pPr>
            <a:r>
              <a:rPr lang="en-US" sz="1600" b="1" dirty="0">
                <a:solidFill>
                  <a:schemeClr val="accent2"/>
                </a:solidFill>
              </a:rPr>
              <a:t>T</a:t>
            </a:r>
            <a:r>
              <a:rPr lang="en-US" sz="1600" b="1" dirty="0" smtClean="0">
                <a:solidFill>
                  <a:schemeClr val="accent2"/>
                </a:solidFill>
              </a:rPr>
              <a:t>ask</a:t>
            </a:r>
            <a:r>
              <a:rPr lang="en-US" sz="1600" b="1" dirty="0">
                <a:solidFill>
                  <a:schemeClr val="accent2"/>
                </a:solidFill>
              </a:rPr>
              <a:t>: </a:t>
            </a:r>
            <a:r>
              <a:rPr lang="en-US" sz="1600" dirty="0"/>
              <a:t>Identify students with one or more Grades Below C. Next identify students with Grades below C and </a:t>
            </a:r>
            <a:r>
              <a:rPr lang="en-US" sz="1600" dirty="0" smtClean="0"/>
              <a:t>Credit </a:t>
            </a:r>
            <a:r>
              <a:rPr lang="en-US" sz="1600" dirty="0"/>
              <a:t>issues. Add these students to your watch list. Investigate further using the student level Academic </a:t>
            </a:r>
            <a:r>
              <a:rPr lang="en-US" sz="1600" dirty="0" smtClean="0"/>
              <a:t>Dashboard.</a:t>
            </a:r>
          </a:p>
          <a:p>
            <a:pPr marL="0" lvl="0" indent="0">
              <a:buNone/>
            </a:pPr>
            <a:r>
              <a:rPr lang="en-US" sz="1600" b="1" dirty="0" smtClean="0">
                <a:solidFill>
                  <a:schemeClr val="accent2"/>
                </a:solidFill>
              </a:rPr>
              <a:t>Debrief</a:t>
            </a:r>
            <a:r>
              <a:rPr lang="en-US" sz="1600" b="1" dirty="0">
                <a:solidFill>
                  <a:schemeClr val="accent2"/>
                </a:solidFill>
              </a:rPr>
              <a:t>: </a:t>
            </a:r>
            <a:r>
              <a:rPr lang="en-US" sz="1600" dirty="0"/>
              <a:t>From the data you have looked at so far, which students have you identified which are most concerning? What combinations of data helped you identify these students?</a:t>
            </a:r>
          </a:p>
          <a:p>
            <a:pPr marL="0" indent="0">
              <a:buFont typeface="Wingdings"/>
              <a:buNone/>
            </a:pPr>
            <a:endParaRPr lang="en-US" sz="1600" dirty="0" smtClean="0"/>
          </a:p>
          <a:p>
            <a:endParaRPr lang="en-US" dirty="0"/>
          </a:p>
        </p:txBody>
      </p:sp>
    </p:spTree>
    <p:extLst>
      <p:ext uri="{BB962C8B-B14F-4D97-AF65-F5344CB8AC3E}">
        <p14:creationId xmlns:p14="http://schemas.microsoft.com/office/powerpoint/2010/main" val="24501871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1952" y="384048"/>
            <a:ext cx="6858000" cy="841248"/>
          </a:xfrm>
        </p:spPr>
        <p:txBody>
          <a:bodyPr/>
          <a:lstStyle/>
          <a:p>
            <a:r>
              <a:rPr lang="en-US" sz="2400" dirty="0" smtClean="0"/>
              <a:t>Metric Analysis: </a:t>
            </a:r>
            <a:br>
              <a:rPr lang="en-US" sz="2400" dirty="0" smtClean="0"/>
            </a:br>
            <a:r>
              <a:rPr lang="en-US" sz="2400" dirty="0" smtClean="0"/>
              <a:t>Algebra I</a:t>
            </a:r>
            <a:endParaRPr lang="en-US" sz="2400" dirty="0"/>
          </a:p>
        </p:txBody>
      </p:sp>
      <p:sp>
        <p:nvSpPr>
          <p:cNvPr id="3" name="Slide Number Placeholder 2"/>
          <p:cNvSpPr>
            <a:spLocks noGrp="1"/>
          </p:cNvSpPr>
          <p:nvPr>
            <p:ph type="sldNum" sz="quarter" idx="12"/>
          </p:nvPr>
        </p:nvSpPr>
        <p:spPr/>
        <p:txBody>
          <a:bodyPr>
            <a:noAutofit/>
          </a:bodyPr>
          <a:lstStyle/>
          <a:p>
            <a:fld id="{2F0C4421-5918-4AA3-AE4A-C36EDD2FD6EB}" type="slidenum">
              <a:rPr lang="en-US" smtClean="0"/>
              <a:pPr/>
              <a:t>32</a:t>
            </a:fld>
            <a:endParaRPr lang="en-US" dirty="0"/>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648" y="3429000"/>
            <a:ext cx="6279000" cy="2752669"/>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647700" y="3429000"/>
            <a:ext cx="2400299" cy="484382"/>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3"/>
          <p:cNvSpPr txBox="1">
            <a:spLocks/>
          </p:cNvSpPr>
          <p:nvPr/>
        </p:nvSpPr>
        <p:spPr>
          <a:xfrm>
            <a:off x="533400" y="1752600"/>
            <a:ext cx="8153400" cy="16764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buNone/>
            </a:pPr>
            <a:r>
              <a:rPr lang="en-US" sz="1600" b="1" dirty="0" smtClean="0">
                <a:solidFill>
                  <a:schemeClr val="accent2"/>
                </a:solidFill>
              </a:rPr>
              <a:t>Task: </a:t>
            </a:r>
            <a:r>
              <a:rPr lang="en-US" sz="1600" dirty="0" smtClean="0"/>
              <a:t>Which students have not taken and passed (or are not passing) Algebra I by the end of their 9</a:t>
            </a:r>
            <a:r>
              <a:rPr lang="en-US" sz="1600" baseline="30000" dirty="0" smtClean="0"/>
              <a:t>th</a:t>
            </a:r>
            <a:r>
              <a:rPr lang="en-US" sz="1600" dirty="0" smtClean="0"/>
              <a:t> grade year? Which 10</a:t>
            </a:r>
            <a:r>
              <a:rPr lang="en-US" sz="1600" baseline="30000" dirty="0" smtClean="0"/>
              <a:t>th</a:t>
            </a:r>
            <a:r>
              <a:rPr lang="en-US" sz="1600" dirty="0" smtClean="0"/>
              <a:t> grade students have not taken and passed (or are not passing) Algebra I? Repeat this process for 11</a:t>
            </a:r>
            <a:r>
              <a:rPr lang="en-US" sz="1600" baseline="30000" dirty="0" smtClean="0"/>
              <a:t>th</a:t>
            </a:r>
            <a:r>
              <a:rPr lang="en-US" sz="1600" dirty="0" smtClean="0"/>
              <a:t> and 12</a:t>
            </a:r>
            <a:r>
              <a:rPr lang="en-US" sz="1600" baseline="30000" dirty="0" smtClean="0"/>
              <a:t>th</a:t>
            </a:r>
            <a:r>
              <a:rPr lang="en-US" sz="1600" dirty="0" smtClean="0"/>
              <a:t> graders.</a:t>
            </a:r>
          </a:p>
          <a:p>
            <a:pPr marL="0" indent="0">
              <a:buNone/>
            </a:pPr>
            <a:r>
              <a:rPr lang="en-US" sz="1600" b="1" dirty="0" smtClean="0">
                <a:solidFill>
                  <a:schemeClr val="accent2"/>
                </a:solidFill>
              </a:rPr>
              <a:t>Debrief</a:t>
            </a:r>
            <a:r>
              <a:rPr lang="en-US" sz="1600" b="1" dirty="0"/>
              <a:t>: </a:t>
            </a:r>
            <a:r>
              <a:rPr lang="en-US" sz="1600" dirty="0"/>
              <a:t>What is one way your </a:t>
            </a:r>
            <a:r>
              <a:rPr lang="en-US" sz="1600" dirty="0" smtClean="0"/>
              <a:t>LEA </a:t>
            </a:r>
            <a:r>
              <a:rPr lang="en-US" sz="1600" dirty="0"/>
              <a:t>or campus can help </a:t>
            </a:r>
            <a:r>
              <a:rPr lang="en-US" sz="1600" dirty="0" smtClean="0"/>
              <a:t>students </a:t>
            </a:r>
            <a:r>
              <a:rPr lang="en-US" sz="1600" dirty="0"/>
              <a:t>catch up and pass Algebra I?  </a:t>
            </a:r>
          </a:p>
          <a:p>
            <a:pPr marL="0" indent="0">
              <a:buFont typeface="Wingdings"/>
              <a:buNone/>
            </a:pPr>
            <a:endParaRPr lang="en-US" dirty="0" smtClean="0"/>
          </a:p>
          <a:p>
            <a:endParaRPr lang="en-US" dirty="0"/>
          </a:p>
        </p:txBody>
      </p:sp>
    </p:spTree>
    <p:extLst>
      <p:ext uri="{BB962C8B-B14F-4D97-AF65-F5344CB8AC3E}">
        <p14:creationId xmlns:p14="http://schemas.microsoft.com/office/powerpoint/2010/main" val="45237391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648" y="3505200"/>
            <a:ext cx="5334000" cy="2775304"/>
          </a:xfrm>
          <a:prstGeom prst="rect">
            <a:avLst/>
          </a:prstGeom>
          <a:noFill/>
          <a:ln w="952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a:xfrm>
            <a:off x="1901952" y="384048"/>
            <a:ext cx="6858000" cy="841248"/>
          </a:xfrm>
        </p:spPr>
        <p:txBody>
          <a:bodyPr/>
          <a:lstStyle/>
          <a:p>
            <a:r>
              <a:rPr lang="en-US" sz="2400" dirty="0"/>
              <a:t>Metric Analysis: </a:t>
            </a:r>
            <a:r>
              <a:rPr lang="en-US" sz="2400" dirty="0" smtClean="0"/>
              <a:t/>
            </a:r>
            <a:br>
              <a:rPr lang="en-US" sz="2400" dirty="0" smtClean="0"/>
            </a:br>
            <a:r>
              <a:rPr lang="en-US" sz="2400" dirty="0" smtClean="0"/>
              <a:t>Discipline</a:t>
            </a:r>
            <a:endParaRPr lang="en-US" sz="2400" dirty="0"/>
          </a:p>
        </p:txBody>
      </p:sp>
      <p:sp>
        <p:nvSpPr>
          <p:cNvPr id="3" name="Slide Number Placeholder 2"/>
          <p:cNvSpPr>
            <a:spLocks noGrp="1"/>
          </p:cNvSpPr>
          <p:nvPr>
            <p:ph type="sldNum" sz="quarter" idx="12"/>
          </p:nvPr>
        </p:nvSpPr>
        <p:spPr/>
        <p:txBody>
          <a:bodyPr>
            <a:noAutofit/>
          </a:bodyPr>
          <a:lstStyle/>
          <a:p>
            <a:fld id="{2F0C4421-5918-4AA3-AE4A-C36EDD2FD6EB}" type="slidenum">
              <a:rPr lang="en-US" smtClean="0"/>
              <a:pPr/>
              <a:t>33</a:t>
            </a:fld>
            <a:endParaRPr lang="en-US" dirty="0"/>
          </a:p>
        </p:txBody>
      </p:sp>
      <p:sp>
        <p:nvSpPr>
          <p:cNvPr id="4" name="Content Placeholder 3"/>
          <p:cNvSpPr>
            <a:spLocks noGrp="1"/>
          </p:cNvSpPr>
          <p:nvPr>
            <p:ph sz="quarter" idx="1"/>
          </p:nvPr>
        </p:nvSpPr>
        <p:spPr>
          <a:xfrm>
            <a:off x="533400" y="1752600"/>
            <a:ext cx="8305800" cy="1447800"/>
          </a:xfrm>
        </p:spPr>
        <p:txBody>
          <a:bodyPr/>
          <a:lstStyle/>
          <a:p>
            <a:pPr marL="0" indent="0">
              <a:buNone/>
            </a:pPr>
            <a:r>
              <a:rPr lang="en-US" sz="1600" b="1" dirty="0">
                <a:solidFill>
                  <a:schemeClr val="accent2"/>
                </a:solidFill>
              </a:rPr>
              <a:t>Task: </a:t>
            </a:r>
            <a:r>
              <a:rPr lang="en-US" sz="1600" dirty="0"/>
              <a:t>Which students are having discipline problems? Create a watch list for students with discipline problems. Note which of these students are also experiencing attendance problems or have special designations.</a:t>
            </a:r>
          </a:p>
          <a:p>
            <a:pPr marL="0" indent="0">
              <a:buNone/>
            </a:pPr>
            <a:r>
              <a:rPr lang="en-US" sz="1600" b="1" dirty="0" smtClean="0">
                <a:solidFill>
                  <a:schemeClr val="accent2"/>
                </a:solidFill>
              </a:rPr>
              <a:t>Debrief</a:t>
            </a:r>
            <a:r>
              <a:rPr lang="en-US" sz="1600" b="1" dirty="0"/>
              <a:t>: </a:t>
            </a:r>
            <a:r>
              <a:rPr lang="en-US" sz="1600" dirty="0"/>
              <a:t>When viewing your watch list of students with behavior issues, how can you determine which students also have attendance issues? How can you determine which students have special </a:t>
            </a:r>
            <a:r>
              <a:rPr lang="en-US" sz="1600" dirty="0" smtClean="0"/>
              <a:t>designations?</a:t>
            </a:r>
            <a:endParaRPr lang="en-US" sz="1600" dirty="0"/>
          </a:p>
        </p:txBody>
      </p:sp>
    </p:spTree>
    <p:extLst>
      <p:ext uri="{BB962C8B-B14F-4D97-AF65-F5344CB8AC3E}">
        <p14:creationId xmlns:p14="http://schemas.microsoft.com/office/powerpoint/2010/main" val="346505973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1952" y="457200"/>
            <a:ext cx="6702552" cy="685800"/>
          </a:xfrm>
        </p:spPr>
        <p:txBody>
          <a:bodyPr>
            <a:noAutofit/>
          </a:bodyPr>
          <a:lstStyle/>
          <a:p>
            <a:r>
              <a:rPr lang="en-US" sz="2400" dirty="0" smtClean="0"/>
              <a:t>Guided Exercise: studentGPS™ Dashboards </a:t>
            </a:r>
            <a:br>
              <a:rPr lang="en-US" sz="2400" dirty="0" smtClean="0"/>
            </a:br>
            <a:r>
              <a:rPr lang="en-US" sz="2400" dirty="0" smtClean="0"/>
              <a:t>Early Warning Action Plan</a:t>
            </a:r>
            <a:endParaRPr lang="en-US" sz="2400" dirty="0"/>
          </a:p>
        </p:txBody>
      </p:sp>
      <p:sp>
        <p:nvSpPr>
          <p:cNvPr id="8" name="Content Placeholder 3"/>
          <p:cNvSpPr txBox="1">
            <a:spLocks/>
          </p:cNvSpPr>
          <p:nvPr/>
        </p:nvSpPr>
        <p:spPr>
          <a:xfrm>
            <a:off x="533400" y="1752600"/>
            <a:ext cx="8153400" cy="20574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buNone/>
            </a:pPr>
            <a:r>
              <a:rPr lang="en-US" b="1" dirty="0" smtClean="0">
                <a:solidFill>
                  <a:schemeClr val="accent2"/>
                </a:solidFill>
              </a:rPr>
              <a:t>Task: </a:t>
            </a:r>
            <a:r>
              <a:rPr lang="en-US" dirty="0" smtClean="0"/>
              <a:t>List the student name along with the information you currently know about the student. What additional information do you need? What risk factors do you know or not know? </a:t>
            </a:r>
          </a:p>
          <a:p>
            <a:pPr marL="0" indent="0">
              <a:buNone/>
            </a:pPr>
            <a:r>
              <a:rPr lang="en-US" b="1" dirty="0" smtClean="0">
                <a:solidFill>
                  <a:schemeClr val="accent2"/>
                </a:solidFill>
              </a:rPr>
              <a:t>Debrief: </a:t>
            </a:r>
            <a:r>
              <a:rPr lang="en-US" dirty="0" smtClean="0"/>
              <a:t>What are your next steps? Who is willing to share?</a:t>
            </a:r>
          </a:p>
          <a:p>
            <a:pPr marL="0" indent="0">
              <a:buNone/>
            </a:pPr>
            <a:endParaRPr lang="en-U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648" y="3276600"/>
            <a:ext cx="5635752" cy="2938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2F0C4421-5918-4AA3-AE4A-C36EDD2FD6EB}" type="slidenum">
              <a:rPr lang="en-US" smtClean="0"/>
              <a:pPr/>
              <a:t>34</a:t>
            </a:fld>
            <a:endParaRPr lang="en-US" dirty="0"/>
          </a:p>
        </p:txBody>
      </p:sp>
    </p:spTree>
    <p:extLst>
      <p:ext uri="{BB962C8B-B14F-4D97-AF65-F5344CB8AC3E}">
        <p14:creationId xmlns:p14="http://schemas.microsoft.com/office/powerpoint/2010/main" val="102933960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Debrief and Next Steps</a:t>
            </a:r>
            <a:endParaRPr lang="en-US" dirty="0"/>
          </a:p>
        </p:txBody>
      </p:sp>
      <p:sp>
        <p:nvSpPr>
          <p:cNvPr id="3" name="Slide Number Placeholder 2"/>
          <p:cNvSpPr>
            <a:spLocks noGrp="1"/>
          </p:cNvSpPr>
          <p:nvPr>
            <p:ph type="sldNum" sz="quarter" idx="11"/>
          </p:nvPr>
        </p:nvSpPr>
        <p:spPr/>
        <p:txBody>
          <a:bodyPr>
            <a:normAutofit fontScale="85000" lnSpcReduction="20000"/>
          </a:bodyPr>
          <a:lstStyle/>
          <a:p>
            <a:fld id="{2F0C4421-5918-4AA3-AE4A-C36EDD2FD6EB}" type="slidenum">
              <a:rPr lang="en-US" smtClean="0"/>
              <a:pPr/>
              <a:t>35</a:t>
            </a:fld>
            <a:endParaRPr lang="en-US" dirty="0"/>
          </a:p>
        </p:txBody>
      </p:sp>
    </p:spTree>
    <p:extLst>
      <p:ext uri="{BB962C8B-B14F-4D97-AF65-F5344CB8AC3E}">
        <p14:creationId xmlns:p14="http://schemas.microsoft.com/office/powerpoint/2010/main" val="41454990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Debrief and Share</a:t>
            </a:r>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As a table or group, think of one of the </a:t>
            </a:r>
            <a:r>
              <a:rPr lang="en-US" sz="1800" dirty="0" smtClean="0"/>
              <a:t>risk factors </a:t>
            </a:r>
            <a:r>
              <a:rPr lang="en-US" sz="1800" dirty="0"/>
              <a:t>you discussed or discovered </a:t>
            </a:r>
            <a:r>
              <a:rPr lang="en-US" sz="1800" dirty="0" smtClean="0"/>
              <a:t>today. Let’s list several risk factors. Who is willing to share?</a:t>
            </a:r>
            <a:endParaRPr lang="en-US" sz="1800" dirty="0"/>
          </a:p>
          <a:p>
            <a:pPr>
              <a:lnSpc>
                <a:spcPct val="106000"/>
              </a:lnSpc>
              <a:spcBef>
                <a:spcPts val="600"/>
              </a:spcBef>
              <a:spcAft>
                <a:spcPts val="300"/>
              </a:spcAft>
            </a:pPr>
            <a:r>
              <a:rPr lang="en-US" sz="1800" dirty="0" smtClean="0"/>
              <a:t>What strategy or programs did you hear about today? </a:t>
            </a:r>
            <a:endParaRPr lang="en-US" sz="1800" dirty="0"/>
          </a:p>
          <a:p>
            <a:pPr>
              <a:lnSpc>
                <a:spcPct val="106000"/>
              </a:lnSpc>
              <a:spcBef>
                <a:spcPts val="600"/>
              </a:spcBef>
              <a:spcAft>
                <a:spcPts val="300"/>
              </a:spcAft>
            </a:pPr>
            <a:r>
              <a:rPr lang="en-US" sz="1800" dirty="0" smtClean="0"/>
              <a:t>When you have identified a student who is potentially at-risk for dropping out of school, what types of questions will you ask in order to provide an appropriate intervention for this student?</a:t>
            </a:r>
          </a:p>
          <a:p>
            <a:endParaRPr lang="en-US" sz="1800" dirty="0"/>
          </a:p>
          <a:p>
            <a:endParaRPr lang="en-US" sz="1800" dirty="0"/>
          </a:p>
          <a:p>
            <a:pPr marL="0" lvl="0" indent="0">
              <a:lnSpc>
                <a:spcPct val="106000"/>
              </a:lnSpc>
              <a:spcBef>
                <a:spcPts val="600"/>
              </a:spcBef>
              <a:spcAft>
                <a:spcPts val="300"/>
              </a:spcAft>
              <a:buNone/>
            </a:pPr>
            <a:endParaRPr lang="en-US" sz="1800" dirty="0"/>
          </a:p>
        </p:txBody>
      </p:sp>
      <p:sp>
        <p:nvSpPr>
          <p:cNvPr id="2" name="Slide Number Placeholder 1"/>
          <p:cNvSpPr>
            <a:spLocks noGrp="1"/>
          </p:cNvSpPr>
          <p:nvPr>
            <p:ph type="sldNum" sz="quarter" idx="12"/>
          </p:nvPr>
        </p:nvSpPr>
        <p:spPr/>
        <p:txBody>
          <a:bodyPr/>
          <a:lstStyle/>
          <a:p>
            <a:fld id="{2F0C4421-5918-4AA3-AE4A-C36EDD2FD6EB}" type="slidenum">
              <a:rPr lang="en-US" smtClean="0"/>
              <a:pPr/>
              <a:t>36</a:t>
            </a:fld>
            <a:endParaRPr lang="en-US" dirty="0"/>
          </a:p>
        </p:txBody>
      </p:sp>
    </p:spTree>
    <p:extLst>
      <p:ext uri="{BB962C8B-B14F-4D97-AF65-F5344CB8AC3E}">
        <p14:creationId xmlns:p14="http://schemas.microsoft.com/office/powerpoint/2010/main" val="293339123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dirty="0" smtClean="0"/>
              <a:t>What are my personal follow-up steps I need to take?</a:t>
            </a:r>
          </a:p>
          <a:p>
            <a:pPr lvl="0">
              <a:lnSpc>
                <a:spcPct val="106000"/>
              </a:lnSpc>
              <a:spcBef>
                <a:spcPts val="600"/>
              </a:spcBef>
              <a:spcAft>
                <a:spcPts val="300"/>
              </a:spcAft>
            </a:pPr>
            <a:r>
              <a:rPr lang="en-US" sz="1800" dirty="0" smtClean="0"/>
              <a:t>Where will you seek out the additional information you need?</a:t>
            </a:r>
          </a:p>
          <a:p>
            <a:pPr lvl="0">
              <a:lnSpc>
                <a:spcPct val="106000"/>
              </a:lnSpc>
              <a:spcBef>
                <a:spcPts val="600"/>
              </a:spcBef>
              <a:spcAft>
                <a:spcPts val="300"/>
              </a:spcAft>
            </a:pPr>
            <a:r>
              <a:rPr lang="en-US" sz="1800" dirty="0" smtClean="0"/>
              <a:t>What will you do once you have the information?</a:t>
            </a:r>
          </a:p>
          <a:p>
            <a:pPr marL="0" lvl="0" indent="0">
              <a:lnSpc>
                <a:spcPct val="106000"/>
              </a:lnSpc>
              <a:spcBef>
                <a:spcPts val="600"/>
              </a:spcBef>
              <a:spcAft>
                <a:spcPts val="300"/>
              </a:spcAft>
              <a:buNone/>
            </a:pPr>
            <a:endParaRPr lang="en-US" sz="18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37</a:t>
            </a:fld>
            <a:endParaRPr lang="en-US" dirty="0"/>
          </a:p>
        </p:txBody>
      </p:sp>
    </p:spTree>
    <p:extLst>
      <p:ext uri="{BB962C8B-B14F-4D97-AF65-F5344CB8AC3E}">
        <p14:creationId xmlns:p14="http://schemas.microsoft.com/office/powerpoint/2010/main" val="30630945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Wrap Up, Knowledge Check, Survey, and Questions</a:t>
            </a:r>
            <a:endParaRPr lang="en-US" dirty="0"/>
          </a:p>
        </p:txBody>
      </p:sp>
      <p:sp>
        <p:nvSpPr>
          <p:cNvPr id="5" name="Slide Number Placeholder 4"/>
          <p:cNvSpPr>
            <a:spLocks noGrp="1"/>
          </p:cNvSpPr>
          <p:nvPr>
            <p:ph type="sldNum" sz="quarter" idx="11"/>
          </p:nvPr>
        </p:nvSpPr>
        <p:spPr/>
        <p:txBody>
          <a:bodyPr>
            <a:normAutofit fontScale="85000" lnSpcReduction="20000"/>
          </a:bodyPr>
          <a:lstStyle/>
          <a:p>
            <a:pPr>
              <a:defRPr/>
            </a:pPr>
            <a:fld id="{0409C80C-6D07-4F14-9F07-DB641AF9230F}" type="slidenum">
              <a:rPr lang="en-US" smtClean="0"/>
              <a:pPr>
                <a:defRPr/>
              </a:pPr>
              <a:t>38</a:t>
            </a:fld>
            <a:endParaRPr lang="en-US" dirty="0"/>
          </a:p>
        </p:txBody>
      </p:sp>
    </p:spTree>
    <p:extLst>
      <p:ext uri="{BB962C8B-B14F-4D97-AF65-F5344CB8AC3E}">
        <p14:creationId xmlns:p14="http://schemas.microsoft.com/office/powerpoint/2010/main" val="28699249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Course Pre-requisites </a:t>
            </a:r>
            <a:endParaRPr lang="en-US" dirty="0"/>
          </a:p>
        </p:txBody>
      </p:sp>
      <p:sp>
        <p:nvSpPr>
          <p:cNvPr id="5" name="Content Placeholder 3"/>
          <p:cNvSpPr txBox="1">
            <a:spLocks/>
          </p:cNvSpPr>
          <p:nvPr/>
        </p:nvSpPr>
        <p:spPr>
          <a:xfrm>
            <a:off x="533400" y="1752600"/>
            <a:ext cx="83058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lvl="0" indent="0">
              <a:lnSpc>
                <a:spcPct val="106000"/>
              </a:lnSpc>
              <a:spcBef>
                <a:spcPts val="600"/>
              </a:spcBef>
              <a:spcAft>
                <a:spcPts val="300"/>
              </a:spcAft>
              <a:buNone/>
            </a:pPr>
            <a:r>
              <a:rPr lang="en-US" sz="1600" b="1" dirty="0" smtClean="0">
                <a:solidFill>
                  <a:schemeClr val="accent2"/>
                </a:solidFill>
              </a:rPr>
              <a:t>Pre-requisites </a:t>
            </a:r>
            <a:r>
              <a:rPr lang="en-US" sz="1600" b="1" dirty="0">
                <a:solidFill>
                  <a:schemeClr val="accent2"/>
                </a:solidFill>
              </a:rPr>
              <a:t>that are needed prior to this training: </a:t>
            </a:r>
            <a:endParaRPr lang="en-US" sz="1600" dirty="0"/>
          </a:p>
          <a:p>
            <a:pPr lvl="1">
              <a:lnSpc>
                <a:spcPct val="106000"/>
              </a:lnSpc>
              <a:spcBef>
                <a:spcPts val="600"/>
              </a:spcBef>
              <a:spcAft>
                <a:spcPts val="300"/>
              </a:spcAft>
            </a:pPr>
            <a:r>
              <a:rPr lang="en-US" sz="1600" u="sng" dirty="0" smtClean="0"/>
              <a:t>Training Pre-requisites</a:t>
            </a:r>
            <a:r>
              <a:rPr lang="en-US" sz="1600" dirty="0" smtClean="0"/>
              <a:t>: </a:t>
            </a:r>
          </a:p>
          <a:p>
            <a:pPr lvl="2">
              <a:lnSpc>
                <a:spcPct val="106000"/>
              </a:lnSpc>
              <a:spcBef>
                <a:spcPts val="600"/>
              </a:spcBef>
              <a:spcAft>
                <a:spcPts val="300"/>
              </a:spcAft>
            </a:pPr>
            <a:r>
              <a:rPr lang="en-US" sz="1600" dirty="0" smtClean="0"/>
              <a:t>Participants should attend the TSDS and studentGPS™ Dashboards Overview Course 1 training session (or view the online Course)</a:t>
            </a:r>
          </a:p>
          <a:p>
            <a:pPr lvl="2">
              <a:lnSpc>
                <a:spcPct val="106000"/>
              </a:lnSpc>
              <a:spcBef>
                <a:spcPts val="600"/>
              </a:spcBef>
              <a:spcAft>
                <a:spcPts val="300"/>
              </a:spcAft>
            </a:pPr>
            <a:r>
              <a:rPr lang="en-US" sz="1600" dirty="0" smtClean="0"/>
              <a:t>Participants </a:t>
            </a:r>
            <a:r>
              <a:rPr lang="en-US" sz="1600" dirty="0"/>
              <a:t>should </a:t>
            </a:r>
            <a:r>
              <a:rPr lang="en-US" sz="1600" dirty="0" smtClean="0"/>
              <a:t>attend studentGPS™ Dashboards 101 for Teachers and Specialists Course 2A </a:t>
            </a:r>
            <a:r>
              <a:rPr lang="en-US" sz="1600" dirty="0"/>
              <a:t>or studentGPS™ Dashboards 101 for </a:t>
            </a:r>
            <a:r>
              <a:rPr lang="en-US" sz="1600" dirty="0" smtClean="0"/>
              <a:t>LEA and Campus Administrators 2B </a:t>
            </a:r>
            <a:r>
              <a:rPr lang="en-US" sz="1600" dirty="0"/>
              <a:t>training session</a:t>
            </a:r>
          </a:p>
          <a:p>
            <a:pPr lvl="1">
              <a:lnSpc>
                <a:spcPct val="106000"/>
              </a:lnSpc>
              <a:spcBef>
                <a:spcPts val="600"/>
              </a:spcBef>
              <a:spcAft>
                <a:spcPts val="300"/>
              </a:spcAft>
            </a:pPr>
            <a:r>
              <a:rPr lang="en-US" sz="1600" u="sng" dirty="0" smtClean="0"/>
              <a:t>Timing Pre-requisites</a:t>
            </a:r>
            <a:r>
              <a:rPr lang="en-US" sz="1600" dirty="0" smtClean="0"/>
              <a:t>: </a:t>
            </a:r>
          </a:p>
          <a:p>
            <a:pPr lvl="2">
              <a:lnSpc>
                <a:spcPct val="106000"/>
              </a:lnSpc>
              <a:spcBef>
                <a:spcPts val="600"/>
              </a:spcBef>
              <a:spcAft>
                <a:spcPts val="300"/>
              </a:spcAft>
            </a:pPr>
            <a:r>
              <a:rPr lang="en-US" sz="1600" dirty="0" smtClean="0"/>
              <a:t>This </a:t>
            </a:r>
            <a:r>
              <a:rPr lang="en-US" sz="1600" dirty="0"/>
              <a:t>training session should be held after the first two grading </a:t>
            </a:r>
            <a:r>
              <a:rPr lang="en-US" sz="1600" dirty="0" smtClean="0"/>
              <a:t>cycles </a:t>
            </a:r>
            <a:r>
              <a:rPr lang="en-US" sz="1600" dirty="0"/>
              <a:t>have been completed and the </a:t>
            </a:r>
            <a:r>
              <a:rPr lang="en-US" sz="1600" dirty="0" smtClean="0"/>
              <a:t>attendance, discipline and grading data </a:t>
            </a:r>
            <a:r>
              <a:rPr lang="en-US" sz="1600" dirty="0"/>
              <a:t>has been </a:t>
            </a:r>
            <a:r>
              <a:rPr lang="en-US" sz="1600" dirty="0" smtClean="0"/>
              <a:t>loaded</a:t>
            </a:r>
          </a:p>
          <a:p>
            <a:pPr lvl="1">
              <a:lnSpc>
                <a:spcPct val="106000"/>
              </a:lnSpc>
              <a:spcBef>
                <a:spcPts val="600"/>
              </a:spcBef>
              <a:spcAft>
                <a:spcPts val="300"/>
              </a:spcAft>
            </a:pPr>
            <a:r>
              <a:rPr lang="en-US" sz="1600" u="sng" dirty="0" smtClean="0"/>
              <a:t>Technical Pre-requisites</a:t>
            </a:r>
            <a:r>
              <a:rPr lang="en-US" sz="1600" dirty="0" smtClean="0"/>
              <a:t>:</a:t>
            </a:r>
            <a:endParaRPr lang="en-US" sz="1600" dirty="0"/>
          </a:p>
          <a:p>
            <a:pPr lvl="2">
              <a:lnSpc>
                <a:spcPct val="106000"/>
              </a:lnSpc>
              <a:spcBef>
                <a:spcPts val="600"/>
              </a:spcBef>
              <a:spcAft>
                <a:spcPts val="300"/>
              </a:spcAft>
            </a:pPr>
            <a:r>
              <a:rPr lang="en-US" sz="1600" dirty="0"/>
              <a:t>Participants will need a TEAL ID with access to the </a:t>
            </a:r>
            <a:r>
              <a:rPr lang="en-US" sz="1600" dirty="0" smtClean="0"/>
              <a:t>studentGPS™ </a:t>
            </a:r>
            <a:r>
              <a:rPr lang="en-US" sz="1600" dirty="0"/>
              <a:t>Dashboards application </a:t>
            </a:r>
          </a:p>
          <a:p>
            <a:pPr lvl="2">
              <a:lnSpc>
                <a:spcPct val="106000"/>
              </a:lnSpc>
              <a:spcBef>
                <a:spcPts val="600"/>
              </a:spcBef>
              <a:spcAft>
                <a:spcPts val="300"/>
              </a:spcAft>
            </a:pPr>
            <a:r>
              <a:rPr lang="en-US" sz="1600" dirty="0"/>
              <a:t>Participants will </a:t>
            </a:r>
            <a:r>
              <a:rPr lang="en-US" sz="1600" dirty="0" smtClean="0"/>
              <a:t>need a Project </a:t>
            </a:r>
            <a:r>
              <a:rPr lang="en-US" sz="1600" dirty="0"/>
              <a:t>Share user </a:t>
            </a:r>
            <a:r>
              <a:rPr lang="en-US" sz="1600" dirty="0" smtClean="0"/>
              <a:t>ID</a:t>
            </a:r>
            <a:endParaRPr lang="en-US" sz="1600" dirty="0"/>
          </a:p>
          <a:p>
            <a:pPr marL="365760" lvl="1" indent="0">
              <a:lnSpc>
                <a:spcPct val="106000"/>
              </a:lnSpc>
              <a:spcBef>
                <a:spcPts val="600"/>
              </a:spcBef>
              <a:spcAft>
                <a:spcPts val="300"/>
              </a:spcAft>
              <a:buNone/>
            </a:pPr>
            <a:endParaRPr lang="en-US" sz="18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a:t>
            </a:fld>
            <a:endParaRPr lang="en-US" dirty="0"/>
          </a:p>
        </p:txBody>
      </p:sp>
    </p:spTree>
    <p:extLst>
      <p:ext uri="{BB962C8B-B14F-4D97-AF65-F5344CB8AC3E}">
        <p14:creationId xmlns:p14="http://schemas.microsoft.com/office/powerpoint/2010/main" val="242154237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Wrap Up</a:t>
            </a:r>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nSpc>
                <a:spcPct val="106000"/>
              </a:lnSpc>
              <a:spcBef>
                <a:spcPts val="600"/>
              </a:spcBef>
              <a:spcAft>
                <a:spcPts val="300"/>
              </a:spcAft>
              <a:buNone/>
            </a:pPr>
            <a:r>
              <a:rPr lang="en-US" sz="1800" b="1" dirty="0">
                <a:solidFill>
                  <a:schemeClr val="accent2"/>
                </a:solidFill>
                <a:sym typeface="Helvetica" charset="0"/>
              </a:rPr>
              <a:t>Today we talked about: </a:t>
            </a:r>
          </a:p>
          <a:p>
            <a:pPr>
              <a:lnSpc>
                <a:spcPct val="106000"/>
              </a:lnSpc>
              <a:spcBef>
                <a:spcPts val="600"/>
              </a:spcBef>
              <a:spcAft>
                <a:spcPts val="300"/>
              </a:spcAft>
            </a:pPr>
            <a:r>
              <a:rPr lang="en-US" sz="1800" dirty="0">
                <a:sym typeface="Helvetica" charset="0"/>
              </a:rPr>
              <a:t>How to leverage </a:t>
            </a:r>
            <a:r>
              <a:rPr lang="en-US" sz="1800" dirty="0" smtClean="0">
                <a:sym typeface="Helvetica" charset="0"/>
              </a:rPr>
              <a:t>studentGPS™ </a:t>
            </a:r>
            <a:r>
              <a:rPr lang="en-US" sz="1800" dirty="0">
                <a:sym typeface="Helvetica" charset="0"/>
              </a:rPr>
              <a:t>Dashboards metrics to identify at-risk students</a:t>
            </a:r>
          </a:p>
          <a:p>
            <a:pPr>
              <a:lnSpc>
                <a:spcPct val="106000"/>
              </a:lnSpc>
              <a:spcBef>
                <a:spcPts val="600"/>
              </a:spcBef>
              <a:spcAft>
                <a:spcPts val="300"/>
              </a:spcAft>
            </a:pPr>
            <a:r>
              <a:rPr lang="en-US" sz="1800" dirty="0">
                <a:sym typeface="Helvetica" charset="0"/>
              </a:rPr>
              <a:t>Key early warning sign indicators for struggling students</a:t>
            </a:r>
          </a:p>
          <a:p>
            <a:pPr>
              <a:lnSpc>
                <a:spcPct val="106000"/>
              </a:lnSpc>
              <a:spcBef>
                <a:spcPts val="600"/>
              </a:spcBef>
              <a:spcAft>
                <a:spcPts val="300"/>
              </a:spcAft>
            </a:pPr>
            <a:r>
              <a:rPr lang="en-US" sz="1800" dirty="0">
                <a:sym typeface="Helvetica" charset="0"/>
              </a:rPr>
              <a:t>How to d</a:t>
            </a:r>
            <a:r>
              <a:rPr lang="en-US" sz="1800" dirty="0"/>
              <a:t>evelop a </a:t>
            </a:r>
            <a:r>
              <a:rPr lang="en-US" sz="1800" dirty="0" smtClean="0"/>
              <a:t>studentGPS™ </a:t>
            </a:r>
            <a:r>
              <a:rPr lang="en-US" sz="1800" dirty="0"/>
              <a:t>Dashboards Early Warning Action Plan</a:t>
            </a:r>
          </a:p>
          <a:p>
            <a:pPr>
              <a:lnSpc>
                <a:spcPct val="106000"/>
              </a:lnSpc>
              <a:spcBef>
                <a:spcPts val="600"/>
              </a:spcBef>
              <a:spcAft>
                <a:spcPts val="300"/>
              </a:spcAft>
            </a:pPr>
            <a:endParaRPr lang="en-US" sz="1800" dirty="0">
              <a:sym typeface="Helvetica" charset="0"/>
            </a:endParaRPr>
          </a:p>
          <a:p>
            <a:pPr marL="0" indent="0">
              <a:lnSpc>
                <a:spcPct val="106000"/>
              </a:lnSpc>
              <a:spcBef>
                <a:spcPts val="600"/>
              </a:spcBef>
              <a:spcAft>
                <a:spcPts val="300"/>
              </a:spcAft>
              <a:buNone/>
            </a:pPr>
            <a:r>
              <a:rPr lang="en-US" sz="1800" b="1" dirty="0">
                <a:solidFill>
                  <a:schemeClr val="accent2"/>
                </a:solidFill>
                <a:sym typeface="Helvetica" charset="0"/>
              </a:rPr>
              <a:t>What did you learn?</a:t>
            </a:r>
            <a:endParaRPr lang="en-US" sz="1800" dirty="0"/>
          </a:p>
          <a:p>
            <a:pPr>
              <a:lnSpc>
                <a:spcPct val="106000"/>
              </a:lnSpc>
              <a:spcBef>
                <a:spcPts val="600"/>
              </a:spcBef>
              <a:spcAft>
                <a:spcPts val="300"/>
              </a:spcAft>
            </a:pPr>
            <a:r>
              <a:rPr lang="en-US" sz="1800" dirty="0"/>
              <a:t>What data in the </a:t>
            </a:r>
            <a:r>
              <a:rPr lang="en-US" sz="1800" dirty="0" smtClean="0"/>
              <a:t>studentGPS™ </a:t>
            </a:r>
            <a:r>
              <a:rPr lang="en-US" sz="1800" dirty="0"/>
              <a:t>Dashboards was most insightful?</a:t>
            </a:r>
          </a:p>
          <a:p>
            <a:pPr>
              <a:lnSpc>
                <a:spcPct val="106000"/>
              </a:lnSpc>
              <a:spcBef>
                <a:spcPts val="600"/>
              </a:spcBef>
              <a:spcAft>
                <a:spcPts val="300"/>
              </a:spcAft>
            </a:pPr>
            <a:r>
              <a:rPr lang="en-US" sz="1800" dirty="0" smtClean="0"/>
              <a:t>Which risk factors did you identify today?</a:t>
            </a:r>
            <a:endParaRPr lang="en-US" sz="1800" dirty="0"/>
          </a:p>
          <a:p>
            <a:pPr>
              <a:lnSpc>
                <a:spcPct val="106000"/>
              </a:lnSpc>
              <a:spcBef>
                <a:spcPts val="600"/>
              </a:spcBef>
              <a:spcAft>
                <a:spcPts val="300"/>
              </a:spcAft>
            </a:pPr>
            <a:r>
              <a:rPr lang="en-US" sz="1800" dirty="0"/>
              <a:t>What programs or strategies did you hear about today which might help your students</a:t>
            </a:r>
            <a:r>
              <a:rPr lang="en-US" sz="1800" dirty="0" smtClean="0"/>
              <a:t>?</a:t>
            </a:r>
            <a:endParaRPr lang="en-US" sz="1800" dirty="0"/>
          </a:p>
          <a:p>
            <a:pPr lvl="0">
              <a:lnSpc>
                <a:spcPct val="106000"/>
              </a:lnSpc>
              <a:spcBef>
                <a:spcPts val="600"/>
              </a:spcBef>
              <a:spcAft>
                <a:spcPts val="300"/>
              </a:spcAft>
            </a:pPr>
            <a:endParaRPr lang="en-US" sz="18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39</a:t>
            </a:fld>
            <a:endParaRPr lang="en-US" dirty="0"/>
          </a:p>
        </p:txBody>
      </p:sp>
    </p:spTree>
    <p:extLst>
      <p:ext uri="{BB962C8B-B14F-4D97-AF65-F5344CB8AC3E}">
        <p14:creationId xmlns:p14="http://schemas.microsoft.com/office/powerpoint/2010/main" val="343155604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Knowledge Check</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click the Knowledge Check link in Project Share and take ten minutes to answer questions about this training session.</a:t>
            </a:r>
          </a:p>
          <a:p>
            <a:pPr marL="0" lvl="0" indent="0">
              <a:buNone/>
            </a:pPr>
            <a:endParaRPr lang="en-US" sz="18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
        <p:nvSpPr>
          <p:cNvPr id="4" name="Slide Number Placeholder 3"/>
          <p:cNvSpPr>
            <a:spLocks noGrp="1"/>
          </p:cNvSpPr>
          <p:nvPr>
            <p:ph type="sldNum" sz="quarter" idx="12"/>
          </p:nvPr>
        </p:nvSpPr>
        <p:spPr/>
        <p:txBody>
          <a:bodyPr/>
          <a:lstStyle/>
          <a:p>
            <a:fld id="{2F0C4421-5918-4AA3-AE4A-C36EDD2FD6EB}" type="slidenum">
              <a:rPr lang="en-US" smtClean="0"/>
              <a:pPr/>
              <a:t>40</a:t>
            </a:fld>
            <a:endParaRPr lang="en-US" dirty="0"/>
          </a:p>
        </p:txBody>
      </p:sp>
    </p:spTree>
    <p:extLst>
      <p:ext uri="{BB962C8B-B14F-4D97-AF65-F5344CB8AC3E}">
        <p14:creationId xmlns:p14="http://schemas.microsoft.com/office/powerpoint/2010/main" val="18513961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Training Survey</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click the survey link in Project Share and take 5 minutes to answer questions about this training session</a:t>
            </a:r>
            <a:r>
              <a:rPr lang="en-US" sz="1800" dirty="0" smtClean="0"/>
              <a:t>.</a:t>
            </a:r>
            <a:endParaRPr lang="en-US" sz="18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
        <p:nvSpPr>
          <p:cNvPr id="4" name="Slide Number Placeholder 3"/>
          <p:cNvSpPr>
            <a:spLocks noGrp="1"/>
          </p:cNvSpPr>
          <p:nvPr>
            <p:ph type="sldNum" sz="quarter" idx="12"/>
          </p:nvPr>
        </p:nvSpPr>
        <p:spPr/>
        <p:txBody>
          <a:bodyPr/>
          <a:lstStyle/>
          <a:p>
            <a:fld id="{2F0C4421-5918-4AA3-AE4A-C36EDD2FD6EB}" type="slidenum">
              <a:rPr lang="en-US" smtClean="0"/>
              <a:pPr/>
              <a:t>41</a:t>
            </a:fld>
            <a:endParaRPr lang="en-US" dirty="0"/>
          </a:p>
        </p:txBody>
      </p:sp>
    </p:spTree>
    <p:extLst>
      <p:ext uri="{BB962C8B-B14F-4D97-AF65-F5344CB8AC3E}">
        <p14:creationId xmlns:p14="http://schemas.microsoft.com/office/powerpoint/2010/main" val="375803807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p:txBody>
          <a:bodyPr>
            <a:normAutofit/>
          </a:bodyPr>
          <a:lstStyle/>
          <a:p>
            <a:pPr lvl="0"/>
            <a:r>
              <a:rPr lang="en-US" sz="3200" b="1" dirty="0" smtClean="0">
                <a:solidFill>
                  <a:schemeClr val="tx2"/>
                </a:solidFill>
                <a:latin typeface="Corbel" pitchFamily="34" charset="0"/>
                <a:hlinkClick r:id="rId3"/>
              </a:rPr>
              <a:t>www.TexasStudentDataSystem.org</a:t>
            </a:r>
            <a:endParaRPr lang="en-US" sz="3200" b="1" dirty="0"/>
          </a:p>
        </p:txBody>
      </p:sp>
      <p:sp>
        <p:nvSpPr>
          <p:cNvPr id="5" name="Title 4"/>
          <p:cNvSpPr>
            <a:spLocks noGrp="1"/>
          </p:cNvSpPr>
          <p:nvPr>
            <p:ph type="title"/>
          </p:nvPr>
        </p:nvSpPr>
        <p:spPr/>
        <p:txBody>
          <a:bodyPr/>
          <a:lstStyle/>
          <a:p>
            <a:r>
              <a:rPr lang="en-US" dirty="0" smtClean="0"/>
              <a:t>TEXAS STUDENT DATA SYSTEM</a:t>
            </a:r>
            <a:endParaRPr lang="en-US" dirty="0"/>
          </a:p>
        </p:txBody>
      </p:sp>
      <p:sp>
        <p:nvSpPr>
          <p:cNvPr id="3" name="Slide Number Placeholder 2"/>
          <p:cNvSpPr>
            <a:spLocks noGrp="1"/>
          </p:cNvSpPr>
          <p:nvPr>
            <p:ph type="sldNum" sz="quarter" idx="11"/>
          </p:nvPr>
        </p:nvSpPr>
        <p:spPr/>
        <p:txBody>
          <a:bodyPr>
            <a:normAutofit/>
          </a:bodyPr>
          <a:lstStyle/>
          <a:p>
            <a:fld id="{2F0C4421-5918-4AA3-AE4A-C36EDD2FD6EB}" type="slidenum">
              <a:rPr lang="en-US" smtClean="0"/>
              <a:pPr/>
              <a:t>42</a:t>
            </a:fld>
            <a:endParaRPr lang="en-US" dirty="0"/>
          </a:p>
        </p:txBody>
      </p:sp>
      <p:sp>
        <p:nvSpPr>
          <p:cNvPr id="6" name="Picture Placeholder 5"/>
          <p:cNvSpPr>
            <a:spLocks noGrp="1"/>
          </p:cNvSpPr>
          <p:nvPr>
            <p:ph type="pic" idx="1"/>
          </p:nvPr>
        </p:nvSpPr>
        <p:spPr/>
      </p:sp>
      <p:sp>
        <p:nvSpPr>
          <p:cNvPr id="8" name="Rectangle 7"/>
          <p:cNvSpPr/>
          <p:nvPr/>
        </p:nvSpPr>
        <p:spPr>
          <a:xfrm>
            <a:off x="1524000" y="0"/>
            <a:ext cx="7620000" cy="4572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D192"/>
              </a:solidFill>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0790" y="-12700"/>
            <a:ext cx="7620000" cy="459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59525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4</a:t>
            </a:fld>
            <a:endParaRPr lang="en-US" dirty="0"/>
          </a:p>
        </p:txBody>
      </p:sp>
      <p:sp>
        <p:nvSpPr>
          <p:cNvPr id="3" name="Content Placeholder 2"/>
          <p:cNvSpPr>
            <a:spLocks noGrp="1"/>
          </p:cNvSpPr>
          <p:nvPr>
            <p:ph sz="quarter" idx="1"/>
          </p:nvPr>
        </p:nvSpPr>
        <p:spPr/>
        <p:txBody>
          <a:bodyPr/>
          <a:lstStyle/>
          <a:p>
            <a:r>
              <a:rPr lang="en-US" dirty="0"/>
              <a:t>TSDS – Texas Student Data System</a:t>
            </a:r>
          </a:p>
          <a:p>
            <a:r>
              <a:rPr lang="en-US" dirty="0"/>
              <a:t>LEA – Local Education Agency</a:t>
            </a:r>
          </a:p>
          <a:p>
            <a:r>
              <a:rPr lang="en-US" dirty="0"/>
              <a:t>SAT, ACT, PSAT – College Entrance Exams</a:t>
            </a:r>
          </a:p>
          <a:p>
            <a:r>
              <a:rPr lang="en-US" dirty="0"/>
              <a:t>TAKS – Texas Assessment of Knowledge and Skills </a:t>
            </a:r>
          </a:p>
          <a:p>
            <a:r>
              <a:rPr lang="en-US" dirty="0" smtClean="0"/>
              <a:t>STAAR</a:t>
            </a:r>
            <a:r>
              <a:rPr lang="en-US" baseline="30000" dirty="0">
                <a:latin typeface="Symbol"/>
              </a:rPr>
              <a:t>â</a:t>
            </a:r>
            <a:r>
              <a:rPr lang="en-US" dirty="0" smtClean="0"/>
              <a:t> </a:t>
            </a:r>
            <a:r>
              <a:rPr lang="en-US" dirty="0"/>
              <a:t>– State of Texas Assessments of Academic Readiness</a:t>
            </a:r>
          </a:p>
          <a:p>
            <a:r>
              <a:rPr lang="en-US" dirty="0"/>
              <a:t>TEAL – TEA Login</a:t>
            </a:r>
          </a:p>
          <a:p>
            <a:r>
              <a:rPr lang="en-US" dirty="0"/>
              <a:t>ELA – English Language </a:t>
            </a:r>
            <a:r>
              <a:rPr lang="en-US" dirty="0" smtClean="0"/>
              <a:t>Arts</a:t>
            </a:r>
          </a:p>
          <a:p>
            <a:r>
              <a:rPr lang="en-US" dirty="0"/>
              <a:t>FERPA – Family Educational Rights and Privacy </a:t>
            </a:r>
            <a:r>
              <a:rPr lang="en-US" dirty="0" smtClean="0"/>
              <a:t>Act</a:t>
            </a:r>
          </a:p>
          <a:p>
            <a:r>
              <a:rPr lang="en-US" dirty="0" smtClean="0"/>
              <a:t>NHSC – National High School Center</a:t>
            </a:r>
          </a:p>
          <a:p>
            <a:r>
              <a:rPr lang="en-US" dirty="0" smtClean="0"/>
              <a:t>IES – Institute of Educational Sciences</a:t>
            </a:r>
          </a:p>
          <a:p>
            <a:r>
              <a:rPr lang="en-US" dirty="0" smtClean="0"/>
              <a:t>TSI—Texas Success Initiative Assessment (to determine readiness for college level coursework)</a:t>
            </a:r>
            <a:endParaRPr lang="en-US" dirty="0"/>
          </a:p>
          <a:p>
            <a:endParaRPr lang="en-US" dirty="0"/>
          </a:p>
          <a:p>
            <a:endParaRPr lang="en-US" dirty="0"/>
          </a:p>
        </p:txBody>
      </p:sp>
      <p:sp>
        <p:nvSpPr>
          <p:cNvPr id="4" name="Title 3"/>
          <p:cNvSpPr>
            <a:spLocks noGrp="1"/>
          </p:cNvSpPr>
          <p:nvPr>
            <p:ph type="title"/>
          </p:nvPr>
        </p:nvSpPr>
        <p:spPr/>
        <p:txBody>
          <a:bodyPr/>
          <a:lstStyle/>
          <a:p>
            <a:r>
              <a:rPr lang="en-US" dirty="0" smtClean="0"/>
              <a:t>Course Acronyms</a:t>
            </a:r>
            <a:endParaRPr lang="en-US" dirty="0"/>
          </a:p>
        </p:txBody>
      </p:sp>
    </p:spTree>
    <p:extLst>
      <p:ext uri="{BB962C8B-B14F-4D97-AF65-F5344CB8AC3E}">
        <p14:creationId xmlns:p14="http://schemas.microsoft.com/office/powerpoint/2010/main" val="15733021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studentGPS™ Overview</a:t>
            </a:r>
            <a:endParaRPr lang="en-US" dirty="0"/>
          </a:p>
        </p:txBody>
      </p:sp>
      <p:sp>
        <p:nvSpPr>
          <p:cNvPr id="3" name="Slide Number Placeholder 2"/>
          <p:cNvSpPr>
            <a:spLocks noGrp="1"/>
          </p:cNvSpPr>
          <p:nvPr>
            <p:ph type="sldNum" sz="quarter" idx="11"/>
          </p:nvPr>
        </p:nvSpPr>
        <p:spPr/>
        <p:txBody>
          <a:bodyPr>
            <a:normAutofit fontScale="85000" lnSpcReduction="20000"/>
          </a:bodyPr>
          <a:lstStyle/>
          <a:p>
            <a:fld id="{2F0C4421-5918-4AA3-AE4A-C36EDD2FD6EB}" type="slidenum">
              <a:rPr lang="en-US" smtClean="0"/>
              <a:pPr/>
              <a:t>5</a:t>
            </a:fld>
            <a:endParaRPr lang="en-US" dirty="0"/>
          </a:p>
        </p:txBody>
      </p:sp>
    </p:spTree>
    <p:extLst>
      <p:ext uri="{BB962C8B-B14F-4D97-AF65-F5344CB8AC3E}">
        <p14:creationId xmlns:p14="http://schemas.microsoft.com/office/powerpoint/2010/main" val="30171665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905000" y="381000"/>
            <a:ext cx="6858000" cy="838200"/>
          </a:xfrm>
          <a:prstGeom prst="rect">
            <a:avLst/>
          </a:prstGeom>
        </p:spPr>
        <p:txBody>
          <a:bodyPr>
            <a:noAutofit/>
          </a:bodyPr>
          <a:lstStyle/>
          <a:p>
            <a:r>
              <a:rPr lang="en-US" sz="2400" b="1" dirty="0" smtClean="0"/>
              <a:t>studentGPS™ Dashboards: </a:t>
            </a:r>
            <a:r>
              <a:rPr lang="en-US" sz="2400" dirty="0" smtClean="0"/>
              <a:t>Mapping Success </a:t>
            </a:r>
            <a:r>
              <a:rPr lang="en-US" sz="2400" dirty="0"/>
              <a:t>for the </a:t>
            </a:r>
            <a:r>
              <a:rPr lang="en-US" sz="2400" dirty="0" smtClean="0"/>
              <a:t>Whole </a:t>
            </a:r>
            <a:r>
              <a:rPr lang="en-US" sz="2400" dirty="0"/>
              <a:t>S</a:t>
            </a:r>
            <a:r>
              <a:rPr lang="en-US" sz="2400" dirty="0" smtClean="0"/>
              <a:t>tudent</a:t>
            </a:r>
            <a:endParaRPr lang="en-US" sz="2400" dirty="0"/>
          </a:p>
        </p:txBody>
      </p:sp>
      <p:sp>
        <p:nvSpPr>
          <p:cNvPr id="40" name="Slide Number Placeholder 4"/>
          <p:cNvSpPr>
            <a:spLocks noGrp="1"/>
          </p:cNvSpPr>
          <p:nvPr>
            <p:ph type="sldNum" sz="quarter" idx="12"/>
          </p:nvPr>
        </p:nvSpPr>
        <p:spPr/>
        <p:txBody>
          <a:bodyPr>
            <a:noAutofit/>
          </a:bodyPr>
          <a:lstStyle/>
          <a:p>
            <a:fld id="{F9861BFD-389F-4396-9343-AC8ED6B0B4B1}" type="slidenum">
              <a:rPr lang="en-US" smtClean="0"/>
              <a:pPr/>
              <a:t>6</a:t>
            </a:fld>
            <a:endParaRPr lang="en-US" dirty="0"/>
          </a:p>
        </p:txBody>
      </p:sp>
      <p:cxnSp>
        <p:nvCxnSpPr>
          <p:cNvPr id="33" name="Straight Connector 32"/>
          <p:cNvCxnSpPr/>
          <p:nvPr/>
        </p:nvCxnSpPr>
        <p:spPr bwMode="auto">
          <a:xfrm>
            <a:off x="781054" y="4376737"/>
            <a:ext cx="7943850" cy="0"/>
          </a:xfrm>
          <a:prstGeom prst="line">
            <a:avLst/>
          </a:prstGeom>
          <a:blipFill dpi="0" rotWithShape="0">
            <a:blip r:embed="rId5" cstate="print">
              <a:extLst>
                <a:ext uri="{28A0092B-C50C-407E-A947-70E740481C1C}">
                  <a14:useLocalDpi xmlns:a14="http://schemas.microsoft.com/office/drawing/2010/main" val="0"/>
                </a:ext>
              </a:extLst>
            </a:blip>
            <a:srcRect/>
            <a:tile tx="0" ty="0" sx="100000" sy="100000" flip="none" algn="tl"/>
          </a:blipFill>
          <a:ln w="9525" cap="flat" cmpd="sng" algn="ctr">
            <a:solidFill>
              <a:schemeClr val="accent1">
                <a:lumMod val="75000"/>
              </a:schemeClr>
            </a:solidFill>
            <a:prstDash val="sysDot"/>
            <a:round/>
            <a:headEnd type="none" w="med" len="med"/>
            <a:tailEnd type="none" w="med" len="med"/>
          </a:ln>
          <a:effectLst/>
        </p:spPr>
      </p:cxnSp>
      <p:grpSp>
        <p:nvGrpSpPr>
          <p:cNvPr id="20" name="Group 19"/>
          <p:cNvGrpSpPr/>
          <p:nvPr/>
        </p:nvGrpSpPr>
        <p:grpSpPr>
          <a:xfrm>
            <a:off x="500060" y="1905000"/>
            <a:ext cx="8415340" cy="4419600"/>
            <a:chOff x="500060" y="1905000"/>
            <a:chExt cx="8415340" cy="4419600"/>
          </a:xfrm>
        </p:grpSpPr>
        <p:sp>
          <p:nvSpPr>
            <p:cNvPr id="5" name="Rectangle 4"/>
            <p:cNvSpPr/>
            <p:nvPr/>
          </p:nvSpPr>
          <p:spPr bwMode="auto">
            <a:xfrm>
              <a:off x="500060" y="5501492"/>
              <a:ext cx="8272469" cy="823108"/>
            </a:xfrm>
            <a:prstGeom prst="rect">
              <a:avLst/>
            </a:prstGeom>
            <a:solidFill>
              <a:schemeClr val="accent1">
                <a:lumMod val="75000"/>
              </a:schemeClr>
            </a:solidFill>
            <a:ln w="25400" cap="flat" cmpd="sng" algn="ctr">
              <a:noFill/>
              <a:prstDash val="solid"/>
              <a:round/>
              <a:headEnd type="none" w="med" len="med"/>
              <a:tailEnd type="none" w="med" len="med"/>
            </a:ln>
            <a:effectLst/>
          </p:spPr>
          <p:txBody>
            <a:bodyPr vert="horz" wrap="square" lIns="102409" tIns="51205" rIns="102409" bIns="51205" numCol="1" rtlCol="0" anchor="t" anchorCtr="0" compatLnSpc="1">
              <a:prstTxWarp prst="textNoShape">
                <a:avLst/>
              </a:prstTxWarp>
            </a:bodyPr>
            <a:lstStyle/>
            <a:p>
              <a:pPr algn="ctr" defTabSz="1024087" fontAlgn="base">
                <a:spcBef>
                  <a:spcPct val="0"/>
                </a:spcBef>
                <a:spcAft>
                  <a:spcPct val="0"/>
                </a:spcAft>
              </a:pPr>
              <a:endParaRPr lang="en-US" sz="4700" dirty="0">
                <a:solidFill>
                  <a:srgbClr val="000000"/>
                </a:solidFill>
                <a:latin typeface="+mj-lt"/>
                <a:sym typeface="Gill Sans" pitchFamily="-106" charset="0"/>
              </a:endParaRPr>
            </a:p>
          </p:txBody>
        </p:sp>
        <p:sp>
          <p:nvSpPr>
            <p:cNvPr id="6" name="TextBox 5"/>
            <p:cNvSpPr txBox="1"/>
            <p:nvPr/>
          </p:nvSpPr>
          <p:spPr>
            <a:xfrm>
              <a:off x="500061" y="5658534"/>
              <a:ext cx="1157976" cy="503520"/>
            </a:xfrm>
            <a:prstGeom prst="rect">
              <a:avLst/>
            </a:prstGeom>
            <a:noFill/>
          </p:spPr>
          <p:txBody>
            <a:bodyPr wrap="square" lIns="102409" tIns="51205" rIns="102409" bIns="51205" rtlCol="0">
              <a:spAutoFit/>
            </a:bodyPr>
            <a:lstStyle/>
            <a:p>
              <a:pPr marL="320027" indent="-320027" algn="ctr"/>
              <a:r>
                <a:rPr lang="en-US" sz="1300" b="1" dirty="0">
                  <a:solidFill>
                    <a:srgbClr val="FFFFFF"/>
                  </a:solidFill>
                  <a:latin typeface="Arial" pitchFamily="34" charset="0"/>
                  <a:cs typeface="Arial" pitchFamily="34" charset="0"/>
                </a:rPr>
                <a:t>Key </a:t>
              </a:r>
              <a:endParaRPr lang="en-US" sz="1300" b="1" dirty="0" smtClean="0">
                <a:solidFill>
                  <a:srgbClr val="FFFFFF"/>
                </a:solidFill>
                <a:latin typeface="Arial" pitchFamily="34" charset="0"/>
                <a:cs typeface="Arial" pitchFamily="34" charset="0"/>
              </a:endParaRPr>
            </a:p>
            <a:p>
              <a:pPr marL="320027" indent="-320027" algn="ctr"/>
              <a:r>
                <a:rPr lang="en-US" sz="1300" b="1" dirty="0" smtClean="0">
                  <a:solidFill>
                    <a:srgbClr val="FFFFFF"/>
                  </a:solidFill>
                  <a:latin typeface="Arial" pitchFamily="34" charset="0"/>
                  <a:cs typeface="Arial" pitchFamily="34" charset="0"/>
                </a:rPr>
                <a:t>Features</a:t>
              </a:r>
              <a:r>
                <a:rPr lang="en-US" sz="1300" b="1" dirty="0">
                  <a:solidFill>
                    <a:srgbClr val="FFFFFF"/>
                  </a:solidFill>
                  <a:latin typeface="Arial" pitchFamily="34" charset="0"/>
                  <a:cs typeface="Arial" pitchFamily="34" charset="0"/>
                </a:rPr>
                <a:t>:</a:t>
              </a:r>
            </a:p>
          </p:txBody>
        </p:sp>
        <p:sp>
          <p:nvSpPr>
            <p:cNvPr id="8" name="Rectangle 7"/>
            <p:cNvSpPr/>
            <p:nvPr/>
          </p:nvSpPr>
          <p:spPr>
            <a:xfrm>
              <a:off x="3276600" y="3581400"/>
              <a:ext cx="2667000" cy="749741"/>
            </a:xfrm>
            <a:prstGeom prst="rect">
              <a:avLst/>
            </a:prstGeom>
          </p:spPr>
          <p:txBody>
            <a:bodyPr wrap="square" lIns="102409" tIns="51205" rIns="102409" bIns="51205">
              <a:spAutoFit/>
            </a:bodyPr>
            <a:lstStyle/>
            <a:p>
              <a:pPr marL="256022" indent="-256022">
                <a:buFont typeface="Wingdings" pitchFamily="2" charset="2"/>
                <a:buChar char="§"/>
              </a:pPr>
              <a:r>
                <a:rPr lang="en-US" sz="1400" dirty="0">
                  <a:latin typeface="Arial" pitchFamily="34" charset="0"/>
                  <a:cs typeface="Arial" pitchFamily="34" charset="0"/>
                </a:rPr>
                <a:t>Advanced </a:t>
              </a:r>
              <a:r>
                <a:rPr lang="en-US" sz="1400" dirty="0" smtClean="0">
                  <a:latin typeface="Arial" pitchFamily="34" charset="0"/>
                  <a:cs typeface="Arial" pitchFamily="34" charset="0"/>
                </a:rPr>
                <a:t>Course </a:t>
              </a:r>
              <a:r>
                <a:rPr lang="en-US" sz="1400" dirty="0">
                  <a:latin typeface="Arial" pitchFamily="34" charset="0"/>
                  <a:cs typeface="Arial" pitchFamily="34" charset="0"/>
                </a:rPr>
                <a:t>potential</a:t>
              </a:r>
            </a:p>
            <a:p>
              <a:pPr marL="256022" indent="-256022">
                <a:buFont typeface="Wingdings" pitchFamily="2" charset="2"/>
                <a:buChar char="§"/>
              </a:pPr>
              <a:r>
                <a:rPr lang="en-US" sz="1400" dirty="0">
                  <a:latin typeface="Arial" pitchFamily="34" charset="0"/>
                  <a:cs typeface="Arial" pitchFamily="34" charset="0"/>
                </a:rPr>
                <a:t>College readiness indicators</a:t>
              </a:r>
            </a:p>
          </p:txBody>
        </p:sp>
        <p:grpSp>
          <p:nvGrpSpPr>
            <p:cNvPr id="2" name="Group 55"/>
            <p:cNvGrpSpPr>
              <a:grpSpLocks noChangeAspect="1"/>
            </p:cNvGrpSpPr>
            <p:nvPr/>
          </p:nvGrpSpPr>
          <p:grpSpPr>
            <a:xfrm>
              <a:off x="785818" y="3625505"/>
              <a:ext cx="2534515" cy="647556"/>
              <a:chOff x="685800" y="4249882"/>
              <a:chExt cx="2534515" cy="647556"/>
            </a:xfrm>
          </p:grpSpPr>
          <p:sp>
            <p:nvSpPr>
              <p:cNvPr id="10" name="TextBox 9"/>
              <p:cNvSpPr txBox="1"/>
              <p:nvPr/>
            </p:nvSpPr>
            <p:spPr>
              <a:xfrm>
                <a:off x="1294534" y="4249882"/>
                <a:ext cx="1925781" cy="646331"/>
              </a:xfrm>
              <a:prstGeom prst="rect">
                <a:avLst/>
              </a:prstGeom>
              <a:noFill/>
            </p:spPr>
            <p:txBody>
              <a:bodyPr wrap="square" rtlCol="0">
                <a:spAutoFit/>
              </a:bodyPr>
              <a:lstStyle/>
              <a:p>
                <a:r>
                  <a:rPr lang="en-US" b="1" dirty="0" smtClean="0">
                    <a:solidFill>
                      <a:schemeClr val="tx1">
                        <a:lumMod val="75000"/>
                        <a:lumOff val="25000"/>
                      </a:schemeClr>
                    </a:solidFill>
                    <a:latin typeface="Arial" pitchFamily="34" charset="0"/>
                    <a:cs typeface="Arial" pitchFamily="34" charset="0"/>
                  </a:rPr>
                  <a:t>Advanced Academics</a:t>
                </a:r>
                <a:endParaRPr lang="en-US" b="1" dirty="0">
                  <a:solidFill>
                    <a:schemeClr val="tx1">
                      <a:lumMod val="75000"/>
                      <a:lumOff val="25000"/>
                    </a:schemeClr>
                  </a:solidFill>
                  <a:latin typeface="Arial" pitchFamily="34" charset="0"/>
                  <a:cs typeface="Arial" pitchFamily="34" charset="0"/>
                </a:endParaRPr>
              </a:p>
            </p:txBody>
          </p:sp>
          <p:grpSp>
            <p:nvGrpSpPr>
              <p:cNvPr id="3" name="Group 68"/>
              <p:cNvGrpSpPr/>
              <p:nvPr/>
            </p:nvGrpSpPr>
            <p:grpSpPr>
              <a:xfrm>
                <a:off x="685800" y="4268788"/>
                <a:ext cx="628650" cy="628650"/>
                <a:chOff x="1319213" y="4419600"/>
                <a:chExt cx="628650" cy="628650"/>
              </a:xfrm>
            </p:grpSpPr>
            <p:sp>
              <p:nvSpPr>
                <p:cNvPr id="12" name="Oval 11"/>
                <p:cNvSpPr/>
                <p:nvPr/>
              </p:nvSpPr>
              <p:spPr bwMode="auto">
                <a:xfrm>
                  <a:off x="1319213" y="4419600"/>
                  <a:ext cx="628650" cy="628650"/>
                </a:xfrm>
                <a:prstGeom prst="ellipse">
                  <a:avLst/>
                </a:prstGeom>
                <a:solidFill>
                  <a:schemeClr val="accent1">
                    <a:lumMod val="20000"/>
                    <a:lumOff val="80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1024087" fontAlgn="base">
                    <a:spcBef>
                      <a:spcPct val="0"/>
                    </a:spcBef>
                    <a:spcAft>
                      <a:spcPct val="0"/>
                    </a:spcAft>
                  </a:pPr>
                  <a:endParaRPr lang="en-US" sz="4700" dirty="0">
                    <a:solidFill>
                      <a:srgbClr val="000000"/>
                    </a:solidFill>
                    <a:latin typeface="+mj-lt"/>
                    <a:sym typeface="Gill Sans" pitchFamily="-106" charset="0"/>
                  </a:endParaRPr>
                </a:p>
              </p:txBody>
            </p:sp>
            <p:pic>
              <p:nvPicPr>
                <p:cNvPr id="13" name="Picture 10" descr="http://www.syf.org/wp-content/uploads/2011/09/SYF-Mortar-Board-For-Web1.jpg"/>
                <p:cNvPicPr>
                  <a:picLocks noChangeAspect="1" noChangeArrowheads="1"/>
                </p:cNvPicPr>
                <p:nvPr/>
              </p:nvPicPr>
              <p:blipFill>
                <a:blip r:embed="rId6" cstate="print">
                  <a:clrChange>
                    <a:clrFrom>
                      <a:srgbClr val="FFFFFF"/>
                    </a:clrFrom>
                    <a:clrTo>
                      <a:srgbClr val="FFFFFF">
                        <a:alpha val="0"/>
                      </a:srgbClr>
                    </a:clrTo>
                  </a:clrChange>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flipH="1">
                  <a:off x="1343029" y="4581576"/>
                  <a:ext cx="557207" cy="318976"/>
                </a:xfrm>
                <a:prstGeom prst="rect">
                  <a:avLst/>
                </a:prstGeom>
                <a:noFill/>
              </p:spPr>
            </p:pic>
          </p:grpSp>
        </p:grpSp>
        <p:grpSp>
          <p:nvGrpSpPr>
            <p:cNvPr id="4" name="Group 61"/>
            <p:cNvGrpSpPr>
              <a:grpSpLocks noChangeAspect="1"/>
            </p:cNvGrpSpPr>
            <p:nvPr/>
          </p:nvGrpSpPr>
          <p:grpSpPr>
            <a:xfrm>
              <a:off x="785818" y="1978582"/>
              <a:ext cx="2534515" cy="667546"/>
              <a:chOff x="685800" y="1757362"/>
              <a:chExt cx="2534515" cy="667545"/>
            </a:xfrm>
          </p:grpSpPr>
          <p:grpSp>
            <p:nvGrpSpPr>
              <p:cNvPr id="9" name="Group 66"/>
              <p:cNvGrpSpPr/>
              <p:nvPr/>
            </p:nvGrpSpPr>
            <p:grpSpPr>
              <a:xfrm>
                <a:off x="685800" y="1757362"/>
                <a:ext cx="628650" cy="628650"/>
                <a:chOff x="1343025" y="2143125"/>
                <a:chExt cx="628650" cy="628650"/>
              </a:xfrm>
            </p:grpSpPr>
            <p:sp>
              <p:nvSpPr>
                <p:cNvPr id="17" name="Oval 16"/>
                <p:cNvSpPr/>
                <p:nvPr/>
              </p:nvSpPr>
              <p:spPr bwMode="auto">
                <a:xfrm>
                  <a:off x="1343025" y="2143125"/>
                  <a:ext cx="628650" cy="628650"/>
                </a:xfrm>
                <a:prstGeom prst="ellipse">
                  <a:avLst/>
                </a:prstGeom>
                <a:solidFill>
                  <a:schemeClr val="accent1">
                    <a:lumMod val="20000"/>
                    <a:lumOff val="80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1024087" fontAlgn="base">
                    <a:spcBef>
                      <a:spcPct val="0"/>
                    </a:spcBef>
                    <a:spcAft>
                      <a:spcPct val="0"/>
                    </a:spcAft>
                  </a:pPr>
                  <a:endParaRPr lang="en-US" sz="4700" dirty="0">
                    <a:solidFill>
                      <a:srgbClr val="000000"/>
                    </a:solidFill>
                    <a:latin typeface="+mj-lt"/>
                    <a:sym typeface="Gill Sans" pitchFamily="-106" charset="0"/>
                  </a:endParaRPr>
                </a:p>
              </p:txBody>
            </p:sp>
            <p:pic>
              <p:nvPicPr>
                <p:cNvPr id="18" name="Picture 10" descr="https://encrypted-tbn3.google.com/images?q=tbn:ANd9GcQxFfN5Y1B8AZGWjoD34KxM3tx_IK44O_-xB7pd7LgtPXxf3wH8"/>
                <p:cNvPicPr>
                  <a:picLocks noChangeAspect="1" noChangeArrowheads="1"/>
                </p:cNvPicPr>
                <p:nvPr>
                  <p:custDataLst>
                    <p:tags r:id="rId2"/>
                  </p:custDataLst>
                </p:nvPr>
              </p:nvPicPr>
              <p:blipFill>
                <a:blip r:embed="rId7" cstate="print">
                  <a:clrChange>
                    <a:clrFrom>
                      <a:srgbClr val="FFFEFA"/>
                    </a:clrFrom>
                    <a:clrTo>
                      <a:srgbClr val="FFFEFA">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400176" y="2256242"/>
                  <a:ext cx="463238" cy="403403"/>
                </a:xfrm>
                <a:prstGeom prst="rect">
                  <a:avLst/>
                </a:prstGeom>
                <a:noFill/>
                <a:ln>
                  <a:noFill/>
                </a:ln>
              </p:spPr>
            </p:pic>
          </p:grpSp>
          <p:sp>
            <p:nvSpPr>
              <p:cNvPr id="16" name="TextBox 15"/>
              <p:cNvSpPr txBox="1"/>
              <p:nvPr/>
            </p:nvSpPr>
            <p:spPr>
              <a:xfrm>
                <a:off x="1294534" y="1778577"/>
                <a:ext cx="1925781" cy="646330"/>
              </a:xfrm>
              <a:prstGeom prst="rect">
                <a:avLst/>
              </a:prstGeom>
              <a:noFill/>
            </p:spPr>
            <p:txBody>
              <a:bodyPr wrap="square" rtlCol="0">
                <a:spAutoFit/>
              </a:bodyPr>
              <a:lstStyle/>
              <a:p>
                <a:r>
                  <a:rPr lang="en-US" b="1" dirty="0">
                    <a:solidFill>
                      <a:schemeClr val="tx1">
                        <a:lumMod val="75000"/>
                        <a:lumOff val="25000"/>
                      </a:schemeClr>
                    </a:solidFill>
                    <a:latin typeface="Arial" pitchFamily="34" charset="0"/>
                    <a:cs typeface="Arial" pitchFamily="34" charset="0"/>
                  </a:rPr>
                  <a:t>Attendance and Discipline</a:t>
                </a:r>
              </a:p>
            </p:txBody>
          </p:sp>
        </p:grpSp>
        <p:grpSp>
          <p:nvGrpSpPr>
            <p:cNvPr id="11" name="Group 72"/>
            <p:cNvGrpSpPr>
              <a:grpSpLocks noChangeAspect="1"/>
            </p:cNvGrpSpPr>
            <p:nvPr/>
          </p:nvGrpSpPr>
          <p:grpSpPr>
            <a:xfrm>
              <a:off x="785818" y="4467872"/>
              <a:ext cx="2534515" cy="646331"/>
              <a:chOff x="685800" y="5514975"/>
              <a:chExt cx="2534515" cy="646331"/>
            </a:xfrm>
          </p:grpSpPr>
          <p:grpSp>
            <p:nvGrpSpPr>
              <p:cNvPr id="14" name="Group 67"/>
              <p:cNvGrpSpPr/>
              <p:nvPr/>
            </p:nvGrpSpPr>
            <p:grpSpPr>
              <a:xfrm>
                <a:off x="685800" y="5524500"/>
                <a:ext cx="628650" cy="628650"/>
                <a:chOff x="1252538" y="5524500"/>
                <a:chExt cx="628650" cy="628650"/>
              </a:xfrm>
            </p:grpSpPr>
            <p:sp>
              <p:nvSpPr>
                <p:cNvPr id="22" name="Oval 21"/>
                <p:cNvSpPr/>
                <p:nvPr/>
              </p:nvSpPr>
              <p:spPr bwMode="auto">
                <a:xfrm>
                  <a:off x="1252538" y="5524500"/>
                  <a:ext cx="628650" cy="628650"/>
                </a:xfrm>
                <a:prstGeom prst="ellipse">
                  <a:avLst/>
                </a:prstGeom>
                <a:solidFill>
                  <a:schemeClr val="accent1">
                    <a:lumMod val="20000"/>
                    <a:lumOff val="80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1024087" fontAlgn="base">
                    <a:spcBef>
                      <a:spcPct val="0"/>
                    </a:spcBef>
                    <a:spcAft>
                      <a:spcPct val="0"/>
                    </a:spcAft>
                  </a:pPr>
                  <a:endParaRPr lang="en-US" sz="4700" dirty="0">
                    <a:solidFill>
                      <a:srgbClr val="000000"/>
                    </a:solidFill>
                    <a:latin typeface="+mj-lt"/>
                    <a:sym typeface="Gill Sans" pitchFamily="-106" charset="0"/>
                  </a:endParaRPr>
                </a:p>
              </p:txBody>
            </p:sp>
            <p:pic>
              <p:nvPicPr>
                <p:cNvPr id="23" name="Picture 22" descr="http://hydetech.host56.com/images/student-icon.gif"/>
                <p:cNvPicPr>
                  <a:picLocks noChangeAspect="1" noChangeArrowheads="1"/>
                </p:cNvPicPr>
                <p:nvPr>
                  <p:custDataLst>
                    <p:tags r:id="rId1"/>
                  </p:custDataLst>
                </p:nvPr>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385884" y="5611150"/>
                  <a:ext cx="470682" cy="446749"/>
                </a:xfrm>
                <a:prstGeom prst="rect">
                  <a:avLst/>
                </a:prstGeom>
                <a:noFill/>
              </p:spPr>
            </p:pic>
          </p:grpSp>
          <p:sp>
            <p:nvSpPr>
              <p:cNvPr id="21" name="TextBox 20"/>
              <p:cNvSpPr txBox="1"/>
              <p:nvPr/>
            </p:nvSpPr>
            <p:spPr>
              <a:xfrm>
                <a:off x="1294534" y="5514975"/>
                <a:ext cx="1925781" cy="646331"/>
              </a:xfrm>
              <a:prstGeom prst="rect">
                <a:avLst/>
              </a:prstGeom>
              <a:noFill/>
            </p:spPr>
            <p:txBody>
              <a:bodyPr wrap="square" rtlCol="0">
                <a:spAutoFit/>
              </a:bodyPr>
              <a:lstStyle/>
              <a:p>
                <a:r>
                  <a:rPr lang="en-US" b="1" dirty="0">
                    <a:solidFill>
                      <a:schemeClr val="tx1">
                        <a:lumMod val="75000"/>
                        <a:lumOff val="25000"/>
                      </a:schemeClr>
                    </a:solidFill>
                    <a:latin typeface="Arial" pitchFamily="34" charset="0"/>
                    <a:cs typeface="Arial" pitchFamily="34" charset="0"/>
                  </a:rPr>
                  <a:t>Student Information</a:t>
                </a:r>
              </a:p>
            </p:txBody>
          </p:sp>
        </p:grpSp>
        <p:grpSp>
          <p:nvGrpSpPr>
            <p:cNvPr id="15" name="Group 77"/>
            <p:cNvGrpSpPr>
              <a:grpSpLocks noChangeAspect="1"/>
            </p:cNvGrpSpPr>
            <p:nvPr/>
          </p:nvGrpSpPr>
          <p:grpSpPr>
            <a:xfrm>
              <a:off x="785818" y="2802045"/>
              <a:ext cx="2534515" cy="647054"/>
              <a:chOff x="685800" y="3013075"/>
              <a:chExt cx="2534515" cy="647053"/>
            </a:xfrm>
          </p:grpSpPr>
          <p:sp>
            <p:nvSpPr>
              <p:cNvPr id="25" name="TextBox 24"/>
              <p:cNvSpPr txBox="1"/>
              <p:nvPr/>
            </p:nvSpPr>
            <p:spPr>
              <a:xfrm>
                <a:off x="1294534" y="3013798"/>
                <a:ext cx="1925781" cy="646330"/>
              </a:xfrm>
              <a:prstGeom prst="rect">
                <a:avLst/>
              </a:prstGeom>
              <a:noFill/>
            </p:spPr>
            <p:txBody>
              <a:bodyPr wrap="square" rtlCol="0">
                <a:spAutoFit/>
              </a:bodyPr>
              <a:lstStyle/>
              <a:p>
                <a:r>
                  <a:rPr lang="en-US" b="1" dirty="0">
                    <a:solidFill>
                      <a:schemeClr val="tx1">
                        <a:lumMod val="75000"/>
                        <a:lumOff val="25000"/>
                      </a:schemeClr>
                    </a:solidFill>
                    <a:latin typeface="Arial" pitchFamily="34" charset="0"/>
                    <a:cs typeface="Arial" pitchFamily="34" charset="0"/>
                  </a:rPr>
                  <a:t>Assessments and Grades</a:t>
                </a:r>
              </a:p>
            </p:txBody>
          </p:sp>
          <p:grpSp>
            <p:nvGrpSpPr>
              <p:cNvPr id="19" name="Group 70"/>
              <p:cNvGrpSpPr/>
              <p:nvPr/>
            </p:nvGrpSpPr>
            <p:grpSpPr>
              <a:xfrm>
                <a:off x="685800" y="3013075"/>
                <a:ext cx="628650" cy="628650"/>
                <a:chOff x="1357313" y="3357563"/>
                <a:chExt cx="628650" cy="628650"/>
              </a:xfrm>
            </p:grpSpPr>
            <p:sp>
              <p:nvSpPr>
                <p:cNvPr id="27" name="Oval 26"/>
                <p:cNvSpPr/>
                <p:nvPr/>
              </p:nvSpPr>
              <p:spPr bwMode="auto">
                <a:xfrm>
                  <a:off x="1357313" y="3357563"/>
                  <a:ext cx="628650" cy="628650"/>
                </a:xfrm>
                <a:prstGeom prst="ellipse">
                  <a:avLst/>
                </a:prstGeom>
                <a:solidFill>
                  <a:schemeClr val="accent1">
                    <a:lumMod val="20000"/>
                    <a:lumOff val="80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1024087" fontAlgn="base">
                    <a:spcBef>
                      <a:spcPct val="0"/>
                    </a:spcBef>
                    <a:spcAft>
                      <a:spcPct val="0"/>
                    </a:spcAft>
                  </a:pPr>
                  <a:endParaRPr lang="en-US" sz="4700" dirty="0">
                    <a:solidFill>
                      <a:srgbClr val="000000"/>
                    </a:solidFill>
                    <a:latin typeface="+mj-lt"/>
                    <a:sym typeface="Gill Sans" pitchFamily="-106" charset="0"/>
                  </a:endParaRPr>
                </a:p>
              </p:txBody>
            </p:sp>
            <p:pic>
              <p:nvPicPr>
                <p:cNvPr id="28" name="Picture 11"/>
                <p:cNvPicPr>
                  <a:picLocks noChangeAspect="1" noChangeArrowheads="1"/>
                </p:cNvPicPr>
                <p:nvPr/>
              </p:nvPicPr>
              <p:blipFill>
                <a:blip r:embed="rId9"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94132" y="3466840"/>
                  <a:ext cx="334668" cy="419360"/>
                </a:xfrm>
                <a:prstGeom prst="rect">
                  <a:avLst/>
                </a:prstGeom>
                <a:noFill/>
                <a:ln w="9525">
                  <a:noFill/>
                  <a:miter lim="800000"/>
                  <a:headEnd/>
                  <a:tailEnd/>
                </a:ln>
              </p:spPr>
            </p:pic>
          </p:grpSp>
        </p:grpSp>
        <p:sp>
          <p:nvSpPr>
            <p:cNvPr id="29" name="Rectangle 28"/>
            <p:cNvSpPr/>
            <p:nvPr/>
          </p:nvSpPr>
          <p:spPr>
            <a:xfrm>
              <a:off x="3292120" y="1905000"/>
              <a:ext cx="2554541" cy="749741"/>
            </a:xfrm>
            <a:prstGeom prst="rect">
              <a:avLst/>
            </a:prstGeom>
          </p:spPr>
          <p:txBody>
            <a:bodyPr wrap="square" lIns="102409" tIns="51205" rIns="102409" bIns="51205">
              <a:spAutoFit/>
            </a:bodyPr>
            <a:lstStyle/>
            <a:p>
              <a:pPr marL="256022" indent="-256022">
                <a:buFont typeface="Wingdings" pitchFamily="2" charset="2"/>
                <a:buChar char="§"/>
              </a:pPr>
              <a:r>
                <a:rPr lang="en-US" sz="1400" dirty="0">
                  <a:latin typeface="Arial" pitchFamily="34" charset="0"/>
                  <a:cs typeface="Arial" pitchFamily="34" charset="0"/>
                </a:rPr>
                <a:t>Daily attendance and </a:t>
              </a:r>
              <a:endParaRPr lang="en-US" sz="1400" dirty="0" smtClean="0">
                <a:latin typeface="Arial" pitchFamily="34" charset="0"/>
                <a:cs typeface="Arial" pitchFamily="34" charset="0"/>
              </a:endParaRPr>
            </a:p>
            <a:p>
              <a:pPr marL="259281"/>
              <a:r>
                <a:rPr lang="en-US" sz="1400" dirty="0" smtClean="0">
                  <a:latin typeface="Arial" pitchFamily="34" charset="0"/>
                  <a:cs typeface="Arial" pitchFamily="34" charset="0"/>
                </a:rPr>
                <a:t>days absent</a:t>
              </a:r>
              <a:endParaRPr lang="en-US" sz="1400" dirty="0">
                <a:latin typeface="Arial" pitchFamily="34" charset="0"/>
                <a:cs typeface="Arial" pitchFamily="34" charset="0"/>
              </a:endParaRPr>
            </a:p>
            <a:p>
              <a:pPr marL="256022" indent="-256022">
                <a:buFont typeface="Wingdings" pitchFamily="2" charset="2"/>
                <a:buChar char="§"/>
              </a:pPr>
              <a:r>
                <a:rPr lang="en-US" sz="1400" dirty="0">
                  <a:latin typeface="Arial" pitchFamily="34" charset="0"/>
                  <a:cs typeface="Arial" pitchFamily="34" charset="0"/>
                </a:rPr>
                <a:t>Class period attendance</a:t>
              </a:r>
            </a:p>
          </p:txBody>
        </p:sp>
        <p:sp>
          <p:nvSpPr>
            <p:cNvPr id="30" name="Rectangle 29"/>
            <p:cNvSpPr/>
            <p:nvPr/>
          </p:nvSpPr>
          <p:spPr>
            <a:xfrm>
              <a:off x="5846663" y="1905000"/>
              <a:ext cx="2878241" cy="534297"/>
            </a:xfrm>
            <a:prstGeom prst="rect">
              <a:avLst/>
            </a:prstGeom>
          </p:spPr>
          <p:txBody>
            <a:bodyPr wrap="square" lIns="102409" tIns="51205" rIns="102409" bIns="51205">
              <a:spAutoFit/>
            </a:bodyPr>
            <a:lstStyle/>
            <a:p>
              <a:pPr marL="256022" indent="-256022">
                <a:buFont typeface="Wingdings" pitchFamily="2" charset="2"/>
                <a:buChar char="§"/>
              </a:pPr>
              <a:r>
                <a:rPr lang="en-US" sz="1400" dirty="0">
                  <a:latin typeface="Arial" pitchFamily="34" charset="0"/>
                  <a:cs typeface="Arial" pitchFamily="34" charset="0"/>
                </a:rPr>
                <a:t>Tardy rates</a:t>
              </a:r>
            </a:p>
            <a:p>
              <a:pPr marL="256022" indent="-256022">
                <a:buFont typeface="Wingdings" pitchFamily="2" charset="2"/>
                <a:buChar char="§"/>
              </a:pPr>
              <a:r>
                <a:rPr lang="en-US" sz="1400" dirty="0">
                  <a:latin typeface="Arial" pitchFamily="34" charset="0"/>
                  <a:cs typeface="Arial" pitchFamily="34" charset="0"/>
                </a:rPr>
                <a:t>Discipline</a:t>
              </a:r>
            </a:p>
          </p:txBody>
        </p:sp>
        <p:cxnSp>
          <p:nvCxnSpPr>
            <p:cNvPr id="31" name="Straight Connector 30"/>
            <p:cNvCxnSpPr/>
            <p:nvPr/>
          </p:nvCxnSpPr>
          <p:spPr bwMode="auto">
            <a:xfrm>
              <a:off x="781054" y="2700339"/>
              <a:ext cx="7943850" cy="0"/>
            </a:xfrm>
            <a:prstGeom prst="line">
              <a:avLst/>
            </a:prstGeom>
            <a:blipFill dpi="0" rotWithShape="0">
              <a:blip r:embed="rId5" cstate="print">
                <a:extLst>
                  <a:ext uri="{28A0092B-C50C-407E-A947-70E740481C1C}">
                    <a14:useLocalDpi xmlns:a14="http://schemas.microsoft.com/office/drawing/2010/main" val="0"/>
                  </a:ext>
                </a:extLst>
              </a:blip>
              <a:srcRect/>
              <a:tile tx="0" ty="0" sx="100000" sy="100000" flip="none" algn="tl"/>
            </a:blipFill>
            <a:ln w="9525" cap="flat" cmpd="sng" algn="ctr">
              <a:solidFill>
                <a:schemeClr val="accent1">
                  <a:lumMod val="75000"/>
                </a:schemeClr>
              </a:solidFill>
              <a:prstDash val="sysDot"/>
              <a:round/>
              <a:headEnd type="none" w="med" len="med"/>
              <a:tailEnd type="none" w="med" len="med"/>
            </a:ln>
            <a:effectLst/>
          </p:spPr>
        </p:cxnSp>
        <p:cxnSp>
          <p:nvCxnSpPr>
            <p:cNvPr id="32" name="Straight Connector 31"/>
            <p:cNvCxnSpPr/>
            <p:nvPr/>
          </p:nvCxnSpPr>
          <p:spPr bwMode="auto">
            <a:xfrm>
              <a:off x="781054" y="3538539"/>
              <a:ext cx="7943850" cy="0"/>
            </a:xfrm>
            <a:prstGeom prst="line">
              <a:avLst/>
            </a:prstGeom>
            <a:blipFill dpi="0" rotWithShape="0">
              <a:blip r:embed="rId5" cstate="print">
                <a:extLst>
                  <a:ext uri="{28A0092B-C50C-407E-A947-70E740481C1C}">
                    <a14:useLocalDpi xmlns:a14="http://schemas.microsoft.com/office/drawing/2010/main" val="0"/>
                  </a:ext>
                </a:extLst>
              </a:blip>
              <a:srcRect/>
              <a:tile tx="0" ty="0" sx="100000" sy="100000" flip="none" algn="tl"/>
            </a:blipFill>
            <a:ln w="9525" cap="flat" cmpd="sng" algn="ctr">
              <a:solidFill>
                <a:schemeClr val="accent1">
                  <a:lumMod val="75000"/>
                </a:schemeClr>
              </a:solidFill>
              <a:prstDash val="sysDot"/>
              <a:round/>
              <a:headEnd type="none" w="med" len="med"/>
              <a:tailEnd type="none" w="med" len="med"/>
            </a:ln>
            <a:effectLst/>
          </p:spPr>
        </p:cxnSp>
        <p:sp>
          <p:nvSpPr>
            <p:cNvPr id="34" name="Rectangle 33"/>
            <p:cNvSpPr/>
            <p:nvPr/>
          </p:nvSpPr>
          <p:spPr>
            <a:xfrm>
              <a:off x="3292122" y="2710428"/>
              <a:ext cx="2554542" cy="749741"/>
            </a:xfrm>
            <a:prstGeom prst="rect">
              <a:avLst/>
            </a:prstGeom>
          </p:spPr>
          <p:txBody>
            <a:bodyPr wrap="square" lIns="102409" tIns="51205" rIns="102409" bIns="51205">
              <a:spAutoFit/>
            </a:bodyPr>
            <a:lstStyle/>
            <a:p>
              <a:pPr marL="256022" indent="-256022">
                <a:buFont typeface="Wingdings" pitchFamily="2" charset="2"/>
                <a:buChar char="§"/>
              </a:pPr>
              <a:r>
                <a:rPr lang="en-US" sz="1400" dirty="0">
                  <a:latin typeface="Arial" pitchFamily="34" charset="0"/>
                  <a:cs typeface="Arial" pitchFamily="34" charset="0"/>
                </a:rPr>
                <a:t>State assessments</a:t>
              </a:r>
            </a:p>
            <a:p>
              <a:pPr marL="256022" indent="-256022">
                <a:buFont typeface="Wingdings" pitchFamily="2" charset="2"/>
                <a:buChar char="§"/>
              </a:pPr>
              <a:r>
                <a:rPr lang="en-US" sz="1400" dirty="0">
                  <a:latin typeface="Arial" pitchFamily="34" charset="0"/>
                  <a:cs typeface="Arial" pitchFamily="34" charset="0"/>
                </a:rPr>
                <a:t>Language assessments</a:t>
              </a:r>
            </a:p>
            <a:p>
              <a:pPr marL="256022" indent="-256022">
                <a:buFont typeface="Wingdings" pitchFamily="2" charset="2"/>
                <a:buChar char="§"/>
              </a:pPr>
              <a:r>
                <a:rPr lang="en-US" sz="1400" dirty="0">
                  <a:latin typeface="Arial" pitchFamily="34" charset="0"/>
                  <a:cs typeface="Arial" pitchFamily="34" charset="0"/>
                </a:rPr>
                <a:t>Early reading</a:t>
              </a:r>
            </a:p>
          </p:txBody>
        </p:sp>
        <p:sp>
          <p:nvSpPr>
            <p:cNvPr id="35" name="Rectangle 34"/>
            <p:cNvSpPr/>
            <p:nvPr/>
          </p:nvSpPr>
          <p:spPr>
            <a:xfrm>
              <a:off x="5846662" y="2710428"/>
              <a:ext cx="2878242" cy="749741"/>
            </a:xfrm>
            <a:prstGeom prst="rect">
              <a:avLst/>
            </a:prstGeom>
          </p:spPr>
          <p:txBody>
            <a:bodyPr wrap="square" lIns="102409" tIns="51205" rIns="102409" bIns="51205">
              <a:spAutoFit/>
            </a:bodyPr>
            <a:lstStyle/>
            <a:p>
              <a:pPr marL="256022" indent="-256022">
                <a:buFont typeface="Wingdings" pitchFamily="2" charset="2"/>
                <a:buChar char="§"/>
              </a:pPr>
              <a:r>
                <a:rPr lang="en-US" sz="1400" dirty="0" smtClean="0">
                  <a:latin typeface="Arial" pitchFamily="34" charset="0"/>
                  <a:cs typeface="Arial" pitchFamily="34" charset="0"/>
                </a:rPr>
                <a:t>LEA assessments</a:t>
              </a:r>
              <a:endParaRPr lang="en-US" sz="1400" dirty="0">
                <a:latin typeface="Arial" pitchFamily="34" charset="0"/>
                <a:cs typeface="Arial" pitchFamily="34" charset="0"/>
              </a:endParaRPr>
            </a:p>
            <a:p>
              <a:pPr marL="256022" indent="-256022">
                <a:buFont typeface="Wingdings" pitchFamily="2" charset="2"/>
                <a:buChar char="§"/>
              </a:pPr>
              <a:r>
                <a:rPr lang="en-US" sz="1400" dirty="0" smtClean="0">
                  <a:latin typeface="Arial" pitchFamily="34" charset="0"/>
                  <a:cs typeface="Arial" pitchFamily="34" charset="0"/>
                </a:rPr>
                <a:t>Course </a:t>
              </a:r>
              <a:r>
                <a:rPr lang="en-US" sz="1400" dirty="0">
                  <a:latin typeface="Arial" pitchFamily="34" charset="0"/>
                  <a:cs typeface="Arial" pitchFamily="34" charset="0"/>
                </a:rPr>
                <a:t>/ subject area grades</a:t>
              </a:r>
            </a:p>
            <a:p>
              <a:pPr marL="256022" indent="-256022">
                <a:buFont typeface="Wingdings" pitchFamily="2" charset="2"/>
                <a:buChar char="§"/>
              </a:pPr>
              <a:r>
                <a:rPr lang="en-US" sz="1400" dirty="0">
                  <a:latin typeface="Arial" pitchFamily="34" charset="0"/>
                  <a:cs typeface="Arial" pitchFamily="34" charset="0"/>
                </a:rPr>
                <a:t>Credit accumulation </a:t>
              </a:r>
            </a:p>
          </p:txBody>
        </p:sp>
        <p:sp>
          <p:nvSpPr>
            <p:cNvPr id="36" name="Rectangle 35"/>
            <p:cNvSpPr/>
            <p:nvPr/>
          </p:nvSpPr>
          <p:spPr>
            <a:xfrm>
              <a:off x="5846662" y="3624223"/>
              <a:ext cx="2878242" cy="534297"/>
            </a:xfrm>
            <a:prstGeom prst="rect">
              <a:avLst/>
            </a:prstGeom>
          </p:spPr>
          <p:txBody>
            <a:bodyPr wrap="square" lIns="102409" tIns="51205" rIns="102409" bIns="51205">
              <a:spAutoFit/>
            </a:bodyPr>
            <a:lstStyle/>
            <a:p>
              <a:pPr marL="256022" indent="-256022">
                <a:buFont typeface="Wingdings" pitchFamily="2" charset="2"/>
                <a:buChar char="§"/>
              </a:pPr>
              <a:r>
                <a:rPr lang="en-US" sz="1400" dirty="0">
                  <a:latin typeface="Arial" pitchFamily="34" charset="0"/>
                  <a:cs typeface="Arial" pitchFamily="34" charset="0"/>
                </a:rPr>
                <a:t>College entrance exams (SAT, ACT, PSAT)</a:t>
              </a:r>
            </a:p>
          </p:txBody>
        </p:sp>
        <p:sp>
          <p:nvSpPr>
            <p:cNvPr id="37" name="Rectangle 36"/>
            <p:cNvSpPr/>
            <p:nvPr/>
          </p:nvSpPr>
          <p:spPr>
            <a:xfrm>
              <a:off x="3292121" y="4394511"/>
              <a:ext cx="2554540" cy="749741"/>
            </a:xfrm>
            <a:prstGeom prst="rect">
              <a:avLst/>
            </a:prstGeom>
          </p:spPr>
          <p:txBody>
            <a:bodyPr wrap="square" lIns="102409" tIns="51205" rIns="102409" bIns="51205">
              <a:spAutoFit/>
            </a:bodyPr>
            <a:lstStyle/>
            <a:p>
              <a:pPr marL="256022" indent="-256022">
                <a:buFont typeface="Wingdings" pitchFamily="2" charset="2"/>
                <a:buChar char="§"/>
              </a:pPr>
              <a:r>
                <a:rPr lang="en-US" sz="1400" dirty="0">
                  <a:latin typeface="Arial" pitchFamily="34" charset="0"/>
                  <a:cs typeface="Arial" pitchFamily="34" charset="0"/>
                </a:rPr>
                <a:t>Program participation</a:t>
              </a:r>
            </a:p>
            <a:p>
              <a:pPr marL="256022" indent="-256022">
                <a:buFont typeface="Wingdings" pitchFamily="2" charset="2"/>
                <a:buChar char="§"/>
              </a:pPr>
              <a:r>
                <a:rPr lang="en-US" sz="1400" dirty="0">
                  <a:latin typeface="Arial" pitchFamily="34" charset="0"/>
                  <a:cs typeface="Arial" pitchFamily="34" charset="0"/>
                </a:rPr>
                <a:t>Enrollment dates</a:t>
              </a:r>
            </a:p>
            <a:p>
              <a:pPr marL="256022" indent="-256022">
                <a:buFont typeface="Wingdings" pitchFamily="2" charset="2"/>
                <a:buChar char="§"/>
              </a:pPr>
              <a:r>
                <a:rPr lang="en-US" sz="1400" dirty="0">
                  <a:latin typeface="Arial" pitchFamily="34" charset="0"/>
                  <a:cs typeface="Arial" pitchFamily="34" charset="0"/>
                </a:rPr>
                <a:t>Contact information</a:t>
              </a:r>
            </a:p>
          </p:txBody>
        </p:sp>
        <p:sp>
          <p:nvSpPr>
            <p:cNvPr id="38" name="Rectangle 37"/>
            <p:cNvSpPr/>
            <p:nvPr/>
          </p:nvSpPr>
          <p:spPr>
            <a:xfrm>
              <a:off x="5846662" y="4394511"/>
              <a:ext cx="2878242" cy="965184"/>
            </a:xfrm>
            <a:prstGeom prst="rect">
              <a:avLst/>
            </a:prstGeom>
          </p:spPr>
          <p:txBody>
            <a:bodyPr wrap="square" lIns="102409" tIns="51205" rIns="102409" bIns="51205">
              <a:spAutoFit/>
            </a:bodyPr>
            <a:lstStyle/>
            <a:p>
              <a:pPr marL="256022" indent="-256022">
                <a:buFont typeface="Wingdings" pitchFamily="2" charset="2"/>
                <a:buChar char="§"/>
              </a:pPr>
              <a:r>
                <a:rPr lang="en-US" sz="1400" dirty="0">
                  <a:latin typeface="Arial" pitchFamily="34" charset="0"/>
                  <a:cs typeface="Arial" pitchFamily="34" charset="0"/>
                </a:rPr>
                <a:t>Key transcript data:</a:t>
              </a:r>
            </a:p>
            <a:p>
              <a:pPr lvl="1" indent="-197351">
                <a:buFont typeface="Arial" pitchFamily="34" charset="0"/>
                <a:buChar char="–"/>
              </a:pPr>
              <a:r>
                <a:rPr lang="en-US" sz="1400" dirty="0">
                  <a:latin typeface="Arial" pitchFamily="34" charset="0"/>
                  <a:cs typeface="Arial" pitchFamily="34" charset="0"/>
                </a:rPr>
                <a:t>Current &amp; historical </a:t>
              </a:r>
              <a:r>
                <a:rPr lang="en-US" sz="1400" dirty="0" smtClean="0">
                  <a:latin typeface="Arial" pitchFamily="34" charset="0"/>
                  <a:cs typeface="Arial" pitchFamily="34" charset="0"/>
                </a:rPr>
                <a:t>Courses</a:t>
              </a:r>
              <a:r>
                <a:rPr lang="en-US" sz="1400" dirty="0">
                  <a:latin typeface="Arial" pitchFamily="34" charset="0"/>
                  <a:cs typeface="Arial" pitchFamily="34" charset="0"/>
                </a:rPr>
                <a:t>, grades</a:t>
              </a:r>
            </a:p>
            <a:p>
              <a:pPr lvl="1" indent="-197351">
                <a:buFont typeface="Arial" pitchFamily="34" charset="0"/>
                <a:buChar char="–"/>
              </a:pPr>
              <a:r>
                <a:rPr lang="en-US" sz="1400" dirty="0">
                  <a:latin typeface="Arial" pitchFamily="34" charset="0"/>
                  <a:cs typeface="Arial" pitchFamily="34" charset="0"/>
                </a:rPr>
                <a:t>TAKS and </a:t>
              </a:r>
              <a:r>
                <a:rPr lang="en-US" sz="1400" dirty="0" smtClean="0">
                  <a:latin typeface="Arial" pitchFamily="34" charset="0"/>
                  <a:cs typeface="Arial" pitchFamily="34" charset="0"/>
                </a:rPr>
                <a:t>STAAR</a:t>
              </a:r>
              <a:r>
                <a:rPr lang="en-US" sz="1400" baseline="30000" dirty="0">
                  <a:latin typeface="Symbol"/>
                </a:rPr>
                <a:t>â</a:t>
              </a:r>
              <a:r>
                <a:rPr lang="en-US" sz="1400" dirty="0" smtClean="0">
                  <a:latin typeface="Arial" pitchFamily="34" charset="0"/>
                  <a:cs typeface="Arial" pitchFamily="34" charset="0"/>
                </a:rPr>
                <a:t> </a:t>
              </a:r>
              <a:r>
                <a:rPr lang="en-US" sz="1400" dirty="0">
                  <a:latin typeface="Arial" pitchFamily="34" charset="0"/>
                  <a:cs typeface="Arial" pitchFamily="34" charset="0"/>
                </a:rPr>
                <a:t>history</a:t>
              </a:r>
            </a:p>
          </p:txBody>
        </p:sp>
        <p:sp>
          <p:nvSpPr>
            <p:cNvPr id="39" name="Rectangle 38"/>
            <p:cNvSpPr/>
            <p:nvPr/>
          </p:nvSpPr>
          <p:spPr>
            <a:xfrm>
              <a:off x="1658038" y="5556695"/>
              <a:ext cx="7257362" cy="703574"/>
            </a:xfrm>
            <a:prstGeom prst="rect">
              <a:avLst/>
            </a:prstGeom>
          </p:spPr>
          <p:txBody>
            <a:bodyPr wrap="square" lIns="102409" tIns="51205" rIns="102409" bIns="51205">
              <a:spAutoFit/>
            </a:bodyPr>
            <a:lstStyle/>
            <a:p>
              <a:pPr marL="320027" indent="-320027">
                <a:buFont typeface="Wingdings" pitchFamily="2" charset="2"/>
                <a:buChar char="§"/>
              </a:pPr>
              <a:r>
                <a:rPr lang="en-US" sz="1300" dirty="0">
                  <a:solidFill>
                    <a:srgbClr val="FFFFFF"/>
                  </a:solidFill>
                  <a:latin typeface="Arial" pitchFamily="34" charset="0"/>
                  <a:cs typeface="Arial" pitchFamily="34" charset="0"/>
                </a:rPr>
                <a:t>Highlights trends over time and flags negative trends</a:t>
              </a:r>
            </a:p>
            <a:p>
              <a:pPr marL="320027" indent="-320027">
                <a:buFont typeface="Wingdings" pitchFamily="2" charset="2"/>
                <a:buChar char="§"/>
              </a:pPr>
              <a:r>
                <a:rPr lang="en-US" sz="1300" dirty="0" smtClean="0">
                  <a:solidFill>
                    <a:srgbClr val="FFFFFF"/>
                  </a:solidFill>
                  <a:latin typeface="Arial" pitchFamily="34" charset="0"/>
                  <a:cs typeface="Arial" pitchFamily="34" charset="0"/>
                </a:rPr>
                <a:t>Easy drill </a:t>
              </a:r>
              <a:r>
                <a:rPr lang="en-US" sz="1300" dirty="0">
                  <a:solidFill>
                    <a:srgbClr val="FFFFFF"/>
                  </a:solidFill>
                  <a:latin typeface="Arial" pitchFamily="34" charset="0"/>
                  <a:cs typeface="Arial" pitchFamily="34" charset="0"/>
                </a:rPr>
                <a:t>down for more </a:t>
              </a:r>
              <a:r>
                <a:rPr lang="en-US" sz="1300" dirty="0" smtClean="0">
                  <a:solidFill>
                    <a:srgbClr val="FFFFFF"/>
                  </a:solidFill>
                  <a:latin typeface="Arial" pitchFamily="34" charset="0"/>
                  <a:cs typeface="Arial" pitchFamily="34" charset="0"/>
                </a:rPr>
                <a:t>details (e.g., historical </a:t>
              </a:r>
              <a:r>
                <a:rPr lang="en-US" sz="1300" dirty="0">
                  <a:solidFill>
                    <a:srgbClr val="FFFFFF"/>
                  </a:solidFill>
                  <a:latin typeface="Arial" pitchFamily="34" charset="0"/>
                  <a:cs typeface="Arial" pitchFamily="34" charset="0"/>
                </a:rPr>
                <a:t>data, student exception lists)</a:t>
              </a:r>
            </a:p>
            <a:p>
              <a:pPr marL="320027" indent="-320027">
                <a:buFont typeface="Wingdings" pitchFamily="2" charset="2"/>
                <a:buChar char="§"/>
              </a:pPr>
              <a:r>
                <a:rPr lang="en-US" sz="1300" dirty="0">
                  <a:solidFill>
                    <a:srgbClr val="FFFFFF"/>
                  </a:solidFill>
                  <a:latin typeface="Arial" pitchFamily="34" charset="0"/>
                  <a:cs typeface="Arial" pitchFamily="34" charset="0"/>
                </a:rPr>
                <a:t>Highlights where students are not meeting performance goals</a:t>
              </a:r>
            </a:p>
          </p:txBody>
        </p:sp>
      </p:grpSp>
    </p:spTree>
    <p:extLst>
      <p:ext uri="{BB962C8B-B14F-4D97-AF65-F5344CB8AC3E}">
        <p14:creationId xmlns:p14="http://schemas.microsoft.com/office/powerpoint/2010/main" val="28854822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Video: Attendance and Truancy</a:t>
            </a:r>
            <a:endParaRPr lang="en-US" dirty="0"/>
          </a:p>
        </p:txBody>
      </p:sp>
      <p:sp>
        <p:nvSpPr>
          <p:cNvPr id="3" name="Slide Number Placeholder 2"/>
          <p:cNvSpPr>
            <a:spLocks noGrp="1"/>
          </p:cNvSpPr>
          <p:nvPr>
            <p:ph type="sldNum" sz="quarter" idx="12"/>
          </p:nvPr>
        </p:nvSpPr>
        <p:spPr/>
        <p:txBody>
          <a:bodyPr>
            <a:noAutofit/>
          </a:bodyPr>
          <a:lstStyle/>
          <a:p>
            <a:fld id="{2F0C4421-5918-4AA3-AE4A-C36EDD2FD6EB}" type="slidenum">
              <a:rPr lang="en-US" smtClean="0"/>
              <a:pPr/>
              <a:t>7</a:t>
            </a:fld>
            <a:endParaRPr lang="en-US" dirty="0"/>
          </a:p>
        </p:txBody>
      </p:sp>
      <p:pic>
        <p:nvPicPr>
          <p:cNvPr id="1026" name="Picture 2"/>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1262531" y="1749175"/>
            <a:ext cx="6618938" cy="3745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2514600" y="5791200"/>
            <a:ext cx="4114800" cy="4572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a:solidFill>
                  <a:schemeClr val="tx1"/>
                </a:solidFill>
                <a:hlinkClick r:id="rId4"/>
              </a:rPr>
              <a:t>http://vimeo.com/50536610</a:t>
            </a:r>
            <a:endParaRPr lang="en-US" dirty="0"/>
          </a:p>
        </p:txBody>
      </p:sp>
    </p:spTree>
    <p:extLst>
      <p:ext uri="{BB962C8B-B14F-4D97-AF65-F5344CB8AC3E}">
        <p14:creationId xmlns:p14="http://schemas.microsoft.com/office/powerpoint/2010/main" val="35729284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smtClean="0"/>
              <a:t>Early Warning Indicators </a:t>
            </a:r>
            <a:br>
              <a:rPr lang="en-US" dirty="0" smtClean="0"/>
            </a:br>
            <a:r>
              <a:rPr lang="en-US" dirty="0" smtClean="0"/>
              <a:t>and Risk Factors</a:t>
            </a:r>
            <a:endParaRPr lang="en-US" dirty="0"/>
          </a:p>
        </p:txBody>
      </p:sp>
      <p:sp>
        <p:nvSpPr>
          <p:cNvPr id="3" name="Slide Number Placeholder 2"/>
          <p:cNvSpPr>
            <a:spLocks noGrp="1"/>
          </p:cNvSpPr>
          <p:nvPr>
            <p:ph type="sldNum" sz="quarter" idx="11"/>
          </p:nvPr>
        </p:nvSpPr>
        <p:spPr/>
        <p:txBody>
          <a:bodyPr>
            <a:normAutofit fontScale="85000" lnSpcReduction="20000"/>
          </a:bodyPr>
          <a:lstStyle/>
          <a:p>
            <a:fld id="{2F0C4421-5918-4AA3-AE4A-C36EDD2FD6EB}" type="slidenum">
              <a:rPr lang="en-US" smtClean="0"/>
              <a:pPr/>
              <a:t>8</a:t>
            </a:fld>
            <a:endParaRPr lang="en-US" dirty="0"/>
          </a:p>
        </p:txBody>
      </p:sp>
    </p:spTree>
    <p:extLst>
      <p:ext uri="{BB962C8B-B14F-4D97-AF65-F5344CB8AC3E}">
        <p14:creationId xmlns:p14="http://schemas.microsoft.com/office/powerpoint/2010/main" val="383684536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jcaven\AppData\Local\Temp\articulate\presenter\imgtemp\5Nk2PFqt_files\slide0001_image001.png"/>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jcaven\AppData\Local\Temp\articulate\presenter\imgtemp\mg4pGaeU_files\slide0001_image001.png"/>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8388B943D1A2944A2203298FD1F90B3" ma:contentTypeVersion="0" ma:contentTypeDescription="Create a new document." ma:contentTypeScope="" ma:versionID="2987a52bd1680a9cbbcb5e260ac2b4ad">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A0609BD3-2870-401F-8140-8AD16B0678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8E204C14-91B9-45BA-8FFF-0F8E553DDC36}">
  <ds:schemaRefs>
    <ds:schemaRef ds:uri="http://schemas.microsoft.com/sharepoint/v3/contenttype/forms"/>
  </ds:schemaRefs>
</ds:datastoreItem>
</file>

<file path=customXml/itemProps3.xml><?xml version="1.0" encoding="utf-8"?>
<ds:datastoreItem xmlns:ds="http://schemas.openxmlformats.org/officeDocument/2006/customXml" ds:itemID="{74B45A69-778E-4D41-A5A4-6C4FF6432815}">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74864</TotalTime>
  <Words>10946</Words>
  <Application>Microsoft Office PowerPoint</Application>
  <PresentationFormat>On-screen Show (4:3)</PresentationFormat>
  <Paragraphs>871</Paragraphs>
  <Slides>43</Slides>
  <Notes>43</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TSDS (Oct12)</vt:lpstr>
      <vt:lpstr>studentGPS™ Dashboards Course 4: Monitoring Early Warning Indicators and Planning Interventions for At-Risk Students    Document Number: TSDS-sGPS-L004-d002</vt:lpstr>
      <vt:lpstr>Course Agenda</vt:lpstr>
      <vt:lpstr>Course Objectives</vt:lpstr>
      <vt:lpstr>Course Pre-requisites </vt:lpstr>
      <vt:lpstr>Course Acronyms</vt:lpstr>
      <vt:lpstr>studentGPS™ Overview</vt:lpstr>
      <vt:lpstr>studentGPS™ Dashboards: Mapping Success for the Whole Student</vt:lpstr>
      <vt:lpstr>Video: Attendance and Truancy</vt:lpstr>
      <vt:lpstr>Early Warning Indicators  and Risk Factors</vt:lpstr>
      <vt:lpstr>TX College and Career Readiness</vt:lpstr>
      <vt:lpstr>Texas College and Career Website</vt:lpstr>
      <vt:lpstr>Texas College and Career Readiness</vt:lpstr>
      <vt:lpstr>Resources: Alliance for Excellent Education Fact Sheet: High School Dropouts in America</vt:lpstr>
      <vt:lpstr>National High School Center  Early Warning Indicators </vt:lpstr>
      <vt:lpstr>studentGPS™ Dashboards  Early Warning Metrics</vt:lpstr>
      <vt:lpstr>National Dropout Prevention Center Report: Dropout Risk Factors and Exemplary Programs</vt:lpstr>
      <vt:lpstr>National Dropout Prevention Center Report: List of Risk Factors</vt:lpstr>
      <vt:lpstr>Reports on Effective Programs  and Strategies</vt:lpstr>
      <vt:lpstr>Resources: Best Practices in Dropout Prevention</vt:lpstr>
      <vt:lpstr>Resources: Best Practices in Dropout Prevention—Seven Widely Used Strategies</vt:lpstr>
      <vt:lpstr>Resources: NHSC Approaches to Dropout Prevention</vt:lpstr>
      <vt:lpstr>Resources: IES Practice Guide  Dropout Prevention (slide 1 of 2)</vt:lpstr>
      <vt:lpstr>Resources: IES Practice Guide  Dropout Prevention (slide 2 of 2)</vt:lpstr>
      <vt:lpstr>Resources:  Dropout Risk Factors</vt:lpstr>
      <vt:lpstr>Guided Exercise: Current LEA Dropout Prevention Programs or Strategies</vt:lpstr>
      <vt:lpstr>Guided Exercise:  National Dropout Prevention Center Search</vt:lpstr>
      <vt:lpstr>Guided Exercises: studentGPS™  Metric Analysis and Action Plan</vt:lpstr>
      <vt:lpstr>Logging In</vt:lpstr>
      <vt:lpstr>Metric Analysis:  Daily Attendance</vt:lpstr>
      <vt:lpstr>Metric Analysis:  Class Period Absences</vt:lpstr>
      <vt:lpstr>Metric Analysis:  Days Absent</vt:lpstr>
      <vt:lpstr>Metric Analysis:  Grades Below C and Credits</vt:lpstr>
      <vt:lpstr>Metric Analysis:  Algebra I</vt:lpstr>
      <vt:lpstr>Metric Analysis:  Discipline</vt:lpstr>
      <vt:lpstr>Guided Exercise: studentGPS™ Dashboards  Early Warning Action Plan</vt:lpstr>
      <vt:lpstr>Debrief and Next Steps</vt:lpstr>
      <vt:lpstr>Debrief and Share</vt:lpstr>
      <vt:lpstr>Next Steps</vt:lpstr>
      <vt:lpstr>Wrap Up, Knowledge Check, Survey, and Questions</vt:lpstr>
      <vt:lpstr>Wrap Up</vt:lpstr>
      <vt:lpstr>Knowledge Check</vt:lpstr>
      <vt:lpstr>Training Survey</vt:lpstr>
      <vt:lpstr>TEXAS STUDENT DATA SYSTEM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TEA</dc:creator>
  <cp:lastModifiedBy>Elaine Rulla</cp:lastModifiedBy>
  <cp:revision>2227</cp:revision>
  <cp:lastPrinted>2013-05-06T16:04:06Z</cp:lastPrinted>
  <dcterms:created xsi:type="dcterms:W3CDTF">2009-09-01T20:11:00Z</dcterms:created>
  <dcterms:modified xsi:type="dcterms:W3CDTF">2013-11-05T14:48:47Z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0x01010068388B943D1A2944A2203298FD1F90B3</vt:lpwstr>
  </property>
  <property fmtid="{D5CDD505-2E9C-101B-9397-08002B2CF9AE}" pid="3" name="_NewReviewCycle">
    <vt:lpwstr/>
  </property>
  <property fmtid="{D5CDD505-2E9C-101B-9397-08002B2CF9AE}" pid="4" name="_dlc_DocIdItemGuid">
    <vt:lpwstr>7fd8e421-004a-41be-b615-d2e44760db7c</vt:lpwstr>
  </property>
</Properties>
</file>