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6" r:id="rId4"/>
  </p:sldMasterIdLst>
  <p:notesMasterIdLst>
    <p:notesMasterId r:id="rId52"/>
  </p:notesMasterIdLst>
  <p:handoutMasterIdLst>
    <p:handoutMasterId r:id="rId53"/>
  </p:handoutMasterIdLst>
  <p:sldIdLst>
    <p:sldId id="466" r:id="rId5"/>
    <p:sldId id="720" r:id="rId6"/>
    <p:sldId id="756" r:id="rId7"/>
    <p:sldId id="783" r:id="rId8"/>
    <p:sldId id="940" r:id="rId9"/>
    <p:sldId id="941" r:id="rId10"/>
    <p:sldId id="863" r:id="rId11"/>
    <p:sldId id="864" r:id="rId12"/>
    <p:sldId id="856" r:id="rId13"/>
    <p:sldId id="794" r:id="rId14"/>
    <p:sldId id="902" r:id="rId15"/>
    <p:sldId id="901" r:id="rId16"/>
    <p:sldId id="903" r:id="rId17"/>
    <p:sldId id="904" r:id="rId18"/>
    <p:sldId id="790" r:id="rId19"/>
    <p:sldId id="944" r:id="rId20"/>
    <p:sldId id="919" r:id="rId21"/>
    <p:sldId id="921" r:id="rId22"/>
    <p:sldId id="942" r:id="rId23"/>
    <p:sldId id="943" r:id="rId24"/>
    <p:sldId id="905" r:id="rId25"/>
    <p:sldId id="792" r:id="rId26"/>
    <p:sldId id="922" r:id="rId27"/>
    <p:sldId id="907" r:id="rId28"/>
    <p:sldId id="923" r:id="rId29"/>
    <p:sldId id="924" r:id="rId30"/>
    <p:sldId id="933" r:id="rId31"/>
    <p:sldId id="934" r:id="rId32"/>
    <p:sldId id="925" r:id="rId33"/>
    <p:sldId id="926" r:id="rId34"/>
    <p:sldId id="927" r:id="rId35"/>
    <p:sldId id="928" r:id="rId36"/>
    <p:sldId id="929" r:id="rId37"/>
    <p:sldId id="930" r:id="rId38"/>
    <p:sldId id="931" r:id="rId39"/>
    <p:sldId id="932" r:id="rId40"/>
    <p:sldId id="883" r:id="rId41"/>
    <p:sldId id="885" r:id="rId42"/>
    <p:sldId id="939" r:id="rId43"/>
    <p:sldId id="938" r:id="rId44"/>
    <p:sldId id="893" r:id="rId45"/>
    <p:sldId id="894" r:id="rId46"/>
    <p:sldId id="757" r:id="rId47"/>
    <p:sldId id="758" r:id="rId48"/>
    <p:sldId id="759" r:id="rId49"/>
    <p:sldId id="760" r:id="rId50"/>
    <p:sldId id="937" r:id="rId51"/>
  </p:sldIdLst>
  <p:sldSz cx="9144000" cy="6858000" type="screen4x3"/>
  <p:notesSz cx="6858000" cy="9296400"/>
  <p:custDataLst>
    <p:tags r:id="rId5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bLMM/OkBAIjR5z9P95ruYQ==" hashData="AT7HoXRRcnIOxDAHLw2urER4mq4="/>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Keegan, Lisa" initials="LK" lastIdx="1" clrIdx="3"/>
  <p:cmAuthor id="4" name="Hartwig, Alan" initials="AH" lastIdx="10" clrIdx="4"/>
  <p:cmAuthor id="5" name="Lisa McNicholas" initials="LM"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CDCDCD"/>
    <a:srgbClr val="9DD7EB"/>
    <a:srgbClr val="CAF4F6"/>
    <a:srgbClr val="31B3C5"/>
    <a:srgbClr val="66DEE4"/>
    <a:srgbClr val="9AEAEE"/>
    <a:srgbClr val="9FD7EB"/>
    <a:srgbClr val="70C4E2"/>
    <a:srgbClr val="E3F3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65" autoAdjust="0"/>
    <p:restoredTop sz="74956" autoAdjust="0"/>
  </p:normalViewPr>
  <p:slideViewPr>
    <p:cSldViewPr>
      <p:cViewPr>
        <p:scale>
          <a:sx n="56" d="100"/>
          <a:sy n="56" d="100"/>
        </p:scale>
        <p:origin x="-1626" y="-162"/>
      </p:cViewPr>
      <p:guideLst>
        <p:guide orient="horz" pos="2160"/>
        <p:guide pos="2880"/>
      </p:guideLst>
    </p:cSldViewPr>
  </p:slideViewPr>
  <p:outlineViewPr>
    <p:cViewPr>
      <p:scale>
        <a:sx n="33" d="100"/>
        <a:sy n="33" d="100"/>
      </p:scale>
      <p:origin x="0" y="12678"/>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55" d="100"/>
          <a:sy n="55" d="100"/>
        </p:scale>
        <p:origin x="-2550" y="-102"/>
      </p:cViewPr>
      <p:guideLst>
        <p:guide orient="horz" pos="2929"/>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sz="quarter" idx="1"/>
          </p:nvPr>
        </p:nvSpPr>
        <p:spPr>
          <a:xfrm>
            <a:off x="3884614" y="0"/>
            <a:ext cx="2971800" cy="464820"/>
          </a:xfrm>
          <a:prstGeom prst="rect">
            <a:avLst/>
          </a:prstGeom>
        </p:spPr>
        <p:txBody>
          <a:bodyPr vert="horz" lIns="92924" tIns="46463" rIns="92924" bIns="46463" rtlCol="0"/>
          <a:lstStyle>
            <a:lvl1pPr algn="r">
              <a:defRPr sz="1200"/>
            </a:lvl1pPr>
          </a:lstStyle>
          <a:p>
            <a:fld id="{A030672E-E987-4208-B802-497B74C6D590}" type="datetimeFigureOut">
              <a:rPr lang="en-US" smtClean="0"/>
              <a:pPr/>
              <a:t>10/8/2013</a:t>
            </a:fld>
            <a:endParaRPr lang="en-US" dirty="0"/>
          </a:p>
        </p:txBody>
      </p:sp>
      <p:sp>
        <p:nvSpPr>
          <p:cNvPr id="4" name="Footer Placeholder 3"/>
          <p:cNvSpPr>
            <a:spLocks noGrp="1"/>
          </p:cNvSpPr>
          <p:nvPr>
            <p:ph type="ftr" sz="quarter" idx="2"/>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6" name="Slide Number Placeholder 5"/>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BE0963D3-E393-4107-B376-8724EFC1DE96}" type="slidenum">
              <a:rPr lang="en-US" smtClean="0"/>
              <a:pPr/>
              <a:t>‹#›</a:t>
            </a:fld>
            <a:endParaRPr lang="en-US" dirty="0"/>
          </a:p>
        </p:txBody>
      </p:sp>
    </p:spTree>
    <p:extLst>
      <p:ext uri="{BB962C8B-B14F-4D97-AF65-F5344CB8AC3E}">
        <p14:creationId xmlns:p14="http://schemas.microsoft.com/office/powerpoint/2010/main" xmlns=""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idx="1"/>
          </p:nvPr>
        </p:nvSpPr>
        <p:spPr>
          <a:xfrm>
            <a:off x="3884614" y="0"/>
            <a:ext cx="2971800" cy="464820"/>
          </a:xfrm>
          <a:prstGeom prst="rect">
            <a:avLst/>
          </a:prstGeom>
        </p:spPr>
        <p:txBody>
          <a:bodyPr vert="horz" lIns="92924" tIns="46463" rIns="92924" bIns="46463" rtlCol="0"/>
          <a:lstStyle>
            <a:lvl1pPr algn="r">
              <a:defRPr sz="1200"/>
            </a:lvl1pPr>
          </a:lstStyle>
          <a:p>
            <a:fld id="{DB0EB5D8-2522-4108-8D60-F7CA4D8873A0}" type="datetimeFigureOut">
              <a:rPr lang="en-US" smtClean="0"/>
              <a:pPr/>
              <a:t>10/8/2013</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924" tIns="46463" rIns="92924" bIns="46463"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924" tIns="46463" rIns="92924" bIns="4646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8829966"/>
            <a:ext cx="2971800" cy="464820"/>
          </a:xfrm>
          <a:prstGeom prst="rect">
            <a:avLst/>
          </a:prstGeom>
        </p:spPr>
        <p:txBody>
          <a:bodyPr vert="horz" lIns="92924" tIns="46463" rIns="92924" bIns="46463"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p14="http://schemas.microsoft.com/office/powerpoint/2010/main" xmlns=""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232108" algn="l" defTabSz="914400" rtl="0" eaLnBrk="1" fontAlgn="auto" latinLnBrk="0" hangingPunct="1">
              <a:lnSpc>
                <a:spcPct val="100000"/>
              </a:lnSpc>
              <a:spcBef>
                <a:spcPct val="0"/>
              </a:spcBef>
              <a:spcAft>
                <a:spcPts val="0"/>
              </a:spcAft>
              <a:buClrTx/>
              <a:buSzTx/>
              <a:buFontTx/>
              <a:buNone/>
              <a:tabLst/>
              <a:defRPr/>
            </a:pPr>
            <a:r>
              <a:rPr lang="en-US" b="0" dirty="0" smtClean="0">
                <a:solidFill>
                  <a:schemeClr val="accent2">
                    <a:lumMod val="75000"/>
                  </a:schemeClr>
                </a:solidFill>
              </a:rPr>
              <a:t>Welcome</a:t>
            </a:r>
            <a:r>
              <a:rPr lang="en-US" b="0" baseline="0" dirty="0" smtClean="0">
                <a:solidFill>
                  <a:schemeClr val="accent2">
                    <a:lumMod val="75000"/>
                  </a:schemeClr>
                </a:solidFill>
              </a:rPr>
              <a:t> to the TSDS Technical Course 4: Managing Data Loads into the PEIMS Data Mart.  As the LEA Data Steward/ESC Technical Champion, it may be necessary to collaborate with the TSDS PEIMS Champion/Steward/Coordinator to troubleshoot on the TSDS PEIMS data submissions.  Therefore, it will be helpful to understand the basics of the data promotion from the ODS to the PDM (which is the responsibility of the LEA Data Steward).</a:t>
            </a:r>
            <a:endParaRPr lang="en-US" b="0" dirty="0" smtClean="0">
              <a:solidFill>
                <a:schemeClr val="accent2">
                  <a:lumMod val="75000"/>
                </a:schemeClr>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a:t>
            </a:r>
            <a:r>
              <a:rPr lang="en-US" baseline="0" dirty="0" smtClean="0"/>
              <a:t> we move forward and discuss the data promotion from the ODS to the PDM, let’s step back and review the process of loading data into the ODS.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We are now focusing on the activities under Manage Data Loads.</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pPr/>
              <a:t>11</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As</a:t>
            </a:r>
            <a:r>
              <a:rPr lang="en-US" sz="1200" kern="1200" baseline="0" dirty="0" smtClean="0">
                <a:solidFill>
                  <a:schemeClr val="tx1"/>
                </a:solidFill>
                <a:effectLst/>
                <a:latin typeface="Arial" pitchFamily="34" charset="0"/>
                <a:ea typeface="+mn-ea"/>
                <a:cs typeface="Arial" pitchFamily="34" charset="0"/>
              </a:rPr>
              <a:t> a reminder, the core functions of the TSDS </a:t>
            </a:r>
            <a:r>
              <a:rPr lang="en-US" sz="1200" kern="1200" baseline="0" dirty="0" err="1" smtClean="0">
                <a:solidFill>
                  <a:schemeClr val="tx1"/>
                </a:solidFill>
                <a:effectLst/>
                <a:latin typeface="Arial" pitchFamily="34" charset="0"/>
                <a:ea typeface="+mn-ea"/>
                <a:cs typeface="Arial" pitchFamily="34" charset="0"/>
              </a:rPr>
              <a:t>eData</a:t>
            </a:r>
            <a:r>
              <a:rPr lang="en-US" sz="1200" kern="1200" baseline="0" dirty="0" smtClean="0">
                <a:solidFill>
                  <a:schemeClr val="tx1"/>
                </a:solidFill>
                <a:effectLst/>
                <a:latin typeface="Arial" pitchFamily="34" charset="0"/>
                <a:ea typeface="+mn-ea"/>
                <a:cs typeface="Arial" pitchFamily="34" charset="0"/>
              </a:rPr>
              <a:t> Manager include:</a:t>
            </a:r>
            <a:endParaRPr lang="en-US" sz="1200" kern="1200" dirty="0" smtClean="0">
              <a:solidFill>
                <a:schemeClr val="tx1"/>
              </a:solidFill>
              <a:effectLst/>
              <a:latin typeface="Arial" pitchFamily="34" charset="0"/>
              <a:ea typeface="+mn-ea"/>
              <a:cs typeface="Arial" pitchFamily="34" charset="0"/>
            </a:endParaRPr>
          </a:p>
          <a:p>
            <a:pPr>
              <a:buFontTx/>
              <a:buNone/>
            </a:pPr>
            <a:r>
              <a:rPr lang="en-US" sz="1200" b="1" kern="1200" dirty="0" smtClean="0">
                <a:solidFill>
                  <a:schemeClr val="tx1"/>
                </a:solidFill>
                <a:effectLst/>
                <a:latin typeface="Arial" pitchFamily="34" charset="0"/>
                <a:ea typeface="+mn-ea"/>
                <a:cs typeface="Arial" pitchFamily="34" charset="0"/>
              </a:rPr>
              <a:t> </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TSDS eDM automatically picks up files that have been successfully transferred by the DTU</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TSDS eDM runs the XML Interchange files through the data validations and updates the Operational Data Store</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Users can also manually upload XML Interchange Files through TSDS eDM</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Error files are generated at initial file validation and again during the ETL process</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The user will be notified about errors through system messages received through the TSDS portal message center</a:t>
            </a:r>
          </a:p>
          <a:p>
            <a:pPr marL="171450" lvl="0" indent="-171450">
              <a:buFont typeface="Arial" pitchFamily="34" charset="0"/>
              <a:buChar char="•"/>
            </a:pPr>
            <a:r>
              <a:rPr lang="en-US" sz="1200" kern="1200" dirty="0" smtClean="0">
                <a:solidFill>
                  <a:schemeClr val="tx1"/>
                </a:solidFill>
                <a:latin typeface="Arial" pitchFamily="34" charset="0"/>
                <a:ea typeface="+mn-ea"/>
                <a:cs typeface="Arial" pitchFamily="34" charset="0"/>
              </a:rPr>
              <a:t>The user can also verify that the ODS has been updated through TSDS eDM</a:t>
            </a:r>
          </a:p>
          <a:p>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pPr/>
              <a:t>12</a:t>
            </a:fld>
            <a:endParaRPr lang="en-US" dirty="0"/>
          </a:p>
        </p:txBody>
      </p:sp>
    </p:spTree>
    <p:extLst>
      <p:ext uri="{BB962C8B-B14F-4D97-AF65-F5344CB8AC3E}">
        <p14:creationId xmlns:p14="http://schemas.microsoft.com/office/powerpoint/2010/main" xmlns="" val="430170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In this review, we are discussing what transpires after the TSDS DTU transfers files to TSDS eDM or the point when a user manually submits an XML Interchange File.</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pPr/>
              <a:t>13</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defTabSz="919342">
              <a:defRPr/>
            </a:pPr>
            <a:r>
              <a:rPr lang="en-US" baseline="0" dirty="0" smtClean="0">
                <a:latin typeface="Arial" pitchFamily="34" charset="0"/>
              </a:rPr>
              <a:t>Let’s walk through what happens at each part of this stage:</a:t>
            </a:r>
          </a:p>
          <a:p>
            <a:pPr defTabSz="919342">
              <a:defRPr/>
            </a:pPr>
            <a:endParaRPr lang="en-US" baseline="0" dirty="0" smtClean="0">
              <a:latin typeface="Arial" pitchFamily="34" charset="0"/>
            </a:endParaRPr>
          </a:p>
          <a:p>
            <a:pPr defTabSz="919342">
              <a:defRPr/>
            </a:pPr>
            <a:r>
              <a:rPr lang="en-US" baseline="0" dirty="0" smtClean="0"/>
              <a:t>Files are generally submitted to TSDS eDM automatically using the DTU to deliver the files to a monitored directory.  The user also has the option of loading XML Interchange files manually.  </a:t>
            </a:r>
          </a:p>
          <a:p>
            <a:r>
              <a:rPr lang="en-US" baseline="0" dirty="0" smtClean="0"/>
              <a:t>Once the files are accepted by the system as they meet the required naming convention and file type requirements, the files are sent to the File Manager.  File Manager is like a holding tank for the files before they are loaded into the warehouse.  The data passes through an initial set of validations.  If the XML Interchange Files do not pass validation and result in error files, the user needs to correct the data issue at the source system level and resubmit the data.  If the XML Interchange File passes file validation successfully then the files are “batched” and sent along to the Batch Manager.  This happens automatically unless the user manually submits the files.</a:t>
            </a:r>
          </a:p>
          <a:p>
            <a:r>
              <a:rPr lang="en-US" baseline="0" dirty="0" smtClean="0"/>
              <a:t>Once the Batch is received by the Batch Manager, the ETL process is kicked off.  The ETL process transforms the data and inserts the warehouse with new records or updates existing records. If the ETL process completed with errors, the output file will also include files.  The user will have to correct the data issues in the source system  and resubmit the files.  </a:t>
            </a:r>
          </a:p>
          <a:p>
            <a:r>
              <a:rPr lang="en-US" baseline="0" dirty="0" smtClean="0"/>
              <a:t>Once the data has successfully been loaded into the ODS, the user can verify that the updates have occurred.  </a:t>
            </a:r>
          </a:p>
          <a:p>
            <a:endParaRPr lang="en-US" baseline="0" dirty="0" smtClean="0"/>
          </a:p>
          <a:p>
            <a:pPr defTabSz="919342">
              <a:defRPr/>
            </a:pPr>
            <a:r>
              <a:rPr lang="en-US" b="1" baseline="0" dirty="0" smtClean="0">
                <a:latin typeface="Arial" pitchFamily="34" charset="0"/>
              </a:rPr>
              <a:t>Trainer Questions:</a:t>
            </a:r>
          </a:p>
          <a:p>
            <a:pPr marL="228600" indent="-228600" defTabSz="919342">
              <a:buAutoNum type="arabicParenR"/>
              <a:defRPr/>
            </a:pPr>
            <a:r>
              <a:rPr lang="en-US" baseline="0" dirty="0" smtClean="0">
                <a:latin typeface="Arial" pitchFamily="34" charset="0"/>
              </a:rPr>
              <a:t>What are the two methods of submitting data to TSDS eDM?</a:t>
            </a:r>
          </a:p>
          <a:p>
            <a:pPr marL="228600" indent="-228600" defTabSz="919342">
              <a:buAutoNum type="arabicParenR"/>
              <a:defRPr/>
            </a:pPr>
            <a:r>
              <a:rPr lang="en-US" baseline="0" dirty="0" smtClean="0">
                <a:latin typeface="Arial" pitchFamily="34" charset="0"/>
              </a:rPr>
              <a:t>When will a user need to log in to TSDS eDM?</a:t>
            </a:r>
          </a:p>
          <a:p>
            <a:pPr defTabSz="919342">
              <a:defRPr/>
            </a:pPr>
            <a:endParaRPr lang="en-US" i="1" baseline="0"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pPr/>
              <a:t>14</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that part of the process has come to a successful close, the LEA PEIMS Coordinator or the ESC PEIMS Champion can schedule a data promotion to the PDM.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00000"/>
              </a:lnSpc>
              <a:spcBef>
                <a:spcPts val="0"/>
              </a:spcBef>
              <a:spcAft>
                <a:spcPts val="0"/>
              </a:spcAft>
              <a:buFont typeface="Arial" pitchFamily="34" charset="0"/>
              <a:buChar char="•"/>
            </a:pPr>
            <a:r>
              <a:rPr lang="en-US" dirty="0" smtClean="0"/>
              <a:t>The PEIMS Application allows the end users to promote data from the Operation Data Store (ODS) to the PEIMS Data Mart (PDM)</a:t>
            </a:r>
          </a:p>
          <a:p>
            <a:pPr marL="171450" indent="-171450">
              <a:lnSpc>
                <a:spcPct val="100000"/>
              </a:lnSpc>
              <a:spcBef>
                <a:spcPts val="0"/>
              </a:spcBef>
              <a:spcAft>
                <a:spcPts val="0"/>
              </a:spcAft>
              <a:buFont typeface="Arial" pitchFamily="34" charset="0"/>
              <a:buChar char="•"/>
            </a:pPr>
            <a:r>
              <a:rPr lang="en-US" dirty="0" smtClean="0"/>
              <a:t>Users can manage the quality of the TSDS PEIMS Data Submission through Validations and the QA Reports</a:t>
            </a:r>
          </a:p>
          <a:p>
            <a:pPr marL="171450" indent="-171450">
              <a:lnSpc>
                <a:spcPct val="100000"/>
              </a:lnSpc>
              <a:spcBef>
                <a:spcPts val="0"/>
              </a:spcBef>
              <a:spcAft>
                <a:spcPts val="0"/>
              </a:spcAft>
              <a:buFont typeface="Arial" pitchFamily="34" charset="0"/>
              <a:buChar char="•"/>
            </a:pPr>
            <a:r>
              <a:rPr lang="en-US" dirty="0" smtClean="0"/>
              <a:t>Users can manage and monitor the LEA or ESC acceptance and approval process</a:t>
            </a:r>
          </a:p>
          <a:p>
            <a:pPr marL="171450" indent="-171450">
              <a:lnSpc>
                <a:spcPct val="100000"/>
              </a:lnSpc>
              <a:spcBef>
                <a:spcPts val="0"/>
              </a:spcBef>
              <a:spcAft>
                <a:spcPts val="0"/>
              </a:spcAft>
              <a:buFont typeface="Arial" pitchFamily="34" charset="0"/>
              <a:buChar char="•"/>
            </a:pPr>
            <a:r>
              <a:rPr lang="en-US" dirty="0" smtClean="0"/>
              <a:t>Users can request an extension from TEA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dirty="0" smtClean="0"/>
              <a:t>The</a:t>
            </a:r>
            <a:r>
              <a:rPr lang="en-US" baseline="0" dirty="0" smtClean="0"/>
              <a:t> first part of the process is promoting loaded data from the Operational Data Store (ODS) to the PEIMS Data Mart (PDM).  We will talk about this process in greater detail later in the course.</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pPr/>
              <a:t>18</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PEIMS</a:t>
            </a:r>
            <a:r>
              <a:rPr lang="en-US" baseline="0" dirty="0" smtClean="0"/>
              <a:t> application is accessed through the TSDS Portal.  Let’s review how to log in to the TSDS Portal.</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We</a:t>
            </a:r>
            <a:r>
              <a:rPr lang="en-US" b="0" baseline="0" dirty="0" smtClean="0"/>
              <a:t> are going to discuss how to schedule a data promotion to the PEIMS Data Mart (the PDM).  We will:</a:t>
            </a:r>
          </a:p>
          <a:p>
            <a:pPr marL="171450" indent="-171450">
              <a:buFont typeface="Arial" pitchFamily="34" charset="0"/>
              <a:buChar char="•"/>
            </a:pPr>
            <a:r>
              <a:rPr lang="en-US" sz="1200" dirty="0" smtClean="0"/>
              <a:t>Review the TSDS High Level End User Process Map</a:t>
            </a:r>
          </a:p>
          <a:p>
            <a:pPr marL="171450" indent="-171450">
              <a:buFont typeface="Arial" pitchFamily="34" charset="0"/>
              <a:buChar char="•"/>
            </a:pPr>
            <a:r>
              <a:rPr lang="en-US" sz="1200" dirty="0" smtClean="0"/>
              <a:t>Learn how to schedule data promotions from the ODS to the PEIMS Data Mart (PDM)</a:t>
            </a:r>
          </a:p>
          <a:p>
            <a:pPr marL="171450" indent="-171450">
              <a:buFont typeface="Arial" pitchFamily="34" charset="0"/>
              <a:buChar char="•"/>
            </a:pPr>
            <a:r>
              <a:rPr lang="en-US" sz="1200" dirty="0" smtClean="0"/>
              <a:t>Verify that the data promotion has successfully completed</a:t>
            </a:r>
          </a:p>
          <a:p>
            <a:pPr marL="171450" indent="-171450">
              <a:buFont typeface="Arial" pitchFamily="34" charset="0"/>
              <a:buChar char="•"/>
            </a:pPr>
            <a:r>
              <a:rPr lang="en-US" sz="1200" dirty="0" smtClean="0"/>
              <a:t>Understand how to troubleshoot and resolve issues that may occur during the data promotion</a:t>
            </a:r>
          </a:p>
          <a:p>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p14="http://schemas.microsoft.com/office/powerpoint/2010/main" xmlns=""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First we need to</a:t>
            </a:r>
            <a:r>
              <a:rPr lang="en-US" sz="1200" kern="1200" baseline="0" dirty="0" smtClean="0">
                <a:solidFill>
                  <a:schemeClr val="tx1"/>
                </a:solidFill>
                <a:effectLst/>
                <a:latin typeface="Arial" pitchFamily="34" charset="0"/>
                <a:ea typeface="+mn-ea"/>
                <a:cs typeface="Arial" pitchFamily="34" charset="0"/>
              </a:rPr>
              <a:t> log in to the TSDS Portal through </a:t>
            </a:r>
            <a:r>
              <a:rPr lang="en-US" sz="1200" kern="1200" dirty="0" smtClean="0">
                <a:solidFill>
                  <a:schemeClr val="tx1"/>
                </a:solidFill>
                <a:effectLst/>
                <a:latin typeface="Arial" pitchFamily="34" charset="0"/>
                <a:ea typeface="+mn-ea"/>
                <a:cs typeface="Arial" pitchFamily="34" charset="0"/>
              </a:rPr>
              <a:t>TEAL. </a:t>
            </a:r>
            <a:r>
              <a:rPr lang="en-US" sz="1200" kern="1200" baseline="0" dirty="0" smtClean="0">
                <a:solidFill>
                  <a:schemeClr val="tx1"/>
                </a:solidFill>
                <a:effectLst/>
                <a:latin typeface="Arial" pitchFamily="34" charset="0"/>
                <a:ea typeface="+mn-ea"/>
                <a:cs typeface="Arial" pitchFamily="34" charset="0"/>
              </a:rPr>
              <a:t> You can access the TEAL login page from the TEA website. www.tea.state.tx.us Then click the ‘TEASE and TEAL secure applications’ button on the right hand side of the page. Next, click the ‘TEAL login’ button.  Once you are in  TEAL, select the TSDS Portal from available applications. </a:t>
            </a:r>
            <a:endParaRPr lang="en-US" sz="1200" kern="120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p14="http://schemas.microsoft.com/office/powerpoint/2010/main" xmlns="" val="2056137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that we understand where we are in the end user process and the core functions of the PDM, let’s look at navigation.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21</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Once you have logged in, select Promote Loaded Data from the TSDS Portal menu options.</a:t>
            </a:r>
          </a:p>
          <a:p>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pPr/>
              <a:t>22</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Once the user accesses the PEIMS application through the TSDS portal, there are several menu links from the Main Menu, all based on the user’s roles and authorizations.  Depending on the users role and authority at the LEA or the ESC, menu options may vary from this screenshot.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For this course we are only going to focus on Data Promotions, specifically scheduling and monitoring a data promotion.</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Let’s explore what happens</a:t>
            </a:r>
            <a:r>
              <a:rPr lang="en-US" sz="1200" kern="1200" baseline="0" dirty="0" smtClean="0">
                <a:solidFill>
                  <a:schemeClr val="tx1"/>
                </a:solidFill>
                <a:effectLst/>
                <a:latin typeface="Arial" pitchFamily="34" charset="0"/>
                <a:ea typeface="+mn-ea"/>
                <a:cs typeface="Arial" pitchFamily="34" charset="0"/>
              </a:rPr>
              <a:t> when Schedule Data Promotion is selected.</a:t>
            </a:r>
            <a:endParaRPr lang="en-US" sz="1200" kern="1200" dirty="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24</a:t>
            </a:fld>
            <a:endParaRPr lang="en-US" dirty="0"/>
          </a:p>
        </p:txBody>
      </p:sp>
    </p:spTree>
    <p:extLst>
      <p:ext uri="{BB962C8B-B14F-4D97-AF65-F5344CB8AC3E}">
        <p14:creationId xmlns:p14="http://schemas.microsoft.com/office/powerpoint/2010/main" xmlns="" val="2282035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Once we have selected that menu option we need to specify what data set will be promoted from the ODS to the PDM.  The user needs to select the parameters for the data that will be promoted.  The user must select or provide information for the following:</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School Year: the current school year</a:t>
            </a:r>
            <a:r>
              <a:rPr lang="en-US" sz="1200" kern="1200" baseline="0" dirty="0" smtClean="0">
                <a:solidFill>
                  <a:schemeClr val="tx1"/>
                </a:solidFill>
                <a:effectLst/>
                <a:latin typeface="Arial" pitchFamily="34" charset="0"/>
                <a:ea typeface="+mn-ea"/>
                <a:cs typeface="Arial" pitchFamily="34" charset="0"/>
              </a:rPr>
              <a:t>, or 2 prior school years will be available</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Collection period:</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Fall (Collection 1)</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Mid-Year (Collection 2)</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Summer (Collection 3)</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Extended Year (Collection 4)</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Submission: First,</a:t>
            </a:r>
            <a:r>
              <a:rPr lang="en-US" sz="1200" kern="1200" baseline="0" dirty="0" smtClean="0">
                <a:solidFill>
                  <a:schemeClr val="tx1"/>
                </a:solidFill>
                <a:effectLst/>
                <a:latin typeface="Arial" pitchFamily="34" charset="0"/>
                <a:ea typeface="+mn-ea"/>
                <a:cs typeface="Arial" pitchFamily="34" charset="0"/>
              </a:rPr>
              <a:t> </a:t>
            </a:r>
            <a:r>
              <a:rPr lang="en-US" sz="1200" kern="1200" dirty="0" smtClean="0">
                <a:solidFill>
                  <a:schemeClr val="tx1"/>
                </a:solidFill>
                <a:effectLst/>
                <a:latin typeface="Arial" pitchFamily="34" charset="0"/>
                <a:ea typeface="+mn-ea"/>
                <a:cs typeface="Arial" pitchFamily="34" charset="0"/>
              </a:rPr>
              <a:t>Resubmission or Working</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Category:  Staff, Finance, Ed Org, Student or All</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Category Load Options:</a:t>
            </a:r>
            <a:r>
              <a:rPr lang="en-US" sz="1200" kern="1200" baseline="0" dirty="0" smtClean="0">
                <a:solidFill>
                  <a:schemeClr val="tx1"/>
                </a:solidFill>
                <a:effectLst/>
                <a:latin typeface="Arial" pitchFamily="34" charset="0"/>
                <a:ea typeface="+mn-ea"/>
                <a:cs typeface="Arial" pitchFamily="34" charset="0"/>
              </a:rPr>
              <a:t>  Full or Partial</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Subcategories</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user can select Subcategories by Category </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user can select Subcategories across Categories</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date and time to schedule the data promotion</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user must</a:t>
            </a:r>
            <a:r>
              <a:rPr lang="en-US" sz="1200" kern="1200" baseline="0" dirty="0" smtClean="0">
                <a:solidFill>
                  <a:schemeClr val="tx1"/>
                </a:solidFill>
                <a:effectLst/>
                <a:latin typeface="Arial" pitchFamily="34" charset="0"/>
                <a:ea typeface="+mn-ea"/>
                <a:cs typeface="Arial" pitchFamily="34" charset="0"/>
              </a:rPr>
              <a:t> also enter the Job Name</a:t>
            </a: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25</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Once the user has selected the parameters, the user can schedule the data promotion or reset the selections and elect to start over and enter new parameters.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26</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Once the data promotion details have been confirmed, the user selects Submit Schedule on the following screen.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27</a:t>
            </a:fld>
            <a:endParaRPr lang="en-US" dirty="0"/>
          </a:p>
        </p:txBody>
      </p:sp>
    </p:spTree>
    <p:extLst>
      <p:ext uri="{BB962C8B-B14F-4D97-AF65-F5344CB8AC3E}">
        <p14:creationId xmlns:p14="http://schemas.microsoft.com/office/powerpoint/2010/main" xmlns="" val="368280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a:t>
            </a:r>
            <a:r>
              <a:rPr lang="en-US" baseline="0" dirty="0" smtClean="0"/>
              <a:t> the data promotion has been processed the user sees the confirmation message:  Data Promotion details are submitted.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28</a:t>
            </a:fld>
            <a:endParaRPr lang="en-US" dirty="0"/>
          </a:p>
        </p:txBody>
      </p:sp>
    </p:spTree>
    <p:extLst>
      <p:ext uri="{BB962C8B-B14F-4D97-AF65-F5344CB8AC3E}">
        <p14:creationId xmlns:p14="http://schemas.microsoft.com/office/powerpoint/2010/main" xmlns="" val="37930944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After</a:t>
            </a:r>
            <a:r>
              <a:rPr lang="en-US" baseline="0" dirty="0" smtClean="0"/>
              <a:t> the data promotion is scheduled, the PEIMS Coordinator can monitor the progress of the promotion and view job details once the processing has completed.</a:t>
            </a:r>
            <a:endParaRPr lang="en-US" sz="1200" kern="120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29</a:t>
            </a:fld>
            <a:endParaRPr lang="en-US" dirty="0"/>
          </a:p>
        </p:txBody>
      </p:sp>
    </p:spTree>
    <p:extLst>
      <p:ext uri="{BB962C8B-B14F-4D97-AF65-F5344CB8AC3E}">
        <p14:creationId xmlns:p14="http://schemas.microsoft.com/office/powerpoint/2010/main" xmlns="" val="2282035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spcAft>
                <a:spcPts val="0"/>
              </a:spcAft>
            </a:pPr>
            <a:r>
              <a:rPr lang="en-US" dirty="0" smtClean="0"/>
              <a:t>At the conclusion of this training, the participant</a:t>
            </a:r>
            <a:r>
              <a:rPr lang="en-US" baseline="0" dirty="0" smtClean="0"/>
              <a:t> will be able to:</a:t>
            </a:r>
          </a:p>
          <a:p>
            <a:pPr marL="628650" lvl="1" indent="-171450">
              <a:lnSpc>
                <a:spcPct val="100000"/>
              </a:lnSpc>
              <a:spcBef>
                <a:spcPts val="0"/>
              </a:spcBef>
              <a:spcAft>
                <a:spcPts val="0"/>
              </a:spcAft>
              <a:buFont typeface="Arial" pitchFamily="34" charset="0"/>
              <a:buChar char="•"/>
            </a:pPr>
            <a:r>
              <a:rPr lang="en-US" sz="1200" dirty="0" smtClean="0"/>
              <a:t>Explain the TSDS End User Process Map</a:t>
            </a:r>
          </a:p>
          <a:p>
            <a:pPr marL="628650" lvl="1" indent="-171450">
              <a:lnSpc>
                <a:spcPct val="100000"/>
              </a:lnSpc>
              <a:spcBef>
                <a:spcPts val="0"/>
              </a:spcBef>
              <a:spcAft>
                <a:spcPts val="0"/>
              </a:spcAft>
              <a:buFont typeface="Arial" pitchFamily="34" charset="0"/>
              <a:buChar char="•"/>
            </a:pPr>
            <a:r>
              <a:rPr lang="en-US" sz="1200" dirty="0" smtClean="0"/>
              <a:t>Access and navigate PDM</a:t>
            </a:r>
          </a:p>
          <a:p>
            <a:pPr marL="628650" lvl="1" indent="-171450">
              <a:lnSpc>
                <a:spcPct val="100000"/>
              </a:lnSpc>
              <a:spcBef>
                <a:spcPts val="0"/>
              </a:spcBef>
              <a:spcAft>
                <a:spcPts val="0"/>
              </a:spcAft>
              <a:buFont typeface="Arial" pitchFamily="34" charset="0"/>
              <a:buChar char="•"/>
            </a:pPr>
            <a:r>
              <a:rPr lang="en-US" sz="1200" dirty="0" smtClean="0"/>
              <a:t>Schedule a data promotion from the ODS to the PDM</a:t>
            </a:r>
          </a:p>
          <a:p>
            <a:pPr marL="628650" lvl="1" indent="-171450">
              <a:lnSpc>
                <a:spcPct val="100000"/>
              </a:lnSpc>
              <a:spcBef>
                <a:spcPts val="0"/>
              </a:spcBef>
              <a:spcAft>
                <a:spcPts val="0"/>
              </a:spcAft>
              <a:buFont typeface="Arial" pitchFamily="34" charset="0"/>
              <a:buChar char="•"/>
            </a:pPr>
            <a:r>
              <a:rPr lang="en-US" sz="1200" dirty="0" smtClean="0"/>
              <a:t>Verify the results of the data promotion</a:t>
            </a:r>
          </a:p>
          <a:p>
            <a:pPr marL="628650" lvl="1" indent="-171450">
              <a:lnSpc>
                <a:spcPct val="100000"/>
              </a:lnSpc>
              <a:spcBef>
                <a:spcPts val="0"/>
              </a:spcBef>
              <a:spcAft>
                <a:spcPts val="0"/>
              </a:spcAft>
              <a:buFont typeface="Arial" pitchFamily="34" charset="0"/>
              <a:buChar char="•"/>
            </a:pPr>
            <a:r>
              <a:rPr lang="en-US" sz="1200" dirty="0" smtClean="0"/>
              <a:t>Troubleshoot the data promotion process</a:t>
            </a:r>
          </a:p>
          <a:p>
            <a:pPr marL="628650" lvl="1" indent="-171450">
              <a:lnSpc>
                <a:spcPct val="106000"/>
              </a:lnSpc>
              <a:spcBef>
                <a:spcPts val="600"/>
              </a:spcBef>
              <a:spcAft>
                <a:spcPts val="300"/>
              </a:spcAft>
              <a:buFont typeface="Arial" pitchFamily="34" charset="0"/>
              <a:buChar char="•"/>
            </a:pPr>
            <a:endParaRPr lang="en-US" sz="1200" dirty="0" smtClean="0"/>
          </a:p>
          <a:p>
            <a:pPr marL="628650" lvl="1" indent="-171450">
              <a:lnSpc>
                <a:spcPct val="106000"/>
              </a:lnSpc>
              <a:spcBef>
                <a:spcPts val="600"/>
              </a:spcBef>
              <a:spcAft>
                <a:spcPts val="300"/>
              </a:spcAft>
              <a:buFont typeface="Arial" pitchFamily="34" charset="0"/>
              <a:buChar char="•"/>
            </a:pPr>
            <a:endParaRPr lang="en-US" sz="1600" dirty="0" smtClean="0"/>
          </a:p>
          <a:p>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p14="http://schemas.microsoft.com/office/powerpoint/2010/main" xmlns="" val="2756417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Underneath Data Promotions the other option is Monitor Data Promotions.  The user selects this menu link to track the progress of the scheduled data promotion.</a:t>
            </a:r>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Under Monitor Data Promotions, all the data promotions that have been scheduled or processed are logged.  The user can view the Job Name, the Collection, the Submission, who scheduled the data promotion, when the data promotion was schedule and the Status of the promotion.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The Status is posted as either Scheduled, Processed or Failed. Note, the data promotion can still be canceled if the Status is still marked as “Scheduled”.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baseline="0" dirty="0" smtClean="0">
                <a:solidFill>
                  <a:schemeClr val="tx1"/>
                </a:solidFill>
                <a:latin typeface="Arial" pitchFamily="34" charset="0"/>
                <a:cs typeface="Arial" pitchFamily="34" charset="0"/>
              </a:rPr>
              <a:t>Trainer Note:  </a:t>
            </a:r>
            <a:r>
              <a:rPr lang="en-US" sz="1200" b="0" i="0" baseline="0" dirty="0" smtClean="0">
                <a:solidFill>
                  <a:schemeClr val="tx1"/>
                </a:solidFill>
                <a:latin typeface="Arial" pitchFamily="34" charset="0"/>
                <a:cs typeface="Arial" pitchFamily="34" charset="0"/>
              </a:rPr>
              <a:t>The orange boxes are animated – header, status and then cancel.</a:t>
            </a:r>
            <a:endParaRPr lang="en-US" sz="1200" b="1"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31</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Under Monitor Data Promotions  the user can search for a target data promotion using either the sorting function in the columns (Note the arrows in each column header) or the search parameters provided in the drop down menus.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dirty="0" smtClean="0">
              <a:solidFill>
                <a:schemeClr val="tx1"/>
              </a:solidFill>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baseline="0" dirty="0" smtClean="0">
                <a:solidFill>
                  <a:schemeClr val="tx1"/>
                </a:solidFill>
                <a:latin typeface="Arial" pitchFamily="34" charset="0"/>
                <a:cs typeface="Arial" pitchFamily="34" charset="0"/>
              </a:rPr>
              <a:t>The target search criteria includes:</a:t>
            </a: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School Year:  Current year</a:t>
            </a:r>
            <a:r>
              <a:rPr lang="en-US" sz="1200" kern="1200" baseline="0" dirty="0" smtClean="0">
                <a:solidFill>
                  <a:schemeClr val="tx1"/>
                </a:solidFill>
                <a:effectLst/>
                <a:latin typeface="Arial" pitchFamily="34" charset="0"/>
                <a:ea typeface="+mn-ea"/>
                <a:cs typeface="Arial" pitchFamily="34" charset="0"/>
              </a:rPr>
              <a:t> or two prior years</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Collection Period</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All </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Fall (Collection 1)</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Mid-Year (Collection 2)</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Summer (Collection 3)</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Extended Year (Collection 4)</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The Submission</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As a note,</a:t>
            </a:r>
            <a:r>
              <a:rPr lang="en-US" sz="1200" kern="1200" baseline="0" dirty="0" smtClean="0">
                <a:solidFill>
                  <a:schemeClr val="tx1"/>
                </a:solidFill>
                <a:effectLst/>
                <a:latin typeface="Arial" pitchFamily="34" charset="0"/>
                <a:ea typeface="+mn-ea"/>
                <a:cs typeface="Arial" pitchFamily="34" charset="0"/>
              </a:rPr>
              <a:t> u</a:t>
            </a:r>
            <a:r>
              <a:rPr lang="en-US" sz="1200" kern="1200" dirty="0" smtClean="0">
                <a:solidFill>
                  <a:schemeClr val="tx1"/>
                </a:solidFill>
                <a:effectLst/>
                <a:latin typeface="Arial" pitchFamily="34" charset="0"/>
                <a:ea typeface="+mn-ea"/>
                <a:cs typeface="Arial" pitchFamily="34" charset="0"/>
              </a:rPr>
              <a:t>nder Submission,</a:t>
            </a:r>
            <a:r>
              <a:rPr lang="en-US" sz="1200" kern="1200" baseline="0" dirty="0" smtClean="0">
                <a:solidFill>
                  <a:schemeClr val="tx1"/>
                </a:solidFill>
                <a:effectLst/>
                <a:latin typeface="Arial" pitchFamily="34" charset="0"/>
                <a:ea typeface="+mn-ea"/>
                <a:cs typeface="Arial" pitchFamily="34" charset="0"/>
              </a:rPr>
              <a:t> if the </a:t>
            </a:r>
            <a:r>
              <a:rPr lang="en-US" sz="1200" kern="1200" dirty="0" smtClean="0">
                <a:solidFill>
                  <a:schemeClr val="tx1"/>
                </a:solidFill>
                <a:effectLst/>
                <a:latin typeface="Arial" pitchFamily="34" charset="0"/>
                <a:ea typeface="+mn-ea"/>
                <a:cs typeface="Arial" pitchFamily="34" charset="0"/>
              </a:rPr>
              <a:t>user selects Prior Year,</a:t>
            </a:r>
            <a:r>
              <a:rPr lang="en-US" sz="1200" kern="1200" baseline="0" dirty="0" smtClean="0">
                <a:solidFill>
                  <a:schemeClr val="tx1"/>
                </a:solidFill>
                <a:effectLst/>
                <a:latin typeface="Arial" pitchFamily="34" charset="0"/>
                <a:ea typeface="+mn-ea"/>
                <a:cs typeface="Arial" pitchFamily="34" charset="0"/>
              </a:rPr>
              <a:t> the only choice is Working</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If the user selects Current Year with ESC Accepted Collections,</a:t>
            </a:r>
            <a:r>
              <a:rPr lang="en-US" sz="1200" kern="1200" baseline="0" dirty="0" smtClean="0">
                <a:solidFill>
                  <a:schemeClr val="tx1"/>
                </a:solidFill>
                <a:effectLst/>
                <a:latin typeface="Arial" pitchFamily="34" charset="0"/>
                <a:ea typeface="+mn-ea"/>
                <a:cs typeface="Arial" pitchFamily="34" charset="0"/>
              </a:rPr>
              <a:t> then the user can select First or Resubmission</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If the user selects Current Year and there is no ESC Accepted PDM Collection,</a:t>
            </a:r>
            <a:r>
              <a:rPr lang="en-US" sz="1200" kern="1200" baseline="0" dirty="0" smtClean="0">
                <a:solidFill>
                  <a:schemeClr val="tx1"/>
                </a:solidFill>
                <a:effectLst/>
                <a:latin typeface="Arial" pitchFamily="34" charset="0"/>
                <a:ea typeface="+mn-ea"/>
                <a:cs typeface="Arial" pitchFamily="34" charset="0"/>
              </a:rPr>
              <a:t> the First is the only choice.</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If the user selects a Future Year,</a:t>
            </a:r>
            <a:r>
              <a:rPr lang="en-US" sz="1200" kern="1200" baseline="0" dirty="0" smtClean="0">
                <a:solidFill>
                  <a:schemeClr val="tx1"/>
                </a:solidFill>
                <a:effectLst/>
                <a:latin typeface="Arial" pitchFamily="34" charset="0"/>
                <a:ea typeface="+mn-ea"/>
                <a:cs typeface="Arial" pitchFamily="34" charset="0"/>
              </a:rPr>
              <a:t> then First is again the only choice.</a:t>
            </a:r>
            <a:endParaRPr lang="en-US" sz="1000" kern="1200" dirty="0" smtClean="0">
              <a:solidFill>
                <a:schemeClr val="tx1"/>
              </a:solidFill>
              <a:effectLst/>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And the</a:t>
            </a:r>
            <a:r>
              <a:rPr lang="en-US" sz="1200" kern="1200" baseline="0" dirty="0" smtClean="0">
                <a:solidFill>
                  <a:schemeClr val="tx1"/>
                </a:solidFill>
                <a:effectLst/>
                <a:latin typeface="Arial" pitchFamily="34" charset="0"/>
                <a:ea typeface="+mn-ea"/>
                <a:cs typeface="Arial" pitchFamily="34" charset="0"/>
              </a:rPr>
              <a:t> </a:t>
            </a:r>
            <a:r>
              <a:rPr lang="en-US" sz="1200" kern="1200" dirty="0" smtClean="0">
                <a:solidFill>
                  <a:schemeClr val="tx1"/>
                </a:solidFill>
                <a:effectLst/>
                <a:latin typeface="Arial" pitchFamily="34" charset="0"/>
                <a:ea typeface="+mn-ea"/>
                <a:cs typeface="Arial" pitchFamily="34" charset="0"/>
              </a:rPr>
              <a:t>Collection Status.</a:t>
            </a:r>
            <a:r>
              <a:rPr lang="en-US" sz="1200" kern="1200" baseline="0" dirty="0" smtClean="0">
                <a:solidFill>
                  <a:schemeClr val="tx1"/>
                </a:solidFill>
                <a:effectLst/>
                <a:latin typeface="Arial" pitchFamily="34" charset="0"/>
                <a:ea typeface="+mn-ea"/>
                <a:cs typeface="Arial" pitchFamily="34" charset="0"/>
              </a:rPr>
              <a:t>  E</a:t>
            </a:r>
            <a:r>
              <a:rPr lang="en-US" sz="1200" kern="1200" dirty="0" smtClean="0">
                <a:solidFill>
                  <a:schemeClr val="tx1"/>
                </a:solidFill>
                <a:effectLst/>
                <a:latin typeface="Arial" pitchFamily="34" charset="0"/>
                <a:ea typeface="+mn-ea"/>
                <a:cs typeface="Arial" pitchFamily="34" charset="0"/>
              </a:rPr>
              <a:t>ither:</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All</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Scheduled</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In Process</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Completed</a:t>
            </a:r>
            <a:endParaRPr lang="en-US" sz="1000" kern="1200" dirty="0" smtClean="0">
              <a:solidFill>
                <a:schemeClr val="tx1"/>
              </a:solidFill>
              <a:effectLst/>
              <a:latin typeface="Arial" pitchFamily="34" charset="0"/>
              <a:ea typeface="+mn-ea"/>
              <a:cs typeface="Arial" pitchFamily="34" charset="0"/>
            </a:endParaRPr>
          </a:p>
          <a:p>
            <a:pPr marL="1085850" lvl="2" indent="-171450">
              <a:buFont typeface="Arial" pitchFamily="34" charset="0"/>
              <a:buChar char="•"/>
            </a:pPr>
            <a:r>
              <a:rPr lang="en-US" sz="1200" kern="1200" dirty="0" smtClean="0">
                <a:solidFill>
                  <a:schemeClr val="tx1"/>
                </a:solidFill>
                <a:effectLst/>
                <a:latin typeface="Arial" pitchFamily="34" charset="0"/>
                <a:ea typeface="+mn-ea"/>
                <a:cs typeface="Arial" pitchFamily="34" charset="0"/>
              </a:rPr>
              <a:t>Failed</a:t>
            </a:r>
            <a:endParaRPr lang="en-US" sz="1000" kern="1200" dirty="0" smtClean="0">
              <a:solidFill>
                <a:schemeClr val="tx1"/>
              </a:solidFill>
              <a:effectLst/>
              <a:latin typeface="Arial" pitchFamily="34" charset="0"/>
              <a:ea typeface="+mn-ea"/>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i="0" baseline="0" dirty="0" smtClean="0">
              <a:solidFill>
                <a:schemeClr val="tx1"/>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user</a:t>
            </a:r>
            <a:r>
              <a:rPr lang="en-US" baseline="0" dirty="0" smtClean="0"/>
              <a:t> can select the Job Name to drill down and see the job details.  In addition to the information provided in the previous screen, the user will also be able to view the Category, Subcategory, Start/End Date Times and how many rows were processed.  Once this has successfully been completed, the data has been promoted from the ODS to PDM.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33</a:t>
            </a:fld>
            <a:endParaRPr lang="en-US" dirty="0"/>
          </a:p>
        </p:txBody>
      </p:sp>
    </p:spTree>
    <p:extLst>
      <p:ext uri="{BB962C8B-B14F-4D97-AF65-F5344CB8AC3E}">
        <p14:creationId xmlns:p14="http://schemas.microsoft.com/office/powerpoint/2010/main" xmlns="" val="13361788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In</a:t>
            </a:r>
            <a:r>
              <a:rPr lang="en-US" sz="1200" kern="1200" baseline="0" dirty="0" smtClean="0">
                <a:solidFill>
                  <a:schemeClr val="tx1"/>
                </a:solidFill>
                <a:effectLst/>
                <a:latin typeface="Arial" pitchFamily="34" charset="0"/>
                <a:ea typeface="+mn-ea"/>
                <a:cs typeface="Arial" pitchFamily="34" charset="0"/>
              </a:rPr>
              <a:t> the case if a job fails, no details about the processing times or rows will be included in the Job Details.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Arial" pitchFamily="34" charset="0"/>
              <a:ea typeface="+mn-ea"/>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baseline="0" dirty="0" smtClean="0">
                <a:solidFill>
                  <a:schemeClr val="tx1"/>
                </a:solidFill>
                <a:latin typeface="Arial" pitchFamily="34" charset="0"/>
                <a:cs typeface="Arial" pitchFamily="34" charset="0"/>
              </a:rPr>
              <a:t>Trainer Questions:</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i="0" baseline="0" dirty="0" smtClean="0">
                <a:solidFill>
                  <a:schemeClr val="tx1"/>
                </a:solidFill>
                <a:latin typeface="Arial" pitchFamily="34" charset="0"/>
                <a:cs typeface="Arial" pitchFamily="34" charset="0"/>
              </a:rPr>
              <a:t>How does a user schedule a data promotion?</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i="0" baseline="0" dirty="0" smtClean="0">
                <a:solidFill>
                  <a:schemeClr val="tx1"/>
                </a:solidFill>
                <a:latin typeface="Arial" pitchFamily="34" charset="0"/>
                <a:cs typeface="Arial" pitchFamily="34" charset="0"/>
              </a:rPr>
              <a:t>What information does the user specify in order to execute the data promotion?</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i="0" baseline="0" dirty="0" smtClean="0">
                <a:solidFill>
                  <a:schemeClr val="tx1"/>
                </a:solidFill>
                <a:latin typeface="Arial" pitchFamily="34" charset="0"/>
                <a:cs typeface="Arial" pitchFamily="34" charset="0"/>
              </a:rPr>
              <a:t>Under Monitor Data Promotions, what are the possible Status notes for the data promotions?</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i="0" baseline="0" dirty="0" smtClean="0">
                <a:solidFill>
                  <a:schemeClr val="tx1"/>
                </a:solidFill>
                <a:latin typeface="Arial" pitchFamily="34" charset="0"/>
                <a:cs typeface="Arial" pitchFamily="34" charset="0"/>
              </a:rPr>
              <a:t>What information is found under Job Details?</a:t>
            </a:r>
            <a:endParaRPr lang="en-US" sz="1200" kern="1200" dirty="0" smtClean="0">
              <a:solidFill>
                <a:schemeClr val="tx1"/>
              </a:solidFill>
              <a:effectLst/>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p14="http://schemas.microsoft.com/office/powerpoint/2010/main" xmlns="" val="30278002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walk through the PEIMS Application together, specifically scheduling and monitoring data promotions.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35</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From this point forward, you will be completing a narrated simulation of the PEIMS Application, specifically scheduling and monitoring data promotions.  You will interact with the simulation just as if you were clicking directly into the application. </a:t>
            </a:r>
          </a:p>
          <a:p>
            <a:pPr marL="171450" indent="-171450">
              <a:buFont typeface="Arial" pitchFamily="34" charset="0"/>
              <a:buChar char="•"/>
            </a:pPr>
            <a:r>
              <a:rPr lang="en-US" dirty="0" smtClean="0"/>
              <a:t>The simulation will </a:t>
            </a:r>
            <a:r>
              <a:rPr lang="en-US" smtClean="0"/>
              <a:t>provide narrated guidance </a:t>
            </a:r>
            <a:r>
              <a:rPr lang="en-US" dirty="0" smtClean="0"/>
              <a:t>along the way.</a:t>
            </a:r>
          </a:p>
          <a:p>
            <a:pPr marL="171450" indent="-171450">
              <a:buFont typeface="Arial" pitchFamily="34" charset="0"/>
              <a:buChar char="•"/>
            </a:pPr>
            <a:r>
              <a:rPr lang="en-US" dirty="0" smtClean="0"/>
              <a:t>Let’s log in to Project Share to begin.</a:t>
            </a:r>
          </a:p>
          <a:p>
            <a:endParaRPr lang="en-US" dirty="0" smtClean="0"/>
          </a:p>
          <a:p>
            <a:r>
              <a:rPr lang="en-US" b="1" dirty="0" smtClean="0"/>
              <a:t>Trainer Notes:</a:t>
            </a:r>
          </a:p>
          <a:p>
            <a:r>
              <a:rPr lang="en-US" b="0" dirty="0" smtClean="0"/>
              <a:t>You</a:t>
            </a:r>
            <a:r>
              <a:rPr lang="en-US" b="0" baseline="0" dirty="0" smtClean="0"/>
              <a:t> can launch the simulation from the link imbedded on this page.  However, the participants must log in to Project Share and access the simulation under Tech Course 4 Resources.  </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36</a:t>
            </a:fld>
            <a:endParaRPr lang="en-US" dirty="0"/>
          </a:p>
        </p:txBody>
      </p:sp>
    </p:spTree>
    <p:extLst>
      <p:ext uri="{BB962C8B-B14F-4D97-AF65-F5344CB8AC3E}">
        <p14:creationId xmlns:p14="http://schemas.microsoft.com/office/powerpoint/2010/main" xmlns="" val="33073093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errors</a:t>
            </a:r>
            <a:r>
              <a:rPr lang="en-US" baseline="0" dirty="0" smtClean="0"/>
              <a:t> may be generated during the data promotion from the ODS to the PDM.  Let’s explore some common issues and resolutions.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sz="1200" kern="1200" dirty="0" smtClean="0">
                <a:solidFill>
                  <a:schemeClr val="tx1"/>
                </a:solidFill>
                <a:latin typeface="Arial" pitchFamily="34" charset="0"/>
                <a:ea typeface="+mn-ea"/>
                <a:cs typeface="Arial" pitchFamily="34" charset="0"/>
              </a:rPr>
              <a:t>Data promotions from the ODS to the PDM will occasionally result in a failed status from eith</a:t>
            </a:r>
            <a:r>
              <a:rPr lang="en-US" dirty="0" smtClean="0"/>
              <a:t>er a system level issue or a data issue</a:t>
            </a:r>
            <a:endParaRPr lang="en-US" sz="1200" kern="1200" dirty="0" smtClean="0">
              <a:solidFill>
                <a:schemeClr val="tx1"/>
              </a:solidFill>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The LEA Data Steward should:</a:t>
            </a:r>
          </a:p>
          <a:p>
            <a:pPr lvl="2"/>
            <a:endParaRPr lang="en-US" sz="1000" kern="1200" dirty="0" smtClean="0">
              <a:solidFill>
                <a:schemeClr val="tx1"/>
              </a:solidFill>
              <a:latin typeface="Arial" pitchFamily="34" charset="0"/>
              <a:ea typeface="+mn-ea"/>
              <a:cs typeface="Arial" pitchFamily="34" charset="0"/>
            </a:endParaRPr>
          </a:p>
          <a:p>
            <a:pPr lvl="2"/>
            <a:r>
              <a:rPr lang="en-US" sz="1000" kern="1200" dirty="0" smtClean="0">
                <a:solidFill>
                  <a:schemeClr val="tx1"/>
                </a:solidFill>
                <a:latin typeface="Arial" pitchFamily="34" charset="0"/>
                <a:ea typeface="+mn-ea"/>
                <a:cs typeface="Arial" pitchFamily="34" charset="0"/>
              </a:rPr>
              <a:t>Check the failed error log for an incomplete data submission</a:t>
            </a:r>
          </a:p>
          <a:p>
            <a:pPr lvl="2"/>
            <a:endParaRPr lang="en-US" sz="1000" kern="1200" dirty="0" smtClean="0">
              <a:solidFill>
                <a:schemeClr val="tx1"/>
              </a:solidFill>
              <a:latin typeface="Arial" pitchFamily="34" charset="0"/>
              <a:ea typeface="+mn-ea"/>
              <a:cs typeface="Arial" pitchFamily="34" charset="0"/>
            </a:endParaRPr>
          </a:p>
          <a:p>
            <a:pPr lvl="2"/>
            <a:r>
              <a:rPr lang="en-US" sz="1000" kern="1200" dirty="0" smtClean="0">
                <a:solidFill>
                  <a:schemeClr val="tx1"/>
                </a:solidFill>
                <a:latin typeface="Arial" pitchFamily="34" charset="0"/>
                <a:ea typeface="+mn-ea"/>
                <a:cs typeface="Arial" pitchFamily="34" charset="0"/>
              </a:rPr>
              <a:t>If that does not identify and resolve the issue, then open a support ticket in TIMS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38</a:t>
            </a:fld>
            <a:endParaRPr lang="en-US" dirty="0"/>
          </a:p>
        </p:txBody>
      </p:sp>
    </p:spTree>
    <p:extLst>
      <p:ext uri="{BB962C8B-B14F-4D97-AF65-F5344CB8AC3E}">
        <p14:creationId xmlns:p14="http://schemas.microsoft.com/office/powerpoint/2010/main" xmlns="" val="33073093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system level or data issues require that a support ticket is opened in TIMS</a:t>
            </a:r>
          </a:p>
          <a:p>
            <a:r>
              <a:rPr lang="en-US" dirty="0" smtClean="0"/>
              <a:t>Once the support ticket has been opened in TIMS, the request is routed to the appropriate resource to resolve the issue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40</a:t>
            </a:fld>
            <a:endParaRPr lang="en-US" dirty="0"/>
          </a:p>
        </p:txBody>
      </p:sp>
    </p:spTree>
    <p:extLst>
      <p:ext uri="{BB962C8B-B14F-4D97-AF65-F5344CB8AC3E}">
        <p14:creationId xmlns:p14="http://schemas.microsoft.com/office/powerpoint/2010/main" xmlns="" val="155058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7989">
              <a:lnSpc>
                <a:spcPct val="100000"/>
              </a:lnSpc>
              <a:spcBef>
                <a:spcPts val="0"/>
              </a:spcBef>
              <a:spcAft>
                <a:spcPts val="0"/>
              </a:spcAft>
            </a:pPr>
            <a:r>
              <a:rPr lang="en-US" sz="1200" dirty="0" smtClean="0">
                <a:latin typeface="Arial" pitchFamily="34" charset="0"/>
              </a:rPr>
              <a:t>There are two prerequisites listed for this course:</a:t>
            </a:r>
            <a:endParaRPr lang="en-US" sz="1200" dirty="0" smtClean="0"/>
          </a:p>
          <a:p>
            <a:pPr>
              <a:lnSpc>
                <a:spcPct val="100000"/>
              </a:lnSpc>
              <a:spcBef>
                <a:spcPts val="0"/>
              </a:spcBef>
              <a:spcAft>
                <a:spcPts val="0"/>
              </a:spcAft>
            </a:pPr>
            <a:endParaRPr lang="en-US" sz="1200" dirty="0" smtClean="0"/>
          </a:p>
          <a:p>
            <a:pPr marL="285750" lvl="0" indent="-285750">
              <a:lnSpc>
                <a:spcPct val="100000"/>
              </a:lnSpc>
              <a:spcBef>
                <a:spcPts val="0"/>
              </a:spcBef>
              <a:spcAft>
                <a:spcPts val="0"/>
              </a:spcAft>
              <a:buFont typeface="Arial" pitchFamily="34" charset="0"/>
              <a:buChar char="•"/>
            </a:pPr>
            <a:r>
              <a:rPr lang="en-US" sz="1200" u="sng" dirty="0" smtClean="0"/>
              <a:t>Training Prerequisites</a:t>
            </a:r>
            <a:r>
              <a:rPr lang="en-US" sz="1200" dirty="0" smtClean="0"/>
              <a:t>: </a:t>
            </a:r>
          </a:p>
          <a:p>
            <a:pPr marL="742950" lvl="1" indent="-285750">
              <a:lnSpc>
                <a:spcPct val="100000"/>
              </a:lnSpc>
              <a:spcBef>
                <a:spcPts val="0"/>
              </a:spcBef>
              <a:spcAft>
                <a:spcPts val="0"/>
              </a:spcAft>
              <a:buFont typeface="Arial" pitchFamily="34" charset="0"/>
              <a:buChar char="•"/>
            </a:pPr>
            <a:r>
              <a:rPr lang="en-US" sz="1200" dirty="0" smtClean="0"/>
              <a:t>Participants should attend the TSDS Technical Course 1: Overview of TSDS and TSDS High Level End User Process  (or view the online version posted on Project Share)</a:t>
            </a:r>
          </a:p>
          <a:p>
            <a:pPr marL="742950" marR="0" lvl="1"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Participants should attend the TSDS Technical Course 2: TSDS Client-Side Validation Tool</a:t>
            </a:r>
          </a:p>
          <a:p>
            <a:pPr marL="742950" lvl="1" indent="-285750">
              <a:lnSpc>
                <a:spcPct val="100000"/>
              </a:lnSpc>
              <a:spcBef>
                <a:spcPts val="0"/>
              </a:spcBef>
              <a:spcAft>
                <a:spcPts val="0"/>
              </a:spcAft>
              <a:buFont typeface="Arial" pitchFamily="34" charset="0"/>
              <a:buChar char="•"/>
            </a:pPr>
            <a:r>
              <a:rPr lang="en-US" sz="1200" dirty="0" smtClean="0"/>
              <a:t>Participants should complete TSDS Technical Course 3: Loading Data into the ODS</a:t>
            </a:r>
          </a:p>
          <a:p>
            <a:pPr marL="285750" lvl="0" indent="-285750">
              <a:lnSpc>
                <a:spcPct val="100000"/>
              </a:lnSpc>
              <a:spcBef>
                <a:spcPts val="0"/>
              </a:spcBef>
              <a:spcAft>
                <a:spcPts val="0"/>
              </a:spcAft>
              <a:buFont typeface="Arial" pitchFamily="34" charset="0"/>
              <a:buChar char="•"/>
            </a:pPr>
            <a:r>
              <a:rPr lang="en-US" sz="1200" u="sng" dirty="0" smtClean="0"/>
              <a:t>Technical Prerequisites</a:t>
            </a:r>
            <a:r>
              <a:rPr lang="en-US" sz="1200" dirty="0" smtClean="0"/>
              <a:t>:</a:t>
            </a:r>
          </a:p>
          <a:p>
            <a:pPr marL="742950" lvl="1" indent="-285750">
              <a:lnSpc>
                <a:spcPct val="100000"/>
              </a:lnSpc>
              <a:spcBef>
                <a:spcPts val="0"/>
              </a:spcBef>
              <a:spcAft>
                <a:spcPts val="0"/>
              </a:spcAft>
              <a:buFont typeface="Arial" pitchFamily="34" charset="0"/>
              <a:buChar char="•"/>
            </a:pPr>
            <a:r>
              <a:rPr lang="en-US" sz="1200" dirty="0" smtClean="0"/>
              <a:t>Participants will  to be able to access the TSDS Portal  with a TEAL ID and have approval for the ODS</a:t>
            </a:r>
            <a:r>
              <a:rPr lang="en-US" sz="1200" baseline="0" dirty="0" smtClean="0"/>
              <a:t> and PDM</a:t>
            </a:r>
            <a:endParaRPr lang="en-US" sz="1200" dirty="0" smtClean="0"/>
          </a:p>
          <a:p>
            <a:pPr marL="742950" lvl="1" indent="-285750">
              <a:lnSpc>
                <a:spcPct val="100000"/>
              </a:lnSpc>
              <a:spcBef>
                <a:spcPts val="0"/>
              </a:spcBef>
              <a:spcAft>
                <a:spcPts val="0"/>
              </a:spcAft>
              <a:buFont typeface="Arial" pitchFamily="34" charset="0"/>
              <a:buChar char="•"/>
            </a:pPr>
            <a:r>
              <a:rPr lang="en-US" sz="1200" dirty="0" smtClean="0"/>
              <a:t>Participants will need a Project Share user ID</a:t>
            </a:r>
          </a:p>
          <a:p>
            <a:pPr marL="742950" lvl="1" indent="-285750">
              <a:lnSpc>
                <a:spcPct val="100000"/>
              </a:lnSpc>
              <a:spcBef>
                <a:spcPts val="0"/>
              </a:spcBef>
              <a:spcAft>
                <a:spcPts val="0"/>
              </a:spcAft>
              <a:buFont typeface="Arial" pitchFamily="34" charset="0"/>
              <a:buChar char="•"/>
            </a:pPr>
            <a:r>
              <a:rPr lang="en-US" sz="1200" dirty="0" smtClean="0"/>
              <a:t>Participants should have a working knowledge of TEDS</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p14="http://schemas.microsoft.com/office/powerpoint/2010/main" xmlns="" val="1356448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w we are going to complete a troubleshooting activity.  The goal is to develop an action plan to resolve any issues that may occur during the data promotion from the ODS to PDM.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41</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 Troubleshooting Exercise is located on Project Share</a:t>
            </a:r>
          </a:p>
          <a:p>
            <a:pPr marL="171450" indent="-171450">
              <a:buFont typeface="Arial" pitchFamily="34" charset="0"/>
              <a:buChar char="•"/>
            </a:pPr>
            <a:r>
              <a:rPr lang="en-US" dirty="0" smtClean="0"/>
              <a:t>We will collaborate with our colleagues to articulate the action plan to resolve issues that may occur during the data promotion</a:t>
            </a:r>
          </a:p>
          <a:p>
            <a:pPr marL="171450" indent="-171450">
              <a:buFont typeface="Arial" pitchFamily="34" charset="0"/>
              <a:buChar char="•"/>
            </a:pPr>
            <a:r>
              <a:rPr lang="en-US" dirty="0" smtClean="0"/>
              <a:t>Let’s log in to Project Share to begin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42</a:t>
            </a:fld>
            <a:endParaRPr lang="en-US" dirty="0"/>
          </a:p>
        </p:txBody>
      </p:sp>
    </p:spTree>
    <p:extLst>
      <p:ext uri="{BB962C8B-B14F-4D97-AF65-F5344CB8AC3E}">
        <p14:creationId xmlns:p14="http://schemas.microsoft.com/office/powerpoint/2010/main" xmlns="" val="33073093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Now it is time for</a:t>
            </a:r>
            <a:r>
              <a:rPr lang="en-US" baseline="0" dirty="0" smtClean="0"/>
              <a:t> a quick </a:t>
            </a:r>
            <a:r>
              <a:rPr lang="en-US" dirty="0" smtClean="0"/>
              <a:t>Wrap</a:t>
            </a:r>
            <a:r>
              <a:rPr lang="en-US" baseline="0" dirty="0" smtClean="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spcAft>
                <a:spcPts val="0"/>
              </a:spcAft>
              <a:buNone/>
            </a:pPr>
            <a:r>
              <a:rPr lang="en-US" sz="1200" b="0" dirty="0" smtClean="0">
                <a:solidFill>
                  <a:schemeClr val="accent2"/>
                </a:solidFill>
                <a:sym typeface="Helvetica" charset="0"/>
              </a:rPr>
              <a:t>Today we talked about: </a:t>
            </a:r>
          </a:p>
          <a:p>
            <a:pPr marL="171450" indent="-171450">
              <a:lnSpc>
                <a:spcPct val="100000"/>
              </a:lnSpc>
              <a:spcBef>
                <a:spcPts val="0"/>
              </a:spcBef>
              <a:spcAft>
                <a:spcPts val="0"/>
              </a:spcAft>
              <a:buFont typeface="Arial" pitchFamily="34" charset="0"/>
              <a:buChar char="•"/>
            </a:pPr>
            <a:r>
              <a:rPr lang="en-US" sz="1200" dirty="0" smtClean="0"/>
              <a:t>TSDS High Level End User Process Map</a:t>
            </a:r>
          </a:p>
          <a:p>
            <a:pPr marL="171450" indent="-171450">
              <a:lnSpc>
                <a:spcPct val="100000"/>
              </a:lnSpc>
              <a:spcBef>
                <a:spcPts val="0"/>
              </a:spcBef>
              <a:spcAft>
                <a:spcPts val="0"/>
              </a:spcAft>
              <a:buFont typeface="Arial" pitchFamily="34" charset="0"/>
              <a:buChar char="•"/>
            </a:pPr>
            <a:r>
              <a:rPr lang="en-US" sz="1200" dirty="0" smtClean="0"/>
              <a:t>The basics of loading data into the ODS</a:t>
            </a:r>
          </a:p>
          <a:p>
            <a:pPr marL="171450" indent="-171450">
              <a:lnSpc>
                <a:spcPct val="100000"/>
              </a:lnSpc>
              <a:spcBef>
                <a:spcPts val="0"/>
              </a:spcBef>
              <a:spcAft>
                <a:spcPts val="0"/>
              </a:spcAft>
              <a:buFont typeface="Arial" pitchFamily="34" charset="0"/>
              <a:buChar char="•"/>
            </a:pPr>
            <a:r>
              <a:rPr lang="en-US" sz="1200" dirty="0" smtClean="0"/>
              <a:t>Scheduling data promotions from the ODS to the PEIMS Data Mart (PDM)</a:t>
            </a:r>
          </a:p>
          <a:p>
            <a:pPr marL="171450" indent="-171450">
              <a:lnSpc>
                <a:spcPct val="100000"/>
              </a:lnSpc>
              <a:spcBef>
                <a:spcPts val="0"/>
              </a:spcBef>
              <a:spcAft>
                <a:spcPts val="0"/>
              </a:spcAft>
              <a:buFont typeface="Arial" pitchFamily="34" charset="0"/>
              <a:buChar char="•"/>
            </a:pPr>
            <a:r>
              <a:rPr lang="en-US" sz="1200" dirty="0" smtClean="0"/>
              <a:t>Verifying that the data promotion has successfully completed</a:t>
            </a:r>
          </a:p>
          <a:p>
            <a:pPr marL="171450" indent="-171450">
              <a:lnSpc>
                <a:spcPct val="100000"/>
              </a:lnSpc>
              <a:spcBef>
                <a:spcPts val="0"/>
              </a:spcBef>
              <a:spcAft>
                <a:spcPts val="0"/>
              </a:spcAft>
              <a:buFont typeface="Arial" pitchFamily="34" charset="0"/>
              <a:buChar char="•"/>
            </a:pPr>
            <a:r>
              <a:rPr lang="en-US" sz="1200" dirty="0" smtClean="0"/>
              <a:t>Troubleshooting issues that may occur during the data promotion</a:t>
            </a:r>
          </a:p>
          <a:p>
            <a:pPr marL="0" indent="0">
              <a:lnSpc>
                <a:spcPct val="100000"/>
              </a:lnSpc>
              <a:spcBef>
                <a:spcPts val="0"/>
              </a:spcBef>
              <a:spcAft>
                <a:spcPts val="0"/>
              </a:spcAft>
              <a:buNone/>
            </a:pPr>
            <a:endParaRPr lang="en-US" sz="1200" dirty="0" smtClean="0">
              <a:sym typeface="Helvetica" charset="0"/>
            </a:endParaRPr>
          </a:p>
          <a:p>
            <a:pPr marL="0" indent="0">
              <a:lnSpc>
                <a:spcPct val="100000"/>
              </a:lnSpc>
              <a:spcBef>
                <a:spcPts val="0"/>
              </a:spcBef>
              <a:spcAft>
                <a:spcPts val="0"/>
              </a:spcAft>
              <a:buNone/>
            </a:pPr>
            <a:r>
              <a:rPr lang="en-US" sz="1200" b="0" dirty="0" smtClean="0">
                <a:solidFill>
                  <a:schemeClr val="accent2"/>
                </a:solidFill>
                <a:sym typeface="Helvetica" charset="0"/>
              </a:rPr>
              <a:t>What did you learn?</a:t>
            </a:r>
            <a:endParaRPr lang="en-US" sz="1200" b="0" dirty="0" smtClean="0"/>
          </a:p>
          <a:p>
            <a:pPr marL="171450" indent="-171450">
              <a:lnSpc>
                <a:spcPct val="100000"/>
              </a:lnSpc>
              <a:spcBef>
                <a:spcPts val="0"/>
              </a:spcBef>
              <a:spcAft>
                <a:spcPts val="0"/>
              </a:spcAft>
              <a:buFont typeface="Arial" pitchFamily="34" charset="0"/>
              <a:buChar char="•"/>
            </a:pPr>
            <a:r>
              <a:rPr lang="en-US" sz="1200" dirty="0" smtClean="0"/>
              <a:t>How does data promotion to the PDM fit into the TSDS End User Process?</a:t>
            </a:r>
          </a:p>
          <a:p>
            <a:pPr marL="171450" indent="-171450">
              <a:lnSpc>
                <a:spcPct val="100000"/>
              </a:lnSpc>
              <a:spcBef>
                <a:spcPts val="0"/>
              </a:spcBef>
              <a:spcAft>
                <a:spcPts val="0"/>
              </a:spcAft>
              <a:buFont typeface="Arial" pitchFamily="34" charset="0"/>
              <a:buChar char="•"/>
            </a:pPr>
            <a:r>
              <a:rPr lang="en-US" sz="1200" dirty="0" smtClean="0"/>
              <a:t>What are the basic components of loading data into the ODS?</a:t>
            </a:r>
          </a:p>
          <a:p>
            <a:pPr marL="171450" indent="-171450">
              <a:lnSpc>
                <a:spcPct val="100000"/>
              </a:lnSpc>
              <a:spcBef>
                <a:spcPts val="0"/>
              </a:spcBef>
              <a:spcAft>
                <a:spcPts val="0"/>
              </a:spcAft>
              <a:buFont typeface="Arial" pitchFamily="34" charset="0"/>
              <a:buChar char="•"/>
            </a:pPr>
            <a:r>
              <a:rPr lang="en-US" sz="1200" dirty="0" smtClean="0"/>
              <a:t>How does an end user schedule a data promotion to the PDM?</a:t>
            </a:r>
          </a:p>
          <a:p>
            <a:pPr marL="171450" indent="-171450">
              <a:lnSpc>
                <a:spcPct val="100000"/>
              </a:lnSpc>
              <a:spcBef>
                <a:spcPts val="0"/>
              </a:spcBef>
              <a:spcAft>
                <a:spcPts val="0"/>
              </a:spcAft>
              <a:buFont typeface="Arial" pitchFamily="34" charset="0"/>
              <a:buChar char="•"/>
            </a:pPr>
            <a:r>
              <a:rPr lang="en-US" sz="1200" dirty="0" smtClean="0"/>
              <a:t>What are some common errors and resolutions for this part of the process?</a:t>
            </a:r>
          </a:p>
          <a:p>
            <a:pPr defTabSz="919342">
              <a:defRPr/>
            </a:pPr>
            <a:endParaRPr lang="en-US" dirty="0" smtClean="0"/>
          </a:p>
          <a:p>
            <a:pPr defTabSz="909135">
              <a:defRPr/>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p14="http://schemas.microsoft.com/office/powerpoint/2010/main" xmlns="" val="34620223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5">
              <a:defRPr/>
            </a:pPr>
            <a:r>
              <a:rPr lang="en-US" dirty="0" smtClean="0"/>
              <a:t>Please click the Knowledge Check link in Project Share and take 10 minutes to answer questions about this training session.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p14="http://schemas.microsoft.com/office/powerpoint/2010/main" xmlns="" val="34620223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161">
              <a:defRPr/>
            </a:pPr>
            <a:r>
              <a:rPr lang="en-US" baseline="0" dirty="0" smtClean="0">
                <a:latin typeface="Arial" pitchFamily="34" charset="0"/>
              </a:rPr>
              <a:t>Please click the survey link in Project Share and take five minutes to answer questions about this training session.</a:t>
            </a:r>
          </a:p>
          <a:p>
            <a:endParaRPr lang="en-US" dirty="0" smtClean="0"/>
          </a:p>
          <a:p>
            <a:pPr defTabSz="873161">
              <a:defRPr/>
            </a:pPr>
            <a:r>
              <a:rPr lang="en-US" b="1" baseline="0" dirty="0" smtClean="0">
                <a:solidFill>
                  <a:schemeClr val="tx1"/>
                </a:solidFill>
                <a:latin typeface="Arial" pitchFamily="34" charset="0"/>
              </a:rPr>
              <a:t>Trainer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a:t>
            </a:r>
            <a:r>
              <a:rPr lang="en-US" b="0" baseline="0" dirty="0" smtClean="0"/>
              <a:t> content of the slide should be updated with information about the survey that you choose to administer to the training participants.  </a:t>
            </a:r>
            <a:r>
              <a:rPr lang="en-US" b="0" baseline="0" smtClean="0"/>
              <a:t>The instructions and the hyper link should be updated.</a:t>
            </a:r>
            <a:endParaRPr lang="en-US" b="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p14="http://schemas.microsoft.com/office/powerpoint/2010/main" xmlns="" val="34620223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endParaRPr lang="en-US" b="1" baseline="0" dirty="0" smtClean="0"/>
          </a:p>
          <a:p>
            <a:r>
              <a:rPr lang="en-US" baseline="0" dirty="0" smtClean="0"/>
              <a:t>Read through each term and definition. As the participants have already seen these terms a couple of times before, it may be beneficial to cover up the definitions and lead the group through a Q&amp;A of the terms.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p14="http://schemas.microsoft.com/office/powerpoint/2010/main" xmlns="" val="188656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endParaRPr lang="en-US" b="1" baseline="0" dirty="0" smtClean="0"/>
          </a:p>
          <a:p>
            <a:r>
              <a:rPr lang="en-US" baseline="0" dirty="0" smtClean="0"/>
              <a:t>Read through each term and definition. As the participants have already seen these terms a couple of times before, it may be beneficial to cover up the definitions and lead the group through a Q&amp;A of the terms.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p14="http://schemas.microsoft.com/office/powerpoint/2010/main" xmlns="" val="4147259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start with</a:t>
            </a:r>
            <a:r>
              <a:rPr lang="en-US" baseline="0" dirty="0" smtClean="0"/>
              <a:t> a quick review of the TSDS High Level End User Process Map so we understand where we are in the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p14="http://schemas.microsoft.com/office/powerpoint/2010/main" xmlns="" val="2437108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228">
              <a:defRPr/>
            </a:pPr>
            <a:r>
              <a:rPr lang="en-US" baseline="0" dirty="0" smtClean="0">
                <a:latin typeface="Arial" pitchFamily="34" charset="0"/>
              </a:rPr>
              <a:t>Let’s take a good look at the TSDS High Level End User Process Map, from end to end.  At this point, let’s download the full TSDS High Level End User Process Map from Project Share.  It will be easier to read.  Log in to Project Share and access the process map.</a:t>
            </a:r>
          </a:p>
          <a:p>
            <a:pPr defTabSz="919228">
              <a:defRPr/>
            </a:pPr>
            <a:endParaRPr lang="en-US" baseline="0" dirty="0" smtClean="0">
              <a:latin typeface="Arial" pitchFamily="34" charset="0"/>
            </a:endParaRPr>
          </a:p>
          <a:p>
            <a:pPr defTabSz="919228">
              <a:defRPr/>
            </a:pPr>
            <a:r>
              <a:rPr lang="en-US" b="1" baseline="0" dirty="0" smtClean="0">
                <a:latin typeface="Arial" pitchFamily="34" charset="0"/>
              </a:rPr>
              <a:t>Trainer notes:  </a:t>
            </a:r>
            <a:r>
              <a:rPr lang="en-US" baseline="0" dirty="0" smtClean="0">
                <a:latin typeface="Arial" pitchFamily="34" charset="0"/>
              </a:rPr>
              <a:t>Make sure that the participants either download a  copy or receive a hand out at this point.</a:t>
            </a:r>
          </a:p>
          <a:p>
            <a:pPr defTabSz="919342">
              <a:defRPr/>
            </a:pPr>
            <a:endParaRPr lang="en-US" baseline="0" dirty="0" smtClean="0">
              <a:latin typeface="Arial" pitchFamily="34" charset="0"/>
            </a:endParaRPr>
          </a:p>
        </p:txBody>
      </p:sp>
      <p:sp>
        <p:nvSpPr>
          <p:cNvPr id="4" name="Slide Number Placeholder 3"/>
          <p:cNvSpPr>
            <a:spLocks noGrp="1"/>
          </p:cNvSpPr>
          <p:nvPr>
            <p:ph type="sldNum" sz="quarter" idx="10"/>
          </p:nvPr>
        </p:nvSpPr>
        <p:spPr/>
        <p:txBody>
          <a:bodyPr/>
          <a:lstStyle/>
          <a:p>
            <a:fld id="{9D1CB7FC-B682-4230-B9FB-C227E7AC6C43}" type="slidenum">
              <a:rPr lang="en-US" smtClean="0"/>
              <a:pPr/>
              <a:t>8</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9342">
              <a:defRPr/>
            </a:pPr>
            <a:r>
              <a:rPr lang="en-US" baseline="0" dirty="0" smtClean="0">
                <a:latin typeface="Arial" pitchFamily="34" charset="0"/>
              </a:rPr>
              <a:t>This course focuses on the activities in this section of the data flow process.  Once the data has been updated in the ODS, the LEA PEIMS Coordinator or the ESC PEIMS Champion schedules the data promotion to the PDM. Once the data has been accepted into the PDM, the remainder of the PEIMS process can continue.</a:t>
            </a:r>
            <a:endParaRPr lang="en-US" dirty="0"/>
          </a:p>
        </p:txBody>
      </p:sp>
      <p:sp>
        <p:nvSpPr>
          <p:cNvPr id="4" name="Slide Number Placeholder 3"/>
          <p:cNvSpPr>
            <a:spLocks noGrp="1"/>
          </p:cNvSpPr>
          <p:nvPr>
            <p:ph type="sldNum" sz="quarter" idx="10"/>
          </p:nvPr>
        </p:nvSpPr>
        <p:spPr/>
        <p:txBody>
          <a:bodyPr/>
          <a:lstStyle/>
          <a:p>
            <a:fld id="{9D1CB7FC-B682-4230-B9FB-C227E7AC6C43}" type="slidenum">
              <a:rPr lang="en-US" smtClean="0"/>
              <a:pPr/>
              <a:t>9</a:t>
            </a:fld>
            <a:endParaRPr lang="en-US" dirty="0"/>
          </a:p>
        </p:txBody>
      </p:sp>
    </p:spTree>
    <p:extLst>
      <p:ext uri="{BB962C8B-B14F-4D97-AF65-F5344CB8AC3E}">
        <p14:creationId xmlns:p14="http://schemas.microsoft.com/office/powerpoint/2010/main" xmlns="" val="4027916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1412927" y="4038600"/>
            <a:ext cx="7426273"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658906"/>
              <a:ext cx="8177087" cy="2743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3477230" y="652570"/>
              <a:ext cx="5238128" cy="274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Tree>
    <p:extLst>
      <p:ext uri="{BB962C8B-B14F-4D97-AF65-F5344CB8AC3E}">
        <p14:creationId xmlns:p14="http://schemas.microsoft.com/office/powerpoint/2010/main" xmlns=""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mtClean="0"/>
              <a:pPr/>
              <a:t>‹#›</a:t>
            </a:fld>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533400"/>
            <a:ext cx="6705600" cy="685800"/>
          </a:xfrm>
          <a:prstGeom prst="rect">
            <a:avLst/>
          </a:prstGeom>
        </p:spPr>
        <p:txBody>
          <a:bodyPr anchor="ctr">
            <a:norm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orm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t>Click to edit Master title style</a:t>
            </a:r>
            <a:endParaRPr lang="en-US" sz="2800"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hyperlink" Target="http://www.tea.state.tx.us/"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jukebox.esc13.net/teadeveloper02/TSDS_Sims/TSDS_PEIMS_SCHEDULE_MONITOR_DATA_PROMOTIONS_Final/TSDS_PEIMS_SCHEDULE_MONITOR_DATA_PROMOTIONS_Final.htm"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46.xml"/><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www.projectsharetx.or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752600" y="5728849"/>
            <a:ext cx="7162800" cy="990600"/>
          </a:xfrm>
          <a:ln>
            <a:noFill/>
          </a:ln>
        </p:spPr>
        <p:txBody>
          <a:bodyPr>
            <a:noAutofit/>
          </a:bodyPr>
          <a:lstStyle/>
          <a:p>
            <a:r>
              <a:rPr lang="en-US" sz="3400" b="1" cap="none" dirty="0" smtClean="0"/>
              <a:t>TSDS Technical Course </a:t>
            </a:r>
            <a:r>
              <a:rPr lang="en-US" sz="3400" b="1" cap="none" dirty="0"/>
              <a:t>4</a:t>
            </a:r>
            <a:r>
              <a:rPr lang="en-US" sz="3400" b="1" cap="none" dirty="0" smtClean="0"/>
              <a:t>: </a:t>
            </a:r>
            <a:r>
              <a:rPr lang="en-US" sz="3400" b="1" cap="none" dirty="0" smtClean="0">
                <a:solidFill>
                  <a:srgbClr val="43E4FF"/>
                </a:solidFill>
              </a:rPr>
              <a:t>Managing Data Loads into the PEIMS Data Mart</a:t>
            </a:r>
            <a:br>
              <a:rPr lang="en-US" sz="3400" b="1" cap="none" dirty="0" smtClean="0">
                <a:solidFill>
                  <a:srgbClr val="43E4FF"/>
                </a:solidFill>
              </a:rPr>
            </a:br>
            <a:r>
              <a:rPr lang="en-US" sz="3400" dirty="0" smtClean="0"/>
              <a:t/>
            </a:r>
            <a:br>
              <a:rPr lang="en-US" sz="3400" dirty="0" smtClean="0"/>
            </a:br>
            <a:r>
              <a:rPr lang="en-US" sz="2400" dirty="0" smtClean="0">
                <a:solidFill>
                  <a:srgbClr val="11D4E9"/>
                </a:solidFill>
              </a:rPr>
              <a:t> </a:t>
            </a:r>
            <a:br>
              <a:rPr lang="en-US" sz="2400" dirty="0" smtClean="0">
                <a:solidFill>
                  <a:srgbClr val="11D4E9"/>
                </a:solidFill>
              </a:rPr>
            </a:b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
        <p:nvSpPr>
          <p:cNvPr id="5" name="TextBox 4"/>
          <p:cNvSpPr txBox="1"/>
          <p:nvPr/>
        </p:nvSpPr>
        <p:spPr>
          <a:xfrm>
            <a:off x="2743200" y="6320135"/>
            <a:ext cx="6019800" cy="461665"/>
          </a:xfrm>
          <a:prstGeom prst="rect">
            <a:avLst/>
          </a:prstGeom>
          <a:noFill/>
        </p:spPr>
        <p:txBody>
          <a:bodyPr wrap="square" rtlCol="0">
            <a:spAutoFit/>
          </a:bodyPr>
          <a:lstStyle/>
          <a:p>
            <a:r>
              <a:rPr lang="en-US" sz="2400" dirty="0" smtClean="0">
                <a:solidFill>
                  <a:srgbClr val="11D4E9"/>
                </a:solidFill>
              </a:rPr>
              <a:t>Document </a:t>
            </a:r>
            <a:r>
              <a:rPr lang="en-US" sz="2400" smtClean="0">
                <a:solidFill>
                  <a:srgbClr val="11D4E9"/>
                </a:solidFill>
              </a:rPr>
              <a:t>Number TSDS-Tech-L004-D003</a:t>
            </a:r>
            <a:endParaRPr 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Review: Loading Data into the ODS</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10</a:t>
            </a:fld>
            <a:endParaRPr lang="en-US" dirty="0"/>
          </a:p>
        </p:txBody>
      </p:sp>
    </p:spTree>
    <p:extLst>
      <p:ext uri="{BB962C8B-B14F-4D97-AF65-F5344CB8AC3E}">
        <p14:creationId xmlns:p14="http://schemas.microsoft.com/office/powerpoint/2010/main" xmlns="" val="30452903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727" t="21146" r="6637" b="16000"/>
          <a:stretch/>
        </p:blipFill>
        <p:spPr bwMode="auto">
          <a:xfrm>
            <a:off x="82296" y="1761744"/>
            <a:ext cx="9011626" cy="411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Rectangle 5"/>
          <p:cNvSpPr/>
          <p:nvPr/>
        </p:nvSpPr>
        <p:spPr>
          <a:xfrm rot="5400000">
            <a:off x="274376" y="1478224"/>
            <a:ext cx="3718446" cy="4114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11</a:t>
            </a:fld>
            <a:endParaRPr lang="en-US" dirty="0"/>
          </a:p>
        </p:txBody>
      </p:sp>
      <p:sp>
        <p:nvSpPr>
          <p:cNvPr id="9" name="Title 1"/>
          <p:cNvSpPr>
            <a:spLocks noGrp="1"/>
          </p:cNvSpPr>
          <p:nvPr>
            <p:ph type="title"/>
          </p:nvPr>
        </p:nvSpPr>
        <p:spPr>
          <a:xfrm>
            <a:off x="1905000" y="384048"/>
            <a:ext cx="6858000" cy="841248"/>
          </a:xfrm>
        </p:spPr>
        <p:txBody>
          <a:bodyPr>
            <a:noAutofit/>
          </a:bodyPr>
          <a:lstStyle/>
          <a:p>
            <a:r>
              <a:rPr lang="en-US" sz="2400" dirty="0" smtClean="0"/>
              <a:t>TSDS eDM:  TSDS High Level End User Process Map</a:t>
            </a:r>
            <a:endParaRPr lang="en-US" sz="2400" dirty="0"/>
          </a:p>
        </p:txBody>
      </p:sp>
    </p:spTree>
    <p:extLst>
      <p:ext uri="{BB962C8B-B14F-4D97-AF65-F5344CB8AC3E}">
        <p14:creationId xmlns:p14="http://schemas.microsoft.com/office/powerpoint/2010/main" xmlns="" val="34345886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p:spPr>
        <p:txBody>
          <a:bodyPr>
            <a:noAutofit/>
          </a:bodyPr>
          <a:lstStyle/>
          <a:p>
            <a:r>
              <a:rPr lang="en-US" dirty="0" smtClean="0"/>
              <a:t>TSDS eDM: Functions</a:t>
            </a:r>
            <a:endParaRPr lang="en-US" dirty="0"/>
          </a:p>
        </p:txBody>
      </p:sp>
      <p:sp>
        <p:nvSpPr>
          <p:cNvPr id="3" name="Content Placeholder 2"/>
          <p:cNvSpPr>
            <a:spLocks noGrp="1"/>
          </p:cNvSpPr>
          <p:nvPr>
            <p:ph sz="quarter" idx="1"/>
          </p:nvPr>
        </p:nvSpPr>
        <p:spPr/>
        <p:txBody>
          <a:bodyPr/>
          <a:lstStyle/>
          <a:p>
            <a:r>
              <a:rPr lang="en-US" dirty="0" smtClean="0"/>
              <a:t>The TSDS </a:t>
            </a:r>
            <a:r>
              <a:rPr lang="en-US" dirty="0" err="1" smtClean="0"/>
              <a:t>eData</a:t>
            </a:r>
            <a:r>
              <a:rPr lang="en-US" dirty="0" smtClean="0"/>
              <a:t> Manager (TSDS eDM):</a:t>
            </a:r>
            <a:endParaRPr lang="en-US" dirty="0"/>
          </a:p>
          <a:p>
            <a:pPr lvl="1">
              <a:buFont typeface="Wingdings" pitchFamily="2" charset="2"/>
              <a:buChar char="q"/>
            </a:pPr>
            <a:r>
              <a:rPr lang="en-US" dirty="0" smtClean="0">
                <a:latin typeface="+mn-lt"/>
              </a:rPr>
              <a:t>TSDS eDM automatically picks up files that have been successfully transferred by the TSDS DTU</a:t>
            </a:r>
          </a:p>
          <a:p>
            <a:pPr lvl="1">
              <a:buFont typeface="Wingdings" pitchFamily="2" charset="2"/>
              <a:buChar char="q"/>
            </a:pPr>
            <a:r>
              <a:rPr lang="en-US" dirty="0" smtClean="0">
                <a:latin typeface="+mn-lt"/>
              </a:rPr>
              <a:t>TSDS eDM runs the XML Interchange files through the data validations and updates the Operational Data Store</a:t>
            </a:r>
          </a:p>
          <a:p>
            <a:pPr lvl="1">
              <a:buFont typeface="Wingdings" pitchFamily="2" charset="2"/>
              <a:buChar char="q"/>
            </a:pPr>
            <a:r>
              <a:rPr lang="en-US" dirty="0" smtClean="0">
                <a:latin typeface="+mn-lt"/>
              </a:rPr>
              <a:t>Users can also manually upload XML Interchange Files through TSDS eDM</a:t>
            </a:r>
          </a:p>
          <a:p>
            <a:pPr lvl="1">
              <a:buFont typeface="Wingdings" pitchFamily="2" charset="2"/>
              <a:buChar char="q"/>
            </a:pPr>
            <a:r>
              <a:rPr lang="en-US" dirty="0" smtClean="0">
                <a:latin typeface="+mn-lt"/>
              </a:rPr>
              <a:t>Error files are generated at initial file validation and again during the ETL process</a:t>
            </a:r>
          </a:p>
          <a:p>
            <a:pPr lvl="1">
              <a:buFont typeface="Wingdings" pitchFamily="2" charset="2"/>
              <a:buChar char="q"/>
            </a:pPr>
            <a:r>
              <a:rPr lang="en-US" dirty="0" smtClean="0">
                <a:latin typeface="+mn-lt"/>
              </a:rPr>
              <a:t>The user will be notified about errors through system messages received through the TSDS portal message center</a:t>
            </a:r>
          </a:p>
          <a:p>
            <a:pPr lvl="1">
              <a:buFont typeface="Wingdings" pitchFamily="2" charset="2"/>
              <a:buChar char="q"/>
            </a:pPr>
            <a:r>
              <a:rPr lang="en-US" dirty="0" smtClean="0">
                <a:latin typeface="+mn-lt"/>
              </a:rPr>
              <a:t>The user can also verify that the ODS has been updated through TSDS eDM</a:t>
            </a:r>
            <a:endParaRPr lang="en-US" dirty="0">
              <a:latin typeface="+mn-lt"/>
            </a:endParaRPr>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12</a:t>
            </a:fld>
            <a:endParaRPr lang="en-US" dirty="0"/>
          </a:p>
        </p:txBody>
      </p:sp>
    </p:spTree>
    <p:extLst>
      <p:ext uri="{BB962C8B-B14F-4D97-AF65-F5344CB8AC3E}">
        <p14:creationId xmlns:p14="http://schemas.microsoft.com/office/powerpoint/2010/main" xmlns="" val="11404012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4628" t="26175" r="29041" b="34741"/>
          <a:stretch/>
        </p:blipFill>
        <p:spPr bwMode="auto">
          <a:xfrm>
            <a:off x="3932889" y="1600200"/>
            <a:ext cx="5134911" cy="51206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p:cNvSpPr/>
          <p:nvPr/>
        </p:nvSpPr>
        <p:spPr>
          <a:xfrm rot="5400000">
            <a:off x="4152901" y="3009901"/>
            <a:ext cx="3505198" cy="38862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13</a:t>
            </a:fld>
            <a:endParaRPr lang="en-US" dirty="0"/>
          </a:p>
        </p:txBody>
      </p:sp>
      <p:sp>
        <p:nvSpPr>
          <p:cNvPr id="9" name="Title 1"/>
          <p:cNvSpPr>
            <a:spLocks noGrp="1"/>
          </p:cNvSpPr>
          <p:nvPr>
            <p:ph type="title"/>
          </p:nvPr>
        </p:nvSpPr>
        <p:spPr>
          <a:xfrm>
            <a:off x="1905000" y="457200"/>
            <a:ext cx="6858000" cy="841248"/>
          </a:xfrm>
        </p:spPr>
        <p:txBody>
          <a:bodyPr>
            <a:noAutofit/>
          </a:bodyPr>
          <a:lstStyle/>
          <a:p>
            <a:r>
              <a:rPr lang="en-US" dirty="0" smtClean="0"/>
              <a:t>TSDS eDM: Received XML Interchange Files</a:t>
            </a:r>
            <a:endParaRPr lang="en-US" dirty="0"/>
          </a:p>
        </p:txBody>
      </p:sp>
      <p:sp>
        <p:nvSpPr>
          <p:cNvPr id="11"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This section specifically discusses the process once the file has been received by TSDS eDM</a:t>
            </a:r>
          </a:p>
          <a:p>
            <a:r>
              <a:rPr lang="en-US" dirty="0" smtClean="0"/>
              <a:t>The files can be transferred by the TSDS DTU</a:t>
            </a:r>
          </a:p>
          <a:p>
            <a:r>
              <a:rPr lang="en-US" dirty="0" smtClean="0"/>
              <a:t>The files can be manually submitted</a:t>
            </a:r>
            <a:endParaRPr lang="en-US" dirty="0"/>
          </a:p>
        </p:txBody>
      </p:sp>
    </p:spTree>
    <p:extLst>
      <p:ext uri="{BB962C8B-B14F-4D97-AF65-F5344CB8AC3E}">
        <p14:creationId xmlns:p14="http://schemas.microsoft.com/office/powerpoint/2010/main" xmlns="" val="3905899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4628" t="26175" r="29041" b="34741"/>
          <a:stretch/>
        </p:blipFill>
        <p:spPr bwMode="auto">
          <a:xfrm>
            <a:off x="3932889" y="1584960"/>
            <a:ext cx="5134911" cy="51206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p:cNvSpPr/>
          <p:nvPr/>
        </p:nvSpPr>
        <p:spPr>
          <a:xfrm rot="5400000">
            <a:off x="6019799" y="3048001"/>
            <a:ext cx="838201" cy="14478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5743252" y="3914452"/>
            <a:ext cx="1097283" cy="174181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5053093" y="4443494"/>
            <a:ext cx="1219201" cy="3000213"/>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rot="10800000">
            <a:off x="7162800" y="2985453"/>
            <a:ext cx="1828800" cy="3491546"/>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3"/>
          <p:cNvSpPr txBox="1">
            <a:spLocks/>
          </p:cNvSpPr>
          <p:nvPr/>
        </p:nvSpPr>
        <p:spPr>
          <a:xfrm>
            <a:off x="152400" y="1676400"/>
            <a:ext cx="3886200" cy="45720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TSDS eDM picks up XML Interchange file or user manually submits the file</a:t>
            </a:r>
            <a:endParaRPr lang="en-US" dirty="0"/>
          </a:p>
          <a:p>
            <a:r>
              <a:rPr lang="en-US" dirty="0" smtClean="0"/>
              <a:t>The data passes through file validation</a:t>
            </a:r>
          </a:p>
          <a:p>
            <a:pPr lvl="1"/>
            <a:r>
              <a:rPr lang="en-US" dirty="0" smtClean="0"/>
              <a:t>If the file fails validation the user needs to resubmit the source system file </a:t>
            </a:r>
          </a:p>
          <a:p>
            <a:pPr lvl="1"/>
            <a:r>
              <a:rPr lang="en-US" dirty="0" smtClean="0"/>
              <a:t>If the file passes validation, then it is passed to Batch Manager</a:t>
            </a:r>
          </a:p>
          <a:p>
            <a:r>
              <a:rPr lang="en-US" dirty="0" smtClean="0"/>
              <a:t>The ETL process kicks off</a:t>
            </a:r>
          </a:p>
          <a:p>
            <a:pPr lvl="1"/>
            <a:r>
              <a:rPr lang="en-US" dirty="0" smtClean="0"/>
              <a:t>The ODS is updated</a:t>
            </a:r>
          </a:p>
          <a:p>
            <a:pPr lvl="1"/>
            <a:r>
              <a:rPr lang="en-US" dirty="0" smtClean="0"/>
              <a:t>Error files may be generated </a:t>
            </a:r>
            <a:endParaRPr lang="en-US" dirty="0"/>
          </a:p>
        </p:txBody>
      </p:sp>
      <p:sp>
        <p:nvSpPr>
          <p:cNvPr id="14"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14</a:t>
            </a:fld>
            <a:endParaRPr lang="en-US" dirty="0"/>
          </a:p>
        </p:txBody>
      </p:sp>
      <p:sp>
        <p:nvSpPr>
          <p:cNvPr id="15" name="Title 1"/>
          <p:cNvSpPr>
            <a:spLocks noGrp="1"/>
          </p:cNvSpPr>
          <p:nvPr>
            <p:ph type="title"/>
          </p:nvPr>
        </p:nvSpPr>
        <p:spPr>
          <a:xfrm>
            <a:off x="1905000" y="457200"/>
            <a:ext cx="6858000" cy="841248"/>
          </a:xfrm>
        </p:spPr>
        <p:txBody>
          <a:bodyPr>
            <a:noAutofit/>
          </a:bodyPr>
          <a:lstStyle/>
          <a:p>
            <a:r>
              <a:rPr lang="en-US" dirty="0" smtClean="0"/>
              <a:t>TSDS eDM: TSDS eDM Data Flow</a:t>
            </a:r>
            <a:endParaRPr lang="en-US" dirty="0"/>
          </a:p>
        </p:txBody>
      </p:sp>
    </p:spTree>
    <p:extLst>
      <p:ext uri="{BB962C8B-B14F-4D97-AF65-F5344CB8AC3E}">
        <p14:creationId xmlns:p14="http://schemas.microsoft.com/office/powerpoint/2010/main" xmlns="" val="3430609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PEIMS Data Mart (PDM) Overview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15</a:t>
            </a:fld>
            <a:endParaRPr lang="en-US" dirty="0"/>
          </a:p>
        </p:txBody>
      </p:sp>
    </p:spTree>
    <p:extLst>
      <p:ext uri="{BB962C8B-B14F-4D97-AF65-F5344CB8AC3E}">
        <p14:creationId xmlns:p14="http://schemas.microsoft.com/office/powerpoint/2010/main" xmlns="" val="27027628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Overview of Data Loading Process</a:t>
            </a:r>
            <a:endParaRPr lang="en-US" sz="32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16</a:t>
            </a:fld>
            <a:endParaRPr lang="en-US" dirty="0"/>
          </a:p>
        </p:txBody>
      </p:sp>
      <p:sp>
        <p:nvSpPr>
          <p:cNvPr id="5" name="Rounded Rectangle 4"/>
          <p:cNvSpPr/>
          <p:nvPr/>
        </p:nvSpPr>
        <p:spPr>
          <a:xfrm>
            <a:off x="76200" y="3657600"/>
            <a:ext cx="1444752" cy="285263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Interchange extracts are created from source systems in XML format</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Must align with TEDS</a:t>
            </a:r>
            <a:endParaRPr lang="en-US" sz="800" dirty="0">
              <a:solidFill>
                <a:schemeClr val="tx1"/>
              </a:solidFill>
              <a:latin typeface="Arial" pitchFamily="34" charset="0"/>
              <a:cs typeface="Arial" pitchFamily="34" charset="0"/>
            </a:endParaRPr>
          </a:p>
        </p:txBody>
      </p:sp>
      <p:sp>
        <p:nvSpPr>
          <p:cNvPr id="6" name="Rounded Rectangle 5"/>
          <p:cNvSpPr/>
          <p:nvPr/>
        </p:nvSpPr>
        <p:spPr>
          <a:xfrm>
            <a:off x="1569720"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Downloaded from TSDS Portal </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Used by LEAs &amp; ESCs to validate XML interchanges prior to loading</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Errors in interchanges must be corrected in source systems &amp; revalidated</a:t>
            </a:r>
            <a:endParaRPr lang="en-US" sz="800" dirty="0">
              <a:solidFill>
                <a:schemeClr val="tx1"/>
              </a:solidFill>
              <a:latin typeface="Arial" pitchFamily="34" charset="0"/>
              <a:cs typeface="Arial" pitchFamily="34" charset="0"/>
            </a:endParaRPr>
          </a:p>
        </p:txBody>
      </p:sp>
      <p:sp>
        <p:nvSpPr>
          <p:cNvPr id="10" name="Rounded Rectangle 9"/>
          <p:cNvSpPr/>
          <p:nvPr/>
        </p:nvSpPr>
        <p:spPr>
          <a:xfrm>
            <a:off x="152400" y="1676400"/>
            <a:ext cx="8839200" cy="19763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228600" y="3200400"/>
            <a:ext cx="1066800" cy="553998"/>
          </a:xfrm>
          <a:prstGeom prst="rect">
            <a:avLst/>
          </a:prstGeom>
        </p:spPr>
        <p:txBody>
          <a:bodyPr wrap="square">
            <a:noAutofit/>
          </a:bodyPr>
          <a:lstStyle/>
          <a:p>
            <a:pPr algn="ctr"/>
            <a:r>
              <a:rPr lang="en-US" sz="1000" b="1" dirty="0" smtClean="0">
                <a:solidFill>
                  <a:srgbClr val="FFFFFF"/>
                </a:solidFill>
                <a:latin typeface="Arial" pitchFamily="34" charset="0"/>
                <a:cs typeface="Arial" pitchFamily="34" charset="0"/>
              </a:rPr>
              <a:t>LEA Source Systems</a:t>
            </a:r>
            <a:endParaRPr lang="en-US" sz="1000" b="1" dirty="0">
              <a:solidFill>
                <a:srgbClr val="FFFFFF"/>
              </a:solidFill>
              <a:latin typeface="Arial" pitchFamily="34" charset="0"/>
              <a:cs typeface="Arial" pitchFamily="34" charset="0"/>
            </a:endParaRPr>
          </a:p>
        </p:txBody>
      </p:sp>
      <p:sp>
        <p:nvSpPr>
          <p:cNvPr id="12" name="Rectangle 11"/>
          <p:cNvSpPr/>
          <p:nvPr/>
        </p:nvSpPr>
        <p:spPr>
          <a:xfrm>
            <a:off x="16002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Client Side</a:t>
            </a:r>
          </a:p>
          <a:p>
            <a:pPr algn="ctr">
              <a:lnSpc>
                <a:spcPts val="1800"/>
              </a:lnSpc>
            </a:pPr>
            <a:r>
              <a:rPr lang="en-US" sz="1000" b="1" dirty="0" smtClean="0">
                <a:solidFill>
                  <a:srgbClr val="FFFFFF"/>
                </a:solidFill>
                <a:latin typeface="Arial" pitchFamily="34" charset="0"/>
                <a:cs typeface="Arial" pitchFamily="34" charset="0"/>
              </a:rPr>
              <a:t>Validation Tool</a:t>
            </a:r>
            <a:r>
              <a:rPr lang="en-US" sz="1100" b="1" dirty="0" smtClean="0">
                <a:solidFill>
                  <a:srgbClr val="FFFFFF"/>
                </a:solidFill>
                <a:latin typeface="Arial" pitchFamily="34" charset="0"/>
                <a:cs typeface="Arial" pitchFamily="34" charset="0"/>
              </a:rPr>
              <a:t> </a:t>
            </a:r>
            <a:endParaRPr lang="en-US" sz="1100" b="1" dirty="0">
              <a:solidFill>
                <a:srgbClr val="FFFFFF"/>
              </a:solidFill>
              <a:latin typeface="Arial" pitchFamily="34" charset="0"/>
              <a:cs typeface="Arial" pitchFamily="34" charset="0"/>
            </a:endParaRPr>
          </a:p>
        </p:txBody>
      </p:sp>
      <p:sp>
        <p:nvSpPr>
          <p:cNvPr id="21" name="Rounded Rectangle 20"/>
          <p:cNvSpPr/>
          <p:nvPr/>
        </p:nvSpPr>
        <p:spPr>
          <a:xfrm>
            <a:off x="3051048"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A secure FTP file transfer client utility</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Downloaded from TSDS Portal &amp; installed at LEA/ESC</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Facilitates On Demand &amp; Scheduled file transfers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Sends XML files to eDM</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Uses Service Account credentials for login &amp; password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selects files to be transferred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File name is validated</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can view transfer status</a:t>
            </a:r>
          </a:p>
          <a:p>
            <a:pPr marL="114300" lvl="0" indent="-114300">
              <a:lnSpc>
                <a:spcPct val="106000"/>
              </a:lnSpc>
              <a:buFont typeface="Arial" pitchFamily="34" charset="0"/>
              <a:buChar char="•"/>
            </a:pPr>
            <a:endParaRPr lang="en-US" sz="800" dirty="0" smtClean="0">
              <a:solidFill>
                <a:schemeClr val="tx1"/>
              </a:solidFill>
              <a:latin typeface="Arial" pitchFamily="34" charset="0"/>
              <a:cs typeface="Arial" pitchFamily="34" charset="0"/>
            </a:endParaRPr>
          </a:p>
        </p:txBody>
      </p:sp>
      <p:sp>
        <p:nvSpPr>
          <p:cNvPr id="22" name="Rectangle 21"/>
          <p:cNvSpPr/>
          <p:nvPr/>
        </p:nvSpPr>
        <p:spPr>
          <a:xfrm>
            <a:off x="3048000" y="3124200"/>
            <a:ext cx="12954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Data Transfer</a:t>
            </a:r>
          </a:p>
          <a:p>
            <a:pPr algn="ctr">
              <a:lnSpc>
                <a:spcPts val="1800"/>
              </a:lnSpc>
            </a:pPr>
            <a:r>
              <a:rPr lang="en-US" sz="1000" b="1" dirty="0" smtClean="0">
                <a:solidFill>
                  <a:srgbClr val="FFFFFF"/>
                </a:solidFill>
                <a:latin typeface="Arial" pitchFamily="34" charset="0"/>
                <a:cs typeface="Arial" pitchFamily="34" charset="0"/>
              </a:rPr>
              <a:t>Utility (DTU)</a:t>
            </a:r>
            <a:endParaRPr lang="en-US" sz="1000" b="1" dirty="0">
              <a:solidFill>
                <a:srgbClr val="FFFFFF"/>
              </a:solidFill>
              <a:latin typeface="Arial" pitchFamily="34" charset="0"/>
              <a:cs typeface="Arial" pitchFamily="34" charset="0"/>
            </a:endParaRPr>
          </a:p>
        </p:txBody>
      </p:sp>
      <p:sp>
        <p:nvSpPr>
          <p:cNvPr id="25" name="Rounded Rectangle 24"/>
          <p:cNvSpPr/>
          <p:nvPr/>
        </p:nvSpPr>
        <p:spPr>
          <a:xfrm>
            <a:off x="4575048"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Automatically picks up files that have been transferred by the DTU</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Runs files though data validations &amp; updates the ODS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Users can also manually upload files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Error files are generated at initial file validation &amp; again during ETL process</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Errors are displayed in the TSDS portal message center</a:t>
            </a:r>
          </a:p>
          <a:p>
            <a:pPr marL="114300" lvl="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can also verify  that the ODS has been updated by viewing status in the eDM</a:t>
            </a:r>
          </a:p>
        </p:txBody>
      </p:sp>
      <p:sp>
        <p:nvSpPr>
          <p:cNvPr id="26" name="Rectangle 25"/>
          <p:cNvSpPr/>
          <p:nvPr/>
        </p:nvSpPr>
        <p:spPr>
          <a:xfrm>
            <a:off x="4419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eDM (Manage Data Loads) </a:t>
            </a:r>
            <a:endParaRPr lang="en-US" sz="1000" b="1" dirty="0">
              <a:solidFill>
                <a:srgbClr val="FFFFFF"/>
              </a:solidFill>
              <a:latin typeface="Arial" pitchFamily="34" charset="0"/>
              <a:cs typeface="Arial" pitchFamily="34" charset="0"/>
            </a:endParaRPr>
          </a:p>
        </p:txBody>
      </p:sp>
      <p:sp>
        <p:nvSpPr>
          <p:cNvPr id="28" name="Rounded Rectangle 27"/>
          <p:cNvSpPr/>
          <p:nvPr/>
        </p:nvSpPr>
        <p:spPr>
          <a:xfrm>
            <a:off x="6096000" y="3657600"/>
            <a:ext cx="1444752"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schedules and  can monitor the promotion of data from the ODS to the PDM</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specifies collection and submission (e.g. Fall, First)</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selects Category (e.g. Staff) and Sub Category(</a:t>
            </a:r>
            <a:r>
              <a:rPr lang="en-US" sz="800" dirty="0" err="1" smtClean="0">
                <a:solidFill>
                  <a:schemeClr val="tx1"/>
                </a:solidFill>
                <a:latin typeface="Arial" pitchFamily="34" charset="0"/>
                <a:cs typeface="Arial" pitchFamily="34" charset="0"/>
              </a:rPr>
              <a:t>ies</a:t>
            </a:r>
            <a:r>
              <a:rPr lang="en-US" sz="800" dirty="0" smtClean="0">
                <a:solidFill>
                  <a:schemeClr val="tx1"/>
                </a:solidFill>
                <a:latin typeface="Arial" pitchFamily="34" charset="0"/>
                <a:cs typeface="Arial" pitchFamily="34" charset="0"/>
              </a:rPr>
              <a:t>) to be loaded (e.g. Employment Payroll Summary)</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User can monitor the status</a:t>
            </a:r>
          </a:p>
        </p:txBody>
      </p:sp>
      <p:sp>
        <p:nvSpPr>
          <p:cNvPr id="29" name="Rectangle 28"/>
          <p:cNvSpPr/>
          <p:nvPr/>
        </p:nvSpPr>
        <p:spPr>
          <a:xfrm>
            <a:off x="5516880" y="3124200"/>
            <a:ext cx="1295400" cy="553998"/>
          </a:xfrm>
          <a:prstGeom prst="rect">
            <a:avLst/>
          </a:prstGeom>
        </p:spPr>
        <p:txBody>
          <a:bodyPr wrap="square">
            <a:noAutofit/>
          </a:bodyPr>
          <a:lstStyle/>
          <a:p>
            <a:pPr algn="ctr">
              <a:lnSpc>
                <a:spcPts val="1800"/>
              </a:lnSpc>
            </a:pPr>
            <a:r>
              <a:rPr lang="en-US" sz="1150" b="1" dirty="0" smtClean="0">
                <a:solidFill>
                  <a:srgbClr val="FFFFFF"/>
                </a:solidFill>
                <a:latin typeface="Arial" pitchFamily="34" charset="0"/>
                <a:cs typeface="Arial" pitchFamily="34" charset="0"/>
              </a:rPr>
              <a:t> </a:t>
            </a:r>
            <a:endParaRPr lang="en-US" sz="1150" b="1" dirty="0">
              <a:solidFill>
                <a:srgbClr val="FFFFFF"/>
              </a:solidFill>
              <a:latin typeface="Arial" pitchFamily="34" charset="0"/>
              <a:cs typeface="Arial" pitchFamily="34" charset="0"/>
            </a:endParaRPr>
          </a:p>
        </p:txBody>
      </p:sp>
      <p:pic>
        <p:nvPicPr>
          <p:cNvPr id="1029" name="Picture 5"/>
          <p:cNvPicPr>
            <a:picLocks noChangeAspect="1" noChangeArrowheads="1"/>
          </p:cNvPicPr>
          <p:nvPr/>
        </p:nvPicPr>
        <p:blipFill>
          <a:blip r:embed="rId3" cstate="print"/>
          <a:srcRect/>
          <a:stretch>
            <a:fillRect/>
          </a:stretch>
        </p:blipFill>
        <p:spPr bwMode="auto">
          <a:xfrm>
            <a:off x="1752600" y="1905000"/>
            <a:ext cx="1009650" cy="1143000"/>
          </a:xfrm>
          <a:prstGeom prst="rect">
            <a:avLst/>
          </a:prstGeom>
          <a:noFill/>
          <a:ln w="9525">
            <a:noFill/>
            <a:miter lim="800000"/>
            <a:headEnd/>
            <a:tailEnd/>
          </a:ln>
        </p:spPr>
      </p:pic>
      <p:pic>
        <p:nvPicPr>
          <p:cNvPr id="1034" name="Picture 10"/>
          <p:cNvPicPr>
            <a:picLocks noChangeAspect="1" noChangeArrowheads="1"/>
          </p:cNvPicPr>
          <p:nvPr/>
        </p:nvPicPr>
        <p:blipFill>
          <a:blip r:embed="rId4" cstate="print"/>
          <a:srcRect/>
          <a:stretch>
            <a:fillRect/>
          </a:stretch>
        </p:blipFill>
        <p:spPr bwMode="auto">
          <a:xfrm>
            <a:off x="381000" y="1905001"/>
            <a:ext cx="914400" cy="1143000"/>
          </a:xfrm>
          <a:prstGeom prst="rect">
            <a:avLst/>
          </a:prstGeom>
          <a:noFill/>
          <a:ln w="9525">
            <a:noFill/>
            <a:miter lim="800000"/>
            <a:headEnd/>
            <a:tailEnd/>
          </a:ln>
        </p:spPr>
      </p:pic>
      <p:pic>
        <p:nvPicPr>
          <p:cNvPr id="1038" name="Picture 14" descr="C:\Users\melledge\AppData\Local\Temp\SNAGHTML428546.PNG"/>
          <p:cNvPicPr>
            <a:picLocks noChangeAspect="1" noChangeArrowheads="1"/>
          </p:cNvPicPr>
          <p:nvPr/>
        </p:nvPicPr>
        <p:blipFill>
          <a:blip r:embed="rId5" cstate="print"/>
          <a:srcRect/>
          <a:stretch>
            <a:fillRect/>
          </a:stretch>
        </p:blipFill>
        <p:spPr bwMode="auto">
          <a:xfrm>
            <a:off x="4571999" y="2133600"/>
            <a:ext cx="1246909" cy="914400"/>
          </a:xfrm>
          <a:prstGeom prst="rect">
            <a:avLst/>
          </a:prstGeom>
          <a:noFill/>
        </p:spPr>
      </p:pic>
      <p:pic>
        <p:nvPicPr>
          <p:cNvPr id="1040" name="Picture 16"/>
          <p:cNvPicPr>
            <a:picLocks noChangeAspect="1" noChangeArrowheads="1"/>
          </p:cNvPicPr>
          <p:nvPr/>
        </p:nvPicPr>
        <p:blipFill>
          <a:blip r:embed="rId6" cstate="print"/>
          <a:srcRect/>
          <a:stretch>
            <a:fillRect/>
          </a:stretch>
        </p:blipFill>
        <p:spPr bwMode="auto">
          <a:xfrm>
            <a:off x="3105150" y="2181225"/>
            <a:ext cx="1009650" cy="790575"/>
          </a:xfrm>
          <a:prstGeom prst="rect">
            <a:avLst/>
          </a:prstGeom>
          <a:noFill/>
          <a:ln w="9525">
            <a:noFill/>
            <a:miter lim="800000"/>
            <a:headEnd/>
            <a:tailEnd/>
          </a:ln>
        </p:spPr>
      </p:pic>
      <p:pic>
        <p:nvPicPr>
          <p:cNvPr id="1027" name="Picture 3"/>
          <p:cNvPicPr>
            <a:picLocks noChangeAspect="1" noChangeArrowheads="1"/>
          </p:cNvPicPr>
          <p:nvPr/>
        </p:nvPicPr>
        <p:blipFill>
          <a:blip r:embed="rId7" cstate="print"/>
          <a:srcRect/>
          <a:stretch>
            <a:fillRect/>
          </a:stretch>
        </p:blipFill>
        <p:spPr bwMode="auto">
          <a:xfrm>
            <a:off x="6065648" y="2111242"/>
            <a:ext cx="1325752" cy="936758"/>
          </a:xfrm>
          <a:prstGeom prst="rect">
            <a:avLst/>
          </a:prstGeom>
          <a:noFill/>
          <a:ln w="9525">
            <a:noFill/>
            <a:miter lim="800000"/>
            <a:headEnd/>
            <a:tailEnd/>
          </a:ln>
        </p:spPr>
      </p:pic>
      <p:pic>
        <p:nvPicPr>
          <p:cNvPr id="3" name="Picture 5"/>
          <p:cNvPicPr>
            <a:picLocks noChangeAspect="1" noChangeArrowheads="1"/>
          </p:cNvPicPr>
          <p:nvPr/>
        </p:nvPicPr>
        <p:blipFill>
          <a:blip r:embed="rId8" cstate="print"/>
          <a:srcRect/>
          <a:stretch>
            <a:fillRect/>
          </a:stretch>
        </p:blipFill>
        <p:spPr bwMode="auto">
          <a:xfrm>
            <a:off x="7621291" y="2133600"/>
            <a:ext cx="1294109" cy="914400"/>
          </a:xfrm>
          <a:prstGeom prst="rect">
            <a:avLst/>
          </a:prstGeom>
          <a:noFill/>
          <a:ln w="9525">
            <a:noFill/>
            <a:miter lim="800000"/>
            <a:headEnd/>
            <a:tailEnd/>
          </a:ln>
        </p:spPr>
      </p:pic>
      <p:sp>
        <p:nvSpPr>
          <p:cNvPr id="23" name="Rectangle 22"/>
          <p:cNvSpPr/>
          <p:nvPr/>
        </p:nvSpPr>
        <p:spPr>
          <a:xfrm>
            <a:off x="59436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PEIMS Data Mart</a:t>
            </a:r>
            <a:endParaRPr lang="en-US" sz="1000" b="1" dirty="0">
              <a:solidFill>
                <a:srgbClr val="FFFFFF"/>
              </a:solidFill>
              <a:latin typeface="Arial" pitchFamily="34" charset="0"/>
              <a:cs typeface="Arial" pitchFamily="34" charset="0"/>
            </a:endParaRPr>
          </a:p>
        </p:txBody>
      </p:sp>
      <p:sp>
        <p:nvSpPr>
          <p:cNvPr id="24" name="Rectangle 23"/>
          <p:cNvSpPr/>
          <p:nvPr/>
        </p:nvSpPr>
        <p:spPr>
          <a:xfrm>
            <a:off x="7391400" y="3124200"/>
            <a:ext cx="1447800" cy="553998"/>
          </a:xfrm>
          <a:prstGeom prst="rect">
            <a:avLst/>
          </a:prstGeom>
        </p:spPr>
        <p:txBody>
          <a:bodyPr wrap="square">
            <a:noAutofit/>
          </a:bodyPr>
          <a:lstStyle/>
          <a:p>
            <a:pPr algn="ctr">
              <a:lnSpc>
                <a:spcPts val="1800"/>
              </a:lnSpc>
            </a:pPr>
            <a:r>
              <a:rPr lang="en-US" sz="1000" b="1" dirty="0" smtClean="0">
                <a:solidFill>
                  <a:srgbClr val="FFFFFF"/>
                </a:solidFill>
                <a:latin typeface="Arial" pitchFamily="34" charset="0"/>
                <a:cs typeface="Arial" pitchFamily="34" charset="0"/>
              </a:rPr>
              <a:t>Dashboards Data Mart</a:t>
            </a:r>
            <a:endParaRPr lang="en-US" sz="1000" b="1" dirty="0">
              <a:solidFill>
                <a:srgbClr val="FFFFFF"/>
              </a:solidFill>
              <a:latin typeface="Arial" pitchFamily="34" charset="0"/>
              <a:cs typeface="Arial" pitchFamily="34" charset="0"/>
            </a:endParaRPr>
          </a:p>
        </p:txBody>
      </p:sp>
      <p:sp>
        <p:nvSpPr>
          <p:cNvPr id="27" name="Rounded Rectangle 26"/>
          <p:cNvSpPr/>
          <p:nvPr/>
        </p:nvSpPr>
        <p:spPr>
          <a:xfrm>
            <a:off x="7620000" y="3657600"/>
            <a:ext cx="1447800" cy="2852928"/>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Data is loaded from ODS to a staging DDM</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If  load successful, then it is moved to the production DDM for studentGPS™ display</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Metric calculations occur during the load of data from the ODS to the DDM</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Data is automatically refreshed nightly, no user interaction needed</a:t>
            </a:r>
          </a:p>
          <a:p>
            <a:pPr marL="114300" indent="-114300">
              <a:lnSpc>
                <a:spcPct val="106000"/>
              </a:lnSpc>
              <a:buFont typeface="Arial" pitchFamily="34" charset="0"/>
              <a:buChar char="•"/>
            </a:pPr>
            <a:r>
              <a:rPr lang="en-US" sz="800" dirty="0" smtClean="0">
                <a:solidFill>
                  <a:schemeClr val="tx1"/>
                </a:solidFill>
                <a:latin typeface="Arial" pitchFamily="34" charset="0"/>
                <a:cs typeface="Arial" pitchFamily="34" charset="0"/>
              </a:rPr>
              <a:t>System will prevent incomplete data from being loaded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Overview</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17</a:t>
            </a:fld>
            <a:endParaRPr lang="en-US" dirty="0"/>
          </a:p>
        </p:txBody>
      </p:sp>
      <p:sp>
        <p:nvSpPr>
          <p:cNvPr id="10" name="Content Placeholder 3"/>
          <p:cNvSpPr>
            <a:spLocks noGrp="1"/>
          </p:cNvSpPr>
          <p:nvPr>
            <p:ph sz="quarter" idx="4294967295"/>
          </p:nvPr>
        </p:nvSpPr>
        <p:spPr>
          <a:xfrm>
            <a:off x="304800" y="1828800"/>
            <a:ext cx="8458200" cy="4419600"/>
          </a:xfrm>
        </p:spPr>
        <p:txBody>
          <a:bodyPr>
            <a:noAutofit/>
          </a:bodyPr>
          <a:lstStyle/>
          <a:p>
            <a:pPr>
              <a:lnSpc>
                <a:spcPct val="116000"/>
              </a:lnSpc>
              <a:spcBef>
                <a:spcPts val="600"/>
              </a:spcBef>
              <a:spcAft>
                <a:spcPts val="300"/>
              </a:spcAft>
            </a:pPr>
            <a:r>
              <a:rPr lang="en-US" dirty="0" smtClean="0"/>
              <a:t>The PEIMS Application allows the end users to promote data from the Operation Data Store (ODS) to the PEIMS Data Mart (PDM)</a:t>
            </a:r>
          </a:p>
          <a:p>
            <a:pPr>
              <a:lnSpc>
                <a:spcPct val="116000"/>
              </a:lnSpc>
              <a:spcBef>
                <a:spcPts val="600"/>
              </a:spcBef>
              <a:spcAft>
                <a:spcPts val="300"/>
              </a:spcAft>
            </a:pPr>
            <a:r>
              <a:rPr lang="en-US" dirty="0"/>
              <a:t>U</a:t>
            </a:r>
            <a:r>
              <a:rPr lang="en-US" dirty="0" smtClean="0"/>
              <a:t>sers can manage the quality of the TSDS PEIMS Data Submission through Validations and the QA Reports</a:t>
            </a:r>
          </a:p>
          <a:p>
            <a:pPr>
              <a:lnSpc>
                <a:spcPct val="116000"/>
              </a:lnSpc>
              <a:spcBef>
                <a:spcPts val="600"/>
              </a:spcBef>
              <a:spcAft>
                <a:spcPts val="300"/>
              </a:spcAft>
            </a:pPr>
            <a:r>
              <a:rPr lang="en-US" dirty="0"/>
              <a:t>U</a:t>
            </a:r>
            <a:r>
              <a:rPr lang="en-US" dirty="0" smtClean="0"/>
              <a:t>sers can manage and monitor the LEA or ESC acceptance and approval process</a:t>
            </a:r>
          </a:p>
          <a:p>
            <a:pPr>
              <a:lnSpc>
                <a:spcPct val="116000"/>
              </a:lnSpc>
              <a:spcBef>
                <a:spcPts val="600"/>
              </a:spcBef>
              <a:spcAft>
                <a:spcPts val="300"/>
              </a:spcAft>
            </a:pPr>
            <a:r>
              <a:rPr lang="en-US" dirty="0" smtClean="0"/>
              <a:t>Users can request an extension from TEA</a:t>
            </a:r>
          </a:p>
        </p:txBody>
      </p:sp>
    </p:spTree>
    <p:extLst>
      <p:ext uri="{BB962C8B-B14F-4D97-AF65-F5344CB8AC3E}">
        <p14:creationId xmlns:p14="http://schemas.microsoft.com/office/powerpoint/2010/main" xmlns="" val="34485181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Promote Data Load</a:t>
            </a:r>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503" t="10589" r="49181" b="60030"/>
          <a:stretch/>
        </p:blipFill>
        <p:spPr bwMode="auto">
          <a:xfrm>
            <a:off x="1451937" y="2499205"/>
            <a:ext cx="5634663" cy="3749040"/>
          </a:xfrm>
          <a:prstGeom prst="rect">
            <a:avLst/>
          </a:prstGeom>
          <a:noFill/>
          <a:ln w="28575">
            <a:solidFill>
              <a:schemeClr val="accent2">
                <a:lumMod val="75000"/>
              </a:schemeClr>
            </a:solidFill>
            <a:miter lim="800000"/>
            <a:headEnd/>
            <a:tailEnd/>
          </a:ln>
          <a:extLst>
            <a:ext uri="{909E8E84-426E-40DD-AFC4-6F175D3DCCD1}">
              <a14:hiddenFill xmlns:a14="http://schemas.microsoft.com/office/drawing/2010/main" xmlns="">
                <a:solidFill>
                  <a:schemeClr val="accent1"/>
                </a:solidFill>
              </a14:hiddenFill>
            </a:ext>
          </a:extLst>
        </p:spPr>
      </p:pic>
      <p:sp>
        <p:nvSpPr>
          <p:cNvPr id="5" name="TextBox 4"/>
          <p:cNvSpPr txBox="1"/>
          <p:nvPr/>
        </p:nvSpPr>
        <p:spPr>
          <a:xfrm>
            <a:off x="3048000" y="1639669"/>
            <a:ext cx="2796762"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Loading data from the ODS to the PDM </a:t>
            </a:r>
            <a:endParaRPr lang="en-US" dirty="0"/>
          </a:p>
        </p:txBody>
      </p:sp>
    </p:spTree>
    <p:extLst>
      <p:ext uri="{BB962C8B-B14F-4D97-AF65-F5344CB8AC3E}">
        <p14:creationId xmlns:p14="http://schemas.microsoft.com/office/powerpoint/2010/main" xmlns="" val="3759355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Logging in to the TSDS Portal</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19</a:t>
            </a:fld>
            <a:endParaRPr lang="en-US" dirty="0"/>
          </a:p>
        </p:txBody>
      </p:sp>
    </p:spTree>
    <p:extLst>
      <p:ext uri="{BB962C8B-B14F-4D97-AF65-F5344CB8AC3E}">
        <p14:creationId xmlns:p14="http://schemas.microsoft.com/office/powerpoint/2010/main" xmlns="" val="27134805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Agenda</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a:t>
            </a:fld>
            <a:endParaRPr lang="en-US" dirty="0"/>
          </a:p>
        </p:txBody>
      </p:sp>
      <p:sp>
        <p:nvSpPr>
          <p:cNvPr id="4" name="Content Placeholder 3"/>
          <p:cNvSpPr>
            <a:spLocks noGrp="1"/>
          </p:cNvSpPr>
          <p:nvPr>
            <p:ph sz="quarter" idx="4294967295"/>
          </p:nvPr>
        </p:nvSpPr>
        <p:spPr>
          <a:xfrm>
            <a:off x="533400" y="1752600"/>
            <a:ext cx="8153400" cy="4495800"/>
          </a:xfrm>
        </p:spPr>
        <p:txBody>
          <a:bodyPr>
            <a:noAutofit/>
          </a:bodyPr>
          <a:lstStyle/>
          <a:p>
            <a:pPr>
              <a:buFont typeface="Wingdings" pitchFamily="2" charset="2"/>
              <a:buChar char="q"/>
            </a:pPr>
            <a:r>
              <a:rPr lang="en-US" dirty="0" smtClean="0"/>
              <a:t>Review the TSDS High Level End User Process Map</a:t>
            </a:r>
          </a:p>
          <a:p>
            <a:pPr>
              <a:buFont typeface="Wingdings" pitchFamily="2" charset="2"/>
              <a:buChar char="q"/>
            </a:pPr>
            <a:r>
              <a:rPr lang="en-US" dirty="0" smtClean="0"/>
              <a:t>Learn how to schedule data promotions from the ODS to the PEIMS Data Mart (PDM)</a:t>
            </a:r>
          </a:p>
          <a:p>
            <a:pPr>
              <a:buFont typeface="Wingdings" pitchFamily="2" charset="2"/>
              <a:buChar char="q"/>
            </a:pPr>
            <a:r>
              <a:rPr lang="en-US" dirty="0" smtClean="0"/>
              <a:t>Verify that the data promotion has successfully completed</a:t>
            </a:r>
          </a:p>
          <a:p>
            <a:pPr>
              <a:buFont typeface="Wingdings" pitchFamily="2" charset="2"/>
              <a:buChar char="q"/>
            </a:pPr>
            <a:r>
              <a:rPr lang="en-US" dirty="0" smtClean="0"/>
              <a:t>Understand how to troubleshoot and resolve issues that may occur during the data promotion</a:t>
            </a:r>
          </a:p>
        </p:txBody>
      </p:sp>
    </p:spTree>
    <p:extLst>
      <p:ext uri="{BB962C8B-B14F-4D97-AF65-F5344CB8AC3E}">
        <p14:creationId xmlns:p14="http://schemas.microsoft.com/office/powerpoint/2010/main" xmlns="" val="2214035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20</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Logging In</a:t>
            </a:r>
            <a:endParaRPr lang="en-US" dirty="0"/>
          </a:p>
        </p:txBody>
      </p:sp>
      <p:sp>
        <p:nvSpPr>
          <p:cNvPr id="4" name="Content Placeholder 3"/>
          <p:cNvSpPr>
            <a:spLocks noGrp="1"/>
          </p:cNvSpPr>
          <p:nvPr>
            <p:ph sz="quarter" idx="1"/>
          </p:nvPr>
        </p:nvSpPr>
        <p:spPr>
          <a:xfrm>
            <a:off x="533400" y="1752600"/>
            <a:ext cx="7848600" cy="1752600"/>
          </a:xfrm>
        </p:spPr>
        <p:txBody>
          <a:bodyPr/>
          <a:lstStyle/>
          <a:p>
            <a:r>
              <a:rPr lang="en-US" dirty="0" smtClean="0"/>
              <a:t>Log </a:t>
            </a:r>
            <a:r>
              <a:rPr lang="en-US" dirty="0"/>
              <a:t>in via the TSDS Portal using your TEAL username and </a:t>
            </a:r>
            <a:r>
              <a:rPr lang="en-US" dirty="0" smtClean="0"/>
              <a:t>password</a:t>
            </a:r>
          </a:p>
          <a:p>
            <a:r>
              <a:rPr lang="en-US" dirty="0" smtClean="0"/>
              <a:t>Select the Texas Student Data System Portal from the list of applications</a:t>
            </a:r>
            <a:endParaRPr lang="en-US" dirty="0"/>
          </a:p>
          <a:p>
            <a:pPr marL="0" indent="0">
              <a:buNone/>
            </a:pPr>
            <a:endParaRPr lang="en-US" dirty="0"/>
          </a:p>
          <a:p>
            <a:pPr marL="0" indent="0">
              <a:buNone/>
            </a:pPr>
            <a:endParaRPr lang="en-US"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5800" y="2895600"/>
            <a:ext cx="3425825" cy="2309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971800" y="5873750"/>
            <a:ext cx="3200400" cy="603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8296" t="10070" r="69046" b="60069"/>
          <a:stretch/>
        </p:blipFill>
        <p:spPr bwMode="auto">
          <a:xfrm>
            <a:off x="4356100" y="3160713"/>
            <a:ext cx="4162840" cy="2286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7306593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000" dirty="0" smtClean="0"/>
              <a:t>PDM Navigation</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21</a:t>
            </a:fld>
            <a:endParaRPr lang="en-US" dirty="0"/>
          </a:p>
        </p:txBody>
      </p:sp>
    </p:spTree>
    <p:extLst>
      <p:ext uri="{BB962C8B-B14F-4D97-AF65-F5344CB8AC3E}">
        <p14:creationId xmlns:p14="http://schemas.microsoft.com/office/powerpoint/2010/main" xmlns="" val="28622155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Accessing PDM</a:t>
            </a:r>
            <a:endParaRPr lang="en-US" dirty="0"/>
          </a:p>
        </p:txBody>
      </p:sp>
      <p:sp>
        <p:nvSpPr>
          <p:cNvPr id="10"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22</a:t>
            </a:fld>
            <a:endParaRPr lang="en-US" dirty="0"/>
          </a:p>
        </p:txBody>
      </p:sp>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875" t="18800" r="26125" b="29800"/>
          <a:stretch/>
        </p:blipFill>
        <p:spPr bwMode="auto">
          <a:xfrm>
            <a:off x="1447800" y="1600200"/>
            <a:ext cx="6153878" cy="42976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Rectangle 12"/>
          <p:cNvSpPr/>
          <p:nvPr/>
        </p:nvSpPr>
        <p:spPr>
          <a:xfrm rot="5400000">
            <a:off x="5176884" y="2753724"/>
            <a:ext cx="1074420" cy="916212"/>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ight Arrow 13"/>
          <p:cNvSpPr/>
          <p:nvPr/>
        </p:nvSpPr>
        <p:spPr>
          <a:xfrm rot="19999680">
            <a:off x="4870516" y="3572167"/>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24054103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Promote Loaded Data Menu Link</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23</a:t>
            </a:fld>
            <a:endParaRPr lang="en-US" dirty="0"/>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4158" t="26827" r="29872" b="46062"/>
          <a:stretch/>
        </p:blipFill>
        <p:spPr bwMode="auto">
          <a:xfrm>
            <a:off x="1809750" y="2132392"/>
            <a:ext cx="5429250" cy="38404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p:cNvSpPr/>
          <p:nvPr/>
        </p:nvSpPr>
        <p:spPr>
          <a:xfrm rot="5400000">
            <a:off x="2614295" y="2370455"/>
            <a:ext cx="899160" cy="240665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19999680">
            <a:off x="1551277" y="363672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12332225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rmAutofit/>
          </a:bodyPr>
          <a:lstStyle/>
          <a:p>
            <a:r>
              <a:rPr lang="en-US" sz="3000" dirty="0" smtClean="0"/>
              <a:t>PEIMS: Schedule Data Promotion</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24</a:t>
            </a:fld>
            <a:endParaRPr lang="en-US" dirty="0"/>
          </a:p>
        </p:txBody>
      </p:sp>
    </p:spTree>
    <p:extLst>
      <p:ext uri="{BB962C8B-B14F-4D97-AF65-F5344CB8AC3E}">
        <p14:creationId xmlns:p14="http://schemas.microsoft.com/office/powerpoint/2010/main" xmlns="" val="33274046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Schedule Data Promotion Selections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25</a:t>
            </a:fld>
            <a:endParaRPr lang="en-US" dirty="0"/>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62612" t="11562" r="11329" b="47292"/>
          <a:stretch/>
        </p:blipFill>
        <p:spPr bwMode="auto">
          <a:xfrm>
            <a:off x="1219200" y="1905000"/>
            <a:ext cx="6810507" cy="44805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9"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67916" t="25374" r="21930" b="66991"/>
          <a:stretch/>
        </p:blipFill>
        <p:spPr bwMode="auto">
          <a:xfrm>
            <a:off x="6858000" y="2438400"/>
            <a:ext cx="1513360" cy="6400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TextBox 9"/>
          <p:cNvSpPr txBox="1"/>
          <p:nvPr/>
        </p:nvSpPr>
        <p:spPr>
          <a:xfrm>
            <a:off x="152400" y="2253734"/>
            <a:ext cx="1676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School Year </a:t>
            </a:r>
            <a:endParaRPr lang="en-US" dirty="0">
              <a:latin typeface="Arial" pitchFamily="34" charset="0"/>
              <a:cs typeface="Arial" pitchFamily="34" charset="0"/>
            </a:endParaRPr>
          </a:p>
        </p:txBody>
      </p:sp>
      <p:sp>
        <p:nvSpPr>
          <p:cNvPr id="11" name="TextBox 10"/>
          <p:cNvSpPr txBox="1"/>
          <p:nvPr/>
        </p:nvSpPr>
        <p:spPr>
          <a:xfrm>
            <a:off x="4876800" y="2138242"/>
            <a:ext cx="1676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Collection</a:t>
            </a:r>
            <a:endParaRPr lang="en-US" dirty="0">
              <a:latin typeface="Arial" pitchFamily="34" charset="0"/>
              <a:cs typeface="Arial" pitchFamily="34" charset="0"/>
            </a:endParaRPr>
          </a:p>
        </p:txBody>
      </p:sp>
      <p:sp>
        <p:nvSpPr>
          <p:cNvPr id="12" name="TextBox 11"/>
          <p:cNvSpPr txBox="1"/>
          <p:nvPr/>
        </p:nvSpPr>
        <p:spPr>
          <a:xfrm>
            <a:off x="7191507" y="2131216"/>
            <a:ext cx="1676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Submission</a:t>
            </a:r>
            <a:endParaRPr lang="en-US" dirty="0">
              <a:latin typeface="Arial" pitchFamily="34" charset="0"/>
              <a:cs typeface="Arial" pitchFamily="34" charset="0"/>
            </a:endParaRPr>
          </a:p>
        </p:txBody>
      </p:sp>
      <p:sp>
        <p:nvSpPr>
          <p:cNvPr id="13" name="TextBox 12"/>
          <p:cNvSpPr txBox="1"/>
          <p:nvPr/>
        </p:nvSpPr>
        <p:spPr>
          <a:xfrm>
            <a:off x="4495800" y="3429000"/>
            <a:ext cx="1676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Categories</a:t>
            </a:r>
            <a:endParaRPr lang="en-US" dirty="0">
              <a:latin typeface="Arial" pitchFamily="34" charset="0"/>
              <a:cs typeface="Arial" pitchFamily="34" charset="0"/>
            </a:endParaRPr>
          </a:p>
        </p:txBody>
      </p:sp>
      <p:sp>
        <p:nvSpPr>
          <p:cNvPr id="14" name="TextBox 13"/>
          <p:cNvSpPr txBox="1"/>
          <p:nvPr/>
        </p:nvSpPr>
        <p:spPr>
          <a:xfrm>
            <a:off x="4191000" y="4419600"/>
            <a:ext cx="1676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Subcategories</a:t>
            </a:r>
            <a:endParaRPr lang="en-US" dirty="0">
              <a:latin typeface="Arial" pitchFamily="34" charset="0"/>
              <a:cs typeface="Arial" pitchFamily="34" charset="0"/>
            </a:endParaRPr>
          </a:p>
        </p:txBody>
      </p:sp>
      <p:sp>
        <p:nvSpPr>
          <p:cNvPr id="15" name="TextBox 14"/>
          <p:cNvSpPr txBox="1"/>
          <p:nvPr/>
        </p:nvSpPr>
        <p:spPr>
          <a:xfrm>
            <a:off x="7181982" y="4953000"/>
            <a:ext cx="16764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Load Date &amp; Time</a:t>
            </a:r>
            <a:endParaRPr lang="en-US" dirty="0">
              <a:latin typeface="Arial" pitchFamily="34" charset="0"/>
              <a:cs typeface="Arial" pitchFamily="34" charset="0"/>
            </a:endParaRPr>
          </a:p>
        </p:txBody>
      </p:sp>
      <p:sp>
        <p:nvSpPr>
          <p:cNvPr id="16" name="TextBox 15"/>
          <p:cNvSpPr txBox="1"/>
          <p:nvPr/>
        </p:nvSpPr>
        <p:spPr>
          <a:xfrm>
            <a:off x="2590800" y="5498068"/>
            <a:ext cx="167640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Job Name</a:t>
            </a:r>
            <a:endParaRPr lang="en-US" dirty="0">
              <a:latin typeface="Arial" pitchFamily="34" charset="0"/>
              <a:cs typeface="Arial" pitchFamily="34" charset="0"/>
            </a:endParaRPr>
          </a:p>
        </p:txBody>
      </p:sp>
    </p:spTree>
    <p:extLst>
      <p:ext uri="{BB962C8B-B14F-4D97-AF65-F5344CB8AC3E}">
        <p14:creationId xmlns:p14="http://schemas.microsoft.com/office/powerpoint/2010/main" xmlns="" val="15429275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499" t="26400" r="15001" b="14236"/>
          <a:stretch/>
        </p:blipFill>
        <p:spPr bwMode="auto">
          <a:xfrm>
            <a:off x="782847" y="1676400"/>
            <a:ext cx="7522953" cy="5029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Submit Data Promotion Schedule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26</a:t>
            </a:fld>
            <a:endParaRPr lang="en-US" dirty="0"/>
          </a:p>
        </p:txBody>
      </p:sp>
      <p:sp>
        <p:nvSpPr>
          <p:cNvPr id="5" name="Rectangle 4"/>
          <p:cNvSpPr/>
          <p:nvPr/>
        </p:nvSpPr>
        <p:spPr>
          <a:xfrm rot="5400000">
            <a:off x="1217187" y="5826561"/>
            <a:ext cx="274320" cy="1143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630480">
            <a:off x="1045075" y="574223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5715000" y="5057893"/>
            <a:ext cx="1676400" cy="1477328"/>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User enters parameters and then selects either Reset or Next</a:t>
            </a:r>
            <a:endParaRPr lang="en-US" dirty="0">
              <a:latin typeface="Arial" pitchFamily="34" charset="0"/>
              <a:cs typeface="Arial" pitchFamily="34" charset="0"/>
            </a:endParaRPr>
          </a:p>
        </p:txBody>
      </p:sp>
    </p:spTree>
    <p:extLst>
      <p:ext uri="{BB962C8B-B14F-4D97-AF65-F5344CB8AC3E}">
        <p14:creationId xmlns:p14="http://schemas.microsoft.com/office/powerpoint/2010/main" xmlns="" val="34420233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27</a:t>
            </a:fld>
            <a:endParaRPr lang="en-US" dirty="0"/>
          </a:p>
        </p:txBody>
      </p:sp>
      <p:sp>
        <p:nvSpPr>
          <p:cNvPr id="3" name="Title 2"/>
          <p:cNvSpPr>
            <a:spLocks noGrp="1"/>
          </p:cNvSpPr>
          <p:nvPr>
            <p:ph type="title"/>
          </p:nvPr>
        </p:nvSpPr>
        <p:spPr/>
        <p:txBody>
          <a:bodyPr/>
          <a:lstStyle/>
          <a:p>
            <a:r>
              <a:rPr lang="en-US" dirty="0" smtClean="0"/>
              <a:t>Submit Data Promotion Schedule </a:t>
            </a:r>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286" t="36572" r="25982" b="16070"/>
          <a:stretch/>
        </p:blipFill>
        <p:spPr bwMode="auto">
          <a:xfrm>
            <a:off x="1143000" y="1752600"/>
            <a:ext cx="6909716" cy="4572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Rectangle 5"/>
          <p:cNvSpPr/>
          <p:nvPr/>
        </p:nvSpPr>
        <p:spPr>
          <a:xfrm rot="5400000">
            <a:off x="6035040" y="5157110"/>
            <a:ext cx="274320" cy="1524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Arrow 6"/>
          <p:cNvSpPr/>
          <p:nvPr/>
        </p:nvSpPr>
        <p:spPr>
          <a:xfrm rot="2630480">
            <a:off x="5217907" y="534873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143000" y="3299936"/>
            <a:ext cx="16764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Review data promotion and the click Submit</a:t>
            </a:r>
            <a:endParaRPr lang="en-US" dirty="0">
              <a:latin typeface="Arial" pitchFamily="34" charset="0"/>
              <a:cs typeface="Arial" pitchFamily="34" charset="0"/>
            </a:endParaRPr>
          </a:p>
        </p:txBody>
      </p:sp>
    </p:spTree>
    <p:extLst>
      <p:ext uri="{BB962C8B-B14F-4D97-AF65-F5344CB8AC3E}">
        <p14:creationId xmlns:p14="http://schemas.microsoft.com/office/powerpoint/2010/main" xmlns="" val="1097600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8704" t="36383" r="25098" b="14234"/>
          <a:stretch/>
        </p:blipFill>
        <p:spPr bwMode="auto">
          <a:xfrm>
            <a:off x="1143000" y="1828800"/>
            <a:ext cx="6949440" cy="449630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2F0C4421-5918-4AA3-AE4A-C36EDD2FD6EB}" type="slidenum">
              <a:rPr lang="en-US" smtClean="0"/>
              <a:pPr/>
              <a:t>28</a:t>
            </a:fld>
            <a:endParaRPr lang="en-US" dirty="0"/>
          </a:p>
        </p:txBody>
      </p:sp>
      <p:sp>
        <p:nvSpPr>
          <p:cNvPr id="3" name="Title 2"/>
          <p:cNvSpPr>
            <a:spLocks noGrp="1"/>
          </p:cNvSpPr>
          <p:nvPr>
            <p:ph type="title"/>
          </p:nvPr>
        </p:nvSpPr>
        <p:spPr/>
        <p:txBody>
          <a:bodyPr/>
          <a:lstStyle/>
          <a:p>
            <a:r>
              <a:rPr lang="en-US" dirty="0" smtClean="0"/>
              <a:t>Confirmation Message</a:t>
            </a:r>
            <a:endParaRPr lang="en-US" dirty="0"/>
          </a:p>
        </p:txBody>
      </p:sp>
      <p:sp>
        <p:nvSpPr>
          <p:cNvPr id="7" name="TextBox 6"/>
          <p:cNvSpPr txBox="1"/>
          <p:nvPr/>
        </p:nvSpPr>
        <p:spPr>
          <a:xfrm>
            <a:off x="1143000" y="3299936"/>
            <a:ext cx="167640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latin typeface="Arial" pitchFamily="34" charset="0"/>
                <a:cs typeface="Arial" pitchFamily="34" charset="0"/>
              </a:rPr>
              <a:t>Confirmation message</a:t>
            </a:r>
            <a:endParaRPr lang="en-US" dirty="0">
              <a:latin typeface="Arial" pitchFamily="34" charset="0"/>
              <a:cs typeface="Arial" pitchFamily="34" charset="0"/>
            </a:endParaRPr>
          </a:p>
        </p:txBody>
      </p:sp>
      <p:sp>
        <p:nvSpPr>
          <p:cNvPr id="8" name="Rectangle 7"/>
          <p:cNvSpPr/>
          <p:nvPr/>
        </p:nvSpPr>
        <p:spPr>
          <a:xfrm rot="5400000">
            <a:off x="5242560" y="1356360"/>
            <a:ext cx="381000" cy="315468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Arrow 5"/>
          <p:cNvSpPr/>
          <p:nvPr/>
        </p:nvSpPr>
        <p:spPr>
          <a:xfrm rot="2630480">
            <a:off x="3465307" y="252712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20061577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normAutofit/>
          </a:bodyPr>
          <a:lstStyle/>
          <a:p>
            <a:r>
              <a:rPr lang="en-US" sz="3000" dirty="0" smtClean="0"/>
              <a:t>Monitor Data Promotion</a:t>
            </a:r>
            <a:endParaRPr lang="en-US" sz="3000" dirty="0"/>
          </a:p>
        </p:txBody>
      </p:sp>
      <p:sp>
        <p:nvSpPr>
          <p:cNvPr id="2" name="Slide Number Placeholder 1"/>
          <p:cNvSpPr>
            <a:spLocks noGrp="1"/>
          </p:cNvSpPr>
          <p:nvPr>
            <p:ph type="sldNum" sz="quarter" idx="11"/>
          </p:nvPr>
        </p:nvSpPr>
        <p:spPr/>
        <p:txBody>
          <a:bodyPr>
            <a:normAutofit fontScale="92500" lnSpcReduction="20000"/>
          </a:bodyPr>
          <a:lstStyle/>
          <a:p>
            <a:fld id="{25037DA4-2335-4A87-8586-64B2BAB08211}" type="slidenum">
              <a:rPr lang="en-US" smtClean="0"/>
              <a:pPr/>
              <a:t>29</a:t>
            </a:fld>
            <a:endParaRPr lang="en-US" dirty="0"/>
          </a:p>
        </p:txBody>
      </p:sp>
    </p:spTree>
    <p:extLst>
      <p:ext uri="{BB962C8B-B14F-4D97-AF65-F5344CB8AC3E}">
        <p14:creationId xmlns:p14="http://schemas.microsoft.com/office/powerpoint/2010/main" xmlns="" val="4543363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57200"/>
            <a:ext cx="6858000" cy="838200"/>
          </a:xfrm>
          <a:prstGeom prst="rect">
            <a:avLst/>
          </a:prstGeom>
        </p:spPr>
        <p:txBody>
          <a:bodyPr>
            <a:noAutofit/>
          </a:bodyPr>
          <a:lstStyle/>
          <a:p>
            <a:r>
              <a:rPr lang="en-US" dirty="0" smtClean="0"/>
              <a:t>Course Objectives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b="1" dirty="0" smtClean="0">
                <a:solidFill>
                  <a:schemeClr val="accent2"/>
                </a:solidFill>
              </a:rPr>
              <a:t>The participant will be able to:</a:t>
            </a:r>
          </a:p>
          <a:p>
            <a:pPr lvl="1">
              <a:lnSpc>
                <a:spcPct val="106000"/>
              </a:lnSpc>
              <a:spcBef>
                <a:spcPts val="600"/>
              </a:spcBef>
              <a:spcAft>
                <a:spcPts val="300"/>
              </a:spcAft>
            </a:pPr>
            <a:r>
              <a:rPr lang="en-US" sz="1800" dirty="0" smtClean="0"/>
              <a:t>Explain </a:t>
            </a:r>
            <a:r>
              <a:rPr lang="en-US" sz="1800" dirty="0"/>
              <a:t>the </a:t>
            </a:r>
            <a:r>
              <a:rPr lang="en-US" sz="1800" dirty="0" smtClean="0"/>
              <a:t>TSDS High Level End User Process Map</a:t>
            </a:r>
            <a:endParaRPr lang="en-US" sz="1800" dirty="0"/>
          </a:p>
          <a:p>
            <a:pPr lvl="1">
              <a:lnSpc>
                <a:spcPct val="106000"/>
              </a:lnSpc>
              <a:spcBef>
                <a:spcPts val="600"/>
              </a:spcBef>
              <a:spcAft>
                <a:spcPts val="300"/>
              </a:spcAft>
            </a:pPr>
            <a:r>
              <a:rPr lang="en-US" sz="1800" dirty="0" smtClean="0"/>
              <a:t>Access and navigate PDM</a:t>
            </a:r>
          </a:p>
          <a:p>
            <a:pPr lvl="1">
              <a:lnSpc>
                <a:spcPct val="106000"/>
              </a:lnSpc>
              <a:spcBef>
                <a:spcPts val="600"/>
              </a:spcBef>
              <a:spcAft>
                <a:spcPts val="300"/>
              </a:spcAft>
            </a:pPr>
            <a:r>
              <a:rPr lang="en-US" sz="1800" dirty="0" smtClean="0"/>
              <a:t>Schedule a data promotion from the ODS to the PDM</a:t>
            </a:r>
          </a:p>
          <a:p>
            <a:pPr lvl="1">
              <a:lnSpc>
                <a:spcPct val="106000"/>
              </a:lnSpc>
              <a:spcBef>
                <a:spcPts val="600"/>
              </a:spcBef>
              <a:spcAft>
                <a:spcPts val="300"/>
              </a:spcAft>
            </a:pPr>
            <a:r>
              <a:rPr lang="en-US" sz="1800" dirty="0" smtClean="0"/>
              <a:t>Verify the results of the data promotion</a:t>
            </a:r>
          </a:p>
          <a:p>
            <a:pPr lvl="1">
              <a:lnSpc>
                <a:spcPct val="106000"/>
              </a:lnSpc>
              <a:spcBef>
                <a:spcPts val="600"/>
              </a:spcBef>
              <a:spcAft>
                <a:spcPts val="300"/>
              </a:spcAft>
            </a:pPr>
            <a:r>
              <a:rPr lang="en-US" sz="1800" dirty="0" smtClean="0"/>
              <a:t>Troubleshoot the data promotion process</a:t>
            </a:r>
          </a:p>
          <a:p>
            <a:pPr marL="0" indent="0">
              <a:buFont typeface="Wingdings"/>
              <a:buNone/>
            </a:pPr>
            <a:endParaRPr lang="en-US" sz="2400" dirty="0"/>
          </a:p>
        </p:txBody>
      </p:sp>
    </p:spTree>
    <p:extLst>
      <p:ext uri="{BB962C8B-B14F-4D97-AF65-F5344CB8AC3E}">
        <p14:creationId xmlns:p14="http://schemas.microsoft.com/office/powerpoint/2010/main" xmlns="" val="25588670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Monitor Data Promotions Menu Link</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30</a:t>
            </a:fld>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4158" t="26827" r="29872" b="46062"/>
          <a:stretch/>
        </p:blipFill>
        <p:spPr bwMode="auto">
          <a:xfrm>
            <a:off x="1809750" y="2132392"/>
            <a:ext cx="5429250" cy="38404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Rectangle 8"/>
          <p:cNvSpPr/>
          <p:nvPr/>
        </p:nvSpPr>
        <p:spPr>
          <a:xfrm rot="5400000">
            <a:off x="2614295" y="2370455"/>
            <a:ext cx="899160" cy="240665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Arrow 5"/>
          <p:cNvSpPr/>
          <p:nvPr/>
        </p:nvSpPr>
        <p:spPr>
          <a:xfrm rot="19999680">
            <a:off x="1551277" y="3945850"/>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7342972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Monitor Data Promotions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31</a:t>
            </a:fld>
            <a:endParaRPr lang="en-US" dirty="0"/>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8073" t="15105" r="13021" b="40521"/>
          <a:stretch/>
        </p:blipFill>
        <p:spPr bwMode="auto">
          <a:xfrm>
            <a:off x="762000" y="1676400"/>
            <a:ext cx="7719581" cy="49377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p:cNvSpPr/>
          <p:nvPr/>
        </p:nvSpPr>
        <p:spPr>
          <a:xfrm rot="5400000">
            <a:off x="4572000" y="381000"/>
            <a:ext cx="457200" cy="6858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5924551" y="4514852"/>
            <a:ext cx="2590798" cy="7239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rot="5400000">
            <a:off x="7600950" y="3562350"/>
            <a:ext cx="685800" cy="7239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2895600" y="4164330"/>
            <a:ext cx="2411990"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Data Promotion Info</a:t>
            </a:r>
            <a:endParaRPr lang="en-US" dirty="0"/>
          </a:p>
        </p:txBody>
      </p:sp>
      <p:sp>
        <p:nvSpPr>
          <p:cNvPr id="11" name="TextBox 10"/>
          <p:cNvSpPr txBox="1"/>
          <p:nvPr/>
        </p:nvSpPr>
        <p:spPr>
          <a:xfrm>
            <a:off x="6705600" y="3142178"/>
            <a:ext cx="842962"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Status</a:t>
            </a:r>
            <a:endParaRPr lang="en-US" dirty="0"/>
          </a:p>
        </p:txBody>
      </p:sp>
      <p:sp>
        <p:nvSpPr>
          <p:cNvPr id="12" name="TextBox 11"/>
          <p:cNvSpPr txBox="1"/>
          <p:nvPr/>
        </p:nvSpPr>
        <p:spPr>
          <a:xfrm>
            <a:off x="7620000" y="3142178"/>
            <a:ext cx="1176338"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Cancel</a:t>
            </a:r>
            <a:endParaRPr lang="en-US" dirty="0"/>
          </a:p>
        </p:txBody>
      </p:sp>
    </p:spTree>
    <p:extLst>
      <p:ext uri="{BB962C8B-B14F-4D97-AF65-F5344CB8AC3E}">
        <p14:creationId xmlns:p14="http://schemas.microsoft.com/office/powerpoint/2010/main" xmlns="" val="132497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Search Data Promotion</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32</a:t>
            </a:fld>
            <a:endParaRPr lang="en-US" dirty="0"/>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8073" t="15105" r="13021" b="40521"/>
          <a:stretch/>
        </p:blipFill>
        <p:spPr bwMode="auto">
          <a:xfrm>
            <a:off x="762000" y="1676400"/>
            <a:ext cx="7719581" cy="49377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TextBox 9"/>
          <p:cNvSpPr txBox="1"/>
          <p:nvPr/>
        </p:nvSpPr>
        <p:spPr>
          <a:xfrm>
            <a:off x="1066800" y="4293750"/>
            <a:ext cx="185218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Sort columns using arrows</a:t>
            </a:r>
            <a:endParaRPr lang="en-US" dirty="0"/>
          </a:p>
        </p:txBody>
      </p:sp>
      <p:sp>
        <p:nvSpPr>
          <p:cNvPr id="13" name="Right Arrow 12"/>
          <p:cNvSpPr/>
          <p:nvPr/>
        </p:nvSpPr>
        <p:spPr>
          <a:xfrm rot="19843845">
            <a:off x="2790192" y="3861029"/>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5181600" y="3012976"/>
            <a:ext cx="185218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Search parameters</a:t>
            </a:r>
            <a:endParaRPr lang="en-US" dirty="0"/>
          </a:p>
        </p:txBody>
      </p:sp>
      <p:sp>
        <p:nvSpPr>
          <p:cNvPr id="15" name="Rectangle 14"/>
          <p:cNvSpPr/>
          <p:nvPr/>
        </p:nvSpPr>
        <p:spPr>
          <a:xfrm rot="5400000">
            <a:off x="4096011" y="-1325824"/>
            <a:ext cx="899160" cy="756718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ight Arrow 15"/>
          <p:cNvSpPr/>
          <p:nvPr/>
        </p:nvSpPr>
        <p:spPr>
          <a:xfrm rot="12372379">
            <a:off x="3804886" y="3402848"/>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9430309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33</a:t>
            </a:fld>
            <a:endParaRPr lang="en-US" dirty="0"/>
          </a:p>
        </p:txBody>
      </p:sp>
      <p:sp>
        <p:nvSpPr>
          <p:cNvPr id="3" name="Title 2"/>
          <p:cNvSpPr>
            <a:spLocks noGrp="1"/>
          </p:cNvSpPr>
          <p:nvPr>
            <p:ph type="title"/>
          </p:nvPr>
        </p:nvSpPr>
        <p:spPr/>
        <p:txBody>
          <a:bodyPr/>
          <a:lstStyle/>
          <a:p>
            <a:r>
              <a:rPr lang="en-US" dirty="0" smtClean="0"/>
              <a:t>Job Details </a:t>
            </a:r>
            <a:endParaRPr lang="en-US" dirty="0"/>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9896" t="43021" r="13542" b="40312"/>
          <a:stretch/>
        </p:blipFill>
        <p:spPr bwMode="auto">
          <a:xfrm>
            <a:off x="76200" y="1752600"/>
            <a:ext cx="7410394" cy="193738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58412" t="30338" r="16021" b="42187"/>
          <a:stretch/>
        </p:blipFill>
        <p:spPr bwMode="auto">
          <a:xfrm>
            <a:off x="1045369" y="3168967"/>
            <a:ext cx="7958138" cy="3563302"/>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p:cNvSpPr/>
          <p:nvPr/>
        </p:nvSpPr>
        <p:spPr>
          <a:xfrm rot="5400000">
            <a:off x="3753111" y="-1238510"/>
            <a:ext cx="213359" cy="756718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762000" y="1722338"/>
            <a:ext cx="1852180"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Select the Job Name</a:t>
            </a:r>
            <a:endParaRPr lang="en-US" dirty="0"/>
          </a:p>
        </p:txBody>
      </p:sp>
      <p:sp>
        <p:nvSpPr>
          <p:cNvPr id="9" name="Rectangle 8"/>
          <p:cNvSpPr/>
          <p:nvPr/>
        </p:nvSpPr>
        <p:spPr>
          <a:xfrm rot="5400000">
            <a:off x="4637484" y="2199084"/>
            <a:ext cx="762000" cy="779383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1042769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Job Details: Failed</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34</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58364" t="30313" r="16145" b="44455"/>
          <a:stretch/>
        </p:blipFill>
        <p:spPr bwMode="auto">
          <a:xfrm>
            <a:off x="762000" y="2474595"/>
            <a:ext cx="7672107" cy="316420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Rectangle 8"/>
          <p:cNvSpPr/>
          <p:nvPr/>
        </p:nvSpPr>
        <p:spPr>
          <a:xfrm rot="5400000">
            <a:off x="4201716" y="1360885"/>
            <a:ext cx="762000" cy="7793831"/>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Arrow 9"/>
          <p:cNvSpPr/>
          <p:nvPr/>
        </p:nvSpPr>
        <p:spPr>
          <a:xfrm rot="8590828">
            <a:off x="3935203" y="4569663"/>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8235193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sz="3200" dirty="0" smtClean="0"/>
              <a:t>Guided Practice: Data Promotions</a:t>
            </a:r>
            <a:endParaRPr lang="en-US" sz="32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35</a:t>
            </a:fld>
            <a:endParaRPr lang="en-US" dirty="0"/>
          </a:p>
        </p:txBody>
      </p:sp>
    </p:spTree>
    <p:extLst>
      <p:ext uri="{BB962C8B-B14F-4D97-AF65-F5344CB8AC3E}">
        <p14:creationId xmlns:p14="http://schemas.microsoft.com/office/powerpoint/2010/main" xmlns="" val="2978904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934200" cy="990600"/>
          </a:xfrm>
          <a:prstGeom prst="rect">
            <a:avLst/>
          </a:prstGeom>
        </p:spPr>
        <p:txBody>
          <a:bodyPr>
            <a:norm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36</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From this point forward, you will be completing a narrated simulation of the PEIMS Application, specifically scheduling and monitoring data promotions.  You will interact with the simulation just as if you were clicking directly into the application. </a:t>
            </a:r>
          </a:p>
          <a:p>
            <a:r>
              <a:rPr lang="en-US" dirty="0" smtClean="0"/>
              <a:t>The simulation will provide narrated guidance along the way</a:t>
            </a:r>
          </a:p>
          <a:p>
            <a:r>
              <a:rPr lang="en-US" dirty="0" smtClean="0"/>
              <a:t>Let’s log in to Project Share to begin</a:t>
            </a:r>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Click Here to Begin</a:t>
            </a:r>
            <a:endParaRPr lang="en-US" sz="2400" b="1" dirty="0">
              <a:solidFill>
                <a:srgbClr val="FFFFFF"/>
              </a:solidFill>
            </a:endParaRPr>
          </a:p>
        </p:txBody>
      </p:sp>
    </p:spTree>
    <p:extLst>
      <p:ext uri="{BB962C8B-B14F-4D97-AF65-F5344CB8AC3E}">
        <p14:creationId xmlns:p14="http://schemas.microsoft.com/office/powerpoint/2010/main" xmlns="" val="6780082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Troubleshooting</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37</a:t>
            </a:fld>
            <a:endParaRPr lang="en-US" dirty="0"/>
          </a:p>
        </p:txBody>
      </p:sp>
    </p:spTree>
    <p:extLst>
      <p:ext uri="{BB962C8B-B14F-4D97-AF65-F5344CB8AC3E}">
        <p14:creationId xmlns:p14="http://schemas.microsoft.com/office/powerpoint/2010/main" xmlns="" val="33843138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Troubleshooting</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38</a:t>
            </a:fld>
            <a:endParaRPr lang="en-US" dirty="0"/>
          </a:p>
        </p:txBody>
      </p:sp>
      <p:sp>
        <p:nvSpPr>
          <p:cNvPr id="5" name="Content Placeholder 2"/>
          <p:cNvSpPr>
            <a:spLocks noGrp="1"/>
          </p:cNvSpPr>
          <p:nvPr>
            <p:ph sz="quarter" idx="1"/>
          </p:nvPr>
        </p:nvSpPr>
        <p:spPr>
          <a:xfrm>
            <a:off x="533400" y="1752600"/>
            <a:ext cx="8153400" cy="4495800"/>
          </a:xfrm>
        </p:spPr>
        <p:txBody>
          <a:bodyPr/>
          <a:lstStyle/>
          <a:p>
            <a:r>
              <a:rPr lang="en-US" dirty="0" smtClean="0">
                <a:latin typeface="+mn-lt"/>
              </a:rPr>
              <a:t>Data promotions from the ODS to the PDM will occasionally result in a failed status from eith</a:t>
            </a:r>
            <a:r>
              <a:rPr lang="en-US" dirty="0" smtClean="0"/>
              <a:t>er a system level issue or a data issue</a:t>
            </a:r>
            <a:endParaRPr lang="en-US" dirty="0" smtClean="0">
              <a:latin typeface="+mn-lt"/>
            </a:endParaRPr>
          </a:p>
          <a:p>
            <a:pPr lvl="1"/>
            <a:r>
              <a:rPr lang="en-US" dirty="0" smtClean="0">
                <a:latin typeface="+mn-lt"/>
              </a:rPr>
              <a:t>The LEA Data Steward should:</a:t>
            </a:r>
          </a:p>
          <a:p>
            <a:pPr lvl="2"/>
            <a:r>
              <a:rPr lang="en-US" dirty="0" smtClean="0">
                <a:latin typeface="+mn-lt"/>
              </a:rPr>
              <a:t>Check the failed error log for an incomplete data submission</a:t>
            </a:r>
          </a:p>
          <a:p>
            <a:pPr lvl="2"/>
            <a:r>
              <a:rPr lang="en-US" dirty="0" smtClean="0">
                <a:latin typeface="+mn-lt"/>
              </a:rPr>
              <a:t>If that does not identify and resolve the issue, then open a support ticket in TIMS</a:t>
            </a:r>
            <a:endParaRPr lang="en-US" dirty="0">
              <a:latin typeface="+mn-lt"/>
            </a:endParaRPr>
          </a:p>
        </p:txBody>
      </p:sp>
    </p:spTree>
    <p:extLst>
      <p:ext uri="{BB962C8B-B14F-4D97-AF65-F5344CB8AC3E}">
        <p14:creationId xmlns:p14="http://schemas.microsoft.com/office/powerpoint/2010/main" xmlns="" val="12524323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39</a:t>
            </a:fld>
            <a:endParaRPr lang="en-US" dirty="0"/>
          </a:p>
        </p:txBody>
      </p:sp>
      <p:sp>
        <p:nvSpPr>
          <p:cNvPr id="3" name="Title 2"/>
          <p:cNvSpPr>
            <a:spLocks noGrp="1"/>
          </p:cNvSpPr>
          <p:nvPr>
            <p:ph type="title"/>
          </p:nvPr>
        </p:nvSpPr>
        <p:spPr/>
        <p:txBody>
          <a:bodyPr/>
          <a:lstStyle/>
          <a:p>
            <a:r>
              <a:rPr lang="en-US" dirty="0" smtClean="0"/>
              <a:t>Error Files </a:t>
            </a:r>
            <a:endParaRPr lang="en-US" dirty="0"/>
          </a:p>
        </p:txBody>
      </p:sp>
      <p:sp>
        <p:nvSpPr>
          <p:cNvPr id="4" name="Content Placeholder 3"/>
          <p:cNvSpPr>
            <a:spLocks noGrp="1"/>
          </p:cNvSpPr>
          <p:nvPr>
            <p:ph sz="quarter" idx="1"/>
          </p:nvPr>
        </p:nvSpPr>
        <p:spPr/>
        <p:txBody>
          <a:bodyPr/>
          <a:lstStyle/>
          <a:p>
            <a:endParaRPr lang="en-US" dirty="0"/>
          </a:p>
        </p:txBody>
      </p:sp>
      <p:sp>
        <p:nvSpPr>
          <p:cNvPr id="5" name="TextBox 4"/>
          <p:cNvSpPr txBox="1"/>
          <p:nvPr/>
        </p:nvSpPr>
        <p:spPr>
          <a:xfrm>
            <a:off x="533400" y="2362200"/>
            <a:ext cx="7848600" cy="3693319"/>
          </a:xfrm>
          <a:prstGeom prst="rect">
            <a:avLst/>
          </a:prstGeom>
          <a:solidFill>
            <a:srgbClr val="FFFF00"/>
          </a:solidFill>
        </p:spPr>
        <p:txBody>
          <a:bodyPr wrap="square" rtlCol="0">
            <a:spAutoFit/>
          </a:bodyPr>
          <a:lstStyle/>
          <a:p>
            <a:r>
              <a:rPr lang="en-US" dirty="0" smtClean="0"/>
              <a:t>Placeholder: Error Files</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xmlns="" val="2882870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4</a:t>
            </a:fld>
            <a:endParaRPr lang="en-US" dirty="0"/>
          </a:p>
        </p:txBody>
      </p:sp>
      <p:sp>
        <p:nvSpPr>
          <p:cNvPr id="5"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600" b="1" dirty="0">
                <a:solidFill>
                  <a:schemeClr val="accent2"/>
                </a:solidFill>
              </a:rPr>
              <a:t>Prerequisites that are needed prior to this training: </a:t>
            </a:r>
            <a:endParaRPr lang="en-US" sz="1600" dirty="0"/>
          </a:p>
          <a:p>
            <a:pPr lvl="1">
              <a:lnSpc>
                <a:spcPct val="106000"/>
              </a:lnSpc>
              <a:spcBef>
                <a:spcPts val="600"/>
              </a:spcBef>
              <a:spcAft>
                <a:spcPts val="300"/>
              </a:spcAft>
            </a:pPr>
            <a:r>
              <a:rPr lang="en-US" sz="1600" u="sng" dirty="0" smtClean="0"/>
              <a:t>Training Prerequisites</a:t>
            </a:r>
            <a:r>
              <a:rPr lang="en-US" sz="1600" dirty="0" smtClean="0"/>
              <a:t>: </a:t>
            </a:r>
          </a:p>
          <a:p>
            <a:pPr lvl="2">
              <a:lnSpc>
                <a:spcPct val="106000"/>
              </a:lnSpc>
              <a:spcBef>
                <a:spcPts val="600"/>
              </a:spcBef>
              <a:spcAft>
                <a:spcPts val="300"/>
              </a:spcAft>
            </a:pPr>
            <a:r>
              <a:rPr lang="en-US" sz="1600" dirty="0" smtClean="0"/>
              <a:t>Participants </a:t>
            </a:r>
            <a:r>
              <a:rPr lang="en-US" sz="1600" dirty="0"/>
              <a:t>should </a:t>
            </a:r>
            <a:r>
              <a:rPr lang="en-US" sz="1600" dirty="0" smtClean="0"/>
              <a:t>attend the TSDS Technical Course 1</a:t>
            </a:r>
            <a:r>
              <a:rPr lang="en-US" sz="1600" dirty="0"/>
              <a:t>: </a:t>
            </a:r>
            <a:r>
              <a:rPr lang="en-US" sz="1600" dirty="0" smtClean="0"/>
              <a:t>Overview of TSDS and TSDS High Level End User Process  (or view the online version posted on Project Share)</a:t>
            </a:r>
          </a:p>
          <a:p>
            <a:pPr lvl="2">
              <a:lnSpc>
                <a:spcPct val="106000"/>
              </a:lnSpc>
              <a:spcBef>
                <a:spcPts val="600"/>
              </a:spcBef>
              <a:spcAft>
                <a:spcPts val="300"/>
              </a:spcAft>
            </a:pPr>
            <a:r>
              <a:rPr lang="en-US" sz="1600" dirty="0" smtClean="0"/>
              <a:t>Participants should attend the TSDS Technical Course 2: TSDS Client-Side Validation Tool</a:t>
            </a:r>
          </a:p>
          <a:p>
            <a:pPr lvl="2">
              <a:lnSpc>
                <a:spcPct val="106000"/>
              </a:lnSpc>
              <a:spcBef>
                <a:spcPts val="600"/>
              </a:spcBef>
              <a:spcAft>
                <a:spcPts val="300"/>
              </a:spcAft>
            </a:pPr>
            <a:r>
              <a:rPr lang="en-US" sz="1600" dirty="0" smtClean="0"/>
              <a:t>Participants should complete TSDS Technical Course 3: Loading Data into the ODS</a:t>
            </a:r>
            <a:endParaRPr lang="en-US" sz="1600" dirty="0"/>
          </a:p>
          <a:p>
            <a:pPr lvl="1">
              <a:lnSpc>
                <a:spcPct val="106000"/>
              </a:lnSpc>
              <a:spcBef>
                <a:spcPts val="600"/>
              </a:spcBef>
              <a:spcAft>
                <a:spcPts val="300"/>
              </a:spcAft>
            </a:pPr>
            <a:r>
              <a:rPr lang="en-US" sz="1600" u="sng" dirty="0" smtClean="0"/>
              <a:t>Technical Prerequisites</a:t>
            </a:r>
            <a:r>
              <a:rPr lang="en-US" sz="1600" dirty="0" smtClean="0"/>
              <a:t>:</a:t>
            </a:r>
            <a:endParaRPr lang="en-US" sz="1600" dirty="0"/>
          </a:p>
          <a:p>
            <a:pPr lvl="2">
              <a:lnSpc>
                <a:spcPct val="106000"/>
              </a:lnSpc>
              <a:spcBef>
                <a:spcPts val="600"/>
              </a:spcBef>
              <a:spcAft>
                <a:spcPts val="300"/>
              </a:spcAft>
            </a:pPr>
            <a:r>
              <a:rPr lang="en-US" sz="1600" dirty="0" smtClean="0"/>
              <a:t>Participants will need a TEAL ID to access the TSDS Portal  and have permission to access ODS </a:t>
            </a:r>
          </a:p>
          <a:p>
            <a:pPr lvl="2">
              <a:lnSpc>
                <a:spcPct val="106000"/>
              </a:lnSpc>
              <a:spcBef>
                <a:spcPts val="600"/>
              </a:spcBef>
              <a:spcAft>
                <a:spcPts val="300"/>
              </a:spcAft>
            </a:pPr>
            <a:r>
              <a:rPr lang="en-US" sz="1600" dirty="0" smtClean="0"/>
              <a:t>Participants </a:t>
            </a:r>
            <a:r>
              <a:rPr lang="en-US" sz="1600" dirty="0"/>
              <a:t>will </a:t>
            </a:r>
            <a:r>
              <a:rPr lang="en-US" sz="1600" dirty="0" smtClean="0"/>
              <a:t>need a Project </a:t>
            </a:r>
            <a:r>
              <a:rPr lang="en-US" sz="1600" dirty="0"/>
              <a:t>Share user </a:t>
            </a:r>
            <a:r>
              <a:rPr lang="en-US" sz="1600" dirty="0" smtClean="0"/>
              <a:t>ID</a:t>
            </a:r>
          </a:p>
          <a:p>
            <a:pPr lvl="2">
              <a:lnSpc>
                <a:spcPct val="106000"/>
              </a:lnSpc>
              <a:spcBef>
                <a:spcPts val="600"/>
              </a:spcBef>
              <a:spcAft>
                <a:spcPts val="300"/>
              </a:spcAft>
            </a:pPr>
            <a:r>
              <a:rPr lang="en-US" sz="1600" dirty="0" smtClean="0"/>
              <a:t>Participants should have a working knowledge of TEDS</a:t>
            </a:r>
            <a:endParaRPr lang="en-US" sz="1600" dirty="0"/>
          </a:p>
        </p:txBody>
      </p:sp>
      <p:sp>
        <p:nvSpPr>
          <p:cNvPr id="4" name="Title 3"/>
          <p:cNvSpPr>
            <a:spLocks noGrp="1"/>
          </p:cNvSpPr>
          <p:nvPr>
            <p:ph type="title"/>
          </p:nvPr>
        </p:nvSpPr>
        <p:spPr>
          <a:xfrm>
            <a:off x="1905000" y="457200"/>
            <a:ext cx="6858000" cy="841248"/>
          </a:xfrm>
        </p:spPr>
        <p:txBody>
          <a:bodyPr>
            <a:noAutofit/>
          </a:bodyPr>
          <a:lstStyle/>
          <a:p>
            <a:r>
              <a:rPr lang="en-US" dirty="0" smtClean="0"/>
              <a:t>Course Prerequisites </a:t>
            </a:r>
            <a:endParaRPr lang="en-US" dirty="0"/>
          </a:p>
        </p:txBody>
      </p:sp>
    </p:spTree>
    <p:extLst>
      <p:ext uri="{BB962C8B-B14F-4D97-AF65-F5344CB8AC3E}">
        <p14:creationId xmlns:p14="http://schemas.microsoft.com/office/powerpoint/2010/main" xmlns="" val="8981571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40</a:t>
            </a:fld>
            <a:endParaRPr lang="en-US" dirty="0"/>
          </a:p>
        </p:txBody>
      </p:sp>
      <p:sp>
        <p:nvSpPr>
          <p:cNvPr id="4" name="Title 3"/>
          <p:cNvSpPr>
            <a:spLocks noGrp="1"/>
          </p:cNvSpPr>
          <p:nvPr>
            <p:ph type="title"/>
          </p:nvPr>
        </p:nvSpPr>
        <p:spPr/>
        <p:txBody>
          <a:bodyPr/>
          <a:lstStyle/>
          <a:p>
            <a:r>
              <a:rPr lang="en-US" dirty="0" smtClean="0"/>
              <a:t>Escalation Plan</a:t>
            </a:r>
            <a:endParaRPr lang="en-US" sz="2400"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9200" y="1819490"/>
            <a:ext cx="3200400" cy="32097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Content Placeholder 2"/>
          <p:cNvSpPr>
            <a:spLocks noGrp="1"/>
          </p:cNvSpPr>
          <p:nvPr>
            <p:ph sz="quarter" idx="1"/>
          </p:nvPr>
        </p:nvSpPr>
        <p:spPr>
          <a:xfrm>
            <a:off x="609600" y="1589567"/>
            <a:ext cx="3886200" cy="4572000"/>
          </a:xfrm>
        </p:spPr>
        <p:txBody>
          <a:bodyPr/>
          <a:lstStyle/>
          <a:p>
            <a:r>
              <a:rPr lang="en-US" dirty="0" smtClean="0"/>
              <a:t>All system level or data issues require that a support ticket </a:t>
            </a:r>
            <a:r>
              <a:rPr lang="en-US" dirty="0"/>
              <a:t>i</a:t>
            </a:r>
            <a:r>
              <a:rPr lang="en-US" dirty="0" smtClean="0"/>
              <a:t>s opened in TIMS</a:t>
            </a:r>
          </a:p>
          <a:p>
            <a:r>
              <a:rPr lang="en-US" dirty="0" smtClean="0"/>
              <a:t>Once the support ticket has been opened in TIMS, the request is routed to the appropriate resource to resolve the issue</a:t>
            </a:r>
            <a:endParaRPr lang="en-US" dirty="0"/>
          </a:p>
        </p:txBody>
      </p:sp>
    </p:spTree>
    <p:extLst>
      <p:ext uri="{BB962C8B-B14F-4D97-AF65-F5344CB8AC3E}">
        <p14:creationId xmlns:p14="http://schemas.microsoft.com/office/powerpoint/2010/main" xmlns="" val="14265662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Troubleshooting</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41</a:t>
            </a:fld>
            <a:endParaRPr lang="en-US" dirty="0"/>
          </a:p>
        </p:txBody>
      </p:sp>
    </p:spTree>
    <p:extLst>
      <p:ext uri="{BB962C8B-B14F-4D97-AF65-F5344CB8AC3E}">
        <p14:creationId xmlns:p14="http://schemas.microsoft.com/office/powerpoint/2010/main" xmlns="" val="28395768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Guided Practice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42</a:t>
            </a:fld>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The Troubleshooting Exercise is located on Project Share</a:t>
            </a:r>
          </a:p>
          <a:p>
            <a:r>
              <a:rPr lang="en-US" dirty="0" smtClean="0"/>
              <a:t>We will collaborate with our colleagues to articulate the action plan to resolve issues that may occur during the data promotion</a:t>
            </a:r>
          </a:p>
          <a:p>
            <a:r>
              <a:rPr lang="en-US" dirty="0"/>
              <a:t>Let’s log in to Project Share to </a:t>
            </a:r>
            <a:r>
              <a:rPr lang="en-US" dirty="0" smtClean="0"/>
              <a:t>begin</a:t>
            </a:r>
            <a:endParaRPr lang="en-US" dirty="0"/>
          </a:p>
          <a:p>
            <a:endParaRPr lang="en-US" dirty="0" smtClean="0"/>
          </a:p>
          <a:p>
            <a:pPr marL="0" indent="0">
              <a:buNone/>
            </a:pPr>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Rounded Rectangle 4"/>
          <p:cNvSpPr/>
          <p:nvPr/>
        </p:nvSpPr>
        <p:spPr>
          <a:xfrm>
            <a:off x="914400" y="39624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rPr>
              <a:t>Click Here to Begin</a:t>
            </a:r>
            <a:endParaRPr lang="en-US" sz="2400" b="1" dirty="0">
              <a:solidFill>
                <a:srgbClr val="FFFFFF"/>
              </a:solidFill>
            </a:endParaRPr>
          </a:p>
        </p:txBody>
      </p:sp>
    </p:spTree>
    <p:extLst>
      <p:ext uri="{BB962C8B-B14F-4D97-AF65-F5344CB8AC3E}">
        <p14:creationId xmlns:p14="http://schemas.microsoft.com/office/powerpoint/2010/main" xmlns="" val="24851343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Wrap Up, Knowledge Check, Survey, and Questions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43</a:t>
            </a:fld>
            <a:endParaRPr lang="en-US" dirty="0"/>
          </a:p>
        </p:txBody>
      </p:sp>
    </p:spTree>
    <p:extLst>
      <p:ext uri="{BB962C8B-B14F-4D97-AF65-F5344CB8AC3E}">
        <p14:creationId xmlns:p14="http://schemas.microsoft.com/office/powerpoint/2010/main" xmlns="" val="37987871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44</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Wrap Up</a:t>
            </a:r>
            <a:endParaRPr lang="en-US" dirty="0"/>
          </a:p>
        </p:txBody>
      </p:sp>
      <p:sp>
        <p:nvSpPr>
          <p:cNvPr id="6" name="Content Placeholder 3"/>
          <p:cNvSpPr txBox="1">
            <a:spLocks/>
          </p:cNvSpPr>
          <p:nvPr/>
        </p:nvSpPr>
        <p:spPr>
          <a:xfrm>
            <a:off x="533400" y="1752600"/>
            <a:ext cx="8153400" cy="49530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pPr>
              <a:buFont typeface="Wingdings" pitchFamily="2" charset="2"/>
              <a:buChar char="q"/>
            </a:pPr>
            <a:r>
              <a:rPr lang="en-US" sz="1800" dirty="0" smtClean="0"/>
              <a:t>TSDS </a:t>
            </a:r>
            <a:r>
              <a:rPr lang="en-US" sz="1800" dirty="0"/>
              <a:t>High Level End User Process Map</a:t>
            </a:r>
          </a:p>
          <a:p>
            <a:pPr>
              <a:buFont typeface="Wingdings" pitchFamily="2" charset="2"/>
              <a:buChar char="q"/>
            </a:pPr>
            <a:r>
              <a:rPr lang="en-US" sz="1800" dirty="0" smtClean="0"/>
              <a:t>The basics </a:t>
            </a:r>
            <a:r>
              <a:rPr lang="en-US" sz="1800" dirty="0"/>
              <a:t>of loading data into the ODS</a:t>
            </a:r>
          </a:p>
          <a:p>
            <a:pPr>
              <a:buFont typeface="Wingdings" pitchFamily="2" charset="2"/>
              <a:buChar char="q"/>
            </a:pPr>
            <a:r>
              <a:rPr lang="en-US" sz="1800" dirty="0" smtClean="0"/>
              <a:t>Scheduling data </a:t>
            </a:r>
            <a:r>
              <a:rPr lang="en-US" sz="1800" dirty="0"/>
              <a:t>promotions from the ODS to the PEIMS Data Mart (PDM)</a:t>
            </a:r>
          </a:p>
          <a:p>
            <a:pPr>
              <a:buFont typeface="Wingdings" pitchFamily="2" charset="2"/>
              <a:buChar char="q"/>
            </a:pPr>
            <a:r>
              <a:rPr lang="en-US" sz="1800" dirty="0" smtClean="0"/>
              <a:t>Verifying </a:t>
            </a:r>
            <a:r>
              <a:rPr lang="en-US" sz="1800" dirty="0"/>
              <a:t>that the data promotion has successfully completed</a:t>
            </a:r>
          </a:p>
          <a:p>
            <a:pPr>
              <a:buFont typeface="Wingdings" pitchFamily="2" charset="2"/>
              <a:buChar char="q"/>
            </a:pPr>
            <a:r>
              <a:rPr lang="en-US" sz="1800" dirty="0" smtClean="0"/>
              <a:t>Troubleshooting issues </a:t>
            </a:r>
            <a:r>
              <a:rPr lang="en-US" sz="1800" dirty="0"/>
              <a:t>that may occur during the data promotion</a:t>
            </a:r>
          </a:p>
          <a:p>
            <a:pPr marL="0" indent="0">
              <a:lnSpc>
                <a:spcPct val="106000"/>
              </a:lnSpc>
              <a:spcBef>
                <a:spcPts val="600"/>
              </a:spcBef>
              <a:spcAft>
                <a:spcPts val="300"/>
              </a:spcAft>
              <a:buNone/>
            </a:pPr>
            <a:endParaRPr lang="en-US" sz="1800" dirty="0">
              <a:sym typeface="Helvetica" charset="0"/>
            </a:endParaRPr>
          </a:p>
          <a:p>
            <a:pPr marL="0" indent="0">
              <a:lnSpc>
                <a:spcPct val="106000"/>
              </a:lnSpc>
              <a:spcBef>
                <a:spcPts val="600"/>
              </a:spcBef>
              <a:spcAft>
                <a:spcPts val="300"/>
              </a:spcAft>
              <a:buNone/>
            </a:pPr>
            <a:r>
              <a:rPr lang="en-US" sz="1800" b="1" dirty="0">
                <a:solidFill>
                  <a:schemeClr val="accent2"/>
                </a:solidFill>
                <a:sym typeface="Helvetica" charset="0"/>
              </a:rPr>
              <a:t>What did you learn?</a:t>
            </a:r>
            <a:endParaRPr lang="en-US" sz="1800" dirty="0"/>
          </a:p>
          <a:p>
            <a:pPr>
              <a:lnSpc>
                <a:spcPct val="106000"/>
              </a:lnSpc>
              <a:spcBef>
                <a:spcPts val="600"/>
              </a:spcBef>
              <a:spcAft>
                <a:spcPts val="300"/>
              </a:spcAft>
            </a:pPr>
            <a:r>
              <a:rPr lang="en-US" sz="1800" dirty="0" smtClean="0"/>
              <a:t>How does data promotion to the PDM fit into the TSDS End User Process?</a:t>
            </a:r>
          </a:p>
          <a:p>
            <a:pPr>
              <a:lnSpc>
                <a:spcPct val="106000"/>
              </a:lnSpc>
              <a:spcBef>
                <a:spcPts val="600"/>
              </a:spcBef>
              <a:spcAft>
                <a:spcPts val="300"/>
              </a:spcAft>
            </a:pPr>
            <a:r>
              <a:rPr lang="en-US" sz="1800" dirty="0" smtClean="0"/>
              <a:t>What are the basic components of loading data into the ODS?</a:t>
            </a:r>
          </a:p>
          <a:p>
            <a:pPr>
              <a:lnSpc>
                <a:spcPct val="106000"/>
              </a:lnSpc>
              <a:spcBef>
                <a:spcPts val="600"/>
              </a:spcBef>
              <a:spcAft>
                <a:spcPts val="300"/>
              </a:spcAft>
            </a:pPr>
            <a:r>
              <a:rPr lang="en-US" sz="1800" dirty="0" smtClean="0"/>
              <a:t>How does an end user schedule a data promotion to the PDM?</a:t>
            </a:r>
          </a:p>
        </p:txBody>
      </p:sp>
    </p:spTree>
    <p:extLst>
      <p:ext uri="{BB962C8B-B14F-4D97-AF65-F5344CB8AC3E}">
        <p14:creationId xmlns:p14="http://schemas.microsoft.com/office/powerpoint/2010/main" xmlns="" val="33961964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45</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Knowledge Check</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Knowledge Check link in Project Share and take ten minutes to answer questions about this training session.</a:t>
            </a:r>
          </a:p>
          <a:p>
            <a:pPr marL="0" lvl="0" indent="0">
              <a:buNone/>
            </a:pP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xmlns="" val="3053094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46</a:t>
            </a:fld>
            <a:endParaRPr lang="en-US" dirty="0"/>
          </a:p>
        </p:txBody>
      </p:sp>
      <p:sp>
        <p:nvSpPr>
          <p:cNvPr id="3" name="Title 2"/>
          <p:cNvSpPr>
            <a:spLocks noGrp="1"/>
          </p:cNvSpPr>
          <p:nvPr>
            <p:ph type="title"/>
          </p:nvPr>
        </p:nvSpPr>
        <p:spPr>
          <a:xfrm>
            <a:off x="1905000" y="457200"/>
            <a:ext cx="6858000" cy="841248"/>
          </a:xfrm>
        </p:spPr>
        <p:txBody>
          <a:bodyPr>
            <a:noAutofit/>
          </a:bodyPr>
          <a:lstStyle/>
          <a:p>
            <a:r>
              <a:rPr lang="en-US" dirty="0" smtClean="0"/>
              <a:t>Training Survey</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click the survey link in Project Share and take </a:t>
            </a:r>
            <a:r>
              <a:rPr lang="en-US" sz="1800" dirty="0" smtClean="0"/>
              <a:t>five </a:t>
            </a:r>
            <a:r>
              <a:rPr lang="en-US" sz="1800" dirty="0"/>
              <a:t>minutes to answer questions about this training session</a:t>
            </a:r>
            <a:r>
              <a:rPr lang="en-US" sz="1800" dirty="0" smtClean="0"/>
              <a:t>.</a:t>
            </a: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p14="http://schemas.microsoft.com/office/powerpoint/2010/main" xmlns="" val="20325400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Questions?</a:t>
            </a:r>
            <a:endParaRPr lang="en-US" sz="4200" b="1" dirty="0"/>
          </a:p>
        </p:txBody>
      </p:sp>
      <p:sp>
        <p:nvSpPr>
          <p:cNvPr id="9" name="Slide Number Placeholder 8"/>
          <p:cNvSpPr>
            <a:spLocks noGrp="1"/>
          </p:cNvSpPr>
          <p:nvPr>
            <p:ph type="sldNum" sz="quarter" idx="11"/>
          </p:nvPr>
        </p:nvSpPr>
        <p:spPr/>
        <p:txBody>
          <a:bodyPr/>
          <a:lstStyle/>
          <a:p>
            <a:fld id="{2F0C4421-5918-4AA3-AE4A-C36EDD2FD6EB}" type="slidenum">
              <a:rPr lang="en-US" smtClean="0"/>
              <a:pPr/>
              <a:t>47</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smtClean="0">
                <a:ln>
                  <a:noFill/>
                </a:ln>
                <a:solidFill>
                  <a:schemeClr val="tx2"/>
                </a:solidFill>
                <a:effectLst/>
                <a:uLnTx/>
                <a:uFillTx/>
                <a:latin typeface="Corbel" pitchFamily="34" charset="0"/>
                <a:ea typeface="+mj-ea"/>
                <a:cs typeface="+mj-cs"/>
                <a:hlinkClick r:id="rId3"/>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72033" name="Picture 1"/>
          <p:cNvPicPr>
            <a:picLocks noChangeAspect="1" noChangeArrowheads="1"/>
          </p:cNvPicPr>
          <p:nvPr/>
        </p:nvPicPr>
        <p:blipFill>
          <a:blip r:embed="rId4" cstate="print"/>
          <a:srcRect l="12927" r="9783" b="33828"/>
          <a:stretch>
            <a:fillRect/>
          </a:stretch>
        </p:blipFill>
        <p:spPr bwMode="auto">
          <a:xfrm>
            <a:off x="1558289" y="0"/>
            <a:ext cx="7585711" cy="4561159"/>
          </a:xfrm>
          <a:prstGeom prst="rect">
            <a:avLst/>
          </a:prstGeom>
          <a:noFill/>
          <a:ln w="15875">
            <a:solidFill>
              <a:srgbClr val="0083CC"/>
            </a:solidFill>
            <a:miter lim="800000"/>
            <a:headEnd/>
            <a:tailEnd/>
          </a:ln>
        </p:spPr>
      </p:pic>
    </p:spTree>
    <p:extLst>
      <p:ext uri="{BB962C8B-B14F-4D97-AF65-F5344CB8AC3E}">
        <p14:creationId xmlns:p14="http://schemas.microsoft.com/office/powerpoint/2010/main" xmlns="" val="343439088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xmlns="" val="1522596792"/>
              </p:ext>
            </p:extLst>
          </p:nvPr>
        </p:nvGraphicFramePr>
        <p:xfrm>
          <a:off x="533400" y="1752600"/>
          <a:ext cx="8153400" cy="477012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370840">
                <a:tc>
                  <a:txBody>
                    <a:bodyPr/>
                    <a:lstStyle/>
                    <a:p>
                      <a:r>
                        <a:rPr lang="en-US" dirty="0" smtClean="0"/>
                        <a:t>EDW</a:t>
                      </a:r>
                      <a:r>
                        <a:rPr lang="en-US" baseline="0" dirty="0" smtClean="0"/>
                        <a:t> (Education Data Warehouse)</a:t>
                      </a:r>
                      <a:endParaRPr lang="en-US" dirty="0"/>
                    </a:p>
                  </a:txBody>
                  <a:tcPr/>
                </a:tc>
                <a:tc>
                  <a:txBody>
                    <a:bodyPr/>
                    <a:lstStyle/>
                    <a:p>
                      <a:r>
                        <a:rPr lang="en-US" dirty="0" smtClean="0"/>
                        <a:t>This is the single data repository that feeds the PEIMS and the</a:t>
                      </a:r>
                      <a:r>
                        <a:rPr lang="en-US" baseline="0" dirty="0" smtClean="0"/>
                        <a:t> </a:t>
                      </a:r>
                      <a:r>
                        <a:rPr lang="en-US" baseline="0" dirty="0" err="1" smtClean="0"/>
                        <a:t>studentGPS</a:t>
                      </a:r>
                      <a:r>
                        <a:rPr lang="en-US" baseline="0" dirty="0" smtClean="0"/>
                        <a:t> collections</a:t>
                      </a:r>
                      <a:endParaRPr lang="en-US" dirty="0"/>
                    </a:p>
                  </a:txBody>
                  <a:tcPr/>
                </a:tc>
              </a:tr>
              <a:tr h="370840">
                <a:tc>
                  <a:txBody>
                    <a:bodyPr/>
                    <a:lstStyle/>
                    <a:p>
                      <a:r>
                        <a:rPr lang="en-US" dirty="0" smtClean="0"/>
                        <a:t>DTU (Data Transfer</a:t>
                      </a:r>
                      <a:r>
                        <a:rPr lang="en-US" baseline="0" dirty="0" smtClean="0"/>
                        <a:t> Utility)</a:t>
                      </a:r>
                      <a:endParaRPr lang="en-US" dirty="0"/>
                    </a:p>
                  </a:txBody>
                  <a:tcPr/>
                </a:tc>
                <a:tc>
                  <a:txBody>
                    <a:bodyPr/>
                    <a:lstStyle/>
                    <a:p>
                      <a:r>
                        <a:rPr lang="en-US" dirty="0" smtClean="0"/>
                        <a:t>The DTU is an FTP</a:t>
                      </a:r>
                      <a:r>
                        <a:rPr lang="en-US" baseline="0" dirty="0" smtClean="0"/>
                        <a:t> client that transfers files stored at the LEA to the </a:t>
                      </a:r>
                      <a:r>
                        <a:rPr lang="en-US" baseline="0" dirty="0" err="1" smtClean="0"/>
                        <a:t>eData</a:t>
                      </a:r>
                      <a:r>
                        <a:rPr lang="en-US" baseline="0" dirty="0" smtClean="0"/>
                        <a:t> Manager (eDM)</a:t>
                      </a:r>
                      <a:endParaRPr lang="en-US" dirty="0"/>
                    </a:p>
                  </a:txBody>
                  <a:tcPr/>
                </a:tc>
              </a:tr>
              <a:tr h="370840">
                <a:tc>
                  <a:txBody>
                    <a:bodyPr/>
                    <a:lstStyle/>
                    <a:p>
                      <a:r>
                        <a:rPr lang="en-US" dirty="0" smtClean="0"/>
                        <a:t>eDM</a:t>
                      </a:r>
                      <a:r>
                        <a:rPr lang="en-US" baseline="0" dirty="0" smtClean="0"/>
                        <a:t> (</a:t>
                      </a:r>
                      <a:r>
                        <a:rPr lang="en-US" baseline="0" dirty="0" err="1" smtClean="0"/>
                        <a:t>eData</a:t>
                      </a:r>
                      <a:r>
                        <a:rPr lang="en-US" baseline="0" dirty="0" smtClean="0"/>
                        <a:t> Manager)</a:t>
                      </a:r>
                      <a:endParaRPr lang="en-US" dirty="0"/>
                    </a:p>
                  </a:txBody>
                  <a:tcPr/>
                </a:tc>
                <a:tc>
                  <a:txBody>
                    <a:bodyPr/>
                    <a:lstStyle/>
                    <a:p>
                      <a:r>
                        <a:rPr lang="en-US" dirty="0" smtClean="0"/>
                        <a:t>The portal</a:t>
                      </a:r>
                      <a:r>
                        <a:rPr lang="en-US" baseline="0" dirty="0" smtClean="0"/>
                        <a:t> through which LEAs can manually submit data and monitor data submissions</a:t>
                      </a:r>
                      <a:endParaRPr lang="en-US" dirty="0"/>
                    </a:p>
                  </a:txBody>
                  <a:tcPr/>
                </a:tc>
              </a:tr>
              <a:tr h="370840">
                <a:tc>
                  <a:txBody>
                    <a:bodyPr/>
                    <a:lstStyle/>
                    <a:p>
                      <a:r>
                        <a:rPr lang="en-US" dirty="0" smtClean="0"/>
                        <a:t>ETL </a:t>
                      </a:r>
                      <a:endParaRPr lang="en-US" dirty="0"/>
                    </a:p>
                  </a:txBody>
                  <a:tcPr/>
                </a:tc>
                <a:tc>
                  <a:txBody>
                    <a:bodyPr/>
                    <a:lstStyle/>
                    <a:p>
                      <a:r>
                        <a:rPr lang="en-US" dirty="0" smtClean="0"/>
                        <a:t>ETL</a:t>
                      </a:r>
                      <a:r>
                        <a:rPr lang="en-US" baseline="0" dirty="0" smtClean="0"/>
                        <a:t> means Extract, Transform, Load.  This refers to the process of moving data from one system to another (like SIS to ODS) and transforming the data to meet the requirements of the destination environment</a:t>
                      </a:r>
                      <a:endParaRPr lang="en-US" dirty="0"/>
                    </a:p>
                  </a:txBody>
                  <a:tcPr/>
                </a:tc>
              </a:tr>
              <a:tr h="370840">
                <a:tc>
                  <a:txBody>
                    <a:bodyPr/>
                    <a:lstStyle/>
                    <a:p>
                      <a:r>
                        <a:rPr lang="en-US" dirty="0" smtClean="0"/>
                        <a:t>ODS</a:t>
                      </a:r>
                      <a:r>
                        <a:rPr lang="en-US" baseline="0" dirty="0" smtClean="0"/>
                        <a:t> (Operational Data Store)</a:t>
                      </a:r>
                      <a:endParaRPr lang="en-US" dirty="0"/>
                    </a:p>
                  </a:txBody>
                  <a:tcPr/>
                </a:tc>
                <a:tc>
                  <a:txBody>
                    <a:bodyPr/>
                    <a:lstStyle/>
                    <a:p>
                      <a:r>
                        <a:rPr lang="en-US" dirty="0" smtClean="0"/>
                        <a:t>This is the actual data warehouse in the TSDS system</a:t>
                      </a:r>
                      <a:endParaRPr lang="en-US" dirty="0"/>
                    </a:p>
                  </a:txBody>
                  <a:tcPr/>
                </a:tc>
              </a:tr>
              <a:tr h="370840">
                <a:tc>
                  <a:txBody>
                    <a:bodyPr/>
                    <a:lstStyle/>
                    <a:p>
                      <a:r>
                        <a:rPr lang="en-US" dirty="0" smtClean="0"/>
                        <a:t>PDM (PEIMS Data Mart)</a:t>
                      </a:r>
                      <a:endParaRPr lang="en-US" dirty="0"/>
                    </a:p>
                  </a:txBody>
                  <a:tcPr/>
                </a:tc>
                <a:tc>
                  <a:txBody>
                    <a:bodyPr/>
                    <a:lstStyle/>
                    <a:p>
                      <a:r>
                        <a:rPr lang="en-US" dirty="0" smtClean="0"/>
                        <a:t>The</a:t>
                      </a:r>
                      <a:r>
                        <a:rPr lang="en-US" baseline="0" dirty="0" smtClean="0"/>
                        <a:t> PDM is the data mart that pulls data from the ODS and directly feeds the PEIMS application</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5</a:t>
            </a:fld>
            <a:endParaRPr lang="en-US" dirty="0"/>
          </a:p>
        </p:txBody>
      </p:sp>
    </p:spTree>
    <p:extLst>
      <p:ext uri="{BB962C8B-B14F-4D97-AF65-F5344CB8AC3E}">
        <p14:creationId xmlns:p14="http://schemas.microsoft.com/office/powerpoint/2010/main" xmlns="" val="3361236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Terms (cont’d)</a:t>
            </a:r>
            <a:endParaRPr lang="en-US" dirty="0"/>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xmlns="" val="1920549348"/>
              </p:ext>
            </p:extLst>
          </p:nvPr>
        </p:nvGraphicFramePr>
        <p:xfrm>
          <a:off x="533400" y="1752600"/>
          <a:ext cx="8153400" cy="2423160"/>
        </p:xfrm>
        <a:graphic>
          <a:graphicData uri="http://schemas.openxmlformats.org/drawingml/2006/table">
            <a:tbl>
              <a:tblPr firstRow="1" bandRow="1">
                <a:tableStyleId>{5C22544A-7EE6-4342-B048-85BDC9FD1C3A}</a:tableStyleId>
              </a:tblPr>
              <a:tblGrid>
                <a:gridCol w="2286000"/>
                <a:gridCol w="5867400"/>
              </a:tblGrid>
              <a:tr h="381000">
                <a:tc>
                  <a:txBody>
                    <a:bodyPr/>
                    <a:lstStyle/>
                    <a:p>
                      <a:r>
                        <a:rPr lang="en-US" dirty="0" smtClean="0">
                          <a:solidFill>
                            <a:srgbClr val="FFFFFF"/>
                          </a:solidFill>
                        </a:rPr>
                        <a:t>Term</a:t>
                      </a:r>
                      <a:endParaRPr lang="en-US" dirty="0">
                        <a:solidFill>
                          <a:srgbClr val="FFFFFF"/>
                        </a:solidFill>
                      </a:endParaRPr>
                    </a:p>
                  </a:txBody>
                  <a:tcPr/>
                </a:tc>
                <a:tc>
                  <a:txBody>
                    <a:bodyPr/>
                    <a:lstStyle/>
                    <a:p>
                      <a:r>
                        <a:rPr lang="en-US" dirty="0" smtClean="0">
                          <a:solidFill>
                            <a:srgbClr val="FFFFFF"/>
                          </a:solidFill>
                        </a:rPr>
                        <a:t>Definition</a:t>
                      </a:r>
                      <a:endParaRPr lang="en-US" dirty="0">
                        <a:solidFill>
                          <a:srgbClr val="FFFFFF"/>
                        </a:solidFill>
                      </a:endParaRPr>
                    </a:p>
                  </a:txBody>
                  <a:tcPr/>
                </a:tc>
              </a:tr>
              <a:tr h="762000">
                <a:tc>
                  <a:txBody>
                    <a:bodyPr/>
                    <a:lstStyle/>
                    <a:p>
                      <a:r>
                        <a:rPr lang="en-US" dirty="0" smtClean="0"/>
                        <a:t>DDM (Dashboard</a:t>
                      </a:r>
                      <a:r>
                        <a:rPr lang="en-US" baseline="0" dirty="0" smtClean="0"/>
                        <a:t> Data Mart)</a:t>
                      </a:r>
                      <a:endParaRPr lang="en-US" dirty="0"/>
                    </a:p>
                  </a:txBody>
                  <a:tcPr/>
                </a:tc>
                <a:tc>
                  <a:txBody>
                    <a:bodyPr/>
                    <a:lstStyle/>
                    <a:p>
                      <a:r>
                        <a:rPr lang="en-US" dirty="0" smtClean="0"/>
                        <a:t>The DDM</a:t>
                      </a:r>
                      <a:r>
                        <a:rPr lang="en-US" baseline="0" dirty="0" smtClean="0"/>
                        <a:t> is the data mart that pulls data from the ODS and directly updates the </a:t>
                      </a:r>
                      <a:r>
                        <a:rPr lang="en-US" baseline="0" dirty="0" err="1" smtClean="0"/>
                        <a:t>studentGPS</a:t>
                      </a:r>
                      <a:r>
                        <a:rPr lang="en-US" sz="1800" dirty="0" smtClean="0"/>
                        <a:t>™ Dashboards</a:t>
                      </a:r>
                      <a:endParaRPr lang="en-US" dirty="0"/>
                    </a:p>
                  </a:txBody>
                  <a:tcPr/>
                </a:tc>
              </a:tr>
              <a:tr h="370840">
                <a:tc>
                  <a:txBody>
                    <a:bodyPr/>
                    <a:lstStyle/>
                    <a:p>
                      <a:r>
                        <a:rPr lang="en-US" dirty="0" smtClean="0"/>
                        <a:t>XML Interchange File</a:t>
                      </a:r>
                      <a:endParaRPr lang="en-US" dirty="0"/>
                    </a:p>
                  </a:txBody>
                  <a:tcPr/>
                </a:tc>
                <a:tc>
                  <a:txBody>
                    <a:bodyPr/>
                    <a:lstStyle/>
                    <a:p>
                      <a:r>
                        <a:rPr lang="en-US" dirty="0" smtClean="0"/>
                        <a:t>TEA</a:t>
                      </a:r>
                      <a:r>
                        <a:rPr lang="en-US" baseline="0" dirty="0" smtClean="0"/>
                        <a:t> uses XML Interchange Files as the vehicle to transfer data</a:t>
                      </a:r>
                      <a:endParaRPr lang="en-US" dirty="0"/>
                    </a:p>
                  </a:txBody>
                  <a:tcPr/>
                </a:tc>
              </a:tr>
              <a:tr h="370840">
                <a:tc>
                  <a:txBody>
                    <a:bodyPr/>
                    <a:lstStyle/>
                    <a:p>
                      <a:r>
                        <a:rPr lang="en-US" dirty="0" smtClean="0"/>
                        <a:t>Data Promotion</a:t>
                      </a:r>
                      <a:endParaRPr lang="en-US"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The process where data is extracted from the ODS and is transferred do the PEIMS Data Mart</a:t>
                      </a:r>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6</a:t>
            </a:fld>
            <a:endParaRPr lang="en-US" dirty="0"/>
          </a:p>
        </p:txBody>
      </p:sp>
    </p:spTree>
    <p:extLst>
      <p:ext uri="{BB962C8B-B14F-4D97-AF65-F5344CB8AC3E}">
        <p14:creationId xmlns:p14="http://schemas.microsoft.com/office/powerpoint/2010/main" xmlns="" val="1457692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TSDS High Level </a:t>
            </a:r>
            <a:r>
              <a:rPr lang="en-US" sz="3000" dirty="0" smtClean="0"/>
              <a:t>End User Process Map Overview</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a:t>
            </a:fld>
            <a:endParaRPr lang="en-US" dirty="0"/>
          </a:p>
        </p:txBody>
      </p:sp>
    </p:spTree>
    <p:extLst>
      <p:ext uri="{BB962C8B-B14F-4D97-AF65-F5344CB8AC3E}">
        <p14:creationId xmlns:p14="http://schemas.microsoft.com/office/powerpoint/2010/main" xmlns="" val="25518318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7162800" cy="841248"/>
          </a:xfrm>
        </p:spPr>
        <p:txBody>
          <a:bodyPr>
            <a:noAutofit/>
          </a:bodyPr>
          <a:lstStyle/>
          <a:p>
            <a:r>
              <a:rPr lang="en-US" dirty="0" smtClean="0"/>
              <a:t>TSDS High Level End User Process Map</a:t>
            </a: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8</a:t>
            </a:fld>
            <a:endParaRPr lang="en-US" dirty="0"/>
          </a:p>
        </p:txBody>
      </p:sp>
      <p:pic>
        <p:nvPicPr>
          <p:cNvPr id="6"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727" t="21146" r="6637" b="16000"/>
          <a:stretch/>
        </p:blipFill>
        <p:spPr bwMode="auto">
          <a:xfrm>
            <a:off x="76200" y="1761744"/>
            <a:ext cx="8991600" cy="410565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ounded Rectangle 7"/>
          <p:cNvSpPr/>
          <p:nvPr/>
        </p:nvSpPr>
        <p:spPr>
          <a:xfrm>
            <a:off x="952500" y="6324600"/>
            <a:ext cx="7239000" cy="381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4"/>
              </a:rPr>
              <a:t>www.projectsharetx.org</a:t>
            </a:r>
            <a:endParaRPr lang="en-US" sz="2400" b="1" dirty="0">
              <a:solidFill>
                <a:srgbClr val="FFFFFF"/>
              </a:solidFill>
            </a:endParaRPr>
          </a:p>
        </p:txBody>
      </p:sp>
    </p:spTree>
    <p:extLst>
      <p:ext uri="{BB962C8B-B14F-4D97-AF65-F5344CB8AC3E}">
        <p14:creationId xmlns:p14="http://schemas.microsoft.com/office/powerpoint/2010/main" xmlns="" val="18196251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0727" t="21146" r="6637" b="16000"/>
          <a:stretch/>
        </p:blipFill>
        <p:spPr bwMode="auto">
          <a:xfrm>
            <a:off x="56174" y="1761744"/>
            <a:ext cx="9011626" cy="411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1"/>
          <p:cNvSpPr>
            <a:spLocks noGrp="1"/>
          </p:cNvSpPr>
          <p:nvPr>
            <p:ph type="title"/>
          </p:nvPr>
        </p:nvSpPr>
        <p:spPr>
          <a:xfrm>
            <a:off x="1905000" y="457200"/>
            <a:ext cx="6858000" cy="841248"/>
          </a:xfrm>
        </p:spPr>
        <p:txBody>
          <a:bodyPr>
            <a:noAutofit/>
          </a:bodyPr>
          <a:lstStyle/>
          <a:p>
            <a:r>
              <a:rPr lang="en-US" dirty="0" smtClean="0"/>
              <a:t>Data Promotion to the PDM</a:t>
            </a:r>
            <a:endParaRPr lang="en-US" dirty="0"/>
          </a:p>
        </p:txBody>
      </p:sp>
      <p:sp>
        <p:nvSpPr>
          <p:cNvPr id="11" name="Rectangle 10"/>
          <p:cNvSpPr/>
          <p:nvPr/>
        </p:nvSpPr>
        <p:spPr>
          <a:xfrm rot="5400000">
            <a:off x="3526809" y="1393212"/>
            <a:ext cx="2014181" cy="26670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9</a:t>
            </a:fld>
            <a:endParaRPr lang="en-US" dirty="0"/>
          </a:p>
        </p:txBody>
      </p:sp>
    </p:spTree>
    <p:extLst>
      <p:ext uri="{BB962C8B-B14F-4D97-AF65-F5344CB8AC3E}">
        <p14:creationId xmlns:p14="http://schemas.microsoft.com/office/powerpoint/2010/main" xmlns="" val="170104519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8388B943D1A2944A2203298FD1F90B3" ma:contentTypeVersion="0" ma:contentTypeDescription="Create a new document." ma:contentTypeScope="" ma:versionID="2987a52bd1680a9cbbcb5e260ac2b4ad">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E1CFF8C-5078-4344-9E7A-9A8E03D09CE2}"/>
</file>

<file path=customXml/itemProps2.xml><?xml version="1.0" encoding="utf-8"?>
<ds:datastoreItem xmlns:ds="http://schemas.openxmlformats.org/officeDocument/2006/customXml" ds:itemID="{74B45A69-778E-4D41-A5A4-6C4FF6432815}"/>
</file>

<file path=customXml/itemProps3.xml><?xml version="1.0" encoding="utf-8"?>
<ds:datastoreItem xmlns:ds="http://schemas.openxmlformats.org/officeDocument/2006/customXml" ds:itemID="{8E204C14-91B9-45BA-8FFF-0F8E553DDC36}"/>
</file>

<file path=docProps/app.xml><?xml version="1.0" encoding="utf-8"?>
<Properties xmlns="http://schemas.openxmlformats.org/officeDocument/2006/extended-properties" xmlns:vt="http://schemas.openxmlformats.org/officeDocument/2006/docPropsVTypes">
  <Template/>
  <TotalTime>84798</TotalTime>
  <Words>4122</Words>
  <Application>Microsoft Office PowerPoint</Application>
  <PresentationFormat>On-screen Show (4:3)</PresentationFormat>
  <Paragraphs>463</Paragraphs>
  <Slides>47</Slides>
  <Notes>46</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TSDS (Oct12)</vt:lpstr>
      <vt:lpstr>TSDS Technical Course 4: Managing Data Loads into the PEIMS Data Mart    </vt:lpstr>
      <vt:lpstr>Course Agenda</vt:lpstr>
      <vt:lpstr>Course Objectives</vt:lpstr>
      <vt:lpstr>Course Prerequisites </vt:lpstr>
      <vt:lpstr>Key Terms</vt:lpstr>
      <vt:lpstr>Key Terms (cont’d)</vt:lpstr>
      <vt:lpstr>TSDS High Level End User Process Map Overview</vt:lpstr>
      <vt:lpstr>TSDS High Level End User Process Map</vt:lpstr>
      <vt:lpstr>Data Promotion to the PDM</vt:lpstr>
      <vt:lpstr>Review: Loading Data into the ODS</vt:lpstr>
      <vt:lpstr>TSDS eDM:  TSDS High Level End User Process Map</vt:lpstr>
      <vt:lpstr>TSDS eDM: Functions</vt:lpstr>
      <vt:lpstr>TSDS eDM: Received XML Interchange Files</vt:lpstr>
      <vt:lpstr>TSDS eDM: TSDS eDM Data Flow</vt:lpstr>
      <vt:lpstr>PEIMS Data Mart (PDM) Overview</vt:lpstr>
      <vt:lpstr>Overview of Data Loading Process</vt:lpstr>
      <vt:lpstr>Overview</vt:lpstr>
      <vt:lpstr>Promote Data Load</vt:lpstr>
      <vt:lpstr>Logging in to the TSDS Portal</vt:lpstr>
      <vt:lpstr>Logging In</vt:lpstr>
      <vt:lpstr>PDM Navigation</vt:lpstr>
      <vt:lpstr>Accessing PDM</vt:lpstr>
      <vt:lpstr>Promote Loaded Data Menu Link</vt:lpstr>
      <vt:lpstr>PEIMS: Schedule Data Promotion</vt:lpstr>
      <vt:lpstr>Schedule Data Promotion Selections</vt:lpstr>
      <vt:lpstr>Submit Data Promotion Schedule</vt:lpstr>
      <vt:lpstr>Submit Data Promotion Schedule </vt:lpstr>
      <vt:lpstr>Confirmation Message</vt:lpstr>
      <vt:lpstr>Monitor Data Promotion</vt:lpstr>
      <vt:lpstr>Monitor Data Promotions Menu Link</vt:lpstr>
      <vt:lpstr>Monitor Data Promotions</vt:lpstr>
      <vt:lpstr>Search Data Promotion</vt:lpstr>
      <vt:lpstr>Job Details </vt:lpstr>
      <vt:lpstr>Job Details: Failed</vt:lpstr>
      <vt:lpstr>Guided Practice: Data Promotions</vt:lpstr>
      <vt:lpstr>Guided Practice</vt:lpstr>
      <vt:lpstr>Troubleshooting</vt:lpstr>
      <vt:lpstr>Troubleshooting</vt:lpstr>
      <vt:lpstr>Error Files </vt:lpstr>
      <vt:lpstr>Escalation Plan</vt:lpstr>
      <vt:lpstr>Guided Practice: Troubleshooting</vt:lpstr>
      <vt:lpstr>Guided Practice</vt:lpstr>
      <vt:lpstr>Wrap Up, Knowledge Check, Survey, and Questions</vt:lpstr>
      <vt:lpstr>Wrap Up</vt:lpstr>
      <vt:lpstr>Knowledge Check</vt:lpstr>
      <vt:lpstr>Training Survey</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melledge</cp:lastModifiedBy>
  <cp:revision>1999</cp:revision>
  <cp:lastPrinted>2013-04-10T12:50:36Z</cp:lastPrinted>
  <dcterms:created xsi:type="dcterms:W3CDTF">2009-09-01T20:11:00Z</dcterms:created>
  <dcterms:modified xsi:type="dcterms:W3CDTF">2013-10-08T20:17:46Z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0x01010068388B943D1A2944A2203298FD1F90B3</vt:lpwstr>
  </property>
  <property fmtid="{D5CDD505-2E9C-101B-9397-08002B2CF9AE}" pid="3" name="_NewReviewCycle">
    <vt:lpwstr/>
  </property>
  <property fmtid="{D5CDD505-2E9C-101B-9397-08002B2CF9AE}" pid="4" name="_dlc_DocIdItemGuid">
    <vt:lpwstr>7fd8e421-004a-41be-b615-d2e44760db7c</vt:lpwstr>
  </property>
</Properties>
</file>