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</p:sldMasterIdLst>
  <p:notesMasterIdLst>
    <p:notesMasterId r:id="rId22"/>
  </p:notesMasterIdLst>
  <p:sldIdLst>
    <p:sldId id="287" r:id="rId6"/>
    <p:sldId id="266" r:id="rId7"/>
    <p:sldId id="303" r:id="rId8"/>
    <p:sldId id="741" r:id="rId9"/>
    <p:sldId id="742" r:id="rId10"/>
    <p:sldId id="305" r:id="rId11"/>
    <p:sldId id="302" r:id="rId12"/>
    <p:sldId id="751" r:id="rId13"/>
    <p:sldId id="783" r:id="rId14"/>
    <p:sldId id="784" r:id="rId15"/>
    <p:sldId id="785" r:id="rId16"/>
    <p:sldId id="788" r:id="rId17"/>
    <p:sldId id="789" r:id="rId18"/>
    <p:sldId id="790" r:id="rId19"/>
    <p:sldId id="787" r:id="rId20"/>
    <p:sldId id="7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, Carlene" userId="0d1f9cee-ddb3-4b9b-814f-31b67fb14512" providerId="ADAL" clId="{03BE489B-36D6-4432-B5D7-939EB68BE298}"/>
    <pc:docChg chg="delSld delMainMaster">
      <pc:chgData name="Thomas, Carlene" userId="0d1f9cee-ddb3-4b9b-814f-31b67fb14512" providerId="ADAL" clId="{03BE489B-36D6-4432-B5D7-939EB68BE298}" dt="2020-04-02T13:50:30.006" v="0" actId="2696"/>
      <pc:docMkLst>
        <pc:docMk/>
      </pc:docMkLst>
      <pc:sldChg chg="del">
        <pc:chgData name="Thomas, Carlene" userId="0d1f9cee-ddb3-4b9b-814f-31b67fb14512" providerId="ADAL" clId="{03BE489B-36D6-4432-B5D7-939EB68BE298}" dt="2020-04-02T13:50:30.006" v="0" actId="2696"/>
        <pc:sldMkLst>
          <pc:docMk/>
          <pc:sldMk cId="2898471525" sldId="256"/>
        </pc:sldMkLst>
      </pc:sldChg>
      <pc:sldMasterChg chg="del delSldLayout">
        <pc:chgData name="Thomas, Carlene" userId="0d1f9cee-ddb3-4b9b-814f-31b67fb14512" providerId="ADAL" clId="{03BE489B-36D6-4432-B5D7-939EB68BE298}" dt="2020-04-02T13:50:30.006" v="0" actId="2696"/>
        <pc:sldMasterMkLst>
          <pc:docMk/>
          <pc:sldMasterMk cId="706474989" sldId="2147483648"/>
        </pc:sldMasterMkLst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3469361492" sldId="2147483649"/>
          </pc:sldLayoutMkLst>
        </pc:sldLayoutChg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2831423720" sldId="2147483650"/>
          </pc:sldLayoutMkLst>
        </pc:sldLayoutChg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2103824239" sldId="2147483651"/>
          </pc:sldLayoutMkLst>
        </pc:sldLayoutChg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1918482667" sldId="2147483652"/>
          </pc:sldLayoutMkLst>
        </pc:sldLayoutChg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2073509549" sldId="2147483653"/>
          </pc:sldLayoutMkLst>
        </pc:sldLayoutChg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3423533770" sldId="2147483654"/>
          </pc:sldLayoutMkLst>
        </pc:sldLayoutChg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1918190314" sldId="2147483655"/>
          </pc:sldLayoutMkLst>
        </pc:sldLayoutChg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3091959473" sldId="2147483656"/>
          </pc:sldLayoutMkLst>
        </pc:sldLayoutChg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872945125" sldId="2147483657"/>
          </pc:sldLayoutMkLst>
        </pc:sldLayoutChg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2045787750" sldId="2147483658"/>
          </pc:sldLayoutMkLst>
        </pc:sldLayoutChg>
        <pc:sldLayoutChg chg="del">
          <pc:chgData name="Thomas, Carlene" userId="0d1f9cee-ddb3-4b9b-814f-31b67fb14512" providerId="ADAL" clId="{03BE489B-36D6-4432-B5D7-939EB68BE298}" dt="2020-04-02T13:50:30.006" v="0" actId="2696"/>
          <pc:sldLayoutMkLst>
            <pc:docMk/>
            <pc:sldMasterMk cId="706474989" sldId="2147483648"/>
            <pc:sldLayoutMk cId="322265142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0518F-3F07-49ED-9A16-BF90E0AE8F6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DD8DF-D715-4B65-973E-5F771425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5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Elizet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67E5B-A789-4D0B-846F-2E1C4A7A26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63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Elizet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67E5B-A789-4D0B-846F-2E1C4A7A26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2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ACDD-CF80-0846-A9D4-A013DD70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98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1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3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62804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23208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45B-E70B-4D3A-85FE-7C36B858BD50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4/2/2020</a:t>
            </a:fld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English Learner Support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2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3CA7-9B07-4E6A-AEF4-8527E48EDBAA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89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52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1334-F5C3-4AEE-86C8-E08A442D2840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5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34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A86-F71F-4D16-B294-306C9D630748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7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1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75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04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7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7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5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9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26851A-3682-4835-BA62-7DE78985AA14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7579"/>
            <a:ext cx="41148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2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sites/default/files/Code%20Guide%20for%20BE-ESL%20Association_Funding%20Update_August%202019.pdf" TargetMode="External"/><Relationship Id="rId2" Type="http://schemas.openxmlformats.org/officeDocument/2006/relationships/hyperlink" Target="https://tea.texas.gov/sites/default/files/LEP-EL%20Decision%20Chart%20for%20LPAC%20-%20Complete%20with%20Accessible%20Version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a.texas.gov/sites/default/files/TEDS%20Updated%202019-2020%20Code%20Tables%20Related%20to%20English%20Learner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rlene.thomas@tea.texas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lishLearnerSupport@tea.texas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sites/default/files/Bilingual%20Education%20Exception%20Scenario%20Chain%202019-2020%20updat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sites/default/files/ESL%20Waiver%20Scenario%20Chain%202019_2020%20updat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D092FA72-D7FA-3148-8D9B-BF3190E63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4"/>
          <a:stretch/>
        </p:blipFill>
        <p:spPr>
          <a:xfrm>
            <a:off x="0" y="1179492"/>
            <a:ext cx="12192000" cy="5678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9492"/>
            <a:ext cx="4462943" cy="2751239"/>
          </a:xfrm>
          <a:solidFill>
            <a:schemeClr val="bg1">
              <a:lumMod val="95000"/>
              <a:alpha val="8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Spring TSDS Vendor Training for Bilingual &amp; ESL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930732"/>
            <a:ext cx="4462942" cy="1087342"/>
          </a:xfrm>
          <a:solidFill>
            <a:schemeClr val="bg1">
              <a:lumMod val="95000"/>
              <a:alpha val="86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English Learner Support Division</a:t>
            </a:r>
          </a:p>
          <a:p>
            <a:r>
              <a:rPr lang="en-US" dirty="0"/>
              <a:t>April 2, 2020</a:t>
            </a:r>
          </a:p>
        </p:txBody>
      </p:sp>
    </p:spTree>
    <p:extLst>
      <p:ext uri="{BB962C8B-B14F-4D97-AF65-F5344CB8AC3E}">
        <p14:creationId xmlns:p14="http://schemas.microsoft.com/office/powerpoint/2010/main" val="200806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5DE9-9D53-46EE-9ECB-4FEDB5CF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Bilingual/ESL Funding Code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C6C2C-C47D-4944-B479-A80B8F8E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3B7D0DA-325D-48BC-AA1A-F294B228807E}"/>
              </a:ext>
            </a:extLst>
          </p:cNvPr>
          <p:cNvGraphicFramePr>
            <a:graphicFrameLocks/>
          </p:cNvGraphicFramePr>
          <p:nvPr/>
        </p:nvGraphicFramePr>
        <p:xfrm>
          <a:off x="1297056" y="1615769"/>
          <a:ext cx="9597887" cy="362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14">
                  <a:extLst>
                    <a:ext uri="{9D8B030D-6E8A-4147-A177-3AD203B41FA5}">
                      <a16:colId xmlns:a16="http://schemas.microsoft.com/office/drawing/2014/main" val="3778406525"/>
                    </a:ext>
                  </a:extLst>
                </a:gridCol>
                <a:gridCol w="2686542">
                  <a:extLst>
                    <a:ext uri="{9D8B030D-6E8A-4147-A177-3AD203B41FA5}">
                      <a16:colId xmlns:a16="http://schemas.microsoft.com/office/drawing/2014/main" val="2699496923"/>
                    </a:ext>
                  </a:extLst>
                </a:gridCol>
                <a:gridCol w="4070824">
                  <a:extLst>
                    <a:ext uri="{9D8B030D-6E8A-4147-A177-3AD203B41FA5}">
                      <a16:colId xmlns:a16="http://schemas.microsoft.com/office/drawing/2014/main" val="151905646"/>
                    </a:ext>
                  </a:extLst>
                </a:gridCol>
                <a:gridCol w="1713907">
                  <a:extLst>
                    <a:ext uri="{9D8B030D-6E8A-4147-A177-3AD203B41FA5}">
                      <a16:colId xmlns:a16="http://schemas.microsoft.com/office/drawing/2014/main" val="3148015788"/>
                    </a:ext>
                  </a:extLst>
                </a:gridCol>
              </a:tblGrid>
              <a:tr h="7883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Code Table ID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XML Name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Date Issued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11489"/>
                  </a:ext>
                </a:extLst>
              </a:tr>
              <a:tr h="7883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C225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BILINGUAL/ESL-FUNDING-CODE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TX-BilingualESLFundingCode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8/30/2019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602660"/>
                  </a:ext>
                </a:extLst>
              </a:tr>
              <a:tr h="512435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+mn-lt"/>
                        </a:rPr>
                        <a:t>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b="1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15087"/>
                  </a:ext>
                </a:extLst>
              </a:tr>
              <a:tr h="512435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in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or alternative 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Bilingual or ESL program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134998"/>
                  </a:ext>
                </a:extLst>
              </a:tr>
              <a:tr h="512435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D1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Student in Bilingual Dual Language Immersion/</a:t>
                      </a:r>
                      <a:r>
                        <a:rPr lang="en-US" sz="2000" b="1" dirty="0">
                          <a:latin typeface="+mn-lt"/>
                        </a:rPr>
                        <a:t>One-Way</a:t>
                      </a:r>
                      <a:r>
                        <a:rPr lang="en-US" sz="2000" dirty="0">
                          <a:latin typeface="+mn-lt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39735"/>
                  </a:ext>
                </a:extLst>
              </a:tr>
              <a:tr h="512435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D2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Student in Bilingual Dual Language Immersion/</a:t>
                      </a:r>
                      <a:r>
                        <a:rPr lang="en-US" sz="2000" b="1" dirty="0">
                          <a:latin typeface="+mn-lt"/>
                        </a:rPr>
                        <a:t>Two-Way</a:t>
                      </a:r>
                      <a:r>
                        <a:rPr lang="en-US" sz="2000" dirty="0">
                          <a:latin typeface="+mn-lt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9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01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5DE9-9D53-46EE-9ECB-4FEDB5CF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Bilingual Education Allotment (BEA) Funding Weights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C6C2C-C47D-4944-B479-A80B8F8E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758F8D9-EA5D-4D7D-9230-3C393D4AFA45}"/>
              </a:ext>
            </a:extLst>
          </p:cNvPr>
          <p:cNvGraphicFramePr>
            <a:graphicFrameLocks/>
          </p:cNvGraphicFramePr>
          <p:nvPr/>
        </p:nvGraphicFramePr>
        <p:xfrm>
          <a:off x="1129341" y="1390080"/>
          <a:ext cx="9517310" cy="4600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192">
                  <a:extLst>
                    <a:ext uri="{9D8B030D-6E8A-4147-A177-3AD203B41FA5}">
                      <a16:colId xmlns:a16="http://schemas.microsoft.com/office/drawing/2014/main" val="2451502095"/>
                    </a:ext>
                  </a:extLst>
                </a:gridCol>
                <a:gridCol w="5478011">
                  <a:extLst>
                    <a:ext uri="{9D8B030D-6E8A-4147-A177-3AD203B41FA5}">
                      <a16:colId xmlns:a16="http://schemas.microsoft.com/office/drawing/2014/main" val="1918034790"/>
                    </a:ext>
                  </a:extLst>
                </a:gridCol>
                <a:gridCol w="1900107">
                  <a:extLst>
                    <a:ext uri="{9D8B030D-6E8A-4147-A177-3AD203B41FA5}">
                      <a16:colId xmlns:a16="http://schemas.microsoft.com/office/drawing/2014/main" val="1053230218"/>
                    </a:ext>
                  </a:extLst>
                </a:gridCol>
              </a:tblGrid>
              <a:tr h="591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LEP/EL Indicator Code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Bilingual/ESL Funding Code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Funding Weight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170420"/>
                  </a:ext>
                </a:extLst>
              </a:tr>
              <a:tr h="899163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000" b="0" dirty="0">
                          <a:effectLst/>
                          <a:latin typeface="TW Cen MT"/>
                        </a:rPr>
                        <a:t>LEP/EL</a:t>
                      </a:r>
                      <a:endParaRPr lang="en-US" b="0" dirty="0">
                        <a:latin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BE:</a:t>
                      </a: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(ESL, Transitional Bilingual, or Alternative Language Program)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94799"/>
                  </a:ext>
                </a:extLst>
              </a:tr>
              <a:tr h="594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W Cen MT"/>
                        </a:rPr>
                        <a:t>LEP/EL</a:t>
                      </a:r>
                      <a:endParaRPr lang="en-US" sz="2000" b="0" dirty="0">
                        <a:effectLst/>
                        <a:latin typeface="TW Cen M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D1:</a:t>
                      </a:r>
                    </a:p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(Dual Language One-Way)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939855"/>
                  </a:ext>
                </a:extLst>
              </a:tr>
              <a:tr h="594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W Cen MT"/>
                        </a:rPr>
                        <a:t>LEP/EL</a:t>
                      </a:r>
                      <a:endParaRPr lang="en-US" sz="2000" b="0" dirty="0">
                        <a:effectLst/>
                        <a:latin typeface="TW Cen M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D2:</a:t>
                      </a:r>
                    </a:p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(Dual Language Two-Way)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113391"/>
                  </a:ext>
                </a:extLst>
              </a:tr>
              <a:tr h="1089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W Cen MT"/>
                          <a:ea typeface="Calibri" panose="020F0502020204030204" pitchFamily="34" charset="0"/>
                          <a:cs typeface="Times New Roman"/>
                        </a:rPr>
                        <a:t>Non-LEP/English Proficient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D1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or BE:</a:t>
                      </a:r>
                    </a:p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effectLst/>
                          <a:latin typeface="Tw Cen MT"/>
                        </a:rPr>
                        <a:t>(ESL, Transitional Bilingual, Alternative Language Program, or Dual Language One-Way)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584"/>
                  </a:ext>
                </a:extLst>
              </a:tr>
              <a:tr h="593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W Cen MT"/>
                        </a:rPr>
                        <a:t>Non-LEP/English Proficient</a:t>
                      </a:r>
                      <a:endParaRPr lang="en-US" sz="2000" b="0" dirty="0">
                        <a:effectLst/>
                        <a:latin typeface="TW Cen M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 dirty="0">
                          <a:effectLst/>
                          <a:latin typeface="Tw Cen MT"/>
                        </a:rPr>
                        <a:t>D2:</a:t>
                      </a:r>
                    </a:p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effectLst/>
                          <a:latin typeface="Tw Cen MT"/>
                        </a:rPr>
                        <a:t>(Dual Language Two-Way)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0.05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42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4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349D-BB81-4D3A-B772-0063D3EB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 Funding Weights: Bilingual Education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0F42E-87B8-4A98-81B1-40F8BA8E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D659E4-3947-4D80-94CF-7267C0608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495425"/>
              </p:ext>
            </p:extLst>
          </p:nvPr>
        </p:nvGraphicFramePr>
        <p:xfrm>
          <a:off x="368900" y="1275450"/>
          <a:ext cx="11329926" cy="51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421">
                  <a:extLst>
                    <a:ext uri="{9D8B030D-6E8A-4147-A177-3AD203B41FA5}">
                      <a16:colId xmlns:a16="http://schemas.microsoft.com/office/drawing/2014/main" val="1230396969"/>
                    </a:ext>
                  </a:extLst>
                </a:gridCol>
                <a:gridCol w="1060833">
                  <a:extLst>
                    <a:ext uri="{9D8B030D-6E8A-4147-A177-3AD203B41FA5}">
                      <a16:colId xmlns:a16="http://schemas.microsoft.com/office/drawing/2014/main" val="297844176"/>
                    </a:ext>
                  </a:extLst>
                </a:gridCol>
                <a:gridCol w="2610009">
                  <a:extLst>
                    <a:ext uri="{9D8B030D-6E8A-4147-A177-3AD203B41FA5}">
                      <a16:colId xmlns:a16="http://schemas.microsoft.com/office/drawing/2014/main" val="573542921"/>
                    </a:ext>
                  </a:extLst>
                </a:gridCol>
                <a:gridCol w="1082911">
                  <a:extLst>
                    <a:ext uri="{9D8B030D-6E8A-4147-A177-3AD203B41FA5}">
                      <a16:colId xmlns:a16="http://schemas.microsoft.com/office/drawing/2014/main" val="3531212287"/>
                    </a:ext>
                  </a:extLst>
                </a:gridCol>
                <a:gridCol w="1138094">
                  <a:extLst>
                    <a:ext uri="{9D8B030D-6E8A-4147-A177-3AD203B41FA5}">
                      <a16:colId xmlns:a16="http://schemas.microsoft.com/office/drawing/2014/main" val="331843813"/>
                    </a:ext>
                  </a:extLst>
                </a:gridCol>
                <a:gridCol w="729950">
                  <a:extLst>
                    <a:ext uri="{9D8B030D-6E8A-4147-A177-3AD203B41FA5}">
                      <a16:colId xmlns:a16="http://schemas.microsoft.com/office/drawing/2014/main" val="505301270"/>
                    </a:ext>
                  </a:extLst>
                </a:gridCol>
                <a:gridCol w="1094926">
                  <a:extLst>
                    <a:ext uri="{9D8B030D-6E8A-4147-A177-3AD203B41FA5}">
                      <a16:colId xmlns:a16="http://schemas.microsoft.com/office/drawing/2014/main" val="451855620"/>
                    </a:ext>
                  </a:extLst>
                </a:gridCol>
                <a:gridCol w="1777782">
                  <a:extLst>
                    <a:ext uri="{9D8B030D-6E8A-4147-A177-3AD203B41FA5}">
                      <a16:colId xmlns:a16="http://schemas.microsoft.com/office/drawing/2014/main" val="2157131922"/>
                    </a:ext>
                  </a:extLst>
                </a:gridCol>
              </a:tblGrid>
              <a:tr h="11473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Teacher(s) appropriately certified for the bilingual/ ESL program (TEC 29.061)?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 the student LEP/EL?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 of Program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PEIMS Fall Data Element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PEIMS Fall Code Table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Code Value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BEA Funding Weight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Bilingual/ESL</a:t>
                      </a:r>
                      <a:r>
                        <a:rPr lang="en-US" sz="1400" dirty="0">
                          <a:effectLst/>
                        </a:rPr>
                        <a:t> Funding Code (PEIMS Summer submission)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380642"/>
                  </a:ext>
                </a:extLst>
              </a:tr>
              <a:tr h="415497">
                <a:tc row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</a:rPr>
                        <a:t>Transitional bilingual early exit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E1042 BILINGUAL-PROGRAM-TYPE-CODE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C175 BILINGUAL-PROGRAM-TYPE-CODE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939299"/>
                  </a:ext>
                </a:extLst>
              </a:tr>
              <a:tr h="415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</a:rPr>
                        <a:t>Transitional bilingual late exit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623779"/>
                  </a:ext>
                </a:extLst>
              </a:tr>
              <a:tr h="415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</a:rPr>
                        <a:t>Dual language immersion two-way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885250"/>
                  </a:ext>
                </a:extLst>
              </a:tr>
              <a:tr h="415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</a:rPr>
                        <a:t>Dual language immersion one-way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355265"/>
                  </a:ext>
                </a:extLst>
              </a:tr>
              <a:tr h="6308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effectLst/>
                        </a:rPr>
                        <a:t>Transitional bilingual early exit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None, Bil/ESL attendance not reported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387246"/>
                  </a:ext>
                </a:extLst>
              </a:tr>
              <a:tr h="6308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</a:rPr>
                        <a:t>Transitional bilingual late exit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None, </a:t>
                      </a:r>
                      <a:r>
                        <a:rPr lang="en-US" sz="1400" dirty="0" err="1">
                          <a:effectLst/>
                        </a:rPr>
                        <a:t>Bil</a:t>
                      </a:r>
                      <a:r>
                        <a:rPr lang="en-US" sz="1400" dirty="0">
                          <a:effectLst/>
                        </a:rPr>
                        <a:t>/ESL attendance not reported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629756"/>
                  </a:ext>
                </a:extLst>
              </a:tr>
              <a:tr h="415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</a:rPr>
                        <a:t>Dual language immersion two-way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471929"/>
                  </a:ext>
                </a:extLst>
              </a:tr>
              <a:tr h="6308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</a:rPr>
                        <a:t>Dual language immersion one-way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None, </a:t>
                      </a:r>
                      <a:r>
                        <a:rPr lang="en-US" sz="1400" dirty="0" err="1">
                          <a:effectLst/>
                        </a:rPr>
                        <a:t>Bil</a:t>
                      </a:r>
                      <a:r>
                        <a:rPr lang="en-US" sz="1400" dirty="0">
                          <a:effectLst/>
                        </a:rPr>
                        <a:t>/ESL attendance not reported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88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72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349D-BB81-4D3A-B772-0063D3EB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BEA Funding Weights: ESL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0F42E-87B8-4A98-81B1-40F8BA8E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D659E4-3947-4D80-94CF-7267C0608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80311"/>
              </p:ext>
            </p:extLst>
          </p:nvPr>
        </p:nvGraphicFramePr>
        <p:xfrm>
          <a:off x="368900" y="1275450"/>
          <a:ext cx="11329926" cy="4003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421">
                  <a:extLst>
                    <a:ext uri="{9D8B030D-6E8A-4147-A177-3AD203B41FA5}">
                      <a16:colId xmlns:a16="http://schemas.microsoft.com/office/drawing/2014/main" val="1230396969"/>
                    </a:ext>
                  </a:extLst>
                </a:gridCol>
                <a:gridCol w="1060833">
                  <a:extLst>
                    <a:ext uri="{9D8B030D-6E8A-4147-A177-3AD203B41FA5}">
                      <a16:colId xmlns:a16="http://schemas.microsoft.com/office/drawing/2014/main" val="297844176"/>
                    </a:ext>
                  </a:extLst>
                </a:gridCol>
                <a:gridCol w="2610009">
                  <a:extLst>
                    <a:ext uri="{9D8B030D-6E8A-4147-A177-3AD203B41FA5}">
                      <a16:colId xmlns:a16="http://schemas.microsoft.com/office/drawing/2014/main" val="573542921"/>
                    </a:ext>
                  </a:extLst>
                </a:gridCol>
                <a:gridCol w="1082911">
                  <a:extLst>
                    <a:ext uri="{9D8B030D-6E8A-4147-A177-3AD203B41FA5}">
                      <a16:colId xmlns:a16="http://schemas.microsoft.com/office/drawing/2014/main" val="3531212287"/>
                    </a:ext>
                  </a:extLst>
                </a:gridCol>
                <a:gridCol w="1138094">
                  <a:extLst>
                    <a:ext uri="{9D8B030D-6E8A-4147-A177-3AD203B41FA5}">
                      <a16:colId xmlns:a16="http://schemas.microsoft.com/office/drawing/2014/main" val="331843813"/>
                    </a:ext>
                  </a:extLst>
                </a:gridCol>
                <a:gridCol w="729950">
                  <a:extLst>
                    <a:ext uri="{9D8B030D-6E8A-4147-A177-3AD203B41FA5}">
                      <a16:colId xmlns:a16="http://schemas.microsoft.com/office/drawing/2014/main" val="505301270"/>
                    </a:ext>
                  </a:extLst>
                </a:gridCol>
                <a:gridCol w="1094926">
                  <a:extLst>
                    <a:ext uri="{9D8B030D-6E8A-4147-A177-3AD203B41FA5}">
                      <a16:colId xmlns:a16="http://schemas.microsoft.com/office/drawing/2014/main" val="451855620"/>
                    </a:ext>
                  </a:extLst>
                </a:gridCol>
                <a:gridCol w="1777782">
                  <a:extLst>
                    <a:ext uri="{9D8B030D-6E8A-4147-A177-3AD203B41FA5}">
                      <a16:colId xmlns:a16="http://schemas.microsoft.com/office/drawing/2014/main" val="2157131922"/>
                    </a:ext>
                  </a:extLst>
                </a:gridCol>
              </a:tblGrid>
              <a:tr h="1059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Teacher(s) appropriately certified for the bilingual/ ESL program (TEC 29.061)?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 the student LEP/EL?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 of Program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PEIMS Fall Data Element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PEIMS Fall Code Table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Code Value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BEA Funding Weight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Bilingual/ESL Funding Code (PEIMS Summer submission)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380642"/>
                  </a:ext>
                </a:extLst>
              </a:tr>
              <a:tr h="73596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as a second language content-based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E1043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ESL-PROGRAM-TYPE-CODE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C176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ESL-PROGRAM-TYPE-CODE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939299"/>
                  </a:ext>
                </a:extLst>
              </a:tr>
              <a:tr h="735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as a second language pull-out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623779"/>
                  </a:ext>
                </a:extLst>
              </a:tr>
              <a:tr h="735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as a second language content-based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None, Bil/ESL attendance not reported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885250"/>
                  </a:ext>
                </a:extLst>
              </a:tr>
              <a:tr h="735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as a second language pull-out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/ESL attendance not reported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35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61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349D-BB81-4D3A-B772-0063D3EB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 Funding Weights: Alternative Language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0F42E-87B8-4A98-81B1-40F8BA8E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D659E4-3947-4D80-94CF-7267C0608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62568"/>
              </p:ext>
            </p:extLst>
          </p:nvPr>
        </p:nvGraphicFramePr>
        <p:xfrm>
          <a:off x="361051" y="1369637"/>
          <a:ext cx="11329926" cy="4003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8832">
                  <a:extLst>
                    <a:ext uri="{9D8B030D-6E8A-4147-A177-3AD203B41FA5}">
                      <a16:colId xmlns:a16="http://schemas.microsoft.com/office/drawing/2014/main" val="1230396969"/>
                    </a:ext>
                  </a:extLst>
                </a:gridCol>
                <a:gridCol w="1047832">
                  <a:extLst>
                    <a:ext uri="{9D8B030D-6E8A-4147-A177-3AD203B41FA5}">
                      <a16:colId xmlns:a16="http://schemas.microsoft.com/office/drawing/2014/main" val="297844176"/>
                    </a:ext>
                  </a:extLst>
                </a:gridCol>
                <a:gridCol w="2319599">
                  <a:extLst>
                    <a:ext uri="{9D8B030D-6E8A-4147-A177-3AD203B41FA5}">
                      <a16:colId xmlns:a16="http://schemas.microsoft.com/office/drawing/2014/main" val="573542921"/>
                    </a:ext>
                  </a:extLst>
                </a:gridCol>
                <a:gridCol w="1082911">
                  <a:extLst>
                    <a:ext uri="{9D8B030D-6E8A-4147-A177-3AD203B41FA5}">
                      <a16:colId xmlns:a16="http://schemas.microsoft.com/office/drawing/2014/main" val="3531212287"/>
                    </a:ext>
                  </a:extLst>
                </a:gridCol>
                <a:gridCol w="1138094">
                  <a:extLst>
                    <a:ext uri="{9D8B030D-6E8A-4147-A177-3AD203B41FA5}">
                      <a16:colId xmlns:a16="http://schemas.microsoft.com/office/drawing/2014/main" val="331843813"/>
                    </a:ext>
                  </a:extLst>
                </a:gridCol>
                <a:gridCol w="729950">
                  <a:extLst>
                    <a:ext uri="{9D8B030D-6E8A-4147-A177-3AD203B41FA5}">
                      <a16:colId xmlns:a16="http://schemas.microsoft.com/office/drawing/2014/main" val="505301270"/>
                    </a:ext>
                  </a:extLst>
                </a:gridCol>
                <a:gridCol w="1094926">
                  <a:extLst>
                    <a:ext uri="{9D8B030D-6E8A-4147-A177-3AD203B41FA5}">
                      <a16:colId xmlns:a16="http://schemas.microsoft.com/office/drawing/2014/main" val="451855620"/>
                    </a:ext>
                  </a:extLst>
                </a:gridCol>
                <a:gridCol w="1777782">
                  <a:extLst>
                    <a:ext uri="{9D8B030D-6E8A-4147-A177-3AD203B41FA5}">
                      <a16:colId xmlns:a16="http://schemas.microsoft.com/office/drawing/2014/main" val="2157131922"/>
                    </a:ext>
                  </a:extLst>
                </a:gridCol>
              </a:tblGrid>
              <a:tr h="1059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Teacher(s) appropriately certified for the bilingual/ ESL program (TEC 29.061)?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 the student LEP/EL?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 of Program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PEIMS Fall Data Element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PEIMS Fall Code Table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Code Value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BEA Funding Weight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Bilingual/ESL Funding Code (PEIMS Summer submission)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99" marR="32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380642"/>
                  </a:ext>
                </a:extLst>
              </a:tr>
              <a:tr h="73596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No; LEA filed a bilingual education exception for a transitional (early or late exit) or dual language (one-way or two-way) bilingual program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Alternative bilingual language program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E1642 ALTERNATIVE-LANGUAGE-PROGRAM-CODE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C221 ALTERNATIVE-LANGUAGE-PROGRAM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939299"/>
                  </a:ext>
                </a:extLst>
              </a:tr>
              <a:tr h="735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None, Bil/ESL attendance not reported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623779"/>
                  </a:ext>
                </a:extLst>
              </a:tr>
              <a:tr h="73596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No; LEA filed an ESL waiver for a content-based or pull-out ESL program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Alternative ESL language program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885250"/>
                  </a:ext>
                </a:extLst>
              </a:tr>
              <a:tr h="735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/ESL attendance not reported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35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53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AA83-6E4C-4CF0-8B19-EC4F3D08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7FC7F-8CF5-45C0-A630-43DFF255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1D3CC-433D-41F5-B957-510F47C7CA3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LEP/EL </a:t>
            </a:r>
            <a:r>
              <a:rPr lang="en-US" b="0" dirty="0">
                <a:hlinkClick r:id="rId2" tooltip="Decision Chart"/>
              </a:rPr>
              <a:t>Decision Chart</a:t>
            </a:r>
            <a:r>
              <a:rPr lang="en-US" b="0" dirty="0"/>
              <a:t> for the LPAC with PEIMS codes</a:t>
            </a:r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hlinkClick r:id="rId3" tooltip="Code Guide for BE-ESL Association_Funding Update_August 2019.pdf"/>
              </a:rPr>
              <a:t>Code Guide</a:t>
            </a:r>
            <a:r>
              <a:rPr lang="en-US" b="0" dirty="0"/>
              <a:t> for Bilingual and ESL Program Association</a:t>
            </a:r>
            <a:r>
              <a:rPr lang="en-US" b="0"/>
              <a:t> </a:t>
            </a:r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hlinkClick r:id="rId4" tooltip="TEDS Updated 2019-2020 Code Tables Related to English Learners.pdf"/>
              </a:rPr>
              <a:t>Texas Education Data Standards (TEDS) Section 4</a:t>
            </a:r>
            <a:r>
              <a:rPr lang="en-US" b="0" dirty="0"/>
              <a:t> </a:t>
            </a:r>
            <a:r>
              <a:rPr lang="en-US" b="0" i="1" dirty="0"/>
              <a:t>2019-2020 EL related code tables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4457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81665" y="2627289"/>
            <a:ext cx="10058400" cy="3451539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accent5"/>
                </a:solidFill>
              </a:rPr>
              <a:t>Carlene Thomas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cap="none" dirty="0"/>
              <a:t>ESL Program Coordinator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cap="none" dirty="0">
                <a:hlinkClick r:id="rId3"/>
              </a:rPr>
              <a:t>carlene.thomas@tea.texas.gov</a:t>
            </a:r>
            <a:endParaRPr lang="en-US" b="1" cap="non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cap="none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cap="non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Main phone: 512-463-9414</a:t>
            </a:r>
            <a:endParaRPr lang="en-US" b="1" dirty="0"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cs typeface="Calibri Light"/>
              </a:rPr>
              <a:t>E-MAIL: </a:t>
            </a:r>
            <a:r>
              <a:rPr lang="en-US" dirty="0">
                <a:cs typeface="Calibri Light"/>
                <a:hlinkClick r:id="rId4"/>
              </a:rPr>
              <a:t>EnglishLearnerSupport@tea.texas.gov</a:t>
            </a:r>
            <a:endParaRPr lang="en-US" b="1" dirty="0"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Calibri Ligh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055E0-DAA6-4F50-AADE-AC8E9AA4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1E8B2-75EA-41FE-AF7C-2FBA9BCFF8AA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4/2/2020</a:t>
            </a:fld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charset="0"/>
                <a:ea typeface="+mn-ea"/>
                <a:cs typeface="+mn-cs"/>
              </a:rPr>
              <a:t>     </a:t>
            </a:r>
            <a:fld id="{EA89072E-2125-40D6-847A-9E6B768971D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Open Sans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6358F-B914-47A5-8830-6F435332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charset="0"/>
                <a:ea typeface="+mn-ea"/>
                <a:cs typeface="+mn-cs"/>
              </a:rPr>
              <a:t>English Learner Support</a:t>
            </a:r>
          </a:p>
        </p:txBody>
      </p:sp>
      <p:sp>
        <p:nvSpPr>
          <p:cNvPr id="13" name="Title 10"/>
          <p:cNvSpPr txBox="1">
            <a:spLocks/>
          </p:cNvSpPr>
          <p:nvPr/>
        </p:nvSpPr>
        <p:spPr>
          <a:xfrm>
            <a:off x="1068387" y="95759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73923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Program Code Connections</a:t>
            </a:r>
          </a:p>
          <a:p>
            <a:pPr lvl="1"/>
            <a:r>
              <a:rPr lang="en-US" dirty="0"/>
              <a:t>Bilingual Programs</a:t>
            </a:r>
          </a:p>
          <a:p>
            <a:pPr lvl="1"/>
            <a:r>
              <a:rPr lang="en-US" dirty="0"/>
              <a:t>ESL Programs</a:t>
            </a:r>
          </a:p>
          <a:p>
            <a:pPr lvl="1"/>
            <a:r>
              <a:rPr lang="en-US" dirty="0"/>
              <a:t>Alternative Language Programs</a:t>
            </a:r>
            <a:endParaRPr lang="en-US" sz="2200" dirty="0"/>
          </a:p>
          <a:p>
            <a:pPr marL="0" indent="0">
              <a:buNone/>
            </a:pPr>
            <a:r>
              <a:rPr lang="en-US" dirty="0"/>
              <a:t>Bilingual Education Allotment (BEA) Funding</a:t>
            </a:r>
          </a:p>
          <a:p>
            <a:pPr lvl="1"/>
            <a:r>
              <a:rPr lang="en-US" dirty="0" err="1"/>
              <a:t>Bilingual/ESL</a:t>
            </a:r>
            <a:r>
              <a:rPr lang="en-US" dirty="0"/>
              <a:t> Funding Code</a:t>
            </a:r>
          </a:p>
          <a:p>
            <a:pPr lvl="1"/>
            <a:r>
              <a:rPr lang="en-US" dirty="0"/>
              <a:t>BEA Weighted Funding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1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FD50C3C7-7F50-0845-B992-9105C5E25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" y="1107054"/>
            <a:ext cx="12116740" cy="8077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1699"/>
            <a:ext cx="12192000" cy="906065"/>
          </a:xfrm>
        </p:spPr>
        <p:txBody>
          <a:bodyPr/>
          <a:lstStyle/>
          <a:p>
            <a:r>
              <a:rPr lang="en-US" dirty="0"/>
              <a:t>Program Code Connections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71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1966213" y="174674"/>
            <a:ext cx="8221489" cy="9088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Bilingual Education Program Code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Certification Connection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333CF-55D6-4733-8E90-9467E38760EB}"/>
              </a:ext>
            </a:extLst>
          </p:cNvPr>
          <p:cNvGraphicFramePr>
            <a:graphicFrameLocks noGrp="1"/>
          </p:cNvGraphicFramePr>
          <p:nvPr/>
        </p:nvGraphicFramePr>
        <p:xfrm>
          <a:off x="555172" y="1093332"/>
          <a:ext cx="11136084" cy="480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3464042132"/>
                    </a:ext>
                  </a:extLst>
                </a:gridCol>
                <a:gridCol w="3820886">
                  <a:extLst>
                    <a:ext uri="{9D8B030D-6E8A-4147-A177-3AD203B41FA5}">
                      <a16:colId xmlns:a16="http://schemas.microsoft.com/office/drawing/2014/main" val="2530071001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val="3777676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Bilingual Education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Certification 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95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/>
                        <a:t>Transitional Bilingual Education (TBE)</a:t>
                      </a:r>
                    </a:p>
                    <a:p>
                      <a:pPr marL="283464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Early-Exit</a:t>
                      </a:r>
                    </a:p>
                    <a:p>
                      <a:pPr marL="283464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Late-Exit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self-contained (1) or departmentalized (2+), TBE teachers must be certified 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content/grade level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bilingual education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TBE program requirements (including certification) continue </a:t>
                      </a:r>
                      <a:r>
                        <a:rPr lang="en-US" sz="1600" b="1" dirty="0"/>
                        <a:t>through the elementary grades </a:t>
                      </a:r>
                      <a:r>
                        <a:rPr lang="en-US" sz="1600" dirty="0"/>
                        <a:t>(up through 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 or 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 if clustered with elementary grades)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/>
                        <a:t>Dual Language Immersion (DLI)</a:t>
                      </a:r>
                    </a:p>
                    <a:p>
                      <a:pPr marL="283464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One-Way </a:t>
                      </a:r>
                    </a:p>
                    <a:p>
                      <a:pPr marL="283464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Two-Way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self-contained (1) or departmentalized (2+), DLI teachers must be certified 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content/grade level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bilingual education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Optional: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paired-teaching (2), may have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teacher bilingual education certified (partner language instruction)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teacher English as a Second Language (ESL) certified (English instruction)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DLI program goals intend for DLI students to continue with program participation through the duration of the program (elementary grades), including English learners who reclassify as English proficient. 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DLI programs may extend into middle and high school; certification requirements continue to apply.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9483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831F76-B2DA-44BD-8FC4-FFA9128255DB}"/>
              </a:ext>
            </a:extLst>
          </p:cNvPr>
          <p:cNvSpPr txBox="1"/>
          <p:nvPr/>
        </p:nvSpPr>
        <p:spPr>
          <a:xfrm>
            <a:off x="7279880" y="6122163"/>
            <a:ext cx="43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Resource: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Bilingual Education Exception Scenario Chain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45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1691640" y="194296"/>
            <a:ext cx="9725043" cy="90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English as a Second Language (ESL) Program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Certification Connection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333CF-55D6-4733-8E90-9467E38760EB}"/>
              </a:ext>
            </a:extLst>
          </p:cNvPr>
          <p:cNvGraphicFramePr>
            <a:graphicFrameLocks noGrp="1"/>
          </p:cNvGraphicFramePr>
          <p:nvPr/>
        </p:nvGraphicFramePr>
        <p:xfrm>
          <a:off x="527958" y="1396496"/>
          <a:ext cx="11136084" cy="422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3464042132"/>
                    </a:ext>
                  </a:extLst>
                </a:gridCol>
                <a:gridCol w="3820886">
                  <a:extLst>
                    <a:ext uri="{9D8B030D-6E8A-4147-A177-3AD203B41FA5}">
                      <a16:colId xmlns:a16="http://schemas.microsoft.com/office/drawing/2014/main" val="2530071001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val="3777676813"/>
                    </a:ext>
                  </a:extLst>
                </a:gridCol>
              </a:tblGrid>
              <a:tr h="355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ESL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Certification 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950565"/>
                  </a:ext>
                </a:extLst>
              </a:tr>
              <a:tr h="1422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/>
                        <a:t>Content-Based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All content area teachers </a:t>
                      </a:r>
                      <a:r>
                        <a:rPr lang="en-US" sz="1800" dirty="0"/>
                        <a:t>of English learners in Content-Based ESL are certified 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content/grade level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ESL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Content areas include English language arts and reading (ELAR), mathematics, science, and social studies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74688"/>
                  </a:ext>
                </a:extLst>
              </a:tr>
              <a:tr h="2398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/>
                        <a:t>Pull-Out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English language arts and reading (ELAR) instruction </a:t>
                      </a:r>
                      <a:r>
                        <a:rPr lang="en-US" dirty="0"/>
                        <a:t>is provided to English learners in Pull-Out ESL by teachers who are certified in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content/grade level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ESL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Pull-Out ESL can be implemented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by the ELAR classroom teacher who is ESL certified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through co-teaching of an ESL certified teacher and ELAR certified teacher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through an additional ESL/ELAR course/block provided by an ESL and ELAR certified teacher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0300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B030D8-3698-49A1-B794-C56758BB6FF2}"/>
              </a:ext>
            </a:extLst>
          </p:cNvPr>
          <p:cNvSpPr txBox="1"/>
          <p:nvPr/>
        </p:nvSpPr>
        <p:spPr>
          <a:xfrm>
            <a:off x="8779024" y="6122163"/>
            <a:ext cx="2860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Resource: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ESL Waiver Scenario Chain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2302-43EA-4FEA-8057-570CC80F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Language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47850-48A9-4758-A6CF-8063CE4F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3E50F-411D-4665-A936-EDF7D3BD4E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Key Notes: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English learners participating in an </a:t>
            </a:r>
            <a:r>
              <a:rPr lang="en-US" i="1" dirty="0"/>
              <a:t>Alternative Language Program </a:t>
            </a:r>
            <a:r>
              <a:rPr lang="en-US" b="1" dirty="0"/>
              <a:t>are served and do generate BEA funds</a:t>
            </a:r>
            <a:r>
              <a:rPr lang="en-US" dirty="0"/>
              <a:t>.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Alternative Language Program </a:t>
            </a:r>
            <a:r>
              <a:rPr lang="en-US" dirty="0"/>
              <a:t>codes </a:t>
            </a:r>
            <a:r>
              <a:rPr lang="en-US" b="1" dirty="0"/>
              <a:t>can only be utilized </a:t>
            </a:r>
            <a:r>
              <a:rPr lang="en-US" dirty="0"/>
              <a:t>if a district has submitted a bilingual education exception or ESL waiver.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4C3A4-C28C-493C-8940-01C0FE719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Alternative Language Programs </a:t>
            </a:r>
            <a:r>
              <a:rPr lang="en-US" dirty="0"/>
              <a:t>are provided when the district has submitted a bilingual education exception or ESL waiver for the current school year due to insufficient number of appropriately certified teachers.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5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5DE9-9D53-46EE-9ECB-4FEDB5CF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Parental Permission and Program Code Connection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C6C2C-C47D-4944-B479-A80B8F8E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D14D032-244E-423A-BA7B-6F26024D8455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266209" y="1413971"/>
          <a:ext cx="11659581" cy="423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529">
                  <a:extLst>
                    <a:ext uri="{9D8B030D-6E8A-4147-A177-3AD203B41FA5}">
                      <a16:colId xmlns:a16="http://schemas.microsoft.com/office/drawing/2014/main" val="3901693489"/>
                    </a:ext>
                  </a:extLst>
                </a:gridCol>
                <a:gridCol w="6601561">
                  <a:extLst>
                    <a:ext uri="{9D8B030D-6E8A-4147-A177-3AD203B41FA5}">
                      <a16:colId xmlns:a16="http://schemas.microsoft.com/office/drawing/2014/main" val="2426917215"/>
                    </a:ext>
                  </a:extLst>
                </a:gridCol>
                <a:gridCol w="3351491">
                  <a:extLst>
                    <a:ext uri="{9D8B030D-6E8A-4147-A177-3AD203B41FA5}">
                      <a16:colId xmlns:a16="http://schemas.microsoft.com/office/drawing/2014/main" val="2269334819"/>
                    </a:ext>
                  </a:extLst>
                </a:gridCol>
              </a:tblGrid>
              <a:tr h="1135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Parental Permission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Associated Alternative Language Program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901896"/>
                  </a:ext>
                </a:extLst>
              </a:tr>
              <a:tr h="1397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 or guardian has approved placement of a LEP/English learner (EL) student in the Bilingual Program, but the district is implementing an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Alternative Language Program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approved by the Texas Education Agency due to the district's submission of a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Bilingual Education Exception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current school year, per 19 TAC §89.1207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01</a:t>
                      </a:r>
                    </a:p>
                    <a:p>
                      <a:pPr algn="ctr"/>
                      <a:r>
                        <a:rPr lang="en-US" sz="1800" b="0" dirty="0"/>
                        <a:t>Alternative Bilingual </a:t>
                      </a:r>
                    </a:p>
                    <a:p>
                      <a:pPr algn="ctr"/>
                      <a:r>
                        <a:rPr lang="en-US" sz="1800" b="0" dirty="0"/>
                        <a:t>Language 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041820"/>
                  </a:ext>
                </a:extLst>
              </a:tr>
              <a:tr h="15865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 or guardian has approved the placement of a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LEP/English learner (EL)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 in the ESL Program, but the district is implementing an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Alternative Language Program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approved by the Texas Education Agency due to the district's submission of an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ESL Waiver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current school year, per 19 TAC §89.1207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02</a:t>
                      </a:r>
                    </a:p>
                    <a:p>
                      <a:pPr algn="ctr"/>
                      <a:r>
                        <a:rPr lang="en-US" sz="1800" b="0" dirty="0"/>
                        <a:t>Alternative ESL </a:t>
                      </a:r>
                    </a:p>
                    <a:p>
                      <a:pPr algn="ctr"/>
                      <a:r>
                        <a:rPr lang="en-US" sz="1800" b="0" dirty="0"/>
                        <a:t>Language Program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0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94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FD50C3C7-7F50-0845-B992-9105C5E2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" b="24171"/>
          <a:stretch/>
        </p:blipFill>
        <p:spPr>
          <a:xfrm>
            <a:off x="0" y="973121"/>
            <a:ext cx="12192000" cy="5884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3121"/>
            <a:ext cx="12192000" cy="906065"/>
          </a:xfrm>
        </p:spPr>
        <p:txBody>
          <a:bodyPr/>
          <a:lstStyle/>
          <a:p>
            <a:r>
              <a:rPr lang="en-US" dirty="0"/>
              <a:t>BEA Funding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0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AA83-6E4C-4CF0-8B19-EC4F3D08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Bilingual/ESL Funding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7FC7F-8CF5-45C0-A630-43DFF255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1D3CC-433D-41F5-B957-510F47C7CA3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New</a:t>
            </a:r>
          </a:p>
          <a:p>
            <a:pPr lvl="0"/>
            <a:r>
              <a:rPr lang="en-US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 Bilingual/ESL Funding Code will be reported in the PEIMS Summer and Extended Year Submissions.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b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r>
              <a:rPr lang="en-US" dirty="0"/>
              <a:t>Definition</a:t>
            </a:r>
          </a:p>
          <a:p>
            <a:pPr lvl="0"/>
            <a:r>
              <a:rPr lang="en-US" b="0" dirty="0"/>
              <a:t>The Bilingual/ESL Funding Code </a:t>
            </a:r>
            <a:r>
              <a:rPr lang="en-US" b="0" dirty="0">
                <a:solidFill>
                  <a:prstClr val="black"/>
                </a:solidFill>
                <a:latin typeface="Calibri" panose="020F0502020204030204"/>
              </a:rPr>
              <a:t>indicates the language program in which the student participates during the reporting period.</a:t>
            </a:r>
          </a:p>
        </p:txBody>
      </p:sp>
    </p:spTree>
    <p:extLst>
      <p:ext uri="{BB962C8B-B14F-4D97-AF65-F5344CB8AC3E}">
        <p14:creationId xmlns:p14="http://schemas.microsoft.com/office/powerpoint/2010/main" val="3834787906"/>
      </p:ext>
    </p:extLst>
  </p:cSld>
  <p:clrMapOvr>
    <a:masterClrMapping/>
  </p:clrMapOvr>
</p:sld>
</file>

<file path=ppt/theme/theme1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C99A2C20-094B-47C5-9BBF-50F4AB7CF89F}" vid="{0C873569-AEFC-403E-9CD3-8FD6BF8D165F}"/>
    </a:ext>
  </a:extLst>
</a:theme>
</file>

<file path=ppt/theme/theme2.xml><?xml version="1.0" encoding="utf-8"?>
<a:theme xmlns:a="http://schemas.openxmlformats.org/drawingml/2006/main" name="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C99A2C20-094B-47C5-9BBF-50F4AB7CF89F}" vid="{EB00982A-E654-4E9E-9965-0F939F0286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57DAA2A67E994B942BEF2DEDBA6672" ma:contentTypeVersion="13" ma:contentTypeDescription="Create a new document." ma:contentTypeScope="" ma:versionID="96152a7b27544e20c7f3970a9f67d3e5">
  <xsd:schema xmlns:xsd="http://www.w3.org/2001/XMLSchema" xmlns:xs="http://www.w3.org/2001/XMLSchema" xmlns:p="http://schemas.microsoft.com/office/2006/metadata/properties" xmlns:ns3="b96e9973-bee7-4323-9b55-90d87a32abd0" xmlns:ns4="a18edd9a-5634-4c44-aa7e-2b94c6aeb4c7" targetNamespace="http://schemas.microsoft.com/office/2006/metadata/properties" ma:root="true" ma:fieldsID="3d3bd553f9e09b6cc21a5853401a4174" ns3:_="" ns4:_="">
    <xsd:import namespace="b96e9973-bee7-4323-9b55-90d87a32abd0"/>
    <xsd:import namespace="a18edd9a-5634-4c44-aa7e-2b94c6aeb4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e9973-bee7-4323-9b55-90d87a32ab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edd9a-5634-4c44-aa7e-2b94c6aeb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6B09A2-945F-4E6A-B7C6-5EA84A6F6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6e9973-bee7-4323-9b55-90d87a32abd0"/>
    <ds:schemaRef ds:uri="a18edd9a-5634-4c44-aa7e-2b94c6aeb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F1F309-D613-4F99-A169-1C7DD9984A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0BBA55-610F-4115-8CE9-55105807F0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1208</Words>
  <Application>Microsoft Office PowerPoint</Application>
  <PresentationFormat>Widescreen</PresentationFormat>
  <Paragraphs>268</Paragraphs>
  <Slides>16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(Body)</vt:lpstr>
      <vt:lpstr>Calibri Light</vt:lpstr>
      <vt:lpstr>Open Sans</vt:lpstr>
      <vt:lpstr>Open Sans (Headings)</vt:lpstr>
      <vt:lpstr>Open Sans Light</vt:lpstr>
      <vt:lpstr>Times New Roman</vt:lpstr>
      <vt:lpstr>Tw Cen MT</vt:lpstr>
      <vt:lpstr>Tw Cen MT</vt:lpstr>
      <vt:lpstr>Wingdings</vt:lpstr>
      <vt:lpstr>TEA Main Slide</vt:lpstr>
      <vt:lpstr>Section Title Slides</vt:lpstr>
      <vt:lpstr>Spring TSDS Vendor Training for Bilingual &amp; ESL Programs</vt:lpstr>
      <vt:lpstr>Agenda</vt:lpstr>
      <vt:lpstr>Program Code Connections</vt:lpstr>
      <vt:lpstr>PowerPoint Presentation</vt:lpstr>
      <vt:lpstr>PowerPoint Presentation</vt:lpstr>
      <vt:lpstr>Alternative Language Programs</vt:lpstr>
      <vt:lpstr>Parental Permission and Program Code Connection</vt:lpstr>
      <vt:lpstr>BEA Funding</vt:lpstr>
      <vt:lpstr>New Bilingual/ESL Funding Code</vt:lpstr>
      <vt:lpstr>Bilingual/ESL Funding Code Table</vt:lpstr>
      <vt:lpstr>Bilingual Education Allotment (BEA) Funding Weights</vt:lpstr>
      <vt:lpstr>BEA Funding Weights: Bilingual Education Programs</vt:lpstr>
      <vt:lpstr>BEA Funding Weights: ESL Programs</vt:lpstr>
      <vt:lpstr>BEA Funding Weights: Alternative Language Programs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Carlene</dc:creator>
  <cp:lastModifiedBy>Thomas, Carlene</cp:lastModifiedBy>
  <cp:revision>2</cp:revision>
  <dcterms:created xsi:type="dcterms:W3CDTF">2020-04-02T13:38:47Z</dcterms:created>
  <dcterms:modified xsi:type="dcterms:W3CDTF">2020-04-02T13:50:32Z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0x010100A257DAA2A67E994B942BEF2DEDBA6672</vt:lpwstr>
  </property>
</Properties>
</file>