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4.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5.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6.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7.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8.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9.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10.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1.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2.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theme/theme13.xml" ContentType="application/vnd.openxmlformats-officedocument.theme+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theme/theme14.xml" ContentType="application/vnd.openxmlformats-officedocument.theme+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15.xml" ContentType="application/vnd.openxmlformats-officedocument.theme+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16.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theme/theme17.xml" ContentType="application/vnd.openxmlformats-officedocument.theme+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theme/theme18.xml" ContentType="application/vnd.openxmlformats-officedocument.theme+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theme/theme19.xml" ContentType="application/vnd.openxmlformats-officedocument.theme+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theme/theme20.xml" ContentType="application/vnd.openxmlformats-officedocument.theme+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theme/theme21.xml" ContentType="application/vnd.openxmlformats-officedocument.theme+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22.xml" ContentType="application/vnd.openxmlformats-officedocument.theme+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theme/theme23.xml" ContentType="application/vnd.openxmlformats-officedocument.theme+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theme/theme24.xml" ContentType="application/vnd.openxmlformats-officedocument.theme+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theme/theme25.xml" ContentType="application/vnd.openxmlformats-officedocument.theme+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theme/theme26.xml" ContentType="application/vnd.openxmlformats-officedocument.theme+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theme/theme27.xml" ContentType="application/vnd.openxmlformats-officedocument.theme+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theme/theme28.xml" ContentType="application/vnd.openxmlformats-officedocument.theme+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theme/theme29.xml" ContentType="application/vnd.openxmlformats-officedocument.theme+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theme/theme30.xml" ContentType="application/vnd.openxmlformats-officedocument.theme+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theme/theme31.xml" ContentType="application/vnd.openxmlformats-officedocument.theme+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theme/theme32.xml" ContentType="application/vnd.openxmlformats-officedocument.theme+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theme/theme33.xml" ContentType="application/vnd.openxmlformats-officedocument.theme+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theme/theme34.xml" ContentType="application/vnd.openxmlformats-officedocument.theme+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theme/theme35.xml" ContentType="application/vnd.openxmlformats-officedocument.theme+xml"/>
  <Override PartName="/ppt/theme/theme36.xml" ContentType="application/vnd.openxmlformats-officedocument.theme+xml"/>
  <Override PartName="/ppt/theme/theme3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36" r:id="rId4"/>
    <p:sldMasterId id="2147483766" r:id="rId5"/>
    <p:sldMasterId id="2147483781" r:id="rId6"/>
    <p:sldMasterId id="2147483796" r:id="rId7"/>
    <p:sldMasterId id="2147483811" r:id="rId8"/>
    <p:sldMasterId id="2147483826" r:id="rId9"/>
    <p:sldMasterId id="2147483841" r:id="rId10"/>
    <p:sldMasterId id="2147483856" r:id="rId11"/>
    <p:sldMasterId id="2147483871" r:id="rId12"/>
    <p:sldMasterId id="2147483886" r:id="rId13"/>
    <p:sldMasterId id="2147483901" r:id="rId14"/>
    <p:sldMasterId id="2147483916" r:id="rId15"/>
    <p:sldMasterId id="2147483946" r:id="rId16"/>
    <p:sldMasterId id="2147483961" r:id="rId17"/>
    <p:sldMasterId id="2147483976" r:id="rId18"/>
    <p:sldMasterId id="2147484006" r:id="rId19"/>
    <p:sldMasterId id="2147484021" r:id="rId20"/>
    <p:sldMasterId id="2147484036" r:id="rId21"/>
    <p:sldMasterId id="2147484051" r:id="rId22"/>
    <p:sldMasterId id="2147484066" r:id="rId23"/>
    <p:sldMasterId id="2147484081" r:id="rId24"/>
    <p:sldMasterId id="2147484096" r:id="rId25"/>
    <p:sldMasterId id="2147484111" r:id="rId26"/>
    <p:sldMasterId id="2147484126" r:id="rId27"/>
    <p:sldMasterId id="2147484141" r:id="rId28"/>
    <p:sldMasterId id="2147484156" r:id="rId29"/>
    <p:sldMasterId id="2147484171" r:id="rId30"/>
    <p:sldMasterId id="2147484186" r:id="rId31"/>
    <p:sldMasterId id="2147484201" r:id="rId32"/>
    <p:sldMasterId id="2147484216" r:id="rId33"/>
    <p:sldMasterId id="2147484231" r:id="rId34"/>
    <p:sldMasterId id="2147484246" r:id="rId35"/>
    <p:sldMasterId id="2147484321" r:id="rId36"/>
    <p:sldMasterId id="2147484336" r:id="rId37"/>
    <p:sldMasterId id="2147484351" r:id="rId38"/>
  </p:sldMasterIdLst>
  <p:notesMasterIdLst>
    <p:notesMasterId r:id="rId144"/>
  </p:notesMasterIdLst>
  <p:handoutMasterIdLst>
    <p:handoutMasterId r:id="rId145"/>
  </p:handoutMasterIdLst>
  <p:sldIdLst>
    <p:sldId id="466" r:id="rId39"/>
    <p:sldId id="861" r:id="rId40"/>
    <p:sldId id="843" r:id="rId41"/>
    <p:sldId id="783" r:id="rId42"/>
    <p:sldId id="989" r:id="rId43"/>
    <p:sldId id="990" r:id="rId44"/>
    <p:sldId id="1043" r:id="rId45"/>
    <p:sldId id="991" r:id="rId46"/>
    <p:sldId id="1049" r:id="rId47"/>
    <p:sldId id="1068" r:id="rId48"/>
    <p:sldId id="1044" r:id="rId49"/>
    <p:sldId id="1048" r:id="rId50"/>
    <p:sldId id="1045" r:id="rId51"/>
    <p:sldId id="1085" r:id="rId52"/>
    <p:sldId id="1046" r:id="rId53"/>
    <p:sldId id="1051" r:id="rId54"/>
    <p:sldId id="1047" r:id="rId55"/>
    <p:sldId id="1052" r:id="rId56"/>
    <p:sldId id="786" r:id="rId57"/>
    <p:sldId id="992" r:id="rId58"/>
    <p:sldId id="993" r:id="rId59"/>
    <p:sldId id="862" r:id="rId60"/>
    <p:sldId id="796" r:id="rId61"/>
    <p:sldId id="698" r:id="rId62"/>
    <p:sldId id="737" r:id="rId63"/>
    <p:sldId id="795" r:id="rId64"/>
    <p:sldId id="994" r:id="rId65"/>
    <p:sldId id="995" r:id="rId66"/>
    <p:sldId id="996" r:id="rId67"/>
    <p:sldId id="997" r:id="rId68"/>
    <p:sldId id="965" r:id="rId69"/>
    <p:sldId id="998" r:id="rId70"/>
    <p:sldId id="999" r:id="rId71"/>
    <p:sldId id="1001" r:id="rId72"/>
    <p:sldId id="970" r:id="rId73"/>
    <p:sldId id="1002" r:id="rId74"/>
    <p:sldId id="1079" r:id="rId75"/>
    <p:sldId id="1005" r:id="rId76"/>
    <p:sldId id="1086" r:id="rId77"/>
    <p:sldId id="1006" r:id="rId78"/>
    <p:sldId id="976" r:id="rId79"/>
    <p:sldId id="1007" r:id="rId80"/>
    <p:sldId id="1008" r:id="rId81"/>
    <p:sldId id="1009" r:id="rId82"/>
    <p:sldId id="1010" r:id="rId83"/>
    <p:sldId id="1011" r:id="rId84"/>
    <p:sldId id="1073" r:id="rId85"/>
    <p:sldId id="1074" r:id="rId86"/>
    <p:sldId id="1012" r:id="rId87"/>
    <p:sldId id="1013" r:id="rId88"/>
    <p:sldId id="1014" r:id="rId89"/>
    <p:sldId id="1015" r:id="rId90"/>
    <p:sldId id="1075" r:id="rId91"/>
    <p:sldId id="1076" r:id="rId92"/>
    <p:sldId id="1077" r:id="rId93"/>
    <p:sldId id="1078" r:id="rId94"/>
    <p:sldId id="1053" r:id="rId95"/>
    <p:sldId id="1054" r:id="rId96"/>
    <p:sldId id="1055" r:id="rId97"/>
    <p:sldId id="1017" r:id="rId98"/>
    <p:sldId id="1018" r:id="rId99"/>
    <p:sldId id="1056" r:id="rId100"/>
    <p:sldId id="1057" r:id="rId101"/>
    <p:sldId id="1058" r:id="rId102"/>
    <p:sldId id="1061" r:id="rId103"/>
    <p:sldId id="1062" r:id="rId104"/>
    <p:sldId id="1063" r:id="rId105"/>
    <p:sldId id="1019" r:id="rId106"/>
    <p:sldId id="1020" r:id="rId107"/>
    <p:sldId id="1021" r:id="rId108"/>
    <p:sldId id="906" r:id="rId109"/>
    <p:sldId id="900" r:id="rId110"/>
    <p:sldId id="1069" r:id="rId111"/>
    <p:sldId id="1072" r:id="rId112"/>
    <p:sldId id="903" r:id="rId113"/>
    <p:sldId id="1070" r:id="rId114"/>
    <p:sldId id="1071" r:id="rId115"/>
    <p:sldId id="1084" r:id="rId116"/>
    <p:sldId id="1083" r:id="rId117"/>
    <p:sldId id="1080" r:id="rId118"/>
    <p:sldId id="1081" r:id="rId119"/>
    <p:sldId id="1026" r:id="rId120"/>
    <p:sldId id="1027" r:id="rId121"/>
    <p:sldId id="1028" r:id="rId122"/>
    <p:sldId id="1029" r:id="rId123"/>
    <p:sldId id="1082" r:id="rId124"/>
    <p:sldId id="1030" r:id="rId125"/>
    <p:sldId id="1031" r:id="rId126"/>
    <p:sldId id="1032" r:id="rId127"/>
    <p:sldId id="1033" r:id="rId128"/>
    <p:sldId id="1034" r:id="rId129"/>
    <p:sldId id="1035" r:id="rId130"/>
    <p:sldId id="1036" r:id="rId131"/>
    <p:sldId id="1037" r:id="rId132"/>
    <p:sldId id="1038" r:id="rId133"/>
    <p:sldId id="1039" r:id="rId134"/>
    <p:sldId id="1040" r:id="rId135"/>
    <p:sldId id="1041" r:id="rId136"/>
    <p:sldId id="1066" r:id="rId137"/>
    <p:sldId id="1067" r:id="rId138"/>
    <p:sldId id="757" r:id="rId139"/>
    <p:sldId id="1042" r:id="rId140"/>
    <p:sldId id="759" r:id="rId141"/>
    <p:sldId id="760" r:id="rId142"/>
    <p:sldId id="959" r:id="rId143"/>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LW8ib7ANQD0sM4A8sfxVNA==" hashData="E1iiGzpoXT6BbSQ37pS488ZCfa4n0Fk7dmTyyNFcopcNseJzTHYFtSKrccUgUJ1ymXoy/PgcRK53zkbRNVaAXw=="/>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5"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ynep Young" initials="ZY" lastIdx="2" clrIdx="0"/>
  <p:cmAuthor id="1" name="Sharon Reddehase" initials="SNR" lastIdx="1" clrIdx="1"/>
  <p:cmAuthor id="2" name="mulrich" initials="mu" lastIdx="4" clrIdx="2"/>
  <p:cmAuthor id="3" name="Lisa McNicholas" initials="LM" lastIdx="3" clrIdx="3"/>
  <p:cmAuthor id="4" name="Hartwig, Alan" initials="AH" lastIdx="1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DCBA5"/>
    <a:srgbClr val="CDCDCD"/>
    <a:srgbClr val="9DD7EB"/>
    <a:srgbClr val="CAF4F6"/>
    <a:srgbClr val="31B3C5"/>
    <a:srgbClr val="66DEE4"/>
    <a:srgbClr val="9AEAEE"/>
    <a:srgbClr val="9FD7EB"/>
    <a:srgbClr val="70C4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98" autoAdjust="0"/>
    <p:restoredTop sz="72621" autoAdjust="0"/>
  </p:normalViewPr>
  <p:slideViewPr>
    <p:cSldViewPr>
      <p:cViewPr varScale="1">
        <p:scale>
          <a:sx n="54" d="100"/>
          <a:sy n="54" d="100"/>
        </p:scale>
        <p:origin x="1716" y="66"/>
      </p:cViewPr>
      <p:guideLst>
        <p:guide orient="horz" pos="2160"/>
        <p:guide pos="2880"/>
      </p:guideLst>
    </p:cSldViewPr>
  </p:slideViewPr>
  <p:outlineViewPr>
    <p:cViewPr>
      <p:scale>
        <a:sx n="33" d="100"/>
        <a:sy n="33" d="100"/>
      </p:scale>
      <p:origin x="0" y="14982"/>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57" d="100"/>
          <a:sy n="57" d="100"/>
        </p:scale>
        <p:origin x="-2640" y="-108"/>
      </p:cViewPr>
      <p:guideLst>
        <p:guide orient="horz" pos="3025"/>
        <p:guide pos="2304"/>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79.xml"/><Relationship Id="rId21" Type="http://schemas.openxmlformats.org/officeDocument/2006/relationships/slideMaster" Target="slideMasters/slideMaster18.xml"/><Relationship Id="rId42" Type="http://schemas.openxmlformats.org/officeDocument/2006/relationships/slide" Target="slides/slide4.xml"/><Relationship Id="rId63" Type="http://schemas.openxmlformats.org/officeDocument/2006/relationships/slide" Target="slides/slide25.xml"/><Relationship Id="rId84" Type="http://schemas.openxmlformats.org/officeDocument/2006/relationships/slide" Target="slides/slide46.xml"/><Relationship Id="rId138" Type="http://schemas.openxmlformats.org/officeDocument/2006/relationships/slide" Target="slides/slide100.xml"/><Relationship Id="rId107" Type="http://schemas.openxmlformats.org/officeDocument/2006/relationships/slide" Target="slides/slide69.xml"/><Relationship Id="rId11" Type="http://schemas.openxmlformats.org/officeDocument/2006/relationships/slideMaster" Target="slideMasters/slideMaster8.xml"/><Relationship Id="rId32" Type="http://schemas.openxmlformats.org/officeDocument/2006/relationships/slideMaster" Target="slideMasters/slideMaster29.xml"/><Relationship Id="rId53" Type="http://schemas.openxmlformats.org/officeDocument/2006/relationships/slide" Target="slides/slide15.xml"/><Relationship Id="rId74" Type="http://schemas.openxmlformats.org/officeDocument/2006/relationships/slide" Target="slides/slide36.xml"/><Relationship Id="rId128" Type="http://schemas.openxmlformats.org/officeDocument/2006/relationships/slide" Target="slides/slide90.xml"/><Relationship Id="rId149" Type="http://schemas.openxmlformats.org/officeDocument/2006/relationships/theme" Target="theme/theme1.xml"/><Relationship Id="rId5" Type="http://schemas.openxmlformats.org/officeDocument/2006/relationships/slideMaster" Target="slideMasters/slideMaster2.xml"/><Relationship Id="rId95" Type="http://schemas.openxmlformats.org/officeDocument/2006/relationships/slide" Target="slides/slide57.xml"/><Relationship Id="rId22" Type="http://schemas.openxmlformats.org/officeDocument/2006/relationships/slideMaster" Target="slideMasters/slideMaster19.xml"/><Relationship Id="rId27" Type="http://schemas.openxmlformats.org/officeDocument/2006/relationships/slideMaster" Target="slideMasters/slideMaster24.xml"/><Relationship Id="rId43" Type="http://schemas.openxmlformats.org/officeDocument/2006/relationships/slide" Target="slides/slide5.xml"/><Relationship Id="rId48" Type="http://schemas.openxmlformats.org/officeDocument/2006/relationships/slide" Target="slides/slide10.xml"/><Relationship Id="rId64" Type="http://schemas.openxmlformats.org/officeDocument/2006/relationships/slide" Target="slides/slide26.xml"/><Relationship Id="rId69" Type="http://schemas.openxmlformats.org/officeDocument/2006/relationships/slide" Target="slides/slide31.xml"/><Relationship Id="rId113" Type="http://schemas.openxmlformats.org/officeDocument/2006/relationships/slide" Target="slides/slide75.xml"/><Relationship Id="rId118" Type="http://schemas.openxmlformats.org/officeDocument/2006/relationships/slide" Target="slides/slide80.xml"/><Relationship Id="rId134" Type="http://schemas.openxmlformats.org/officeDocument/2006/relationships/slide" Target="slides/slide96.xml"/><Relationship Id="rId139" Type="http://schemas.openxmlformats.org/officeDocument/2006/relationships/slide" Target="slides/slide101.xml"/><Relationship Id="rId80" Type="http://schemas.openxmlformats.org/officeDocument/2006/relationships/slide" Target="slides/slide42.xml"/><Relationship Id="rId85" Type="http://schemas.openxmlformats.org/officeDocument/2006/relationships/slide" Target="slides/slide47.xml"/><Relationship Id="rId150" Type="http://schemas.openxmlformats.org/officeDocument/2006/relationships/tableStyles" Target="tableStyles.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33" Type="http://schemas.openxmlformats.org/officeDocument/2006/relationships/slideMaster" Target="slideMasters/slideMaster30.xml"/><Relationship Id="rId38" Type="http://schemas.openxmlformats.org/officeDocument/2006/relationships/slideMaster" Target="slideMasters/slideMaster35.xml"/><Relationship Id="rId59" Type="http://schemas.openxmlformats.org/officeDocument/2006/relationships/slide" Target="slides/slide21.xml"/><Relationship Id="rId103" Type="http://schemas.openxmlformats.org/officeDocument/2006/relationships/slide" Target="slides/slide65.xml"/><Relationship Id="rId108" Type="http://schemas.openxmlformats.org/officeDocument/2006/relationships/slide" Target="slides/slide70.xml"/><Relationship Id="rId124" Type="http://schemas.openxmlformats.org/officeDocument/2006/relationships/slide" Target="slides/slide86.xml"/><Relationship Id="rId129" Type="http://schemas.openxmlformats.org/officeDocument/2006/relationships/slide" Target="slides/slide91.xml"/><Relationship Id="rId54" Type="http://schemas.openxmlformats.org/officeDocument/2006/relationships/slide" Target="slides/slide16.xml"/><Relationship Id="rId70" Type="http://schemas.openxmlformats.org/officeDocument/2006/relationships/slide" Target="slides/slide32.xml"/><Relationship Id="rId75" Type="http://schemas.openxmlformats.org/officeDocument/2006/relationships/slide" Target="slides/slide37.xml"/><Relationship Id="rId91" Type="http://schemas.openxmlformats.org/officeDocument/2006/relationships/slide" Target="slides/slide53.xml"/><Relationship Id="rId96" Type="http://schemas.openxmlformats.org/officeDocument/2006/relationships/slide" Target="slides/slide58.xml"/><Relationship Id="rId140" Type="http://schemas.openxmlformats.org/officeDocument/2006/relationships/slide" Target="slides/slide102.xml"/><Relationship Id="rId14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Master" Target="slideMasters/slideMaster20.xml"/><Relationship Id="rId28" Type="http://schemas.openxmlformats.org/officeDocument/2006/relationships/slideMaster" Target="slideMasters/slideMaster25.xml"/><Relationship Id="rId49" Type="http://schemas.openxmlformats.org/officeDocument/2006/relationships/slide" Target="slides/slide11.xml"/><Relationship Id="rId114" Type="http://schemas.openxmlformats.org/officeDocument/2006/relationships/slide" Target="slides/slide76.xml"/><Relationship Id="rId119" Type="http://schemas.openxmlformats.org/officeDocument/2006/relationships/slide" Target="slides/slide81.xml"/><Relationship Id="rId44" Type="http://schemas.openxmlformats.org/officeDocument/2006/relationships/slide" Target="slides/slide6.xml"/><Relationship Id="rId60" Type="http://schemas.openxmlformats.org/officeDocument/2006/relationships/slide" Target="slides/slide22.xml"/><Relationship Id="rId65" Type="http://schemas.openxmlformats.org/officeDocument/2006/relationships/slide" Target="slides/slide27.xml"/><Relationship Id="rId81" Type="http://schemas.openxmlformats.org/officeDocument/2006/relationships/slide" Target="slides/slide43.xml"/><Relationship Id="rId86" Type="http://schemas.openxmlformats.org/officeDocument/2006/relationships/slide" Target="slides/slide48.xml"/><Relationship Id="rId130" Type="http://schemas.openxmlformats.org/officeDocument/2006/relationships/slide" Target="slides/slide92.xml"/><Relationship Id="rId135" Type="http://schemas.openxmlformats.org/officeDocument/2006/relationships/slide" Target="slides/slide97.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39" Type="http://schemas.openxmlformats.org/officeDocument/2006/relationships/slide" Target="slides/slide1.xml"/><Relationship Id="rId109" Type="http://schemas.openxmlformats.org/officeDocument/2006/relationships/slide" Target="slides/slide71.xml"/><Relationship Id="rId34" Type="http://schemas.openxmlformats.org/officeDocument/2006/relationships/slideMaster" Target="slideMasters/slideMaster31.xml"/><Relationship Id="rId50" Type="http://schemas.openxmlformats.org/officeDocument/2006/relationships/slide" Target="slides/slide12.xml"/><Relationship Id="rId55" Type="http://schemas.openxmlformats.org/officeDocument/2006/relationships/slide" Target="slides/slide17.xml"/><Relationship Id="rId76" Type="http://schemas.openxmlformats.org/officeDocument/2006/relationships/slide" Target="slides/slide38.xml"/><Relationship Id="rId97" Type="http://schemas.openxmlformats.org/officeDocument/2006/relationships/slide" Target="slides/slide59.xml"/><Relationship Id="rId104" Type="http://schemas.openxmlformats.org/officeDocument/2006/relationships/slide" Target="slides/slide66.xml"/><Relationship Id="rId120" Type="http://schemas.openxmlformats.org/officeDocument/2006/relationships/slide" Target="slides/slide82.xml"/><Relationship Id="rId125" Type="http://schemas.openxmlformats.org/officeDocument/2006/relationships/slide" Target="slides/slide87.xml"/><Relationship Id="rId141" Type="http://schemas.openxmlformats.org/officeDocument/2006/relationships/slide" Target="slides/slide103.xml"/><Relationship Id="rId146"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slide" Target="slides/slide33.xml"/><Relationship Id="rId92" Type="http://schemas.openxmlformats.org/officeDocument/2006/relationships/slide" Target="slides/slide54.xml"/><Relationship Id="rId2" Type="http://schemas.openxmlformats.org/officeDocument/2006/relationships/customXml" Target="../customXml/item2.xml"/><Relationship Id="rId29" Type="http://schemas.openxmlformats.org/officeDocument/2006/relationships/slideMaster" Target="slideMasters/slideMaster26.xml"/><Relationship Id="rId24" Type="http://schemas.openxmlformats.org/officeDocument/2006/relationships/slideMaster" Target="slideMasters/slideMaster21.xml"/><Relationship Id="rId40" Type="http://schemas.openxmlformats.org/officeDocument/2006/relationships/slide" Target="slides/slide2.xml"/><Relationship Id="rId45" Type="http://schemas.openxmlformats.org/officeDocument/2006/relationships/slide" Target="slides/slide7.xml"/><Relationship Id="rId66" Type="http://schemas.openxmlformats.org/officeDocument/2006/relationships/slide" Target="slides/slide28.xml"/><Relationship Id="rId87" Type="http://schemas.openxmlformats.org/officeDocument/2006/relationships/slide" Target="slides/slide49.xml"/><Relationship Id="rId110" Type="http://schemas.openxmlformats.org/officeDocument/2006/relationships/slide" Target="slides/slide72.xml"/><Relationship Id="rId115" Type="http://schemas.openxmlformats.org/officeDocument/2006/relationships/slide" Target="slides/slide77.xml"/><Relationship Id="rId131" Type="http://schemas.openxmlformats.org/officeDocument/2006/relationships/slide" Target="slides/slide93.xml"/><Relationship Id="rId136" Type="http://schemas.openxmlformats.org/officeDocument/2006/relationships/slide" Target="slides/slide98.xml"/><Relationship Id="rId61" Type="http://schemas.openxmlformats.org/officeDocument/2006/relationships/slide" Target="slides/slide23.xml"/><Relationship Id="rId82" Type="http://schemas.openxmlformats.org/officeDocument/2006/relationships/slide" Target="slides/slide44.xml"/><Relationship Id="rId19" Type="http://schemas.openxmlformats.org/officeDocument/2006/relationships/slideMaster" Target="slideMasters/slideMaster16.xml"/><Relationship Id="rId14" Type="http://schemas.openxmlformats.org/officeDocument/2006/relationships/slideMaster" Target="slideMasters/slideMaster11.xml"/><Relationship Id="rId30" Type="http://schemas.openxmlformats.org/officeDocument/2006/relationships/slideMaster" Target="slideMasters/slideMaster27.xml"/><Relationship Id="rId35" Type="http://schemas.openxmlformats.org/officeDocument/2006/relationships/slideMaster" Target="slideMasters/slideMaster32.xml"/><Relationship Id="rId56" Type="http://schemas.openxmlformats.org/officeDocument/2006/relationships/slide" Target="slides/slide18.xml"/><Relationship Id="rId77" Type="http://schemas.openxmlformats.org/officeDocument/2006/relationships/slide" Target="slides/slide39.xml"/><Relationship Id="rId100" Type="http://schemas.openxmlformats.org/officeDocument/2006/relationships/slide" Target="slides/slide62.xml"/><Relationship Id="rId105" Type="http://schemas.openxmlformats.org/officeDocument/2006/relationships/slide" Target="slides/slide67.xml"/><Relationship Id="rId126" Type="http://schemas.openxmlformats.org/officeDocument/2006/relationships/slide" Target="slides/slide88.xml"/><Relationship Id="rId147"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13.xml"/><Relationship Id="rId72" Type="http://schemas.openxmlformats.org/officeDocument/2006/relationships/slide" Target="slides/slide34.xml"/><Relationship Id="rId93" Type="http://schemas.openxmlformats.org/officeDocument/2006/relationships/slide" Target="slides/slide55.xml"/><Relationship Id="rId98" Type="http://schemas.openxmlformats.org/officeDocument/2006/relationships/slide" Target="slides/slide60.xml"/><Relationship Id="rId121" Type="http://schemas.openxmlformats.org/officeDocument/2006/relationships/slide" Target="slides/slide83.xml"/><Relationship Id="rId142" Type="http://schemas.openxmlformats.org/officeDocument/2006/relationships/slide" Target="slides/slide104.xml"/><Relationship Id="rId3" Type="http://schemas.openxmlformats.org/officeDocument/2006/relationships/customXml" Target="../customXml/item3.xml"/><Relationship Id="rId25" Type="http://schemas.openxmlformats.org/officeDocument/2006/relationships/slideMaster" Target="slideMasters/slideMaster22.xml"/><Relationship Id="rId46" Type="http://schemas.openxmlformats.org/officeDocument/2006/relationships/slide" Target="slides/slide8.xml"/><Relationship Id="rId67" Type="http://schemas.openxmlformats.org/officeDocument/2006/relationships/slide" Target="slides/slide29.xml"/><Relationship Id="rId116" Type="http://schemas.openxmlformats.org/officeDocument/2006/relationships/slide" Target="slides/slide78.xml"/><Relationship Id="rId137" Type="http://schemas.openxmlformats.org/officeDocument/2006/relationships/slide" Target="slides/slide99.xml"/><Relationship Id="rId20" Type="http://schemas.openxmlformats.org/officeDocument/2006/relationships/slideMaster" Target="slideMasters/slideMaster17.xml"/><Relationship Id="rId41" Type="http://schemas.openxmlformats.org/officeDocument/2006/relationships/slide" Target="slides/slide3.xml"/><Relationship Id="rId62" Type="http://schemas.openxmlformats.org/officeDocument/2006/relationships/slide" Target="slides/slide24.xml"/><Relationship Id="rId83" Type="http://schemas.openxmlformats.org/officeDocument/2006/relationships/slide" Target="slides/slide45.xml"/><Relationship Id="rId88" Type="http://schemas.openxmlformats.org/officeDocument/2006/relationships/slide" Target="slides/slide50.xml"/><Relationship Id="rId111" Type="http://schemas.openxmlformats.org/officeDocument/2006/relationships/slide" Target="slides/slide73.xml"/><Relationship Id="rId132" Type="http://schemas.openxmlformats.org/officeDocument/2006/relationships/slide" Target="slides/slide94.xml"/><Relationship Id="rId15" Type="http://schemas.openxmlformats.org/officeDocument/2006/relationships/slideMaster" Target="slideMasters/slideMaster12.xml"/><Relationship Id="rId36" Type="http://schemas.openxmlformats.org/officeDocument/2006/relationships/slideMaster" Target="slideMasters/slideMaster33.xml"/><Relationship Id="rId57" Type="http://schemas.openxmlformats.org/officeDocument/2006/relationships/slide" Target="slides/slide19.xml"/><Relationship Id="rId106" Type="http://schemas.openxmlformats.org/officeDocument/2006/relationships/slide" Target="slides/slide68.xml"/><Relationship Id="rId127" Type="http://schemas.openxmlformats.org/officeDocument/2006/relationships/slide" Target="slides/slide89.xml"/><Relationship Id="rId10" Type="http://schemas.openxmlformats.org/officeDocument/2006/relationships/slideMaster" Target="slideMasters/slideMaster7.xml"/><Relationship Id="rId31" Type="http://schemas.openxmlformats.org/officeDocument/2006/relationships/slideMaster" Target="slideMasters/slideMaster28.xml"/><Relationship Id="rId52" Type="http://schemas.openxmlformats.org/officeDocument/2006/relationships/slide" Target="slides/slide14.xml"/><Relationship Id="rId73" Type="http://schemas.openxmlformats.org/officeDocument/2006/relationships/slide" Target="slides/slide35.xml"/><Relationship Id="rId78" Type="http://schemas.openxmlformats.org/officeDocument/2006/relationships/slide" Target="slides/slide40.xml"/><Relationship Id="rId94" Type="http://schemas.openxmlformats.org/officeDocument/2006/relationships/slide" Target="slides/slide56.xml"/><Relationship Id="rId99" Type="http://schemas.openxmlformats.org/officeDocument/2006/relationships/slide" Target="slides/slide61.xml"/><Relationship Id="rId101" Type="http://schemas.openxmlformats.org/officeDocument/2006/relationships/slide" Target="slides/slide63.xml"/><Relationship Id="rId122" Type="http://schemas.openxmlformats.org/officeDocument/2006/relationships/slide" Target="slides/slide84.xml"/><Relationship Id="rId143" Type="http://schemas.openxmlformats.org/officeDocument/2006/relationships/slide" Target="slides/slide105.xml"/><Relationship Id="rId14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26" Type="http://schemas.openxmlformats.org/officeDocument/2006/relationships/slideMaster" Target="slideMasters/slideMaster23.xml"/><Relationship Id="rId47" Type="http://schemas.openxmlformats.org/officeDocument/2006/relationships/slide" Target="slides/slide9.xml"/><Relationship Id="rId68" Type="http://schemas.openxmlformats.org/officeDocument/2006/relationships/slide" Target="slides/slide30.xml"/><Relationship Id="rId89" Type="http://schemas.openxmlformats.org/officeDocument/2006/relationships/slide" Target="slides/slide51.xml"/><Relationship Id="rId112" Type="http://schemas.openxmlformats.org/officeDocument/2006/relationships/slide" Target="slides/slide74.xml"/><Relationship Id="rId133" Type="http://schemas.openxmlformats.org/officeDocument/2006/relationships/slide" Target="slides/slide95.xml"/><Relationship Id="rId16" Type="http://schemas.openxmlformats.org/officeDocument/2006/relationships/slideMaster" Target="slideMasters/slideMaster13.xml"/><Relationship Id="rId37" Type="http://schemas.openxmlformats.org/officeDocument/2006/relationships/slideMaster" Target="slideMasters/slideMaster34.xml"/><Relationship Id="rId58" Type="http://schemas.openxmlformats.org/officeDocument/2006/relationships/slide" Target="slides/slide20.xml"/><Relationship Id="rId79" Type="http://schemas.openxmlformats.org/officeDocument/2006/relationships/slide" Target="slides/slide41.xml"/><Relationship Id="rId102" Type="http://schemas.openxmlformats.org/officeDocument/2006/relationships/slide" Target="slides/slide64.xml"/><Relationship Id="rId123" Type="http://schemas.openxmlformats.org/officeDocument/2006/relationships/slide" Target="slides/slide85.xml"/><Relationship Id="rId144" Type="http://schemas.openxmlformats.org/officeDocument/2006/relationships/notesMaster" Target="notesMasters/notesMaster1.xml"/><Relationship Id="rId90" Type="http://schemas.openxmlformats.org/officeDocument/2006/relationships/slide" Target="slides/slide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3169920" cy="480060"/>
          </a:xfrm>
          <a:prstGeom prst="rect">
            <a:avLst/>
          </a:prstGeom>
        </p:spPr>
        <p:txBody>
          <a:bodyPr vert="horz" lIns="96752" tIns="48377" rIns="96752" bIns="48377" rtlCol="0"/>
          <a:lstStyle>
            <a:lvl1pPr algn="l">
              <a:defRPr sz="1200"/>
            </a:lvl1pPr>
          </a:lstStyle>
          <a:p>
            <a:endParaRPr lang="en-US" dirty="0"/>
          </a:p>
        </p:txBody>
      </p:sp>
      <p:sp>
        <p:nvSpPr>
          <p:cNvPr id="3" name="Date Placeholder 2"/>
          <p:cNvSpPr>
            <a:spLocks noGrp="1"/>
          </p:cNvSpPr>
          <p:nvPr>
            <p:ph type="dt" sz="quarter" idx="1"/>
          </p:nvPr>
        </p:nvSpPr>
        <p:spPr>
          <a:xfrm>
            <a:off x="4143589" y="0"/>
            <a:ext cx="3169920" cy="480060"/>
          </a:xfrm>
          <a:prstGeom prst="rect">
            <a:avLst/>
          </a:prstGeom>
        </p:spPr>
        <p:txBody>
          <a:bodyPr vert="horz" lIns="96752" tIns="48377" rIns="96752" bIns="48377" rtlCol="0"/>
          <a:lstStyle>
            <a:lvl1pPr algn="r">
              <a:defRPr sz="1200"/>
            </a:lvl1pPr>
          </a:lstStyle>
          <a:p>
            <a:fld id="{A030672E-E987-4208-B802-497B74C6D590}" type="datetimeFigureOut">
              <a:rPr lang="en-US" smtClean="0"/>
              <a:pPr/>
              <a:t>8/2/2014</a:t>
            </a:fld>
            <a:endParaRPr lang="en-US" dirty="0"/>
          </a:p>
        </p:txBody>
      </p:sp>
      <p:sp>
        <p:nvSpPr>
          <p:cNvPr id="4" name="Footer Placeholder 3"/>
          <p:cNvSpPr>
            <a:spLocks noGrp="1"/>
          </p:cNvSpPr>
          <p:nvPr>
            <p:ph type="ftr" sz="quarter" idx="2"/>
          </p:nvPr>
        </p:nvSpPr>
        <p:spPr>
          <a:xfrm>
            <a:off x="4" y="9119473"/>
            <a:ext cx="3169920" cy="480060"/>
          </a:xfrm>
          <a:prstGeom prst="rect">
            <a:avLst/>
          </a:prstGeom>
        </p:spPr>
        <p:txBody>
          <a:bodyPr vert="horz" lIns="96752" tIns="48377" rIns="96752" bIns="48377"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3589" y="9119473"/>
            <a:ext cx="3169920" cy="480060"/>
          </a:xfrm>
          <a:prstGeom prst="rect">
            <a:avLst/>
          </a:prstGeom>
        </p:spPr>
        <p:txBody>
          <a:bodyPr vert="horz" lIns="96752" tIns="48377" rIns="96752" bIns="48377" rtlCol="0" anchor="b"/>
          <a:lstStyle>
            <a:lvl1pPr algn="r">
              <a:defRPr sz="1200"/>
            </a:lvl1pPr>
          </a:lstStyle>
          <a:p>
            <a:fld id="{563BF832-B673-4E9B-A5C5-DEC0860B5060}" type="slidenum">
              <a:rPr lang="en-US" smtClean="0"/>
              <a:pPr/>
              <a:t>‹#›</a:t>
            </a:fld>
            <a:endParaRPr lang="en-US" dirty="0"/>
          </a:p>
        </p:txBody>
      </p:sp>
    </p:spTree>
    <p:extLst>
      <p:ext uri="{BB962C8B-B14F-4D97-AF65-F5344CB8AC3E}">
        <p14:creationId xmlns:p14="http://schemas.microsoft.com/office/powerpoint/2010/main" val="1822071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3169920" cy="480060"/>
          </a:xfrm>
          <a:prstGeom prst="rect">
            <a:avLst/>
          </a:prstGeom>
        </p:spPr>
        <p:txBody>
          <a:bodyPr vert="horz" lIns="96752" tIns="48377" rIns="96752" bIns="48377" rtlCol="0"/>
          <a:lstStyle>
            <a:lvl1pPr algn="l">
              <a:defRPr sz="1200"/>
            </a:lvl1pPr>
          </a:lstStyle>
          <a:p>
            <a:endParaRPr lang="en-US" dirty="0"/>
          </a:p>
        </p:txBody>
      </p:sp>
      <p:sp>
        <p:nvSpPr>
          <p:cNvPr id="3" name="Date Placeholder 2"/>
          <p:cNvSpPr>
            <a:spLocks noGrp="1"/>
          </p:cNvSpPr>
          <p:nvPr>
            <p:ph type="dt" idx="1"/>
          </p:nvPr>
        </p:nvSpPr>
        <p:spPr>
          <a:xfrm>
            <a:off x="4143589" y="0"/>
            <a:ext cx="3169920" cy="480060"/>
          </a:xfrm>
          <a:prstGeom prst="rect">
            <a:avLst/>
          </a:prstGeom>
        </p:spPr>
        <p:txBody>
          <a:bodyPr vert="horz" lIns="96752" tIns="48377" rIns="96752" bIns="48377" rtlCol="0"/>
          <a:lstStyle>
            <a:lvl1pPr algn="r">
              <a:defRPr sz="1200"/>
            </a:lvl1pPr>
          </a:lstStyle>
          <a:p>
            <a:fld id="{DB0EB5D8-2522-4108-8D60-F7CA4D8873A0}" type="datetimeFigureOut">
              <a:rPr lang="en-US" smtClean="0"/>
              <a:pPr/>
              <a:t>8/2/2014</a:t>
            </a:fld>
            <a:endParaRPr lang="en-US" dirty="0"/>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752" tIns="48377" rIns="96752" bIns="48377" rtlCol="0" anchor="ctr"/>
          <a:lstStyle/>
          <a:p>
            <a:endParaRPr lang="en-US" dirty="0"/>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6752" tIns="48377" rIns="96752" bIns="4837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4" y="9119473"/>
            <a:ext cx="3169920" cy="480060"/>
          </a:xfrm>
          <a:prstGeom prst="rect">
            <a:avLst/>
          </a:prstGeom>
        </p:spPr>
        <p:txBody>
          <a:bodyPr vert="horz" lIns="96752" tIns="48377" rIns="96752" bIns="48377" rtlCol="0" anchor="b"/>
          <a:lstStyle>
            <a:lvl1pPr algn="l">
              <a:defRPr sz="1200"/>
            </a:lvl1pPr>
          </a:lstStyle>
          <a:p>
            <a:endParaRPr lang="en-US" dirty="0"/>
          </a:p>
        </p:txBody>
      </p:sp>
      <p:sp>
        <p:nvSpPr>
          <p:cNvPr id="7" name="Slide Number Placeholder 6"/>
          <p:cNvSpPr>
            <a:spLocks noGrp="1"/>
          </p:cNvSpPr>
          <p:nvPr>
            <p:ph type="sldNum" sz="quarter" idx="5"/>
          </p:nvPr>
        </p:nvSpPr>
        <p:spPr>
          <a:xfrm>
            <a:off x="4143589" y="9119473"/>
            <a:ext cx="3169920" cy="480060"/>
          </a:xfrm>
          <a:prstGeom prst="rect">
            <a:avLst/>
          </a:prstGeom>
        </p:spPr>
        <p:txBody>
          <a:bodyPr vert="horz" lIns="96752" tIns="48377" rIns="96752" bIns="48377" rtlCol="0" anchor="b"/>
          <a:lstStyle>
            <a:lvl1pPr algn="r">
              <a:defRPr sz="1200"/>
            </a:lvl1pPr>
          </a:lstStyle>
          <a:p>
            <a:fld id="{7872E534-9B96-469B-99C0-8551271B58B1}" type="slidenum">
              <a:rPr lang="en-US" smtClean="0"/>
              <a:pPr/>
              <a:t>‹#›</a:t>
            </a:fld>
            <a:endParaRPr lang="en-US" dirty="0"/>
          </a:p>
        </p:txBody>
      </p:sp>
    </p:spTree>
    <p:extLst>
      <p:ext uri="{BB962C8B-B14F-4D97-AF65-F5344CB8AC3E}">
        <p14:creationId xmlns:p14="http://schemas.microsoft.com/office/powerpoint/2010/main" val="23504521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marL="241671" indent="-241671" defTabSz="952073">
              <a:spcBef>
                <a:spcPct val="0"/>
              </a:spcBef>
              <a:defRPr/>
            </a:pPr>
            <a:r>
              <a:rPr lang="en-US" b="0" dirty="0" smtClean="0">
                <a:solidFill>
                  <a:srgbClr val="FF0000"/>
                </a:solidFill>
              </a:rPr>
              <a:t>Welcome</a:t>
            </a:r>
            <a:r>
              <a:rPr lang="en-US" b="0" baseline="0" dirty="0" smtClean="0">
                <a:solidFill>
                  <a:srgbClr val="FF0000"/>
                </a:solidFill>
              </a:rPr>
              <a:t> to the TSDS PEIMS Course 3: TSDS PEIMS Application.</a:t>
            </a:r>
            <a:endParaRPr lang="en-US" b="0" dirty="0" smtClean="0">
              <a:solidFill>
                <a:srgbClr val="FF0000"/>
              </a:solidFill>
            </a:endParaRPr>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A20616-7B71-4702-A286-C5FF8E60A4CF}" type="slidenum">
              <a:rPr lang="en-US" smtClean="0"/>
              <a:pPr fontAlgn="base">
                <a:spcBef>
                  <a:spcPct val="0"/>
                </a:spcBef>
                <a:spcAft>
                  <a:spcPct val="0"/>
                </a:spcAft>
                <a:defRPr/>
              </a:pPr>
              <a:t>0</a:t>
            </a:fld>
            <a:endParaRPr lang="en-US" dirty="0" smtClean="0"/>
          </a:p>
        </p:txBody>
      </p:sp>
    </p:spTree>
    <p:extLst>
      <p:ext uri="{BB962C8B-B14F-4D97-AF65-F5344CB8AC3E}">
        <p14:creationId xmlns:p14="http://schemas.microsoft.com/office/powerpoint/2010/main" val="2819703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PEIMS Data Promoter Role can:</a:t>
            </a:r>
          </a:p>
          <a:p>
            <a:pPr lvl="1"/>
            <a:r>
              <a:rPr lang="en-US" dirty="0" smtClean="0"/>
              <a:t>Schedule Data Promotion</a:t>
            </a:r>
          </a:p>
          <a:p>
            <a:pPr lvl="1"/>
            <a:r>
              <a:rPr lang="en-US" dirty="0" smtClean="0"/>
              <a:t>View all PEIMS Data Collections</a:t>
            </a:r>
          </a:p>
          <a:p>
            <a:pPr lvl="1"/>
            <a:r>
              <a:rPr lang="en-US" dirty="0" smtClean="0"/>
              <a:t>Search PEIMS Data </a:t>
            </a:r>
          </a:p>
          <a:p>
            <a:r>
              <a:rPr lang="en-US" dirty="0" smtClean="0"/>
              <a:t>The PEIMS Data Promoter Role cannot:</a:t>
            </a:r>
          </a:p>
          <a:p>
            <a:pPr lvl="1"/>
            <a:r>
              <a:rPr lang="en-US" dirty="0" smtClean="0"/>
              <a:t>Validate PEIMS Data</a:t>
            </a:r>
          </a:p>
          <a:p>
            <a:pPr lvl="1"/>
            <a:r>
              <a:rPr lang="en-US" dirty="0" smtClean="0"/>
              <a:t>Generate Reports</a:t>
            </a:r>
          </a:p>
          <a:p>
            <a:pPr lvl="1"/>
            <a:r>
              <a:rPr lang="en-US" dirty="0" smtClean="0"/>
              <a:t>Download Data</a:t>
            </a:r>
          </a:p>
          <a:p>
            <a:pPr lvl="1"/>
            <a:r>
              <a:rPr lang="en-US" dirty="0" smtClean="0"/>
              <a:t>Mark Data Ready</a:t>
            </a:r>
          </a:p>
          <a:p>
            <a:pPr lvl="1"/>
            <a:r>
              <a:rPr lang="en-US" dirty="0" smtClean="0"/>
              <a:t>Complete Data</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a:t>
            </a:fld>
            <a:endParaRPr lang="en-US" dirty="0"/>
          </a:p>
        </p:txBody>
      </p:sp>
    </p:spTree>
    <p:extLst>
      <p:ext uri="{BB962C8B-B14F-4D97-AF65-F5344CB8AC3E}">
        <p14:creationId xmlns:p14="http://schemas.microsoft.com/office/powerpoint/2010/main" val="201425471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TEA Administrators can:</a:t>
            </a:r>
          </a:p>
          <a:p>
            <a:r>
              <a:rPr lang="en-US" dirty="0" smtClean="0"/>
              <a:t>Configure Collections</a:t>
            </a:r>
          </a:p>
          <a:p>
            <a:pPr lvl="1"/>
            <a:r>
              <a:rPr lang="en-US" dirty="0" smtClean="0"/>
              <a:t>2014 Fall First</a:t>
            </a:r>
          </a:p>
          <a:p>
            <a:pPr lvl="1"/>
            <a:r>
              <a:rPr lang="en-US" dirty="0" smtClean="0"/>
              <a:t>2014 Fall </a:t>
            </a:r>
            <a:r>
              <a:rPr lang="en-US" dirty="0" err="1" smtClean="0"/>
              <a:t>Resub</a:t>
            </a:r>
            <a:endParaRPr lang="en-US" dirty="0" smtClean="0"/>
          </a:p>
          <a:p>
            <a:pPr lvl="1"/>
            <a:r>
              <a:rPr lang="en-US" dirty="0" smtClean="0"/>
              <a:t>2014 MDYR 2014 First</a:t>
            </a:r>
          </a:p>
          <a:p>
            <a:pPr lvl="1"/>
            <a:r>
              <a:rPr lang="en-US" dirty="0" smtClean="0"/>
              <a:t>2014 MDYR </a:t>
            </a:r>
            <a:r>
              <a:rPr lang="en-US" dirty="0" err="1" smtClean="0"/>
              <a:t>Resub</a:t>
            </a:r>
            <a:endParaRPr lang="en-US" dirty="0" smtClean="0"/>
          </a:p>
          <a:p>
            <a:pPr lvl="1"/>
            <a:r>
              <a:rPr lang="en-US" dirty="0" smtClean="0"/>
              <a:t>2014 TSDS</a:t>
            </a:r>
          </a:p>
          <a:p>
            <a:r>
              <a:rPr lang="en-US" dirty="0" smtClean="0"/>
              <a:t>Manage Reports</a:t>
            </a:r>
          </a:p>
          <a:p>
            <a:r>
              <a:rPr lang="en-US" dirty="0" smtClean="0"/>
              <a:t>Approve Extensions</a:t>
            </a:r>
          </a:p>
          <a:p>
            <a:r>
              <a:rPr lang="en-US" dirty="0" smtClean="0"/>
              <a:t>Track Data Collections</a:t>
            </a:r>
          </a:p>
          <a:p>
            <a:r>
              <a:rPr lang="en-US" dirty="0" smtClean="0"/>
              <a:t>Load to PDM</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99</a:t>
            </a:fld>
            <a:endParaRPr lang="en-US" dirty="0"/>
          </a:p>
        </p:txBody>
      </p:sp>
    </p:spTree>
    <p:extLst>
      <p:ext uri="{BB962C8B-B14F-4D97-AF65-F5344CB8AC3E}">
        <p14:creationId xmlns:p14="http://schemas.microsoft.com/office/powerpoint/2010/main" val="104482177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591">
              <a:defRPr/>
            </a:pPr>
            <a:r>
              <a:rPr lang="en-US" dirty="0" smtClean="0"/>
              <a:t>Now it is time for</a:t>
            </a:r>
            <a:r>
              <a:rPr lang="en-US" baseline="0" dirty="0" smtClean="0"/>
              <a:t> a quick </a:t>
            </a:r>
            <a:r>
              <a:rPr lang="en-US" dirty="0" smtClean="0"/>
              <a:t>Wrap</a:t>
            </a:r>
            <a:r>
              <a:rPr lang="en-US" baseline="0" dirty="0" smtClean="0"/>
              <a:t> Up, Knowledge Check, Survey, and Questions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100</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pPr>
            <a:r>
              <a:rPr lang="en-US" sz="1400" b="1" dirty="0">
                <a:solidFill>
                  <a:schemeClr val="accent2"/>
                </a:solidFill>
                <a:sym typeface="Helvetica" charset="0"/>
              </a:rPr>
              <a:t>Today we talked about: </a:t>
            </a:r>
          </a:p>
          <a:p>
            <a:r>
              <a:rPr lang="en-US" dirty="0"/>
              <a:t>TSDS High Level End User Process Map</a:t>
            </a:r>
          </a:p>
          <a:p>
            <a:r>
              <a:rPr lang="en-US" dirty="0"/>
              <a:t>Scheduling data promotions from the ODS to the PEIMS Data Mart (PDM)</a:t>
            </a:r>
          </a:p>
          <a:p>
            <a:r>
              <a:rPr lang="en-US" dirty="0"/>
              <a:t>Verifying that the data promotion has successfully completed</a:t>
            </a:r>
          </a:p>
          <a:p>
            <a:r>
              <a:rPr lang="en-US" dirty="0"/>
              <a:t>Searching, sorting and downloading the validation errors.</a:t>
            </a:r>
          </a:p>
          <a:p>
            <a:pPr>
              <a:buClr>
                <a:srgbClr val="F9A451"/>
              </a:buClr>
            </a:pPr>
            <a:r>
              <a:rPr lang="en-US" dirty="0">
                <a:solidFill>
                  <a:srgbClr val="000000"/>
                </a:solidFill>
              </a:rPr>
              <a:t>How to Complete Approve and Accept the PEIMS Data Submission</a:t>
            </a:r>
          </a:p>
          <a:p>
            <a:pPr>
              <a:lnSpc>
                <a:spcPct val="106000"/>
              </a:lnSpc>
            </a:pPr>
            <a:endParaRPr lang="en-US" sz="1400" dirty="0">
              <a:sym typeface="Helvetica" charset="0"/>
            </a:endParaRPr>
          </a:p>
          <a:p>
            <a:pPr>
              <a:lnSpc>
                <a:spcPct val="106000"/>
              </a:lnSpc>
            </a:pPr>
            <a:r>
              <a:rPr lang="en-US" sz="1400" b="1" dirty="0">
                <a:solidFill>
                  <a:schemeClr val="accent2"/>
                </a:solidFill>
                <a:sym typeface="Helvetica" charset="0"/>
              </a:rPr>
              <a:t>What did you learn?</a:t>
            </a:r>
            <a:endParaRPr lang="en-US" sz="1400" dirty="0"/>
          </a:p>
          <a:p>
            <a:pPr>
              <a:lnSpc>
                <a:spcPct val="106000"/>
              </a:lnSpc>
            </a:pPr>
            <a:r>
              <a:rPr lang="en-US" sz="1400" dirty="0"/>
              <a:t>How </a:t>
            </a:r>
            <a:r>
              <a:rPr lang="en-US" sz="1400" dirty="0"/>
              <a:t>does an end user schedule a data promotion to the PDM</a:t>
            </a:r>
            <a:r>
              <a:rPr lang="en-US" sz="1400" dirty="0"/>
              <a:t>?</a:t>
            </a:r>
          </a:p>
          <a:p>
            <a:pPr>
              <a:lnSpc>
                <a:spcPct val="106000"/>
              </a:lnSpc>
            </a:pPr>
            <a:r>
              <a:rPr lang="en-US" sz="1400" dirty="0"/>
              <a:t>How does an end user search for data validations in the PDM?</a:t>
            </a:r>
            <a:endParaRPr lang="en-US" sz="1400" dirty="0"/>
          </a:p>
          <a:p>
            <a:pPr>
              <a:lnSpc>
                <a:spcPct val="106000"/>
              </a:lnSpc>
            </a:pPr>
            <a:r>
              <a:rPr lang="en-US" sz="1400" dirty="0"/>
              <a:t>Who would need the PEIMS Data Approver role?</a:t>
            </a:r>
          </a:p>
          <a:p>
            <a:pPr marL="199384" defTabSz="1002304">
              <a:defRPr/>
            </a:pPr>
            <a:endParaRPr lang="en-US" sz="1400" dirty="0"/>
          </a:p>
          <a:p>
            <a:pPr marL="199384" defTabSz="991176">
              <a:defRPr/>
            </a:pPr>
            <a:endParaRPr lang="en-US" sz="1400"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101</a:t>
            </a:fld>
            <a:endParaRPr lang="en-US" dirty="0">
              <a:solidFill>
                <a:prstClr val="black"/>
              </a:solidFill>
            </a:endParaRPr>
          </a:p>
        </p:txBody>
      </p:sp>
    </p:spTree>
    <p:extLst>
      <p:ext uri="{BB962C8B-B14F-4D97-AF65-F5344CB8AC3E}">
        <p14:creationId xmlns:p14="http://schemas.microsoft.com/office/powerpoint/2010/main" val="32406497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591">
              <a:defRPr/>
            </a:pPr>
            <a:r>
              <a:rPr lang="en-US" dirty="0" smtClean="0"/>
              <a:t>Please click the Knowledge Check link in Project Share and take 10 minutes to answer questions about this training session.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102</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baseline="0" dirty="0" smtClean="0">
                <a:latin typeface="Arial" pitchFamily="34" charset="0"/>
              </a:rPr>
              <a:t>Please click the survey link in Project Share and take five minutes to answer questions about this training session.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103</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104</a:t>
            </a:fld>
            <a:endParaRPr lang="en-US" dirty="0"/>
          </a:p>
        </p:txBody>
      </p:sp>
    </p:spTree>
    <p:extLst>
      <p:ext uri="{BB962C8B-B14F-4D97-AF65-F5344CB8AC3E}">
        <p14:creationId xmlns:p14="http://schemas.microsoft.com/office/powerpoint/2010/main" val="888905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PEIMS Data Submitter and ODS Data Loader Role</a:t>
            </a:r>
          </a:p>
          <a:p>
            <a:r>
              <a:rPr lang="en-US" dirty="0" smtClean="0"/>
              <a:t>Portal View </a:t>
            </a:r>
          </a:p>
          <a:p>
            <a:r>
              <a:rPr lang="en-US" dirty="0" smtClean="0"/>
              <a:t>The PEIMS Data Submitter has privileges to Promote Loaded Data, Validate and Search the Data and View the Reports.</a:t>
            </a:r>
          </a:p>
          <a:p>
            <a:r>
              <a:rPr lang="en-US" dirty="0" smtClean="0"/>
              <a:t>Manage Data Loads is associated with the ODS Data Loader Role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a:t>
            </a:fld>
            <a:endParaRPr lang="en-US" dirty="0"/>
          </a:p>
        </p:txBody>
      </p:sp>
    </p:spTree>
    <p:extLst>
      <p:ext uri="{BB962C8B-B14F-4D97-AF65-F5344CB8AC3E}">
        <p14:creationId xmlns:p14="http://schemas.microsoft.com/office/powerpoint/2010/main" val="2350135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baseline="0" dirty="0" smtClean="0"/>
              <a:t>PEIMS Data Submitter and ODS Data Loader Role</a:t>
            </a:r>
            <a:r>
              <a:rPr lang="en-US" baseline="0" dirty="0" smtClean="0"/>
              <a:t>: </a:t>
            </a:r>
            <a:r>
              <a:rPr lang="en-US" u="sng" baseline="0" dirty="0" smtClean="0"/>
              <a:t>PEIMS Application View </a:t>
            </a:r>
          </a:p>
          <a:p>
            <a:r>
              <a:rPr lang="en-US" baseline="0" dirty="0" smtClean="0"/>
              <a:t>PEIMS Data Submitter has access to the Data Promotions, Validations, Prepare/Finalize Submission, Access Data and View Reports tab</a:t>
            </a:r>
          </a:p>
          <a:p>
            <a:r>
              <a:rPr lang="en-US" baseline="0" dirty="0" smtClean="0"/>
              <a:t>The PEIMS Data Submitter can promote PEIMS Data into the PDM and validate the PEIMS Data, search the Data but can’t mark the data complete.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a:t>
            </a:fld>
            <a:endParaRPr lang="en-US" dirty="0"/>
          </a:p>
        </p:txBody>
      </p:sp>
    </p:spTree>
    <p:extLst>
      <p:ext uri="{BB962C8B-B14F-4D97-AF65-F5344CB8AC3E}">
        <p14:creationId xmlns:p14="http://schemas.microsoft.com/office/powerpoint/2010/main" val="3271476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PEIMS Data Completer and ODS Data Loader Role</a:t>
            </a:r>
          </a:p>
          <a:p>
            <a:r>
              <a:rPr lang="en-US" dirty="0" smtClean="0"/>
              <a:t>Portal View</a:t>
            </a:r>
          </a:p>
          <a:p>
            <a:r>
              <a:rPr lang="en-US" dirty="0" smtClean="0"/>
              <a:t>The Data Completer has portal links to Promote Loaded Data, Prepare/Finalize Data and View Reports.</a:t>
            </a:r>
          </a:p>
          <a:p>
            <a:r>
              <a:rPr lang="en-US" dirty="0" smtClean="0"/>
              <a:t>Manage Data Loads is associated with the ODS Data Loader Role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a:t>
            </a:fld>
            <a:endParaRPr lang="en-US" dirty="0"/>
          </a:p>
        </p:txBody>
      </p:sp>
    </p:spTree>
    <p:extLst>
      <p:ext uri="{BB962C8B-B14F-4D97-AF65-F5344CB8AC3E}">
        <p14:creationId xmlns:p14="http://schemas.microsoft.com/office/powerpoint/2010/main" val="2263005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PEIMS Data Completer and ODS Data Loader Role:</a:t>
            </a:r>
            <a:r>
              <a:rPr lang="en-US" dirty="0" smtClean="0"/>
              <a:t> </a:t>
            </a:r>
            <a:r>
              <a:rPr lang="en-US" u="sng" dirty="0" smtClean="0"/>
              <a:t>PEIMS Application View</a:t>
            </a:r>
          </a:p>
          <a:p>
            <a:r>
              <a:rPr lang="en-US" dirty="0" smtClean="0"/>
              <a:t>The PEIMS Data Completer has access to Data Promotions, Validations, Prepare/Finalize Submission, Access Data and View Reports tab</a:t>
            </a:r>
          </a:p>
          <a:p>
            <a:r>
              <a:rPr lang="en-US" dirty="0" smtClean="0"/>
              <a:t>The PEIMS Data Completer can manage data promotions, validate and search the data, view reports and mark the data submission Complete for the LEA</a:t>
            </a:r>
          </a:p>
          <a:p>
            <a:pPr defTabSz="952073">
              <a:defRPr/>
            </a:pPr>
            <a:r>
              <a:rPr lang="en-US" b="1" dirty="0" smtClean="0"/>
              <a:t>Trainer’s Note: </a:t>
            </a:r>
            <a:r>
              <a:rPr lang="en-US" dirty="0" smtClean="0"/>
              <a:t>Once insid</a:t>
            </a:r>
            <a:r>
              <a:rPr lang="en-US" baseline="0" dirty="0" smtClean="0"/>
              <a:t>e the PEIMS Application, the PEIMS Data Completer has the ability to mark the PEIMS submission as “Complete”. This role is appropriate for the PEIMS Coordinator at the LEA</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a:t>
            </a:fld>
            <a:endParaRPr lang="en-US" dirty="0"/>
          </a:p>
        </p:txBody>
      </p:sp>
    </p:spTree>
    <p:extLst>
      <p:ext uri="{BB962C8B-B14F-4D97-AF65-F5344CB8AC3E}">
        <p14:creationId xmlns:p14="http://schemas.microsoft.com/office/powerpoint/2010/main" val="28812623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PEIMS Data Approver</a:t>
            </a:r>
          </a:p>
          <a:p>
            <a:r>
              <a:rPr lang="en-US" dirty="0" smtClean="0"/>
              <a:t>Portal View</a:t>
            </a:r>
          </a:p>
          <a:p>
            <a:r>
              <a:rPr lang="en-US" dirty="0" smtClean="0"/>
              <a:t>The PEIMS Data Approver has access to Prepare/Finalize Data and View Reports within the Portal</a:t>
            </a:r>
          </a:p>
          <a:p>
            <a:r>
              <a:rPr lang="en-US" dirty="0" smtClean="0"/>
              <a:t>The PEIMS Data</a:t>
            </a:r>
            <a:r>
              <a:rPr lang="en-US" baseline="0" dirty="0" smtClean="0"/>
              <a:t> Approver at the LEA is role used for the Superintendent to Approve the PEIMS data submission.</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a:t>
            </a:fld>
            <a:endParaRPr lang="en-US" dirty="0"/>
          </a:p>
        </p:txBody>
      </p:sp>
    </p:spTree>
    <p:extLst>
      <p:ext uri="{BB962C8B-B14F-4D97-AF65-F5344CB8AC3E}">
        <p14:creationId xmlns:p14="http://schemas.microsoft.com/office/powerpoint/2010/main" val="17967599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PEIMS Data Approver</a:t>
            </a:r>
            <a:endParaRPr lang="en-US" dirty="0" smtClean="0"/>
          </a:p>
          <a:p>
            <a:r>
              <a:rPr lang="en-US" dirty="0" smtClean="0"/>
              <a:t>PEIMS Application View</a:t>
            </a:r>
          </a:p>
          <a:p>
            <a:r>
              <a:rPr lang="en-US" dirty="0" smtClean="0"/>
              <a:t>The PEIMS Data Approver has access to the Prepare/Finalize Submission, Access Data and View Reports tabs.</a:t>
            </a:r>
          </a:p>
          <a:p>
            <a:pPr defTabSz="952073">
              <a:defRPr/>
            </a:pPr>
            <a:r>
              <a:rPr lang="en-US" dirty="0" smtClean="0"/>
              <a:t>The PEIMS Data</a:t>
            </a:r>
            <a:r>
              <a:rPr lang="en-US" baseline="0" dirty="0" smtClean="0"/>
              <a:t> Approver at the LEA is role used for the Superintendent to Approve the PEIMS data submission.</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a:t>
            </a:fld>
            <a:endParaRPr lang="en-US" dirty="0"/>
          </a:p>
        </p:txBody>
      </p:sp>
    </p:spTree>
    <p:extLst>
      <p:ext uri="{BB962C8B-B14F-4D97-AF65-F5344CB8AC3E}">
        <p14:creationId xmlns:p14="http://schemas.microsoft.com/office/powerpoint/2010/main" val="3535858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PEIMS Data Accepter</a:t>
            </a:r>
          </a:p>
          <a:p>
            <a:r>
              <a:rPr lang="en-US" dirty="0" smtClean="0"/>
              <a:t>Portal View</a:t>
            </a:r>
          </a:p>
          <a:p>
            <a:r>
              <a:rPr lang="en-US" dirty="0" smtClean="0"/>
              <a:t>This role has access to PEIMS Prepare/Finalize and View Reports</a:t>
            </a:r>
          </a:p>
          <a:p>
            <a:pPr defTabSz="952073">
              <a:defRPr/>
            </a:pPr>
            <a:r>
              <a:rPr lang="en-US" dirty="0" smtClean="0"/>
              <a:t>This</a:t>
            </a:r>
            <a:r>
              <a:rPr lang="en-US" baseline="0" dirty="0" smtClean="0"/>
              <a:t> is the role the ESCs will use </a:t>
            </a:r>
            <a:r>
              <a:rPr lang="en-US" dirty="0" smtClean="0"/>
              <a:t>to view, run reports, and accept/reject the ESC PEIMS data collection. If the user also has the "ESC Access to LEA Data" permission, then the user can also accept/reject the collections for LEAs belonging to their ESC.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a:t>
            </a:fld>
            <a:endParaRPr lang="en-US" dirty="0"/>
          </a:p>
        </p:txBody>
      </p:sp>
    </p:spTree>
    <p:extLst>
      <p:ext uri="{BB962C8B-B14F-4D97-AF65-F5344CB8AC3E}">
        <p14:creationId xmlns:p14="http://schemas.microsoft.com/office/powerpoint/2010/main" val="3844453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PEIMS Data Accepter</a:t>
            </a:r>
            <a:endParaRPr lang="en-US" dirty="0" smtClean="0"/>
          </a:p>
          <a:p>
            <a:r>
              <a:rPr lang="en-US" dirty="0" smtClean="0"/>
              <a:t>PEIMS Application View</a:t>
            </a:r>
          </a:p>
          <a:p>
            <a:r>
              <a:rPr lang="en-US" dirty="0" smtClean="0"/>
              <a:t>This role has access to view, run reports, and accept/reject the ESC PEIMS data collection</a:t>
            </a:r>
          </a:p>
          <a:p>
            <a:r>
              <a:rPr lang="en-US" dirty="0" smtClean="0"/>
              <a:t>If the user also has the "ESC Access to LEA Data" permission, then the user can also accept/reject the collections for LEAs belonging to their ESC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a:t>
            </a:fld>
            <a:endParaRPr lang="en-US" dirty="0"/>
          </a:p>
        </p:txBody>
      </p:sp>
    </p:spTree>
    <p:extLst>
      <p:ext uri="{BB962C8B-B14F-4D97-AF65-F5344CB8AC3E}">
        <p14:creationId xmlns:p14="http://schemas.microsoft.com/office/powerpoint/2010/main" val="30910231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first take</a:t>
            </a:r>
            <a:r>
              <a:rPr lang="en-US" baseline="0" dirty="0" smtClean="0"/>
              <a:t> a look at where we are in the TSDS High Level End User Process.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18</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itchFamily="2" charset="2"/>
              <a:buNone/>
            </a:pPr>
            <a:r>
              <a:rPr lang="en-US" baseline="0" dirty="0" smtClean="0"/>
              <a:t>Review TSDS Portal and PEIMS Application Roles</a:t>
            </a:r>
          </a:p>
          <a:p>
            <a:pPr>
              <a:buFont typeface="Wingdings" pitchFamily="2" charset="2"/>
              <a:buNone/>
            </a:pPr>
            <a:r>
              <a:rPr lang="en-US" baseline="0" dirty="0" smtClean="0"/>
              <a:t>Review the data flow process in the PEIMS application</a:t>
            </a:r>
          </a:p>
          <a:p>
            <a:pPr>
              <a:buFont typeface="Wingdings" pitchFamily="2" charset="2"/>
              <a:buNone/>
            </a:pPr>
            <a:r>
              <a:rPr lang="en-US" baseline="0" dirty="0" smtClean="0"/>
              <a:t>Review how to navigate and manage the PEIMS process</a:t>
            </a:r>
          </a:p>
          <a:p>
            <a:pPr>
              <a:buFont typeface="Wingdings" pitchFamily="2" charset="2"/>
              <a:buNone/>
            </a:pPr>
            <a:r>
              <a:rPr lang="en-US" baseline="0" dirty="0" smtClean="0"/>
              <a:t>TSDS PEIMS Reports</a:t>
            </a:r>
          </a:p>
          <a:p>
            <a:pPr>
              <a:buFont typeface="Wingdings" pitchFamily="2" charset="2"/>
              <a:buNone/>
            </a:pPr>
            <a:r>
              <a:rPr lang="en-US" baseline="0" dirty="0" smtClean="0"/>
              <a:t>Accessing the Data</a:t>
            </a:r>
          </a:p>
          <a:p>
            <a:pPr>
              <a:buFont typeface="Wingdings" pitchFamily="2" charset="2"/>
              <a:buNone/>
            </a:pPr>
            <a:r>
              <a:rPr lang="en-US" baseline="0" dirty="0" smtClean="0"/>
              <a:t>Prepare/Finalize and Completing the Data</a:t>
            </a:r>
          </a:p>
          <a:p>
            <a:pPr>
              <a:buFont typeface="Wingdings" pitchFamily="2" charset="2"/>
              <a:buNone/>
            </a:pPr>
            <a:r>
              <a:rPr lang="en-US" baseline="0" dirty="0" smtClean="0"/>
              <a:t>Approving the Data and Requesting an Extension from TEA</a:t>
            </a:r>
          </a:p>
          <a:p>
            <a:pPr>
              <a:buFont typeface="Wingdings" pitchFamily="2" charset="2"/>
              <a:buNone/>
            </a:pPr>
            <a:r>
              <a:rPr lang="en-US" baseline="0" dirty="0" smtClean="0"/>
              <a:t>Accepting the Data (ESC)</a:t>
            </a:r>
          </a:p>
          <a:p>
            <a:pPr>
              <a:buFont typeface="Wingdings" pitchFamily="2" charset="2"/>
              <a:buNone/>
            </a:pPr>
            <a:r>
              <a:rPr lang="en-US" baseline="0" dirty="0" smtClean="0"/>
              <a:t>Overview of TEA administrative functions</a:t>
            </a:r>
          </a:p>
          <a:p>
            <a:pPr>
              <a:lnSpc>
                <a:spcPct val="100000"/>
              </a:lnSpc>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a:t>
            </a:fld>
            <a:endParaRPr lang="en-US" dirty="0"/>
          </a:p>
        </p:txBody>
      </p:sp>
    </p:spTree>
    <p:extLst>
      <p:ext uri="{BB962C8B-B14F-4D97-AF65-F5344CB8AC3E}">
        <p14:creationId xmlns:p14="http://schemas.microsoft.com/office/powerpoint/2010/main" val="735313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02180">
              <a:defRPr/>
            </a:pPr>
            <a:r>
              <a:rPr lang="en-US" baseline="0" dirty="0" smtClean="0">
                <a:latin typeface="Arial" pitchFamily="34" charset="0"/>
              </a:rPr>
              <a:t>Let’s take a good look at the TSDS High Level End User Process Map, from end to end.  At this point, let’s download the full TSDS High Level End User Process Map from Project Share.  It will be easier to read.  Log in to Project Share and access the process map.</a:t>
            </a:r>
          </a:p>
          <a:p>
            <a:pPr defTabSz="1002180">
              <a:defRPr/>
            </a:pPr>
            <a:endParaRPr lang="en-US" baseline="0" dirty="0" smtClean="0">
              <a:latin typeface="Arial" pitchFamily="34" charset="0"/>
            </a:endParaRPr>
          </a:p>
          <a:p>
            <a:pPr defTabSz="1002180">
              <a:defRPr/>
            </a:pPr>
            <a:r>
              <a:rPr lang="en-US" b="1" baseline="0" dirty="0" smtClean="0">
                <a:latin typeface="Arial" pitchFamily="34" charset="0"/>
              </a:rPr>
              <a:t>Trainer notes:  </a:t>
            </a:r>
            <a:r>
              <a:rPr lang="en-US" baseline="0" dirty="0" smtClean="0">
                <a:latin typeface="Arial" pitchFamily="34" charset="0"/>
              </a:rPr>
              <a:t>Make sure that the participants either download a  copy or receive a hand out at this point.</a:t>
            </a:r>
          </a:p>
          <a:p>
            <a:pPr defTabSz="1002304">
              <a:defRPr/>
            </a:pPr>
            <a:endParaRPr lang="en-US" baseline="0" dirty="0" smtClean="0">
              <a:latin typeface="Arial" pitchFamily="34" charset="0"/>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955384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02304">
              <a:defRPr/>
            </a:pPr>
            <a:r>
              <a:rPr lang="en-US" baseline="0" dirty="0" smtClean="0">
                <a:latin typeface="Arial" pitchFamily="34" charset="0"/>
              </a:rPr>
              <a:t>This course focuses on the activities in this section of the data flow process.  Once the data has been updated in the ODS, the LEA PEIMS Coordinator or the ESC PEIMS Champion schedules the data promotion to the PDM. Once the data has been accepted into the PDM, the remainder of the PEIMS process can continue.</a:t>
            </a:r>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9189956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219">
              <a:defRPr/>
            </a:pPr>
            <a:r>
              <a:rPr lang="en-US" dirty="0" smtClean="0"/>
              <a:t>The</a:t>
            </a:r>
            <a:r>
              <a:rPr lang="en-US" baseline="0" dirty="0" smtClean="0"/>
              <a:t> first part of the process is promoting loaded data from the Operational Data Store (ODS) to the PEIMS Data Mart (PDM).  We will talk about this process in greater detail later in the course.</a:t>
            </a:r>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21</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219">
              <a:defRPr/>
            </a:pPr>
            <a:r>
              <a:rPr lang="en-US" dirty="0" smtClean="0"/>
              <a:t>Once the data has been promoted the LEA</a:t>
            </a:r>
            <a:r>
              <a:rPr lang="en-US" baseline="0" dirty="0" smtClean="0"/>
              <a:t> P</a:t>
            </a:r>
            <a:r>
              <a:rPr lang="en-US" dirty="0" smtClean="0"/>
              <a:t>EIMS coordinator,</a:t>
            </a:r>
            <a:r>
              <a:rPr lang="en-US" baseline="0" dirty="0" smtClean="0"/>
              <a:t> </a:t>
            </a:r>
            <a:r>
              <a:rPr lang="en-US" dirty="0" smtClean="0"/>
              <a:t>ESC PEIMS Champs</a:t>
            </a:r>
            <a:r>
              <a:rPr lang="en-US" baseline="0" dirty="0" smtClean="0"/>
              <a:t> and authorized campus users move the TSDS PEIMS submissions through the preparation and approval process.  There are several key points along the way:</a:t>
            </a:r>
          </a:p>
          <a:p>
            <a:pPr marL="178514" indent="-178514">
              <a:buFont typeface="Arial" pitchFamily="34" charset="0"/>
              <a:buChar char="•"/>
            </a:pPr>
            <a:r>
              <a:rPr lang="en-US" dirty="0" smtClean="0"/>
              <a:t>TSDS Reports</a:t>
            </a:r>
          </a:p>
          <a:p>
            <a:pPr marL="178514" indent="-178514" defTabSz="952073">
              <a:buFont typeface="Arial" pitchFamily="34" charset="0"/>
              <a:buChar char="•"/>
              <a:defRPr/>
            </a:pPr>
            <a:r>
              <a:rPr lang="en-US" dirty="0" smtClean="0"/>
              <a:t>LEA or ESC Marks Data Complete</a:t>
            </a:r>
          </a:p>
          <a:p>
            <a:pPr marL="178514" indent="-178514" defTabSz="952073">
              <a:buFont typeface="Arial" pitchFamily="34" charset="0"/>
              <a:buChar char="•"/>
              <a:defRPr/>
            </a:pPr>
            <a:r>
              <a:rPr lang="en-US" dirty="0" smtClean="0"/>
              <a:t>Superintendent or ESC Director approves data</a:t>
            </a:r>
          </a:p>
          <a:p>
            <a:pPr marL="178514" indent="-178514">
              <a:buFont typeface="Arial" pitchFamily="34" charset="0"/>
              <a:buChar char="•"/>
            </a:pPr>
            <a:r>
              <a:rPr lang="en-US" dirty="0" smtClean="0"/>
              <a:t>ESC accepts data</a:t>
            </a:r>
          </a:p>
          <a:p>
            <a:pPr marL="178514" indent="-178514">
              <a:buFont typeface="Arial" pitchFamily="34" charset="0"/>
              <a:buChar char="•"/>
            </a:pPr>
            <a:r>
              <a:rPr lang="en-US" dirty="0" smtClean="0"/>
              <a:t>Submission has been finalized</a:t>
            </a:r>
          </a:p>
          <a:p>
            <a:pPr defTabSz="957219">
              <a:defRPr/>
            </a:pPr>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22</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begin with an</a:t>
            </a:r>
            <a:r>
              <a:rPr lang="en-US" baseline="0" dirty="0" smtClean="0"/>
              <a:t> overview of the PEIMS application.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23</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514" indent="-178514">
              <a:lnSpc>
                <a:spcPct val="116000"/>
              </a:lnSpc>
              <a:spcBef>
                <a:spcPts val="625"/>
              </a:spcBef>
              <a:spcAft>
                <a:spcPts val="312"/>
              </a:spcAft>
              <a:buFont typeface="Arial" pitchFamily="34" charset="0"/>
              <a:buChar char="•"/>
            </a:pPr>
            <a:r>
              <a:rPr lang="en-US" dirty="0" smtClean="0"/>
              <a:t>The PEIMS Application allows the end users to promote data from the Operation Data Store (ODS) to the PEIMS Data Mart (PDM)</a:t>
            </a:r>
          </a:p>
          <a:p>
            <a:pPr marL="178514" indent="-178514">
              <a:lnSpc>
                <a:spcPct val="116000"/>
              </a:lnSpc>
              <a:spcBef>
                <a:spcPts val="625"/>
              </a:spcBef>
              <a:spcAft>
                <a:spcPts val="312"/>
              </a:spcAft>
              <a:buFont typeface="Arial" pitchFamily="34" charset="0"/>
              <a:buChar char="•"/>
            </a:pPr>
            <a:r>
              <a:rPr lang="en-US" dirty="0" smtClean="0"/>
              <a:t>Users can manage the quality of the TSDS PEIMS Data Submission through Validations and the QA Reports</a:t>
            </a:r>
          </a:p>
          <a:p>
            <a:pPr marL="178514" indent="-178514">
              <a:lnSpc>
                <a:spcPct val="116000"/>
              </a:lnSpc>
              <a:spcBef>
                <a:spcPts val="625"/>
              </a:spcBef>
              <a:spcAft>
                <a:spcPts val="312"/>
              </a:spcAft>
              <a:buFont typeface="Arial" pitchFamily="34" charset="0"/>
              <a:buChar char="•"/>
            </a:pPr>
            <a:r>
              <a:rPr lang="en-US" dirty="0" smtClean="0"/>
              <a:t>Users can manage and monitor the LEA or ESC acceptance and approval process</a:t>
            </a:r>
          </a:p>
          <a:p>
            <a:pPr defTabSz="952073">
              <a:defRP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24</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a:t>
            </a:r>
            <a:r>
              <a:rPr lang="en-US" baseline="0" dirty="0" smtClean="0"/>
              <a:t> take a look at how we are going to access and navigate the PEIMS application.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25</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02304">
              <a:defRPr/>
            </a:pPr>
            <a:r>
              <a:rPr lang="en-US" baseline="0" dirty="0" smtClean="0">
                <a:latin typeface="Arial" pitchFamily="34" charset="0"/>
              </a:rPr>
              <a:t>Once you have logged in, notice the TSDS Portal menu options. We can access the Promote Loaded Data menu option from this location or  we can click on the PEIMS tab to access the PEIMS data mart from the Portal.</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7255840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6916">
              <a:defRPr/>
            </a:pPr>
            <a:r>
              <a:rPr lang="en-US" sz="1200" baseline="0" dirty="0"/>
              <a:t>Once the user accesses the PEIMS application through the TSDS portal, there are several menu links from the Main Menu, all based on the user’s roles and authorizations.  Depending on the users role and authority at the LEA or the ESC, menu options may vary from this screenshot.  We are going to discuss all the menu options although your user experience might be slightly different depending on your role in your agency.</a:t>
            </a:r>
          </a:p>
          <a:p>
            <a:pPr defTabSz="996916">
              <a:defRPr/>
            </a:pPr>
            <a:endParaRPr lang="en-US" sz="1200" baseline="0" dirty="0"/>
          </a:p>
          <a:p>
            <a:pPr defTabSz="996916">
              <a:defRPr/>
            </a:pPr>
            <a:r>
              <a:rPr lang="en-US" sz="1200" baseline="0" dirty="0"/>
              <a:t>Once </a:t>
            </a:r>
            <a:r>
              <a:rPr lang="en-US" sz="1200" baseline="0" dirty="0"/>
              <a:t>we click on the PEIMS tab we see the same Promote Loaded Data menu option as we saw on the previous screen. We can choose the Promote Loaded Data option from this screen or we can access the PEIMS Application by clicking the PEIMS Application Home link and then promote the loaded data.</a:t>
            </a:r>
          </a:p>
          <a:p>
            <a:pPr defTabSz="996916">
              <a:defRPr/>
            </a:pPr>
            <a:endParaRPr lang="en-US" sz="1200" baseline="0" dirty="0"/>
          </a:p>
          <a:p>
            <a:pPr defTabSz="996916">
              <a:defRPr/>
            </a:pPr>
            <a:r>
              <a:rPr lang="en-US" sz="1200" baseline="0" dirty="0"/>
              <a:t>In this section, we are only going to focus on Data Promotions, specifically scheduling and monitoring a data promotion. Later we will look at Data Validations and Viewing Reports.</a:t>
            </a:r>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5590819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6916">
              <a:defRPr/>
            </a:pPr>
            <a:r>
              <a:rPr lang="en-US" dirty="0" smtClean="0"/>
              <a:t>Select the school year, fall and first collection from the upper right hand corner of the PEIMS application. Select GO.</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526927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US" dirty="0"/>
              <a:t>At the conclusion of this training, the participant will be able to:</a:t>
            </a:r>
          </a:p>
          <a:p>
            <a:pPr marL="297523" indent="-297523">
              <a:spcBef>
                <a:spcPts val="625"/>
              </a:spcBef>
              <a:spcAft>
                <a:spcPts val="312"/>
              </a:spcAft>
              <a:buFont typeface="Arial" pitchFamily="34" charset="0"/>
              <a:buChar char="•"/>
            </a:pPr>
            <a:r>
              <a:rPr lang="en-US" dirty="0"/>
              <a:t>Describe the TSDS PEIMS Application functionality</a:t>
            </a:r>
          </a:p>
          <a:p>
            <a:pPr marL="297523" indent="-297523">
              <a:spcBef>
                <a:spcPts val="625"/>
              </a:spcBef>
              <a:spcAft>
                <a:spcPts val="312"/>
              </a:spcAft>
              <a:buFont typeface="Arial" pitchFamily="34" charset="0"/>
              <a:buChar char="•"/>
            </a:pPr>
            <a:r>
              <a:rPr lang="en-US" dirty="0"/>
              <a:t>Manage and monitor the Data Loading Process with the TSDS PEIMS Application</a:t>
            </a:r>
          </a:p>
          <a:p>
            <a:pPr marL="297523" indent="-297523">
              <a:spcBef>
                <a:spcPts val="625"/>
              </a:spcBef>
              <a:spcAft>
                <a:spcPts val="312"/>
              </a:spcAft>
              <a:buFont typeface="Arial" pitchFamily="34" charset="0"/>
              <a:buChar char="•"/>
            </a:pPr>
            <a:r>
              <a:rPr lang="en-US" dirty="0"/>
              <a:t>Access and interpret the TSDS PEIMS Reports</a:t>
            </a:r>
          </a:p>
          <a:p>
            <a:pPr marL="297523" indent="-297523">
              <a:spcBef>
                <a:spcPts val="625"/>
              </a:spcBef>
              <a:spcAft>
                <a:spcPts val="312"/>
              </a:spcAft>
              <a:buFont typeface="Arial" pitchFamily="34" charset="0"/>
              <a:buChar char="•"/>
            </a:pPr>
            <a:r>
              <a:rPr lang="en-US" dirty="0"/>
              <a:t>Request an extension from TEA</a:t>
            </a:r>
          </a:p>
          <a:p>
            <a:pPr marL="297523" indent="-297523">
              <a:spcBef>
                <a:spcPts val="625"/>
              </a:spcBef>
              <a:spcAft>
                <a:spcPts val="312"/>
              </a:spcAft>
              <a:buFont typeface="Arial" pitchFamily="34" charset="0"/>
              <a:buChar char="•"/>
            </a:pPr>
            <a:r>
              <a:rPr lang="en-US" dirty="0"/>
              <a:t>Understand TEA’s administrative functions</a:t>
            </a:r>
          </a:p>
          <a:p>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2</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6916">
              <a:defRPr/>
            </a:pPr>
            <a:r>
              <a:rPr lang="en-US" sz="1400" dirty="0"/>
              <a:t>Once the user accesses the PEIMS application through the TSDS portal, there are several menu links from the Main Menu, all based on the user’s roles and authorizations.  Depending on the users role and authority at the LEA or the ESC, menu options may vary from this screenshot.  </a:t>
            </a:r>
          </a:p>
          <a:p>
            <a:pPr defTabSz="996916">
              <a:defRPr/>
            </a:pPr>
            <a:endParaRPr lang="en-US" sz="1400" dirty="0"/>
          </a:p>
          <a:p>
            <a:pPr defTabSz="996916">
              <a:defRPr/>
            </a:pPr>
            <a:r>
              <a:rPr lang="en-US" sz="1400" dirty="0"/>
              <a:t>Again we see the Promote Loaded Data option in the Data Promotions menu. Lets take a look at this option now.</a:t>
            </a:r>
          </a:p>
          <a:p>
            <a:pPr defTabSz="996916">
              <a:defRPr/>
            </a:pPr>
            <a:endParaRPr lang="en-US" sz="1400"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4388630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explore what happens when Schedule Data Promotion is selected.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30</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6916">
              <a:defRPr/>
            </a:pPr>
            <a:r>
              <a:rPr lang="en-US" sz="1400" dirty="0"/>
              <a:t>Once we have selected that menu option we need to specify what data set will be promoted from the ODS to the PDM.  The user needs to select the parameters for the data that will be promoted.  The user must select or provide information for the following:</a:t>
            </a:r>
          </a:p>
          <a:p>
            <a:pPr marL="685379" lvl="1" indent="-186921">
              <a:buFont typeface="Arial" pitchFamily="34" charset="0"/>
              <a:buChar char="•"/>
            </a:pPr>
            <a:r>
              <a:rPr lang="en-US" sz="1400" dirty="0"/>
              <a:t>Category:  Staff, Finance, Ed Org, Student or All</a:t>
            </a:r>
            <a:endParaRPr lang="en-US" sz="1000" dirty="0"/>
          </a:p>
          <a:p>
            <a:pPr marL="685379" lvl="1" indent="-186921">
              <a:buFont typeface="Arial" pitchFamily="34" charset="0"/>
              <a:buChar char="•"/>
            </a:pPr>
            <a:r>
              <a:rPr lang="en-US" sz="1400" dirty="0"/>
              <a:t>Subcategories</a:t>
            </a:r>
            <a:endParaRPr lang="en-US" sz="1000" dirty="0"/>
          </a:p>
          <a:p>
            <a:pPr marL="1183838" lvl="2" indent="-186921">
              <a:buFont typeface="Arial" pitchFamily="34" charset="0"/>
              <a:buChar char="•"/>
            </a:pPr>
            <a:r>
              <a:rPr lang="en-US" sz="1400" dirty="0"/>
              <a:t>user can select Subcategories by Category </a:t>
            </a:r>
            <a:endParaRPr lang="en-US" sz="1000" dirty="0"/>
          </a:p>
          <a:p>
            <a:pPr marL="1183838" lvl="2" indent="-186921">
              <a:buFont typeface="Arial" pitchFamily="34" charset="0"/>
              <a:buChar char="•"/>
            </a:pPr>
            <a:r>
              <a:rPr lang="en-US" sz="1400" dirty="0"/>
              <a:t>user can select Subcategories across Categories</a:t>
            </a:r>
            <a:endParaRPr lang="en-US" sz="1000" dirty="0"/>
          </a:p>
          <a:p>
            <a:pPr marL="685379" lvl="1" indent="-186921">
              <a:buFont typeface="Arial" pitchFamily="34" charset="0"/>
              <a:buChar char="•"/>
            </a:pPr>
            <a:r>
              <a:rPr lang="en-US" sz="1400" dirty="0"/>
              <a:t>The </a:t>
            </a:r>
            <a:r>
              <a:rPr lang="en-US" sz="1400" dirty="0"/>
              <a:t>user must also enter the </a:t>
            </a:r>
            <a:r>
              <a:rPr lang="en-US" sz="1400" dirty="0"/>
              <a:t>Data Promotion </a:t>
            </a:r>
            <a:r>
              <a:rPr lang="en-US" sz="1400" dirty="0"/>
              <a:t>Name</a:t>
            </a:r>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0704656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6916">
              <a:defRPr/>
            </a:pPr>
            <a:r>
              <a:rPr lang="en-US" sz="1400" dirty="0"/>
              <a:t>Select Submit, Cancel or Back</a:t>
            </a:r>
            <a:endParaRPr lang="en-US" sz="1400" dirty="0"/>
          </a:p>
          <a:p>
            <a:pPr defTabSz="996916">
              <a:defRPr/>
            </a:pPr>
            <a:endParaRPr lang="en-US" sz="1400"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7496222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a:t>
            </a:r>
            <a:r>
              <a:rPr lang="en-US" baseline="0" dirty="0" smtClean="0"/>
              <a:t> the data promotion has been processed the user sees the confirmation message:  Data promotion details are promoted for Job 749. The user can sort the data by clicking on the sort arrow next to the column headers, view the details by clicking on the data promotion name or view error reports by clicking on view. The status will show as </a:t>
            </a:r>
            <a:r>
              <a:rPr lang="en-US" sz="1400" dirty="0"/>
              <a:t>In Progress, Completed, Completed with Errors or Failed</a:t>
            </a:r>
            <a:r>
              <a:rPr lang="en-US" dirty="0"/>
              <a:t>.</a:t>
            </a:r>
            <a:endParaRPr lang="en-US" sz="1000"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0381687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2073">
              <a:defRPr/>
            </a:pPr>
            <a:r>
              <a:rPr lang="en-US" dirty="0" smtClean="0"/>
              <a:t>After</a:t>
            </a:r>
            <a:r>
              <a:rPr lang="en-US" baseline="0" dirty="0" smtClean="0"/>
              <a:t> the data promotion is scheduled, the PEIMS Coordinator can monitor the progress of the promotion and view job details once the processing has completed.</a:t>
            </a:r>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34</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6916">
              <a:defRPr/>
            </a:pPr>
            <a:r>
              <a:rPr lang="en-US" sz="1400" dirty="0"/>
              <a:t>Underneath Data Promotions the other option is Monitor Data Promotions.  The user selects this menu link to track the progress of the </a:t>
            </a:r>
            <a:r>
              <a:rPr lang="en-US" sz="1400" dirty="0"/>
              <a:t>data </a:t>
            </a:r>
            <a:r>
              <a:rPr lang="en-US" sz="1400" dirty="0"/>
              <a:t>promotion.</a:t>
            </a:r>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1444533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96916">
              <a:defRPr/>
            </a:pPr>
            <a:r>
              <a:rPr lang="en-US" sz="1400" dirty="0"/>
              <a:t>Under Monitor Data Promotions, all the data promotions that have been submitted are logged.  The user can view the Data Promotion Name, the Collection, the Submission, who scheduled the data promotion, when the data promotion was scheduled and the Status of the promotion.</a:t>
            </a:r>
          </a:p>
          <a:p>
            <a:pPr defTabSz="996916">
              <a:defRPr/>
            </a:pPr>
            <a:endParaRPr lang="en-US" sz="1400" dirty="0"/>
          </a:p>
          <a:p>
            <a:pPr defTabSz="996916">
              <a:defRPr/>
            </a:pPr>
            <a:r>
              <a:rPr lang="en-US" sz="1400" dirty="0"/>
              <a:t>The Status is posted as either In Progress, Completed, Completed with Errors or Failed. </a:t>
            </a:r>
          </a:p>
          <a:p>
            <a:pPr defTabSz="996916">
              <a:defRPr/>
            </a:pPr>
            <a:endParaRPr lang="en-US" sz="1400" dirty="0"/>
          </a:p>
          <a:p>
            <a:pPr defTabSz="996916">
              <a:defRPr/>
            </a:pPr>
            <a:r>
              <a:rPr lang="en-US" sz="1400" dirty="0"/>
              <a:t>Under Monitor Data Promotions  the user can search for a target data promotion using either the sorting function in the columns (Note the arrows in each column header) or the search parameters provided in the drop down menus.  We will look at the search criteria on the next slide.</a:t>
            </a:r>
          </a:p>
          <a:p>
            <a:pPr defTabSz="996916">
              <a:defRPr/>
            </a:pPr>
            <a:endParaRPr lang="en-US" sz="1400"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35811452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defTabSz="996916">
              <a:defRPr/>
            </a:pPr>
            <a:r>
              <a:rPr lang="en-US" sz="1400" dirty="0"/>
              <a:t>Under Monitor Data Promotions  the user can search for a target data promotion </a:t>
            </a:r>
            <a:r>
              <a:rPr lang="en-US" sz="1400" dirty="0"/>
              <a:t>using the </a:t>
            </a:r>
            <a:r>
              <a:rPr lang="en-US" sz="1400" dirty="0"/>
              <a:t>search parameters provided in the drop down menus.  </a:t>
            </a:r>
          </a:p>
          <a:p>
            <a:pPr defTabSz="996916">
              <a:defRPr/>
            </a:pPr>
            <a:endParaRPr lang="en-US" sz="1400" dirty="0"/>
          </a:p>
          <a:p>
            <a:pPr defTabSz="996916">
              <a:defRPr/>
            </a:pPr>
            <a:r>
              <a:rPr lang="en-US" sz="1400" dirty="0"/>
              <a:t>The target search criteria includes:</a:t>
            </a:r>
          </a:p>
          <a:p>
            <a:pPr marL="685379" lvl="1" indent="-186921">
              <a:buFont typeface="Arial" pitchFamily="34" charset="0"/>
              <a:buChar char="•"/>
            </a:pPr>
            <a:r>
              <a:rPr lang="en-US" sz="1400" dirty="0"/>
              <a:t>The School Year</a:t>
            </a:r>
            <a:endParaRPr lang="en-US" sz="1000" dirty="0"/>
          </a:p>
          <a:p>
            <a:pPr marL="685379" lvl="1" indent="-186921">
              <a:buFont typeface="Arial" pitchFamily="34" charset="0"/>
              <a:buChar char="•"/>
            </a:pPr>
            <a:r>
              <a:rPr lang="en-US" sz="1400" dirty="0"/>
              <a:t>The Collection Period</a:t>
            </a:r>
            <a:endParaRPr lang="en-US" sz="1000" dirty="0"/>
          </a:p>
          <a:p>
            <a:pPr marL="1183838" lvl="2" indent="-186921">
              <a:buFont typeface="Arial" pitchFamily="34" charset="0"/>
              <a:buChar char="•"/>
            </a:pPr>
            <a:r>
              <a:rPr lang="en-US" sz="1400" dirty="0"/>
              <a:t>All </a:t>
            </a:r>
            <a:endParaRPr lang="en-US" sz="1000" dirty="0"/>
          </a:p>
          <a:p>
            <a:pPr marL="1183838" lvl="2" indent="-186921">
              <a:buFont typeface="Arial" pitchFamily="34" charset="0"/>
              <a:buChar char="•"/>
            </a:pPr>
            <a:r>
              <a:rPr lang="en-US" sz="1400" dirty="0"/>
              <a:t>Fall (Collection 1)</a:t>
            </a:r>
            <a:endParaRPr lang="en-US" sz="1000" dirty="0"/>
          </a:p>
          <a:p>
            <a:pPr marL="1183838" lvl="2" indent="-186921">
              <a:buFont typeface="Arial" pitchFamily="34" charset="0"/>
              <a:buChar char="•"/>
            </a:pPr>
            <a:r>
              <a:rPr lang="en-US" sz="1400" dirty="0"/>
              <a:t>Mid-Year (Collection 2)</a:t>
            </a:r>
            <a:endParaRPr lang="en-US" sz="1000" dirty="0"/>
          </a:p>
          <a:p>
            <a:pPr marL="1183838" lvl="2" indent="-186921">
              <a:buFont typeface="Arial" pitchFamily="34" charset="0"/>
              <a:buChar char="•"/>
            </a:pPr>
            <a:r>
              <a:rPr lang="en-US" sz="1400" dirty="0"/>
              <a:t>Summer (Collection 3)</a:t>
            </a:r>
            <a:endParaRPr lang="en-US" sz="1000" dirty="0"/>
          </a:p>
          <a:p>
            <a:pPr marL="1183838" lvl="2" indent="-186921">
              <a:buFont typeface="Arial" pitchFamily="34" charset="0"/>
              <a:buChar char="•"/>
            </a:pPr>
            <a:r>
              <a:rPr lang="en-US" sz="1400" dirty="0"/>
              <a:t>Extended Year (Collection 4)</a:t>
            </a:r>
            <a:endParaRPr lang="en-US" sz="1000" dirty="0"/>
          </a:p>
          <a:p>
            <a:pPr marL="685379" lvl="1" indent="-186921">
              <a:buFont typeface="Arial" pitchFamily="34" charset="0"/>
              <a:buChar char="•"/>
            </a:pPr>
            <a:r>
              <a:rPr lang="en-US" sz="1400" dirty="0"/>
              <a:t>The Submission</a:t>
            </a:r>
            <a:endParaRPr lang="en-US" sz="1000" dirty="0"/>
          </a:p>
          <a:p>
            <a:pPr marL="1183838" lvl="2" indent="-186921">
              <a:buFont typeface="Arial" pitchFamily="34" charset="0"/>
              <a:buChar char="•"/>
            </a:pPr>
            <a:r>
              <a:rPr lang="en-US" sz="1400" dirty="0"/>
              <a:t>As a note, under Submission, if the user selects </a:t>
            </a:r>
            <a:r>
              <a:rPr lang="en-US" sz="1400" dirty="0"/>
              <a:t>the Prior Year, </a:t>
            </a:r>
            <a:r>
              <a:rPr lang="en-US" sz="1400" dirty="0"/>
              <a:t>the only choice is Working</a:t>
            </a:r>
            <a:endParaRPr lang="en-US" sz="1000" dirty="0"/>
          </a:p>
          <a:p>
            <a:pPr marL="1183838" lvl="2" indent="-186921">
              <a:buFont typeface="Arial" pitchFamily="34" charset="0"/>
              <a:buChar char="•"/>
            </a:pPr>
            <a:r>
              <a:rPr lang="en-US" sz="1400" dirty="0"/>
              <a:t>If the user selects Current Year with ESC Accepted Collections, then the user can select First or Resubmission</a:t>
            </a:r>
            <a:endParaRPr lang="en-US" sz="1000" dirty="0"/>
          </a:p>
          <a:p>
            <a:pPr marL="1183838" lvl="2" indent="-186921">
              <a:buFont typeface="Arial" pitchFamily="34" charset="0"/>
              <a:buChar char="•"/>
            </a:pPr>
            <a:r>
              <a:rPr lang="en-US" sz="1400" dirty="0"/>
              <a:t>If the user selects Current Year and there is no ESC Accepted PDM Collection, </a:t>
            </a:r>
            <a:r>
              <a:rPr lang="en-US" sz="1400" dirty="0"/>
              <a:t>then </a:t>
            </a:r>
            <a:r>
              <a:rPr lang="en-US" sz="1400" dirty="0"/>
              <a:t>First is the only choice.</a:t>
            </a:r>
            <a:endParaRPr lang="en-US" sz="1000" dirty="0"/>
          </a:p>
          <a:p>
            <a:pPr marL="1183838" lvl="2" indent="-186921">
              <a:buFont typeface="Arial" pitchFamily="34" charset="0"/>
              <a:buChar char="•"/>
            </a:pPr>
            <a:r>
              <a:rPr lang="en-US" sz="1400" dirty="0"/>
              <a:t>If the user selects a Future Year, then First is again the only choice.</a:t>
            </a:r>
            <a:endParaRPr lang="en-US" sz="1000" dirty="0"/>
          </a:p>
          <a:p>
            <a:pPr marL="685379" lvl="1" indent="-186921">
              <a:buFont typeface="Arial" pitchFamily="34" charset="0"/>
              <a:buChar char="•"/>
            </a:pPr>
            <a:r>
              <a:rPr lang="en-US" sz="1400" dirty="0"/>
              <a:t>And the Collection Status.  Either:</a:t>
            </a:r>
            <a:endParaRPr lang="en-US" sz="1000" dirty="0"/>
          </a:p>
          <a:p>
            <a:pPr marL="1183838" lvl="2" indent="-186921">
              <a:buFont typeface="Arial" pitchFamily="34" charset="0"/>
              <a:buChar char="•"/>
            </a:pPr>
            <a:r>
              <a:rPr lang="en-US" sz="1400" dirty="0"/>
              <a:t>All</a:t>
            </a:r>
            <a:endParaRPr lang="en-US" sz="1000" dirty="0"/>
          </a:p>
          <a:p>
            <a:pPr marL="1183838" lvl="2" indent="-186921">
              <a:buFont typeface="Arial" pitchFamily="34" charset="0"/>
              <a:buChar char="•"/>
            </a:pPr>
            <a:r>
              <a:rPr lang="en-US" sz="1400" dirty="0"/>
              <a:t>In Progress</a:t>
            </a:r>
            <a:endParaRPr lang="en-US" sz="1000" dirty="0"/>
          </a:p>
          <a:p>
            <a:pPr marL="1183838" lvl="2" indent="-186921">
              <a:buFont typeface="Arial" pitchFamily="34" charset="0"/>
              <a:buChar char="•"/>
            </a:pPr>
            <a:r>
              <a:rPr lang="en-US" sz="1400" dirty="0"/>
              <a:t>Completed </a:t>
            </a:r>
            <a:endParaRPr lang="en-US" sz="1400" dirty="0"/>
          </a:p>
          <a:p>
            <a:pPr marL="1183838" lvl="2" indent="-186921">
              <a:buFont typeface="Arial" pitchFamily="34" charset="0"/>
              <a:buChar char="•"/>
            </a:pPr>
            <a:r>
              <a:rPr lang="en-US" sz="1400" dirty="0"/>
              <a:t>Completed </a:t>
            </a:r>
            <a:r>
              <a:rPr lang="en-US" sz="1400" dirty="0"/>
              <a:t>with Errors</a:t>
            </a:r>
            <a:endParaRPr lang="en-US" sz="1000" dirty="0"/>
          </a:p>
          <a:p>
            <a:pPr marL="1183838" lvl="2" indent="-186921">
              <a:buFont typeface="Arial" pitchFamily="34" charset="0"/>
              <a:buChar char="•"/>
            </a:pPr>
            <a:r>
              <a:rPr lang="en-US" sz="1400" dirty="0"/>
              <a:t>Failed</a:t>
            </a:r>
            <a:endParaRPr lang="en-US" sz="1000" dirty="0"/>
          </a:p>
          <a:p>
            <a:pPr marL="186921" indent="-186921" defTabSz="996916">
              <a:buFont typeface="Arial" pitchFamily="34" charset="0"/>
              <a:buChar char="•"/>
              <a:defRPr/>
            </a:pPr>
            <a:endParaRPr lang="en-US" sz="1400"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7879941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Data Promotion Status can be:</a:t>
            </a:r>
          </a:p>
          <a:p>
            <a:r>
              <a:rPr lang="en-US" dirty="0"/>
              <a:t>In Progress—the data is being processed</a:t>
            </a:r>
          </a:p>
          <a:p>
            <a:r>
              <a:rPr lang="en-US" dirty="0"/>
              <a:t>Completed-the data has completed processing</a:t>
            </a:r>
          </a:p>
          <a:p>
            <a:r>
              <a:rPr lang="en-US" dirty="0"/>
              <a:t>Completed with errors—The data completed but errors were identified</a:t>
            </a:r>
          </a:p>
          <a:p>
            <a:r>
              <a:rPr lang="en-US" dirty="0"/>
              <a:t>Failed--the system found primary key constraints that are not in ODS but exist in the PEIMS Data Mart. Records that did not load would be listed here.</a:t>
            </a:r>
          </a:p>
          <a:p>
            <a:pPr defTabSz="996916">
              <a:defRPr/>
            </a:pPr>
            <a:endParaRPr lang="en-US" sz="1400"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167947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106000"/>
              </a:lnSpc>
              <a:spcBef>
                <a:spcPts val="625"/>
              </a:spcBef>
              <a:spcAft>
                <a:spcPts val="312"/>
              </a:spcAft>
            </a:pPr>
            <a:r>
              <a:rPr lang="en-US" b="1" dirty="0"/>
              <a:t>Prerequisites that are needed prior to this training: </a:t>
            </a:r>
            <a:endParaRPr lang="en-US" dirty="0"/>
          </a:p>
          <a:p>
            <a:pPr>
              <a:lnSpc>
                <a:spcPct val="106000"/>
              </a:lnSpc>
              <a:spcBef>
                <a:spcPts val="625"/>
              </a:spcBef>
              <a:spcAft>
                <a:spcPts val="312"/>
              </a:spcAft>
            </a:pPr>
            <a:r>
              <a:rPr lang="en-US" u="sng" dirty="0"/>
              <a:t>Training Prerequisites</a:t>
            </a:r>
            <a:r>
              <a:rPr lang="en-US" dirty="0"/>
              <a:t>: </a:t>
            </a:r>
          </a:p>
          <a:p>
            <a:pPr lvl="1">
              <a:lnSpc>
                <a:spcPct val="106000"/>
              </a:lnSpc>
              <a:spcBef>
                <a:spcPts val="625"/>
              </a:spcBef>
              <a:spcAft>
                <a:spcPts val="312"/>
              </a:spcAft>
            </a:pPr>
            <a:r>
              <a:rPr lang="en-US" dirty="0"/>
              <a:t>Participants should attend the TSDS PEIMS and Technical Course 1: TSDS Overview and TSDS High Level End User Process Map training (or view the online overview posted on Project Share)</a:t>
            </a:r>
          </a:p>
          <a:p>
            <a:pPr lvl="1">
              <a:lnSpc>
                <a:spcPct val="106000"/>
              </a:lnSpc>
              <a:spcBef>
                <a:spcPts val="625"/>
              </a:spcBef>
              <a:spcAft>
                <a:spcPts val="312"/>
              </a:spcAft>
            </a:pPr>
            <a:r>
              <a:rPr lang="en-US" dirty="0"/>
              <a:t>Participants will have a prior knowledge of how to load the ODS</a:t>
            </a:r>
          </a:p>
          <a:p>
            <a:pPr lvl="1">
              <a:lnSpc>
                <a:spcPct val="106000"/>
              </a:lnSpc>
              <a:spcBef>
                <a:spcPts val="625"/>
              </a:spcBef>
              <a:spcAft>
                <a:spcPts val="312"/>
              </a:spcAft>
            </a:pPr>
            <a:r>
              <a:rPr lang="en-US" dirty="0"/>
              <a:t>Participants will have prior knowledge of the legacy PEIMS (EDIT+) data submission requirements and approval processes</a:t>
            </a:r>
          </a:p>
          <a:p>
            <a:pPr>
              <a:lnSpc>
                <a:spcPct val="106000"/>
              </a:lnSpc>
              <a:spcBef>
                <a:spcPts val="625"/>
              </a:spcBef>
              <a:spcAft>
                <a:spcPts val="312"/>
              </a:spcAft>
            </a:pPr>
            <a:r>
              <a:rPr lang="en-US" u="sng" dirty="0"/>
              <a:t>Technical Prerequisites</a:t>
            </a:r>
            <a:r>
              <a:rPr lang="en-US" dirty="0"/>
              <a:t>:</a:t>
            </a:r>
          </a:p>
          <a:p>
            <a:pPr lvl="1">
              <a:lnSpc>
                <a:spcPct val="106000"/>
              </a:lnSpc>
              <a:spcBef>
                <a:spcPts val="625"/>
              </a:spcBef>
              <a:spcAft>
                <a:spcPts val="312"/>
              </a:spcAft>
            </a:pPr>
            <a:r>
              <a:rPr lang="en-US" dirty="0"/>
              <a:t>Participants will need a TEAL ID with access to the PEIMS Application.</a:t>
            </a:r>
          </a:p>
          <a:p>
            <a:pPr lvl="1">
              <a:lnSpc>
                <a:spcPct val="106000"/>
              </a:lnSpc>
              <a:spcBef>
                <a:spcPts val="625"/>
              </a:spcBef>
              <a:spcAft>
                <a:spcPts val="312"/>
              </a:spcAft>
            </a:pPr>
            <a:r>
              <a:rPr lang="en-US" dirty="0"/>
              <a:t>Participants will need a Project Share user ID</a:t>
            </a:r>
          </a:p>
          <a:p>
            <a:pPr lvl="1">
              <a:lnSpc>
                <a:spcPct val="106000"/>
              </a:lnSpc>
              <a:spcBef>
                <a:spcPts val="625"/>
              </a:spcBef>
              <a:spcAft>
                <a:spcPts val="312"/>
              </a:spcAft>
            </a:pPr>
            <a:r>
              <a:rPr lang="en-US" dirty="0"/>
              <a:t>Participants will have a working knowledge of TEDS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96916">
              <a:defRPr/>
            </a:pPr>
            <a:r>
              <a:rPr lang="en-US" sz="1400" dirty="0"/>
              <a:t>Click on the Data Promotion Name to show the detail view.</a:t>
            </a:r>
            <a:endParaRPr lang="en-US" sz="1400"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29828461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walk through the PEIMS Application together, specifically scheduling and monitoring data promotions.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40</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6916">
              <a:defRPr/>
            </a:pPr>
            <a:r>
              <a:rPr lang="en-US" sz="1400" b="1" dirty="0"/>
              <a:t>TASK:</a:t>
            </a:r>
            <a:r>
              <a:rPr lang="en-US" sz="1400" dirty="0"/>
              <a:t> You will be </a:t>
            </a:r>
            <a:r>
              <a:rPr lang="en-US" sz="1400" dirty="0"/>
              <a:t>working </a:t>
            </a:r>
            <a:r>
              <a:rPr lang="en-US" sz="1400" dirty="0"/>
              <a:t>with your actual district data in the PEIMS Application, to </a:t>
            </a:r>
            <a:r>
              <a:rPr lang="en-US" sz="1400" dirty="0"/>
              <a:t>promote data to the PDM and </a:t>
            </a:r>
            <a:r>
              <a:rPr lang="en-US" sz="1400" dirty="0"/>
              <a:t>monitor </a:t>
            </a:r>
            <a:r>
              <a:rPr lang="en-US" sz="1400" dirty="0"/>
              <a:t>the data </a:t>
            </a:r>
            <a:r>
              <a:rPr lang="en-US" sz="1400" dirty="0"/>
              <a:t>promotion. You will interact directly with the software to </a:t>
            </a:r>
            <a:r>
              <a:rPr lang="en-US" sz="1400" dirty="0"/>
              <a:t>promote </a:t>
            </a:r>
            <a:r>
              <a:rPr lang="en-US" sz="1400" dirty="0"/>
              <a:t>and monitor your data. Use the instructions in the Guided Practice Activities document to help you get started.</a:t>
            </a:r>
          </a:p>
          <a:p>
            <a:endParaRPr lang="en-US" sz="1400" dirty="0"/>
          </a:p>
          <a:p>
            <a:r>
              <a:rPr lang="en-US" sz="1400" dirty="0"/>
              <a:t>Let’s log in to TEAL to begin</a:t>
            </a:r>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28290652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 a look at the validation process.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1977989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6921" indent="-186921" defTabSz="996916">
              <a:buFont typeface="Arial" pitchFamily="34" charset="0"/>
              <a:buChar char="•"/>
              <a:defRPr/>
            </a:pPr>
            <a:r>
              <a:rPr lang="en-US" sz="1400" dirty="0"/>
              <a:t>This process will validate the data against TEDS </a:t>
            </a:r>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5307215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96916">
              <a:defRPr/>
            </a:pPr>
            <a:r>
              <a:rPr lang="en-US" sz="1400" dirty="0"/>
              <a:t>TSDS PEIMS Validate Submission Data will perform the same functions as the Legacy PEIMS Edit Plus Error Reports. The TSDS PEIMS Validate Submission Data will look at the PEIMS business rules and produce fatal and special warning errors</a:t>
            </a:r>
            <a:r>
              <a:rPr lang="en-US" sz="1400" dirty="0"/>
              <a:t>.</a:t>
            </a:r>
          </a:p>
          <a:p>
            <a:pPr defTabSz="996916">
              <a:defRPr/>
            </a:pPr>
            <a:endParaRPr lang="en-US" sz="1400" dirty="0"/>
          </a:p>
          <a:p>
            <a:pPr defTabSz="996916">
              <a:defRPr/>
            </a:pPr>
            <a:r>
              <a:rPr lang="en-US" sz="1400" dirty="0"/>
              <a:t>Once </a:t>
            </a:r>
            <a:r>
              <a:rPr lang="en-US" sz="1400" dirty="0"/>
              <a:t>we have selected the validate data menu option we need to specify what data set will be validated. The user must select or provide information for the following:</a:t>
            </a:r>
          </a:p>
          <a:p>
            <a:pPr marL="685379" lvl="1" indent="-186921">
              <a:buFont typeface="Arial" pitchFamily="34" charset="0"/>
              <a:buChar char="•"/>
            </a:pPr>
            <a:r>
              <a:rPr lang="en-US" sz="1400" dirty="0"/>
              <a:t>Category:  Staff, Finance, Ed Org, Student or All</a:t>
            </a:r>
            <a:endParaRPr lang="en-US" sz="1000" dirty="0"/>
          </a:p>
          <a:p>
            <a:pPr marL="685379" lvl="1" indent="-186921">
              <a:buFont typeface="Arial" pitchFamily="34" charset="0"/>
              <a:buChar char="•"/>
            </a:pPr>
            <a:r>
              <a:rPr lang="en-US" sz="1400" dirty="0"/>
              <a:t>Subcategories</a:t>
            </a:r>
            <a:endParaRPr lang="en-US" sz="1000" dirty="0"/>
          </a:p>
          <a:p>
            <a:pPr marL="1183838" lvl="2" indent="-186921">
              <a:buFont typeface="Arial" pitchFamily="34" charset="0"/>
              <a:buChar char="•"/>
            </a:pPr>
            <a:r>
              <a:rPr lang="en-US" sz="1400" dirty="0"/>
              <a:t>user can select Subcategories by Category </a:t>
            </a:r>
            <a:endParaRPr lang="en-US" sz="1000" dirty="0"/>
          </a:p>
          <a:p>
            <a:pPr marL="1183838" lvl="2" indent="-186921">
              <a:buFont typeface="Arial" pitchFamily="34" charset="0"/>
              <a:buChar char="•"/>
            </a:pPr>
            <a:r>
              <a:rPr lang="en-US" sz="1400" dirty="0"/>
              <a:t>user can select Subcategories across Categories</a:t>
            </a:r>
            <a:endParaRPr lang="en-US" sz="1000" dirty="0"/>
          </a:p>
          <a:p>
            <a:pPr marL="685379" lvl="1" indent="-186921">
              <a:buFont typeface="Arial" pitchFamily="34" charset="0"/>
              <a:buChar char="•"/>
            </a:pPr>
            <a:r>
              <a:rPr lang="en-US" sz="1400" dirty="0"/>
              <a:t>The </a:t>
            </a:r>
            <a:r>
              <a:rPr lang="en-US" sz="1400" dirty="0"/>
              <a:t>user must </a:t>
            </a:r>
            <a:r>
              <a:rPr lang="en-US" sz="1400" dirty="0"/>
              <a:t>enter </a:t>
            </a:r>
            <a:r>
              <a:rPr lang="en-US" sz="1400" dirty="0"/>
              <a:t>the </a:t>
            </a:r>
            <a:r>
              <a:rPr lang="en-US" sz="1400" dirty="0"/>
              <a:t>Validation Name</a:t>
            </a:r>
            <a:endParaRPr lang="en-US" sz="1400" dirty="0"/>
          </a:p>
          <a:p>
            <a:pPr marL="685379" lvl="1" indent="-186921">
              <a:buFont typeface="Arial" pitchFamily="34" charset="0"/>
              <a:buChar char="•"/>
            </a:pPr>
            <a:r>
              <a:rPr lang="en-US" sz="1400" dirty="0"/>
              <a:t>Click reset to move backward or next to continue.</a:t>
            </a:r>
          </a:p>
          <a:p>
            <a:pPr marL="186921" indent="-186921" defTabSz="996916">
              <a:buFont typeface="Arial" pitchFamily="34" charset="0"/>
              <a:buChar char="•"/>
              <a:defRPr/>
            </a:pPr>
            <a:endParaRPr lang="en-US" sz="1400"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36055051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you have reviewed the parameters select Submit,</a:t>
            </a:r>
            <a:r>
              <a:rPr lang="en-US" baseline="0" dirty="0" smtClean="0"/>
              <a:t> Cancel or Back.</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30759928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your  data has been submitted for validation, they system will return a status of In Progress, Completed or Completed with Errors.</a:t>
            </a:r>
          </a:p>
          <a:p>
            <a:r>
              <a:rPr lang="en-US" dirty="0" smtClean="0"/>
              <a:t>Click the LEA Validation Errors button to view the validation errors</a:t>
            </a:r>
          </a:p>
          <a:p>
            <a:r>
              <a:rPr lang="en-US" b="1" dirty="0" smtClean="0"/>
              <a:t>Trainer’s Notes: </a:t>
            </a:r>
            <a:r>
              <a:rPr lang="en-US" dirty="0" smtClean="0"/>
              <a:t>The column headers are sortable and the errors</a:t>
            </a:r>
            <a:r>
              <a:rPr lang="en-US" baseline="0" dirty="0" smtClean="0"/>
              <a:t> can be viewed by clicking on View under Error Report. We will look at Searching Validation Requests in the next section.</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46</a:t>
            </a:fld>
            <a:endParaRPr lang="en-US" dirty="0"/>
          </a:p>
        </p:txBody>
      </p:sp>
    </p:spTree>
    <p:extLst>
      <p:ext uri="{BB962C8B-B14F-4D97-AF65-F5344CB8AC3E}">
        <p14:creationId xmlns:p14="http://schemas.microsoft.com/office/powerpoint/2010/main" val="36170753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your  data has been validated, you can download your validation errors to an Excel file, PDF file or you can print the file.</a:t>
            </a:r>
          </a:p>
          <a:p>
            <a:r>
              <a:rPr lang="en-US" dirty="0" smtClean="0"/>
              <a:t>The column headers are sortable.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47</a:t>
            </a:fld>
            <a:endParaRPr lang="en-US" dirty="0"/>
          </a:p>
        </p:txBody>
      </p:sp>
    </p:spTree>
    <p:extLst>
      <p:ext uri="{BB962C8B-B14F-4D97-AF65-F5344CB8AC3E}">
        <p14:creationId xmlns:p14="http://schemas.microsoft.com/office/powerpoint/2010/main" val="11318344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search the validations</a:t>
            </a:r>
            <a:r>
              <a:rPr lang="en-US" baseline="0" dirty="0" smtClean="0"/>
              <a:t> to look for fatal errors, special warnings or warnings.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3710275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endParaRPr lang="en-US" b="1" baseline="0" dirty="0" smtClean="0"/>
          </a:p>
          <a:p>
            <a:r>
              <a:rPr lang="en-US" baseline="0" dirty="0" smtClean="0"/>
              <a:t>Read through each term and definition. As the participants have already seen these terms a couple of times before, it may be beneficial to cover up the definitions and lead the group through a Q&amp;A of the terms.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5547755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6921" indent="-186921" defTabSz="996916">
              <a:buFont typeface="Arial" pitchFamily="34" charset="0"/>
              <a:buChar char="•"/>
              <a:defRPr/>
            </a:pPr>
            <a:r>
              <a:rPr lang="en-US" sz="1400" dirty="0"/>
              <a:t>Under Validations click Search Validation Requests and then select Show Search Criteria.</a:t>
            </a:r>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11551072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6921" indent="-186921" defTabSz="996916">
              <a:buFont typeface="Arial" pitchFamily="34" charset="0"/>
              <a:buChar char="•"/>
              <a:defRPr/>
            </a:pPr>
            <a:r>
              <a:rPr lang="en-US" sz="1400" dirty="0"/>
              <a:t>Under Validations click Search Validation Requests and then select Show Search </a:t>
            </a:r>
            <a:r>
              <a:rPr lang="en-US" sz="1400" dirty="0"/>
              <a:t>Criteria.</a:t>
            </a:r>
          </a:p>
          <a:p>
            <a:pPr marL="186921" indent="-186921" defTabSz="996916">
              <a:buFont typeface="Arial" pitchFamily="34" charset="0"/>
              <a:buChar char="•"/>
              <a:defRPr/>
            </a:pPr>
            <a:r>
              <a:rPr lang="en-US" dirty="0" smtClean="0">
                <a:solidFill>
                  <a:srgbClr val="000000"/>
                </a:solidFill>
              </a:rPr>
              <a:t>Select the School Year, Collection, Submission and Status</a:t>
            </a:r>
          </a:p>
          <a:p>
            <a:pPr marL="186921" indent="-186921" defTabSz="996916">
              <a:buFont typeface="Arial" pitchFamily="34" charset="0"/>
              <a:buChar char="•"/>
              <a:defRPr/>
            </a:pPr>
            <a:r>
              <a:rPr lang="en-US" dirty="0" smtClean="0"/>
              <a:t>Select reset or next.</a:t>
            </a:r>
          </a:p>
          <a:p>
            <a:pPr marL="186921" indent="-186921" defTabSz="996916">
              <a:buFont typeface="Arial" pitchFamily="34" charset="0"/>
              <a:buChar char="•"/>
              <a:defRPr/>
            </a:pPr>
            <a:endParaRPr lang="en-US" dirty="0" smtClean="0"/>
          </a:p>
          <a:p>
            <a:pPr marL="186921" indent="-186921" defTabSz="996916">
              <a:buFont typeface="Arial" pitchFamily="34" charset="0"/>
              <a:buChar char="•"/>
              <a:defRPr/>
            </a:pPr>
            <a:endParaRPr lang="en-US" dirty="0" smtClean="0"/>
          </a:p>
          <a:p>
            <a:pPr marL="186921" indent="-186921" defTabSz="996916">
              <a:buFont typeface="Arial" pitchFamily="34" charset="0"/>
              <a:buChar char="•"/>
              <a:defRPr/>
            </a:pPr>
            <a:endParaRPr lang="en-US" sz="1400"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30970268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user can select the Data Validation Name to drill down and see the Validation Request Details.  From this screen, the user will also be able to view the Collection, Submission, the Scheduled by Information and the Submitted Date/Time along with the Status.  Select view under Error Report to see the error details. The user can also click PDF or XLS to export a copy of the file. The user can also Print from this page.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26460866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addition to the information provided in the previous screen, the user will also be able to view the Category, Subcategory, Validation Request Status and the Count of </a:t>
            </a:r>
            <a:r>
              <a:rPr lang="en-US" baseline="0" dirty="0" err="1" smtClean="0"/>
              <a:t>Fatals</a:t>
            </a:r>
            <a:r>
              <a:rPr lang="en-US" baseline="0" dirty="0" smtClean="0"/>
              <a:t>, Special Warnings and Warnings.  Select view to see the error details. The user can also click PDF or XLS to download a copy of the file.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30224119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2073">
              <a:defRPr/>
            </a:pPr>
            <a:r>
              <a:rPr lang="en-US" dirty="0" smtClean="0"/>
              <a:t>This screen displays the individual errors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53</a:t>
            </a:fld>
            <a:endParaRPr lang="en-US" dirty="0"/>
          </a:p>
        </p:txBody>
      </p:sp>
    </p:spTree>
    <p:extLst>
      <p:ext uri="{BB962C8B-B14F-4D97-AF65-F5344CB8AC3E}">
        <p14:creationId xmlns:p14="http://schemas.microsoft.com/office/powerpoint/2010/main" val="29971132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 back to Validations, and Search Validation Requests</a:t>
            </a:r>
          </a:p>
          <a:p>
            <a:r>
              <a:rPr lang="en-US" dirty="0" smtClean="0"/>
              <a:t>To see all of the Validation errors for your LEA, click the LEA Validation Errors button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54</a:t>
            </a:fld>
            <a:endParaRPr lang="en-US" dirty="0"/>
          </a:p>
        </p:txBody>
      </p:sp>
    </p:spTree>
    <p:extLst>
      <p:ext uri="{BB962C8B-B14F-4D97-AF65-F5344CB8AC3E}">
        <p14:creationId xmlns:p14="http://schemas.microsoft.com/office/powerpoint/2010/main" val="28113466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2073">
              <a:defRPr/>
            </a:pPr>
            <a:r>
              <a:rPr lang="en-US" dirty="0" smtClean="0"/>
              <a:t>The LEA Validation Errors are displayed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55</a:t>
            </a:fld>
            <a:endParaRPr lang="en-US" dirty="0"/>
          </a:p>
        </p:txBody>
      </p:sp>
    </p:spTree>
    <p:extLst>
      <p:ext uri="{BB962C8B-B14F-4D97-AF65-F5344CB8AC3E}">
        <p14:creationId xmlns:p14="http://schemas.microsoft.com/office/powerpoint/2010/main" val="161821407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 Error Message in TSDS PEIMS may have multiple error message variations</a:t>
            </a:r>
          </a:p>
          <a:p>
            <a:pPr lvl="1"/>
            <a:r>
              <a:rPr lang="en-US" dirty="0" smtClean="0"/>
              <a:t>Edit: 40110-000B: For a student Enrollment (Student School Association), the following must be provided: TX-UNIQUE-STUDENT-ID, CAMPUS-ID, GRADE-LEVEL-CODE, and STUDENT-ATTRIBUTION-CODE.</a:t>
            </a:r>
          </a:p>
          <a:p>
            <a:r>
              <a:rPr lang="en-US" dirty="0" smtClean="0"/>
              <a:t>Therefore, the edit numbers would be displayed as follows:</a:t>
            </a:r>
          </a:p>
          <a:p>
            <a:pPr lvl="1"/>
            <a:r>
              <a:rPr lang="en-US" dirty="0" smtClean="0"/>
              <a:t>40110-000B_1: (Error Message goes here.)</a:t>
            </a:r>
          </a:p>
          <a:p>
            <a:pPr lvl="1"/>
            <a:r>
              <a:rPr lang="en-US" dirty="0" smtClean="0"/>
              <a:t>40110-000B_2: </a:t>
            </a:r>
          </a:p>
          <a:p>
            <a:pPr lvl="1"/>
            <a:r>
              <a:rPr lang="en-US" dirty="0" smtClean="0"/>
              <a:t>40110-000B_3: </a:t>
            </a:r>
          </a:p>
          <a:p>
            <a:pPr lvl="1"/>
            <a:r>
              <a:rPr lang="en-US" dirty="0" smtClean="0"/>
              <a:t>40110-000B_4: </a:t>
            </a:r>
          </a:p>
          <a:p>
            <a:r>
              <a:rPr lang="en-US" dirty="0" smtClean="0"/>
              <a:t>See the next slide for the examples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56</a:t>
            </a:fld>
            <a:endParaRPr lang="en-US" dirty="0"/>
          </a:p>
        </p:txBody>
      </p:sp>
    </p:spTree>
    <p:extLst>
      <p:ext uri="{BB962C8B-B14F-4D97-AF65-F5344CB8AC3E}">
        <p14:creationId xmlns:p14="http://schemas.microsoft.com/office/powerpoint/2010/main" val="30362023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the Campus ID was missing, the error message would read:</a:t>
            </a:r>
          </a:p>
          <a:p>
            <a:r>
              <a:rPr lang="en-US" dirty="0" smtClean="0"/>
              <a:t>40110-000B_1: For a student Enrollment (Student School Association), the following must be provided: TX-UNIQUE-STUDENT-ID, CAMPUS-ID, GRADE-LEVEL-CODE, and STUDENT-ATTRIBUTION-CODE.</a:t>
            </a:r>
          </a:p>
          <a:p>
            <a:r>
              <a:rPr lang="en-US" dirty="0" smtClean="0"/>
              <a:t>Data: CAMPUS-ID: null</a:t>
            </a:r>
          </a:p>
          <a:p>
            <a:r>
              <a:rPr lang="en-US" dirty="0" smtClean="0"/>
              <a:t>Identity Info: 2014, 701603, 123456789, XXXXX0123, Learner, Student </a:t>
            </a:r>
          </a:p>
          <a:p>
            <a:endParaRPr lang="en-US" dirty="0" smtClean="0"/>
          </a:p>
          <a:p>
            <a:r>
              <a:rPr lang="en-US" dirty="0" smtClean="0"/>
              <a:t>If the Grade level Code was missing, the error message would read:</a:t>
            </a:r>
          </a:p>
          <a:p>
            <a:r>
              <a:rPr lang="en-US" dirty="0" smtClean="0"/>
              <a:t>40110-000B_2: For a student Enrollment (Student School Association), the following must be provided: TX-UNIQUE-STUDENT-ID, CAMPUS-ID, GRADE-LEVEL-CODE, and STUDENT-ATTRIBUTION-CODE.</a:t>
            </a:r>
          </a:p>
          <a:p>
            <a:r>
              <a:rPr lang="en-US" dirty="0" smtClean="0"/>
              <a:t>Data: GRADE-LEVEL-CODE: null</a:t>
            </a:r>
          </a:p>
          <a:p>
            <a:r>
              <a:rPr lang="en-US" dirty="0" smtClean="0"/>
              <a:t>Identity Info: 2014, 701603, 123456789, XXXXX0123, Learner, Student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57</a:t>
            </a:fld>
            <a:endParaRPr lang="en-US" dirty="0"/>
          </a:p>
        </p:txBody>
      </p:sp>
    </p:spTree>
    <p:extLst>
      <p:ext uri="{BB962C8B-B14F-4D97-AF65-F5344CB8AC3E}">
        <p14:creationId xmlns:p14="http://schemas.microsoft.com/office/powerpoint/2010/main" val="290593744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the Student-Attribution-Code was missing, the error message would read:</a:t>
            </a:r>
          </a:p>
          <a:p>
            <a:r>
              <a:rPr lang="en-US" dirty="0" smtClean="0"/>
              <a:t>40110-000B_3: For a student Enrollment (Student School Association), the following must be provided: TX-UNIQUE-STUDENT-ID, CAMPUS-ID, GRADE-LEVEL-CODE, and STUDENT-ATTRIBUTION-CODE.</a:t>
            </a:r>
          </a:p>
          <a:p>
            <a:r>
              <a:rPr lang="en-US" dirty="0" smtClean="0"/>
              <a:t>Data: STUDENT-ATTRIBUTION-CODE: null</a:t>
            </a:r>
          </a:p>
          <a:p>
            <a:r>
              <a:rPr lang="en-US" dirty="0" smtClean="0"/>
              <a:t>Identity Info: 2014, 701603, 123456789, XXXXX0123, Learner, Student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58</a:t>
            </a:fld>
            <a:endParaRPr lang="en-US" dirty="0"/>
          </a:p>
        </p:txBody>
      </p:sp>
    </p:spTree>
    <p:extLst>
      <p:ext uri="{BB962C8B-B14F-4D97-AF65-F5344CB8AC3E}">
        <p14:creationId xmlns:p14="http://schemas.microsoft.com/office/powerpoint/2010/main" val="3411220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endParaRPr lang="en-US" b="1" baseline="0" dirty="0" smtClean="0"/>
          </a:p>
          <a:p>
            <a:r>
              <a:rPr lang="en-US" baseline="0" dirty="0" smtClean="0"/>
              <a:t>Read through each term and definition. As the participants have already seen these terms a couple of times before, it may be beneficial to cover up the definitions and lead the group through a Q&amp;A of the terms.</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66171242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a:t>
            </a:r>
            <a:r>
              <a:rPr lang="en-US" baseline="0" dirty="0" smtClean="0"/>
              <a:t> give this a try. We will be using a simulation file with no audio and written directions. This will allow all of us to navigate the file in the room at the same time without headphones.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59</a:t>
            </a:fld>
            <a:endParaRPr lang="en-US" dirty="0">
              <a:solidFill>
                <a:prstClr val="black"/>
              </a:solidFill>
            </a:endParaRPr>
          </a:p>
        </p:txBody>
      </p:sp>
    </p:spTree>
    <p:extLst>
      <p:ext uri="{BB962C8B-B14F-4D97-AF65-F5344CB8AC3E}">
        <p14:creationId xmlns:p14="http://schemas.microsoft.com/office/powerpoint/2010/main" val="13063843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TASK:</a:t>
            </a:r>
            <a:r>
              <a:rPr lang="en-US" dirty="0"/>
              <a:t> You will be working with your actual district data in the PEIMS Application, to search for data validations. You will interact directly with the software to search your data. Use the instructions in the Guided Practice Activities document to help you get started.</a:t>
            </a:r>
          </a:p>
          <a:p>
            <a:r>
              <a:rPr lang="en-US" dirty="0"/>
              <a:t>Let’s log in to TEAL with the PEIMS Data Submitter role to begin. You will need to use the logins provided at the training session to complete this task.</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12838770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Accessing the Data</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61</a:t>
            </a:fld>
            <a:endParaRPr lang="en-US" dirty="0"/>
          </a:p>
        </p:txBody>
      </p:sp>
    </p:spTree>
    <p:extLst>
      <p:ext uri="{BB962C8B-B14F-4D97-AF65-F5344CB8AC3E}">
        <p14:creationId xmlns:p14="http://schemas.microsoft.com/office/powerpoint/2010/main" val="65378665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the Access Data tab to search for PEIMS data</a:t>
            </a:r>
          </a:p>
          <a:p>
            <a:r>
              <a:rPr lang="en-US" dirty="0" smtClean="0"/>
              <a:t>Use the PDF, XLS or Print button to download or print the data</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62</a:t>
            </a:fld>
            <a:endParaRPr lang="en-US" dirty="0"/>
          </a:p>
        </p:txBody>
      </p:sp>
    </p:spTree>
    <p:extLst>
      <p:ext uri="{BB962C8B-B14F-4D97-AF65-F5344CB8AC3E}">
        <p14:creationId xmlns:p14="http://schemas.microsoft.com/office/powerpoint/2010/main" val="1068816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 can choose Access Data and search their PEIMS submission files for student data</a:t>
            </a:r>
          </a:p>
          <a:p>
            <a:r>
              <a:rPr lang="en-US" dirty="0" smtClean="0"/>
              <a:t>Select the collection you wish to search and then select the Category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63</a:t>
            </a:fld>
            <a:endParaRPr lang="en-US" dirty="0"/>
          </a:p>
        </p:txBody>
      </p:sp>
    </p:spTree>
    <p:extLst>
      <p:ext uri="{BB962C8B-B14F-4D97-AF65-F5344CB8AC3E}">
        <p14:creationId xmlns:p14="http://schemas.microsoft.com/office/powerpoint/2010/main" val="241654583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2073">
              <a:defRPr/>
            </a:pPr>
            <a:r>
              <a:rPr lang="en-US" dirty="0" smtClean="0"/>
              <a:t>Select the Subcategory: Enrollment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64</a:t>
            </a:fld>
            <a:endParaRPr lang="en-US" dirty="0"/>
          </a:p>
        </p:txBody>
      </p:sp>
    </p:spTree>
    <p:extLst>
      <p:ext uri="{BB962C8B-B14F-4D97-AF65-F5344CB8AC3E}">
        <p14:creationId xmlns:p14="http://schemas.microsoft.com/office/powerpoint/2010/main" val="25064694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2073">
              <a:defRPr/>
            </a:pPr>
            <a:r>
              <a:rPr lang="en-US" dirty="0" smtClean="0"/>
              <a:t>Select </a:t>
            </a:r>
            <a:r>
              <a:rPr lang="en-US" baseline="0" dirty="0" smtClean="0"/>
              <a:t>Program</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65</a:t>
            </a:fld>
            <a:endParaRPr lang="en-US" dirty="0"/>
          </a:p>
        </p:txBody>
      </p:sp>
    </p:spTree>
    <p:extLst>
      <p:ext uri="{BB962C8B-B14F-4D97-AF65-F5344CB8AC3E}">
        <p14:creationId xmlns:p14="http://schemas.microsoft.com/office/powerpoint/2010/main" val="8965637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2073">
              <a:defRPr/>
            </a:pPr>
            <a:r>
              <a:rPr lang="en-US" dirty="0" smtClean="0"/>
              <a:t>Enter the Student UID and click Search</a:t>
            </a:r>
          </a:p>
          <a:p>
            <a:pPr defTabSz="952073">
              <a:defRPr/>
            </a:pPr>
            <a:r>
              <a:rPr lang="en-US" dirty="0" smtClean="0"/>
              <a:t>The data can be downloaded to a PDF file, XLS file or Printed</a:t>
            </a:r>
          </a:p>
          <a:p>
            <a:pPr defTabSz="952073">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66</a:t>
            </a:fld>
            <a:endParaRPr lang="en-US" dirty="0"/>
          </a:p>
        </p:txBody>
      </p:sp>
    </p:spTree>
    <p:extLst>
      <p:ext uri="{BB962C8B-B14F-4D97-AF65-F5344CB8AC3E}">
        <p14:creationId xmlns:p14="http://schemas.microsoft.com/office/powerpoint/2010/main" val="186782711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Viewing TSDS PEIMS Reports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67</a:t>
            </a:fld>
            <a:endParaRPr lang="en-US" dirty="0">
              <a:solidFill>
                <a:prstClr val="black"/>
              </a:solidFill>
            </a:endParaRPr>
          </a:p>
        </p:txBody>
      </p:sp>
    </p:spTree>
    <p:extLst>
      <p:ext uri="{BB962C8B-B14F-4D97-AF65-F5344CB8AC3E}">
        <p14:creationId xmlns:p14="http://schemas.microsoft.com/office/powerpoint/2010/main" val="119105795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6921" indent="-186921" defTabSz="996916">
              <a:buFont typeface="Arial" pitchFamily="34" charset="0"/>
              <a:buChar char="•"/>
              <a:defRPr/>
            </a:pPr>
            <a:r>
              <a:rPr lang="en-US" sz="1400" dirty="0"/>
              <a:t>The View Reports tab in TSDS PEIMS will allow the user to view reports which are similar to the legacy PEIMS standard and special reports in Edit Plus. </a:t>
            </a:r>
          </a:p>
          <a:p>
            <a:pPr marL="186921" indent="-186921" defTabSz="996916">
              <a:buFont typeface="Arial" pitchFamily="34" charset="0"/>
              <a:buChar char="•"/>
              <a:defRPr/>
            </a:pPr>
            <a:r>
              <a:rPr lang="en-US" sz="1400" dirty="0"/>
              <a:t>This is the section where the users will see student enrollment and program level reports.</a:t>
            </a:r>
          </a:p>
          <a:p>
            <a:pPr marL="186921" indent="-186921" defTabSz="996916">
              <a:buFont typeface="Arial" pitchFamily="34" charset="0"/>
              <a:buChar char="•"/>
              <a:defRPr/>
            </a:pPr>
            <a:r>
              <a:rPr lang="en-US" sz="1400" dirty="0"/>
              <a:t>The report names or parameters may vary slightly from the legacy PEIMS reporting conventions.</a:t>
            </a:r>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68</a:t>
            </a:fld>
            <a:endParaRPr lang="en-US" dirty="0">
              <a:solidFill>
                <a:prstClr val="black"/>
              </a:solidFill>
            </a:endParaRPr>
          </a:p>
        </p:txBody>
      </p:sp>
    </p:spTree>
    <p:extLst>
      <p:ext uri="{BB962C8B-B14F-4D97-AF65-F5344CB8AC3E}">
        <p14:creationId xmlns:p14="http://schemas.microsoft.com/office/powerpoint/2010/main" val="2357601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 a look at a few TSDS Portal and PEIMS Application Roles.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a:t>
            </a:fld>
            <a:endParaRPr lang="en-US" dirty="0"/>
          </a:p>
        </p:txBody>
      </p:sp>
    </p:spTree>
    <p:extLst>
      <p:ext uri="{BB962C8B-B14F-4D97-AF65-F5344CB8AC3E}">
        <p14:creationId xmlns:p14="http://schemas.microsoft.com/office/powerpoint/2010/main" val="370123276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96916">
              <a:defRPr/>
            </a:pPr>
            <a:r>
              <a:rPr lang="en-US" sz="1400" dirty="0"/>
              <a:t>Clicking View Reports allows the user to see the collection of reports in TSDS </a:t>
            </a:r>
            <a:r>
              <a:rPr lang="en-US" sz="1400" dirty="0"/>
              <a:t>PEIMS.</a:t>
            </a:r>
          </a:p>
          <a:p>
            <a:pPr defTabSz="996916">
              <a:defRPr/>
            </a:pPr>
            <a:r>
              <a:rPr lang="en-US" sz="1400" b="1" dirty="0"/>
              <a:t>Trainer Notes: </a:t>
            </a:r>
            <a:r>
              <a:rPr lang="en-US" sz="1400" dirty="0"/>
              <a:t>Users will need Flash on their computers to view the reports.</a:t>
            </a:r>
            <a:endParaRPr lang="en-US" sz="1400"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69</a:t>
            </a:fld>
            <a:endParaRPr lang="en-US" dirty="0">
              <a:solidFill>
                <a:prstClr val="black"/>
              </a:solidFill>
            </a:endParaRPr>
          </a:p>
        </p:txBody>
      </p:sp>
    </p:spTree>
    <p:extLst>
      <p:ext uri="{BB962C8B-B14F-4D97-AF65-F5344CB8AC3E}">
        <p14:creationId xmlns:p14="http://schemas.microsoft.com/office/powerpoint/2010/main" val="11991579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2073">
              <a:defRPr/>
            </a:pPr>
            <a:r>
              <a:rPr lang="en-US" dirty="0" smtClean="0"/>
              <a:t>The reporting categories are very similar to PEIMS legacy reports</a:t>
            </a:r>
          </a:p>
          <a:p>
            <a:r>
              <a:rPr lang="en-US" b="1" dirty="0" smtClean="0"/>
              <a:t>Trainer</a:t>
            </a:r>
            <a:r>
              <a:rPr lang="en-US" b="1" baseline="0" dirty="0" smtClean="0"/>
              <a:t> Questions:</a:t>
            </a:r>
          </a:p>
          <a:p>
            <a:pPr marL="238018" indent="-238018">
              <a:buAutoNum type="arabicParenR"/>
            </a:pPr>
            <a:r>
              <a:rPr lang="en-US" dirty="0" smtClean="0"/>
              <a:t>What</a:t>
            </a:r>
            <a:r>
              <a:rPr lang="en-US" baseline="0" dirty="0" smtClean="0"/>
              <a:t> information can we find under the Standard Reports?</a:t>
            </a:r>
          </a:p>
          <a:p>
            <a:pPr marL="238018" indent="-238018">
              <a:buAutoNum type="arabicParenR"/>
            </a:pPr>
            <a:r>
              <a:rPr lang="en-US" baseline="0" dirty="0" smtClean="0"/>
              <a:t>What information can we find under Special Reports?</a:t>
            </a:r>
          </a:p>
          <a:p>
            <a:pPr marL="238018" indent="-238018">
              <a:buAutoNum type="arabicParenR"/>
            </a:pPr>
            <a:r>
              <a:rPr lang="en-US" baseline="0" dirty="0" smtClean="0"/>
              <a:t>Who has access to the reports? PEIMS Data Submitter, Promoter, Completer, Approver, Accepter</a:t>
            </a:r>
            <a:endParaRPr lang="en-US" dirty="0" smtClean="0"/>
          </a:p>
          <a:p>
            <a:pPr defTabSz="952073">
              <a:defRP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70</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Reports Navigation Page window will pop up. </a:t>
            </a:r>
          </a:p>
          <a:p>
            <a:r>
              <a:rPr lang="en-US" dirty="0" smtClean="0"/>
              <a:t>The Reports Navigation window contains the list of available reports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71</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latin typeface="Arial" pitchFamily="34" charset="0"/>
              </a:rPr>
              <a:t>The user selects the report and selects LEA Level Data or Campus Level Data. The user will then specify which Campus or All Campuses.</a:t>
            </a:r>
          </a:p>
          <a:p>
            <a:pPr defTabSz="952073">
              <a:defRPr/>
            </a:pPr>
            <a:endParaRPr lang="en-US" dirty="0"/>
          </a:p>
          <a:p>
            <a:pPr defTabSz="952073">
              <a:defRP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72</a:t>
            </a:fld>
            <a:endParaRPr lang="en-US" dirty="0"/>
          </a:p>
        </p:txBody>
      </p:sp>
    </p:spTree>
    <p:extLst>
      <p:ext uri="{BB962C8B-B14F-4D97-AF65-F5344CB8AC3E}">
        <p14:creationId xmlns:p14="http://schemas.microsoft.com/office/powerpoint/2010/main" val="351054032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2073">
              <a:defRPr/>
            </a:pPr>
            <a:r>
              <a:rPr lang="en-US" dirty="0" smtClean="0"/>
              <a:t>Click the Maximize button to maximize the report.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73</a:t>
            </a:fld>
            <a:endParaRPr lang="en-US" dirty="0"/>
          </a:p>
        </p:txBody>
      </p:sp>
    </p:spTree>
    <p:extLst>
      <p:ext uri="{BB962C8B-B14F-4D97-AF65-F5344CB8AC3E}">
        <p14:creationId xmlns:p14="http://schemas.microsoft.com/office/powerpoint/2010/main" val="109491800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2073">
              <a:defRPr/>
            </a:pPr>
            <a:r>
              <a:rPr lang="en-US" dirty="0" smtClean="0"/>
              <a:t>The report will generate. </a:t>
            </a:r>
          </a:p>
          <a:p>
            <a:pPr defTabSz="952073">
              <a:defRPr/>
            </a:pPr>
            <a:endParaRPr lang="en-US" dirty="0"/>
          </a:p>
          <a:p>
            <a:pPr defTabSz="952073">
              <a:defRP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74</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reports are very similar to the Legacy PEIMS reports.</a:t>
            </a:r>
          </a:p>
          <a:p>
            <a:pPr defTabSz="952073">
              <a:defRPr/>
            </a:pPr>
            <a:endParaRPr lang="en-US" dirty="0"/>
          </a:p>
          <a:p>
            <a:pPr defTabSz="952073">
              <a:defRP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75</a:t>
            </a:fld>
            <a:endParaRPr lang="en-US" dirty="0"/>
          </a:p>
        </p:txBody>
      </p:sp>
    </p:spTree>
    <p:extLst>
      <p:ext uri="{BB962C8B-B14F-4D97-AF65-F5344CB8AC3E}">
        <p14:creationId xmlns:p14="http://schemas.microsoft.com/office/powerpoint/2010/main" val="329726837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Close the Report Window to close the Report</a:t>
            </a:r>
          </a:p>
          <a:p>
            <a:pPr defTabSz="952073">
              <a:defRPr/>
            </a:pPr>
            <a:endParaRPr lang="en-US" dirty="0"/>
          </a:p>
          <a:p>
            <a:pPr defTabSz="952073">
              <a:defRP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76</a:t>
            </a:fld>
            <a:endParaRPr lang="en-US" dirty="0"/>
          </a:p>
        </p:txBody>
      </p:sp>
    </p:spTree>
    <p:extLst>
      <p:ext uri="{BB962C8B-B14F-4D97-AF65-F5344CB8AC3E}">
        <p14:creationId xmlns:p14="http://schemas.microsoft.com/office/powerpoint/2010/main" val="404038407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Guided Practice Activity #3: </a:t>
            </a:r>
            <a:br>
              <a:rPr lang="en-US" dirty="0"/>
            </a:br>
            <a:r>
              <a:rPr lang="en-US" dirty="0"/>
              <a:t>Accessing Data and Viewing Reports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77</a:t>
            </a:fld>
            <a:endParaRPr lang="en-US" dirty="0"/>
          </a:p>
        </p:txBody>
      </p:sp>
    </p:spTree>
    <p:extLst>
      <p:ext uri="{BB962C8B-B14F-4D97-AF65-F5344CB8AC3E}">
        <p14:creationId xmlns:p14="http://schemas.microsoft.com/office/powerpoint/2010/main" val="325950717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TASK:</a:t>
            </a:r>
            <a:r>
              <a:rPr lang="en-US" dirty="0"/>
              <a:t> You will be working with your actual district data in the PEIMS Application, to access your data and view reports. You will interact directly with the software to search your data. Use the instructions in the Guided Practice Activities document to help you get started.</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78</a:t>
            </a:fld>
            <a:endParaRPr lang="en-US" dirty="0">
              <a:solidFill>
                <a:prstClr val="black"/>
              </a:solidFill>
            </a:endParaRPr>
          </a:p>
        </p:txBody>
      </p:sp>
    </p:spTree>
    <p:extLst>
      <p:ext uri="{BB962C8B-B14F-4D97-AF65-F5344CB8AC3E}">
        <p14:creationId xmlns:p14="http://schemas.microsoft.com/office/powerpoint/2010/main" val="989780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51832">
              <a:defRPr/>
            </a:pPr>
            <a:r>
              <a:rPr lang="en-US" baseline="0" dirty="0" smtClean="0"/>
              <a:t>Key to understanding TSDS is the basic architecture that flows through the TSDS Portal. All users log on to TEAL, then access the TSDS Portal. From the Portal, users can move back and forth between TSDS applications. The TSDS Portal acts as the entranceway and facilitator for downstream applications, including studentGPS™ Dashboards.  From there, users will also have access to tools such as the Validation Tool and TIMS.</a:t>
            </a:r>
            <a:endParaRPr lang="en-US" dirty="0" smtClean="0"/>
          </a:p>
          <a:p>
            <a:r>
              <a:rPr lang="en-US" dirty="0" smtClean="0"/>
              <a:t>Those of you who work with Unique ID, which is already</a:t>
            </a:r>
            <a:r>
              <a:rPr lang="en-US" baseline="0" dirty="0" smtClean="0"/>
              <a:t> in production</a:t>
            </a:r>
            <a:r>
              <a:rPr lang="en-US" dirty="0" smtClean="0"/>
              <a:t>, have experienced this</a:t>
            </a:r>
            <a:r>
              <a:rPr lang="en-US" baseline="0" dirty="0" smtClean="0"/>
              <a:t> arrangement</a:t>
            </a:r>
            <a:r>
              <a:rPr lang="en-US" dirty="0" smtClean="0"/>
              <a:t>.</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93444367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72E534-9B96-469B-99C0-8551271B58B1}" type="slidenum">
              <a:rPr lang="en-US" smtClean="0"/>
              <a:pPr/>
              <a:t>79</a:t>
            </a:fld>
            <a:endParaRPr lang="en-US" dirty="0"/>
          </a:p>
        </p:txBody>
      </p:sp>
    </p:spTree>
    <p:extLst>
      <p:ext uri="{BB962C8B-B14F-4D97-AF65-F5344CB8AC3E}">
        <p14:creationId xmlns:p14="http://schemas.microsoft.com/office/powerpoint/2010/main" val="847251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2073">
              <a:defRPr/>
            </a:pPr>
            <a:r>
              <a:rPr lang="en-US" u="sng" dirty="0" smtClean="0"/>
              <a:t>PEIMS Data Submitter View</a:t>
            </a:r>
          </a:p>
          <a:p>
            <a:pPr defTabSz="952073">
              <a:defRPr/>
            </a:pPr>
            <a:r>
              <a:rPr lang="en-US" dirty="0" smtClean="0"/>
              <a:t>The prepare and finalize tab shows the detailed data status for the submission. The view we see on this screenshot is for the PEIMS Data Submitter.</a:t>
            </a:r>
          </a:p>
          <a:p>
            <a:pPr defTabSz="952073">
              <a:defRPr/>
            </a:pPr>
            <a:r>
              <a:rPr lang="en-US" dirty="0" smtClean="0"/>
              <a:t>The</a:t>
            </a:r>
            <a:r>
              <a:rPr lang="en-US" baseline="0" dirty="0" smtClean="0"/>
              <a:t> Prepare and Finalize section is where the PEIMS Data Completer can mark the data submission complete, the PEIMS Data Approver can mark the data submission Approved and the PEIMS Data Accepter can mark the data submission Accepted.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80</a:t>
            </a:fld>
            <a:endParaRPr lang="en-US" dirty="0"/>
          </a:p>
        </p:txBody>
      </p:sp>
    </p:spTree>
    <p:extLst>
      <p:ext uri="{BB962C8B-B14F-4D97-AF65-F5344CB8AC3E}">
        <p14:creationId xmlns:p14="http://schemas.microsoft.com/office/powerpoint/2010/main" val="186841631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Completing the Data Submission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81</a:t>
            </a:fld>
            <a:endParaRPr lang="en-US" dirty="0">
              <a:solidFill>
                <a:prstClr val="black"/>
              </a:solidFill>
            </a:endParaRPr>
          </a:p>
        </p:txBody>
      </p:sp>
    </p:spTree>
    <p:extLst>
      <p:ext uri="{BB962C8B-B14F-4D97-AF65-F5344CB8AC3E}">
        <p14:creationId xmlns:p14="http://schemas.microsoft.com/office/powerpoint/2010/main" val="30546607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the data is free from all Fatal errors and all warnings and special warnings have been reviewed, the PEIMS Campus Submitter can mark the PEIMS data submission as ‘ready’ or ‘verified’ at the school level. This step is optional. </a:t>
            </a:r>
          </a:p>
          <a:p>
            <a:r>
              <a:rPr lang="en-US" dirty="0" smtClean="0"/>
              <a:t>The PEIMS Campus Submitter cannot mark the data ‘Complete”.</a:t>
            </a:r>
          </a:p>
          <a:p>
            <a:r>
              <a:rPr lang="en-US" dirty="0" smtClean="0"/>
              <a:t>The PEIMS Data Completer can lock out the campuses or schools when they are ready to complete the data submission.</a:t>
            </a:r>
          </a:p>
          <a:p>
            <a:r>
              <a:rPr lang="en-US" dirty="0" smtClean="0"/>
              <a:t>At this point the LEA does not want any campus to make changes to the data.</a:t>
            </a:r>
          </a:p>
          <a:p>
            <a:r>
              <a:rPr lang="en-US" dirty="0" smtClean="0"/>
              <a:t>This functionality is only associated with the PEIMS Data Completer role.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82</a:t>
            </a:fld>
            <a:endParaRPr lang="en-US" dirty="0">
              <a:solidFill>
                <a:prstClr val="black"/>
              </a:solidFill>
            </a:endParaRPr>
          </a:p>
        </p:txBody>
      </p:sp>
    </p:spTree>
    <p:extLst>
      <p:ext uri="{BB962C8B-B14F-4D97-AF65-F5344CB8AC3E}">
        <p14:creationId xmlns:p14="http://schemas.microsoft.com/office/powerpoint/2010/main" val="91483468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PEIMS Data Completer can review the data and mark it Complete. </a:t>
            </a:r>
          </a:p>
          <a:p>
            <a:r>
              <a:rPr lang="en-US" dirty="0" smtClean="0"/>
              <a:t>The data file must contain the entire district submission to mark it Complete.</a:t>
            </a:r>
          </a:p>
          <a:p>
            <a:r>
              <a:rPr lang="en-US" dirty="0" smtClean="0"/>
              <a:t>The system will now run validations again to be sure there are no fatal errors. If a category or subcategory has fatal errors the system will report this and they will need to be fixed before the data can be marked complete.</a:t>
            </a:r>
          </a:p>
          <a:p>
            <a:r>
              <a:rPr lang="en-US" dirty="0" smtClean="0"/>
              <a:t>The user will have to acknowledge the special warnings. </a:t>
            </a:r>
          </a:p>
          <a:p>
            <a:r>
              <a:rPr lang="en-US" dirty="0" smtClean="0"/>
              <a:t>The data can be marked complete with special warnings and warnings.</a:t>
            </a:r>
          </a:p>
          <a:p>
            <a:r>
              <a:rPr lang="en-US" dirty="0" smtClean="0"/>
              <a:t>If the data needs additional work, the PEIMS Data Completer can mark it rejected.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83</a:t>
            </a:fld>
            <a:endParaRPr lang="en-US" dirty="0">
              <a:solidFill>
                <a:prstClr val="black"/>
              </a:solidFill>
            </a:endParaRPr>
          </a:p>
        </p:txBody>
      </p:sp>
    </p:spTree>
    <p:extLst>
      <p:ext uri="{BB962C8B-B14F-4D97-AF65-F5344CB8AC3E}">
        <p14:creationId xmlns:p14="http://schemas.microsoft.com/office/powerpoint/2010/main" val="305575390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Select Complete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84</a:t>
            </a:fld>
            <a:endParaRPr lang="en-US" dirty="0">
              <a:solidFill>
                <a:prstClr val="black"/>
              </a:solidFill>
            </a:endParaRPr>
          </a:p>
        </p:txBody>
      </p:sp>
    </p:spTree>
    <p:extLst>
      <p:ext uri="{BB962C8B-B14F-4D97-AF65-F5344CB8AC3E}">
        <p14:creationId xmlns:p14="http://schemas.microsoft.com/office/powerpoint/2010/main" val="215973364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system will display the completion process status.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85</a:t>
            </a:fld>
            <a:endParaRPr lang="en-US" dirty="0"/>
          </a:p>
        </p:txBody>
      </p:sp>
    </p:spTree>
    <p:extLst>
      <p:ext uri="{BB962C8B-B14F-4D97-AF65-F5344CB8AC3E}">
        <p14:creationId xmlns:p14="http://schemas.microsoft.com/office/powerpoint/2010/main" val="420702824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Guided Practice Activity #3:</a:t>
            </a:r>
            <a:br>
              <a:rPr lang="en-US" dirty="0" smtClean="0"/>
            </a:br>
            <a:r>
              <a:rPr lang="en-US" dirty="0" smtClean="0"/>
              <a:t>Completing the Data Submission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86</a:t>
            </a:fld>
            <a:endParaRPr lang="en-US" dirty="0">
              <a:solidFill>
                <a:prstClr val="black"/>
              </a:solidFill>
            </a:endParaRPr>
          </a:p>
        </p:txBody>
      </p:sp>
    </p:spTree>
    <p:extLst>
      <p:ext uri="{BB962C8B-B14F-4D97-AF65-F5344CB8AC3E}">
        <p14:creationId xmlns:p14="http://schemas.microsoft.com/office/powerpoint/2010/main" val="272231870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dirty="0"/>
              <a:t>TASK: </a:t>
            </a:r>
            <a:r>
              <a:rPr lang="en-US" sz="1400" dirty="0"/>
              <a:t>You will be </a:t>
            </a:r>
            <a:r>
              <a:rPr lang="en-US" sz="1400" dirty="0"/>
              <a:t>working </a:t>
            </a:r>
            <a:r>
              <a:rPr lang="en-US" sz="1400" dirty="0"/>
              <a:t>with your actual district data in the PEIMS Application, </a:t>
            </a:r>
            <a:r>
              <a:rPr lang="en-US" sz="1400" b="1" i="1" dirty="0"/>
              <a:t>to</a:t>
            </a:r>
            <a:r>
              <a:rPr lang="en-US" sz="1400" dirty="0"/>
              <a:t> </a:t>
            </a:r>
            <a:r>
              <a:rPr lang="en-US" sz="1400" b="1" i="1" dirty="0"/>
              <a:t>mark the submission complete.</a:t>
            </a:r>
            <a:r>
              <a:rPr lang="en-US" sz="1400" dirty="0"/>
              <a:t> </a:t>
            </a:r>
            <a:r>
              <a:rPr lang="en-US" sz="1400" dirty="0"/>
              <a:t>You will interact directly with the software to search your data. Use the instructions in the Guided Practice Activities document to help you get started</a:t>
            </a:r>
            <a:r>
              <a:rPr lang="en-US" sz="1400" dirty="0"/>
              <a:t>.</a:t>
            </a:r>
            <a:endParaRPr lang="en-US" sz="1400" dirty="0"/>
          </a:p>
          <a:p>
            <a:r>
              <a:rPr lang="en-US" sz="1400" dirty="0"/>
              <a:t>Let’s log in to TEAL with the PEIMS Data Completer role to begin. You will need to use the logins provided at the training session to complete this task.</a:t>
            </a:r>
          </a:p>
          <a:p>
            <a:r>
              <a:rPr lang="en-US" sz="1400" dirty="0"/>
              <a:t>Log into TEAL as the PEIMS Data Completer and select the Texas Student Data System Portal.</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87</a:t>
            </a:fld>
            <a:endParaRPr lang="en-US" dirty="0">
              <a:solidFill>
                <a:prstClr val="black"/>
              </a:solidFill>
            </a:endParaRPr>
          </a:p>
        </p:txBody>
      </p:sp>
    </p:spTree>
    <p:extLst>
      <p:ext uri="{BB962C8B-B14F-4D97-AF65-F5344CB8AC3E}">
        <p14:creationId xmlns:p14="http://schemas.microsoft.com/office/powerpoint/2010/main" val="147783465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Approving the Data Submission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88</a:t>
            </a:fld>
            <a:endParaRPr lang="en-US" dirty="0">
              <a:solidFill>
                <a:prstClr val="black"/>
              </a:solidFill>
            </a:endParaRPr>
          </a:p>
        </p:txBody>
      </p:sp>
    </p:spTree>
    <p:extLst>
      <p:ext uri="{BB962C8B-B14F-4D97-AF65-F5344CB8AC3E}">
        <p14:creationId xmlns:p14="http://schemas.microsoft.com/office/powerpoint/2010/main" val="699085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 a look at five roles and see how the Portal and PEIMS application views differ.</a:t>
            </a:r>
          </a:p>
          <a:p>
            <a:pPr lvl="1"/>
            <a:r>
              <a:rPr lang="en-US" dirty="0" smtClean="0"/>
              <a:t>PEIMS Data Submitter</a:t>
            </a:r>
          </a:p>
          <a:p>
            <a:pPr lvl="1"/>
            <a:r>
              <a:rPr lang="en-US" dirty="0" smtClean="0"/>
              <a:t>PEIMS Data Completer</a:t>
            </a:r>
          </a:p>
          <a:p>
            <a:pPr lvl="1"/>
            <a:r>
              <a:rPr lang="en-US" dirty="0" smtClean="0"/>
              <a:t>PEIMS Data Approver (LEA)</a:t>
            </a:r>
          </a:p>
          <a:p>
            <a:pPr lvl="1"/>
            <a:r>
              <a:rPr lang="en-US" dirty="0" smtClean="0"/>
              <a:t>PEIMS Data Accepter (ESC)</a:t>
            </a:r>
          </a:p>
          <a:p>
            <a:r>
              <a:rPr lang="en-US" dirty="0" smtClean="0"/>
              <a:t>Remember that a user can have a combination of roles, which will alter the user’s views and privileges</a:t>
            </a:r>
          </a:p>
          <a:p>
            <a:pPr lvl="1"/>
            <a:r>
              <a:rPr lang="en-US" dirty="0" smtClean="0"/>
              <a:t>On two of the PEIMS Roles we have included the ODS Data Loader role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a:t>
            </a:fld>
            <a:endParaRPr lang="en-US" dirty="0"/>
          </a:p>
        </p:txBody>
      </p:sp>
    </p:spTree>
    <p:extLst>
      <p:ext uri="{BB962C8B-B14F-4D97-AF65-F5344CB8AC3E}">
        <p14:creationId xmlns:p14="http://schemas.microsoft.com/office/powerpoint/2010/main" val="23537680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all of the data has been review and marked ‘Complete’, the PEIMS Data Approver can mark the data ‘Approved’. </a:t>
            </a:r>
          </a:p>
          <a:p>
            <a:r>
              <a:rPr lang="en-US" dirty="0" smtClean="0"/>
              <a:t>The LEA Approval process happens parallel with the Superintendent Approval Form (SAF).</a:t>
            </a:r>
          </a:p>
          <a:p>
            <a:r>
              <a:rPr lang="en-US" dirty="0" smtClean="0"/>
              <a:t>If there are problems with the data the PEIMS Data Approver can ‘Reject’ the file.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89</a:t>
            </a:fld>
            <a:endParaRPr lang="en-US" dirty="0">
              <a:solidFill>
                <a:prstClr val="black"/>
              </a:solidFill>
            </a:endParaRPr>
          </a:p>
        </p:txBody>
      </p:sp>
    </p:spTree>
    <p:extLst>
      <p:ext uri="{BB962C8B-B14F-4D97-AF65-F5344CB8AC3E}">
        <p14:creationId xmlns:p14="http://schemas.microsoft.com/office/powerpoint/2010/main" val="116742685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Superintendent logs into TEAL to sign the SAF for the PEIMS submission.</a:t>
            </a:r>
          </a:p>
          <a:p>
            <a:r>
              <a:rPr lang="en-US" dirty="0" smtClean="0"/>
              <a:t>The Regional Education Service Center Executive Director would also sign the SAF from for the ESC PEIMS Data Submission.</a:t>
            </a:r>
          </a:p>
          <a:p>
            <a:r>
              <a:rPr lang="en-US" dirty="0" smtClean="0"/>
              <a:t>There is only one person per LEA who can have SAF access.</a:t>
            </a:r>
          </a:p>
          <a:p>
            <a:r>
              <a:rPr lang="en-US" dirty="0" smtClean="0"/>
              <a:t>This action runs parallel to the Approval action.</a:t>
            </a:r>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90</a:t>
            </a:fld>
            <a:endParaRPr lang="en-US" dirty="0">
              <a:solidFill>
                <a:prstClr val="black"/>
              </a:solidFill>
            </a:endParaRPr>
          </a:p>
        </p:txBody>
      </p:sp>
    </p:spTree>
    <p:extLst>
      <p:ext uri="{BB962C8B-B14F-4D97-AF65-F5344CB8AC3E}">
        <p14:creationId xmlns:p14="http://schemas.microsoft.com/office/powerpoint/2010/main" val="7880380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Only the Superintendent can request an extension.</a:t>
            </a:r>
          </a:p>
          <a:p>
            <a:r>
              <a:rPr lang="en-US" dirty="0" smtClean="0"/>
              <a:t>This will be part of the August release and won’t be visible in the current version of the PEIMS Data Mart.</a:t>
            </a:r>
          </a:p>
          <a:p>
            <a:r>
              <a:rPr lang="en-US" dirty="0" smtClean="0"/>
              <a:t>The district must have extenuating circumstances in order to receive an extension from TEA.</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91</a:t>
            </a:fld>
            <a:endParaRPr lang="en-US" dirty="0">
              <a:solidFill>
                <a:prstClr val="black"/>
              </a:solidFill>
            </a:endParaRPr>
          </a:p>
        </p:txBody>
      </p:sp>
    </p:spTree>
    <p:extLst>
      <p:ext uri="{BB962C8B-B14F-4D97-AF65-F5344CB8AC3E}">
        <p14:creationId xmlns:p14="http://schemas.microsoft.com/office/powerpoint/2010/main" val="360297478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Guided Practice Activity #4:</a:t>
            </a:r>
            <a:br>
              <a:rPr lang="en-US" dirty="0" smtClean="0"/>
            </a:br>
            <a:r>
              <a:rPr lang="en-US" dirty="0" smtClean="0"/>
              <a:t>Approving the Data Submission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92</a:t>
            </a:fld>
            <a:endParaRPr lang="en-US" dirty="0">
              <a:solidFill>
                <a:prstClr val="black"/>
              </a:solidFill>
            </a:endParaRPr>
          </a:p>
        </p:txBody>
      </p:sp>
    </p:spTree>
    <p:extLst>
      <p:ext uri="{BB962C8B-B14F-4D97-AF65-F5344CB8AC3E}">
        <p14:creationId xmlns:p14="http://schemas.microsoft.com/office/powerpoint/2010/main" val="191772158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dirty="0"/>
              <a:t>TASK: </a:t>
            </a:r>
            <a:r>
              <a:rPr lang="en-US" sz="1400" dirty="0"/>
              <a:t>You will be </a:t>
            </a:r>
            <a:r>
              <a:rPr lang="en-US" sz="1400" dirty="0"/>
              <a:t>working </a:t>
            </a:r>
            <a:r>
              <a:rPr lang="en-US" sz="1400" dirty="0"/>
              <a:t>with your actual district data in the PEIMS Application, </a:t>
            </a:r>
            <a:r>
              <a:rPr lang="en-US" sz="1400" b="1" i="1" dirty="0"/>
              <a:t>to</a:t>
            </a:r>
            <a:r>
              <a:rPr lang="en-US" sz="1400" dirty="0"/>
              <a:t> </a:t>
            </a:r>
            <a:r>
              <a:rPr lang="en-US" sz="1400" b="1" i="1" dirty="0"/>
              <a:t>mark the submission as approved.</a:t>
            </a:r>
            <a:r>
              <a:rPr lang="en-US" sz="1400" dirty="0"/>
              <a:t> You will interact directly with the software to search your data. Use the instructions in the Guided Practice Activities document to help you get started.</a:t>
            </a:r>
          </a:p>
          <a:p>
            <a:r>
              <a:rPr lang="en-US" sz="1400" dirty="0"/>
              <a:t>Let’s log in to TEAL with the PEIMS Data Approver role to begin. You will need to use the logins provided at the training session to complete this task.</a:t>
            </a:r>
          </a:p>
          <a:p>
            <a:r>
              <a:rPr lang="en-US" sz="1400" dirty="0"/>
              <a:t>Log into TEAL with the PEIMS Data Approver role and select the Texas Student Data System Portal.</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93</a:t>
            </a:fld>
            <a:endParaRPr lang="en-US" dirty="0">
              <a:solidFill>
                <a:prstClr val="black"/>
              </a:solidFill>
            </a:endParaRPr>
          </a:p>
        </p:txBody>
      </p:sp>
    </p:spTree>
    <p:extLst>
      <p:ext uri="{BB962C8B-B14F-4D97-AF65-F5344CB8AC3E}">
        <p14:creationId xmlns:p14="http://schemas.microsoft.com/office/powerpoint/2010/main" val="102223413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Accepting the Data Submission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94</a:t>
            </a:fld>
            <a:endParaRPr lang="en-US" dirty="0">
              <a:solidFill>
                <a:prstClr val="black"/>
              </a:solidFill>
            </a:endParaRPr>
          </a:p>
        </p:txBody>
      </p:sp>
    </p:spTree>
    <p:extLst>
      <p:ext uri="{BB962C8B-B14F-4D97-AF65-F5344CB8AC3E}">
        <p14:creationId xmlns:p14="http://schemas.microsoft.com/office/powerpoint/2010/main" val="267085654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PEIMS Data Accepter (ESC) can accept the LEA Data Submission.</a:t>
            </a:r>
          </a:p>
          <a:p>
            <a:r>
              <a:rPr lang="en-US" dirty="0" smtClean="0"/>
              <a:t>The ESC PEIMS coordinator will use TEAL role of PEIMS Data Accepter to perform this function.</a:t>
            </a:r>
          </a:p>
          <a:p>
            <a:r>
              <a:rPr lang="en-US" dirty="0" smtClean="0"/>
              <a:t>Currently the ESC can only see the LEA view for Acceptance.</a:t>
            </a:r>
          </a:p>
          <a:p>
            <a:r>
              <a:rPr lang="en-US" dirty="0" smtClean="0"/>
              <a:t>In August the ESC will be able to see the multi-district view which contains a list of all of the LEAs in their Region.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95</a:t>
            </a:fld>
            <a:endParaRPr lang="en-US" dirty="0">
              <a:solidFill>
                <a:prstClr val="black"/>
              </a:solidFill>
            </a:endParaRPr>
          </a:p>
        </p:txBody>
      </p:sp>
    </p:spTree>
    <p:extLst>
      <p:ext uri="{BB962C8B-B14F-4D97-AF65-F5344CB8AC3E}">
        <p14:creationId xmlns:p14="http://schemas.microsoft.com/office/powerpoint/2010/main" val="421751236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Guided Practice Activity #5:</a:t>
            </a:r>
            <a:br>
              <a:rPr lang="en-US" dirty="0" smtClean="0"/>
            </a:br>
            <a:r>
              <a:rPr lang="en-US" dirty="0" smtClean="0"/>
              <a:t>Accepting the Data Submission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96</a:t>
            </a:fld>
            <a:endParaRPr lang="en-US" dirty="0">
              <a:solidFill>
                <a:prstClr val="black"/>
              </a:solidFill>
            </a:endParaRPr>
          </a:p>
        </p:txBody>
      </p:sp>
    </p:spTree>
    <p:extLst>
      <p:ext uri="{BB962C8B-B14F-4D97-AF65-F5344CB8AC3E}">
        <p14:creationId xmlns:p14="http://schemas.microsoft.com/office/powerpoint/2010/main" val="263386695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dirty="0"/>
              <a:t>TASK: </a:t>
            </a:r>
            <a:r>
              <a:rPr lang="en-US" sz="1400" dirty="0"/>
              <a:t>You will </a:t>
            </a:r>
            <a:r>
              <a:rPr lang="en-US" sz="1400"/>
              <a:t>be </a:t>
            </a:r>
            <a:r>
              <a:rPr lang="en-US" sz="1400"/>
              <a:t>working </a:t>
            </a:r>
            <a:r>
              <a:rPr lang="en-US" sz="1400" dirty="0"/>
              <a:t>with your actual district data in the PEIMS Application</a:t>
            </a:r>
            <a:r>
              <a:rPr lang="en-US" sz="1400" dirty="0"/>
              <a:t>, </a:t>
            </a:r>
            <a:r>
              <a:rPr lang="en-US" sz="1400" b="1" i="1" dirty="0"/>
              <a:t>to</a:t>
            </a:r>
            <a:r>
              <a:rPr lang="en-US" sz="1400" dirty="0"/>
              <a:t> </a:t>
            </a:r>
            <a:r>
              <a:rPr lang="en-US" sz="1400" b="1" i="1" dirty="0"/>
              <a:t>mark the submission as accepted.</a:t>
            </a:r>
            <a:r>
              <a:rPr lang="en-US" sz="1400" dirty="0"/>
              <a:t> You will interact directly with the software to search your data. Use the instructions in the Guided Practice Activities document to help you get started.</a:t>
            </a:r>
          </a:p>
          <a:p>
            <a:r>
              <a:rPr lang="en-US" sz="1400" dirty="0"/>
              <a:t>Let’s log in to TEAL with the PEIMS Data Accepter role to begin. You will need to use the logins provided at the training session to complete this task.</a:t>
            </a:r>
          </a:p>
          <a:p>
            <a:r>
              <a:rPr lang="en-US" sz="1400" dirty="0"/>
              <a:t>Log into TEAL with the PEIMS Data Accepter role and select the Texas Student Data System Portal.</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97</a:t>
            </a:fld>
            <a:endParaRPr lang="en-US" dirty="0">
              <a:solidFill>
                <a:prstClr val="black"/>
              </a:solidFill>
            </a:endParaRPr>
          </a:p>
        </p:txBody>
      </p:sp>
    </p:spTree>
    <p:extLst>
      <p:ext uri="{BB962C8B-B14F-4D97-AF65-F5344CB8AC3E}">
        <p14:creationId xmlns:p14="http://schemas.microsoft.com/office/powerpoint/2010/main" val="123997057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 PEIMS Administrative Functions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98</a:t>
            </a:fld>
            <a:endParaRPr lang="en-US" dirty="0"/>
          </a:p>
        </p:txBody>
      </p:sp>
    </p:spTree>
    <p:extLst>
      <p:ext uri="{BB962C8B-B14F-4D97-AF65-F5344CB8AC3E}">
        <p14:creationId xmlns:p14="http://schemas.microsoft.com/office/powerpoint/2010/main" val="29170155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4.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5.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5.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6.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6.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7.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7.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8.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8.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8.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5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8.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9.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9.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9.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9.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6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9.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0.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0.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0.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0.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1.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1.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1.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9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1.xml"/></Relationships>
</file>

<file path=ppt/slideLayouts/_rels/slideLayout29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2.xml"/></Relationships>
</file>

<file path=ppt/slideLayouts/_rels/slideLayout2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2.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2.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0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2.xml"/></Relationships>
</file>

<file path=ppt/slideLayouts/_rels/slideLayout30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3.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3.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3.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3.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3.xml"/></Relationships>
</file>

<file path=ppt/slideLayouts/_rels/slideLayout3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4.xml"/></Relationships>
</file>

<file path=ppt/slideLayouts/_rels/slideLayout3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3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4.xml"/></Relationships>
</file>

<file path=ppt/slideLayouts/_rels/slideLayout3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4.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4.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4.xml"/></Relationships>
</file>

<file path=ppt/slideLayouts/_rels/slideLayout3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5.xml"/></Relationships>
</file>

<file path=ppt/slideLayouts/_rels/slideLayout3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5.xml"/></Relationships>
</file>

<file path=ppt/slideLayouts/_rels/slideLayout3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5.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5.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5.xml"/></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6.xml"/></Relationships>
</file>

<file path=ppt/slideLayouts/_rels/slideLayout3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6.xml"/></Relationships>
</file>

<file path=ppt/slideLayouts/_rels/slideLayout3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6.xml"/></Relationships>
</file>

<file path=ppt/slideLayouts/_rels/slideLayout3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6.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6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6.xml"/></Relationships>
</file>

<file path=ppt/slideLayouts/_rels/slideLayout3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7.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7.xml"/></Relationships>
</file>

<file path=ppt/slideLayouts/_rels/slideLayout3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7.xml"/></Relationships>
</file>

<file path=ppt/slideLayouts/_rels/slideLayout36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7.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7.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7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7.xml"/></Relationships>
</file>

<file path=ppt/slideLayouts/_rels/slideLayout37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8.xml"/></Relationships>
</file>

<file path=ppt/slideLayouts/_rels/slideLayout38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8.xml"/></Relationships>
</file>

<file path=ppt/slideLayouts/_rels/slideLayout38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8.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8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8.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9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8.xml"/></Relationships>
</file>

<file path=ppt/slideLayouts/_rels/slideLayout39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9.xml"/></Relationships>
</file>

<file path=ppt/slideLayouts/_rels/slideLayout3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9.xml"/></Relationships>
</file>

<file path=ppt/slideLayouts/_rels/slideLayout39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9.xml"/></Relationships>
</file>

<file path=ppt/slideLayouts/_rels/slideLayout39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9.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0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9.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0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9.xml"/></Relationships>
</file>

<file path=ppt/slideLayouts/_rels/slideLayout40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0.xml"/></Relationships>
</file>

<file path=ppt/slideLayouts/_rels/slideLayout40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0.xml"/></Relationships>
</file>

<file path=ppt/slideLayouts/_rels/slideLayout40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0.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0.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30.xml"/></Relationships>
</file>

<file path=ppt/slideLayouts/_rels/slideLayout4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1.xml"/></Relationships>
</file>

<file path=ppt/slideLayouts/_rels/slideLayout4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1.xml"/></Relationships>
</file>

<file path=ppt/slideLayouts/_rels/slideLayout4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1.xml"/></Relationships>
</file>

<file path=ppt/slideLayouts/_rels/slideLayout4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1.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3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31.xml"/></Relationships>
</file>

<file path=ppt/slideLayouts/_rels/slideLayout4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2.xml"/></Relationships>
</file>

<file path=ppt/slideLayouts/_rels/slideLayout4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2.xml"/></Relationships>
</file>

<file path=ppt/slideLayouts/_rels/slideLayout4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2.xml"/></Relationships>
</file>

<file path=ppt/slideLayouts/_rels/slideLayout4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2.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2.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4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32.xml"/></Relationships>
</file>

<file path=ppt/slideLayouts/_rels/slideLayout4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3.xml"/></Relationships>
</file>

<file path=ppt/slideLayouts/_rels/slideLayout4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3.xml"/></Relationships>
</file>

<file path=ppt/slideLayouts/_rels/slideLayout4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3.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3.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6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33.xml"/></Relationships>
</file>

<file path=ppt/slideLayouts/_rels/slideLayout4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4.xml"/></Relationships>
</file>

<file path=ppt/slideLayouts/_rels/slideLayout4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4.xml"/></Relationships>
</file>

<file path=ppt/slideLayouts/_rels/slideLayout4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4.xml"/></Relationships>
</file>

<file path=ppt/slideLayouts/_rels/slideLayout4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4.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4.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7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34.xml"/></Relationships>
</file>

<file path=ppt/slideLayouts/_rels/slideLayout4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5.xml"/></Relationships>
</file>

<file path=ppt/slideLayouts/_rels/slideLayout4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5.xml"/></Relationships>
</file>

<file path=ppt/slideLayouts/_rels/slideLayout47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5.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5.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3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2362200" y="4038600"/>
            <a:ext cx="6477000"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756668885"/>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15092530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98952182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239653935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42949273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41135613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253458698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43691379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66568449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4106875817"/>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17744749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584214336"/>
      </p:ext>
    </p:extLst>
  </p:cSld>
  <p:clrMapOvr>
    <a:overrideClrMapping bg1="lt1" tx1="dk1" bg2="lt2" tx2="dk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415272478"/>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276661360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815348708"/>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8653940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7248724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171945859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337233998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338367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164769825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84981939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62860635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2134804752"/>
      </p:ext>
    </p:extLst>
  </p:cSld>
  <p:clrMapOvr>
    <a:overrideClrMapping bg1="lt1" tx1="dk1" bg2="lt2" tx2="dk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24818959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769966851"/>
      </p:ext>
    </p:extLst>
  </p:cSld>
  <p:clrMapOvr>
    <a:overrideClrMapping bg1="lt1" tx1="dk1" bg2="lt2" tx2="dk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3066622061"/>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331886202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3524161775"/>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9903656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7540057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132006569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143902108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44422128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360853218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79000633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6584544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638758566"/>
      </p:ext>
    </p:extLst>
  </p:cSld>
  <p:clrMapOvr>
    <a:overrideClrMapping bg1="lt1" tx1="dk1" bg2="lt2" tx2="dk2" accent1="accent1" accent2="accent2" accent3="accent3" accent4="accent4" accent5="accent5" accent6="accent6" hlink="hlink" folHlink="folHlink"/>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77245833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083319002"/>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4238638676"/>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992755221"/>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41817408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001029566"/>
      </p:ext>
    </p:extLst>
  </p:cSld>
  <p:clrMapOvr>
    <a:masterClrMapping/>
  </p:clrMapOvr>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1446028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97290095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284663664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168303362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69067984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415914914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9891074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63882850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92866593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45533032"/>
      </p:ext>
    </p:extLst>
  </p:cSld>
  <p:clrMapOvr>
    <a:overrideClrMapping bg1="lt1" tx1="dk1" bg2="lt2" tx2="dk2" accent1="accent1" accent2="accent2" accent3="accent3" accent4="accent4" accent5="accent5" accent6="accent6" hlink="hlink" folHlink="folHlink"/>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11744489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645255638"/>
      </p:ext>
    </p:extLst>
  </p:cSld>
  <p:clrMapOvr>
    <a:overrideClrMapping bg1="lt1" tx1="dk1" bg2="lt2" tx2="dk2" accent1="accent1" accent2="accent2" accent3="accent3" accent4="accent4" accent5="accent5" accent6="accent6" hlink="hlink" folHlink="folHlink"/>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1842395316"/>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43111566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395695752"/>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3207717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6215763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25505931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Tree>
    <p:extLst>
      <p:ext uri="{BB962C8B-B14F-4D97-AF65-F5344CB8AC3E}">
        <p14:creationId xmlns:p14="http://schemas.microsoft.com/office/powerpoint/2010/main" val="1428802932"/>
      </p:ext>
    </p:extLst>
  </p:cSld>
  <p:clrMapOvr>
    <a:masterClrMapping/>
  </p:clrMapOvr>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328086434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34410319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86929421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039439341"/>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05183105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1586278516"/>
      </p:ext>
    </p:extLst>
  </p:cSld>
  <p:clrMapOvr>
    <a:overrideClrMapping bg1="lt1" tx1="dk1" bg2="lt2" tx2="dk2" accent1="accent1" accent2="accent2" accent3="accent3" accent4="accent4" accent5="accent5" accent6="accent6" hlink="hlink" folHlink="folHlink"/>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55904550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729080635"/>
      </p:ext>
    </p:extLst>
  </p:cSld>
  <p:clrMapOvr>
    <a:overrideClrMapping bg1="lt1" tx1="dk1" bg2="lt2" tx2="dk2" accent1="accent1" accent2="accent2" accent3="accent3" accent4="accent4" accent5="accent5" accent6="accent6" hlink="hlink" folHlink="folHlink"/>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334994719"/>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57463692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09173418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1864102236"/>
      </p:ext>
    </p:extLst>
  </p:cSld>
  <p:clrMapOvr>
    <a:masterClrMapping/>
  </p:clrMapOvr>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72494901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74470255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58640890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92288994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65455593"/>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3868565973"/>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12200498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50415133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4120011453"/>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63567674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14037617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4286298923"/>
      </p:ext>
    </p:extLst>
  </p:cSld>
  <p:clrMapOvr>
    <a:overrideClrMapping bg1="lt1" tx1="dk1" bg2="lt2" tx2="dk2" accent1="accent1" accent2="accent2" accent3="accent3" accent4="accent4" accent5="accent5" accent6="accent6" hlink="hlink" folHlink="folHlink"/>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1822787578"/>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21851118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409458965"/>
      </p:ext>
    </p:extLst>
  </p:cSld>
  <p:clrMapOvr>
    <a:masterClrMapping/>
  </p:clrMapOvr>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81275674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38740806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2930966435"/>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1040083496"/>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23559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1114828752"/>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43945435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28920554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896242503"/>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2517820258"/>
      </p:ext>
    </p:extLst>
  </p:cSld>
  <p:clrMapOvr>
    <a:overrideClrMapping bg1="lt1" tx1="dk1" bg2="lt2" tx2="dk2" accent1="accent1" accent2="accent2" accent3="accent3" accent4="accent4" accent5="accent5" accent6="accent6" hlink="hlink" folHlink="folHlink"/>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903642933"/>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470119887"/>
      </p:ext>
    </p:extLst>
  </p:cSld>
  <p:clrMapOvr>
    <a:overrideClrMapping bg1="lt1" tx1="dk1" bg2="lt2" tx2="dk2" accent1="accent1" accent2="accent2" accent3="accent3" accent4="accent4" accent5="accent5" accent6="accent6" hlink="hlink" folHlink="folHlink"/>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488444312"/>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157345231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1196172641"/>
      </p:ext>
    </p:extLst>
  </p:cSld>
  <p:clrMapOvr>
    <a:masterClrMapping/>
  </p:clrMapOvr>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18630509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190155250"/>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6989033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635616755"/>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414818630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6837498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33734613"/>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936447817"/>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974593528"/>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2162662769"/>
      </p:ext>
    </p:extLst>
  </p:cSld>
  <p:clrMapOvr>
    <a:overrideClrMapping bg1="lt1" tx1="dk1" bg2="lt2" tx2="dk2" accent1="accent1" accent2="accent2" accent3="accent3" accent4="accent4" accent5="accent5" accent6="accent6" hlink="hlink" folHlink="folHlink"/>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34866816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620582842"/>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6"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711359046"/>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3476725099"/>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118695772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544157899"/>
      </p:ext>
    </p:extLst>
  </p:cSld>
  <p:clrMapOvr>
    <a:masterClrMapping/>
  </p:clrMapOvr>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5984821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3534999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4120332900"/>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1029628914"/>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546685855"/>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204759038"/>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2199295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1447453495"/>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855410227"/>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4227607422"/>
      </p:ext>
    </p:extLst>
  </p:cSld>
  <p:clrMapOvr>
    <a:overrideClrMapping bg1="lt1" tx1="dk1" bg2="lt2" tx2="dk2" accent1="accent1" accent2="accent2" accent3="accent3" accent4="accent4" accent5="accent5" accent6="accent6" hlink="hlink" folHlink="folHlink"/>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291031059"/>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042181187"/>
      </p:ext>
    </p:extLst>
  </p:cSld>
  <p:clrMapOvr>
    <a:overrideClrMapping bg1="lt1" tx1="dk1" bg2="lt2" tx2="dk2" accent1="accent1" accent2="accent2" accent3="accent3" accent4="accent4" accent5="accent5" accent6="accent6" hlink="hlink" folHlink="folHlink"/>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1692471683"/>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4075337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418605786"/>
      </p:ext>
    </p:extLst>
  </p:cSld>
  <p:clrMapOvr>
    <a:masterClrMapping/>
  </p:clrMapOvr>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5907107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5514338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19161110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965364147"/>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1640613569"/>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618856684"/>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2749675880"/>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271758330"/>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592752435"/>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3646879519"/>
      </p:ext>
    </p:extLst>
  </p:cSld>
  <p:clrMapOvr>
    <a:overrideClrMapping bg1="lt1" tx1="dk1" bg2="lt2" tx2="dk2" accent1="accent1" accent2="accent2" accent3="accent3" accent4="accent4" accent5="accent5" accent6="accent6" hlink="hlink" folHlink="folHlink"/>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490436381"/>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7419504"/>
      </p:ext>
    </p:extLst>
  </p:cSld>
  <p:clrMapOvr>
    <a:overrideClrMapping bg1="lt1" tx1="dk1" bg2="lt2" tx2="dk2" accent1="accent1" accent2="accent2" accent3="accent3" accent4="accent4" accent5="accent5" accent6="accent6" hlink="hlink" folHlink="folHlink"/>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2898622575"/>
      </p:ext>
    </p:extLst>
  </p:cSld>
  <p:clrMapOvr>
    <a:masterClrMapping/>
  </p:clrMapOv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35615928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531292200"/>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854696293"/>
      </p:ext>
    </p:extLst>
  </p:cSld>
  <p:clrMapOvr>
    <a:masterClrMapping/>
  </p:clrMapOvr>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9205831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82998551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60547087"/>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504551004"/>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80256408"/>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1724055666"/>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241164288"/>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661368560"/>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87093214"/>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2878275951"/>
      </p:ext>
    </p:extLst>
  </p:cSld>
  <p:clrMapOvr>
    <a:overrideClrMapping bg1="lt1" tx1="dk1" bg2="lt2" tx2="dk2" accent1="accent1" accent2="accent2" accent3="accent3" accent4="accent4" accent5="accent5" accent6="accent6" hlink="hlink" folHlink="folHlink"/>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383969565"/>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859009494"/>
      </p:ext>
    </p:extLst>
  </p:cSld>
  <p:clrMapOvr>
    <a:overrideClrMapping bg1="lt1" tx1="dk1" bg2="lt2" tx2="dk2" accent1="accent1" accent2="accent2" accent3="accent3" accent4="accent4" accent5="accent5" accent6="accent6" hlink="hlink" folHlink="folHlink"/>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1995863796"/>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293736993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3399284347"/>
      </p:ext>
    </p:extLst>
  </p:cSld>
  <p:clrMapOvr>
    <a:masterClrMapping/>
  </p:clrMapOvr>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65643491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5984866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4155605594"/>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663410396"/>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8239693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247699643"/>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1127855411"/>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59387470"/>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494739398"/>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908067869"/>
      </p:ext>
    </p:extLst>
  </p:cSld>
  <p:clrMapOvr>
    <a:overrideClrMapping bg1="lt1" tx1="dk1" bg2="lt2" tx2="dk2" accent1="accent1" accent2="accent2" accent3="accent3" accent4="accent4" accent5="accent5" accent6="accent6" hlink="hlink" folHlink="folHlink"/>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33962151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37569262"/>
      </p:ext>
    </p:extLst>
  </p:cSld>
  <p:clrMapOvr>
    <a:overrideClrMapping bg1="lt1" tx1="dk1" bg2="lt2" tx2="dk2" accent1="accent1" accent2="accent2" accent3="accent3" accent4="accent4" accent5="accent5" accent6="accent6" hlink="hlink" folHlink="folHlink"/>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4230622462"/>
      </p:ext>
    </p:extLst>
  </p:cSld>
  <p:clrMapOvr>
    <a:masterClrMapping/>
  </p:clrMapOvr>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176165784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3940165522"/>
      </p:ext>
    </p:extLst>
  </p:cSld>
  <p:clrMapOvr>
    <a:masterClrMapping/>
  </p:clrMapOvr>
  <p:timing>
    <p:tnLst>
      <p:par>
        <p:cTn id="1" dur="indefinite" restart="never" nodeType="tmRoot"/>
      </p:par>
    </p:tn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10652210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590799531"/>
      </p:ext>
    </p:extLst>
  </p:cSld>
  <p:clrMapOvr>
    <a:overrideClrMapping bg1="lt1" tx1="dk1" bg2="lt2" tx2="dk2" accent1="accent1" accent2="accent2" accent3="accent3" accent4="accent4" accent5="accent5" accent6="accent6" hlink="hlink" folHlink="folHlink"/>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18323743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3567708318"/>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1365964961"/>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526229586"/>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1006329864"/>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796381106"/>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341208386"/>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4073966724"/>
      </p:ext>
    </p:extLst>
  </p:cSld>
  <p:clrMapOvr>
    <a:overrideClrMapping bg1="lt1" tx1="dk1" bg2="lt2" tx2="dk2" accent1="accent1" accent2="accent2" accent3="accent3" accent4="accent4" accent5="accent5" accent6="accent6" hlink="hlink" folHlink="folHlink"/>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331560451"/>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726002096"/>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788741014"/>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2572666345"/>
      </p:ext>
    </p:extLst>
  </p:cSld>
  <p:clrMapOvr>
    <a:masterClrMapping/>
  </p:clrMapOvr>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174360525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3877261057"/>
      </p:ext>
    </p:extLst>
  </p:cSld>
  <p:clrMapOvr>
    <a:masterClrMapping/>
  </p:clrMapOvr>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90955756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97850555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1425018906"/>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978230630"/>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803693498"/>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2861927820"/>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8871168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40871763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109040692"/>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472331455"/>
      </p:ext>
    </p:extLst>
  </p:cSld>
  <p:clrMapOvr>
    <a:overrideClrMapping bg1="lt1" tx1="dk1" bg2="lt2" tx2="dk2" accent1="accent1" accent2="accent2" accent3="accent3" accent4="accent4" accent5="accent5" accent6="accent6" hlink="hlink" folHlink="folHlink"/>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259233303"/>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835775086"/>
      </p:ext>
    </p:extLst>
  </p:cSld>
  <p:clrMapOvr>
    <a:overrideClrMapping bg1="lt1" tx1="dk1" bg2="lt2" tx2="dk2" accent1="accent1" accent2="accent2" accent3="accent3" accent4="accent4" accent5="accent5" accent6="accent6" hlink="hlink" folHlink="folHlink"/>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486208383"/>
      </p:ext>
    </p:extLst>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273364663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1200125333"/>
      </p:ext>
    </p:extLst>
  </p:cSld>
  <p:clrMapOvr>
    <a:masterClrMapping/>
  </p:clrMapOvr>
  <p:timing>
    <p:tnLst>
      <p:par>
        <p:cTn id="1" dur="indefinite" restart="never" nodeType="tmRoot"/>
      </p:par>
    </p:tnLst>
  </p:timing>
</p:sldLayout>
</file>

<file path=ppt/slideLayouts/slideLayout297.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2810798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43831563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3949713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eaLnBrk="1" latinLnBrk="0" hangingPunct="1"/>
            <a:endParaRPr kumimoji="0" lang="en-US" b="0" dirty="0"/>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1355426814"/>
      </p:ext>
    </p:extLst>
  </p:cSld>
  <p:clrMapOvr>
    <a:masterClrMapping/>
  </p:clrMapOvr>
  <p:timing>
    <p:tnLst>
      <p:par>
        <p:cTn id="1" dur="indefinite" restart="never" nodeType="tmRoot"/>
      </p:par>
    </p:tnLst>
  </p:timing>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4015883927"/>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465275886"/>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3313840581"/>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178068109"/>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269281854"/>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3936224121"/>
      </p:ext>
    </p:extLst>
  </p:cSld>
  <p:clrMapOvr>
    <a:overrideClrMapping bg1="lt1" tx1="dk1" bg2="lt2" tx2="dk2" accent1="accent1" accent2="accent2" accent3="accent3" accent4="accent4" accent5="accent5" accent6="accent6" hlink="hlink" folHlink="folHlink"/>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635968098"/>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253688939"/>
      </p:ext>
    </p:extLst>
  </p:cSld>
  <p:clrMapOvr>
    <a:overrideClrMapping bg1="lt1" tx1="dk1" bg2="lt2" tx2="dk2" accent1="accent1" accent2="accent2" accent3="accent3" accent4="accent4" accent5="accent5" accent6="accent6" hlink="hlink" folHlink="folHlink"/>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1367411171"/>
      </p:ext>
    </p:extLst>
  </p:cSld>
  <p:clrMapOvr>
    <a:masterClrMapping/>
  </p:clrMapOvr>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53399339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6928706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89166623"/>
      </p:ext>
    </p:extLst>
  </p:cSld>
  <p:clrMapOvr>
    <a:masterClrMapping/>
  </p:clrMapOvr>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00509385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5273152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2786222531"/>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1775501349"/>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450717740"/>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990693738"/>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887393232"/>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150142918"/>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243303896"/>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81000319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730133301"/>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731555046"/>
      </p:ext>
    </p:extLst>
  </p:cSld>
  <p:clrMapOvr>
    <a:overrideClrMapping bg1="lt1" tx1="dk1" bg2="lt2" tx2="dk2" accent1="accent1" accent2="accent2" accent3="accent3" accent4="accent4" accent5="accent5" accent6="accent6" hlink="hlink" folHlink="folHlink"/>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1010087995"/>
      </p:ext>
    </p:extLst>
  </p:cSld>
  <p:clrMapOvr>
    <a:masterClrMapping/>
  </p:clrMapOvr>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215799365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3173168614"/>
      </p:ext>
    </p:extLst>
  </p:cSld>
  <p:clrMapOvr>
    <a:masterClrMapping/>
  </p:clrMapOvr>
  <p:timing>
    <p:tnLst>
      <p:par>
        <p:cTn id="1" dur="indefinite" restart="never" nodeType="tmRoot"/>
      </p:par>
    </p:tnLst>
  </p:timing>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28561896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26.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46082028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1784734963"/>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3145615066"/>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0828955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589402602"/>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3942695475"/>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4046313576"/>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894262098"/>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2906881611"/>
      </p:ext>
    </p:extLst>
  </p:cSld>
  <p:clrMapOvr>
    <a:overrideClrMapping bg1="lt1" tx1="dk1" bg2="lt2" tx2="dk2" accent1="accent1" accent2="accent2" accent3="accent3" accent4="accent4" accent5="accent5" accent6="accent6" hlink="hlink" folHlink="folHlink"/>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278621999"/>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726042148"/>
      </p:ext>
    </p:extLst>
  </p:cSld>
  <p:clrMapOvr>
    <a:overrideClrMapping bg1="lt1" tx1="dk1" bg2="lt2" tx2="dk2" accent1="accent1" accent2="accent2" accent3="accent3" accent4="accent4" accent5="accent5" accent6="accent6" hlink="hlink" folHlink="folHlink"/>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1950559894"/>
      </p:ext>
    </p:extLst>
  </p:cSld>
  <p:clrMapOvr>
    <a:masterClrMapping/>
  </p:clrMapOv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204156858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659584493"/>
      </p:ext>
    </p:extLst>
  </p:cSld>
  <p:clrMapOvr>
    <a:masterClrMapping/>
  </p:clrMapOvr>
  <p:timing>
    <p:tnLst>
      <p:par>
        <p:cTn id="1" dur="indefinite" restart="never" nodeType="tmRoot"/>
      </p:par>
    </p:tnLst>
  </p:timing>
</p:sldLayout>
</file>

<file path=ppt/slideLayouts/slideLayout339.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21637526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1422890675"/>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5742618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2009881711"/>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51754149"/>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901282262"/>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117810566"/>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362215154"/>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672506262"/>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2798212589"/>
      </p:ext>
    </p:extLst>
  </p:cSld>
  <p:clrMapOvr>
    <a:overrideClrMapping bg1="lt1" tx1="dk1" bg2="lt2" tx2="dk2" accent1="accent1" accent2="accent2" accent3="accent3" accent4="accent4" accent5="accent5" accent6="accent6" hlink="hlink" folHlink="folHlink"/>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156547451"/>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356169055"/>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227604773"/>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2829538040"/>
      </p:ext>
    </p:extLst>
  </p:cSld>
  <p:clrMapOvr>
    <a:masterClrMapping/>
  </p:clrMapOvr>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337282046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290967478"/>
      </p:ext>
    </p:extLst>
  </p:cSld>
  <p:clrMapOvr>
    <a:masterClrMapping/>
  </p:clrMapOvr>
  <p:timing>
    <p:tnLst>
      <p:par>
        <p:cTn id="1" dur="indefinite" restart="never" nodeType="tmRoot"/>
      </p:par>
    </p:tnLst>
  </p:timing>
</p:sldLayout>
</file>

<file path=ppt/slideLayouts/slideLayout35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94620379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5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49640470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3868638446"/>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241800224"/>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577594797"/>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2440929829"/>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2994086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3325210246"/>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248391008"/>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253614394"/>
      </p:ext>
    </p:extLst>
  </p:cSld>
  <p:clrMapOvr>
    <a:overrideClrMapping bg1="lt1" tx1="dk1" bg2="lt2" tx2="dk2" accent1="accent1" accent2="accent2" accent3="accent3" accent4="accent4" accent5="accent5" accent6="accent6" hlink="hlink" folHlink="folHlink"/>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43777598"/>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776208108"/>
      </p:ext>
    </p:extLst>
  </p:cSld>
  <p:clrMapOvr>
    <a:overrideClrMapping bg1="lt1" tx1="dk1" bg2="lt2" tx2="dk2" accent1="accent1" accent2="accent2" accent3="accent3" accent4="accent4" accent5="accent5" accent6="accent6" hlink="hlink" folHlink="folHlink"/>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2768272493"/>
      </p:ext>
    </p:extLst>
  </p:cSld>
  <p:clrMapOvr>
    <a:masterClrMapping/>
  </p:clrMapOvr>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101420483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3088812050"/>
      </p:ext>
    </p:extLst>
  </p:cSld>
  <p:clrMapOvr>
    <a:masterClrMapping/>
  </p:clrMapOvr>
  <p:timing>
    <p:tnLst>
      <p:par>
        <p:cTn id="1" dur="indefinite" restart="never" nodeType="tmRoot"/>
      </p:par>
    </p:tnLst>
  </p:timing>
</p:sldLayout>
</file>

<file path=ppt/slideLayouts/slideLayout367.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00645710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68.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22018304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27758415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890419079"/>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918546703"/>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458811100"/>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3945658069"/>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3614228"/>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512365622"/>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268746849"/>
      </p:ext>
    </p:extLst>
  </p:cSld>
  <p:clrMapOvr>
    <a:overrideClrMapping bg1="lt1" tx1="dk1" bg2="lt2" tx2="dk2" accent1="accent1" accent2="accent2" accent3="accent3" accent4="accent4" accent5="accent5" accent6="accent6" hlink="hlink" folHlink="folHlink"/>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209869996"/>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4167877376"/>
      </p:ext>
    </p:extLst>
  </p:cSld>
  <p:clrMapOvr>
    <a:overrideClrMapping bg1="lt1" tx1="dk1" bg2="lt2" tx2="dk2" accent1="accent1" accent2="accent2" accent3="accent3" accent4="accent4" accent5="accent5" accent6="accent6" hlink="hlink" folHlink="folHlink"/>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2665057517"/>
      </p:ext>
    </p:extLst>
  </p:cSld>
  <p:clrMapOvr>
    <a:masterClrMapping/>
  </p:clrMapOvr>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368505063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103178318"/>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3966126134"/>
      </p:ext>
    </p:extLst>
  </p:cSld>
  <p:clrMapOvr>
    <a:masterClrMapping/>
  </p:clrMapOvr>
  <p:timing>
    <p:tnLst>
      <p:par>
        <p:cTn id="1" dur="indefinite" restart="never" nodeType="tmRoot"/>
      </p:par>
    </p:tnLst>
  </p:timing>
</p:sldLayout>
</file>

<file path=ppt/slideLayouts/slideLayout381.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4378740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82.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76062192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1273721261"/>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3868457061"/>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612701189"/>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2125258048"/>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441784075"/>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801944763"/>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1251948449"/>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1130392750"/>
      </p:ext>
    </p:extLst>
  </p:cSld>
  <p:clrMapOvr>
    <a:overrideClrMapping bg1="lt1" tx1="dk1" bg2="lt2" tx2="dk2" accent1="accent1" accent2="accent2" accent3="accent3" accent4="accent4" accent5="accent5" accent6="accent6" hlink="hlink" folHlink="folHlink"/>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52478945"/>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734646028"/>
      </p:ext>
    </p:extLst>
  </p:cSld>
  <p:clrMapOvr>
    <a:overrideClrMapping bg1="lt1" tx1="dk1" bg2="lt2" tx2="dk2" accent1="accent1" accent2="accent2" accent3="accent3" accent4="accent4" accent5="accent5" accent6="accent6" hlink="hlink" folHlink="folHlink"/>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2034701472"/>
      </p:ext>
    </p:extLst>
  </p:cSld>
  <p:clrMapOvr>
    <a:masterClrMapping/>
  </p:clrMapOvr>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12557894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511331537"/>
      </p:ext>
    </p:extLst>
  </p:cSld>
  <p:clrMapOvr>
    <a:masterClrMapping/>
  </p:clrMapOvr>
  <p:timing>
    <p:tnLst>
      <p:par>
        <p:cTn id="1" dur="indefinite" restart="never" nodeType="tmRoot"/>
      </p:par>
    </p:tnLst>
  </p:timing>
</p:sldLayout>
</file>

<file path=ppt/slideLayouts/slideLayout395.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3287964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96.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8778937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1844652380"/>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639629681"/>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503726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940574623"/>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835154485"/>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70639485"/>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394769400"/>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928923876"/>
      </p:ext>
    </p:extLst>
  </p:cSld>
  <p:clrMapOvr>
    <a:overrideClrMapping bg1="lt1" tx1="dk1" bg2="lt2" tx2="dk2" accent1="accent1" accent2="accent2" accent3="accent3" accent4="accent4" accent5="accent5" accent6="accent6" hlink="hlink" folHlink="folHlink"/>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067597619"/>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4254375928"/>
      </p:ext>
    </p:extLst>
  </p:cSld>
  <p:clrMapOvr>
    <a:overrideClrMapping bg1="lt1" tx1="dk1" bg2="lt2" tx2="dk2" accent1="accent1" accent2="accent2" accent3="accent3" accent4="accent4" accent5="accent5" accent6="accent6" hlink="hlink" folHlink="folHlink"/>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4083934642"/>
      </p:ext>
    </p:extLst>
  </p:cSld>
  <p:clrMapOvr>
    <a:masterClrMapping/>
  </p:clrMapOvr>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358619382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430543472"/>
      </p:ext>
    </p:extLst>
  </p:cSld>
  <p:clrMapOvr>
    <a:masterClrMapping/>
  </p:clrMapOvr>
  <p:timing>
    <p:tnLst>
      <p:par>
        <p:cTn id="1" dur="indefinite" restart="never" nodeType="tmRoot"/>
      </p:par>
    </p:tnLst>
  </p:timing>
</p:sldLayout>
</file>

<file path=ppt/slideLayouts/slideLayout409.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17451137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954347356"/>
      </p:ext>
    </p:extLst>
  </p:cSld>
  <p:clrMapOvr>
    <a:overrideClrMapping bg1="lt1" tx1="dk1" bg2="lt2" tx2="dk2" accent1="accent1" accent2="accent2" accent3="accent3" accent4="accent4" accent5="accent5" accent6="accent6" hlink="hlink" folHlink="folHlink"/>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30756568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2433465937"/>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649034705"/>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469501008"/>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24512626"/>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63744420"/>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144624864"/>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2239963994"/>
      </p:ext>
    </p:extLst>
  </p:cSld>
  <p:clrMapOvr>
    <a:overrideClrMapping bg1="lt1" tx1="dk1" bg2="lt2" tx2="dk2" accent1="accent1" accent2="accent2" accent3="accent3" accent4="accent4" accent5="accent5" accent6="accent6" hlink="hlink" folHlink="folHlink"/>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821111298"/>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234889646"/>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4251936729"/>
      </p:ext>
    </p:extLst>
  </p:cSld>
  <p:clrMapOvr>
    <a:masterClrMapping/>
  </p:clrMapOvr>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3855159616"/>
      </p:ext>
    </p:extLst>
  </p:cSld>
  <p:clrMapOvr>
    <a:masterClrMapping/>
  </p:clrMapOvr>
  <p:transition/>
</p:sldLayout>
</file>

<file path=ppt/slideLayouts/slideLayout42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325199796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2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1769052337"/>
      </p:ext>
    </p:extLst>
  </p:cSld>
  <p:clrMapOvr>
    <a:masterClrMapping/>
  </p:clrMapOvr>
  <p:timing>
    <p:tnLst>
      <p:par>
        <p:cTn id="1" dur="indefinite" restart="never" nodeType="tmRoot"/>
      </p:par>
    </p:tnLst>
  </p:timing>
</p:sldLayout>
</file>

<file path=ppt/slideLayouts/slideLayout42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67557101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2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8761382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2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788629927"/>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3702700928"/>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953390462"/>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2776115176"/>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1959894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2362200" y="4038600"/>
            <a:ext cx="6477000"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330128438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8762033"/>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3811555379"/>
      </p:ext>
    </p:extLst>
  </p:cSld>
  <p:clrMapOvr>
    <a:overrideClrMapping bg1="lt1" tx1="dk1" bg2="lt2" tx2="dk2" accent1="accent1" accent2="accent2" accent3="accent3" accent4="accent4" accent5="accent5" accent6="accent6" hlink="hlink" folHlink="folHlink"/>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064627819"/>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4110214992"/>
      </p:ext>
    </p:extLst>
  </p:cSld>
  <p:clrMapOvr>
    <a:overrideClrMapping bg1="lt1" tx1="dk1" bg2="lt2" tx2="dk2" accent1="accent1" accent2="accent2" accent3="accent3" accent4="accent4" accent5="accent5" accent6="accent6" hlink="hlink" folHlink="folHlink"/>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244191057"/>
      </p:ext>
    </p:extLst>
  </p:cSld>
  <p:clrMapOvr>
    <a:masterClrMapping/>
  </p:clrMapOvr>
  <p:transition/>
</p:sldLayout>
</file>

<file path=ppt/slideLayouts/slideLayout43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374333673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900634245"/>
      </p:ext>
    </p:extLst>
  </p:cSld>
  <p:clrMapOvr>
    <a:masterClrMapping/>
  </p:clrMapOvr>
  <p:timing>
    <p:tnLst>
      <p:par>
        <p:cTn id="1" dur="indefinite" restart="never" nodeType="tmRoot"/>
      </p:par>
    </p:tnLst>
  </p:timing>
</p:sldLayout>
</file>

<file path=ppt/slideLayouts/slideLayout437.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5483755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38.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7781664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23804981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457200"/>
            <a:ext cx="6858000" cy="841248"/>
          </a:xfrm>
          <a:prstGeom prst="rect">
            <a:avLst/>
          </a:prstGeom>
        </p:spPr>
        <p:txBody>
          <a:bodyPr anchor="ctr">
            <a:no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a:t>
            </a:fld>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252453488"/>
      </p:ext>
    </p:extLst>
  </p:cSld>
  <p:clrMapOvr>
    <a:masterClrMapping/>
  </p:clrMapOvr>
  <p:timing>
    <p:tnLst>
      <p:par>
        <p:cTn id="1" dur="indefinite" restart="never" nodeType="tmRoot"/>
      </p:par>
    </p:tnLst>
  </p:timing>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361850030"/>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173998655"/>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774850973"/>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735137334"/>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221008502"/>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2137040283"/>
      </p:ext>
    </p:extLst>
  </p:cSld>
  <p:clrMapOvr>
    <a:overrideClrMapping bg1="lt1" tx1="dk1" bg2="lt2" tx2="dk2" accent1="accent1" accent2="accent2" accent3="accent3" accent4="accent4" accent5="accent5" accent6="accent6" hlink="hlink" folHlink="folHlink"/>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317766522"/>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857910001"/>
      </p:ext>
    </p:extLst>
  </p:cSld>
  <p:clrMapOvr>
    <a:overrideClrMapping bg1="lt1" tx1="dk1" bg2="lt2" tx2="dk2" accent1="accent1" accent2="accent2" accent3="accent3" accent4="accent4" accent5="accent5" accent6="accent6" hlink="hlink" folHlink="folHlink"/>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2618496346"/>
      </p:ext>
    </p:extLst>
  </p:cSld>
  <p:clrMapOvr>
    <a:masterClrMapping/>
  </p:clrMapOvr>
  <p:transition/>
</p:sldLayout>
</file>

<file path=ppt/slideLayouts/slideLayout44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269881048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chor="ctr" anchorCtr="0">
            <a:no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
        <p:nvSpPr>
          <p:cNvPr id="10" name="Date Placeholder 13"/>
          <p:cNvSpPr>
            <a:spLocks noGrp="1"/>
          </p:cNvSpPr>
          <p:nvPr>
            <p:ph type="dt" sz="half" idx="2"/>
          </p:nvPr>
        </p:nvSpPr>
        <p:spPr>
          <a:xfrm>
            <a:off x="3962400" y="6248400"/>
            <a:ext cx="4800601" cy="365125"/>
          </a:xfrm>
          <a:prstGeom prst="rect">
            <a:avLst/>
          </a:prstGeom>
        </p:spPr>
        <p:txBody>
          <a:bodyPr vert="horz" anchor="ctr" anchorCtr="0"/>
          <a:lstStyle>
            <a:lvl1pPr algn="r" eaLnBrk="1" latinLnBrk="0" hangingPunct="1">
              <a:defRPr kumimoji="0" sz="800" baseline="0">
                <a:solidFill>
                  <a:schemeClr val="tx2"/>
                </a:solidFill>
              </a:defRPr>
            </a:lvl1pPr>
          </a:lstStyle>
          <a:p>
            <a:endParaRPr lang="en-US" dirty="0" smtClean="0">
              <a:solidFill>
                <a:srgbClr val="2E6AA6"/>
              </a:solidFill>
            </a:endParaRPr>
          </a:p>
          <a:p>
            <a:endParaRPr lang="en-US" dirty="0" smtClean="0">
              <a:solidFill>
                <a:srgbClr val="2E6AA6"/>
              </a:solidFill>
            </a:endParaRPr>
          </a:p>
          <a:p>
            <a:endParaRPr lang="en-US" dirty="0" smtClean="0">
              <a:solidFill>
                <a:srgbClr val="2E6AA6"/>
              </a:solidFill>
            </a:endParaRPr>
          </a:p>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9841162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56150163"/>
      </p:ext>
    </p:extLst>
  </p:cSld>
  <p:clrMapOvr>
    <a:masterClrMapping/>
  </p:clrMapOvr>
  <p:timing>
    <p:tnLst>
      <p:par>
        <p:cTn id="1" dur="indefinite" restart="never" nodeType="tmRoot"/>
      </p:par>
    </p:tnLst>
  </p:timing>
</p:sldLayout>
</file>

<file path=ppt/slideLayouts/slideLayout451.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7628744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52.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9786770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5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1048785369"/>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194252464"/>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61098084"/>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4286611489"/>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419795945"/>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619523399"/>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3929133434"/>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
        <p:nvSpPr>
          <p:cNvPr id="5" name="Date Placeholder 13"/>
          <p:cNvSpPr>
            <a:spLocks noGrp="1"/>
          </p:cNvSpPr>
          <p:nvPr>
            <p:ph type="dt" sz="half" idx="2"/>
          </p:nvPr>
        </p:nvSpPr>
        <p:spPr>
          <a:xfrm>
            <a:off x="3962400" y="6248400"/>
            <a:ext cx="4800601" cy="365125"/>
          </a:xfrm>
          <a:prstGeom prst="rect">
            <a:avLst/>
          </a:prstGeom>
        </p:spPr>
        <p:txBody>
          <a:bodyPr vert="horz" anchor="ctr" anchorCtr="0"/>
          <a:lstStyle>
            <a:lvl1pPr algn="r" eaLnBrk="1" latinLnBrk="0" hangingPunct="1">
              <a:defRPr kumimoji="0" sz="800" baseline="0">
                <a:solidFill>
                  <a:schemeClr val="tx2"/>
                </a:solidFill>
              </a:defRPr>
            </a:lvl1pPr>
          </a:lstStyle>
          <a:p>
            <a:r>
              <a:rPr lang="en-US"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33454527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6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871190251"/>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466692387"/>
      </p:ext>
    </p:extLst>
  </p:cSld>
  <p:clrMapOvr>
    <a:overrideClrMapping bg1="lt1" tx1="dk1" bg2="lt2" tx2="dk2" accent1="accent1" accent2="accent2" accent3="accent3" accent4="accent4" accent5="accent5" accent6="accent6" hlink="hlink" folHlink="folHlink"/>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2139971294"/>
      </p:ext>
    </p:extLst>
  </p:cSld>
  <p:clrMapOvr>
    <a:masterClrMapping/>
  </p:clrMapOvr>
  <p:transition/>
</p:sldLayout>
</file>

<file path=ppt/slideLayouts/slideLayout46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169355576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64.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494316044"/>
      </p:ext>
    </p:extLst>
  </p:cSld>
  <p:clrMapOvr>
    <a:masterClrMapping/>
  </p:clrMapOvr>
  <p:timing>
    <p:tnLst>
      <p:par>
        <p:cTn id="1" dur="indefinite" restart="never" nodeType="tmRoot"/>
      </p:par>
    </p:tnLst>
  </p:timing>
</p:sldLayout>
</file>

<file path=ppt/slideLayouts/slideLayout465.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83972234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66.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158549112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6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1173202475"/>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787782319"/>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9273084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
        <p:nvSpPr>
          <p:cNvPr id="7"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976266823"/>
      </p:ext>
    </p:extLst>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3213401527"/>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280915868"/>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609854288"/>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1660699229"/>
      </p:ext>
    </p:extLst>
  </p:cSld>
  <p:clrMapOvr>
    <a:overrideClrMapping bg1="lt1" tx1="dk1" bg2="lt2" tx2="dk2" accent1="accent1" accent2="accent2" accent3="accent3" accent4="accent4" accent5="accent5" accent6="accent6" hlink="hlink" folHlink="folHlink"/>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460935344"/>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014479625"/>
      </p:ext>
    </p:extLst>
  </p:cSld>
  <p:clrMapOvr>
    <a:overrideClrMapping bg1="lt1" tx1="dk1" bg2="lt2" tx2="dk2" accent1="accent1" accent2="accent2" accent3="accent3" accent4="accent4" accent5="accent5" accent6="accent6" hlink="hlink" folHlink="folHlink"/>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3224740419"/>
      </p:ext>
    </p:extLst>
  </p:cSld>
  <p:clrMapOvr>
    <a:masterClrMapping/>
  </p:clrMapOvr>
  <p:transition/>
</p:sldLayout>
</file>

<file path=ppt/slideLayouts/slideLayout47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225722797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281349178"/>
      </p:ext>
    </p:extLst>
  </p:cSld>
  <p:clrMapOvr>
    <a:masterClrMapping/>
  </p:clrMapOvr>
  <p:timing>
    <p:tnLst>
      <p:par>
        <p:cTn id="1" dur="indefinite" restart="never" nodeType="tmRoot"/>
      </p:par>
    </p:tnLst>
  </p:timing>
</p:sldLayout>
</file>

<file path=ppt/slideLayouts/slideLayout479.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2301243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
        <p:nvSpPr>
          <p:cNvPr id="9"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31454856"/>
      </p:ext>
    </p:extLst>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7121374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1601882286"/>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048188658"/>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177516054"/>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1153072326"/>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94403929"/>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66563101"/>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1010068933"/>
      </p:ext>
    </p:extLst>
  </p:cSld>
  <p:clrMapOvr>
    <a:overrideClrMapping bg1="lt1" tx1="dk1" bg2="lt2" tx2="dk2" accent1="accent1" accent2="accent2" accent3="accent3" accent4="accent4" accent5="accent5" accent6="accent6" hlink="hlink" folHlink="folHlink"/>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196755261"/>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639127569"/>
      </p:ext>
    </p:extLst>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6"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3156708293"/>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144784632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
        <p:nvSpPr>
          <p:cNvPr id="5"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3153608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8" name="Date Placeholder 13"/>
          <p:cNvSpPr txBox="1">
            <a:spLocks/>
          </p:cNvSpPr>
          <p:nvPr userDrawn="1"/>
        </p:nvSpPr>
        <p:spPr>
          <a:xfrm>
            <a:off x="3962400" y="62484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solidFill>
                <a:srgbClr val="2E6AA6"/>
              </a:solidFill>
            </a:endParaRPr>
          </a:p>
          <a:p>
            <a:endParaRPr lang="en-US" dirty="0" smtClean="0">
              <a:solidFill>
                <a:srgbClr val="2E6AA6"/>
              </a:solidFill>
            </a:endParaRPr>
          </a:p>
          <a:p>
            <a:endParaRPr lang="en-US" dirty="0" smtClean="0">
              <a:solidFill>
                <a:srgbClr val="2E6AA6"/>
              </a:solidFill>
            </a:endParaRPr>
          </a:p>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32086190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115906034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
        <p:nvSpPr>
          <p:cNvPr id="15" name="Date Placeholder 13"/>
          <p:cNvSpPr txBox="1">
            <a:spLocks/>
          </p:cNvSpPr>
          <p:nvPr userDrawn="1"/>
        </p:nvSpPr>
        <p:spPr>
          <a:xfrm>
            <a:off x="3962400" y="62484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solidFill>
                <a:srgbClr val="2E6AA6"/>
              </a:solidFill>
            </a:endParaRPr>
          </a:p>
          <a:p>
            <a:endParaRPr lang="en-US" dirty="0" smtClean="0">
              <a:solidFill>
                <a:srgbClr val="2E6AA6"/>
              </a:solidFill>
            </a:endParaRPr>
          </a:p>
          <a:p>
            <a:endParaRPr lang="en-US" dirty="0" smtClean="0">
              <a:solidFill>
                <a:srgbClr val="2E6AA6"/>
              </a:solidFill>
            </a:endParaRPr>
          </a:p>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1466998124"/>
      </p:ext>
    </p:extLst>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8"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5859950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
        <p:nvSpPr>
          <p:cNvPr id="10" name="Date Placeholder 13"/>
          <p:cNvSpPr txBox="1">
            <a:spLocks/>
          </p:cNvSpPr>
          <p:nvPr userDrawn="1"/>
        </p:nvSpPr>
        <p:spPr>
          <a:xfrm>
            <a:off x="3962400" y="62484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solidFill>
                <a:srgbClr val="2E6AA6"/>
              </a:solidFill>
            </a:endParaRPr>
          </a:p>
          <a:p>
            <a:endParaRPr lang="en-US" dirty="0" smtClean="0">
              <a:solidFill>
                <a:srgbClr val="2E6AA6"/>
              </a:solidFill>
            </a:endParaRPr>
          </a:p>
          <a:p>
            <a:endParaRPr lang="en-US" dirty="0" smtClean="0">
              <a:solidFill>
                <a:srgbClr val="2E6AA6"/>
              </a:solidFill>
            </a:endParaRPr>
          </a:p>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505595861"/>
      </p:ext>
    </p:extLst>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
        <p:nvSpPr>
          <p:cNvPr id="6" name="Date Placeholder 13"/>
          <p:cNvSpPr>
            <a:spLocks noGrp="1"/>
          </p:cNvSpPr>
          <p:nvPr>
            <p:ph type="dt" sz="half" idx="2"/>
          </p:nvPr>
        </p:nvSpPr>
        <p:spPr>
          <a:xfrm>
            <a:off x="3962400" y="6248400"/>
            <a:ext cx="4800601" cy="365125"/>
          </a:xfrm>
          <a:prstGeom prst="rect">
            <a:avLst/>
          </a:prstGeom>
        </p:spPr>
        <p:txBody>
          <a:bodyPr vert="horz" anchor="ctr" anchorCtr="0"/>
          <a:lstStyle>
            <a:lvl1pPr algn="r" eaLnBrk="1" latinLnBrk="0" hangingPunct="1">
              <a:defRPr kumimoji="0" sz="800" baseline="0">
                <a:solidFill>
                  <a:schemeClr val="tx2"/>
                </a:solidFill>
              </a:defRPr>
            </a:lvl1pPr>
          </a:lstStyle>
          <a:p>
            <a:endParaRPr lang="en-US" dirty="0" smtClean="0">
              <a:solidFill>
                <a:srgbClr val="2E6AA6"/>
              </a:solidFill>
            </a:endParaRPr>
          </a:p>
          <a:p>
            <a:endParaRPr lang="en-US" dirty="0" smtClean="0">
              <a:solidFill>
                <a:srgbClr val="2E6AA6"/>
              </a:solidFill>
            </a:endParaRPr>
          </a:p>
          <a:p>
            <a:endParaRPr lang="en-US" dirty="0" smtClean="0">
              <a:solidFill>
                <a:srgbClr val="2E6AA6"/>
              </a:solidFill>
            </a:endParaRPr>
          </a:p>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1976933010"/>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285673551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480553200"/>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06924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39132358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178822279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363701196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4566237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4633119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26554048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46575431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1830204918"/>
      </p:ext>
    </p:extLst>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10554663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36180962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454950092"/>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201305096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2794501235"/>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94524191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2019160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369312967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14604670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323552113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90651254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4146796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09162115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998249291"/>
      </p:ext>
    </p:extLst>
  </p:cSld>
  <p:clrMapOvr>
    <a:overrideClrMapping bg1="lt1" tx1="dk1" bg2="lt2" tx2="dk2" accent1="accent1" accent2="accent2" accent3="accent3" accent4="accent4" accent5="accent5" accent6="accent6" hlink="hlink" folHlink="folHlink"/>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44206475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1498950339"/>
      </p:ext>
    </p:extLst>
  </p:cSld>
  <p:clrMapOvr>
    <a:overrideClrMapping bg1="lt1" tx1="dk1" bg2="lt2" tx2="dk2" accent1="accent1" accent2="accent2" accent3="accent3" accent4="accent4" accent5="accent5" accent6="accent6" hlink="hlink" folHlink="folHlink"/>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564032613"/>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84493738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Tree>
    <p:extLst>
      <p:ext uri="{BB962C8B-B14F-4D97-AF65-F5344CB8AC3E}">
        <p14:creationId xmlns:p14="http://schemas.microsoft.com/office/powerpoint/2010/main" val="4236293550"/>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a:endParaRPr lang="en-US" dirty="0">
              <a:solidFill>
                <a:srgbClr val="FCD192"/>
              </a:solidFill>
            </a:endParaRPr>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227731228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extLst>
      <p:ext uri="{BB962C8B-B14F-4D97-AF65-F5344CB8AC3E}">
        <p14:creationId xmlns:p14="http://schemas.microsoft.com/office/powerpoint/2010/main" val="8135540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solidFill>
                <a:srgbClr val="2E6AA6"/>
              </a:solidFill>
            </a:endParaRPr>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solidFill>
                <a:srgbClr val="2E6AA6"/>
              </a:solidFill>
            </a:endParaRPr>
          </a:p>
        </p:txBody>
      </p:sp>
    </p:spTree>
    <p:extLst>
      <p:ext uri="{BB962C8B-B14F-4D97-AF65-F5344CB8AC3E}">
        <p14:creationId xmlns:p14="http://schemas.microsoft.com/office/powerpoint/2010/main" val="3838412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solidFill>
                <a:srgbClr val="2E6AA6"/>
              </a:solidFill>
            </a:endParaRPr>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solidFill>
                <a:srgbClr val="2E6AA6"/>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9459156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solidFill>
                <a:srgbClr val="2E6AA6"/>
              </a:solidFill>
            </a:endParaRPr>
          </a:p>
        </p:txBody>
      </p:sp>
      <p:sp>
        <p:nvSpPr>
          <p:cNvPr id="4" name="Footer Placeholder 3"/>
          <p:cNvSpPr>
            <a:spLocks noGrp="1"/>
          </p:cNvSpPr>
          <p:nvPr>
            <p:ph type="ftr" sz="quarter" idx="11"/>
          </p:nvPr>
        </p:nvSpPr>
        <p:spPr/>
        <p:txBody>
          <a:bodyPr/>
          <a:lstStyle/>
          <a:p>
            <a:endParaRPr lang="en-US" dirty="0">
              <a:solidFill>
                <a:srgbClr val="2E6AA6"/>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40778119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spTree>
    <p:extLst>
      <p:ext uri="{BB962C8B-B14F-4D97-AF65-F5344CB8AC3E}">
        <p14:creationId xmlns:p14="http://schemas.microsoft.com/office/powerpoint/2010/main" val="417567512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solidFill>
                <a:srgbClr val="2E6AA6"/>
              </a:solidFill>
            </a:endParaRPr>
          </a:p>
        </p:txBody>
      </p:sp>
      <p:sp>
        <p:nvSpPr>
          <p:cNvPr id="3" name="Footer Placeholder 2"/>
          <p:cNvSpPr>
            <a:spLocks noGrp="1"/>
          </p:cNvSpPr>
          <p:nvPr>
            <p:ph type="ftr" sz="quarter" idx="11"/>
          </p:nvPr>
        </p:nvSpPr>
        <p:spPr/>
        <p:txBody>
          <a:bodyPr/>
          <a:lstStyle/>
          <a:p>
            <a:endParaRPr lang="en-US" dirty="0">
              <a:solidFill>
                <a:srgbClr val="2E6AA6"/>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solidFill>
                  <a:srgbClr val="2E6AA6"/>
                </a:solidFill>
              </a:rPr>
              <a:pPr/>
              <a:t>‹#›</a:t>
            </a:fld>
            <a:endParaRPr lang="en-US" dirty="0">
              <a:solidFill>
                <a:srgbClr val="2E6AA6"/>
              </a:solidFill>
            </a:endParaRPr>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56093429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solidFill>
                <a:srgbClr val="2E6AA6"/>
              </a:solidFill>
            </a:endParaRPr>
          </a:p>
        </p:txBody>
      </p:sp>
      <p:sp>
        <p:nvSpPr>
          <p:cNvPr id="6" name="Footer Placeholder 5"/>
          <p:cNvSpPr>
            <a:spLocks noGrp="1"/>
          </p:cNvSpPr>
          <p:nvPr>
            <p:ph type="ftr" sz="quarter" idx="11"/>
          </p:nvPr>
        </p:nvSpPr>
        <p:spPr/>
        <p:txBody>
          <a:bodyPr/>
          <a:lstStyle/>
          <a:p>
            <a:endParaRPr lang="en-US" dirty="0">
              <a:solidFill>
                <a:srgbClr val="2E6AA6"/>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32081808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dirty="0">
              <a:solidFill>
                <a:srgbClr val="2E6AA6"/>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solidFill>
                <a:srgbClr val="2E6AA6"/>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2297001838"/>
      </p:ext>
    </p:extLst>
  </p:cSld>
  <p:clrMapOvr>
    <a:overrideClrMapping bg1="lt1" tx1="dk1" bg2="lt2" tx2="dk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solidFill>
                <a:srgbClr val="2E6AA6"/>
              </a:solidFill>
            </a:endParaRPr>
          </a:p>
        </p:txBody>
      </p:sp>
      <p:sp>
        <p:nvSpPr>
          <p:cNvPr id="5" name="Footer Placeholder 4"/>
          <p:cNvSpPr>
            <a:spLocks noGrp="1"/>
          </p:cNvSpPr>
          <p:nvPr>
            <p:ph type="ftr" sz="quarter" idx="11"/>
          </p:nvPr>
        </p:nvSpPr>
        <p:spPr/>
        <p:txBody>
          <a:bodyPr/>
          <a:lstStyle/>
          <a:p>
            <a:endParaRPr lang="en-US" dirty="0">
              <a:solidFill>
                <a:srgbClr val="2E6AA6"/>
              </a:solidFill>
            </a:endParaRPr>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84362363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solidFill>
                <a:srgbClr val="2E6AA6"/>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dirty="0">
              <a:solidFill>
                <a:srgbClr val="2E6AA6"/>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extLst>
      <p:ext uri="{BB962C8B-B14F-4D97-AF65-F5344CB8AC3E}">
        <p14:creationId xmlns:p14="http://schemas.microsoft.com/office/powerpoint/2010/main" val="2895040098"/>
      </p:ext>
    </p:extLst>
  </p:cSld>
  <p:clrMapOvr>
    <a:overrideClrMapping bg1="lt1" tx1="dk1" bg2="lt2" tx2="dk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635088344"/>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solidFill>
                <a:srgbClr val="C9E9DB"/>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solidFill>
                  <a:srgbClr val="C9E9DB"/>
                </a:solidFill>
              </a:rPr>
              <a:pPr/>
              <a:t>‹#›</a:t>
            </a:fld>
            <a:endParaRPr lang="en-US" dirty="0">
              <a:solidFill>
                <a:srgbClr val="C9E9DB"/>
              </a:solidFill>
            </a:endParaRPr>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extLst>
      <p:ext uri="{BB962C8B-B14F-4D97-AF65-F5344CB8AC3E}">
        <p14:creationId xmlns:p14="http://schemas.microsoft.com/office/powerpoint/2010/main" val="255254148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2" Type="http://schemas.openxmlformats.org/officeDocument/2006/relationships/slideLayout" Target="../slideLayouts/slideLayout128.xml"/><Relationship Id="rId16" Type="http://schemas.openxmlformats.org/officeDocument/2006/relationships/image" Target="../media/image3.png"/><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5" Type="http://schemas.openxmlformats.org/officeDocument/2006/relationships/theme" Target="../theme/theme10.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slideLayout" Target="../slideLayouts/slideLayout153.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slideLayout" Target="../slideLayouts/slideLayout152.xml"/><Relationship Id="rId2" Type="http://schemas.openxmlformats.org/officeDocument/2006/relationships/slideLayout" Target="../slideLayouts/slideLayout142.xml"/><Relationship Id="rId16" Type="http://schemas.openxmlformats.org/officeDocument/2006/relationships/image" Target="../media/image3.png"/><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5" Type="http://schemas.openxmlformats.org/officeDocument/2006/relationships/slideLayout" Target="../slideLayouts/slideLayout145.xml"/><Relationship Id="rId15" Type="http://schemas.openxmlformats.org/officeDocument/2006/relationships/theme" Target="../theme/theme11.xml"/><Relationship Id="rId10" Type="http://schemas.openxmlformats.org/officeDocument/2006/relationships/slideLayout" Target="../slideLayouts/slideLayout150.xml"/><Relationship Id="rId4" Type="http://schemas.openxmlformats.org/officeDocument/2006/relationships/slideLayout" Target="../slideLayouts/slideLayout144.xml"/><Relationship Id="rId9" Type="http://schemas.openxmlformats.org/officeDocument/2006/relationships/slideLayout" Target="../slideLayouts/slideLayout149.xml"/><Relationship Id="rId14" Type="http://schemas.openxmlformats.org/officeDocument/2006/relationships/slideLayout" Target="../slideLayouts/slideLayout15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slideLayout" Target="../slideLayouts/slideLayout167.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slideLayout" Target="../slideLayouts/slideLayout166.xml"/><Relationship Id="rId2" Type="http://schemas.openxmlformats.org/officeDocument/2006/relationships/slideLayout" Target="../slideLayouts/slideLayout156.xml"/><Relationship Id="rId16" Type="http://schemas.openxmlformats.org/officeDocument/2006/relationships/image" Target="../media/image3.png"/><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5" Type="http://schemas.openxmlformats.org/officeDocument/2006/relationships/theme" Target="../theme/theme12.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 Id="rId14" Type="http://schemas.openxmlformats.org/officeDocument/2006/relationships/slideLayout" Target="../slideLayouts/slideLayout16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slideLayout" Target="../slideLayouts/slideLayout181.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slideLayout" Target="../slideLayouts/slideLayout180.xml"/><Relationship Id="rId2" Type="http://schemas.openxmlformats.org/officeDocument/2006/relationships/slideLayout" Target="../slideLayouts/slideLayout170.xml"/><Relationship Id="rId16" Type="http://schemas.openxmlformats.org/officeDocument/2006/relationships/image" Target="../media/image3.png"/><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5" Type="http://schemas.openxmlformats.org/officeDocument/2006/relationships/theme" Target="../theme/theme1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 Id="rId14" Type="http://schemas.openxmlformats.org/officeDocument/2006/relationships/slideLayout" Target="../slideLayouts/slideLayout18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90.xml"/><Relationship Id="rId13" Type="http://schemas.openxmlformats.org/officeDocument/2006/relationships/slideLayout" Target="../slideLayouts/slideLayout195.xml"/><Relationship Id="rId3" Type="http://schemas.openxmlformats.org/officeDocument/2006/relationships/slideLayout" Target="../slideLayouts/slideLayout185.xml"/><Relationship Id="rId7" Type="http://schemas.openxmlformats.org/officeDocument/2006/relationships/slideLayout" Target="../slideLayouts/slideLayout189.xml"/><Relationship Id="rId12" Type="http://schemas.openxmlformats.org/officeDocument/2006/relationships/slideLayout" Target="../slideLayouts/slideLayout194.xml"/><Relationship Id="rId2" Type="http://schemas.openxmlformats.org/officeDocument/2006/relationships/slideLayout" Target="../slideLayouts/slideLayout184.xml"/><Relationship Id="rId16" Type="http://schemas.openxmlformats.org/officeDocument/2006/relationships/image" Target="../media/image3.png"/><Relationship Id="rId1" Type="http://schemas.openxmlformats.org/officeDocument/2006/relationships/slideLayout" Target="../slideLayouts/slideLayout183.xml"/><Relationship Id="rId6" Type="http://schemas.openxmlformats.org/officeDocument/2006/relationships/slideLayout" Target="../slideLayouts/slideLayout188.xml"/><Relationship Id="rId11" Type="http://schemas.openxmlformats.org/officeDocument/2006/relationships/slideLayout" Target="../slideLayouts/slideLayout193.xml"/><Relationship Id="rId5" Type="http://schemas.openxmlformats.org/officeDocument/2006/relationships/slideLayout" Target="../slideLayouts/slideLayout187.xml"/><Relationship Id="rId15" Type="http://schemas.openxmlformats.org/officeDocument/2006/relationships/theme" Target="../theme/theme14.xml"/><Relationship Id="rId10" Type="http://schemas.openxmlformats.org/officeDocument/2006/relationships/slideLayout" Target="../slideLayouts/slideLayout192.xml"/><Relationship Id="rId4" Type="http://schemas.openxmlformats.org/officeDocument/2006/relationships/slideLayout" Target="../slideLayouts/slideLayout186.xml"/><Relationship Id="rId9" Type="http://schemas.openxmlformats.org/officeDocument/2006/relationships/slideLayout" Target="../slideLayouts/slideLayout191.xml"/><Relationship Id="rId14" Type="http://schemas.openxmlformats.org/officeDocument/2006/relationships/slideLayout" Target="../slideLayouts/slideLayout196.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04.xml"/><Relationship Id="rId13" Type="http://schemas.openxmlformats.org/officeDocument/2006/relationships/slideLayout" Target="../slideLayouts/slideLayout209.xml"/><Relationship Id="rId3" Type="http://schemas.openxmlformats.org/officeDocument/2006/relationships/slideLayout" Target="../slideLayouts/slideLayout199.xml"/><Relationship Id="rId7" Type="http://schemas.openxmlformats.org/officeDocument/2006/relationships/slideLayout" Target="../slideLayouts/slideLayout203.xml"/><Relationship Id="rId12" Type="http://schemas.openxmlformats.org/officeDocument/2006/relationships/slideLayout" Target="../slideLayouts/slideLayout208.xml"/><Relationship Id="rId2" Type="http://schemas.openxmlformats.org/officeDocument/2006/relationships/slideLayout" Target="../slideLayouts/slideLayout198.xml"/><Relationship Id="rId16" Type="http://schemas.openxmlformats.org/officeDocument/2006/relationships/image" Target="../media/image3.png"/><Relationship Id="rId1" Type="http://schemas.openxmlformats.org/officeDocument/2006/relationships/slideLayout" Target="../slideLayouts/slideLayout197.xml"/><Relationship Id="rId6" Type="http://schemas.openxmlformats.org/officeDocument/2006/relationships/slideLayout" Target="../slideLayouts/slideLayout202.xml"/><Relationship Id="rId11" Type="http://schemas.openxmlformats.org/officeDocument/2006/relationships/slideLayout" Target="../slideLayouts/slideLayout207.xml"/><Relationship Id="rId5" Type="http://schemas.openxmlformats.org/officeDocument/2006/relationships/slideLayout" Target="../slideLayouts/slideLayout201.xml"/><Relationship Id="rId15" Type="http://schemas.openxmlformats.org/officeDocument/2006/relationships/theme" Target="../theme/theme15.xml"/><Relationship Id="rId10" Type="http://schemas.openxmlformats.org/officeDocument/2006/relationships/slideLayout" Target="../slideLayouts/slideLayout206.xml"/><Relationship Id="rId4" Type="http://schemas.openxmlformats.org/officeDocument/2006/relationships/slideLayout" Target="../slideLayouts/slideLayout200.xml"/><Relationship Id="rId9" Type="http://schemas.openxmlformats.org/officeDocument/2006/relationships/slideLayout" Target="../slideLayouts/slideLayout205.xml"/><Relationship Id="rId14" Type="http://schemas.openxmlformats.org/officeDocument/2006/relationships/slideLayout" Target="../slideLayouts/slideLayout210.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18.xml"/><Relationship Id="rId13" Type="http://schemas.openxmlformats.org/officeDocument/2006/relationships/slideLayout" Target="../slideLayouts/slideLayout223.xml"/><Relationship Id="rId3" Type="http://schemas.openxmlformats.org/officeDocument/2006/relationships/slideLayout" Target="../slideLayouts/slideLayout213.xml"/><Relationship Id="rId7" Type="http://schemas.openxmlformats.org/officeDocument/2006/relationships/slideLayout" Target="../slideLayouts/slideLayout217.xml"/><Relationship Id="rId12" Type="http://schemas.openxmlformats.org/officeDocument/2006/relationships/slideLayout" Target="../slideLayouts/slideLayout222.xml"/><Relationship Id="rId2" Type="http://schemas.openxmlformats.org/officeDocument/2006/relationships/slideLayout" Target="../slideLayouts/slideLayout212.xml"/><Relationship Id="rId16" Type="http://schemas.openxmlformats.org/officeDocument/2006/relationships/image" Target="../media/image3.png"/><Relationship Id="rId1" Type="http://schemas.openxmlformats.org/officeDocument/2006/relationships/slideLayout" Target="../slideLayouts/slideLayout211.xml"/><Relationship Id="rId6" Type="http://schemas.openxmlformats.org/officeDocument/2006/relationships/slideLayout" Target="../slideLayouts/slideLayout216.xml"/><Relationship Id="rId11" Type="http://schemas.openxmlformats.org/officeDocument/2006/relationships/slideLayout" Target="../slideLayouts/slideLayout221.xml"/><Relationship Id="rId5" Type="http://schemas.openxmlformats.org/officeDocument/2006/relationships/slideLayout" Target="../slideLayouts/slideLayout215.xml"/><Relationship Id="rId15" Type="http://schemas.openxmlformats.org/officeDocument/2006/relationships/theme" Target="../theme/theme16.xml"/><Relationship Id="rId10" Type="http://schemas.openxmlformats.org/officeDocument/2006/relationships/slideLayout" Target="../slideLayouts/slideLayout220.xml"/><Relationship Id="rId4" Type="http://schemas.openxmlformats.org/officeDocument/2006/relationships/slideLayout" Target="../slideLayouts/slideLayout214.xml"/><Relationship Id="rId9" Type="http://schemas.openxmlformats.org/officeDocument/2006/relationships/slideLayout" Target="../slideLayouts/slideLayout219.xml"/><Relationship Id="rId14" Type="http://schemas.openxmlformats.org/officeDocument/2006/relationships/slideLayout" Target="../slideLayouts/slideLayout22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32.xml"/><Relationship Id="rId13" Type="http://schemas.openxmlformats.org/officeDocument/2006/relationships/slideLayout" Target="../slideLayouts/slideLayout237.xml"/><Relationship Id="rId3" Type="http://schemas.openxmlformats.org/officeDocument/2006/relationships/slideLayout" Target="../slideLayouts/slideLayout227.xml"/><Relationship Id="rId7" Type="http://schemas.openxmlformats.org/officeDocument/2006/relationships/slideLayout" Target="../slideLayouts/slideLayout231.xml"/><Relationship Id="rId12" Type="http://schemas.openxmlformats.org/officeDocument/2006/relationships/slideLayout" Target="../slideLayouts/slideLayout236.xml"/><Relationship Id="rId2" Type="http://schemas.openxmlformats.org/officeDocument/2006/relationships/slideLayout" Target="../slideLayouts/slideLayout226.xml"/><Relationship Id="rId16" Type="http://schemas.openxmlformats.org/officeDocument/2006/relationships/image" Target="../media/image3.png"/><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5" Type="http://schemas.openxmlformats.org/officeDocument/2006/relationships/slideLayout" Target="../slideLayouts/slideLayout229.xml"/><Relationship Id="rId15" Type="http://schemas.openxmlformats.org/officeDocument/2006/relationships/theme" Target="../theme/theme17.xml"/><Relationship Id="rId10" Type="http://schemas.openxmlformats.org/officeDocument/2006/relationships/slideLayout" Target="../slideLayouts/slideLayout234.xml"/><Relationship Id="rId4" Type="http://schemas.openxmlformats.org/officeDocument/2006/relationships/slideLayout" Target="../slideLayouts/slideLayout228.xml"/><Relationship Id="rId9" Type="http://schemas.openxmlformats.org/officeDocument/2006/relationships/slideLayout" Target="../slideLayouts/slideLayout233.xml"/><Relationship Id="rId14" Type="http://schemas.openxmlformats.org/officeDocument/2006/relationships/slideLayout" Target="../slideLayouts/slideLayout238.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46.xml"/><Relationship Id="rId13" Type="http://schemas.openxmlformats.org/officeDocument/2006/relationships/slideLayout" Target="../slideLayouts/slideLayout251.xml"/><Relationship Id="rId3" Type="http://schemas.openxmlformats.org/officeDocument/2006/relationships/slideLayout" Target="../slideLayouts/slideLayout241.xml"/><Relationship Id="rId7" Type="http://schemas.openxmlformats.org/officeDocument/2006/relationships/slideLayout" Target="../slideLayouts/slideLayout245.xml"/><Relationship Id="rId12" Type="http://schemas.openxmlformats.org/officeDocument/2006/relationships/slideLayout" Target="../slideLayouts/slideLayout250.xml"/><Relationship Id="rId2" Type="http://schemas.openxmlformats.org/officeDocument/2006/relationships/slideLayout" Target="../slideLayouts/slideLayout240.xml"/><Relationship Id="rId16" Type="http://schemas.openxmlformats.org/officeDocument/2006/relationships/image" Target="../media/image3.png"/><Relationship Id="rId1" Type="http://schemas.openxmlformats.org/officeDocument/2006/relationships/slideLayout" Target="../slideLayouts/slideLayout239.xml"/><Relationship Id="rId6" Type="http://schemas.openxmlformats.org/officeDocument/2006/relationships/slideLayout" Target="../slideLayouts/slideLayout244.xml"/><Relationship Id="rId11" Type="http://schemas.openxmlformats.org/officeDocument/2006/relationships/slideLayout" Target="../slideLayouts/slideLayout249.xml"/><Relationship Id="rId5" Type="http://schemas.openxmlformats.org/officeDocument/2006/relationships/slideLayout" Target="../slideLayouts/slideLayout243.xml"/><Relationship Id="rId15" Type="http://schemas.openxmlformats.org/officeDocument/2006/relationships/theme" Target="../theme/theme18.xml"/><Relationship Id="rId10" Type="http://schemas.openxmlformats.org/officeDocument/2006/relationships/slideLayout" Target="../slideLayouts/slideLayout248.xml"/><Relationship Id="rId4" Type="http://schemas.openxmlformats.org/officeDocument/2006/relationships/slideLayout" Target="../slideLayouts/slideLayout242.xml"/><Relationship Id="rId9" Type="http://schemas.openxmlformats.org/officeDocument/2006/relationships/slideLayout" Target="../slideLayouts/slideLayout247.xml"/><Relationship Id="rId14" Type="http://schemas.openxmlformats.org/officeDocument/2006/relationships/slideLayout" Target="../slideLayouts/slideLayout252.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60.xml"/><Relationship Id="rId13" Type="http://schemas.openxmlformats.org/officeDocument/2006/relationships/slideLayout" Target="../slideLayouts/slideLayout265.xml"/><Relationship Id="rId3" Type="http://schemas.openxmlformats.org/officeDocument/2006/relationships/slideLayout" Target="../slideLayouts/slideLayout255.xml"/><Relationship Id="rId7" Type="http://schemas.openxmlformats.org/officeDocument/2006/relationships/slideLayout" Target="../slideLayouts/slideLayout259.xml"/><Relationship Id="rId12" Type="http://schemas.openxmlformats.org/officeDocument/2006/relationships/slideLayout" Target="../slideLayouts/slideLayout264.xml"/><Relationship Id="rId2" Type="http://schemas.openxmlformats.org/officeDocument/2006/relationships/slideLayout" Target="../slideLayouts/slideLayout254.xml"/><Relationship Id="rId16" Type="http://schemas.openxmlformats.org/officeDocument/2006/relationships/image" Target="../media/image3.png"/><Relationship Id="rId1" Type="http://schemas.openxmlformats.org/officeDocument/2006/relationships/slideLayout" Target="../slideLayouts/slideLayout253.xml"/><Relationship Id="rId6" Type="http://schemas.openxmlformats.org/officeDocument/2006/relationships/slideLayout" Target="../slideLayouts/slideLayout258.xml"/><Relationship Id="rId11" Type="http://schemas.openxmlformats.org/officeDocument/2006/relationships/slideLayout" Target="../slideLayouts/slideLayout263.xml"/><Relationship Id="rId5" Type="http://schemas.openxmlformats.org/officeDocument/2006/relationships/slideLayout" Target="../slideLayouts/slideLayout257.xml"/><Relationship Id="rId15" Type="http://schemas.openxmlformats.org/officeDocument/2006/relationships/theme" Target="../theme/theme19.xml"/><Relationship Id="rId10" Type="http://schemas.openxmlformats.org/officeDocument/2006/relationships/slideLayout" Target="../slideLayouts/slideLayout262.xml"/><Relationship Id="rId4" Type="http://schemas.openxmlformats.org/officeDocument/2006/relationships/slideLayout" Target="../slideLayouts/slideLayout256.xml"/><Relationship Id="rId9" Type="http://schemas.openxmlformats.org/officeDocument/2006/relationships/slideLayout" Target="../slideLayouts/slideLayout261.xml"/><Relationship Id="rId14" Type="http://schemas.openxmlformats.org/officeDocument/2006/relationships/slideLayout" Target="../slideLayouts/slideLayout26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image" Target="../media/image3.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74.xml"/><Relationship Id="rId13" Type="http://schemas.openxmlformats.org/officeDocument/2006/relationships/slideLayout" Target="../slideLayouts/slideLayout279.xml"/><Relationship Id="rId3" Type="http://schemas.openxmlformats.org/officeDocument/2006/relationships/slideLayout" Target="../slideLayouts/slideLayout269.xml"/><Relationship Id="rId7" Type="http://schemas.openxmlformats.org/officeDocument/2006/relationships/slideLayout" Target="../slideLayouts/slideLayout273.xml"/><Relationship Id="rId12" Type="http://schemas.openxmlformats.org/officeDocument/2006/relationships/slideLayout" Target="../slideLayouts/slideLayout278.xml"/><Relationship Id="rId2" Type="http://schemas.openxmlformats.org/officeDocument/2006/relationships/slideLayout" Target="../slideLayouts/slideLayout268.xml"/><Relationship Id="rId16" Type="http://schemas.openxmlformats.org/officeDocument/2006/relationships/image" Target="../media/image3.png"/><Relationship Id="rId1" Type="http://schemas.openxmlformats.org/officeDocument/2006/relationships/slideLayout" Target="../slideLayouts/slideLayout267.xml"/><Relationship Id="rId6" Type="http://schemas.openxmlformats.org/officeDocument/2006/relationships/slideLayout" Target="../slideLayouts/slideLayout272.xml"/><Relationship Id="rId11" Type="http://schemas.openxmlformats.org/officeDocument/2006/relationships/slideLayout" Target="../slideLayouts/slideLayout277.xml"/><Relationship Id="rId5" Type="http://schemas.openxmlformats.org/officeDocument/2006/relationships/slideLayout" Target="../slideLayouts/slideLayout271.xml"/><Relationship Id="rId15" Type="http://schemas.openxmlformats.org/officeDocument/2006/relationships/theme" Target="../theme/theme20.xml"/><Relationship Id="rId10" Type="http://schemas.openxmlformats.org/officeDocument/2006/relationships/slideLayout" Target="../slideLayouts/slideLayout276.xml"/><Relationship Id="rId4" Type="http://schemas.openxmlformats.org/officeDocument/2006/relationships/slideLayout" Target="../slideLayouts/slideLayout270.xml"/><Relationship Id="rId9" Type="http://schemas.openxmlformats.org/officeDocument/2006/relationships/slideLayout" Target="../slideLayouts/slideLayout275.xml"/><Relationship Id="rId14" Type="http://schemas.openxmlformats.org/officeDocument/2006/relationships/slideLayout" Target="../slideLayouts/slideLayout28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88.xml"/><Relationship Id="rId13" Type="http://schemas.openxmlformats.org/officeDocument/2006/relationships/slideLayout" Target="../slideLayouts/slideLayout293.xml"/><Relationship Id="rId3" Type="http://schemas.openxmlformats.org/officeDocument/2006/relationships/slideLayout" Target="../slideLayouts/slideLayout283.xml"/><Relationship Id="rId7" Type="http://schemas.openxmlformats.org/officeDocument/2006/relationships/slideLayout" Target="../slideLayouts/slideLayout287.xml"/><Relationship Id="rId12" Type="http://schemas.openxmlformats.org/officeDocument/2006/relationships/slideLayout" Target="../slideLayouts/slideLayout292.xml"/><Relationship Id="rId2" Type="http://schemas.openxmlformats.org/officeDocument/2006/relationships/slideLayout" Target="../slideLayouts/slideLayout282.xml"/><Relationship Id="rId16" Type="http://schemas.openxmlformats.org/officeDocument/2006/relationships/image" Target="../media/image3.png"/><Relationship Id="rId1" Type="http://schemas.openxmlformats.org/officeDocument/2006/relationships/slideLayout" Target="../slideLayouts/slideLayout281.xml"/><Relationship Id="rId6" Type="http://schemas.openxmlformats.org/officeDocument/2006/relationships/slideLayout" Target="../slideLayouts/slideLayout286.xml"/><Relationship Id="rId11" Type="http://schemas.openxmlformats.org/officeDocument/2006/relationships/slideLayout" Target="../slideLayouts/slideLayout291.xml"/><Relationship Id="rId5" Type="http://schemas.openxmlformats.org/officeDocument/2006/relationships/slideLayout" Target="../slideLayouts/slideLayout285.xml"/><Relationship Id="rId15" Type="http://schemas.openxmlformats.org/officeDocument/2006/relationships/theme" Target="../theme/theme21.xml"/><Relationship Id="rId10" Type="http://schemas.openxmlformats.org/officeDocument/2006/relationships/slideLayout" Target="../slideLayouts/slideLayout290.xml"/><Relationship Id="rId4" Type="http://schemas.openxmlformats.org/officeDocument/2006/relationships/slideLayout" Target="../slideLayouts/slideLayout284.xml"/><Relationship Id="rId9" Type="http://schemas.openxmlformats.org/officeDocument/2006/relationships/slideLayout" Target="../slideLayouts/slideLayout289.xml"/><Relationship Id="rId14" Type="http://schemas.openxmlformats.org/officeDocument/2006/relationships/slideLayout" Target="../slideLayouts/slideLayout294.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302.xml"/><Relationship Id="rId13" Type="http://schemas.openxmlformats.org/officeDocument/2006/relationships/slideLayout" Target="../slideLayouts/slideLayout307.xml"/><Relationship Id="rId3" Type="http://schemas.openxmlformats.org/officeDocument/2006/relationships/slideLayout" Target="../slideLayouts/slideLayout297.xml"/><Relationship Id="rId7" Type="http://schemas.openxmlformats.org/officeDocument/2006/relationships/slideLayout" Target="../slideLayouts/slideLayout301.xml"/><Relationship Id="rId12" Type="http://schemas.openxmlformats.org/officeDocument/2006/relationships/slideLayout" Target="../slideLayouts/slideLayout306.xml"/><Relationship Id="rId2" Type="http://schemas.openxmlformats.org/officeDocument/2006/relationships/slideLayout" Target="../slideLayouts/slideLayout296.xml"/><Relationship Id="rId16" Type="http://schemas.openxmlformats.org/officeDocument/2006/relationships/image" Target="../media/image3.png"/><Relationship Id="rId1" Type="http://schemas.openxmlformats.org/officeDocument/2006/relationships/slideLayout" Target="../slideLayouts/slideLayout295.xml"/><Relationship Id="rId6" Type="http://schemas.openxmlformats.org/officeDocument/2006/relationships/slideLayout" Target="../slideLayouts/slideLayout300.xml"/><Relationship Id="rId11" Type="http://schemas.openxmlformats.org/officeDocument/2006/relationships/slideLayout" Target="../slideLayouts/slideLayout305.xml"/><Relationship Id="rId5" Type="http://schemas.openxmlformats.org/officeDocument/2006/relationships/slideLayout" Target="../slideLayouts/slideLayout299.xml"/><Relationship Id="rId15" Type="http://schemas.openxmlformats.org/officeDocument/2006/relationships/theme" Target="../theme/theme22.xml"/><Relationship Id="rId10" Type="http://schemas.openxmlformats.org/officeDocument/2006/relationships/slideLayout" Target="../slideLayouts/slideLayout304.xml"/><Relationship Id="rId4" Type="http://schemas.openxmlformats.org/officeDocument/2006/relationships/slideLayout" Target="../slideLayouts/slideLayout298.xml"/><Relationship Id="rId9" Type="http://schemas.openxmlformats.org/officeDocument/2006/relationships/slideLayout" Target="../slideLayouts/slideLayout303.xml"/><Relationship Id="rId14" Type="http://schemas.openxmlformats.org/officeDocument/2006/relationships/slideLayout" Target="../slideLayouts/slideLayout308.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316.xml"/><Relationship Id="rId13" Type="http://schemas.openxmlformats.org/officeDocument/2006/relationships/slideLayout" Target="../slideLayouts/slideLayout321.xml"/><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slideLayout" Target="../slideLayouts/slideLayout320.xml"/><Relationship Id="rId2" Type="http://schemas.openxmlformats.org/officeDocument/2006/relationships/slideLayout" Target="../slideLayouts/slideLayout310.xml"/><Relationship Id="rId16" Type="http://schemas.openxmlformats.org/officeDocument/2006/relationships/image" Target="../media/image3.png"/><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5" Type="http://schemas.openxmlformats.org/officeDocument/2006/relationships/theme" Target="../theme/theme23.xml"/><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 Id="rId14" Type="http://schemas.openxmlformats.org/officeDocument/2006/relationships/slideLayout" Target="../slideLayouts/slideLayout322.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330.xml"/><Relationship Id="rId13" Type="http://schemas.openxmlformats.org/officeDocument/2006/relationships/slideLayout" Target="../slideLayouts/slideLayout335.xml"/><Relationship Id="rId3" Type="http://schemas.openxmlformats.org/officeDocument/2006/relationships/slideLayout" Target="../slideLayouts/slideLayout325.xml"/><Relationship Id="rId7" Type="http://schemas.openxmlformats.org/officeDocument/2006/relationships/slideLayout" Target="../slideLayouts/slideLayout329.xml"/><Relationship Id="rId12" Type="http://schemas.openxmlformats.org/officeDocument/2006/relationships/slideLayout" Target="../slideLayouts/slideLayout334.xml"/><Relationship Id="rId2" Type="http://schemas.openxmlformats.org/officeDocument/2006/relationships/slideLayout" Target="../slideLayouts/slideLayout324.xml"/><Relationship Id="rId16" Type="http://schemas.openxmlformats.org/officeDocument/2006/relationships/image" Target="../media/image3.png"/><Relationship Id="rId1" Type="http://schemas.openxmlformats.org/officeDocument/2006/relationships/slideLayout" Target="../slideLayouts/slideLayout323.xml"/><Relationship Id="rId6" Type="http://schemas.openxmlformats.org/officeDocument/2006/relationships/slideLayout" Target="../slideLayouts/slideLayout328.xml"/><Relationship Id="rId11" Type="http://schemas.openxmlformats.org/officeDocument/2006/relationships/slideLayout" Target="../slideLayouts/slideLayout333.xml"/><Relationship Id="rId5" Type="http://schemas.openxmlformats.org/officeDocument/2006/relationships/slideLayout" Target="../slideLayouts/slideLayout327.xml"/><Relationship Id="rId15" Type="http://schemas.openxmlformats.org/officeDocument/2006/relationships/theme" Target="../theme/theme24.xml"/><Relationship Id="rId10" Type="http://schemas.openxmlformats.org/officeDocument/2006/relationships/slideLayout" Target="../slideLayouts/slideLayout332.xml"/><Relationship Id="rId4" Type="http://schemas.openxmlformats.org/officeDocument/2006/relationships/slideLayout" Target="../slideLayouts/slideLayout326.xml"/><Relationship Id="rId9" Type="http://schemas.openxmlformats.org/officeDocument/2006/relationships/slideLayout" Target="../slideLayouts/slideLayout331.xml"/><Relationship Id="rId14" Type="http://schemas.openxmlformats.org/officeDocument/2006/relationships/slideLayout" Target="../slideLayouts/slideLayout336.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344.xml"/><Relationship Id="rId13" Type="http://schemas.openxmlformats.org/officeDocument/2006/relationships/slideLayout" Target="../slideLayouts/slideLayout349.xml"/><Relationship Id="rId3" Type="http://schemas.openxmlformats.org/officeDocument/2006/relationships/slideLayout" Target="../slideLayouts/slideLayout339.xml"/><Relationship Id="rId7" Type="http://schemas.openxmlformats.org/officeDocument/2006/relationships/slideLayout" Target="../slideLayouts/slideLayout343.xml"/><Relationship Id="rId12" Type="http://schemas.openxmlformats.org/officeDocument/2006/relationships/slideLayout" Target="../slideLayouts/slideLayout348.xml"/><Relationship Id="rId2" Type="http://schemas.openxmlformats.org/officeDocument/2006/relationships/slideLayout" Target="../slideLayouts/slideLayout338.xml"/><Relationship Id="rId16" Type="http://schemas.openxmlformats.org/officeDocument/2006/relationships/image" Target="../media/image3.png"/><Relationship Id="rId1" Type="http://schemas.openxmlformats.org/officeDocument/2006/relationships/slideLayout" Target="../slideLayouts/slideLayout337.xml"/><Relationship Id="rId6" Type="http://schemas.openxmlformats.org/officeDocument/2006/relationships/slideLayout" Target="../slideLayouts/slideLayout342.xml"/><Relationship Id="rId11" Type="http://schemas.openxmlformats.org/officeDocument/2006/relationships/slideLayout" Target="../slideLayouts/slideLayout347.xml"/><Relationship Id="rId5" Type="http://schemas.openxmlformats.org/officeDocument/2006/relationships/slideLayout" Target="../slideLayouts/slideLayout341.xml"/><Relationship Id="rId15" Type="http://schemas.openxmlformats.org/officeDocument/2006/relationships/theme" Target="../theme/theme25.xml"/><Relationship Id="rId10" Type="http://schemas.openxmlformats.org/officeDocument/2006/relationships/slideLayout" Target="../slideLayouts/slideLayout346.xml"/><Relationship Id="rId4" Type="http://schemas.openxmlformats.org/officeDocument/2006/relationships/slideLayout" Target="../slideLayouts/slideLayout340.xml"/><Relationship Id="rId9" Type="http://schemas.openxmlformats.org/officeDocument/2006/relationships/slideLayout" Target="../slideLayouts/slideLayout345.xml"/><Relationship Id="rId14" Type="http://schemas.openxmlformats.org/officeDocument/2006/relationships/slideLayout" Target="../slideLayouts/slideLayout350.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358.xml"/><Relationship Id="rId13" Type="http://schemas.openxmlformats.org/officeDocument/2006/relationships/slideLayout" Target="../slideLayouts/slideLayout363.xml"/><Relationship Id="rId3" Type="http://schemas.openxmlformats.org/officeDocument/2006/relationships/slideLayout" Target="../slideLayouts/slideLayout353.xml"/><Relationship Id="rId7" Type="http://schemas.openxmlformats.org/officeDocument/2006/relationships/slideLayout" Target="../slideLayouts/slideLayout357.xml"/><Relationship Id="rId12" Type="http://schemas.openxmlformats.org/officeDocument/2006/relationships/slideLayout" Target="../slideLayouts/slideLayout362.xml"/><Relationship Id="rId2" Type="http://schemas.openxmlformats.org/officeDocument/2006/relationships/slideLayout" Target="../slideLayouts/slideLayout352.xml"/><Relationship Id="rId16" Type="http://schemas.openxmlformats.org/officeDocument/2006/relationships/image" Target="../media/image3.png"/><Relationship Id="rId1" Type="http://schemas.openxmlformats.org/officeDocument/2006/relationships/slideLayout" Target="../slideLayouts/slideLayout351.xml"/><Relationship Id="rId6" Type="http://schemas.openxmlformats.org/officeDocument/2006/relationships/slideLayout" Target="../slideLayouts/slideLayout356.xml"/><Relationship Id="rId11" Type="http://schemas.openxmlformats.org/officeDocument/2006/relationships/slideLayout" Target="../slideLayouts/slideLayout361.xml"/><Relationship Id="rId5" Type="http://schemas.openxmlformats.org/officeDocument/2006/relationships/slideLayout" Target="../slideLayouts/slideLayout355.xml"/><Relationship Id="rId15" Type="http://schemas.openxmlformats.org/officeDocument/2006/relationships/theme" Target="../theme/theme26.xml"/><Relationship Id="rId10" Type="http://schemas.openxmlformats.org/officeDocument/2006/relationships/slideLayout" Target="../slideLayouts/slideLayout360.xml"/><Relationship Id="rId4" Type="http://schemas.openxmlformats.org/officeDocument/2006/relationships/slideLayout" Target="../slideLayouts/slideLayout354.xml"/><Relationship Id="rId9" Type="http://schemas.openxmlformats.org/officeDocument/2006/relationships/slideLayout" Target="../slideLayouts/slideLayout359.xml"/><Relationship Id="rId14" Type="http://schemas.openxmlformats.org/officeDocument/2006/relationships/slideLayout" Target="../slideLayouts/slideLayout36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372.xml"/><Relationship Id="rId13" Type="http://schemas.openxmlformats.org/officeDocument/2006/relationships/slideLayout" Target="../slideLayouts/slideLayout377.xml"/><Relationship Id="rId3" Type="http://schemas.openxmlformats.org/officeDocument/2006/relationships/slideLayout" Target="../slideLayouts/slideLayout367.xml"/><Relationship Id="rId7" Type="http://schemas.openxmlformats.org/officeDocument/2006/relationships/slideLayout" Target="../slideLayouts/slideLayout371.xml"/><Relationship Id="rId12" Type="http://schemas.openxmlformats.org/officeDocument/2006/relationships/slideLayout" Target="../slideLayouts/slideLayout376.xml"/><Relationship Id="rId2" Type="http://schemas.openxmlformats.org/officeDocument/2006/relationships/slideLayout" Target="../slideLayouts/slideLayout366.xml"/><Relationship Id="rId16" Type="http://schemas.openxmlformats.org/officeDocument/2006/relationships/image" Target="../media/image3.png"/><Relationship Id="rId1" Type="http://schemas.openxmlformats.org/officeDocument/2006/relationships/slideLayout" Target="../slideLayouts/slideLayout365.xml"/><Relationship Id="rId6" Type="http://schemas.openxmlformats.org/officeDocument/2006/relationships/slideLayout" Target="../slideLayouts/slideLayout370.xml"/><Relationship Id="rId11" Type="http://schemas.openxmlformats.org/officeDocument/2006/relationships/slideLayout" Target="../slideLayouts/slideLayout375.xml"/><Relationship Id="rId5" Type="http://schemas.openxmlformats.org/officeDocument/2006/relationships/slideLayout" Target="../slideLayouts/slideLayout369.xml"/><Relationship Id="rId15" Type="http://schemas.openxmlformats.org/officeDocument/2006/relationships/theme" Target="../theme/theme27.xml"/><Relationship Id="rId10" Type="http://schemas.openxmlformats.org/officeDocument/2006/relationships/slideLayout" Target="../slideLayouts/slideLayout374.xml"/><Relationship Id="rId4" Type="http://schemas.openxmlformats.org/officeDocument/2006/relationships/slideLayout" Target="../slideLayouts/slideLayout368.xml"/><Relationship Id="rId9" Type="http://schemas.openxmlformats.org/officeDocument/2006/relationships/slideLayout" Target="../slideLayouts/slideLayout373.xml"/><Relationship Id="rId14" Type="http://schemas.openxmlformats.org/officeDocument/2006/relationships/slideLayout" Target="../slideLayouts/slideLayout378.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86.xml"/><Relationship Id="rId13" Type="http://schemas.openxmlformats.org/officeDocument/2006/relationships/slideLayout" Target="../slideLayouts/slideLayout391.xml"/><Relationship Id="rId3" Type="http://schemas.openxmlformats.org/officeDocument/2006/relationships/slideLayout" Target="../slideLayouts/slideLayout381.xml"/><Relationship Id="rId7" Type="http://schemas.openxmlformats.org/officeDocument/2006/relationships/slideLayout" Target="../slideLayouts/slideLayout385.xml"/><Relationship Id="rId12" Type="http://schemas.openxmlformats.org/officeDocument/2006/relationships/slideLayout" Target="../slideLayouts/slideLayout390.xml"/><Relationship Id="rId2" Type="http://schemas.openxmlformats.org/officeDocument/2006/relationships/slideLayout" Target="../slideLayouts/slideLayout380.xml"/><Relationship Id="rId16" Type="http://schemas.openxmlformats.org/officeDocument/2006/relationships/image" Target="../media/image3.png"/><Relationship Id="rId1" Type="http://schemas.openxmlformats.org/officeDocument/2006/relationships/slideLayout" Target="../slideLayouts/slideLayout379.xml"/><Relationship Id="rId6" Type="http://schemas.openxmlformats.org/officeDocument/2006/relationships/slideLayout" Target="../slideLayouts/slideLayout384.xml"/><Relationship Id="rId11" Type="http://schemas.openxmlformats.org/officeDocument/2006/relationships/slideLayout" Target="../slideLayouts/slideLayout389.xml"/><Relationship Id="rId5" Type="http://schemas.openxmlformats.org/officeDocument/2006/relationships/slideLayout" Target="../slideLayouts/slideLayout383.xml"/><Relationship Id="rId15" Type="http://schemas.openxmlformats.org/officeDocument/2006/relationships/theme" Target="../theme/theme28.xml"/><Relationship Id="rId10" Type="http://schemas.openxmlformats.org/officeDocument/2006/relationships/slideLayout" Target="../slideLayouts/slideLayout388.xml"/><Relationship Id="rId4" Type="http://schemas.openxmlformats.org/officeDocument/2006/relationships/slideLayout" Target="../slideLayouts/slideLayout382.xml"/><Relationship Id="rId9" Type="http://schemas.openxmlformats.org/officeDocument/2006/relationships/slideLayout" Target="../slideLayouts/slideLayout387.xml"/><Relationship Id="rId14" Type="http://schemas.openxmlformats.org/officeDocument/2006/relationships/slideLayout" Target="../slideLayouts/slideLayout392.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400.xml"/><Relationship Id="rId13" Type="http://schemas.openxmlformats.org/officeDocument/2006/relationships/slideLayout" Target="../slideLayouts/slideLayout405.xml"/><Relationship Id="rId3" Type="http://schemas.openxmlformats.org/officeDocument/2006/relationships/slideLayout" Target="../slideLayouts/slideLayout395.xml"/><Relationship Id="rId7" Type="http://schemas.openxmlformats.org/officeDocument/2006/relationships/slideLayout" Target="../slideLayouts/slideLayout399.xml"/><Relationship Id="rId12" Type="http://schemas.openxmlformats.org/officeDocument/2006/relationships/slideLayout" Target="../slideLayouts/slideLayout404.xml"/><Relationship Id="rId2" Type="http://schemas.openxmlformats.org/officeDocument/2006/relationships/slideLayout" Target="../slideLayouts/slideLayout394.xml"/><Relationship Id="rId16" Type="http://schemas.openxmlformats.org/officeDocument/2006/relationships/image" Target="../media/image3.png"/><Relationship Id="rId1" Type="http://schemas.openxmlformats.org/officeDocument/2006/relationships/slideLayout" Target="../slideLayouts/slideLayout393.xml"/><Relationship Id="rId6" Type="http://schemas.openxmlformats.org/officeDocument/2006/relationships/slideLayout" Target="../slideLayouts/slideLayout398.xml"/><Relationship Id="rId11" Type="http://schemas.openxmlformats.org/officeDocument/2006/relationships/slideLayout" Target="../slideLayouts/slideLayout403.xml"/><Relationship Id="rId5" Type="http://schemas.openxmlformats.org/officeDocument/2006/relationships/slideLayout" Target="../slideLayouts/slideLayout397.xml"/><Relationship Id="rId15" Type="http://schemas.openxmlformats.org/officeDocument/2006/relationships/theme" Target="../theme/theme29.xml"/><Relationship Id="rId10" Type="http://schemas.openxmlformats.org/officeDocument/2006/relationships/slideLayout" Target="../slideLayouts/slideLayout402.xml"/><Relationship Id="rId4" Type="http://schemas.openxmlformats.org/officeDocument/2006/relationships/slideLayout" Target="../slideLayouts/slideLayout396.xml"/><Relationship Id="rId9" Type="http://schemas.openxmlformats.org/officeDocument/2006/relationships/slideLayout" Target="../slideLayouts/slideLayout401.xml"/><Relationship Id="rId14" Type="http://schemas.openxmlformats.org/officeDocument/2006/relationships/slideLayout" Target="../slideLayouts/slideLayout40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3.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414.xml"/><Relationship Id="rId13" Type="http://schemas.openxmlformats.org/officeDocument/2006/relationships/slideLayout" Target="../slideLayouts/slideLayout419.xml"/><Relationship Id="rId3" Type="http://schemas.openxmlformats.org/officeDocument/2006/relationships/slideLayout" Target="../slideLayouts/slideLayout409.xml"/><Relationship Id="rId7" Type="http://schemas.openxmlformats.org/officeDocument/2006/relationships/slideLayout" Target="../slideLayouts/slideLayout413.xml"/><Relationship Id="rId12" Type="http://schemas.openxmlformats.org/officeDocument/2006/relationships/slideLayout" Target="../slideLayouts/slideLayout418.xml"/><Relationship Id="rId2" Type="http://schemas.openxmlformats.org/officeDocument/2006/relationships/slideLayout" Target="../slideLayouts/slideLayout408.xml"/><Relationship Id="rId16" Type="http://schemas.openxmlformats.org/officeDocument/2006/relationships/image" Target="../media/image3.png"/><Relationship Id="rId1" Type="http://schemas.openxmlformats.org/officeDocument/2006/relationships/slideLayout" Target="../slideLayouts/slideLayout407.xml"/><Relationship Id="rId6" Type="http://schemas.openxmlformats.org/officeDocument/2006/relationships/slideLayout" Target="../slideLayouts/slideLayout412.xml"/><Relationship Id="rId11" Type="http://schemas.openxmlformats.org/officeDocument/2006/relationships/slideLayout" Target="../slideLayouts/slideLayout417.xml"/><Relationship Id="rId5" Type="http://schemas.openxmlformats.org/officeDocument/2006/relationships/slideLayout" Target="../slideLayouts/slideLayout411.xml"/><Relationship Id="rId15" Type="http://schemas.openxmlformats.org/officeDocument/2006/relationships/theme" Target="../theme/theme30.xml"/><Relationship Id="rId10" Type="http://schemas.openxmlformats.org/officeDocument/2006/relationships/slideLayout" Target="../slideLayouts/slideLayout416.xml"/><Relationship Id="rId4" Type="http://schemas.openxmlformats.org/officeDocument/2006/relationships/slideLayout" Target="../slideLayouts/slideLayout410.xml"/><Relationship Id="rId9" Type="http://schemas.openxmlformats.org/officeDocument/2006/relationships/slideLayout" Target="../slideLayouts/slideLayout415.xml"/><Relationship Id="rId14" Type="http://schemas.openxmlformats.org/officeDocument/2006/relationships/slideLayout" Target="../slideLayouts/slideLayout420.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428.xml"/><Relationship Id="rId13" Type="http://schemas.openxmlformats.org/officeDocument/2006/relationships/slideLayout" Target="../slideLayouts/slideLayout433.xml"/><Relationship Id="rId3" Type="http://schemas.openxmlformats.org/officeDocument/2006/relationships/slideLayout" Target="../slideLayouts/slideLayout423.xml"/><Relationship Id="rId7" Type="http://schemas.openxmlformats.org/officeDocument/2006/relationships/slideLayout" Target="../slideLayouts/slideLayout427.xml"/><Relationship Id="rId12" Type="http://schemas.openxmlformats.org/officeDocument/2006/relationships/slideLayout" Target="../slideLayouts/slideLayout432.xml"/><Relationship Id="rId2" Type="http://schemas.openxmlformats.org/officeDocument/2006/relationships/slideLayout" Target="../slideLayouts/slideLayout422.xml"/><Relationship Id="rId16" Type="http://schemas.openxmlformats.org/officeDocument/2006/relationships/image" Target="../media/image3.png"/><Relationship Id="rId1" Type="http://schemas.openxmlformats.org/officeDocument/2006/relationships/slideLayout" Target="../slideLayouts/slideLayout421.xml"/><Relationship Id="rId6" Type="http://schemas.openxmlformats.org/officeDocument/2006/relationships/slideLayout" Target="../slideLayouts/slideLayout426.xml"/><Relationship Id="rId11" Type="http://schemas.openxmlformats.org/officeDocument/2006/relationships/slideLayout" Target="../slideLayouts/slideLayout431.xml"/><Relationship Id="rId5" Type="http://schemas.openxmlformats.org/officeDocument/2006/relationships/slideLayout" Target="../slideLayouts/slideLayout425.xml"/><Relationship Id="rId15" Type="http://schemas.openxmlformats.org/officeDocument/2006/relationships/theme" Target="../theme/theme31.xml"/><Relationship Id="rId10" Type="http://schemas.openxmlformats.org/officeDocument/2006/relationships/slideLayout" Target="../slideLayouts/slideLayout430.xml"/><Relationship Id="rId4" Type="http://schemas.openxmlformats.org/officeDocument/2006/relationships/slideLayout" Target="../slideLayouts/slideLayout424.xml"/><Relationship Id="rId9" Type="http://schemas.openxmlformats.org/officeDocument/2006/relationships/slideLayout" Target="../slideLayouts/slideLayout429.xml"/><Relationship Id="rId14" Type="http://schemas.openxmlformats.org/officeDocument/2006/relationships/slideLayout" Target="../slideLayouts/slideLayout434.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442.xml"/><Relationship Id="rId13" Type="http://schemas.openxmlformats.org/officeDocument/2006/relationships/slideLayout" Target="../slideLayouts/slideLayout447.xml"/><Relationship Id="rId3" Type="http://schemas.openxmlformats.org/officeDocument/2006/relationships/slideLayout" Target="../slideLayouts/slideLayout437.xml"/><Relationship Id="rId7" Type="http://schemas.openxmlformats.org/officeDocument/2006/relationships/slideLayout" Target="../slideLayouts/slideLayout441.xml"/><Relationship Id="rId12" Type="http://schemas.openxmlformats.org/officeDocument/2006/relationships/slideLayout" Target="../slideLayouts/slideLayout446.xml"/><Relationship Id="rId2" Type="http://schemas.openxmlformats.org/officeDocument/2006/relationships/slideLayout" Target="../slideLayouts/slideLayout436.xml"/><Relationship Id="rId16" Type="http://schemas.openxmlformats.org/officeDocument/2006/relationships/image" Target="../media/image3.png"/><Relationship Id="rId1" Type="http://schemas.openxmlformats.org/officeDocument/2006/relationships/slideLayout" Target="../slideLayouts/slideLayout435.xml"/><Relationship Id="rId6" Type="http://schemas.openxmlformats.org/officeDocument/2006/relationships/slideLayout" Target="../slideLayouts/slideLayout440.xml"/><Relationship Id="rId11" Type="http://schemas.openxmlformats.org/officeDocument/2006/relationships/slideLayout" Target="../slideLayouts/slideLayout445.xml"/><Relationship Id="rId5" Type="http://schemas.openxmlformats.org/officeDocument/2006/relationships/slideLayout" Target="../slideLayouts/slideLayout439.xml"/><Relationship Id="rId15" Type="http://schemas.openxmlformats.org/officeDocument/2006/relationships/theme" Target="../theme/theme32.xml"/><Relationship Id="rId10" Type="http://schemas.openxmlformats.org/officeDocument/2006/relationships/slideLayout" Target="../slideLayouts/slideLayout444.xml"/><Relationship Id="rId4" Type="http://schemas.openxmlformats.org/officeDocument/2006/relationships/slideLayout" Target="../slideLayouts/slideLayout438.xml"/><Relationship Id="rId9" Type="http://schemas.openxmlformats.org/officeDocument/2006/relationships/slideLayout" Target="../slideLayouts/slideLayout443.xml"/><Relationship Id="rId14" Type="http://schemas.openxmlformats.org/officeDocument/2006/relationships/slideLayout" Target="../slideLayouts/slideLayout448.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456.xml"/><Relationship Id="rId13" Type="http://schemas.openxmlformats.org/officeDocument/2006/relationships/slideLayout" Target="../slideLayouts/slideLayout461.xml"/><Relationship Id="rId3" Type="http://schemas.openxmlformats.org/officeDocument/2006/relationships/slideLayout" Target="../slideLayouts/slideLayout451.xml"/><Relationship Id="rId7" Type="http://schemas.openxmlformats.org/officeDocument/2006/relationships/slideLayout" Target="../slideLayouts/slideLayout455.xml"/><Relationship Id="rId12" Type="http://schemas.openxmlformats.org/officeDocument/2006/relationships/slideLayout" Target="../slideLayouts/slideLayout460.xml"/><Relationship Id="rId2" Type="http://schemas.openxmlformats.org/officeDocument/2006/relationships/slideLayout" Target="../slideLayouts/slideLayout450.xml"/><Relationship Id="rId16" Type="http://schemas.openxmlformats.org/officeDocument/2006/relationships/image" Target="../media/image3.png"/><Relationship Id="rId1" Type="http://schemas.openxmlformats.org/officeDocument/2006/relationships/slideLayout" Target="../slideLayouts/slideLayout449.xml"/><Relationship Id="rId6" Type="http://schemas.openxmlformats.org/officeDocument/2006/relationships/slideLayout" Target="../slideLayouts/slideLayout454.xml"/><Relationship Id="rId11" Type="http://schemas.openxmlformats.org/officeDocument/2006/relationships/slideLayout" Target="../slideLayouts/slideLayout459.xml"/><Relationship Id="rId5" Type="http://schemas.openxmlformats.org/officeDocument/2006/relationships/slideLayout" Target="../slideLayouts/slideLayout453.xml"/><Relationship Id="rId15" Type="http://schemas.openxmlformats.org/officeDocument/2006/relationships/theme" Target="../theme/theme33.xml"/><Relationship Id="rId10" Type="http://schemas.openxmlformats.org/officeDocument/2006/relationships/slideLayout" Target="../slideLayouts/slideLayout458.xml"/><Relationship Id="rId4" Type="http://schemas.openxmlformats.org/officeDocument/2006/relationships/slideLayout" Target="../slideLayouts/slideLayout452.xml"/><Relationship Id="rId9" Type="http://schemas.openxmlformats.org/officeDocument/2006/relationships/slideLayout" Target="../slideLayouts/slideLayout457.xml"/><Relationship Id="rId14" Type="http://schemas.openxmlformats.org/officeDocument/2006/relationships/slideLayout" Target="../slideLayouts/slideLayout462.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470.xml"/><Relationship Id="rId13" Type="http://schemas.openxmlformats.org/officeDocument/2006/relationships/slideLayout" Target="../slideLayouts/slideLayout475.xml"/><Relationship Id="rId3" Type="http://schemas.openxmlformats.org/officeDocument/2006/relationships/slideLayout" Target="../slideLayouts/slideLayout465.xml"/><Relationship Id="rId7" Type="http://schemas.openxmlformats.org/officeDocument/2006/relationships/slideLayout" Target="../slideLayouts/slideLayout469.xml"/><Relationship Id="rId12" Type="http://schemas.openxmlformats.org/officeDocument/2006/relationships/slideLayout" Target="../slideLayouts/slideLayout474.xml"/><Relationship Id="rId2" Type="http://schemas.openxmlformats.org/officeDocument/2006/relationships/slideLayout" Target="../slideLayouts/slideLayout464.xml"/><Relationship Id="rId16" Type="http://schemas.openxmlformats.org/officeDocument/2006/relationships/image" Target="../media/image3.png"/><Relationship Id="rId1" Type="http://schemas.openxmlformats.org/officeDocument/2006/relationships/slideLayout" Target="../slideLayouts/slideLayout463.xml"/><Relationship Id="rId6" Type="http://schemas.openxmlformats.org/officeDocument/2006/relationships/slideLayout" Target="../slideLayouts/slideLayout468.xml"/><Relationship Id="rId11" Type="http://schemas.openxmlformats.org/officeDocument/2006/relationships/slideLayout" Target="../slideLayouts/slideLayout473.xml"/><Relationship Id="rId5" Type="http://schemas.openxmlformats.org/officeDocument/2006/relationships/slideLayout" Target="../slideLayouts/slideLayout467.xml"/><Relationship Id="rId15" Type="http://schemas.openxmlformats.org/officeDocument/2006/relationships/theme" Target="../theme/theme34.xml"/><Relationship Id="rId10" Type="http://schemas.openxmlformats.org/officeDocument/2006/relationships/slideLayout" Target="../slideLayouts/slideLayout472.xml"/><Relationship Id="rId4" Type="http://schemas.openxmlformats.org/officeDocument/2006/relationships/slideLayout" Target="../slideLayouts/slideLayout466.xml"/><Relationship Id="rId9" Type="http://schemas.openxmlformats.org/officeDocument/2006/relationships/slideLayout" Target="../slideLayouts/slideLayout471.xml"/><Relationship Id="rId14" Type="http://schemas.openxmlformats.org/officeDocument/2006/relationships/slideLayout" Target="../slideLayouts/slideLayout476.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484.xml"/><Relationship Id="rId13" Type="http://schemas.openxmlformats.org/officeDocument/2006/relationships/slideLayout" Target="../slideLayouts/slideLayout489.xml"/><Relationship Id="rId3" Type="http://schemas.openxmlformats.org/officeDocument/2006/relationships/slideLayout" Target="../slideLayouts/slideLayout479.xml"/><Relationship Id="rId7" Type="http://schemas.openxmlformats.org/officeDocument/2006/relationships/slideLayout" Target="../slideLayouts/slideLayout483.xml"/><Relationship Id="rId12" Type="http://schemas.openxmlformats.org/officeDocument/2006/relationships/slideLayout" Target="../slideLayouts/slideLayout488.xml"/><Relationship Id="rId2" Type="http://schemas.openxmlformats.org/officeDocument/2006/relationships/slideLayout" Target="../slideLayouts/slideLayout478.xml"/><Relationship Id="rId16" Type="http://schemas.openxmlformats.org/officeDocument/2006/relationships/image" Target="../media/image3.png"/><Relationship Id="rId1" Type="http://schemas.openxmlformats.org/officeDocument/2006/relationships/slideLayout" Target="../slideLayouts/slideLayout477.xml"/><Relationship Id="rId6" Type="http://schemas.openxmlformats.org/officeDocument/2006/relationships/slideLayout" Target="../slideLayouts/slideLayout482.xml"/><Relationship Id="rId11" Type="http://schemas.openxmlformats.org/officeDocument/2006/relationships/slideLayout" Target="../slideLayouts/slideLayout487.xml"/><Relationship Id="rId5" Type="http://schemas.openxmlformats.org/officeDocument/2006/relationships/slideLayout" Target="../slideLayouts/slideLayout481.xml"/><Relationship Id="rId15" Type="http://schemas.openxmlformats.org/officeDocument/2006/relationships/theme" Target="../theme/theme35.xml"/><Relationship Id="rId10" Type="http://schemas.openxmlformats.org/officeDocument/2006/relationships/slideLayout" Target="../slideLayouts/slideLayout486.xml"/><Relationship Id="rId4" Type="http://schemas.openxmlformats.org/officeDocument/2006/relationships/slideLayout" Target="../slideLayouts/slideLayout480.xml"/><Relationship Id="rId9" Type="http://schemas.openxmlformats.org/officeDocument/2006/relationships/slideLayout" Target="../slideLayouts/slideLayout485.xml"/><Relationship Id="rId14" Type="http://schemas.openxmlformats.org/officeDocument/2006/relationships/slideLayout" Target="../slideLayouts/slideLayout49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6" Type="http://schemas.openxmlformats.org/officeDocument/2006/relationships/image" Target="../media/image3.png"/><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theme" Target="../theme/theme4.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6" Type="http://schemas.openxmlformats.org/officeDocument/2006/relationships/image" Target="../media/image3.png"/><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theme" Target="../theme/theme5.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6" Type="http://schemas.openxmlformats.org/officeDocument/2006/relationships/image" Target="../media/image3.png"/><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theme" Target="../theme/theme6.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6" Type="http://schemas.openxmlformats.org/officeDocument/2006/relationships/image" Target="../media/image3.png"/><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theme" Target="../theme/theme7.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6.xml"/><Relationship Id="rId13" Type="http://schemas.openxmlformats.org/officeDocument/2006/relationships/slideLayout" Target="../slideLayouts/slideLayout111.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2" Type="http://schemas.openxmlformats.org/officeDocument/2006/relationships/slideLayout" Target="../slideLayouts/slideLayout100.xml"/><Relationship Id="rId16" Type="http://schemas.openxmlformats.org/officeDocument/2006/relationships/image" Target="../media/image3.png"/><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5" Type="http://schemas.openxmlformats.org/officeDocument/2006/relationships/theme" Target="../theme/theme8.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slideLayout" Target="../slideLayouts/slideLayout11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2" Type="http://schemas.openxmlformats.org/officeDocument/2006/relationships/slideLayout" Target="../slideLayouts/slideLayout114.xml"/><Relationship Id="rId16" Type="http://schemas.openxmlformats.org/officeDocument/2006/relationships/image" Target="../media/image3.png"/><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5" Type="http://schemas.openxmlformats.org/officeDocument/2006/relationships/theme" Target="../theme/theme9.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userDrawn="1"/>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t>Click to edit Master title style</a:t>
            </a:r>
            <a:endParaRPr lang="en-US" sz="2800"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65" r:id="rId4"/>
    <p:sldLayoutId id="2147483740" r:id="rId5"/>
    <p:sldLayoutId id="2147483741" r:id="rId6"/>
    <p:sldLayoutId id="2147483742" r:id="rId7"/>
    <p:sldLayoutId id="2147483743" r:id="rId8"/>
    <p:sldLayoutId id="2147483764" r:id="rId9"/>
    <p:sldLayoutId id="2147483744" r:id="rId10"/>
    <p:sldLayoutId id="2147483745" r:id="rId11"/>
    <p:sldLayoutId id="2147483746" r:id="rId12"/>
    <p:sldLayoutId id="2147483747" r:id="rId13"/>
    <p:sldLayoutId id="2147483763"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387155392"/>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 id="2147483898" r:id="rId12"/>
    <p:sldLayoutId id="2147483899" r:id="rId13"/>
    <p:sldLayoutId id="214748390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854684913"/>
      </p:ext>
    </p:extLst>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 id="2147483908" r:id="rId7"/>
    <p:sldLayoutId id="2147483909" r:id="rId8"/>
    <p:sldLayoutId id="2147483910" r:id="rId9"/>
    <p:sldLayoutId id="2147483911" r:id="rId10"/>
    <p:sldLayoutId id="2147483912" r:id="rId11"/>
    <p:sldLayoutId id="2147483913" r:id="rId12"/>
    <p:sldLayoutId id="2147483914" r:id="rId13"/>
    <p:sldLayoutId id="214748391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3976730558"/>
      </p:ext>
    </p:extLst>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 id="2147483925" r:id="rId9"/>
    <p:sldLayoutId id="2147483926" r:id="rId10"/>
    <p:sldLayoutId id="2147483927" r:id="rId11"/>
    <p:sldLayoutId id="2147483928" r:id="rId12"/>
    <p:sldLayoutId id="2147483929" r:id="rId13"/>
    <p:sldLayoutId id="214748393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2810798128"/>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 id="2147483959" r:id="rId13"/>
    <p:sldLayoutId id="214748396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573078163"/>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 id="2147483974" r:id="rId13"/>
    <p:sldLayoutId id="214748397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419449627"/>
      </p:ext>
    </p:extLst>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 id="2147483988" r:id="rId12"/>
    <p:sldLayoutId id="2147483989" r:id="rId13"/>
    <p:sldLayoutId id="214748399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188589289"/>
      </p:ext>
    </p:extLst>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18" r:id="rId12"/>
    <p:sldLayoutId id="2147484019" r:id="rId13"/>
    <p:sldLayoutId id="214748402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045565846"/>
      </p:ext>
    </p:extLst>
  </p:cSld>
  <p:clrMap bg1="lt1" tx1="dk1" bg2="lt2" tx2="dk2" accent1="accent1" accent2="accent2" accent3="accent3" accent4="accent4" accent5="accent5" accent6="accent6" hlink="hlink" folHlink="folHlink"/>
  <p:sldLayoutIdLst>
    <p:sldLayoutId id="2147484022" r:id="rId1"/>
    <p:sldLayoutId id="2147484023" r:id="rId2"/>
    <p:sldLayoutId id="2147484024" r:id="rId3"/>
    <p:sldLayoutId id="2147484025" r:id="rId4"/>
    <p:sldLayoutId id="2147484026" r:id="rId5"/>
    <p:sldLayoutId id="2147484027" r:id="rId6"/>
    <p:sldLayoutId id="2147484028" r:id="rId7"/>
    <p:sldLayoutId id="2147484029" r:id="rId8"/>
    <p:sldLayoutId id="2147484030" r:id="rId9"/>
    <p:sldLayoutId id="2147484031" r:id="rId10"/>
    <p:sldLayoutId id="2147484032" r:id="rId11"/>
    <p:sldLayoutId id="2147484033" r:id="rId12"/>
    <p:sldLayoutId id="2147484034" r:id="rId13"/>
    <p:sldLayoutId id="214748403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4203305896"/>
      </p:ext>
    </p:extLst>
  </p:cSld>
  <p:clrMap bg1="lt1" tx1="dk1" bg2="lt2" tx2="dk2" accent1="accent1" accent2="accent2" accent3="accent3" accent4="accent4" accent5="accent5" accent6="accent6" hlink="hlink" folHlink="folHlink"/>
  <p:sldLayoutIdLst>
    <p:sldLayoutId id="2147484037" r:id="rId1"/>
    <p:sldLayoutId id="2147484038" r:id="rId2"/>
    <p:sldLayoutId id="2147484039" r:id="rId3"/>
    <p:sldLayoutId id="2147484040" r:id="rId4"/>
    <p:sldLayoutId id="2147484041" r:id="rId5"/>
    <p:sldLayoutId id="2147484042" r:id="rId6"/>
    <p:sldLayoutId id="2147484043" r:id="rId7"/>
    <p:sldLayoutId id="2147484044" r:id="rId8"/>
    <p:sldLayoutId id="2147484045" r:id="rId9"/>
    <p:sldLayoutId id="2147484046" r:id="rId10"/>
    <p:sldLayoutId id="2147484047" r:id="rId11"/>
    <p:sldLayoutId id="2147484048" r:id="rId12"/>
    <p:sldLayoutId id="2147484049" r:id="rId13"/>
    <p:sldLayoutId id="214748405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884108601"/>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 id="2147484063" r:id="rId12"/>
    <p:sldLayoutId id="2147484064" r:id="rId13"/>
    <p:sldLayoutId id="214748406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2491813153"/>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 id="2147483779" r:id="rId13"/>
    <p:sldLayoutId id="214748378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3930424208"/>
      </p:ext>
    </p:extLst>
  </p:cSld>
  <p:clrMap bg1="lt1" tx1="dk1" bg2="lt2" tx2="dk2" accent1="accent1" accent2="accent2" accent3="accent3" accent4="accent4" accent5="accent5" accent6="accent6" hlink="hlink" folHlink="folHlink"/>
  <p:sldLayoutIdLst>
    <p:sldLayoutId id="2147484067" r:id="rId1"/>
    <p:sldLayoutId id="2147484068" r:id="rId2"/>
    <p:sldLayoutId id="2147484069" r:id="rId3"/>
    <p:sldLayoutId id="2147484070" r:id="rId4"/>
    <p:sldLayoutId id="2147484071" r:id="rId5"/>
    <p:sldLayoutId id="2147484072" r:id="rId6"/>
    <p:sldLayoutId id="2147484073" r:id="rId7"/>
    <p:sldLayoutId id="2147484074" r:id="rId8"/>
    <p:sldLayoutId id="2147484075" r:id="rId9"/>
    <p:sldLayoutId id="2147484076" r:id="rId10"/>
    <p:sldLayoutId id="2147484077" r:id="rId11"/>
    <p:sldLayoutId id="2147484078" r:id="rId12"/>
    <p:sldLayoutId id="2147484079" r:id="rId13"/>
    <p:sldLayoutId id="214748408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671302456"/>
      </p:ext>
    </p:extLst>
  </p:cSld>
  <p:clrMap bg1="lt1" tx1="dk1" bg2="lt2" tx2="dk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 id="2147484088" r:id="rId7"/>
    <p:sldLayoutId id="2147484089" r:id="rId8"/>
    <p:sldLayoutId id="2147484090" r:id="rId9"/>
    <p:sldLayoutId id="2147484091" r:id="rId10"/>
    <p:sldLayoutId id="2147484092" r:id="rId11"/>
    <p:sldLayoutId id="2147484093" r:id="rId12"/>
    <p:sldLayoutId id="2147484094" r:id="rId13"/>
    <p:sldLayoutId id="214748409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961498632"/>
      </p:ext>
    </p:extLst>
  </p:cSld>
  <p:clrMap bg1="lt1" tx1="dk1" bg2="lt2" tx2="dk2" accent1="accent1" accent2="accent2" accent3="accent3" accent4="accent4" accent5="accent5" accent6="accent6" hlink="hlink" folHlink="folHlink"/>
  <p:sldLayoutIdLst>
    <p:sldLayoutId id="2147484097" r:id="rId1"/>
    <p:sldLayoutId id="2147484098" r:id="rId2"/>
    <p:sldLayoutId id="2147484099" r:id="rId3"/>
    <p:sldLayoutId id="2147484100" r:id="rId4"/>
    <p:sldLayoutId id="2147484101" r:id="rId5"/>
    <p:sldLayoutId id="2147484102" r:id="rId6"/>
    <p:sldLayoutId id="2147484103" r:id="rId7"/>
    <p:sldLayoutId id="2147484104" r:id="rId8"/>
    <p:sldLayoutId id="2147484105" r:id="rId9"/>
    <p:sldLayoutId id="2147484106" r:id="rId10"/>
    <p:sldLayoutId id="2147484107" r:id="rId11"/>
    <p:sldLayoutId id="2147484108" r:id="rId12"/>
    <p:sldLayoutId id="2147484109" r:id="rId13"/>
    <p:sldLayoutId id="214748411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2170666935"/>
      </p:ext>
    </p:extLst>
  </p:cSld>
  <p:clrMap bg1="lt1" tx1="dk1" bg2="lt2" tx2="dk2" accent1="accent1" accent2="accent2" accent3="accent3" accent4="accent4" accent5="accent5" accent6="accent6" hlink="hlink" folHlink="folHlink"/>
  <p:sldLayoutIdLst>
    <p:sldLayoutId id="2147484112" r:id="rId1"/>
    <p:sldLayoutId id="2147484113" r:id="rId2"/>
    <p:sldLayoutId id="2147484114" r:id="rId3"/>
    <p:sldLayoutId id="2147484115" r:id="rId4"/>
    <p:sldLayoutId id="2147484116" r:id="rId5"/>
    <p:sldLayoutId id="2147484117" r:id="rId6"/>
    <p:sldLayoutId id="2147484118" r:id="rId7"/>
    <p:sldLayoutId id="2147484119" r:id="rId8"/>
    <p:sldLayoutId id="2147484120" r:id="rId9"/>
    <p:sldLayoutId id="2147484121" r:id="rId10"/>
    <p:sldLayoutId id="2147484122" r:id="rId11"/>
    <p:sldLayoutId id="2147484123" r:id="rId12"/>
    <p:sldLayoutId id="2147484124" r:id="rId13"/>
    <p:sldLayoutId id="214748412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3725478312"/>
      </p:ext>
    </p:extLst>
  </p:cSld>
  <p:clrMap bg1="lt1" tx1="dk1" bg2="lt2" tx2="dk2" accent1="accent1" accent2="accent2" accent3="accent3" accent4="accent4" accent5="accent5" accent6="accent6" hlink="hlink" folHlink="folHlink"/>
  <p:sldLayoutIdLst>
    <p:sldLayoutId id="2147484127" r:id="rId1"/>
    <p:sldLayoutId id="2147484128" r:id="rId2"/>
    <p:sldLayoutId id="2147484129" r:id="rId3"/>
    <p:sldLayoutId id="2147484130" r:id="rId4"/>
    <p:sldLayoutId id="2147484131" r:id="rId5"/>
    <p:sldLayoutId id="2147484132" r:id="rId6"/>
    <p:sldLayoutId id="2147484133" r:id="rId7"/>
    <p:sldLayoutId id="2147484134" r:id="rId8"/>
    <p:sldLayoutId id="2147484135" r:id="rId9"/>
    <p:sldLayoutId id="2147484136" r:id="rId10"/>
    <p:sldLayoutId id="2147484137" r:id="rId11"/>
    <p:sldLayoutId id="2147484138" r:id="rId12"/>
    <p:sldLayoutId id="2147484139" r:id="rId13"/>
    <p:sldLayoutId id="214748414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130284544"/>
      </p:ext>
    </p:extLst>
  </p:cSld>
  <p:clrMap bg1="lt1" tx1="dk1" bg2="lt2" tx2="dk2" accent1="accent1" accent2="accent2" accent3="accent3" accent4="accent4" accent5="accent5" accent6="accent6" hlink="hlink" folHlink="folHlink"/>
  <p:sldLayoutIdLst>
    <p:sldLayoutId id="2147484142" r:id="rId1"/>
    <p:sldLayoutId id="2147484143" r:id="rId2"/>
    <p:sldLayoutId id="2147484144" r:id="rId3"/>
    <p:sldLayoutId id="2147484145" r:id="rId4"/>
    <p:sldLayoutId id="2147484146" r:id="rId5"/>
    <p:sldLayoutId id="2147484147" r:id="rId6"/>
    <p:sldLayoutId id="2147484148" r:id="rId7"/>
    <p:sldLayoutId id="2147484149" r:id="rId8"/>
    <p:sldLayoutId id="2147484150" r:id="rId9"/>
    <p:sldLayoutId id="2147484151" r:id="rId10"/>
    <p:sldLayoutId id="2147484152" r:id="rId11"/>
    <p:sldLayoutId id="2147484153" r:id="rId12"/>
    <p:sldLayoutId id="2147484154" r:id="rId13"/>
    <p:sldLayoutId id="214748415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632193105"/>
      </p:ext>
    </p:extLst>
  </p:cSld>
  <p:clrMap bg1="lt1" tx1="dk1" bg2="lt2" tx2="dk2" accent1="accent1" accent2="accent2" accent3="accent3" accent4="accent4" accent5="accent5" accent6="accent6" hlink="hlink" folHlink="folHlink"/>
  <p:sldLayoutIdLst>
    <p:sldLayoutId id="2147484157" r:id="rId1"/>
    <p:sldLayoutId id="2147484158" r:id="rId2"/>
    <p:sldLayoutId id="2147484159" r:id="rId3"/>
    <p:sldLayoutId id="2147484160" r:id="rId4"/>
    <p:sldLayoutId id="2147484161" r:id="rId5"/>
    <p:sldLayoutId id="2147484162" r:id="rId6"/>
    <p:sldLayoutId id="2147484163" r:id="rId7"/>
    <p:sldLayoutId id="2147484164" r:id="rId8"/>
    <p:sldLayoutId id="2147484165" r:id="rId9"/>
    <p:sldLayoutId id="2147484166" r:id="rId10"/>
    <p:sldLayoutId id="2147484167" r:id="rId11"/>
    <p:sldLayoutId id="2147484168" r:id="rId12"/>
    <p:sldLayoutId id="2147484169" r:id="rId13"/>
    <p:sldLayoutId id="214748417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4196843018"/>
      </p:ext>
    </p:extLst>
  </p:cSld>
  <p:clrMap bg1="lt1" tx1="dk1" bg2="lt2" tx2="dk2" accent1="accent1" accent2="accent2" accent3="accent3" accent4="accent4" accent5="accent5" accent6="accent6" hlink="hlink" folHlink="folHlink"/>
  <p:sldLayoutIdLst>
    <p:sldLayoutId id="2147484172" r:id="rId1"/>
    <p:sldLayoutId id="2147484173" r:id="rId2"/>
    <p:sldLayoutId id="2147484174" r:id="rId3"/>
    <p:sldLayoutId id="2147484175" r:id="rId4"/>
    <p:sldLayoutId id="2147484176" r:id="rId5"/>
    <p:sldLayoutId id="2147484177" r:id="rId6"/>
    <p:sldLayoutId id="2147484178" r:id="rId7"/>
    <p:sldLayoutId id="2147484179" r:id="rId8"/>
    <p:sldLayoutId id="2147484180" r:id="rId9"/>
    <p:sldLayoutId id="2147484181" r:id="rId10"/>
    <p:sldLayoutId id="2147484182" r:id="rId11"/>
    <p:sldLayoutId id="2147484183" r:id="rId12"/>
    <p:sldLayoutId id="2147484184" r:id="rId13"/>
    <p:sldLayoutId id="214748418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2137450496"/>
      </p:ext>
    </p:extLst>
  </p:cSld>
  <p:clrMap bg1="lt1" tx1="dk1" bg2="lt2" tx2="dk2" accent1="accent1" accent2="accent2" accent3="accent3" accent4="accent4" accent5="accent5" accent6="accent6" hlink="hlink" folHlink="folHlink"/>
  <p:sldLayoutIdLst>
    <p:sldLayoutId id="2147484187" r:id="rId1"/>
    <p:sldLayoutId id="2147484188" r:id="rId2"/>
    <p:sldLayoutId id="2147484189" r:id="rId3"/>
    <p:sldLayoutId id="2147484190" r:id="rId4"/>
    <p:sldLayoutId id="2147484191" r:id="rId5"/>
    <p:sldLayoutId id="2147484192" r:id="rId6"/>
    <p:sldLayoutId id="2147484193" r:id="rId7"/>
    <p:sldLayoutId id="2147484194" r:id="rId8"/>
    <p:sldLayoutId id="2147484195" r:id="rId9"/>
    <p:sldLayoutId id="2147484196" r:id="rId10"/>
    <p:sldLayoutId id="2147484197" r:id="rId11"/>
    <p:sldLayoutId id="2147484198" r:id="rId12"/>
    <p:sldLayoutId id="2147484199" r:id="rId13"/>
    <p:sldLayoutId id="214748420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944658426"/>
      </p:ext>
    </p:extLst>
  </p:cSld>
  <p:clrMap bg1="lt1" tx1="dk1" bg2="lt2" tx2="dk2" accent1="accent1" accent2="accent2" accent3="accent3" accent4="accent4" accent5="accent5" accent6="accent6" hlink="hlink" folHlink="folHlink"/>
  <p:sldLayoutIdLst>
    <p:sldLayoutId id="2147484202" r:id="rId1"/>
    <p:sldLayoutId id="2147484203" r:id="rId2"/>
    <p:sldLayoutId id="2147484204" r:id="rId3"/>
    <p:sldLayoutId id="2147484205" r:id="rId4"/>
    <p:sldLayoutId id="2147484206" r:id="rId5"/>
    <p:sldLayoutId id="2147484207" r:id="rId6"/>
    <p:sldLayoutId id="2147484208" r:id="rId7"/>
    <p:sldLayoutId id="2147484209" r:id="rId8"/>
    <p:sldLayoutId id="2147484210" r:id="rId9"/>
    <p:sldLayoutId id="2147484211" r:id="rId10"/>
    <p:sldLayoutId id="2147484212" r:id="rId11"/>
    <p:sldLayoutId id="2147484213" r:id="rId12"/>
    <p:sldLayoutId id="2147484214" r:id="rId13"/>
    <p:sldLayoutId id="214748421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11822755"/>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546334177"/>
      </p:ext>
    </p:extLst>
  </p:cSld>
  <p:clrMap bg1="lt1" tx1="dk1" bg2="lt2" tx2="dk2" accent1="accent1" accent2="accent2" accent3="accent3" accent4="accent4" accent5="accent5" accent6="accent6" hlink="hlink" folHlink="folHlink"/>
  <p:sldLayoutIdLst>
    <p:sldLayoutId id="2147484217" r:id="rId1"/>
    <p:sldLayoutId id="2147484218" r:id="rId2"/>
    <p:sldLayoutId id="2147484219" r:id="rId3"/>
    <p:sldLayoutId id="2147484220" r:id="rId4"/>
    <p:sldLayoutId id="2147484221" r:id="rId5"/>
    <p:sldLayoutId id="2147484222" r:id="rId6"/>
    <p:sldLayoutId id="2147484223" r:id="rId7"/>
    <p:sldLayoutId id="2147484224" r:id="rId8"/>
    <p:sldLayoutId id="2147484225" r:id="rId9"/>
    <p:sldLayoutId id="2147484226" r:id="rId10"/>
    <p:sldLayoutId id="2147484227" r:id="rId11"/>
    <p:sldLayoutId id="2147484228" r:id="rId12"/>
    <p:sldLayoutId id="2147484229" r:id="rId13"/>
    <p:sldLayoutId id="214748423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3625387382"/>
      </p:ext>
    </p:extLst>
  </p:cSld>
  <p:clrMap bg1="lt1" tx1="dk1" bg2="lt2" tx2="dk2" accent1="accent1" accent2="accent2" accent3="accent3" accent4="accent4" accent5="accent5" accent6="accent6" hlink="hlink" folHlink="folHlink"/>
  <p:sldLayoutIdLst>
    <p:sldLayoutId id="2147484232" r:id="rId1"/>
    <p:sldLayoutId id="2147484233" r:id="rId2"/>
    <p:sldLayoutId id="2147484234" r:id="rId3"/>
    <p:sldLayoutId id="2147484235" r:id="rId4"/>
    <p:sldLayoutId id="2147484236" r:id="rId5"/>
    <p:sldLayoutId id="2147484237" r:id="rId6"/>
    <p:sldLayoutId id="2147484238" r:id="rId7"/>
    <p:sldLayoutId id="2147484239" r:id="rId8"/>
    <p:sldLayoutId id="2147484240" r:id="rId9"/>
    <p:sldLayoutId id="2147484241" r:id="rId10"/>
    <p:sldLayoutId id="2147484242" r:id="rId11"/>
    <p:sldLayoutId id="2147484243" r:id="rId12"/>
    <p:sldLayoutId id="2147484244" r:id="rId13"/>
    <p:sldLayoutId id="214748424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255114683"/>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244286417"/>
      </p:ext>
    </p:extLst>
  </p:cSld>
  <p:clrMap bg1="lt1" tx1="dk1" bg2="lt2" tx2="dk2" accent1="accent1" accent2="accent2" accent3="accent3" accent4="accent4" accent5="accent5" accent6="accent6" hlink="hlink" folHlink="folHlink"/>
  <p:sldLayoutIdLst>
    <p:sldLayoutId id="2147484322" r:id="rId1"/>
    <p:sldLayoutId id="2147484323" r:id="rId2"/>
    <p:sldLayoutId id="2147484324" r:id="rId3"/>
    <p:sldLayoutId id="2147484325" r:id="rId4"/>
    <p:sldLayoutId id="2147484326" r:id="rId5"/>
    <p:sldLayoutId id="2147484327" r:id="rId6"/>
    <p:sldLayoutId id="2147484328" r:id="rId7"/>
    <p:sldLayoutId id="2147484329" r:id="rId8"/>
    <p:sldLayoutId id="2147484330" r:id="rId9"/>
    <p:sldLayoutId id="2147484331" r:id="rId10"/>
    <p:sldLayoutId id="2147484332" r:id="rId11"/>
    <p:sldLayoutId id="2147484333" r:id="rId12"/>
    <p:sldLayoutId id="2147484334" r:id="rId13"/>
    <p:sldLayoutId id="214748433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2643274590"/>
      </p:ext>
    </p:extLst>
  </p:cSld>
  <p:clrMap bg1="lt1" tx1="dk1" bg2="lt2" tx2="dk2" accent1="accent1" accent2="accent2" accent3="accent3" accent4="accent4" accent5="accent5" accent6="accent6" hlink="hlink" folHlink="folHlink"/>
  <p:sldLayoutIdLst>
    <p:sldLayoutId id="2147484337" r:id="rId1"/>
    <p:sldLayoutId id="2147484338" r:id="rId2"/>
    <p:sldLayoutId id="2147484339" r:id="rId3"/>
    <p:sldLayoutId id="2147484340" r:id="rId4"/>
    <p:sldLayoutId id="2147484341" r:id="rId5"/>
    <p:sldLayoutId id="2147484342" r:id="rId6"/>
    <p:sldLayoutId id="2147484343" r:id="rId7"/>
    <p:sldLayoutId id="2147484344" r:id="rId8"/>
    <p:sldLayoutId id="2147484345" r:id="rId9"/>
    <p:sldLayoutId id="2147484346" r:id="rId10"/>
    <p:sldLayoutId id="2147484347" r:id="rId11"/>
    <p:sldLayoutId id="2147484348" r:id="rId12"/>
    <p:sldLayoutId id="2147484349" r:id="rId13"/>
    <p:sldLayoutId id="214748435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109018914"/>
      </p:ext>
    </p:extLst>
  </p:cSld>
  <p:clrMap bg1="lt1" tx1="dk1" bg2="lt2" tx2="dk2" accent1="accent1" accent2="accent2" accent3="accent3" accent4="accent4" accent5="accent5" accent6="accent6" hlink="hlink" folHlink="folHlink"/>
  <p:sldLayoutIdLst>
    <p:sldLayoutId id="2147484352" r:id="rId1"/>
    <p:sldLayoutId id="2147484353" r:id="rId2"/>
    <p:sldLayoutId id="2147484354" r:id="rId3"/>
    <p:sldLayoutId id="2147484355" r:id="rId4"/>
    <p:sldLayoutId id="2147484356" r:id="rId5"/>
    <p:sldLayoutId id="2147484357" r:id="rId6"/>
    <p:sldLayoutId id="2147484358" r:id="rId7"/>
    <p:sldLayoutId id="2147484359" r:id="rId8"/>
    <p:sldLayoutId id="2147484360" r:id="rId9"/>
    <p:sldLayoutId id="2147484361" r:id="rId10"/>
    <p:sldLayoutId id="2147484362" r:id="rId11"/>
    <p:sldLayoutId id="2147484363" r:id="rId12"/>
    <p:sldLayoutId id="2147484364" r:id="rId13"/>
    <p:sldLayoutId id="214748436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3962400" y="6248400"/>
            <a:ext cx="4800601" cy="365125"/>
          </a:xfrm>
          <a:prstGeom prst="rect">
            <a:avLst/>
          </a:prstGeom>
        </p:spPr>
        <p:txBody>
          <a:bodyPr vert="horz" anchor="ctr" anchorCtr="0"/>
          <a:lstStyle>
            <a:lvl1pPr algn="r" eaLnBrk="1" latinLnBrk="0" hangingPunct="1">
              <a:defRPr kumimoji="0" sz="800" baseline="0">
                <a:solidFill>
                  <a:schemeClr val="tx2"/>
                </a:solidFill>
              </a:defRPr>
            </a:lvl1pPr>
          </a:lstStyle>
          <a:p>
            <a:endParaRPr lang="en-US" dirty="0" smtClean="0">
              <a:solidFill>
                <a:srgbClr val="2E6AA6"/>
              </a:solidFill>
            </a:endParaRPr>
          </a:p>
          <a:p>
            <a:endParaRPr lang="en-US" dirty="0" smtClean="0">
              <a:solidFill>
                <a:srgbClr val="2E6AA6"/>
              </a:solidFill>
            </a:endParaRPr>
          </a:p>
          <a:p>
            <a:endParaRPr lang="en-US" dirty="0" smtClean="0">
              <a:solidFill>
                <a:srgbClr val="2E6AA6"/>
              </a:solidFill>
            </a:endParaRPr>
          </a:p>
          <a:p>
            <a:r>
              <a:rPr lang="en-US" dirty="0" smtClean="0">
                <a:solidFill>
                  <a:srgbClr val="2E6AA6"/>
                </a:solidFill>
              </a:rPr>
              <a:t>Copyright © 2013 Texas Education Agency. All rights reserved. TEA confidential and proprietary.</a:t>
            </a:r>
          </a:p>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userDrawn="1"/>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694769411"/>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1681034476"/>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616888973"/>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 id="2147483839" r:id="rId13"/>
    <p:sldLayoutId id="214748384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451596010"/>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925505062"/>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870"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2E6AA6"/>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solidFill>
                <a:srgbClr val="2E6AA6"/>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srgbClr val="FCD192"/>
              </a:solidFill>
            </a:endParaRPr>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solidFill>
                  <a:srgbClr val="000000"/>
                </a:solidFill>
              </a:rPr>
              <a:t>Click to edit Master title style</a:t>
            </a:r>
            <a:endParaRPr lang="en-US" sz="2800" dirty="0">
              <a:solidFill>
                <a:srgbClr val="000000"/>
              </a:solidFill>
            </a:endParaRPr>
          </a:p>
        </p:txBody>
      </p:sp>
    </p:spTree>
    <p:extLst>
      <p:ext uri="{BB962C8B-B14F-4D97-AF65-F5344CB8AC3E}">
        <p14:creationId xmlns:p14="http://schemas.microsoft.com/office/powerpoint/2010/main" val="3614125939"/>
      </p:ext>
    </p:extLst>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 id="2147483883" r:id="rId12"/>
    <p:sldLayoutId id="2147483884" r:id="rId13"/>
    <p:sldLayoutId id="2147483885"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4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6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78.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hyperlink" Target="http://www.texasstudentdatasystem.org/" TargetMode="External"/><Relationship Id="rId2" Type="http://schemas.openxmlformats.org/officeDocument/2006/relationships/notesSlide" Target="../notesSlides/notesSlide105.xml"/><Relationship Id="rId1" Type="http://schemas.openxmlformats.org/officeDocument/2006/relationships/slideLayout" Target="../slideLayouts/slideLayout11.xml"/><Relationship Id="rId4" Type="http://schemas.openxmlformats.org/officeDocument/2006/relationships/image" Target="../media/image61.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4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4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4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44.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4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20.xml"/><Relationship Id="rId1" Type="http://schemas.openxmlformats.org/officeDocument/2006/relationships/slideLayout" Target="../slideLayouts/slideLayout58.xml"/><Relationship Id="rId5" Type="http://schemas.openxmlformats.org/officeDocument/2006/relationships/hyperlink" Target="http://www.tea.state.tx.us/Workarea/DownloadAsset.aspx?id=25769810" TargetMode="External"/><Relationship Id="rId4" Type="http://schemas.openxmlformats.org/officeDocument/2006/relationships/hyperlink" Target="http://www.tea.state.tx.us/Workarea/DownloadAsset.aspx?id=25769810585"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7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86.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00.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12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14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156.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17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184.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98.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212.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2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0.xml"/><Relationship Id="rId1" Type="http://schemas.openxmlformats.org/officeDocument/2006/relationships/slideLayout" Target="../slideLayouts/slideLayout22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hyperlink" Target="https://ivins.tea.state.tx.us/" TargetMode="External"/><Relationship Id="rId2" Type="http://schemas.openxmlformats.org/officeDocument/2006/relationships/notesSlide" Target="../notesSlides/notesSlide42.xml"/><Relationship Id="rId1" Type="http://schemas.openxmlformats.org/officeDocument/2006/relationships/slideLayout" Target="../slideLayouts/slideLayout24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55.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268.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5.xml"/><Relationship Id="rId1" Type="http://schemas.openxmlformats.org/officeDocument/2006/relationships/slideLayout" Target="../slideLayouts/slideLayout282.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6.xml"/><Relationship Id="rId1" Type="http://schemas.openxmlformats.org/officeDocument/2006/relationships/slideLayout" Target="../slideLayouts/slideLayout296.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296.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29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324.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338.xml"/></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2.xml"/><Relationship Id="rId1" Type="http://schemas.openxmlformats.org/officeDocument/2006/relationships/slideLayout" Target="../slideLayouts/slideLayout352.xm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352.xml"/></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4.xml"/><Relationship Id="rId1" Type="http://schemas.openxmlformats.org/officeDocument/2006/relationships/slideLayout" Target="../slideLayouts/slideLayout352.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352.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6.xml"/><Relationship Id="rId1" Type="http://schemas.openxmlformats.org/officeDocument/2006/relationships/slideLayout" Target="../slideLayouts/slideLayout35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6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6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6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81.xml"/></Relationships>
</file>

<file path=ppt/slides/_rels/slide61.xml.rels><?xml version="1.0" encoding="UTF-8" standalone="yes"?>
<Relationships xmlns="http://schemas.openxmlformats.org/package/2006/relationships"><Relationship Id="rId3" Type="http://schemas.openxmlformats.org/officeDocument/2006/relationships/hyperlink" Target="https://ivins.tea.state.tx.us/" TargetMode="External"/><Relationship Id="rId2" Type="http://schemas.openxmlformats.org/officeDocument/2006/relationships/notesSlide" Target="../notesSlides/notesSlide61.xml"/><Relationship Id="rId1" Type="http://schemas.openxmlformats.org/officeDocument/2006/relationships/slideLayout" Target="../slideLayouts/slideLayout39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09.xml"/></Relationships>
</file>

<file path=ppt/slides/_rels/slide6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9.xml"/><Relationship Id="rId1" Type="http://schemas.openxmlformats.org/officeDocument/2006/relationships/slideLayout" Target="../slideLayouts/slideLayout4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7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0.xml"/><Relationship Id="rId1" Type="http://schemas.openxmlformats.org/officeDocument/2006/relationships/slideLayout" Target="../slideLayouts/slideLayout436.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hyperlink" Target="https://ivins.tea.state.tx.us/" TargetMode="External"/><Relationship Id="rId2" Type="http://schemas.openxmlformats.org/officeDocument/2006/relationships/notesSlide" Target="../notesSlides/notesSlide79.xml"/><Relationship Id="rId1" Type="http://schemas.openxmlformats.org/officeDocument/2006/relationships/slideLayout" Target="../slideLayouts/slideLayout394.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4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95.xml"/></Relationships>
</file>

<file path=ppt/slides/_rels/slide8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1.xml"/><Relationship Id="rId1" Type="http://schemas.openxmlformats.org/officeDocument/2006/relationships/slideLayout" Target="../slideLayouts/slideLayout39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5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5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50.xml"/></Relationships>
</file>

<file path=ppt/slides/_rels/slide8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5.xml"/><Relationship Id="rId1" Type="http://schemas.openxmlformats.org/officeDocument/2006/relationships/slideLayout" Target="../slideLayouts/slideLayout450.xml"/></Relationships>
</file>

<file path=ppt/slides/_rels/slide8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6.xml"/><Relationship Id="rId1" Type="http://schemas.openxmlformats.org/officeDocument/2006/relationships/slideLayout" Target="../slideLayouts/slideLayout45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65.xml"/></Relationships>
</file>

<file path=ppt/slides/_rels/slide88.xml.rels><?xml version="1.0" encoding="UTF-8" standalone="yes"?>
<Relationships xmlns="http://schemas.openxmlformats.org/package/2006/relationships"><Relationship Id="rId3" Type="http://schemas.openxmlformats.org/officeDocument/2006/relationships/hyperlink" Target="https://ivins.tea.state.tx.us/" TargetMode="External"/><Relationship Id="rId2" Type="http://schemas.openxmlformats.org/officeDocument/2006/relationships/notesSlide" Target="../notesSlides/notesSlide88.xml"/><Relationship Id="rId1" Type="http://schemas.openxmlformats.org/officeDocument/2006/relationships/slideLayout" Target="../slideLayouts/slideLayout46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6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6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6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6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65.xml"/></Relationships>
</file>

<file path=ppt/slides/_rels/slide94.xml.rels><?xml version="1.0" encoding="UTF-8" standalone="yes"?>
<Relationships xmlns="http://schemas.openxmlformats.org/package/2006/relationships"><Relationship Id="rId3" Type="http://schemas.openxmlformats.org/officeDocument/2006/relationships/hyperlink" Target="https://ivins.tea.state.tx.us/" TargetMode="External"/><Relationship Id="rId2" Type="http://schemas.openxmlformats.org/officeDocument/2006/relationships/notesSlide" Target="../notesSlides/notesSlide94.xml"/><Relationship Id="rId1" Type="http://schemas.openxmlformats.org/officeDocument/2006/relationships/slideLayout" Target="../slideLayouts/slideLayout46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6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6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65.xml"/></Relationships>
</file>

<file path=ppt/slides/_rels/slide98.xml.rels><?xml version="1.0" encoding="UTF-8" standalone="yes"?>
<Relationships xmlns="http://schemas.openxmlformats.org/package/2006/relationships"><Relationship Id="rId3" Type="http://schemas.openxmlformats.org/officeDocument/2006/relationships/hyperlink" Target="https://ivins.tea.state.tx.us/" TargetMode="External"/><Relationship Id="rId2" Type="http://schemas.openxmlformats.org/officeDocument/2006/relationships/notesSlide" Target="../notesSlides/notesSlide98.xml"/><Relationship Id="rId1" Type="http://schemas.openxmlformats.org/officeDocument/2006/relationships/slideLayout" Target="../slideLayouts/slideLayout46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2438400" y="5791200"/>
            <a:ext cx="6477000" cy="838200"/>
          </a:xfrm>
        </p:spPr>
        <p:txBody>
          <a:bodyPr>
            <a:normAutofit fontScale="90000"/>
          </a:bodyPr>
          <a:lstStyle/>
          <a:p>
            <a:r>
              <a:rPr lang="en-US" b="1" cap="none" dirty="0" smtClean="0"/>
              <a:t>TSDS PEIMS Course </a:t>
            </a:r>
            <a:r>
              <a:rPr lang="en-US" b="1" cap="none" dirty="0"/>
              <a:t>3</a:t>
            </a:r>
            <a:r>
              <a:rPr lang="en-US" b="1" cap="none" dirty="0" smtClean="0"/>
              <a:t>: </a:t>
            </a:r>
            <a:r>
              <a:rPr lang="en-US" b="1" cap="none" dirty="0" smtClean="0">
                <a:solidFill>
                  <a:srgbClr val="43E4FF"/>
                </a:solidFill>
              </a:rPr>
              <a:t>TSDS PEIMS Application</a:t>
            </a:r>
            <a:br>
              <a:rPr lang="en-US" b="1" cap="none" dirty="0" smtClean="0">
                <a:solidFill>
                  <a:srgbClr val="43E4FF"/>
                </a:solidFill>
              </a:rPr>
            </a:br>
            <a:r>
              <a:rPr lang="en-US" sz="3100" dirty="0" smtClean="0"/>
              <a:t/>
            </a:r>
            <a:br>
              <a:rPr lang="en-US" sz="3100" dirty="0" smtClean="0"/>
            </a:br>
            <a:r>
              <a:rPr lang="en-US" sz="2400" dirty="0" smtClean="0">
                <a:solidFill>
                  <a:srgbClr val="11D4E9"/>
                </a:solidFill>
              </a:rPr>
              <a:t> </a:t>
            </a:r>
            <a:r>
              <a:rPr lang="en-US" sz="3100" dirty="0" smtClean="0">
                <a:solidFill>
                  <a:srgbClr val="11D4E9"/>
                </a:solidFill>
              </a:rPr>
              <a:t>TSDS-PEIMS-L003-D002</a:t>
            </a:r>
            <a:endParaRPr lang="en-US" sz="2400" dirty="0">
              <a:solidFill>
                <a:srgbClr val="FCD192"/>
              </a:solidFill>
            </a:endParaRPr>
          </a:p>
        </p:txBody>
      </p:sp>
      <p:sp>
        <p:nvSpPr>
          <p:cNvPr id="6" name="Rectangle 5"/>
          <p:cNvSpPr/>
          <p:nvPr/>
        </p:nvSpPr>
        <p:spPr>
          <a:xfrm>
            <a:off x="110990" y="870099"/>
            <a:ext cx="2832442" cy="338554"/>
          </a:xfrm>
          <a:prstGeom prst="rect">
            <a:avLst/>
          </a:prstGeom>
        </p:spPr>
        <p:txBody>
          <a:bodyPr wrap="none">
            <a:spAutoFit/>
          </a:bodyPr>
          <a:lstStyle/>
          <a:p>
            <a:r>
              <a:rPr lang="en-US" sz="1600" dirty="0" smtClean="0">
                <a:solidFill>
                  <a:srgbClr val="11D4E9"/>
                </a:solidFill>
              </a:rPr>
              <a:t>Simple Solution. Brighter Futures.</a:t>
            </a:r>
            <a:endParaRPr lang="en-US" sz="1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PEIMS Data Promoter Role</a:t>
            </a:r>
            <a:endParaRPr lang="en-US" dirty="0"/>
          </a:p>
        </p:txBody>
      </p:sp>
      <p:sp>
        <p:nvSpPr>
          <p:cNvPr id="3" name="Content Placeholder 2"/>
          <p:cNvSpPr>
            <a:spLocks noGrp="1"/>
          </p:cNvSpPr>
          <p:nvPr>
            <p:ph sz="quarter" idx="1"/>
          </p:nvPr>
        </p:nvSpPr>
        <p:spPr/>
        <p:txBody>
          <a:bodyPr/>
          <a:lstStyle/>
          <a:p>
            <a:r>
              <a:rPr lang="en-US" dirty="0" smtClean="0"/>
              <a:t>The PEIMS Data Promoter Role can:</a:t>
            </a:r>
          </a:p>
          <a:p>
            <a:pPr lvl="1"/>
            <a:r>
              <a:rPr lang="en-US" dirty="0" smtClean="0"/>
              <a:t>Schedule Data Promotion</a:t>
            </a:r>
          </a:p>
          <a:p>
            <a:pPr lvl="1"/>
            <a:r>
              <a:rPr lang="en-US" dirty="0" smtClean="0"/>
              <a:t>View all PEIMS Data Collections</a:t>
            </a:r>
          </a:p>
          <a:p>
            <a:pPr lvl="1"/>
            <a:r>
              <a:rPr lang="en-US" dirty="0" smtClean="0"/>
              <a:t>Search PEIMS Data </a:t>
            </a:r>
          </a:p>
          <a:p>
            <a:r>
              <a:rPr lang="en-US" dirty="0" smtClean="0"/>
              <a:t>The PEIMS Data Promoter Role cannot:</a:t>
            </a:r>
          </a:p>
          <a:p>
            <a:pPr lvl="1"/>
            <a:r>
              <a:rPr lang="en-US" dirty="0" smtClean="0"/>
              <a:t>Validate PEIMS Data</a:t>
            </a:r>
          </a:p>
          <a:p>
            <a:pPr lvl="1"/>
            <a:r>
              <a:rPr lang="en-US" dirty="0" smtClean="0"/>
              <a:t>Generate Reports</a:t>
            </a:r>
          </a:p>
          <a:p>
            <a:pPr lvl="1"/>
            <a:r>
              <a:rPr lang="en-US" dirty="0" smtClean="0"/>
              <a:t>Download Data</a:t>
            </a:r>
          </a:p>
          <a:p>
            <a:pPr lvl="1"/>
            <a:r>
              <a:rPr lang="en-US" dirty="0" smtClean="0"/>
              <a:t>Mark Data Ready</a:t>
            </a:r>
          </a:p>
          <a:p>
            <a:pPr lvl="1"/>
            <a:r>
              <a:rPr lang="en-US" dirty="0" smtClean="0"/>
              <a:t>Complete Data</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9</a:t>
            </a:fld>
            <a:endParaRPr lang="en-US" dirty="0"/>
          </a:p>
        </p:txBody>
      </p:sp>
      <p:pic>
        <p:nvPicPr>
          <p:cNvPr id="6" name="Picture 5"/>
          <p:cNvPicPr>
            <a:picLocks noChangeAspect="1"/>
          </p:cNvPicPr>
          <p:nvPr/>
        </p:nvPicPr>
        <p:blipFill>
          <a:blip r:embed="rId3"/>
          <a:stretch>
            <a:fillRect/>
          </a:stretch>
        </p:blipFill>
        <p:spPr>
          <a:xfrm>
            <a:off x="5693896" y="1752600"/>
            <a:ext cx="3112869" cy="2124075"/>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17285975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99</a:t>
            </a:fld>
            <a:endParaRPr lang="en-US" dirty="0"/>
          </a:p>
        </p:txBody>
      </p:sp>
      <p:sp>
        <p:nvSpPr>
          <p:cNvPr id="3" name="Title 2"/>
          <p:cNvSpPr>
            <a:spLocks noGrp="1"/>
          </p:cNvSpPr>
          <p:nvPr>
            <p:ph type="title"/>
          </p:nvPr>
        </p:nvSpPr>
        <p:spPr/>
        <p:txBody>
          <a:bodyPr/>
          <a:lstStyle/>
          <a:p>
            <a:r>
              <a:rPr lang="en-US" dirty="0"/>
              <a:t>TEA PEIMS Administrative Functions</a:t>
            </a:r>
          </a:p>
        </p:txBody>
      </p:sp>
      <p:sp>
        <p:nvSpPr>
          <p:cNvPr id="4" name="Content Placeholder 3"/>
          <p:cNvSpPr>
            <a:spLocks noGrp="1"/>
          </p:cNvSpPr>
          <p:nvPr>
            <p:ph sz="quarter" idx="1"/>
          </p:nvPr>
        </p:nvSpPr>
        <p:spPr/>
        <p:txBody>
          <a:bodyPr/>
          <a:lstStyle/>
          <a:p>
            <a:pPr marL="0" indent="0">
              <a:buNone/>
            </a:pPr>
            <a:r>
              <a:rPr lang="en-US" u="sng" dirty="0" smtClean="0"/>
              <a:t>TEA Administrators can:</a:t>
            </a:r>
          </a:p>
          <a:p>
            <a:r>
              <a:rPr lang="en-US" dirty="0" smtClean="0"/>
              <a:t>Configure Collections</a:t>
            </a:r>
          </a:p>
          <a:p>
            <a:pPr lvl="1"/>
            <a:r>
              <a:rPr lang="en-US" dirty="0" smtClean="0"/>
              <a:t>2014 Fall First</a:t>
            </a:r>
          </a:p>
          <a:p>
            <a:pPr lvl="1"/>
            <a:r>
              <a:rPr lang="en-US" dirty="0" smtClean="0"/>
              <a:t>2014 Fall </a:t>
            </a:r>
            <a:r>
              <a:rPr lang="en-US" dirty="0" err="1" smtClean="0"/>
              <a:t>Resub</a:t>
            </a:r>
            <a:endParaRPr lang="en-US" dirty="0" smtClean="0"/>
          </a:p>
          <a:p>
            <a:pPr lvl="1"/>
            <a:r>
              <a:rPr lang="en-US" dirty="0" smtClean="0"/>
              <a:t>2014 MDYR 2014 First</a:t>
            </a:r>
          </a:p>
          <a:p>
            <a:pPr lvl="1"/>
            <a:r>
              <a:rPr lang="en-US" dirty="0" smtClean="0"/>
              <a:t>2014 MDYR </a:t>
            </a:r>
            <a:r>
              <a:rPr lang="en-US" dirty="0" err="1" smtClean="0"/>
              <a:t>Resub</a:t>
            </a:r>
            <a:endParaRPr lang="en-US" dirty="0" smtClean="0"/>
          </a:p>
          <a:p>
            <a:pPr lvl="1"/>
            <a:r>
              <a:rPr lang="en-US" dirty="0" smtClean="0"/>
              <a:t>2014 TSDS</a:t>
            </a:r>
          </a:p>
          <a:p>
            <a:r>
              <a:rPr lang="en-US" dirty="0" smtClean="0"/>
              <a:t>Manage Reports</a:t>
            </a:r>
          </a:p>
          <a:p>
            <a:r>
              <a:rPr lang="en-US" dirty="0" smtClean="0"/>
              <a:t>Approve Extensions</a:t>
            </a:r>
          </a:p>
          <a:p>
            <a:r>
              <a:rPr lang="en-US" dirty="0" smtClean="0"/>
              <a:t>Track Data Collections</a:t>
            </a:r>
          </a:p>
          <a:p>
            <a:r>
              <a:rPr lang="en-US" dirty="0" smtClean="0"/>
              <a:t>Load to PDM</a:t>
            </a:r>
            <a:endParaRPr lang="en-US" dirty="0"/>
          </a:p>
        </p:txBody>
      </p:sp>
    </p:spTree>
    <p:extLst>
      <p:ext uri="{BB962C8B-B14F-4D97-AF65-F5344CB8AC3E}">
        <p14:creationId xmlns:p14="http://schemas.microsoft.com/office/powerpoint/2010/main" val="234181013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Wrap Up, Knowledge Check, Survey, and Questions</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100</a:t>
            </a:fld>
            <a:endParaRPr lang="en-US" dirty="0"/>
          </a:p>
        </p:txBody>
      </p:sp>
    </p:spTree>
    <p:extLst>
      <p:ext uri="{BB962C8B-B14F-4D97-AF65-F5344CB8AC3E}">
        <p14:creationId xmlns:p14="http://schemas.microsoft.com/office/powerpoint/2010/main" val="379878712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101</a:t>
            </a:fld>
            <a:endParaRPr lang="en-US" dirty="0"/>
          </a:p>
        </p:txBody>
      </p:sp>
      <p:sp>
        <p:nvSpPr>
          <p:cNvPr id="3" name="Title 2"/>
          <p:cNvSpPr>
            <a:spLocks noGrp="1"/>
          </p:cNvSpPr>
          <p:nvPr>
            <p:ph type="title"/>
          </p:nvPr>
        </p:nvSpPr>
        <p:spPr>
          <a:xfrm>
            <a:off x="1905000" y="457200"/>
            <a:ext cx="6858000" cy="841248"/>
          </a:xfrm>
        </p:spPr>
        <p:txBody>
          <a:bodyPr>
            <a:noAutofit/>
          </a:bodyPr>
          <a:lstStyle/>
          <a:p>
            <a:r>
              <a:rPr lang="en-US" dirty="0" smtClean="0"/>
              <a:t>Wrap Up</a:t>
            </a:r>
            <a:endParaRPr lang="en-US" dirty="0"/>
          </a:p>
        </p:txBody>
      </p:sp>
      <p:sp>
        <p:nvSpPr>
          <p:cNvPr id="6" name="Content Placeholder 3"/>
          <p:cNvSpPr txBox="1">
            <a:spLocks/>
          </p:cNvSpPr>
          <p:nvPr/>
        </p:nvSpPr>
        <p:spPr>
          <a:xfrm>
            <a:off x="533400" y="1752600"/>
            <a:ext cx="8153400" cy="49530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600"/>
              </a:spcAft>
              <a:buClr>
                <a:srgbClr val="F9A451"/>
              </a:buClr>
              <a:buFont typeface="Wingdings"/>
              <a:buNone/>
            </a:pPr>
            <a:r>
              <a:rPr lang="en-US" sz="1800" b="1" dirty="0">
                <a:solidFill>
                  <a:srgbClr val="F9A451"/>
                </a:solidFill>
                <a:sym typeface="Helvetica" charset="0"/>
              </a:rPr>
              <a:t>Today we talked about: </a:t>
            </a:r>
          </a:p>
          <a:p>
            <a:pPr>
              <a:spcBef>
                <a:spcPts val="600"/>
              </a:spcBef>
              <a:spcAft>
                <a:spcPts val="600"/>
              </a:spcAft>
              <a:buClr>
                <a:srgbClr val="F9A451"/>
              </a:buClr>
              <a:buFont typeface="Wingdings" pitchFamily="2" charset="2"/>
              <a:buChar char="q"/>
            </a:pPr>
            <a:r>
              <a:rPr lang="en-US" sz="1800" dirty="0" smtClean="0">
                <a:solidFill>
                  <a:srgbClr val="000000"/>
                </a:solidFill>
              </a:rPr>
              <a:t>TSDS </a:t>
            </a:r>
            <a:r>
              <a:rPr lang="en-US" sz="1800" dirty="0">
                <a:solidFill>
                  <a:srgbClr val="000000"/>
                </a:solidFill>
              </a:rPr>
              <a:t>High Level End User Process Map</a:t>
            </a:r>
          </a:p>
          <a:p>
            <a:pPr>
              <a:spcBef>
                <a:spcPts val="600"/>
              </a:spcBef>
              <a:spcAft>
                <a:spcPts val="600"/>
              </a:spcAft>
              <a:buClr>
                <a:srgbClr val="F9A451"/>
              </a:buClr>
              <a:buFont typeface="Wingdings" pitchFamily="2" charset="2"/>
              <a:buChar char="q"/>
            </a:pPr>
            <a:r>
              <a:rPr lang="en-US" sz="1800" dirty="0" smtClean="0">
                <a:solidFill>
                  <a:srgbClr val="000000"/>
                </a:solidFill>
              </a:rPr>
              <a:t>Promoting data from </a:t>
            </a:r>
            <a:r>
              <a:rPr lang="en-US" sz="1800" dirty="0">
                <a:solidFill>
                  <a:srgbClr val="000000"/>
                </a:solidFill>
              </a:rPr>
              <a:t>the ODS to the PEIMS Data Mart (PDM)</a:t>
            </a:r>
          </a:p>
          <a:p>
            <a:pPr>
              <a:spcBef>
                <a:spcPts val="600"/>
              </a:spcBef>
              <a:spcAft>
                <a:spcPts val="600"/>
              </a:spcAft>
              <a:buClr>
                <a:srgbClr val="F9A451"/>
              </a:buClr>
              <a:buFont typeface="Wingdings" pitchFamily="2" charset="2"/>
              <a:buChar char="q"/>
            </a:pPr>
            <a:r>
              <a:rPr lang="en-US" sz="1800" dirty="0" smtClean="0">
                <a:solidFill>
                  <a:srgbClr val="000000"/>
                </a:solidFill>
              </a:rPr>
              <a:t>Verifying </a:t>
            </a:r>
            <a:r>
              <a:rPr lang="en-US" sz="1800" dirty="0">
                <a:solidFill>
                  <a:srgbClr val="000000"/>
                </a:solidFill>
              </a:rPr>
              <a:t>that the data promotion has successfully completed</a:t>
            </a:r>
          </a:p>
          <a:p>
            <a:pPr>
              <a:spcBef>
                <a:spcPts val="600"/>
              </a:spcBef>
              <a:spcAft>
                <a:spcPts val="600"/>
              </a:spcAft>
              <a:buClr>
                <a:srgbClr val="F9A451"/>
              </a:buClr>
              <a:buFont typeface="Wingdings" pitchFamily="2" charset="2"/>
              <a:buChar char="q"/>
            </a:pPr>
            <a:r>
              <a:rPr lang="en-US" sz="1800" dirty="0" smtClean="0">
                <a:solidFill>
                  <a:srgbClr val="000000"/>
                </a:solidFill>
              </a:rPr>
              <a:t>Searching, sorting and downloading the validation errors</a:t>
            </a:r>
          </a:p>
          <a:p>
            <a:pPr>
              <a:spcBef>
                <a:spcPts val="600"/>
              </a:spcBef>
              <a:spcAft>
                <a:spcPts val="600"/>
              </a:spcAft>
              <a:buClr>
                <a:srgbClr val="F9A451"/>
              </a:buClr>
              <a:buFont typeface="Wingdings" pitchFamily="2" charset="2"/>
              <a:buChar char="q"/>
            </a:pPr>
            <a:r>
              <a:rPr lang="en-US" sz="1800" dirty="0" smtClean="0">
                <a:solidFill>
                  <a:srgbClr val="000000"/>
                </a:solidFill>
              </a:rPr>
              <a:t>How to Complete Approve and Accept the PEIMS Data Submission</a:t>
            </a:r>
            <a:endParaRPr lang="en-US" sz="1800" dirty="0">
              <a:solidFill>
                <a:srgbClr val="000000"/>
              </a:solidFill>
              <a:sym typeface="Helvetica" charset="0"/>
            </a:endParaRPr>
          </a:p>
          <a:p>
            <a:pPr marL="0" indent="0">
              <a:lnSpc>
                <a:spcPct val="106000"/>
              </a:lnSpc>
              <a:spcBef>
                <a:spcPts val="600"/>
              </a:spcBef>
              <a:spcAft>
                <a:spcPts val="600"/>
              </a:spcAft>
              <a:buClr>
                <a:srgbClr val="F9A451"/>
              </a:buClr>
              <a:buFont typeface="Wingdings"/>
              <a:buNone/>
            </a:pPr>
            <a:r>
              <a:rPr lang="en-US" sz="1800" b="1" dirty="0">
                <a:solidFill>
                  <a:srgbClr val="F9A451"/>
                </a:solidFill>
                <a:sym typeface="Helvetica" charset="0"/>
              </a:rPr>
              <a:t>What did you learn?</a:t>
            </a:r>
            <a:endParaRPr lang="en-US" sz="1800" dirty="0">
              <a:solidFill>
                <a:srgbClr val="000000"/>
              </a:solidFill>
            </a:endParaRPr>
          </a:p>
          <a:p>
            <a:pPr>
              <a:lnSpc>
                <a:spcPct val="106000"/>
              </a:lnSpc>
              <a:spcBef>
                <a:spcPts val="600"/>
              </a:spcBef>
              <a:spcAft>
                <a:spcPts val="600"/>
              </a:spcAft>
              <a:buClr>
                <a:srgbClr val="F9A451"/>
              </a:buClr>
            </a:pPr>
            <a:r>
              <a:rPr lang="en-US" sz="1800" dirty="0">
                <a:solidFill>
                  <a:srgbClr val="000000"/>
                </a:solidFill>
              </a:rPr>
              <a:t>How does </a:t>
            </a:r>
            <a:r>
              <a:rPr lang="en-US" sz="1800" dirty="0" smtClean="0">
                <a:solidFill>
                  <a:srgbClr val="000000"/>
                </a:solidFill>
              </a:rPr>
              <a:t>a user promote </a:t>
            </a:r>
            <a:r>
              <a:rPr lang="en-US" sz="1800" dirty="0">
                <a:solidFill>
                  <a:srgbClr val="000000"/>
                </a:solidFill>
              </a:rPr>
              <a:t>data </a:t>
            </a:r>
            <a:r>
              <a:rPr lang="en-US" sz="1800" dirty="0" smtClean="0">
                <a:solidFill>
                  <a:srgbClr val="000000"/>
                </a:solidFill>
              </a:rPr>
              <a:t>to </a:t>
            </a:r>
            <a:r>
              <a:rPr lang="en-US" sz="1800" dirty="0">
                <a:solidFill>
                  <a:srgbClr val="000000"/>
                </a:solidFill>
              </a:rPr>
              <a:t>the PDM?</a:t>
            </a:r>
          </a:p>
          <a:p>
            <a:pPr>
              <a:lnSpc>
                <a:spcPct val="106000"/>
              </a:lnSpc>
              <a:spcBef>
                <a:spcPts val="600"/>
              </a:spcBef>
              <a:spcAft>
                <a:spcPts val="600"/>
              </a:spcAft>
              <a:buClr>
                <a:srgbClr val="F9A451"/>
              </a:buClr>
            </a:pPr>
            <a:r>
              <a:rPr lang="en-US" sz="1800" dirty="0">
                <a:solidFill>
                  <a:srgbClr val="000000"/>
                </a:solidFill>
              </a:rPr>
              <a:t>How does </a:t>
            </a:r>
            <a:r>
              <a:rPr lang="en-US" sz="1800" dirty="0" smtClean="0">
                <a:solidFill>
                  <a:srgbClr val="000000"/>
                </a:solidFill>
              </a:rPr>
              <a:t>a user </a:t>
            </a:r>
            <a:r>
              <a:rPr lang="en-US" sz="1800" dirty="0">
                <a:solidFill>
                  <a:srgbClr val="000000"/>
                </a:solidFill>
              </a:rPr>
              <a:t>search for data validations in the PDM?</a:t>
            </a:r>
          </a:p>
          <a:p>
            <a:pPr>
              <a:lnSpc>
                <a:spcPct val="106000"/>
              </a:lnSpc>
              <a:spcBef>
                <a:spcPts val="600"/>
              </a:spcBef>
              <a:spcAft>
                <a:spcPts val="600"/>
              </a:spcAft>
              <a:buClr>
                <a:srgbClr val="F9A451"/>
              </a:buClr>
            </a:pPr>
            <a:r>
              <a:rPr lang="en-US" sz="1800" dirty="0">
                <a:solidFill>
                  <a:srgbClr val="000000"/>
                </a:solidFill>
              </a:rPr>
              <a:t>Who would need the PEIMS Data Approver role?</a:t>
            </a:r>
          </a:p>
        </p:txBody>
      </p:sp>
    </p:spTree>
    <p:extLst>
      <p:ext uri="{BB962C8B-B14F-4D97-AF65-F5344CB8AC3E}">
        <p14:creationId xmlns:p14="http://schemas.microsoft.com/office/powerpoint/2010/main" val="387319837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102</a:t>
            </a:fld>
            <a:endParaRPr lang="en-US" dirty="0"/>
          </a:p>
        </p:txBody>
      </p:sp>
      <p:sp>
        <p:nvSpPr>
          <p:cNvPr id="3" name="Title 2"/>
          <p:cNvSpPr>
            <a:spLocks noGrp="1"/>
          </p:cNvSpPr>
          <p:nvPr>
            <p:ph type="title"/>
          </p:nvPr>
        </p:nvSpPr>
        <p:spPr/>
        <p:txBody>
          <a:bodyPr/>
          <a:lstStyle/>
          <a:p>
            <a:r>
              <a:rPr lang="en-US" dirty="0" smtClean="0"/>
              <a:t>Knowledge Check</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click the Knowledge Check link in Project Share and take ten minutes to answer questions about this training session.</a:t>
            </a:r>
          </a:p>
          <a:p>
            <a:pPr marL="0" lvl="0" indent="0">
              <a:buNone/>
            </a:pPr>
            <a:endParaRPr lang="en-US" sz="18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rPr>
              <a:t>www.projectsharetx.org</a:t>
            </a:r>
            <a:endParaRPr lang="en-US" sz="2400" b="1" dirty="0">
              <a:solidFill>
                <a:srgbClr val="FFFFFF"/>
              </a:solidFill>
            </a:endParaRPr>
          </a:p>
        </p:txBody>
      </p:sp>
    </p:spTree>
    <p:extLst>
      <p:ext uri="{BB962C8B-B14F-4D97-AF65-F5344CB8AC3E}">
        <p14:creationId xmlns:p14="http://schemas.microsoft.com/office/powerpoint/2010/main" val="30530942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103</a:t>
            </a:fld>
            <a:endParaRPr lang="en-US" dirty="0"/>
          </a:p>
        </p:txBody>
      </p:sp>
      <p:sp>
        <p:nvSpPr>
          <p:cNvPr id="3" name="Title 2"/>
          <p:cNvSpPr>
            <a:spLocks noGrp="1"/>
          </p:cNvSpPr>
          <p:nvPr>
            <p:ph type="title"/>
          </p:nvPr>
        </p:nvSpPr>
        <p:spPr/>
        <p:txBody>
          <a:bodyPr/>
          <a:lstStyle/>
          <a:p>
            <a:r>
              <a:rPr lang="en-US" dirty="0" smtClean="0"/>
              <a:t>Training Survey</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click the survey link in Project Share and take </a:t>
            </a:r>
            <a:r>
              <a:rPr lang="en-US" sz="1800" dirty="0" smtClean="0"/>
              <a:t>five </a:t>
            </a:r>
            <a:r>
              <a:rPr lang="en-US" sz="1800" dirty="0"/>
              <a:t>minutes to answer questions about this training session</a:t>
            </a:r>
            <a:r>
              <a:rPr lang="en-US" sz="1800" dirty="0" smtClean="0"/>
              <a:t>.</a:t>
            </a:r>
            <a:endParaRPr lang="en-US" sz="18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rPr>
              <a:t>www.projectsharetx.org</a:t>
            </a:r>
            <a:endParaRPr lang="en-US" sz="2400" b="1" dirty="0">
              <a:solidFill>
                <a:srgbClr val="FFFFFF"/>
              </a:solidFill>
            </a:endParaRPr>
          </a:p>
        </p:txBody>
      </p:sp>
    </p:spTree>
    <p:extLst>
      <p:ext uri="{BB962C8B-B14F-4D97-AF65-F5344CB8AC3E}">
        <p14:creationId xmlns:p14="http://schemas.microsoft.com/office/powerpoint/2010/main" val="203254009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Questions?</a:t>
            </a:r>
            <a:endParaRPr lang="en-US" sz="4200" b="1" dirty="0"/>
          </a:p>
        </p:txBody>
      </p:sp>
      <p:sp>
        <p:nvSpPr>
          <p:cNvPr id="9" name="Slide Number Placeholder 8"/>
          <p:cNvSpPr>
            <a:spLocks noGrp="1"/>
          </p:cNvSpPr>
          <p:nvPr>
            <p:ph type="sldNum" sz="quarter" idx="11"/>
          </p:nvPr>
        </p:nvSpPr>
        <p:spPr/>
        <p:txBody>
          <a:bodyPr/>
          <a:lstStyle/>
          <a:p>
            <a:fld id="{2F0C4421-5918-4AA3-AE4A-C36EDD2FD6EB}" type="slidenum">
              <a:rPr lang="en-US" smtClean="0"/>
              <a:pPr/>
              <a:t>104</a:t>
            </a:fld>
            <a:endParaRPr lang="en-US" dirty="0"/>
          </a:p>
        </p:txBody>
      </p:sp>
      <p:sp>
        <p:nvSpPr>
          <p:cNvPr id="3" name="Title 8"/>
          <p:cNvSpPr txBox="1">
            <a:spLocks/>
          </p:cNvSpPr>
          <p:nvPr/>
        </p:nvSpPr>
        <p:spPr>
          <a:xfrm>
            <a:off x="1524000" y="5562600"/>
            <a:ext cx="7620000" cy="838200"/>
          </a:xfrm>
          <a:prstGeom prst="rect">
            <a:avLst/>
          </a:prstGeom>
        </p:spPr>
        <p:txBody>
          <a:bodyPr vert="horz" lIns="91440" rIns="45720" rtlCol="0" anchor="ctr">
            <a:normAutofit fontScale="97500"/>
            <a:scene3d>
              <a:camera prst="orthographicFront"/>
              <a:lightRig rig="threePt" dir="t">
                <a:rot lat="0" lon="0" rev="4800000"/>
              </a:lightRig>
            </a:scene3d>
            <a:sp3d prstMaterial="matte">
              <a:bevelT w="50800" h="10160"/>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1" i="0" strike="noStrike" kern="1200" cap="none" spc="0" normalizeH="0" baseline="0" noProof="0" dirty="0" smtClean="0">
                <a:ln>
                  <a:noFill/>
                </a:ln>
                <a:solidFill>
                  <a:schemeClr val="tx2"/>
                </a:solidFill>
                <a:effectLst/>
                <a:uLnTx/>
                <a:uFillTx/>
                <a:latin typeface="Corbel" pitchFamily="34" charset="0"/>
                <a:ea typeface="+mj-ea"/>
                <a:cs typeface="+mj-cs"/>
                <a:hlinkClick r:id="rId3"/>
              </a:rPr>
              <a:t>www.TexasStudentDataSystem.org</a:t>
            </a:r>
            <a:endParaRPr kumimoji="0" lang="en-US" sz="3200" b="1" i="0" strike="noStrike" kern="1200" cap="none" spc="0" normalizeH="0" baseline="0" noProof="0" dirty="0">
              <a:ln>
                <a:noFill/>
              </a:ln>
              <a:solidFill>
                <a:schemeClr val="tx1"/>
              </a:solidFill>
              <a:effectLst/>
              <a:uLnTx/>
              <a:uFillTx/>
              <a:latin typeface="+mj-lt"/>
              <a:ea typeface="+mj-ea"/>
              <a:cs typeface="+mj-cs"/>
            </a:endParaRPr>
          </a:p>
        </p:txBody>
      </p:sp>
      <p:pic>
        <p:nvPicPr>
          <p:cNvPr id="172033" name="Picture 1"/>
          <p:cNvPicPr>
            <a:picLocks noChangeAspect="1" noChangeArrowheads="1"/>
          </p:cNvPicPr>
          <p:nvPr/>
        </p:nvPicPr>
        <p:blipFill>
          <a:blip r:embed="rId4" cstate="print"/>
          <a:srcRect l="12927" r="9783" b="33828"/>
          <a:stretch>
            <a:fillRect/>
          </a:stretch>
        </p:blipFill>
        <p:spPr bwMode="auto">
          <a:xfrm>
            <a:off x="1558289" y="0"/>
            <a:ext cx="7585711" cy="4561159"/>
          </a:xfrm>
          <a:prstGeom prst="rect">
            <a:avLst/>
          </a:prstGeom>
          <a:noFill/>
          <a:ln w="15875">
            <a:solidFill>
              <a:srgbClr val="0083CC"/>
            </a:solidFill>
            <a:miter lim="800000"/>
            <a:headEnd/>
            <a:tailEnd/>
          </a:ln>
        </p:spPr>
      </p:pic>
    </p:spTree>
    <p:extLst>
      <p:ext uri="{BB962C8B-B14F-4D97-AF65-F5344CB8AC3E}">
        <p14:creationId xmlns:p14="http://schemas.microsoft.com/office/powerpoint/2010/main" val="1782618613"/>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PEIMS Data Submitter</a:t>
            </a:r>
          </a:p>
        </p:txBody>
      </p:sp>
      <p:sp>
        <p:nvSpPr>
          <p:cNvPr id="3" name="Content Placeholder 2"/>
          <p:cNvSpPr>
            <a:spLocks noGrp="1"/>
          </p:cNvSpPr>
          <p:nvPr>
            <p:ph sz="quarter" idx="1"/>
          </p:nvPr>
        </p:nvSpPr>
        <p:spPr/>
        <p:txBody>
          <a:bodyPr/>
          <a:lstStyle/>
          <a:p>
            <a:pPr marL="0" indent="0">
              <a:buNone/>
            </a:pPr>
            <a:r>
              <a:rPr lang="en-US" u="sng" dirty="0"/>
              <a:t>PEIMS Data Submitter and ODS Data Loader </a:t>
            </a:r>
            <a:r>
              <a:rPr lang="en-US" u="sng" dirty="0" smtClean="0"/>
              <a:t>Role:</a:t>
            </a:r>
            <a:r>
              <a:rPr lang="en-US" dirty="0" smtClean="0"/>
              <a:t> </a:t>
            </a:r>
            <a:r>
              <a:rPr lang="en-US" u="sng" dirty="0" smtClean="0"/>
              <a:t>Portal </a:t>
            </a:r>
            <a:r>
              <a:rPr lang="en-US" u="sng" dirty="0"/>
              <a:t>View </a:t>
            </a:r>
          </a:p>
          <a:p>
            <a:r>
              <a:rPr lang="en-US" dirty="0" smtClean="0"/>
              <a:t>The PEIMS Data Submitter has privileges to Promote Loaded Data, Validate and Search the Data and View the Reports.</a:t>
            </a:r>
            <a:endParaRPr lang="en-US" dirty="0"/>
          </a:p>
          <a:p>
            <a:r>
              <a:rPr lang="en-US" dirty="0"/>
              <a:t>Manage Data Loads is associated with the ODS Data Loader Role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10</a:t>
            </a:fld>
            <a:endParaRPr lang="en-US" dirty="0"/>
          </a:p>
        </p:txBody>
      </p:sp>
      <p:pic>
        <p:nvPicPr>
          <p:cNvPr id="6" name="Picture 5"/>
          <p:cNvPicPr>
            <a:picLocks noChangeAspect="1"/>
          </p:cNvPicPr>
          <p:nvPr/>
        </p:nvPicPr>
        <p:blipFill>
          <a:blip r:embed="rId3"/>
          <a:stretch>
            <a:fillRect/>
          </a:stretch>
        </p:blipFill>
        <p:spPr>
          <a:xfrm>
            <a:off x="1756768" y="3429000"/>
            <a:ext cx="5630465" cy="2765842"/>
          </a:xfrm>
          <a:prstGeom prst="rect">
            <a:avLst/>
          </a:prstGeom>
          <a:effectLst>
            <a:outerShdw blurRad="63500" sx="102000" sy="102000" algn="ctr" rotWithShape="0">
              <a:prstClr val="black">
                <a:alpha val="40000"/>
              </a:prstClr>
            </a:outerShdw>
          </a:effectLst>
        </p:spPr>
      </p:pic>
      <p:sp>
        <p:nvSpPr>
          <p:cNvPr id="7" name="Down Arrow 6"/>
          <p:cNvSpPr/>
          <p:nvPr/>
        </p:nvSpPr>
        <p:spPr>
          <a:xfrm rot="3572787">
            <a:off x="7335926" y="3886440"/>
            <a:ext cx="530642" cy="1235607"/>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50426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PEIMS Data Submitter</a:t>
            </a:r>
          </a:p>
        </p:txBody>
      </p:sp>
      <p:sp>
        <p:nvSpPr>
          <p:cNvPr id="3" name="Content Placeholder 2"/>
          <p:cNvSpPr>
            <a:spLocks noGrp="1"/>
          </p:cNvSpPr>
          <p:nvPr>
            <p:ph sz="quarter" idx="1"/>
          </p:nvPr>
        </p:nvSpPr>
        <p:spPr>
          <a:xfrm>
            <a:off x="533400" y="1752600"/>
            <a:ext cx="8458200" cy="4495800"/>
          </a:xfrm>
        </p:spPr>
        <p:txBody>
          <a:bodyPr/>
          <a:lstStyle/>
          <a:p>
            <a:pPr marL="0" indent="0">
              <a:buNone/>
            </a:pPr>
            <a:r>
              <a:rPr lang="en-US" u="sng" dirty="0"/>
              <a:t>PEIMS Data Submitter and ODS Data Loader </a:t>
            </a:r>
            <a:r>
              <a:rPr lang="en-US" u="sng" dirty="0" smtClean="0"/>
              <a:t>Role</a:t>
            </a:r>
            <a:r>
              <a:rPr lang="en-US" dirty="0" smtClean="0"/>
              <a:t>: </a:t>
            </a:r>
            <a:r>
              <a:rPr lang="en-US" u="sng" dirty="0" smtClean="0"/>
              <a:t>PEIMS </a:t>
            </a:r>
            <a:r>
              <a:rPr lang="en-US" u="sng" dirty="0"/>
              <a:t>Application View </a:t>
            </a:r>
          </a:p>
          <a:p>
            <a:r>
              <a:rPr lang="en-US" dirty="0"/>
              <a:t>PEIMS Data Submitter has access to the Data Promotions, Validations, Prepare/Finalize Submission, Access Data and View Reports </a:t>
            </a:r>
            <a:r>
              <a:rPr lang="en-US" dirty="0" smtClean="0"/>
              <a:t>tab</a:t>
            </a:r>
          </a:p>
          <a:p>
            <a:r>
              <a:rPr lang="en-US" dirty="0" smtClean="0"/>
              <a:t>The PEIMS Data Submitter can promote PEIMS Data into the PDM and </a:t>
            </a:r>
            <a:r>
              <a:rPr lang="en-US" dirty="0"/>
              <a:t>v</a:t>
            </a:r>
            <a:r>
              <a:rPr lang="en-US" dirty="0" smtClean="0"/>
              <a:t>alidate the PEIMS Data, search the Data but can’t mark the data complete.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11</a:t>
            </a:fld>
            <a:endParaRPr lang="en-US" dirty="0"/>
          </a:p>
        </p:txBody>
      </p:sp>
      <p:pic>
        <p:nvPicPr>
          <p:cNvPr id="5" name="Picture 4"/>
          <p:cNvPicPr>
            <a:picLocks noChangeAspect="1"/>
          </p:cNvPicPr>
          <p:nvPr/>
        </p:nvPicPr>
        <p:blipFill>
          <a:blip r:embed="rId3"/>
          <a:stretch>
            <a:fillRect/>
          </a:stretch>
        </p:blipFill>
        <p:spPr>
          <a:xfrm>
            <a:off x="1521755" y="3587074"/>
            <a:ext cx="6176690" cy="2888602"/>
          </a:xfrm>
          <a:prstGeom prst="rect">
            <a:avLst/>
          </a:prstGeom>
          <a:effectLst>
            <a:outerShdw blurRad="63500" sx="102000" sy="102000" algn="ctr" rotWithShape="0">
              <a:prstClr val="black">
                <a:alpha val="40000"/>
              </a:prstClr>
            </a:outerShdw>
          </a:effectLst>
        </p:spPr>
      </p:pic>
      <p:sp>
        <p:nvSpPr>
          <p:cNvPr id="6" name="Rectangle 5"/>
          <p:cNvSpPr/>
          <p:nvPr/>
        </p:nvSpPr>
        <p:spPr>
          <a:xfrm>
            <a:off x="2133600" y="4495800"/>
            <a:ext cx="4476750" cy="32385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1252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PEIMS Data </a:t>
            </a:r>
            <a:r>
              <a:rPr lang="en-US" dirty="0" smtClean="0"/>
              <a:t>Completer</a:t>
            </a:r>
            <a:endParaRPr lang="en-US" dirty="0"/>
          </a:p>
        </p:txBody>
      </p:sp>
      <p:sp>
        <p:nvSpPr>
          <p:cNvPr id="3" name="Content Placeholder 2"/>
          <p:cNvSpPr>
            <a:spLocks noGrp="1"/>
          </p:cNvSpPr>
          <p:nvPr>
            <p:ph sz="quarter" idx="1"/>
          </p:nvPr>
        </p:nvSpPr>
        <p:spPr/>
        <p:txBody>
          <a:bodyPr/>
          <a:lstStyle/>
          <a:p>
            <a:pPr marL="0" indent="0">
              <a:buNone/>
            </a:pPr>
            <a:r>
              <a:rPr lang="en-US" u="sng" dirty="0"/>
              <a:t>PEIMS Data Completer and ODS Data Loader </a:t>
            </a:r>
            <a:r>
              <a:rPr lang="en-US" u="sng" dirty="0" smtClean="0"/>
              <a:t>Role:</a:t>
            </a:r>
            <a:r>
              <a:rPr lang="en-US" dirty="0" smtClean="0"/>
              <a:t> </a:t>
            </a:r>
            <a:r>
              <a:rPr lang="en-US" u="sng" dirty="0" smtClean="0"/>
              <a:t>Portal </a:t>
            </a:r>
            <a:r>
              <a:rPr lang="en-US" u="sng" dirty="0"/>
              <a:t>View</a:t>
            </a:r>
          </a:p>
          <a:p>
            <a:r>
              <a:rPr lang="en-US" dirty="0"/>
              <a:t>The Data Completer has portal links to Promote Loaded Data, Prepare/Finalize Data and View Reports.</a:t>
            </a:r>
          </a:p>
          <a:p>
            <a:r>
              <a:rPr lang="en-US" dirty="0"/>
              <a:t>Manage Data Loads is associated with the ODS Data Loader Role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12</a:t>
            </a:fld>
            <a:endParaRPr lang="en-US" dirty="0"/>
          </a:p>
        </p:txBody>
      </p:sp>
      <p:pic>
        <p:nvPicPr>
          <p:cNvPr id="7" name="Picture 6"/>
          <p:cNvPicPr>
            <a:picLocks noChangeAspect="1"/>
          </p:cNvPicPr>
          <p:nvPr/>
        </p:nvPicPr>
        <p:blipFill>
          <a:blip r:embed="rId3"/>
          <a:stretch>
            <a:fillRect/>
          </a:stretch>
        </p:blipFill>
        <p:spPr>
          <a:xfrm>
            <a:off x="1747435" y="3429000"/>
            <a:ext cx="5649131" cy="2743200"/>
          </a:xfrm>
          <a:prstGeom prst="rect">
            <a:avLst/>
          </a:prstGeom>
          <a:effectLst>
            <a:outerShdw blurRad="63500" sx="102000" sy="102000" algn="ctr" rotWithShape="0">
              <a:prstClr val="black">
                <a:alpha val="40000"/>
              </a:prstClr>
            </a:outerShdw>
          </a:effectLst>
        </p:spPr>
      </p:pic>
      <p:sp>
        <p:nvSpPr>
          <p:cNvPr id="5" name="Down Arrow 4"/>
          <p:cNvSpPr/>
          <p:nvPr/>
        </p:nvSpPr>
        <p:spPr>
          <a:xfrm rot="3572787">
            <a:off x="6650126" y="4182797"/>
            <a:ext cx="530642" cy="1235607"/>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2262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PEIMS Data </a:t>
            </a:r>
            <a:r>
              <a:rPr lang="en-US" dirty="0" smtClean="0"/>
              <a:t>Completer</a:t>
            </a:r>
            <a:endParaRPr lang="en-US" dirty="0"/>
          </a:p>
        </p:txBody>
      </p:sp>
      <p:sp>
        <p:nvSpPr>
          <p:cNvPr id="3" name="Content Placeholder 2"/>
          <p:cNvSpPr>
            <a:spLocks noGrp="1"/>
          </p:cNvSpPr>
          <p:nvPr>
            <p:ph sz="quarter" idx="1"/>
          </p:nvPr>
        </p:nvSpPr>
        <p:spPr/>
        <p:txBody>
          <a:bodyPr/>
          <a:lstStyle/>
          <a:p>
            <a:pPr marL="0" indent="0">
              <a:buNone/>
            </a:pPr>
            <a:r>
              <a:rPr lang="en-US" u="sng" dirty="0"/>
              <a:t>PEIMS Data Completer and ODS Data Loader </a:t>
            </a:r>
            <a:r>
              <a:rPr lang="en-US" u="sng" dirty="0" smtClean="0"/>
              <a:t>Role:</a:t>
            </a:r>
            <a:r>
              <a:rPr lang="en-US" dirty="0" smtClean="0"/>
              <a:t> </a:t>
            </a:r>
            <a:r>
              <a:rPr lang="en-US" u="sng" dirty="0" smtClean="0"/>
              <a:t>PEIMS </a:t>
            </a:r>
            <a:r>
              <a:rPr lang="en-US" u="sng" dirty="0"/>
              <a:t>Application View</a:t>
            </a:r>
          </a:p>
          <a:p>
            <a:r>
              <a:rPr lang="en-US" dirty="0"/>
              <a:t>The PEIMS Data Completer has access to Data Promotions, Validations, Prepare/Finalize Submission, Access Data and View Reports </a:t>
            </a:r>
            <a:r>
              <a:rPr lang="en-US" dirty="0" smtClean="0"/>
              <a:t>tab</a:t>
            </a:r>
          </a:p>
          <a:p>
            <a:r>
              <a:rPr lang="en-US" dirty="0" smtClean="0"/>
              <a:t>The PEIMS Data Completer can manage data promotions, validate and search the data, view reports and mark the data submission Complete for the LEA</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13</a:t>
            </a:fld>
            <a:endParaRPr lang="en-US" dirty="0"/>
          </a:p>
        </p:txBody>
      </p:sp>
      <p:pic>
        <p:nvPicPr>
          <p:cNvPr id="5" name="Picture 4"/>
          <p:cNvPicPr>
            <a:picLocks noChangeAspect="1"/>
          </p:cNvPicPr>
          <p:nvPr/>
        </p:nvPicPr>
        <p:blipFill>
          <a:blip r:embed="rId3"/>
          <a:stretch>
            <a:fillRect/>
          </a:stretch>
        </p:blipFill>
        <p:spPr>
          <a:xfrm>
            <a:off x="1728369" y="3788735"/>
            <a:ext cx="5687262" cy="2743200"/>
          </a:xfrm>
          <a:prstGeom prst="rect">
            <a:avLst/>
          </a:prstGeom>
          <a:effectLst>
            <a:outerShdw blurRad="63500" sx="102000" sy="102000" algn="ctr" rotWithShape="0">
              <a:prstClr val="black">
                <a:alpha val="40000"/>
              </a:prstClr>
            </a:outerShdw>
          </a:effectLst>
        </p:spPr>
      </p:pic>
      <p:sp>
        <p:nvSpPr>
          <p:cNvPr id="6" name="Rectangle 5"/>
          <p:cNvSpPr/>
          <p:nvPr/>
        </p:nvSpPr>
        <p:spPr>
          <a:xfrm>
            <a:off x="2133600" y="4648200"/>
            <a:ext cx="4476750" cy="32385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58400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PEIMS Data </a:t>
            </a:r>
            <a:r>
              <a:rPr lang="en-US" dirty="0" smtClean="0"/>
              <a:t>Approver (LEA)</a:t>
            </a:r>
            <a:endParaRPr lang="en-US" dirty="0"/>
          </a:p>
        </p:txBody>
      </p:sp>
      <p:sp>
        <p:nvSpPr>
          <p:cNvPr id="3" name="Content Placeholder 2"/>
          <p:cNvSpPr>
            <a:spLocks noGrp="1"/>
          </p:cNvSpPr>
          <p:nvPr>
            <p:ph sz="quarter" idx="1"/>
          </p:nvPr>
        </p:nvSpPr>
        <p:spPr/>
        <p:txBody>
          <a:bodyPr/>
          <a:lstStyle/>
          <a:p>
            <a:pPr marL="0" indent="0">
              <a:buNone/>
            </a:pPr>
            <a:r>
              <a:rPr lang="en-US" u="sng" dirty="0"/>
              <a:t>PEIMS Data </a:t>
            </a:r>
            <a:r>
              <a:rPr lang="en-US" u="sng" dirty="0" smtClean="0"/>
              <a:t>Approver:</a:t>
            </a:r>
            <a:r>
              <a:rPr lang="en-US" dirty="0" smtClean="0"/>
              <a:t> </a:t>
            </a:r>
            <a:r>
              <a:rPr lang="en-US" u="sng" dirty="0" smtClean="0"/>
              <a:t>Portal </a:t>
            </a:r>
            <a:r>
              <a:rPr lang="en-US" u="sng" dirty="0"/>
              <a:t>View</a:t>
            </a:r>
          </a:p>
          <a:p>
            <a:r>
              <a:rPr lang="en-US" dirty="0"/>
              <a:t>The PEIMS Data Approver has access to Prepare/Finalize Data and View Reports within the </a:t>
            </a:r>
            <a:r>
              <a:rPr lang="en-US" dirty="0" smtClean="0"/>
              <a:t>Portal</a:t>
            </a:r>
          </a:p>
          <a:p>
            <a:r>
              <a:rPr lang="en-US" dirty="0"/>
              <a:t>The PEIMS Data Approver at the LEA is role used for the Superintendent to Approve the PEIMS data submission.</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14</a:t>
            </a:fld>
            <a:endParaRPr lang="en-US" dirty="0"/>
          </a:p>
        </p:txBody>
      </p:sp>
      <p:pic>
        <p:nvPicPr>
          <p:cNvPr id="5" name="Picture 4"/>
          <p:cNvPicPr>
            <a:picLocks noChangeAspect="1"/>
          </p:cNvPicPr>
          <p:nvPr/>
        </p:nvPicPr>
        <p:blipFill>
          <a:blip r:embed="rId3"/>
          <a:stretch>
            <a:fillRect/>
          </a:stretch>
        </p:blipFill>
        <p:spPr>
          <a:xfrm>
            <a:off x="1753406" y="3657600"/>
            <a:ext cx="5637189" cy="2743200"/>
          </a:xfrm>
          <a:prstGeom prst="rect">
            <a:avLst/>
          </a:prstGeom>
          <a:effectLst>
            <a:outerShdw blurRad="63500" sx="102000" sy="102000" algn="ctr" rotWithShape="0">
              <a:prstClr val="black">
                <a:alpha val="40000"/>
              </a:prstClr>
            </a:outerShdw>
          </a:effectLst>
        </p:spPr>
      </p:pic>
      <p:sp>
        <p:nvSpPr>
          <p:cNvPr id="6" name="Down Arrow 5"/>
          <p:cNvSpPr/>
          <p:nvPr/>
        </p:nvSpPr>
        <p:spPr>
          <a:xfrm rot="3572787">
            <a:off x="5507126" y="4335197"/>
            <a:ext cx="530642" cy="1235607"/>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87714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PEIMS Data </a:t>
            </a:r>
            <a:r>
              <a:rPr lang="en-US" dirty="0" smtClean="0"/>
              <a:t>Approver (LEA)</a:t>
            </a:r>
            <a:endParaRPr lang="en-US" dirty="0"/>
          </a:p>
        </p:txBody>
      </p:sp>
      <p:sp>
        <p:nvSpPr>
          <p:cNvPr id="3" name="Content Placeholder 2"/>
          <p:cNvSpPr>
            <a:spLocks noGrp="1"/>
          </p:cNvSpPr>
          <p:nvPr>
            <p:ph sz="quarter" idx="1"/>
          </p:nvPr>
        </p:nvSpPr>
        <p:spPr/>
        <p:txBody>
          <a:bodyPr/>
          <a:lstStyle/>
          <a:p>
            <a:pPr marL="0" indent="0">
              <a:buNone/>
            </a:pPr>
            <a:r>
              <a:rPr lang="en-US" u="sng" dirty="0"/>
              <a:t>PEIMS Data </a:t>
            </a:r>
            <a:r>
              <a:rPr lang="en-US" u="sng" dirty="0" smtClean="0"/>
              <a:t>Approver:</a:t>
            </a:r>
            <a:r>
              <a:rPr lang="en-US" dirty="0" smtClean="0"/>
              <a:t> </a:t>
            </a:r>
            <a:r>
              <a:rPr lang="en-US" u="sng" dirty="0" smtClean="0"/>
              <a:t>PEIMS </a:t>
            </a:r>
            <a:r>
              <a:rPr lang="en-US" u="sng" dirty="0"/>
              <a:t>Application View</a:t>
            </a:r>
          </a:p>
          <a:p>
            <a:r>
              <a:rPr lang="en-US" dirty="0"/>
              <a:t>The PEIMS Data Approver has access to the Prepare/Finalize Submission, Access Data and View Reports tabs</a:t>
            </a:r>
            <a:r>
              <a:rPr lang="en-US" dirty="0" smtClean="0"/>
              <a:t>.</a:t>
            </a:r>
          </a:p>
          <a:p>
            <a:r>
              <a:rPr lang="en-US" dirty="0"/>
              <a:t>The PEIMS Data Approver at the LEA is role used for the Superintendent to Approve the PEIMS data submission.</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15</a:t>
            </a:fld>
            <a:endParaRPr lang="en-US" dirty="0"/>
          </a:p>
        </p:txBody>
      </p:sp>
      <p:pic>
        <p:nvPicPr>
          <p:cNvPr id="5" name="Picture 4"/>
          <p:cNvPicPr>
            <a:picLocks noChangeAspect="1"/>
          </p:cNvPicPr>
          <p:nvPr/>
        </p:nvPicPr>
        <p:blipFill>
          <a:blip r:embed="rId3"/>
          <a:stretch>
            <a:fillRect/>
          </a:stretch>
        </p:blipFill>
        <p:spPr>
          <a:xfrm>
            <a:off x="1714500" y="3657600"/>
            <a:ext cx="5791200" cy="2743200"/>
          </a:xfrm>
          <a:prstGeom prst="rect">
            <a:avLst/>
          </a:prstGeom>
          <a:effectLst>
            <a:outerShdw blurRad="63500" sx="102000" sy="102000" algn="ctr" rotWithShape="0">
              <a:prstClr val="black">
                <a:alpha val="40000"/>
              </a:prstClr>
            </a:outerShdw>
          </a:effectLst>
        </p:spPr>
      </p:pic>
      <p:sp>
        <p:nvSpPr>
          <p:cNvPr id="6" name="Rectangle 5"/>
          <p:cNvSpPr/>
          <p:nvPr/>
        </p:nvSpPr>
        <p:spPr>
          <a:xfrm>
            <a:off x="2133600" y="4629150"/>
            <a:ext cx="2971800" cy="24765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4903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PEIMS Data </a:t>
            </a:r>
            <a:r>
              <a:rPr lang="en-US" dirty="0" smtClean="0"/>
              <a:t>Accepter (ESC)</a:t>
            </a:r>
            <a:endParaRPr lang="en-US" dirty="0"/>
          </a:p>
        </p:txBody>
      </p:sp>
      <p:sp>
        <p:nvSpPr>
          <p:cNvPr id="3" name="Content Placeholder 2"/>
          <p:cNvSpPr>
            <a:spLocks noGrp="1"/>
          </p:cNvSpPr>
          <p:nvPr>
            <p:ph sz="quarter" idx="1"/>
          </p:nvPr>
        </p:nvSpPr>
        <p:spPr/>
        <p:txBody>
          <a:bodyPr/>
          <a:lstStyle/>
          <a:p>
            <a:pPr marL="0" indent="0">
              <a:buNone/>
            </a:pPr>
            <a:r>
              <a:rPr lang="en-US" u="sng" dirty="0"/>
              <a:t>PEIMS Data </a:t>
            </a:r>
            <a:r>
              <a:rPr lang="en-US" u="sng" dirty="0" smtClean="0"/>
              <a:t>Accepter:</a:t>
            </a:r>
            <a:r>
              <a:rPr lang="en-US" dirty="0" smtClean="0"/>
              <a:t> </a:t>
            </a:r>
            <a:r>
              <a:rPr lang="en-US" u="sng" dirty="0" smtClean="0"/>
              <a:t>Portal </a:t>
            </a:r>
            <a:r>
              <a:rPr lang="en-US" u="sng" dirty="0"/>
              <a:t>View</a:t>
            </a:r>
          </a:p>
          <a:p>
            <a:r>
              <a:rPr lang="en-US" dirty="0"/>
              <a:t>This role has access to </a:t>
            </a:r>
            <a:r>
              <a:rPr lang="en-US" dirty="0" smtClean="0"/>
              <a:t>view and </a:t>
            </a:r>
            <a:r>
              <a:rPr lang="en-US" dirty="0"/>
              <a:t>run reports, and accept/reject the ESC PEIMS data </a:t>
            </a:r>
            <a:r>
              <a:rPr lang="en-US" dirty="0" smtClean="0"/>
              <a:t>collection</a:t>
            </a:r>
          </a:p>
          <a:p>
            <a:r>
              <a:rPr lang="en-US" dirty="0"/>
              <a:t>If the user also has the "ESC Access to LEA Data" permission, then the user can also accept/reject the collections for LEAs belonging to their </a:t>
            </a:r>
            <a:r>
              <a:rPr lang="en-US" dirty="0" smtClean="0"/>
              <a:t>ESC</a:t>
            </a: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16</a:t>
            </a:fld>
            <a:endParaRPr lang="en-US" dirty="0"/>
          </a:p>
        </p:txBody>
      </p:sp>
      <p:pic>
        <p:nvPicPr>
          <p:cNvPr id="5" name="Picture 4"/>
          <p:cNvPicPr>
            <a:picLocks noChangeAspect="1"/>
          </p:cNvPicPr>
          <p:nvPr/>
        </p:nvPicPr>
        <p:blipFill>
          <a:blip r:embed="rId3"/>
          <a:stretch>
            <a:fillRect/>
          </a:stretch>
        </p:blipFill>
        <p:spPr>
          <a:xfrm>
            <a:off x="1712316" y="3657600"/>
            <a:ext cx="5719369" cy="2743200"/>
          </a:xfrm>
          <a:prstGeom prst="rect">
            <a:avLst/>
          </a:prstGeom>
          <a:effectLst>
            <a:outerShdw blurRad="63500" sx="102000" sy="102000" algn="ctr" rotWithShape="0">
              <a:prstClr val="black">
                <a:alpha val="40000"/>
              </a:prstClr>
            </a:outerShdw>
          </a:effectLst>
        </p:spPr>
      </p:pic>
      <p:sp>
        <p:nvSpPr>
          <p:cNvPr id="6" name="Down Arrow 5"/>
          <p:cNvSpPr/>
          <p:nvPr/>
        </p:nvSpPr>
        <p:spPr>
          <a:xfrm rot="3572787">
            <a:off x="5507126" y="4335197"/>
            <a:ext cx="530642" cy="1235607"/>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20389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PEIMS Data </a:t>
            </a:r>
            <a:r>
              <a:rPr lang="en-US" dirty="0" smtClean="0"/>
              <a:t>Accepter (ESC)</a:t>
            </a:r>
            <a:endParaRPr lang="en-US" dirty="0"/>
          </a:p>
        </p:txBody>
      </p:sp>
      <p:sp>
        <p:nvSpPr>
          <p:cNvPr id="3" name="Content Placeholder 2"/>
          <p:cNvSpPr>
            <a:spLocks noGrp="1"/>
          </p:cNvSpPr>
          <p:nvPr>
            <p:ph sz="quarter" idx="1"/>
          </p:nvPr>
        </p:nvSpPr>
        <p:spPr/>
        <p:txBody>
          <a:bodyPr/>
          <a:lstStyle/>
          <a:p>
            <a:pPr marL="0" indent="0">
              <a:buNone/>
            </a:pPr>
            <a:r>
              <a:rPr lang="en-US" u="sng" dirty="0"/>
              <a:t>PEIMS Data </a:t>
            </a:r>
            <a:r>
              <a:rPr lang="en-US" u="sng" dirty="0" smtClean="0"/>
              <a:t>Accepter</a:t>
            </a:r>
            <a:r>
              <a:rPr lang="en-US" dirty="0" smtClean="0"/>
              <a:t>: </a:t>
            </a:r>
            <a:r>
              <a:rPr lang="en-US" u="sng" dirty="0" smtClean="0"/>
              <a:t>PEIMS </a:t>
            </a:r>
            <a:r>
              <a:rPr lang="en-US" u="sng" dirty="0"/>
              <a:t>Application View</a:t>
            </a:r>
          </a:p>
          <a:p>
            <a:r>
              <a:rPr lang="en-US" dirty="0" smtClean="0"/>
              <a:t>This </a:t>
            </a:r>
            <a:r>
              <a:rPr lang="en-US" dirty="0"/>
              <a:t>role has access to view, run reports, and accept/reject the </a:t>
            </a:r>
            <a:r>
              <a:rPr lang="en-US" dirty="0" smtClean="0"/>
              <a:t>ESC </a:t>
            </a:r>
            <a:r>
              <a:rPr lang="en-US" dirty="0"/>
              <a:t>PEIMS data </a:t>
            </a:r>
            <a:r>
              <a:rPr lang="en-US" dirty="0" smtClean="0"/>
              <a:t>collection</a:t>
            </a:r>
          </a:p>
          <a:p>
            <a:r>
              <a:rPr lang="en-US" dirty="0" smtClean="0"/>
              <a:t>If </a:t>
            </a:r>
            <a:r>
              <a:rPr lang="en-US" dirty="0"/>
              <a:t>the user also has the "ESC Access to LEA Data" permission, then the user can also accept/reject the collections for LEAs belonging to their </a:t>
            </a:r>
            <a:r>
              <a:rPr lang="en-US" dirty="0" smtClean="0"/>
              <a:t>ESC </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17</a:t>
            </a:fld>
            <a:endParaRPr lang="en-US" dirty="0"/>
          </a:p>
        </p:txBody>
      </p:sp>
      <p:pic>
        <p:nvPicPr>
          <p:cNvPr id="5" name="Picture 4"/>
          <p:cNvPicPr>
            <a:picLocks noChangeAspect="1"/>
          </p:cNvPicPr>
          <p:nvPr/>
        </p:nvPicPr>
        <p:blipFill>
          <a:blip r:embed="rId3"/>
          <a:stretch>
            <a:fillRect/>
          </a:stretch>
        </p:blipFill>
        <p:spPr>
          <a:xfrm>
            <a:off x="1666916" y="3657600"/>
            <a:ext cx="5810169" cy="2743200"/>
          </a:xfrm>
          <a:prstGeom prst="rect">
            <a:avLst/>
          </a:prstGeom>
          <a:effectLst>
            <a:outerShdw blurRad="63500" sx="102000" sy="102000" algn="ctr" rotWithShape="0">
              <a:prstClr val="black">
                <a:alpha val="40000"/>
              </a:prstClr>
            </a:outerShdw>
          </a:effectLst>
        </p:spPr>
      </p:pic>
      <p:sp>
        <p:nvSpPr>
          <p:cNvPr id="6" name="Rectangle 5"/>
          <p:cNvSpPr/>
          <p:nvPr/>
        </p:nvSpPr>
        <p:spPr>
          <a:xfrm>
            <a:off x="2133600" y="4629150"/>
            <a:ext cx="2971800" cy="24765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57763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200" dirty="0"/>
              <a:t>TSDS High Level End User Process Map Overview</a:t>
            </a:r>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18</a:t>
            </a:fld>
            <a:endParaRPr lang="en-US" dirty="0"/>
          </a:p>
        </p:txBody>
      </p:sp>
    </p:spTree>
    <p:extLst>
      <p:ext uri="{BB962C8B-B14F-4D97-AF65-F5344CB8AC3E}">
        <p14:creationId xmlns:p14="http://schemas.microsoft.com/office/powerpoint/2010/main" val="9893085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a:t>
            </a:fld>
            <a:endParaRPr lang="en-US" dirty="0"/>
          </a:p>
        </p:txBody>
      </p:sp>
      <p:sp>
        <p:nvSpPr>
          <p:cNvPr id="4" name="Content Placeholder 3"/>
          <p:cNvSpPr>
            <a:spLocks noGrp="1"/>
          </p:cNvSpPr>
          <p:nvPr>
            <p:ph sz="quarter" idx="4294967295"/>
          </p:nvPr>
        </p:nvSpPr>
        <p:spPr>
          <a:xfrm>
            <a:off x="533400" y="1752600"/>
            <a:ext cx="8153400" cy="4495800"/>
          </a:xfrm>
        </p:spPr>
        <p:txBody>
          <a:bodyPr>
            <a:noAutofit/>
          </a:bodyPr>
          <a:lstStyle/>
          <a:p>
            <a:pPr>
              <a:buFont typeface="Wingdings" pitchFamily="2" charset="2"/>
              <a:buChar char="q"/>
            </a:pPr>
            <a:r>
              <a:rPr lang="en-US" dirty="0"/>
              <a:t>Review TSDS Portal and PEIMS Application Roles</a:t>
            </a:r>
          </a:p>
          <a:p>
            <a:pPr>
              <a:buFont typeface="Wingdings" pitchFamily="2" charset="2"/>
              <a:buChar char="q"/>
            </a:pPr>
            <a:r>
              <a:rPr lang="en-US" dirty="0"/>
              <a:t>Review the data flow process in the PEIMS application</a:t>
            </a:r>
          </a:p>
          <a:p>
            <a:pPr>
              <a:buFont typeface="Wingdings" pitchFamily="2" charset="2"/>
              <a:buChar char="q"/>
            </a:pPr>
            <a:r>
              <a:rPr lang="en-US" dirty="0"/>
              <a:t>Review how to navigate and manage the PEIMS process</a:t>
            </a:r>
          </a:p>
          <a:p>
            <a:pPr>
              <a:buFont typeface="Wingdings" pitchFamily="2" charset="2"/>
              <a:buChar char="q"/>
            </a:pPr>
            <a:r>
              <a:rPr lang="en-US" dirty="0"/>
              <a:t>TSDS </a:t>
            </a:r>
            <a:r>
              <a:rPr lang="en-US" dirty="0" smtClean="0"/>
              <a:t>PEIMS Reports</a:t>
            </a:r>
          </a:p>
          <a:p>
            <a:pPr>
              <a:buFont typeface="Wingdings" pitchFamily="2" charset="2"/>
              <a:buChar char="q"/>
            </a:pPr>
            <a:r>
              <a:rPr lang="en-US" dirty="0" smtClean="0"/>
              <a:t>Accessing the Data</a:t>
            </a:r>
          </a:p>
          <a:p>
            <a:pPr>
              <a:buFont typeface="Wingdings" pitchFamily="2" charset="2"/>
              <a:buChar char="q"/>
            </a:pPr>
            <a:r>
              <a:rPr lang="en-US" dirty="0" smtClean="0"/>
              <a:t>Prepare/Finalize and Completing the Data</a:t>
            </a:r>
          </a:p>
          <a:p>
            <a:pPr>
              <a:buFont typeface="Wingdings" pitchFamily="2" charset="2"/>
              <a:buChar char="q"/>
            </a:pPr>
            <a:r>
              <a:rPr lang="en-US" dirty="0" smtClean="0"/>
              <a:t>Approving the Data and Requesting </a:t>
            </a:r>
            <a:r>
              <a:rPr lang="en-US" dirty="0"/>
              <a:t>an Extension from </a:t>
            </a:r>
            <a:r>
              <a:rPr lang="en-US" dirty="0" smtClean="0"/>
              <a:t>TEA</a:t>
            </a:r>
          </a:p>
          <a:p>
            <a:pPr>
              <a:buFont typeface="Wingdings" pitchFamily="2" charset="2"/>
              <a:buChar char="q"/>
            </a:pPr>
            <a:r>
              <a:rPr lang="en-US" dirty="0" smtClean="0"/>
              <a:t>Accepting the Data (ESC)</a:t>
            </a:r>
            <a:endParaRPr lang="en-US" dirty="0"/>
          </a:p>
          <a:p>
            <a:pPr>
              <a:buFont typeface="Wingdings" pitchFamily="2" charset="2"/>
              <a:buChar char="q"/>
            </a:pPr>
            <a:r>
              <a:rPr lang="en-US" dirty="0"/>
              <a:t>Overview of TEA administrative </a:t>
            </a:r>
            <a:r>
              <a:rPr lang="en-US" dirty="0" smtClean="0"/>
              <a:t>functions</a:t>
            </a:r>
            <a:endParaRPr lang="en-US" dirty="0"/>
          </a:p>
        </p:txBody>
      </p:sp>
      <p:sp>
        <p:nvSpPr>
          <p:cNvPr id="5" name="Title 4"/>
          <p:cNvSpPr>
            <a:spLocks noGrp="1"/>
          </p:cNvSpPr>
          <p:nvPr>
            <p:ph type="title"/>
          </p:nvPr>
        </p:nvSpPr>
        <p:spPr/>
        <p:txBody>
          <a:bodyPr/>
          <a:lstStyle/>
          <a:p>
            <a:r>
              <a:rPr lang="en-US" dirty="0" smtClean="0"/>
              <a:t>Course Agenda</a:t>
            </a:r>
            <a:endParaRPr lang="en-US" dirty="0"/>
          </a:p>
        </p:txBody>
      </p:sp>
    </p:spTree>
    <p:extLst>
      <p:ext uri="{BB962C8B-B14F-4D97-AF65-F5344CB8AC3E}">
        <p14:creationId xmlns:p14="http://schemas.microsoft.com/office/powerpoint/2010/main" val="23976173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7162800" cy="841248"/>
          </a:xfrm>
        </p:spPr>
        <p:txBody>
          <a:bodyPr>
            <a:noAutofit/>
          </a:bodyPr>
          <a:lstStyle/>
          <a:p>
            <a:r>
              <a:rPr lang="en-US" dirty="0" smtClean="0"/>
              <a:t>TSDS High Level End User Process Map</a:t>
            </a:r>
            <a:endParaRPr lang="en-US" dirty="0"/>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19</a:t>
            </a:fld>
            <a:endParaRPr lang="en-US" dirty="0"/>
          </a:p>
        </p:txBody>
      </p:sp>
      <p:sp>
        <p:nvSpPr>
          <p:cNvPr id="8" name="Rounded Rectangle 7"/>
          <p:cNvSpPr/>
          <p:nvPr/>
        </p:nvSpPr>
        <p:spPr>
          <a:xfrm>
            <a:off x="990600" y="5638800"/>
            <a:ext cx="7239000" cy="6858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
        <p:nvSpPr>
          <p:cNvPr id="9" name="Rectangle 8"/>
          <p:cNvSpPr/>
          <p:nvPr/>
        </p:nvSpPr>
        <p:spPr>
          <a:xfrm>
            <a:off x="990600" y="1905000"/>
            <a:ext cx="7010400" cy="507831"/>
          </a:xfrm>
          <a:prstGeom prst="rect">
            <a:avLst/>
          </a:prstGeom>
        </p:spPr>
        <p:txBody>
          <a:bodyPr wrap="square">
            <a:spAutoFit/>
          </a:bodyPr>
          <a:lstStyle/>
          <a:p>
            <a:pPr>
              <a:lnSpc>
                <a:spcPct val="150000"/>
              </a:lnSpc>
            </a:pPr>
            <a:r>
              <a:rPr lang="en-US" u="sng" dirty="0" smtClean="0">
                <a:solidFill>
                  <a:srgbClr val="000000"/>
                </a:solidFill>
                <a:hlinkClick r:id="rId4"/>
              </a:rPr>
              <a:t>Click here to view the TSDS High Level End User Process Map</a:t>
            </a:r>
            <a:endParaRPr lang="en-US" u="sng" dirty="0" smtClean="0">
              <a:solidFill>
                <a:srgbClr val="000000"/>
              </a:solidFill>
              <a:hlinkClick r:id="rId5"/>
            </a:endParaRPr>
          </a:p>
        </p:txBody>
      </p:sp>
    </p:spTree>
    <p:extLst>
      <p:ext uri="{BB962C8B-B14F-4D97-AF65-F5344CB8AC3E}">
        <p14:creationId xmlns:p14="http://schemas.microsoft.com/office/powerpoint/2010/main" val="33549464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Data Promotion to the PDM</a:t>
            </a:r>
            <a:endParaRPr lang="en-US" dirty="0"/>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20</a:t>
            </a:fld>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5323"/>
            <a:ext cx="9144000" cy="5084603"/>
          </a:xfrm>
          <a:prstGeom prst="rect">
            <a:avLst/>
          </a:prstGeom>
        </p:spPr>
      </p:pic>
      <p:sp>
        <p:nvSpPr>
          <p:cNvPr id="3" name="Rectangle 2"/>
          <p:cNvSpPr/>
          <p:nvPr/>
        </p:nvSpPr>
        <p:spPr>
          <a:xfrm>
            <a:off x="3429000" y="1525322"/>
            <a:ext cx="2286000" cy="1598878"/>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10269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Promote Data Load</a:t>
            </a:r>
            <a:endParaRPr lang="en-US" dirty="0"/>
          </a:p>
        </p:txBody>
      </p:sp>
      <p:sp>
        <p:nvSpPr>
          <p:cNvPr id="5" name="TextBox 4"/>
          <p:cNvSpPr txBox="1"/>
          <p:nvPr/>
        </p:nvSpPr>
        <p:spPr>
          <a:xfrm>
            <a:off x="3048000" y="1639669"/>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Loading data from the ODS to the PDM </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1873" y="2514600"/>
            <a:ext cx="5700254" cy="3810330"/>
          </a:xfrm>
          <a:prstGeom prst="rect">
            <a:avLst/>
          </a:prstGeom>
        </p:spPr>
      </p:pic>
    </p:spTree>
    <p:extLst>
      <p:ext uri="{BB962C8B-B14F-4D97-AF65-F5344CB8AC3E}">
        <p14:creationId xmlns:p14="http://schemas.microsoft.com/office/powerpoint/2010/main" val="20894315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Prepare/Finalize TSDS PEIMS </a:t>
            </a:r>
            <a:br>
              <a:rPr lang="en-US" sz="2400" dirty="0" smtClean="0"/>
            </a:br>
            <a:r>
              <a:rPr lang="en-US" sz="2400" dirty="0" smtClean="0"/>
              <a:t>Submission</a:t>
            </a:r>
            <a:endParaRPr lang="en-US" sz="2400"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1491" t="13078" r="19966" b="12394"/>
          <a:stretch/>
        </p:blipFill>
        <p:spPr bwMode="auto">
          <a:xfrm>
            <a:off x="728790" y="1600200"/>
            <a:ext cx="4071810" cy="513207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8" name="Content Placeholder 2"/>
          <p:cNvSpPr>
            <a:spLocks noGrp="1"/>
          </p:cNvSpPr>
          <p:nvPr>
            <p:ph sz="quarter" idx="1"/>
          </p:nvPr>
        </p:nvSpPr>
        <p:spPr>
          <a:xfrm>
            <a:off x="5181600" y="1914040"/>
            <a:ext cx="3581400" cy="4038600"/>
          </a:xfrm>
        </p:spPr>
        <p:txBody>
          <a:bodyPr>
            <a:normAutofit/>
          </a:bodyPr>
          <a:lstStyle/>
          <a:p>
            <a:r>
              <a:rPr lang="en-US" dirty="0" smtClean="0"/>
              <a:t>PEIMS Action Points:</a:t>
            </a:r>
          </a:p>
          <a:p>
            <a:pPr lvl="1"/>
            <a:r>
              <a:rPr lang="en-US" dirty="0" smtClean="0"/>
              <a:t>TSDS Reports</a:t>
            </a:r>
          </a:p>
          <a:p>
            <a:pPr lvl="1"/>
            <a:r>
              <a:rPr lang="en-US" dirty="0" smtClean="0"/>
              <a:t>LEA or ESC Marks Data Complete</a:t>
            </a:r>
          </a:p>
          <a:p>
            <a:pPr lvl="1"/>
            <a:r>
              <a:rPr lang="en-US" dirty="0"/>
              <a:t>Superintendent or ESC Director approves data</a:t>
            </a:r>
          </a:p>
          <a:p>
            <a:pPr lvl="1"/>
            <a:r>
              <a:rPr lang="en-US" dirty="0" smtClean="0"/>
              <a:t>ESC accepts data</a:t>
            </a:r>
          </a:p>
          <a:p>
            <a:pPr lvl="1"/>
            <a:r>
              <a:rPr lang="en-US" dirty="0" smtClean="0"/>
              <a:t>Submission has been finalized</a:t>
            </a:r>
          </a:p>
          <a:p>
            <a:endParaRPr lang="en-US" dirty="0" smtClean="0"/>
          </a:p>
        </p:txBody>
      </p:sp>
    </p:spTree>
    <p:extLst>
      <p:ext uri="{BB962C8B-B14F-4D97-AF65-F5344CB8AC3E}">
        <p14:creationId xmlns:p14="http://schemas.microsoft.com/office/powerpoint/2010/main" val="31811575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rmAutofit/>
          </a:bodyPr>
          <a:lstStyle/>
          <a:p>
            <a:r>
              <a:rPr lang="en-US" sz="3000" dirty="0" smtClean="0"/>
              <a:t>PEIMS: Overview</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23</a:t>
            </a:fld>
            <a:endParaRPr lang="en-US" dirty="0"/>
          </a:p>
        </p:txBody>
      </p:sp>
    </p:spTree>
    <p:extLst>
      <p:ext uri="{BB962C8B-B14F-4D97-AF65-F5344CB8AC3E}">
        <p14:creationId xmlns:p14="http://schemas.microsoft.com/office/powerpoint/2010/main" val="1418546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Overview</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24</a:t>
            </a:fld>
            <a:endParaRPr lang="en-US" dirty="0"/>
          </a:p>
        </p:txBody>
      </p:sp>
      <p:sp>
        <p:nvSpPr>
          <p:cNvPr id="10" name="Content Placeholder 3"/>
          <p:cNvSpPr>
            <a:spLocks noGrp="1"/>
          </p:cNvSpPr>
          <p:nvPr>
            <p:ph sz="quarter" idx="4294967295"/>
          </p:nvPr>
        </p:nvSpPr>
        <p:spPr>
          <a:xfrm>
            <a:off x="304800" y="1828800"/>
            <a:ext cx="8458200" cy="4419600"/>
          </a:xfrm>
        </p:spPr>
        <p:txBody>
          <a:bodyPr>
            <a:noAutofit/>
          </a:bodyPr>
          <a:lstStyle/>
          <a:p>
            <a:pPr>
              <a:lnSpc>
                <a:spcPct val="116000"/>
              </a:lnSpc>
              <a:spcBef>
                <a:spcPts val="600"/>
              </a:spcBef>
              <a:spcAft>
                <a:spcPts val="300"/>
              </a:spcAft>
            </a:pPr>
            <a:r>
              <a:rPr lang="en-US" dirty="0" smtClean="0"/>
              <a:t>The PEIMS Application allows the end users to promote data from the Operation Data Store (ODS) to the PEIMS Data Mart (PDM)</a:t>
            </a:r>
          </a:p>
          <a:p>
            <a:pPr>
              <a:lnSpc>
                <a:spcPct val="116000"/>
              </a:lnSpc>
              <a:spcBef>
                <a:spcPts val="600"/>
              </a:spcBef>
              <a:spcAft>
                <a:spcPts val="300"/>
              </a:spcAft>
            </a:pPr>
            <a:r>
              <a:rPr lang="en-US" dirty="0"/>
              <a:t>U</a:t>
            </a:r>
            <a:r>
              <a:rPr lang="en-US" dirty="0" smtClean="0"/>
              <a:t>sers can manage the quality of the TSDS PEIMS Data Submission through Validations and the QA Reports</a:t>
            </a:r>
          </a:p>
          <a:p>
            <a:pPr>
              <a:lnSpc>
                <a:spcPct val="116000"/>
              </a:lnSpc>
              <a:spcBef>
                <a:spcPts val="600"/>
              </a:spcBef>
              <a:spcAft>
                <a:spcPts val="300"/>
              </a:spcAft>
            </a:pPr>
            <a:r>
              <a:rPr lang="en-US" dirty="0"/>
              <a:t>U</a:t>
            </a:r>
            <a:r>
              <a:rPr lang="en-US" dirty="0" smtClean="0"/>
              <a:t>sers can manage and monitor the LEA or ESC acceptance and approval process</a:t>
            </a:r>
          </a:p>
        </p:txBody>
      </p:sp>
    </p:spTree>
    <p:extLst>
      <p:ext uri="{BB962C8B-B14F-4D97-AF65-F5344CB8AC3E}">
        <p14:creationId xmlns:p14="http://schemas.microsoft.com/office/powerpoint/2010/main" val="17326150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rmAutofit/>
          </a:bodyPr>
          <a:lstStyle/>
          <a:p>
            <a:r>
              <a:rPr lang="en-US" sz="3000" dirty="0" smtClean="0"/>
              <a:t>PEIMS: Navigation</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25</a:t>
            </a:fld>
            <a:endParaRPr lang="en-US" dirty="0"/>
          </a:p>
        </p:txBody>
      </p:sp>
    </p:spTree>
    <p:extLst>
      <p:ext uri="{BB962C8B-B14F-4D97-AF65-F5344CB8AC3E}">
        <p14:creationId xmlns:p14="http://schemas.microsoft.com/office/powerpoint/2010/main" val="2025928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Accessing PDM</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26</a:t>
            </a:fld>
            <a:endParaRPr lang="en-US" dirty="0"/>
          </a:p>
        </p:txBody>
      </p:sp>
      <p:pic>
        <p:nvPicPr>
          <p:cNvPr id="3" name="Picture 2"/>
          <p:cNvPicPr>
            <a:picLocks noChangeAspect="1"/>
          </p:cNvPicPr>
          <p:nvPr/>
        </p:nvPicPr>
        <p:blipFill>
          <a:blip r:embed="rId3"/>
          <a:stretch>
            <a:fillRect/>
          </a:stretch>
        </p:blipFill>
        <p:spPr>
          <a:xfrm>
            <a:off x="1371600" y="1910501"/>
            <a:ext cx="6400800" cy="3594245"/>
          </a:xfrm>
          <a:prstGeom prst="rect">
            <a:avLst/>
          </a:prstGeom>
          <a:effectLst>
            <a:outerShdw blurRad="63500" sx="102000" sy="102000" algn="ctr" rotWithShape="0">
              <a:prstClr val="black">
                <a:alpha val="40000"/>
              </a:prstClr>
            </a:outerShdw>
          </a:effectLst>
        </p:spPr>
      </p:pic>
      <p:sp>
        <p:nvSpPr>
          <p:cNvPr id="13" name="Rectangle 12"/>
          <p:cNvSpPr/>
          <p:nvPr/>
        </p:nvSpPr>
        <p:spPr>
          <a:xfrm rot="5400000">
            <a:off x="4535200" y="3500484"/>
            <a:ext cx="1074420" cy="91621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4" name="Right Arrow 13"/>
          <p:cNvSpPr/>
          <p:nvPr/>
        </p:nvSpPr>
        <p:spPr>
          <a:xfrm rot="19999680">
            <a:off x="4262729" y="425350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20722762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381000"/>
            <a:ext cx="6858000" cy="838200"/>
          </a:xfrm>
          <a:prstGeom prst="rect">
            <a:avLst/>
          </a:prstGeom>
        </p:spPr>
        <p:txBody>
          <a:bodyPr>
            <a:normAutofit/>
          </a:bodyPr>
          <a:lstStyle/>
          <a:p>
            <a:r>
              <a:rPr lang="en-US" sz="2400" dirty="0" smtClean="0"/>
              <a:t>The PEIMS Tab and </a:t>
            </a:r>
            <a:br>
              <a:rPr lang="en-US" sz="2400" dirty="0" smtClean="0"/>
            </a:br>
            <a:r>
              <a:rPr lang="en-US" sz="2400" dirty="0" smtClean="0"/>
              <a:t>Promote Loaded Data</a:t>
            </a:r>
            <a:endParaRPr lang="en-US" sz="2400"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27</a:t>
            </a:fld>
            <a:endParaRPr lang="en-US" dirty="0"/>
          </a:p>
        </p:txBody>
      </p:sp>
      <p:pic>
        <p:nvPicPr>
          <p:cNvPr id="2" name="Picture 1"/>
          <p:cNvPicPr>
            <a:picLocks noChangeAspect="1"/>
          </p:cNvPicPr>
          <p:nvPr/>
        </p:nvPicPr>
        <p:blipFill>
          <a:blip r:embed="rId3"/>
          <a:stretch>
            <a:fillRect/>
          </a:stretch>
        </p:blipFill>
        <p:spPr>
          <a:xfrm>
            <a:off x="1371600" y="1981200"/>
            <a:ext cx="6400800" cy="4007397"/>
          </a:xfrm>
          <a:prstGeom prst="rect">
            <a:avLst/>
          </a:prstGeom>
          <a:effectLst>
            <a:outerShdw blurRad="63500" sx="102000" sy="102000" algn="ctr" rotWithShape="0">
              <a:prstClr val="black">
                <a:alpha val="40000"/>
              </a:prstClr>
            </a:outerShdw>
          </a:effectLst>
        </p:spPr>
      </p:pic>
      <p:sp>
        <p:nvSpPr>
          <p:cNvPr id="7" name="Rectangle 6"/>
          <p:cNvSpPr/>
          <p:nvPr/>
        </p:nvSpPr>
        <p:spPr>
          <a:xfrm rot="5400000">
            <a:off x="4343126" y="5181873"/>
            <a:ext cx="806997" cy="80645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ight Arrow 7"/>
          <p:cNvSpPr/>
          <p:nvPr/>
        </p:nvSpPr>
        <p:spPr>
          <a:xfrm rot="19999680">
            <a:off x="4034127" y="581172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rot="5400000">
            <a:off x="2857227" y="2248175"/>
            <a:ext cx="349796" cy="73025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0" name="Right Arrow 9"/>
          <p:cNvSpPr/>
          <p:nvPr/>
        </p:nvSpPr>
        <p:spPr>
          <a:xfrm rot="19999680">
            <a:off x="2357728" y="269943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1" name="Right Arrow 10"/>
          <p:cNvSpPr/>
          <p:nvPr/>
        </p:nvSpPr>
        <p:spPr>
          <a:xfrm rot="19999680">
            <a:off x="5913886" y="471718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27178612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28</a:t>
            </a:fld>
            <a:endParaRPr lang="en-US" dirty="0"/>
          </a:p>
        </p:txBody>
      </p:sp>
      <p:sp>
        <p:nvSpPr>
          <p:cNvPr id="3" name="Title 2"/>
          <p:cNvSpPr>
            <a:spLocks noGrp="1"/>
          </p:cNvSpPr>
          <p:nvPr>
            <p:ph type="title"/>
          </p:nvPr>
        </p:nvSpPr>
        <p:spPr/>
        <p:txBody>
          <a:bodyPr/>
          <a:lstStyle/>
          <a:p>
            <a:r>
              <a:rPr lang="en-US" dirty="0" smtClean="0"/>
              <a:t>Selecting the Collection</a:t>
            </a:r>
            <a:endParaRPr lang="en-US" dirty="0"/>
          </a:p>
        </p:txBody>
      </p:sp>
      <p:sp>
        <p:nvSpPr>
          <p:cNvPr id="4" name="Content Placeholder 3"/>
          <p:cNvSpPr>
            <a:spLocks noGrp="1"/>
          </p:cNvSpPr>
          <p:nvPr>
            <p:ph sz="quarter" idx="1"/>
          </p:nvPr>
        </p:nvSpPr>
        <p:spPr>
          <a:xfrm>
            <a:off x="533400" y="1752600"/>
            <a:ext cx="8153400" cy="990600"/>
          </a:xfrm>
        </p:spPr>
        <p:txBody>
          <a:bodyPr/>
          <a:lstStyle/>
          <a:p>
            <a:r>
              <a:rPr lang="en-US" dirty="0" smtClean="0"/>
              <a:t>Select the school year, fall and first collection from the upper right hand corner of the PEIMS application. Select GO.</a:t>
            </a:r>
            <a:endParaRPr lang="en-US" dirty="0"/>
          </a:p>
        </p:txBody>
      </p:sp>
      <p:pic>
        <p:nvPicPr>
          <p:cNvPr id="5" name="Picture 4"/>
          <p:cNvPicPr>
            <a:picLocks noChangeAspect="1"/>
          </p:cNvPicPr>
          <p:nvPr/>
        </p:nvPicPr>
        <p:blipFill>
          <a:blip r:embed="rId3"/>
          <a:stretch>
            <a:fillRect/>
          </a:stretch>
        </p:blipFill>
        <p:spPr>
          <a:xfrm>
            <a:off x="457200" y="2737884"/>
            <a:ext cx="8229600" cy="3529311"/>
          </a:xfrm>
          <a:prstGeom prst="rect">
            <a:avLst/>
          </a:prstGeom>
          <a:effectLst>
            <a:outerShdw blurRad="63500" sx="102000" sy="102000" algn="ctr" rotWithShape="0">
              <a:prstClr val="black">
                <a:alpha val="40000"/>
              </a:prstClr>
            </a:outerShdw>
          </a:effectLst>
        </p:spPr>
      </p:pic>
      <p:sp>
        <p:nvSpPr>
          <p:cNvPr id="6" name="Rectangle 5"/>
          <p:cNvSpPr/>
          <p:nvPr/>
        </p:nvSpPr>
        <p:spPr>
          <a:xfrm>
            <a:off x="6172200" y="2743200"/>
            <a:ext cx="2438400" cy="53340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D192"/>
              </a:solidFill>
            </a:endParaRPr>
          </a:p>
        </p:txBody>
      </p:sp>
    </p:spTree>
    <p:extLst>
      <p:ext uri="{BB962C8B-B14F-4D97-AF65-F5344CB8AC3E}">
        <p14:creationId xmlns:p14="http://schemas.microsoft.com/office/powerpoint/2010/main" val="33404788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38200"/>
          </a:xfrm>
          <a:prstGeom prst="rect">
            <a:avLst/>
          </a:prstGeom>
        </p:spPr>
        <p:txBody>
          <a:bodyPr>
            <a:normAutofit/>
          </a:bodyPr>
          <a:lstStyle/>
          <a:p>
            <a:r>
              <a:rPr lang="en-US" dirty="0" smtClean="0"/>
              <a:t>Course Objectives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2</a:t>
            </a:fld>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smtClean="0">
                <a:solidFill>
                  <a:schemeClr val="accent2"/>
                </a:solidFill>
              </a:rPr>
              <a:t>The participant will be able to:</a:t>
            </a:r>
          </a:p>
          <a:p>
            <a:pPr lvl="1">
              <a:lnSpc>
                <a:spcPct val="106000"/>
              </a:lnSpc>
              <a:spcBef>
                <a:spcPts val="600"/>
              </a:spcBef>
              <a:spcAft>
                <a:spcPts val="300"/>
              </a:spcAft>
            </a:pPr>
            <a:r>
              <a:rPr lang="en-US" sz="1800" dirty="0" smtClean="0"/>
              <a:t>Describe the TSDS PEIMS Application functionality</a:t>
            </a:r>
          </a:p>
          <a:p>
            <a:pPr lvl="1">
              <a:lnSpc>
                <a:spcPct val="106000"/>
              </a:lnSpc>
              <a:spcBef>
                <a:spcPts val="600"/>
              </a:spcBef>
              <a:spcAft>
                <a:spcPts val="300"/>
              </a:spcAft>
            </a:pPr>
            <a:r>
              <a:rPr lang="en-US" sz="1800" dirty="0" smtClean="0"/>
              <a:t>Manage and monitor the Data Loading Process with the TSDS PEIMS Application</a:t>
            </a:r>
          </a:p>
          <a:p>
            <a:pPr lvl="1">
              <a:lnSpc>
                <a:spcPct val="106000"/>
              </a:lnSpc>
              <a:spcBef>
                <a:spcPts val="600"/>
              </a:spcBef>
              <a:spcAft>
                <a:spcPts val="300"/>
              </a:spcAft>
            </a:pPr>
            <a:r>
              <a:rPr lang="en-US" sz="1800" dirty="0" smtClean="0"/>
              <a:t>Access and Export Data from the PEIMS Application</a:t>
            </a:r>
          </a:p>
          <a:p>
            <a:pPr lvl="1">
              <a:lnSpc>
                <a:spcPct val="106000"/>
              </a:lnSpc>
              <a:spcBef>
                <a:spcPts val="600"/>
              </a:spcBef>
              <a:spcAft>
                <a:spcPts val="300"/>
              </a:spcAft>
            </a:pPr>
            <a:r>
              <a:rPr lang="en-US" sz="1800" dirty="0" smtClean="0"/>
              <a:t>Run the TSDS PEIMS Reports</a:t>
            </a:r>
          </a:p>
          <a:p>
            <a:pPr lvl="1">
              <a:lnSpc>
                <a:spcPct val="106000"/>
              </a:lnSpc>
              <a:spcBef>
                <a:spcPts val="600"/>
              </a:spcBef>
              <a:spcAft>
                <a:spcPts val="300"/>
              </a:spcAft>
            </a:pPr>
            <a:r>
              <a:rPr lang="en-US" sz="1800" dirty="0" smtClean="0"/>
              <a:t>Request an extension from TEA</a:t>
            </a:r>
          </a:p>
          <a:p>
            <a:pPr lvl="1">
              <a:lnSpc>
                <a:spcPct val="106000"/>
              </a:lnSpc>
              <a:spcBef>
                <a:spcPts val="600"/>
              </a:spcBef>
              <a:spcAft>
                <a:spcPts val="300"/>
              </a:spcAft>
            </a:pPr>
            <a:r>
              <a:rPr lang="en-US" sz="1800" dirty="0" smtClean="0"/>
              <a:t>Understand the Approval and Acceptance Process</a:t>
            </a:r>
          </a:p>
          <a:p>
            <a:pPr lvl="1">
              <a:lnSpc>
                <a:spcPct val="106000"/>
              </a:lnSpc>
              <a:spcBef>
                <a:spcPts val="600"/>
              </a:spcBef>
              <a:spcAft>
                <a:spcPts val="300"/>
              </a:spcAft>
            </a:pPr>
            <a:r>
              <a:rPr lang="en-US" sz="1800" dirty="0" smtClean="0"/>
              <a:t>Understand TEA’s administrative functions</a:t>
            </a:r>
          </a:p>
          <a:p>
            <a:pPr marL="365760" lvl="1" indent="0">
              <a:lnSpc>
                <a:spcPct val="106000"/>
              </a:lnSpc>
              <a:spcBef>
                <a:spcPts val="600"/>
              </a:spcBef>
              <a:spcAft>
                <a:spcPts val="300"/>
              </a:spcAft>
              <a:buNone/>
            </a:pPr>
            <a:endParaRPr lang="en-US" sz="1800" dirty="0" smtClean="0"/>
          </a:p>
          <a:p>
            <a:pPr marL="0" indent="0">
              <a:buFont typeface="Wingdings"/>
              <a:buNone/>
            </a:pPr>
            <a:endParaRPr lang="en-US" sz="1800" dirty="0"/>
          </a:p>
        </p:txBody>
      </p:sp>
    </p:spTree>
    <p:extLst>
      <p:ext uri="{BB962C8B-B14F-4D97-AF65-F5344CB8AC3E}">
        <p14:creationId xmlns:p14="http://schemas.microsoft.com/office/powerpoint/2010/main" val="154530573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Promote Loaded Data Menu Link</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29</a:t>
            </a:fld>
            <a:endParaRPr lang="en-US" dirty="0"/>
          </a:p>
        </p:txBody>
      </p:sp>
      <p:pic>
        <p:nvPicPr>
          <p:cNvPr id="5" name="Picture 4"/>
          <p:cNvPicPr>
            <a:picLocks noChangeAspect="1"/>
          </p:cNvPicPr>
          <p:nvPr/>
        </p:nvPicPr>
        <p:blipFill>
          <a:blip r:embed="rId3"/>
          <a:stretch>
            <a:fillRect/>
          </a:stretch>
        </p:blipFill>
        <p:spPr>
          <a:xfrm>
            <a:off x="914400" y="2173608"/>
            <a:ext cx="7315200" cy="3679993"/>
          </a:xfrm>
          <a:prstGeom prst="rect">
            <a:avLst/>
          </a:prstGeom>
          <a:effectLst>
            <a:outerShdw blurRad="63500" sx="102000" sy="102000" algn="ctr" rotWithShape="0">
              <a:prstClr val="black">
                <a:alpha val="40000"/>
              </a:prstClr>
            </a:outerShdw>
          </a:effectLst>
        </p:spPr>
      </p:pic>
      <p:sp>
        <p:nvSpPr>
          <p:cNvPr id="7" name="Rectangle 6"/>
          <p:cNvSpPr/>
          <p:nvPr/>
        </p:nvSpPr>
        <p:spPr>
          <a:xfrm rot="5400000">
            <a:off x="2171698" y="3086101"/>
            <a:ext cx="228602" cy="1524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ight Arrow 7"/>
          <p:cNvSpPr/>
          <p:nvPr/>
        </p:nvSpPr>
        <p:spPr>
          <a:xfrm rot="19999680">
            <a:off x="858970" y="378552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26518686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rmAutofit/>
          </a:bodyPr>
          <a:lstStyle/>
          <a:p>
            <a:r>
              <a:rPr lang="en-US" sz="3000" dirty="0" smtClean="0"/>
              <a:t>PEIMS: Promote Loaded Data</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30</a:t>
            </a:fld>
            <a:endParaRPr lang="en-US" dirty="0"/>
          </a:p>
        </p:txBody>
      </p:sp>
    </p:spTree>
    <p:extLst>
      <p:ext uri="{BB962C8B-B14F-4D97-AF65-F5344CB8AC3E}">
        <p14:creationId xmlns:p14="http://schemas.microsoft.com/office/powerpoint/2010/main" val="16100148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81291" y="1794741"/>
            <a:ext cx="8381419" cy="4225059"/>
          </a:xfrm>
          <a:prstGeom prst="rect">
            <a:avLst/>
          </a:prstGeom>
          <a:effectLst>
            <a:outerShdw blurRad="63500" sx="102000" sy="102000" algn="ctr" rotWithShape="0">
              <a:prstClr val="black">
                <a:alpha val="40000"/>
              </a:prstClr>
            </a:outerShdw>
          </a:effectLst>
        </p:spPr>
      </p:pic>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Promote Loaded Data Selections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31</a:t>
            </a:fld>
            <a:endParaRPr lang="en-US" dirty="0"/>
          </a:p>
        </p:txBody>
      </p:sp>
      <p:sp>
        <p:nvSpPr>
          <p:cNvPr id="16" name="TextBox 15"/>
          <p:cNvSpPr txBox="1"/>
          <p:nvPr/>
        </p:nvSpPr>
        <p:spPr>
          <a:xfrm>
            <a:off x="4953000" y="4876800"/>
            <a:ext cx="342871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cs typeface="Arial" pitchFamily="34" charset="0"/>
              </a:rPr>
              <a:t>Type a Data Promotion Name</a:t>
            </a:r>
            <a:endParaRPr lang="en-US" dirty="0">
              <a:solidFill>
                <a:srgbClr val="000000"/>
              </a:solidFill>
              <a:cs typeface="Arial" pitchFamily="34" charset="0"/>
            </a:endParaRPr>
          </a:p>
        </p:txBody>
      </p:sp>
      <p:sp>
        <p:nvSpPr>
          <p:cNvPr id="13" name="TextBox 12"/>
          <p:cNvSpPr txBox="1"/>
          <p:nvPr/>
        </p:nvSpPr>
        <p:spPr>
          <a:xfrm>
            <a:off x="3962400" y="2514600"/>
            <a:ext cx="37719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cs typeface="Arial" pitchFamily="34" charset="0"/>
              </a:rPr>
              <a:t>Select the Categories and Subcategories</a:t>
            </a:r>
            <a:endParaRPr lang="en-US" dirty="0">
              <a:solidFill>
                <a:srgbClr val="000000"/>
              </a:solidFill>
              <a:cs typeface="Arial" pitchFamily="34" charset="0"/>
            </a:endParaRPr>
          </a:p>
        </p:txBody>
      </p:sp>
      <p:sp>
        <p:nvSpPr>
          <p:cNvPr id="11" name="TextBox 10"/>
          <p:cNvSpPr txBox="1"/>
          <p:nvPr/>
        </p:nvSpPr>
        <p:spPr>
          <a:xfrm>
            <a:off x="5486110" y="5477449"/>
            <a:ext cx="28956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cs typeface="Arial" pitchFamily="34" charset="0"/>
              </a:rPr>
              <a:t>Click Next or Reset</a:t>
            </a:r>
            <a:endParaRPr lang="en-US" dirty="0">
              <a:solidFill>
                <a:srgbClr val="000000"/>
              </a:solidFill>
              <a:cs typeface="Arial" pitchFamily="34" charset="0"/>
            </a:endParaRPr>
          </a:p>
        </p:txBody>
      </p:sp>
    </p:spTree>
    <p:extLst>
      <p:ext uri="{BB962C8B-B14F-4D97-AF65-F5344CB8AC3E}">
        <p14:creationId xmlns:p14="http://schemas.microsoft.com/office/powerpoint/2010/main" val="14557679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486661" y="1848550"/>
            <a:ext cx="8170678" cy="4323650"/>
          </a:xfrm>
          <a:prstGeom prst="rect">
            <a:avLst/>
          </a:prstGeom>
          <a:effectLst>
            <a:outerShdw blurRad="63500" sx="102000" sy="102000" algn="ctr" rotWithShape="0">
              <a:prstClr val="black">
                <a:alpha val="40000"/>
              </a:prstClr>
            </a:outerShdw>
          </a:effectLst>
        </p:spPr>
      </p:pic>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Confirm Data Promotion</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32</a:t>
            </a:fld>
            <a:endParaRPr lang="en-US" dirty="0"/>
          </a:p>
        </p:txBody>
      </p:sp>
      <p:sp>
        <p:nvSpPr>
          <p:cNvPr id="7" name="Right Arrow 6"/>
          <p:cNvSpPr/>
          <p:nvPr/>
        </p:nvSpPr>
        <p:spPr>
          <a:xfrm rot="2630480">
            <a:off x="74407" y="557467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TextBox 7"/>
          <p:cNvSpPr txBox="1"/>
          <p:nvPr/>
        </p:nvSpPr>
        <p:spPr>
          <a:xfrm>
            <a:off x="4343400" y="5086585"/>
            <a:ext cx="32004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cs typeface="Arial" pitchFamily="34" charset="0"/>
              </a:rPr>
              <a:t>Select Submit, Cancel or Back</a:t>
            </a:r>
            <a:endParaRPr lang="en-US" dirty="0">
              <a:solidFill>
                <a:srgbClr val="000000"/>
              </a:solidFill>
              <a:cs typeface="Arial" pitchFamily="34" charset="0"/>
            </a:endParaRPr>
          </a:p>
        </p:txBody>
      </p:sp>
    </p:spTree>
    <p:extLst>
      <p:ext uri="{BB962C8B-B14F-4D97-AF65-F5344CB8AC3E}">
        <p14:creationId xmlns:p14="http://schemas.microsoft.com/office/powerpoint/2010/main" val="33187819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29940" y="2767913"/>
            <a:ext cx="8484121" cy="3404287"/>
          </a:xfrm>
          <a:prstGeom prst="rect">
            <a:avLst/>
          </a:prstGeom>
          <a:effectLst>
            <a:outerShdw blurRad="63500" sx="102000" sy="102000" algn="ctr" rotWithShape="0">
              <a:prstClr val="black">
                <a:alpha val="40000"/>
              </a:prstClr>
            </a:outerShdw>
          </a:effectLst>
        </p:spPr>
      </p:pic>
      <p:sp>
        <p:nvSpPr>
          <p:cNvPr id="2" name="Slide Number Placeholder 1"/>
          <p:cNvSpPr>
            <a:spLocks noGrp="1"/>
          </p:cNvSpPr>
          <p:nvPr>
            <p:ph type="sldNum" sz="quarter" idx="12"/>
          </p:nvPr>
        </p:nvSpPr>
        <p:spPr/>
        <p:txBody>
          <a:bodyPr/>
          <a:lstStyle/>
          <a:p>
            <a:fld id="{2F0C4421-5918-4AA3-AE4A-C36EDD2FD6EB}" type="slidenum">
              <a:rPr lang="en-US" smtClean="0"/>
              <a:pPr/>
              <a:t>33</a:t>
            </a:fld>
            <a:endParaRPr lang="en-US" dirty="0"/>
          </a:p>
        </p:txBody>
      </p:sp>
      <p:sp>
        <p:nvSpPr>
          <p:cNvPr id="3" name="Title 2"/>
          <p:cNvSpPr>
            <a:spLocks noGrp="1"/>
          </p:cNvSpPr>
          <p:nvPr>
            <p:ph type="title"/>
          </p:nvPr>
        </p:nvSpPr>
        <p:spPr/>
        <p:txBody>
          <a:bodyPr/>
          <a:lstStyle/>
          <a:p>
            <a:r>
              <a:rPr lang="en-US" dirty="0" smtClean="0"/>
              <a:t>Confirmation Message</a:t>
            </a:r>
            <a:endParaRPr lang="en-US" dirty="0"/>
          </a:p>
        </p:txBody>
      </p:sp>
      <p:sp>
        <p:nvSpPr>
          <p:cNvPr id="8" name="Rectangle 7"/>
          <p:cNvSpPr/>
          <p:nvPr/>
        </p:nvSpPr>
        <p:spPr>
          <a:xfrm rot="5400000">
            <a:off x="4393006" y="1182743"/>
            <a:ext cx="300838" cy="846507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Right Arrow 5"/>
          <p:cNvSpPr/>
          <p:nvPr/>
        </p:nvSpPr>
        <p:spPr>
          <a:xfrm rot="18969520" flipH="1">
            <a:off x="5294107" y="358944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7" name="TextBox 6"/>
          <p:cNvSpPr txBox="1"/>
          <p:nvPr/>
        </p:nvSpPr>
        <p:spPr>
          <a:xfrm>
            <a:off x="6060578" y="3332276"/>
            <a:ext cx="16764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cs typeface="Arial" pitchFamily="34" charset="0"/>
              </a:rPr>
              <a:t>Confirmation message</a:t>
            </a:r>
            <a:endParaRPr lang="en-US" dirty="0">
              <a:solidFill>
                <a:srgbClr val="000000"/>
              </a:solidFill>
              <a:cs typeface="Arial" pitchFamily="34" charset="0"/>
            </a:endParaRPr>
          </a:p>
        </p:txBody>
      </p:sp>
      <p:sp>
        <p:nvSpPr>
          <p:cNvPr id="10" name="Right Arrow 9"/>
          <p:cNvSpPr/>
          <p:nvPr/>
        </p:nvSpPr>
        <p:spPr>
          <a:xfrm rot="2630480">
            <a:off x="6279350" y="496552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41437590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rmAutofit/>
          </a:bodyPr>
          <a:lstStyle/>
          <a:p>
            <a:r>
              <a:rPr lang="en-US" sz="3000" dirty="0" smtClean="0"/>
              <a:t>Monitor Data Promotion</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34</a:t>
            </a:fld>
            <a:endParaRPr lang="en-US" dirty="0"/>
          </a:p>
        </p:txBody>
      </p:sp>
    </p:spTree>
    <p:extLst>
      <p:ext uri="{BB962C8B-B14F-4D97-AF65-F5344CB8AC3E}">
        <p14:creationId xmlns:p14="http://schemas.microsoft.com/office/powerpoint/2010/main" val="28261032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Monitor Data Promotions Menu Link</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35</a:t>
            </a:fld>
            <a:endParaRPr lang="en-US" dirty="0"/>
          </a:p>
        </p:txBody>
      </p:sp>
      <p:pic>
        <p:nvPicPr>
          <p:cNvPr id="2" name="Picture 1"/>
          <p:cNvPicPr>
            <a:picLocks noChangeAspect="1"/>
          </p:cNvPicPr>
          <p:nvPr/>
        </p:nvPicPr>
        <p:blipFill>
          <a:blip r:embed="rId3"/>
          <a:stretch>
            <a:fillRect/>
          </a:stretch>
        </p:blipFill>
        <p:spPr>
          <a:xfrm>
            <a:off x="914400" y="2111042"/>
            <a:ext cx="7315200" cy="3679994"/>
          </a:xfrm>
          <a:prstGeom prst="rect">
            <a:avLst/>
          </a:prstGeom>
          <a:effectLst>
            <a:outerShdw blurRad="63500" sx="102000" sy="102000" algn="ctr" rotWithShape="0">
              <a:prstClr val="black">
                <a:alpha val="40000"/>
              </a:prstClr>
            </a:outerShdw>
          </a:effectLst>
        </p:spPr>
      </p:pic>
      <p:sp>
        <p:nvSpPr>
          <p:cNvPr id="9" name="Rectangle 8"/>
          <p:cNvSpPr/>
          <p:nvPr/>
        </p:nvSpPr>
        <p:spPr>
          <a:xfrm rot="5400000">
            <a:off x="2127919" y="3347119"/>
            <a:ext cx="239962" cy="1447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Right Arrow 5"/>
          <p:cNvSpPr/>
          <p:nvPr/>
        </p:nvSpPr>
        <p:spPr>
          <a:xfrm rot="19999680">
            <a:off x="976927" y="407104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4829446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05395" y="1981200"/>
            <a:ext cx="8400467" cy="3985936"/>
          </a:xfrm>
          <a:prstGeom prst="rect">
            <a:avLst/>
          </a:prstGeom>
          <a:effectLst>
            <a:outerShdw blurRad="63500" sx="102000" sy="102000" algn="ctr" rotWithShape="0">
              <a:prstClr val="black">
                <a:alpha val="40000"/>
              </a:prstClr>
            </a:outerShdw>
          </a:effectLst>
        </p:spPr>
      </p:pic>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Monitor Data Promotions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36</a:t>
            </a:fld>
            <a:endParaRPr lang="en-US" dirty="0"/>
          </a:p>
        </p:txBody>
      </p:sp>
      <p:sp>
        <p:nvSpPr>
          <p:cNvPr id="7" name="Rectangle 6"/>
          <p:cNvSpPr/>
          <p:nvPr/>
        </p:nvSpPr>
        <p:spPr>
          <a:xfrm rot="5400000">
            <a:off x="4438233" y="1124367"/>
            <a:ext cx="286584" cy="824865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0" name="TextBox 9"/>
          <p:cNvSpPr txBox="1"/>
          <p:nvPr/>
        </p:nvSpPr>
        <p:spPr>
          <a:xfrm>
            <a:off x="3149800" y="3123646"/>
            <a:ext cx="3357562"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Data Promotion Information</a:t>
            </a:r>
            <a:endParaRPr lang="en-US" dirty="0">
              <a:solidFill>
                <a:srgbClr val="000000"/>
              </a:solidFill>
            </a:endParaRPr>
          </a:p>
        </p:txBody>
      </p:sp>
      <p:sp>
        <p:nvSpPr>
          <p:cNvPr id="5" name="Rectangle 4"/>
          <p:cNvSpPr/>
          <p:nvPr/>
        </p:nvSpPr>
        <p:spPr>
          <a:xfrm>
            <a:off x="457200" y="3810000"/>
            <a:ext cx="1447800" cy="30480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56616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576263" y="1865487"/>
            <a:ext cx="7991475" cy="4495800"/>
          </a:xfrm>
          <a:prstGeom prst="rect">
            <a:avLst/>
          </a:prstGeom>
          <a:effectLst>
            <a:outerShdw blurRad="63500" sx="102000" sy="102000" algn="ctr" rotWithShape="0">
              <a:prstClr val="black">
                <a:alpha val="40000"/>
              </a:prstClr>
            </a:outerShdw>
          </a:effectLst>
        </p:spPr>
      </p:pic>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Search Data Promotion</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37</a:t>
            </a:fld>
            <a:endParaRPr lang="en-US" dirty="0"/>
          </a:p>
        </p:txBody>
      </p:sp>
      <p:sp>
        <p:nvSpPr>
          <p:cNvPr id="16" name="Right Arrow 15"/>
          <p:cNvSpPr/>
          <p:nvPr/>
        </p:nvSpPr>
        <p:spPr>
          <a:xfrm rot="9227621" flipV="1">
            <a:off x="2789518" y="429705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2" name="Right Arrow 11"/>
          <p:cNvSpPr/>
          <p:nvPr/>
        </p:nvSpPr>
        <p:spPr>
          <a:xfrm rot="9227621" flipV="1">
            <a:off x="3805528" y="507139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4" name="TextBox 13"/>
          <p:cNvSpPr txBox="1"/>
          <p:nvPr/>
        </p:nvSpPr>
        <p:spPr>
          <a:xfrm>
            <a:off x="4407910" y="3276600"/>
            <a:ext cx="185218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Select Search Criteria</a:t>
            </a:r>
            <a:endParaRPr lang="en-US" dirty="0">
              <a:solidFill>
                <a:srgbClr val="000000"/>
              </a:solidFill>
            </a:endParaRPr>
          </a:p>
        </p:txBody>
      </p:sp>
    </p:spTree>
    <p:extLst>
      <p:ext uri="{BB962C8B-B14F-4D97-AF65-F5344CB8AC3E}">
        <p14:creationId xmlns:p14="http://schemas.microsoft.com/office/powerpoint/2010/main" val="704532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38</a:t>
            </a:fld>
            <a:endParaRPr lang="en-US" dirty="0"/>
          </a:p>
        </p:txBody>
      </p:sp>
      <p:sp>
        <p:nvSpPr>
          <p:cNvPr id="4" name="Title 3"/>
          <p:cNvSpPr>
            <a:spLocks noGrp="1"/>
          </p:cNvSpPr>
          <p:nvPr>
            <p:ph type="title"/>
          </p:nvPr>
        </p:nvSpPr>
        <p:spPr>
          <a:prstGeom prst="rect">
            <a:avLst/>
          </a:prstGeom>
        </p:spPr>
        <p:txBody>
          <a:bodyPr>
            <a:normAutofit/>
          </a:bodyPr>
          <a:lstStyle/>
          <a:p>
            <a:r>
              <a:rPr lang="en-US" dirty="0" smtClean="0"/>
              <a:t>Data Promotion Status</a:t>
            </a:r>
            <a:endParaRPr lang="en-US" dirty="0"/>
          </a:p>
        </p:txBody>
      </p:sp>
      <p:sp>
        <p:nvSpPr>
          <p:cNvPr id="5" name="Content Placeholder 4"/>
          <p:cNvSpPr>
            <a:spLocks noGrp="1"/>
          </p:cNvSpPr>
          <p:nvPr>
            <p:ph sz="quarter" idx="1"/>
          </p:nvPr>
        </p:nvSpPr>
        <p:spPr>
          <a:xfrm>
            <a:off x="533400" y="1752600"/>
            <a:ext cx="4035522" cy="4495800"/>
          </a:xfrm>
        </p:spPr>
        <p:txBody>
          <a:bodyPr/>
          <a:lstStyle/>
          <a:p>
            <a:pPr marL="0" indent="0">
              <a:buNone/>
            </a:pPr>
            <a:r>
              <a:rPr lang="en-US" dirty="0" smtClean="0"/>
              <a:t>The Data Promotion Status can be:</a:t>
            </a:r>
          </a:p>
          <a:p>
            <a:r>
              <a:rPr lang="en-US" dirty="0" smtClean="0"/>
              <a:t>In Progress—the data is being processed</a:t>
            </a:r>
          </a:p>
          <a:p>
            <a:r>
              <a:rPr lang="en-US" dirty="0" smtClean="0"/>
              <a:t>Completed-the data has completed processing</a:t>
            </a:r>
          </a:p>
          <a:p>
            <a:r>
              <a:rPr lang="en-US" dirty="0" smtClean="0"/>
              <a:t>Completed with errors—The data completed but errors were identified</a:t>
            </a:r>
          </a:p>
          <a:p>
            <a:r>
              <a:rPr lang="en-US" dirty="0" smtClean="0"/>
              <a:t>Failed--the system found primary key constraints that are not in ODS but exist in the PEIMS Data Mart. Records that did not load would be listed here.</a:t>
            </a:r>
            <a:endParaRPr lang="en-US" dirty="0"/>
          </a:p>
        </p:txBody>
      </p:sp>
      <p:sp>
        <p:nvSpPr>
          <p:cNvPr id="16" name="Right Arrow 15"/>
          <p:cNvSpPr/>
          <p:nvPr/>
        </p:nvSpPr>
        <p:spPr>
          <a:xfrm rot="9227621" flipV="1">
            <a:off x="10028518" y="360032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pic>
        <p:nvPicPr>
          <p:cNvPr id="2" name="Picture 1"/>
          <p:cNvPicPr>
            <a:picLocks noChangeAspect="1"/>
          </p:cNvPicPr>
          <p:nvPr/>
        </p:nvPicPr>
        <p:blipFill>
          <a:blip r:embed="rId3"/>
          <a:stretch>
            <a:fillRect/>
          </a:stretch>
        </p:blipFill>
        <p:spPr>
          <a:xfrm>
            <a:off x="4800600" y="1923339"/>
            <a:ext cx="3609857" cy="4339123"/>
          </a:xfrm>
          <a:prstGeom prst="rect">
            <a:avLst/>
          </a:prstGeom>
          <a:effectLst>
            <a:outerShdw blurRad="63500" sx="102000" sy="102000" algn="ctr" rotWithShape="0">
              <a:prstClr val="black">
                <a:alpha val="40000"/>
              </a:prstClr>
            </a:outerShdw>
          </a:effectLst>
        </p:spPr>
      </p:pic>
      <p:sp>
        <p:nvSpPr>
          <p:cNvPr id="12" name="Right Arrow 11"/>
          <p:cNvSpPr/>
          <p:nvPr/>
        </p:nvSpPr>
        <p:spPr>
          <a:xfrm rot="9227621" flipV="1">
            <a:off x="7513918" y="514759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37047645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3</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a:solidFill>
                  <a:schemeClr val="accent2"/>
                </a:solidFill>
              </a:rPr>
              <a:t>Prerequisites that are needed prior to this training: </a:t>
            </a:r>
            <a:endParaRPr lang="en-US" sz="1800" dirty="0"/>
          </a:p>
          <a:p>
            <a:pPr lvl="1">
              <a:lnSpc>
                <a:spcPct val="106000"/>
              </a:lnSpc>
              <a:spcBef>
                <a:spcPts val="600"/>
              </a:spcBef>
              <a:spcAft>
                <a:spcPts val="300"/>
              </a:spcAft>
            </a:pPr>
            <a:r>
              <a:rPr lang="en-US" sz="1800" u="sng" dirty="0" smtClean="0"/>
              <a:t>Training Prerequisites</a:t>
            </a:r>
            <a:r>
              <a:rPr lang="en-US" sz="1800" dirty="0" smtClean="0"/>
              <a:t>: </a:t>
            </a:r>
          </a:p>
          <a:p>
            <a:pPr lvl="2">
              <a:lnSpc>
                <a:spcPct val="106000"/>
              </a:lnSpc>
              <a:spcBef>
                <a:spcPts val="600"/>
              </a:spcBef>
              <a:spcAft>
                <a:spcPts val="300"/>
              </a:spcAft>
            </a:pPr>
            <a:r>
              <a:rPr lang="en-US" sz="1800" dirty="0" smtClean="0"/>
              <a:t>Participants </a:t>
            </a:r>
            <a:r>
              <a:rPr lang="en-US" sz="1800" dirty="0"/>
              <a:t>should </a:t>
            </a:r>
            <a:r>
              <a:rPr lang="en-US" sz="1800" dirty="0" smtClean="0"/>
              <a:t>attend </a:t>
            </a:r>
            <a:r>
              <a:rPr lang="en-US" sz="1800" dirty="0"/>
              <a:t>the TSDS PEIMS and Technical Course 1: TSDS Overview and TSDS High Level End User Process Map </a:t>
            </a:r>
            <a:r>
              <a:rPr lang="en-US" sz="1800" dirty="0" smtClean="0"/>
              <a:t>training (</a:t>
            </a:r>
            <a:r>
              <a:rPr lang="en-US" sz="1800" dirty="0"/>
              <a:t>or </a:t>
            </a:r>
            <a:r>
              <a:rPr lang="en-US" sz="1800" dirty="0" smtClean="0"/>
              <a:t>view the online overview posted on Project Share)</a:t>
            </a:r>
          </a:p>
          <a:p>
            <a:pPr lvl="2">
              <a:lnSpc>
                <a:spcPct val="106000"/>
              </a:lnSpc>
              <a:spcBef>
                <a:spcPts val="600"/>
              </a:spcBef>
              <a:spcAft>
                <a:spcPts val="300"/>
              </a:spcAft>
            </a:pPr>
            <a:r>
              <a:rPr lang="en-US" sz="1800" dirty="0" smtClean="0"/>
              <a:t>Participants will have a prior knowledge of how to load the ODS</a:t>
            </a:r>
          </a:p>
          <a:p>
            <a:pPr lvl="2">
              <a:lnSpc>
                <a:spcPct val="106000"/>
              </a:lnSpc>
              <a:spcBef>
                <a:spcPts val="600"/>
              </a:spcBef>
              <a:spcAft>
                <a:spcPts val="300"/>
              </a:spcAft>
            </a:pPr>
            <a:r>
              <a:rPr lang="en-US" sz="1800" dirty="0" smtClean="0"/>
              <a:t>Participants will have prior knowledge of the legacy PEIMS (EDIT+) data </a:t>
            </a:r>
            <a:r>
              <a:rPr lang="en-US" sz="1800" dirty="0"/>
              <a:t>submission requirements and approval </a:t>
            </a:r>
            <a:r>
              <a:rPr lang="en-US" sz="1800" dirty="0" smtClean="0"/>
              <a:t>processes</a:t>
            </a:r>
          </a:p>
          <a:p>
            <a:pPr lvl="1">
              <a:lnSpc>
                <a:spcPct val="106000"/>
              </a:lnSpc>
              <a:spcBef>
                <a:spcPts val="600"/>
              </a:spcBef>
              <a:spcAft>
                <a:spcPts val="300"/>
              </a:spcAft>
            </a:pPr>
            <a:r>
              <a:rPr lang="en-US" sz="1800" u="sng" dirty="0" smtClean="0"/>
              <a:t>Technical Prerequisites</a:t>
            </a:r>
            <a:r>
              <a:rPr lang="en-US" sz="1800" dirty="0" smtClean="0"/>
              <a:t>:</a:t>
            </a:r>
            <a:endParaRPr lang="en-US" sz="1800" dirty="0"/>
          </a:p>
          <a:p>
            <a:pPr lvl="2">
              <a:lnSpc>
                <a:spcPct val="106000"/>
              </a:lnSpc>
              <a:spcBef>
                <a:spcPts val="600"/>
              </a:spcBef>
              <a:spcAft>
                <a:spcPts val="300"/>
              </a:spcAft>
            </a:pPr>
            <a:r>
              <a:rPr lang="en-US" sz="1800" dirty="0"/>
              <a:t>Participants will need a TEAL ID with access to the </a:t>
            </a:r>
            <a:r>
              <a:rPr lang="en-US" sz="1800" dirty="0" smtClean="0"/>
              <a:t>PEIMS Application.</a:t>
            </a:r>
            <a:endParaRPr lang="en-US" sz="1800" dirty="0"/>
          </a:p>
          <a:p>
            <a:pPr lvl="2">
              <a:lnSpc>
                <a:spcPct val="106000"/>
              </a:lnSpc>
              <a:spcBef>
                <a:spcPts val="600"/>
              </a:spcBef>
              <a:spcAft>
                <a:spcPts val="300"/>
              </a:spcAft>
            </a:pPr>
            <a:r>
              <a:rPr lang="en-US" sz="1800" dirty="0"/>
              <a:t>Participants will </a:t>
            </a:r>
            <a:r>
              <a:rPr lang="en-US" sz="1800" dirty="0" smtClean="0"/>
              <a:t>need a Project </a:t>
            </a:r>
            <a:r>
              <a:rPr lang="en-US" sz="1800" dirty="0"/>
              <a:t>Share user </a:t>
            </a:r>
            <a:r>
              <a:rPr lang="en-US" sz="1800" dirty="0" smtClean="0"/>
              <a:t>ID</a:t>
            </a:r>
          </a:p>
          <a:p>
            <a:pPr lvl="2">
              <a:lnSpc>
                <a:spcPct val="106000"/>
              </a:lnSpc>
              <a:spcBef>
                <a:spcPts val="600"/>
              </a:spcBef>
              <a:spcAft>
                <a:spcPts val="300"/>
              </a:spcAft>
            </a:pPr>
            <a:r>
              <a:rPr lang="en-US" sz="1800" dirty="0" smtClean="0"/>
              <a:t>Participants will have a working knowledge of TEDS</a:t>
            </a:r>
          </a:p>
        </p:txBody>
      </p:sp>
      <p:sp>
        <p:nvSpPr>
          <p:cNvPr id="4" name="Title 3"/>
          <p:cNvSpPr>
            <a:spLocks noGrp="1"/>
          </p:cNvSpPr>
          <p:nvPr>
            <p:ph type="title"/>
          </p:nvPr>
        </p:nvSpPr>
        <p:spPr>
          <a:xfrm>
            <a:off x="1905000" y="457200"/>
            <a:ext cx="6705600" cy="685800"/>
          </a:xfrm>
        </p:spPr>
        <p:txBody>
          <a:bodyPr>
            <a:noAutofit/>
          </a:bodyPr>
          <a:lstStyle/>
          <a:p>
            <a:r>
              <a:rPr lang="en-US" dirty="0" smtClean="0"/>
              <a:t>Course Prerequisites </a:t>
            </a:r>
            <a:endParaRPr lang="en-US" dirty="0"/>
          </a:p>
        </p:txBody>
      </p:sp>
    </p:spTree>
    <p:extLst>
      <p:ext uri="{BB962C8B-B14F-4D97-AF65-F5344CB8AC3E}">
        <p14:creationId xmlns:p14="http://schemas.microsoft.com/office/powerpoint/2010/main" val="8981571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762000" y="1752600"/>
            <a:ext cx="7452743" cy="4493451"/>
          </a:xfrm>
          <a:prstGeom prst="rect">
            <a:avLst/>
          </a:prstGeom>
          <a:effectLst>
            <a:outerShdw blurRad="63500" sx="102000" sy="102000" algn="ctr" rotWithShape="0">
              <a:prstClr val="black">
                <a:alpha val="40000"/>
              </a:prstClr>
            </a:outerShdw>
          </a:effectLst>
        </p:spPr>
      </p:pic>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Search Data Promotion</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39</a:t>
            </a:fld>
            <a:endParaRPr lang="en-US" dirty="0"/>
          </a:p>
        </p:txBody>
      </p:sp>
      <p:sp>
        <p:nvSpPr>
          <p:cNvPr id="12" name="Right Arrow 11"/>
          <p:cNvSpPr/>
          <p:nvPr/>
        </p:nvSpPr>
        <p:spPr>
          <a:xfrm rot="9227621" flipV="1">
            <a:off x="2230739" y="558968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4" name="TextBox 13"/>
          <p:cNvSpPr txBox="1"/>
          <p:nvPr/>
        </p:nvSpPr>
        <p:spPr>
          <a:xfrm>
            <a:off x="2571572" y="4824961"/>
            <a:ext cx="3567711"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Click on the Data Promotion Name to show the detail view</a:t>
            </a:r>
            <a:endParaRPr lang="en-US" dirty="0">
              <a:solidFill>
                <a:srgbClr val="000000"/>
              </a:solidFill>
            </a:endParaRPr>
          </a:p>
        </p:txBody>
      </p:sp>
    </p:spTree>
    <p:extLst>
      <p:ext uri="{BB962C8B-B14F-4D97-AF65-F5344CB8AC3E}">
        <p14:creationId xmlns:p14="http://schemas.microsoft.com/office/powerpoint/2010/main" val="6229657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200" dirty="0" smtClean="0"/>
              <a:t>Guided Practice Activity #1: </a:t>
            </a:r>
            <a:br>
              <a:rPr lang="en-US" sz="3200" dirty="0" smtClean="0"/>
            </a:br>
            <a:r>
              <a:rPr lang="en-US" sz="3200" dirty="0" smtClean="0"/>
              <a:t>Data Promotions</a:t>
            </a:r>
            <a:endParaRPr lang="en-US" sz="32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40</a:t>
            </a:fld>
            <a:endParaRPr lang="en-US" dirty="0"/>
          </a:p>
        </p:txBody>
      </p:sp>
    </p:spTree>
    <p:extLst>
      <p:ext uri="{BB962C8B-B14F-4D97-AF65-F5344CB8AC3E}">
        <p14:creationId xmlns:p14="http://schemas.microsoft.com/office/powerpoint/2010/main" val="417492600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04800"/>
            <a:ext cx="6934200" cy="990600"/>
          </a:xfrm>
          <a:prstGeom prst="rect">
            <a:avLst/>
          </a:prstGeom>
        </p:spPr>
        <p:txBody>
          <a:bodyPr>
            <a:normAutofit/>
          </a:bodyPr>
          <a:lstStyle/>
          <a:p>
            <a:r>
              <a:rPr lang="en-US" sz="2400" dirty="0" smtClean="0"/>
              <a:t>Guided Practice Activity #1: </a:t>
            </a:r>
            <a:br>
              <a:rPr lang="en-US" sz="2400" dirty="0" smtClean="0"/>
            </a:br>
            <a:r>
              <a:rPr lang="en-US" sz="2400" dirty="0" smtClean="0"/>
              <a:t>Scheduling Data Promotions</a:t>
            </a:r>
            <a:endParaRPr lang="en-US" sz="2400"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41</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pPr marL="0" indent="0">
              <a:buNone/>
            </a:pPr>
            <a:r>
              <a:rPr lang="en-US" sz="2000" b="1" dirty="0" smtClean="0"/>
              <a:t>TASK:</a:t>
            </a:r>
            <a:r>
              <a:rPr lang="en-US" sz="2000" dirty="0" smtClean="0"/>
              <a:t> You will be working with your actual district data in the PEIMS Application, to promote data to the PDM and monitor the data promotion. You will interact directly with the software to promote and monitor your data. Use the instructions in the Guided Practice Activities document to help you get started.</a:t>
            </a:r>
          </a:p>
          <a:p>
            <a:pPr marL="0" indent="0">
              <a:buNone/>
            </a:pPr>
            <a:r>
              <a:rPr lang="en-US" sz="2000" dirty="0" smtClean="0"/>
              <a:t>Let’s log in to TEAL to begin. </a:t>
            </a:r>
            <a:r>
              <a:rPr lang="en-US" sz="2000" dirty="0"/>
              <a:t>You will need to use the logins provided at the training session to complete this task.</a:t>
            </a:r>
          </a:p>
          <a:p>
            <a:pPr marL="0" indent="0">
              <a:buNone/>
            </a:pPr>
            <a:endParaRPr lang="en-US" sz="2000" dirty="0" smtClean="0"/>
          </a:p>
          <a:p>
            <a:pPr marL="0" indent="0">
              <a:buNone/>
            </a:pPr>
            <a:endParaRPr lang="en-US" sz="2000" dirty="0" smtClean="0"/>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7" name="Rounded Rectangle 6"/>
          <p:cNvSpPr/>
          <p:nvPr/>
        </p:nvSpPr>
        <p:spPr>
          <a:xfrm>
            <a:off x="1104900" y="5105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31659993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Validations</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42</a:t>
            </a:fld>
            <a:endParaRPr lang="en-US" dirty="0"/>
          </a:p>
        </p:txBody>
      </p:sp>
    </p:spTree>
    <p:extLst>
      <p:ext uri="{BB962C8B-B14F-4D97-AF65-F5344CB8AC3E}">
        <p14:creationId xmlns:p14="http://schemas.microsoft.com/office/powerpoint/2010/main" val="145808419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Validations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43</a:t>
            </a:fld>
            <a:endParaRPr lang="en-US" dirty="0"/>
          </a:p>
        </p:txBody>
      </p:sp>
      <p:pic>
        <p:nvPicPr>
          <p:cNvPr id="2" name="Picture 1"/>
          <p:cNvPicPr>
            <a:picLocks noChangeAspect="1"/>
          </p:cNvPicPr>
          <p:nvPr/>
        </p:nvPicPr>
        <p:blipFill>
          <a:blip r:embed="rId3"/>
          <a:stretch>
            <a:fillRect/>
          </a:stretch>
        </p:blipFill>
        <p:spPr>
          <a:xfrm>
            <a:off x="685800" y="2209799"/>
            <a:ext cx="7772400" cy="3493654"/>
          </a:xfrm>
          <a:prstGeom prst="rect">
            <a:avLst/>
          </a:prstGeom>
          <a:effectLst>
            <a:outerShdw blurRad="63500" sx="102000" sy="102000" algn="ctr" rotWithShape="0">
              <a:prstClr val="black">
                <a:alpha val="40000"/>
              </a:prstClr>
            </a:outerShdw>
          </a:effectLst>
        </p:spPr>
      </p:pic>
      <p:sp>
        <p:nvSpPr>
          <p:cNvPr id="14" name="TextBox 13"/>
          <p:cNvSpPr txBox="1"/>
          <p:nvPr/>
        </p:nvSpPr>
        <p:spPr>
          <a:xfrm>
            <a:off x="5181600" y="4004372"/>
            <a:ext cx="26670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Choose Validate Submission Data</a:t>
            </a:r>
            <a:endParaRPr lang="en-US" dirty="0">
              <a:solidFill>
                <a:srgbClr val="000000"/>
              </a:solidFill>
            </a:endParaRPr>
          </a:p>
        </p:txBody>
      </p:sp>
      <p:sp>
        <p:nvSpPr>
          <p:cNvPr id="15" name="Rectangle 14"/>
          <p:cNvSpPr/>
          <p:nvPr/>
        </p:nvSpPr>
        <p:spPr>
          <a:xfrm rot="5400000">
            <a:off x="3251199" y="2997201"/>
            <a:ext cx="355599" cy="19811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3" name="Right Arrow 12"/>
          <p:cNvSpPr/>
          <p:nvPr/>
        </p:nvSpPr>
        <p:spPr>
          <a:xfrm rot="19843845">
            <a:off x="1951991" y="398872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35378868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562266" y="1905000"/>
            <a:ext cx="8019469" cy="4572000"/>
          </a:xfrm>
          <a:prstGeom prst="rect">
            <a:avLst/>
          </a:prstGeom>
          <a:effectLst>
            <a:outerShdw blurRad="63500" sx="102000" sy="102000" algn="ctr" rotWithShape="0">
              <a:prstClr val="black">
                <a:alpha val="40000"/>
              </a:prstClr>
            </a:outerShdw>
          </a:effectLst>
        </p:spPr>
      </p:pic>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Validate Submission Data</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44</a:t>
            </a:fld>
            <a:endParaRPr lang="en-US" dirty="0"/>
          </a:p>
        </p:txBody>
      </p:sp>
      <p:sp>
        <p:nvSpPr>
          <p:cNvPr id="10" name="TextBox 9"/>
          <p:cNvSpPr txBox="1"/>
          <p:nvPr/>
        </p:nvSpPr>
        <p:spPr>
          <a:xfrm>
            <a:off x="3886200" y="2988902"/>
            <a:ext cx="4229101"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Choose your categories, subcategories or choose All Categories</a:t>
            </a:r>
            <a:endParaRPr lang="en-US" dirty="0">
              <a:solidFill>
                <a:srgbClr val="000000"/>
              </a:solidFill>
            </a:endParaRPr>
          </a:p>
        </p:txBody>
      </p:sp>
      <p:sp>
        <p:nvSpPr>
          <p:cNvPr id="13" name="Right Arrow 12"/>
          <p:cNvSpPr/>
          <p:nvPr/>
        </p:nvSpPr>
        <p:spPr>
          <a:xfrm rot="19843845">
            <a:off x="1467141" y="61780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4" name="TextBox 13"/>
          <p:cNvSpPr txBox="1"/>
          <p:nvPr/>
        </p:nvSpPr>
        <p:spPr>
          <a:xfrm>
            <a:off x="5180670" y="5491450"/>
            <a:ext cx="185218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Type a Validation name</a:t>
            </a:r>
            <a:endParaRPr lang="en-US" dirty="0">
              <a:solidFill>
                <a:srgbClr val="000000"/>
              </a:solidFill>
            </a:endParaRPr>
          </a:p>
        </p:txBody>
      </p:sp>
      <p:sp>
        <p:nvSpPr>
          <p:cNvPr id="15" name="Rectangle 14"/>
          <p:cNvSpPr/>
          <p:nvPr/>
        </p:nvSpPr>
        <p:spPr>
          <a:xfrm rot="5400000">
            <a:off x="3314235" y="4457238"/>
            <a:ext cx="381000" cy="2744125"/>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8" name="Rectangle 17"/>
          <p:cNvSpPr/>
          <p:nvPr/>
        </p:nvSpPr>
        <p:spPr>
          <a:xfrm rot="5400000">
            <a:off x="1943106" y="2324615"/>
            <a:ext cx="379139" cy="3038475"/>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20" name="Rectangle 19"/>
          <p:cNvSpPr/>
          <p:nvPr/>
        </p:nvSpPr>
        <p:spPr>
          <a:xfrm rot="5400000">
            <a:off x="1327978" y="5866563"/>
            <a:ext cx="423785" cy="57785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21" name="Right Arrow 20"/>
          <p:cNvSpPr/>
          <p:nvPr/>
        </p:nvSpPr>
        <p:spPr>
          <a:xfrm rot="9227621" flipV="1">
            <a:off x="725793" y="105318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6" name="Right Arrow 15"/>
          <p:cNvSpPr/>
          <p:nvPr/>
        </p:nvSpPr>
        <p:spPr>
          <a:xfrm rot="12372379">
            <a:off x="3462628" y="384745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8801854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181958" y="1752718"/>
            <a:ext cx="3732083" cy="4572000"/>
          </a:xfrm>
          <a:prstGeom prst="rect">
            <a:avLst/>
          </a:prstGeom>
          <a:effectLst>
            <a:outerShdw blurRad="63500" sx="102000" sy="102000" algn="ctr" rotWithShape="0">
              <a:prstClr val="black">
                <a:alpha val="40000"/>
              </a:prstClr>
            </a:outerShdw>
          </a:effectLst>
        </p:spPr>
      </p:pic>
      <p:sp>
        <p:nvSpPr>
          <p:cNvPr id="2" name="Slide Number Placeholder 1"/>
          <p:cNvSpPr>
            <a:spLocks noGrp="1"/>
          </p:cNvSpPr>
          <p:nvPr>
            <p:ph type="sldNum" sz="quarter" idx="12"/>
          </p:nvPr>
        </p:nvSpPr>
        <p:spPr/>
        <p:txBody>
          <a:bodyPr/>
          <a:lstStyle/>
          <a:p>
            <a:fld id="{2F0C4421-5918-4AA3-AE4A-C36EDD2FD6EB}" type="slidenum">
              <a:rPr lang="en-US" smtClean="0"/>
              <a:pPr/>
              <a:t>45</a:t>
            </a:fld>
            <a:endParaRPr lang="en-US" dirty="0"/>
          </a:p>
        </p:txBody>
      </p:sp>
      <p:sp>
        <p:nvSpPr>
          <p:cNvPr id="3" name="Title 2"/>
          <p:cNvSpPr>
            <a:spLocks noGrp="1"/>
          </p:cNvSpPr>
          <p:nvPr>
            <p:ph type="title"/>
          </p:nvPr>
        </p:nvSpPr>
        <p:spPr/>
        <p:txBody>
          <a:bodyPr/>
          <a:lstStyle/>
          <a:p>
            <a:r>
              <a:rPr lang="en-US" dirty="0" smtClean="0"/>
              <a:t>Confirm Validations</a:t>
            </a:r>
            <a:endParaRPr lang="en-US" dirty="0"/>
          </a:p>
        </p:txBody>
      </p:sp>
      <p:sp>
        <p:nvSpPr>
          <p:cNvPr id="7" name="Right Arrow 6"/>
          <p:cNvSpPr/>
          <p:nvPr/>
        </p:nvSpPr>
        <p:spPr>
          <a:xfrm rot="9227621" flipV="1">
            <a:off x="3228666" y="583352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rot="5400000">
            <a:off x="2029858" y="5219495"/>
            <a:ext cx="304591" cy="190586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TextBox 8"/>
          <p:cNvSpPr txBox="1"/>
          <p:nvPr/>
        </p:nvSpPr>
        <p:spPr>
          <a:xfrm>
            <a:off x="5562600" y="3542154"/>
            <a:ext cx="2811211"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Review the  categories and subcategories</a:t>
            </a:r>
            <a:endParaRPr lang="en-US" dirty="0">
              <a:solidFill>
                <a:srgbClr val="000000"/>
              </a:solidFill>
            </a:endParaRPr>
          </a:p>
        </p:txBody>
      </p:sp>
      <p:sp>
        <p:nvSpPr>
          <p:cNvPr id="10" name="Right Arrow 9"/>
          <p:cNvSpPr/>
          <p:nvPr/>
        </p:nvSpPr>
        <p:spPr>
          <a:xfrm rot="9227621" flipV="1">
            <a:off x="4027417" y="398371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1" name="TextBox 10"/>
          <p:cNvSpPr txBox="1"/>
          <p:nvPr/>
        </p:nvSpPr>
        <p:spPr>
          <a:xfrm>
            <a:off x="5562599" y="5629968"/>
            <a:ext cx="2811211"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Select Submit, Cancel or Back</a:t>
            </a:r>
            <a:endParaRPr lang="en-US" dirty="0">
              <a:solidFill>
                <a:srgbClr val="000000"/>
              </a:solidFill>
            </a:endParaRPr>
          </a:p>
        </p:txBody>
      </p:sp>
      <p:sp>
        <p:nvSpPr>
          <p:cNvPr id="12" name="TextBox 11"/>
          <p:cNvSpPr txBox="1"/>
          <p:nvPr/>
        </p:nvSpPr>
        <p:spPr>
          <a:xfrm>
            <a:off x="5562600" y="1752719"/>
            <a:ext cx="281121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Review the Submission details</a:t>
            </a:r>
            <a:endParaRPr lang="en-US" dirty="0">
              <a:solidFill>
                <a:srgbClr val="000000"/>
              </a:solidFill>
            </a:endParaRPr>
          </a:p>
        </p:txBody>
      </p:sp>
      <p:sp>
        <p:nvSpPr>
          <p:cNvPr id="13" name="Right Arrow 12"/>
          <p:cNvSpPr/>
          <p:nvPr/>
        </p:nvSpPr>
        <p:spPr>
          <a:xfrm rot="9227621" flipV="1">
            <a:off x="4695132" y="160374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236957837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46</a:t>
            </a:fld>
            <a:endParaRPr lang="en-US" dirty="0"/>
          </a:p>
        </p:txBody>
      </p:sp>
      <p:sp>
        <p:nvSpPr>
          <p:cNvPr id="3" name="Title 2"/>
          <p:cNvSpPr>
            <a:spLocks noGrp="1"/>
          </p:cNvSpPr>
          <p:nvPr>
            <p:ph type="title"/>
          </p:nvPr>
        </p:nvSpPr>
        <p:spPr/>
        <p:txBody>
          <a:bodyPr/>
          <a:lstStyle/>
          <a:p>
            <a:r>
              <a:rPr lang="en-US" dirty="0" smtClean="0"/>
              <a:t>LEA Validation Errors</a:t>
            </a:r>
            <a:endParaRPr lang="en-US" dirty="0"/>
          </a:p>
        </p:txBody>
      </p:sp>
      <p:sp>
        <p:nvSpPr>
          <p:cNvPr id="4" name="Content Placeholder 3"/>
          <p:cNvSpPr>
            <a:spLocks noGrp="1"/>
          </p:cNvSpPr>
          <p:nvPr>
            <p:ph sz="quarter" idx="1"/>
          </p:nvPr>
        </p:nvSpPr>
        <p:spPr/>
        <p:txBody>
          <a:bodyPr/>
          <a:lstStyle/>
          <a:p>
            <a:r>
              <a:rPr lang="en-US" dirty="0" smtClean="0"/>
              <a:t>Once your  data has been submitted for validation, they system will return a status of In Progress, Completed or Completed with Errors.</a:t>
            </a:r>
          </a:p>
          <a:p>
            <a:r>
              <a:rPr lang="en-US" dirty="0" smtClean="0"/>
              <a:t>Click the LEA Validation Errors button to view the validation errors</a:t>
            </a:r>
            <a:endParaRPr lang="en-US" dirty="0"/>
          </a:p>
        </p:txBody>
      </p:sp>
      <p:pic>
        <p:nvPicPr>
          <p:cNvPr id="5" name="Picture 4"/>
          <p:cNvPicPr>
            <a:picLocks noChangeAspect="1"/>
          </p:cNvPicPr>
          <p:nvPr/>
        </p:nvPicPr>
        <p:blipFill>
          <a:blip r:embed="rId3"/>
          <a:stretch>
            <a:fillRect/>
          </a:stretch>
        </p:blipFill>
        <p:spPr>
          <a:xfrm>
            <a:off x="1228545" y="2818076"/>
            <a:ext cx="6763110" cy="3657600"/>
          </a:xfrm>
          <a:prstGeom prst="rect">
            <a:avLst/>
          </a:prstGeom>
          <a:effectLst>
            <a:outerShdw blurRad="63500" sx="102000" sy="102000" algn="ctr" rotWithShape="0">
              <a:prstClr val="black">
                <a:alpha val="40000"/>
              </a:prstClr>
            </a:outerShdw>
          </a:effectLst>
        </p:spPr>
      </p:pic>
      <p:sp>
        <p:nvSpPr>
          <p:cNvPr id="7" name="Rectangle 6"/>
          <p:cNvSpPr/>
          <p:nvPr/>
        </p:nvSpPr>
        <p:spPr>
          <a:xfrm rot="5400000">
            <a:off x="7233146" y="4120653"/>
            <a:ext cx="227172" cy="1129865"/>
          </a:xfrm>
          <a:prstGeom prst="rec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Right Arrow 5"/>
          <p:cNvSpPr/>
          <p:nvPr/>
        </p:nvSpPr>
        <p:spPr>
          <a:xfrm rot="9227621" flipV="1">
            <a:off x="7682383" y="430939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ight Arrow 7"/>
          <p:cNvSpPr/>
          <p:nvPr/>
        </p:nvSpPr>
        <p:spPr>
          <a:xfrm rot="9227621" flipV="1">
            <a:off x="2560918" y="498564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ight Arrow 8"/>
          <p:cNvSpPr/>
          <p:nvPr/>
        </p:nvSpPr>
        <p:spPr>
          <a:xfrm rot="9227621" flipV="1">
            <a:off x="7580788" y="528091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17412637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906796" y="2952735"/>
            <a:ext cx="7330409" cy="3657600"/>
          </a:xfrm>
          <a:prstGeom prst="rect">
            <a:avLst/>
          </a:prstGeom>
          <a:effectLst>
            <a:outerShdw blurRad="63500" sx="102000" sy="102000" algn="ctr" rotWithShape="0">
              <a:prstClr val="black">
                <a:alpha val="40000"/>
              </a:prstClr>
            </a:outerShdw>
          </a:effectLst>
        </p:spPr>
      </p:pic>
      <p:sp>
        <p:nvSpPr>
          <p:cNvPr id="2" name="Slide Number Placeholder 1"/>
          <p:cNvSpPr>
            <a:spLocks noGrp="1"/>
          </p:cNvSpPr>
          <p:nvPr>
            <p:ph type="sldNum" sz="quarter" idx="12"/>
          </p:nvPr>
        </p:nvSpPr>
        <p:spPr/>
        <p:txBody>
          <a:bodyPr/>
          <a:lstStyle/>
          <a:p>
            <a:fld id="{2F0C4421-5918-4AA3-AE4A-C36EDD2FD6EB}" type="slidenum">
              <a:rPr lang="en-US" smtClean="0"/>
              <a:pPr/>
              <a:t>47</a:t>
            </a:fld>
            <a:endParaRPr lang="en-US" dirty="0"/>
          </a:p>
        </p:txBody>
      </p:sp>
      <p:sp>
        <p:nvSpPr>
          <p:cNvPr id="3" name="Title 2"/>
          <p:cNvSpPr>
            <a:spLocks noGrp="1"/>
          </p:cNvSpPr>
          <p:nvPr>
            <p:ph type="title"/>
          </p:nvPr>
        </p:nvSpPr>
        <p:spPr/>
        <p:txBody>
          <a:bodyPr/>
          <a:lstStyle/>
          <a:p>
            <a:r>
              <a:rPr lang="en-US" dirty="0" smtClean="0"/>
              <a:t>LEA Validation Errors</a:t>
            </a:r>
            <a:endParaRPr lang="en-US" dirty="0"/>
          </a:p>
        </p:txBody>
      </p:sp>
      <p:sp>
        <p:nvSpPr>
          <p:cNvPr id="4" name="Content Placeholder 3"/>
          <p:cNvSpPr>
            <a:spLocks noGrp="1"/>
          </p:cNvSpPr>
          <p:nvPr>
            <p:ph sz="quarter" idx="1"/>
          </p:nvPr>
        </p:nvSpPr>
        <p:spPr/>
        <p:txBody>
          <a:bodyPr/>
          <a:lstStyle/>
          <a:p>
            <a:r>
              <a:rPr lang="en-US" dirty="0" smtClean="0"/>
              <a:t>Once your  data has been validated, you can download your validation errors to an Excel file, PDF file or you can print the file.</a:t>
            </a:r>
          </a:p>
          <a:p>
            <a:r>
              <a:rPr lang="en-US" dirty="0" smtClean="0"/>
              <a:t>The column headers are sortable.</a:t>
            </a:r>
            <a:endParaRPr lang="en-US" dirty="0"/>
          </a:p>
        </p:txBody>
      </p:sp>
      <p:sp>
        <p:nvSpPr>
          <p:cNvPr id="7" name="Rectangle 6"/>
          <p:cNvSpPr/>
          <p:nvPr/>
        </p:nvSpPr>
        <p:spPr>
          <a:xfrm rot="5400000">
            <a:off x="7370838" y="4131679"/>
            <a:ext cx="293854" cy="1177295"/>
          </a:xfrm>
          <a:prstGeom prst="rec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6" name="Right Arrow 5"/>
          <p:cNvSpPr/>
          <p:nvPr/>
        </p:nvSpPr>
        <p:spPr>
          <a:xfrm rot="9227621" flipV="1">
            <a:off x="7993331" y="419509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ight Arrow 7"/>
          <p:cNvSpPr/>
          <p:nvPr/>
        </p:nvSpPr>
        <p:spPr>
          <a:xfrm rot="9227621" flipV="1">
            <a:off x="2897508" y="469179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31319762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Searching Validations</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48</a:t>
            </a:fld>
            <a:endParaRPr lang="en-US" dirty="0"/>
          </a:p>
        </p:txBody>
      </p:sp>
    </p:spTree>
    <p:extLst>
      <p:ext uri="{BB962C8B-B14F-4D97-AF65-F5344CB8AC3E}">
        <p14:creationId xmlns:p14="http://schemas.microsoft.com/office/powerpoint/2010/main" val="26298884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Terms</a:t>
            </a:r>
            <a:endParaRPr lang="en-US" dirty="0"/>
          </a:p>
        </p:txBody>
      </p:sp>
      <p:graphicFrame>
        <p:nvGraphicFramePr>
          <p:cNvPr id="5" name="Content Placeholder 4"/>
          <p:cNvGraphicFramePr>
            <a:graphicFrameLocks noGrp="1"/>
          </p:cNvGraphicFramePr>
          <p:nvPr>
            <p:ph sz="quarter" idx="1"/>
            <p:extLst/>
          </p:nvPr>
        </p:nvGraphicFramePr>
        <p:xfrm>
          <a:off x="533400" y="1752600"/>
          <a:ext cx="8153400" cy="4770120"/>
        </p:xfrm>
        <a:graphic>
          <a:graphicData uri="http://schemas.openxmlformats.org/drawingml/2006/table">
            <a:tbl>
              <a:tblPr firstRow="1" bandRow="1">
                <a:tableStyleId>{5C22544A-7EE6-4342-B048-85BDC9FD1C3A}</a:tableStyleId>
              </a:tblPr>
              <a:tblGrid>
                <a:gridCol w="2286000"/>
                <a:gridCol w="5867400"/>
              </a:tblGrid>
              <a:tr h="381000">
                <a:tc>
                  <a:txBody>
                    <a:bodyPr/>
                    <a:lstStyle/>
                    <a:p>
                      <a:r>
                        <a:rPr lang="en-US" dirty="0" smtClean="0">
                          <a:solidFill>
                            <a:srgbClr val="FFFFFF"/>
                          </a:solidFill>
                        </a:rPr>
                        <a:t>Term</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370840">
                <a:tc>
                  <a:txBody>
                    <a:bodyPr/>
                    <a:lstStyle/>
                    <a:p>
                      <a:r>
                        <a:rPr lang="en-US" dirty="0" smtClean="0"/>
                        <a:t>EDW</a:t>
                      </a:r>
                      <a:r>
                        <a:rPr lang="en-US" baseline="0" dirty="0" smtClean="0"/>
                        <a:t> (Education Data Warehouse)</a:t>
                      </a:r>
                      <a:endParaRPr lang="en-US" dirty="0"/>
                    </a:p>
                  </a:txBody>
                  <a:tcPr/>
                </a:tc>
                <a:tc>
                  <a:txBody>
                    <a:bodyPr/>
                    <a:lstStyle/>
                    <a:p>
                      <a:r>
                        <a:rPr lang="en-US" dirty="0" smtClean="0"/>
                        <a:t>This is the single data repository that feeds the PEIMS and the</a:t>
                      </a:r>
                      <a:r>
                        <a:rPr lang="en-US" baseline="0" dirty="0" smtClean="0"/>
                        <a:t> </a:t>
                      </a:r>
                      <a:r>
                        <a:rPr lang="en-US" baseline="0" dirty="0" err="1" smtClean="0"/>
                        <a:t>studentGPS</a:t>
                      </a:r>
                      <a:r>
                        <a:rPr lang="en-US" baseline="0" dirty="0" smtClean="0"/>
                        <a:t> collections</a:t>
                      </a:r>
                      <a:endParaRPr lang="en-US" dirty="0"/>
                    </a:p>
                  </a:txBody>
                  <a:tcPr/>
                </a:tc>
              </a:tr>
              <a:tr h="370840">
                <a:tc>
                  <a:txBody>
                    <a:bodyPr/>
                    <a:lstStyle/>
                    <a:p>
                      <a:r>
                        <a:rPr lang="en-US" dirty="0" smtClean="0"/>
                        <a:t>DTU (Data Transfer</a:t>
                      </a:r>
                      <a:r>
                        <a:rPr lang="en-US" baseline="0" dirty="0" smtClean="0"/>
                        <a:t> Utility)</a:t>
                      </a:r>
                      <a:endParaRPr lang="en-US" dirty="0"/>
                    </a:p>
                  </a:txBody>
                  <a:tcPr/>
                </a:tc>
                <a:tc>
                  <a:txBody>
                    <a:bodyPr/>
                    <a:lstStyle/>
                    <a:p>
                      <a:r>
                        <a:rPr lang="en-US" dirty="0" smtClean="0"/>
                        <a:t>The DTU is an FTP</a:t>
                      </a:r>
                      <a:r>
                        <a:rPr lang="en-US" baseline="0" dirty="0" smtClean="0"/>
                        <a:t> client that transfers files stored at the LEA to the </a:t>
                      </a:r>
                      <a:r>
                        <a:rPr lang="en-US" baseline="0" dirty="0" err="1" smtClean="0"/>
                        <a:t>eData</a:t>
                      </a:r>
                      <a:r>
                        <a:rPr lang="en-US" baseline="0" dirty="0" smtClean="0"/>
                        <a:t> Manager (eDM)</a:t>
                      </a:r>
                      <a:endParaRPr lang="en-US" dirty="0"/>
                    </a:p>
                  </a:txBody>
                  <a:tcPr/>
                </a:tc>
              </a:tr>
              <a:tr h="370840">
                <a:tc>
                  <a:txBody>
                    <a:bodyPr/>
                    <a:lstStyle/>
                    <a:p>
                      <a:r>
                        <a:rPr lang="en-US" dirty="0" smtClean="0"/>
                        <a:t>eDM</a:t>
                      </a:r>
                      <a:r>
                        <a:rPr lang="en-US" baseline="0" dirty="0" smtClean="0"/>
                        <a:t> (</a:t>
                      </a:r>
                      <a:r>
                        <a:rPr lang="en-US" baseline="0" dirty="0" err="1" smtClean="0"/>
                        <a:t>eData</a:t>
                      </a:r>
                      <a:r>
                        <a:rPr lang="en-US" baseline="0" dirty="0" smtClean="0"/>
                        <a:t> Manager)</a:t>
                      </a:r>
                      <a:endParaRPr lang="en-US" dirty="0"/>
                    </a:p>
                  </a:txBody>
                  <a:tcPr/>
                </a:tc>
                <a:tc>
                  <a:txBody>
                    <a:bodyPr/>
                    <a:lstStyle/>
                    <a:p>
                      <a:r>
                        <a:rPr lang="en-US" dirty="0" smtClean="0"/>
                        <a:t>The portal</a:t>
                      </a:r>
                      <a:r>
                        <a:rPr lang="en-US" baseline="0" dirty="0" smtClean="0"/>
                        <a:t> through which LEAs can manually submit data and monitor data submissions</a:t>
                      </a:r>
                      <a:endParaRPr lang="en-US" dirty="0"/>
                    </a:p>
                  </a:txBody>
                  <a:tcPr/>
                </a:tc>
              </a:tr>
              <a:tr h="370840">
                <a:tc>
                  <a:txBody>
                    <a:bodyPr/>
                    <a:lstStyle/>
                    <a:p>
                      <a:r>
                        <a:rPr lang="en-US" dirty="0" smtClean="0"/>
                        <a:t>ETL </a:t>
                      </a:r>
                      <a:endParaRPr lang="en-US" dirty="0"/>
                    </a:p>
                  </a:txBody>
                  <a:tcPr/>
                </a:tc>
                <a:tc>
                  <a:txBody>
                    <a:bodyPr/>
                    <a:lstStyle/>
                    <a:p>
                      <a:r>
                        <a:rPr lang="en-US" dirty="0" smtClean="0"/>
                        <a:t>ETL</a:t>
                      </a:r>
                      <a:r>
                        <a:rPr lang="en-US" baseline="0" dirty="0" smtClean="0"/>
                        <a:t> means Extract, Transform, Load.  This refers to the process of moving data from one system to another (like SIS to ODS) and transforming the data to meet the requirements of the destination environment</a:t>
                      </a:r>
                      <a:endParaRPr lang="en-US" dirty="0"/>
                    </a:p>
                  </a:txBody>
                  <a:tcPr/>
                </a:tc>
              </a:tr>
              <a:tr h="370840">
                <a:tc>
                  <a:txBody>
                    <a:bodyPr/>
                    <a:lstStyle/>
                    <a:p>
                      <a:r>
                        <a:rPr lang="en-US" dirty="0" smtClean="0"/>
                        <a:t>ODS</a:t>
                      </a:r>
                      <a:r>
                        <a:rPr lang="en-US" baseline="0" dirty="0" smtClean="0"/>
                        <a:t> (Operational Data Store)</a:t>
                      </a:r>
                      <a:endParaRPr lang="en-US" dirty="0"/>
                    </a:p>
                  </a:txBody>
                  <a:tcPr/>
                </a:tc>
                <a:tc>
                  <a:txBody>
                    <a:bodyPr/>
                    <a:lstStyle/>
                    <a:p>
                      <a:r>
                        <a:rPr lang="en-US" dirty="0" smtClean="0"/>
                        <a:t>This is the actual data warehouse in the TSDS system</a:t>
                      </a:r>
                      <a:endParaRPr lang="en-US" dirty="0"/>
                    </a:p>
                  </a:txBody>
                  <a:tcPr/>
                </a:tc>
              </a:tr>
              <a:tr h="370840">
                <a:tc>
                  <a:txBody>
                    <a:bodyPr/>
                    <a:lstStyle/>
                    <a:p>
                      <a:r>
                        <a:rPr lang="en-US" dirty="0" smtClean="0"/>
                        <a:t>PDM (PEIMS Data Mart)</a:t>
                      </a:r>
                      <a:endParaRPr lang="en-US" dirty="0"/>
                    </a:p>
                  </a:txBody>
                  <a:tcPr/>
                </a:tc>
                <a:tc>
                  <a:txBody>
                    <a:bodyPr/>
                    <a:lstStyle/>
                    <a:p>
                      <a:r>
                        <a:rPr lang="en-US" dirty="0" smtClean="0"/>
                        <a:t>The</a:t>
                      </a:r>
                      <a:r>
                        <a:rPr lang="en-US" baseline="0" dirty="0" smtClean="0"/>
                        <a:t> PDM is the data mart that pulls data from the ODS and directly feeds the PEIMS application</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4</a:t>
            </a:fld>
            <a:endParaRPr lang="en-US" dirty="0"/>
          </a:p>
        </p:txBody>
      </p:sp>
    </p:spTree>
    <p:extLst>
      <p:ext uri="{BB962C8B-B14F-4D97-AF65-F5344CB8AC3E}">
        <p14:creationId xmlns:p14="http://schemas.microsoft.com/office/powerpoint/2010/main" val="5893186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309112" y="1742836"/>
            <a:ext cx="8453888" cy="4572000"/>
          </a:xfrm>
          <a:prstGeom prst="rect">
            <a:avLst/>
          </a:prstGeom>
          <a:effectLst>
            <a:outerShdw blurRad="63500" sx="102000" sy="102000" algn="ctr" rotWithShape="0">
              <a:prstClr val="black">
                <a:alpha val="40000"/>
              </a:prstClr>
            </a:outerShdw>
          </a:effectLst>
        </p:spPr>
      </p:pic>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Search Validation Requests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49</a:t>
            </a:fld>
            <a:endParaRPr lang="en-US" dirty="0"/>
          </a:p>
        </p:txBody>
      </p:sp>
      <p:sp>
        <p:nvSpPr>
          <p:cNvPr id="16" name="Right Arrow 15"/>
          <p:cNvSpPr/>
          <p:nvPr/>
        </p:nvSpPr>
        <p:spPr>
          <a:xfrm rot="12372379">
            <a:off x="2789517" y="303771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5" name="Rectangle 14"/>
          <p:cNvSpPr/>
          <p:nvPr/>
        </p:nvSpPr>
        <p:spPr>
          <a:xfrm rot="5400000">
            <a:off x="1608722" y="2131235"/>
            <a:ext cx="768316" cy="332943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256535430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95560" y="1902054"/>
            <a:ext cx="8352881" cy="3985250"/>
          </a:xfrm>
          <a:prstGeom prst="rect">
            <a:avLst/>
          </a:prstGeom>
          <a:effectLst>
            <a:outerShdw blurRad="63500" sx="102000" sy="102000" algn="ctr" rotWithShape="0">
              <a:prstClr val="black">
                <a:alpha val="40000"/>
              </a:prstClr>
            </a:outerShdw>
          </a:effectLst>
        </p:spPr>
      </p:pic>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Search Validation Requests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50</a:t>
            </a:fld>
            <a:endParaRPr lang="en-US" dirty="0"/>
          </a:p>
        </p:txBody>
      </p:sp>
      <p:sp>
        <p:nvSpPr>
          <p:cNvPr id="13" name="Right Arrow 12"/>
          <p:cNvSpPr/>
          <p:nvPr/>
        </p:nvSpPr>
        <p:spPr>
          <a:xfrm rot="19843845" flipH="1" flipV="1">
            <a:off x="3843629" y="401789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6" name="Right Arrow 15"/>
          <p:cNvSpPr/>
          <p:nvPr/>
        </p:nvSpPr>
        <p:spPr>
          <a:xfrm rot="12372379">
            <a:off x="1798918" y="574562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0" name="TextBox 9"/>
          <p:cNvSpPr txBox="1"/>
          <p:nvPr/>
        </p:nvSpPr>
        <p:spPr>
          <a:xfrm>
            <a:off x="5435611" y="4038600"/>
            <a:ext cx="2790874"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Select the School Year, Collection, Submission and Status</a:t>
            </a:r>
            <a:endParaRPr lang="en-US" dirty="0">
              <a:solidFill>
                <a:srgbClr val="000000"/>
              </a:solidFill>
            </a:endParaRPr>
          </a:p>
        </p:txBody>
      </p:sp>
      <p:sp>
        <p:nvSpPr>
          <p:cNvPr id="18" name="TextBox 17"/>
          <p:cNvSpPr txBox="1"/>
          <p:nvPr/>
        </p:nvSpPr>
        <p:spPr>
          <a:xfrm>
            <a:off x="5791200" y="5068669"/>
            <a:ext cx="2387611"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Select Search or Reset</a:t>
            </a:r>
            <a:endParaRPr lang="en-US" dirty="0">
              <a:solidFill>
                <a:srgbClr val="000000"/>
              </a:solidFill>
            </a:endParaRPr>
          </a:p>
        </p:txBody>
      </p:sp>
    </p:spTree>
    <p:extLst>
      <p:ext uri="{BB962C8B-B14F-4D97-AF65-F5344CB8AC3E}">
        <p14:creationId xmlns:p14="http://schemas.microsoft.com/office/powerpoint/2010/main" val="90913346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51</a:t>
            </a:fld>
            <a:endParaRPr lang="en-US" dirty="0"/>
          </a:p>
        </p:txBody>
      </p:sp>
      <p:sp>
        <p:nvSpPr>
          <p:cNvPr id="3" name="Title 2"/>
          <p:cNvSpPr>
            <a:spLocks noGrp="1"/>
          </p:cNvSpPr>
          <p:nvPr>
            <p:ph type="title"/>
          </p:nvPr>
        </p:nvSpPr>
        <p:spPr/>
        <p:txBody>
          <a:bodyPr>
            <a:normAutofit fontScale="90000"/>
          </a:bodyPr>
          <a:lstStyle/>
          <a:p>
            <a:r>
              <a:rPr lang="en-US" dirty="0" smtClean="0"/>
              <a:t>Search Validation Requests: </a:t>
            </a:r>
            <a:br>
              <a:rPr lang="en-US" dirty="0" smtClean="0"/>
            </a:br>
            <a:r>
              <a:rPr lang="en-US" dirty="0" smtClean="0"/>
              <a:t>Completed with Errors</a:t>
            </a:r>
            <a:endParaRPr lang="en-US" dirty="0"/>
          </a:p>
        </p:txBody>
      </p:sp>
      <p:pic>
        <p:nvPicPr>
          <p:cNvPr id="5" name="Picture 4"/>
          <p:cNvPicPr>
            <a:picLocks noChangeAspect="1"/>
          </p:cNvPicPr>
          <p:nvPr/>
        </p:nvPicPr>
        <p:blipFill>
          <a:blip r:embed="rId3"/>
          <a:stretch>
            <a:fillRect/>
          </a:stretch>
        </p:blipFill>
        <p:spPr>
          <a:xfrm>
            <a:off x="469459" y="1905000"/>
            <a:ext cx="8205082" cy="4432247"/>
          </a:xfrm>
          <a:prstGeom prst="rect">
            <a:avLst/>
          </a:prstGeom>
          <a:effectLst>
            <a:outerShdw blurRad="63500" sx="102000" sy="102000" algn="ctr" rotWithShape="0">
              <a:prstClr val="black">
                <a:alpha val="40000"/>
              </a:prstClr>
            </a:outerShdw>
          </a:effectLst>
        </p:spPr>
      </p:pic>
      <p:sp>
        <p:nvSpPr>
          <p:cNvPr id="8" name="TextBox 7"/>
          <p:cNvSpPr txBox="1"/>
          <p:nvPr/>
        </p:nvSpPr>
        <p:spPr>
          <a:xfrm>
            <a:off x="3784158" y="2971800"/>
            <a:ext cx="478834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Select the job name to see the Validation Request Details</a:t>
            </a:r>
            <a:endParaRPr lang="en-US" dirty="0">
              <a:solidFill>
                <a:srgbClr val="000000"/>
              </a:solidFill>
            </a:endParaRPr>
          </a:p>
        </p:txBody>
      </p:sp>
      <p:sp>
        <p:nvSpPr>
          <p:cNvPr id="11" name="Right Arrow 10"/>
          <p:cNvSpPr/>
          <p:nvPr/>
        </p:nvSpPr>
        <p:spPr>
          <a:xfrm rot="9227621" flipV="1">
            <a:off x="2332318" y="484279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84135960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119472" y="1824486"/>
            <a:ext cx="6905057" cy="4690228"/>
          </a:xfrm>
          <a:prstGeom prst="rect">
            <a:avLst/>
          </a:prstGeom>
          <a:effectLst>
            <a:outerShdw blurRad="63500" sx="102000" sy="102000" algn="ctr" rotWithShape="0">
              <a:prstClr val="black">
                <a:alpha val="40000"/>
              </a:prstClr>
            </a:outerShdw>
          </a:effectLst>
        </p:spPr>
      </p:pic>
      <p:sp>
        <p:nvSpPr>
          <p:cNvPr id="2" name="Slide Number Placeholder 1"/>
          <p:cNvSpPr>
            <a:spLocks noGrp="1"/>
          </p:cNvSpPr>
          <p:nvPr>
            <p:ph type="sldNum" sz="quarter" idx="12"/>
          </p:nvPr>
        </p:nvSpPr>
        <p:spPr/>
        <p:txBody>
          <a:bodyPr/>
          <a:lstStyle/>
          <a:p>
            <a:fld id="{2F0C4421-5918-4AA3-AE4A-C36EDD2FD6EB}" type="slidenum">
              <a:rPr lang="en-US" smtClean="0"/>
              <a:pPr/>
              <a:t>52</a:t>
            </a:fld>
            <a:endParaRPr lang="en-US" dirty="0"/>
          </a:p>
        </p:txBody>
      </p:sp>
      <p:sp>
        <p:nvSpPr>
          <p:cNvPr id="3" name="Title 2"/>
          <p:cNvSpPr>
            <a:spLocks noGrp="1"/>
          </p:cNvSpPr>
          <p:nvPr>
            <p:ph type="title"/>
          </p:nvPr>
        </p:nvSpPr>
        <p:spPr/>
        <p:txBody>
          <a:bodyPr>
            <a:normAutofit fontScale="90000"/>
          </a:bodyPr>
          <a:lstStyle/>
          <a:p>
            <a:r>
              <a:rPr lang="en-US" dirty="0" smtClean="0"/>
              <a:t>Search Validation Requests: </a:t>
            </a:r>
            <a:br>
              <a:rPr lang="en-US" dirty="0" smtClean="0"/>
            </a:br>
            <a:r>
              <a:rPr lang="en-US" dirty="0" smtClean="0"/>
              <a:t>Completed with Errors</a:t>
            </a:r>
            <a:endParaRPr lang="en-US" dirty="0"/>
          </a:p>
        </p:txBody>
      </p:sp>
      <p:sp>
        <p:nvSpPr>
          <p:cNvPr id="8" name="TextBox 7"/>
          <p:cNvSpPr txBox="1"/>
          <p:nvPr/>
        </p:nvSpPr>
        <p:spPr>
          <a:xfrm>
            <a:off x="4800600" y="2546914"/>
            <a:ext cx="30480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Click View to see the error report</a:t>
            </a:r>
            <a:endParaRPr lang="en-US" dirty="0">
              <a:solidFill>
                <a:srgbClr val="000000"/>
              </a:solidFill>
            </a:endParaRPr>
          </a:p>
        </p:txBody>
      </p:sp>
      <p:sp>
        <p:nvSpPr>
          <p:cNvPr id="11" name="Right Arrow 10"/>
          <p:cNvSpPr/>
          <p:nvPr/>
        </p:nvSpPr>
        <p:spPr>
          <a:xfrm rot="9227621" flipV="1">
            <a:off x="5050139" y="423319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384487914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53</a:t>
            </a:fld>
            <a:endParaRPr lang="en-US" dirty="0"/>
          </a:p>
        </p:txBody>
      </p:sp>
      <p:sp>
        <p:nvSpPr>
          <p:cNvPr id="3" name="Title 2"/>
          <p:cNvSpPr>
            <a:spLocks noGrp="1"/>
          </p:cNvSpPr>
          <p:nvPr>
            <p:ph type="title"/>
          </p:nvPr>
        </p:nvSpPr>
        <p:spPr/>
        <p:txBody>
          <a:bodyPr/>
          <a:lstStyle/>
          <a:p>
            <a:r>
              <a:rPr lang="en-US" dirty="0" smtClean="0"/>
              <a:t>Validation Errors by Task</a:t>
            </a:r>
            <a:endParaRPr lang="en-US" dirty="0"/>
          </a:p>
        </p:txBody>
      </p:sp>
      <p:sp>
        <p:nvSpPr>
          <p:cNvPr id="4" name="Content Placeholder 3"/>
          <p:cNvSpPr>
            <a:spLocks noGrp="1"/>
          </p:cNvSpPr>
          <p:nvPr>
            <p:ph sz="quarter" idx="1"/>
          </p:nvPr>
        </p:nvSpPr>
        <p:spPr/>
        <p:txBody>
          <a:bodyPr/>
          <a:lstStyle/>
          <a:p>
            <a:r>
              <a:rPr lang="en-US" dirty="0" smtClean="0"/>
              <a:t>This screen displays the individual errors</a:t>
            </a:r>
            <a:endParaRPr lang="en-US" dirty="0"/>
          </a:p>
        </p:txBody>
      </p:sp>
      <p:pic>
        <p:nvPicPr>
          <p:cNvPr id="5" name="Picture 4"/>
          <p:cNvPicPr>
            <a:picLocks noChangeAspect="1"/>
          </p:cNvPicPr>
          <p:nvPr/>
        </p:nvPicPr>
        <p:blipFill>
          <a:blip r:embed="rId3"/>
          <a:stretch>
            <a:fillRect/>
          </a:stretch>
        </p:blipFill>
        <p:spPr>
          <a:xfrm>
            <a:off x="932374" y="2201906"/>
            <a:ext cx="7279252" cy="381789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4446466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54</a:t>
            </a:fld>
            <a:endParaRPr lang="en-US" dirty="0"/>
          </a:p>
        </p:txBody>
      </p:sp>
      <p:sp>
        <p:nvSpPr>
          <p:cNvPr id="3" name="Title 2"/>
          <p:cNvSpPr>
            <a:spLocks noGrp="1"/>
          </p:cNvSpPr>
          <p:nvPr>
            <p:ph type="title"/>
          </p:nvPr>
        </p:nvSpPr>
        <p:spPr/>
        <p:txBody>
          <a:bodyPr>
            <a:normAutofit fontScale="90000"/>
          </a:bodyPr>
          <a:lstStyle/>
          <a:p>
            <a:r>
              <a:rPr lang="en-US" dirty="0" smtClean="0"/>
              <a:t>Search Validation Requests:</a:t>
            </a:r>
            <a:br>
              <a:rPr lang="en-US" dirty="0" smtClean="0"/>
            </a:br>
            <a:r>
              <a:rPr lang="en-US" dirty="0" smtClean="0"/>
              <a:t>LEA Validation Errors</a:t>
            </a:r>
            <a:endParaRPr lang="en-US" dirty="0"/>
          </a:p>
        </p:txBody>
      </p:sp>
      <p:sp>
        <p:nvSpPr>
          <p:cNvPr id="4" name="Content Placeholder 3"/>
          <p:cNvSpPr>
            <a:spLocks noGrp="1"/>
          </p:cNvSpPr>
          <p:nvPr>
            <p:ph sz="quarter" idx="1"/>
          </p:nvPr>
        </p:nvSpPr>
        <p:spPr/>
        <p:txBody>
          <a:bodyPr/>
          <a:lstStyle/>
          <a:p>
            <a:r>
              <a:rPr lang="en-US" dirty="0" smtClean="0"/>
              <a:t>Go back to Validations, and Search Validation Requests</a:t>
            </a:r>
          </a:p>
          <a:p>
            <a:r>
              <a:rPr lang="en-US" dirty="0" smtClean="0"/>
              <a:t>To see all of the Validation errors for your LEA, click the LEA Validation Errors button</a:t>
            </a:r>
            <a:endParaRPr lang="en-US" dirty="0"/>
          </a:p>
        </p:txBody>
      </p:sp>
      <p:pic>
        <p:nvPicPr>
          <p:cNvPr id="5" name="Picture 4"/>
          <p:cNvPicPr>
            <a:picLocks noChangeAspect="1"/>
          </p:cNvPicPr>
          <p:nvPr/>
        </p:nvPicPr>
        <p:blipFill>
          <a:blip r:embed="rId3"/>
          <a:stretch>
            <a:fillRect/>
          </a:stretch>
        </p:blipFill>
        <p:spPr>
          <a:xfrm>
            <a:off x="1333500" y="2908347"/>
            <a:ext cx="6477000" cy="3404747"/>
          </a:xfrm>
          <a:prstGeom prst="rect">
            <a:avLst/>
          </a:prstGeom>
          <a:effectLst>
            <a:outerShdw blurRad="63500" sx="102000" sy="102000" algn="ctr" rotWithShape="0">
              <a:prstClr val="black">
                <a:alpha val="40000"/>
              </a:prstClr>
            </a:outerShdw>
          </a:effectLst>
        </p:spPr>
      </p:pic>
      <p:sp>
        <p:nvSpPr>
          <p:cNvPr id="6" name="Right Arrow 5"/>
          <p:cNvSpPr/>
          <p:nvPr/>
        </p:nvSpPr>
        <p:spPr>
          <a:xfrm rot="9227621" flipV="1">
            <a:off x="7640939" y="410048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37193563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55</a:t>
            </a:fld>
            <a:endParaRPr lang="en-US" dirty="0"/>
          </a:p>
        </p:txBody>
      </p:sp>
      <p:sp>
        <p:nvSpPr>
          <p:cNvPr id="3" name="Title 2"/>
          <p:cNvSpPr>
            <a:spLocks noGrp="1"/>
          </p:cNvSpPr>
          <p:nvPr>
            <p:ph type="title"/>
          </p:nvPr>
        </p:nvSpPr>
        <p:spPr/>
        <p:txBody>
          <a:bodyPr/>
          <a:lstStyle/>
          <a:p>
            <a:r>
              <a:rPr lang="en-US" dirty="0" smtClean="0"/>
              <a:t>LEA Validation Errors</a:t>
            </a:r>
            <a:endParaRPr lang="en-US" dirty="0"/>
          </a:p>
        </p:txBody>
      </p:sp>
      <p:sp>
        <p:nvSpPr>
          <p:cNvPr id="4" name="Content Placeholder 3"/>
          <p:cNvSpPr>
            <a:spLocks noGrp="1"/>
          </p:cNvSpPr>
          <p:nvPr>
            <p:ph sz="quarter" idx="1"/>
          </p:nvPr>
        </p:nvSpPr>
        <p:spPr/>
        <p:txBody>
          <a:bodyPr/>
          <a:lstStyle/>
          <a:p>
            <a:r>
              <a:rPr lang="en-US" dirty="0" smtClean="0"/>
              <a:t>The LEA Validation Errors are displayed</a:t>
            </a:r>
            <a:endParaRPr lang="en-US" dirty="0"/>
          </a:p>
        </p:txBody>
      </p:sp>
      <p:pic>
        <p:nvPicPr>
          <p:cNvPr id="5" name="Picture 4"/>
          <p:cNvPicPr>
            <a:picLocks noChangeAspect="1"/>
          </p:cNvPicPr>
          <p:nvPr/>
        </p:nvPicPr>
        <p:blipFill>
          <a:blip r:embed="rId3"/>
          <a:stretch>
            <a:fillRect/>
          </a:stretch>
        </p:blipFill>
        <p:spPr>
          <a:xfrm>
            <a:off x="1145672" y="2155667"/>
            <a:ext cx="6852657" cy="424513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2075706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56</a:t>
            </a:fld>
            <a:endParaRPr lang="en-US" dirty="0"/>
          </a:p>
        </p:txBody>
      </p:sp>
      <p:sp>
        <p:nvSpPr>
          <p:cNvPr id="3" name="Title 2"/>
          <p:cNvSpPr>
            <a:spLocks noGrp="1"/>
          </p:cNvSpPr>
          <p:nvPr>
            <p:ph type="title"/>
          </p:nvPr>
        </p:nvSpPr>
        <p:spPr/>
        <p:txBody>
          <a:bodyPr/>
          <a:lstStyle/>
          <a:p>
            <a:r>
              <a:rPr lang="en-US" dirty="0" smtClean="0"/>
              <a:t>Validation Error Messages</a:t>
            </a:r>
            <a:endParaRPr lang="en-US" dirty="0"/>
          </a:p>
        </p:txBody>
      </p:sp>
      <p:sp>
        <p:nvSpPr>
          <p:cNvPr id="4" name="Content Placeholder 3"/>
          <p:cNvSpPr>
            <a:spLocks noGrp="1"/>
          </p:cNvSpPr>
          <p:nvPr>
            <p:ph sz="quarter" idx="1"/>
          </p:nvPr>
        </p:nvSpPr>
        <p:spPr/>
        <p:txBody>
          <a:bodyPr/>
          <a:lstStyle/>
          <a:p>
            <a:r>
              <a:rPr lang="en-US" dirty="0" smtClean="0"/>
              <a:t>The following Error Message in TSDS PEIMS may have multiple error message variations</a:t>
            </a:r>
          </a:p>
          <a:p>
            <a:pPr lvl="1"/>
            <a:r>
              <a:rPr lang="en-US" dirty="0" smtClean="0"/>
              <a:t>Edit</a:t>
            </a:r>
            <a:r>
              <a:rPr lang="en-US" dirty="0"/>
              <a:t>: 40110-000B: For a student Enrollment (Student School Association), the following must be provided: TX-UNIQUE-STUDENT-ID, CAMPUS-ID, GRADE-LEVEL-CODE, and STUDENT-ATTRIBUTION-CODE.</a:t>
            </a:r>
          </a:p>
          <a:p>
            <a:r>
              <a:rPr lang="en-US" dirty="0" smtClean="0"/>
              <a:t>Therefore</a:t>
            </a:r>
            <a:r>
              <a:rPr lang="en-US" dirty="0"/>
              <a:t>, the edit numbers would be displayed as follows:</a:t>
            </a:r>
          </a:p>
          <a:p>
            <a:pPr lvl="1"/>
            <a:r>
              <a:rPr lang="en-US" dirty="0" smtClean="0"/>
              <a:t>40110-000B_1</a:t>
            </a:r>
            <a:r>
              <a:rPr lang="en-US" dirty="0"/>
              <a:t>: </a:t>
            </a:r>
            <a:r>
              <a:rPr lang="en-US" dirty="0" smtClean="0"/>
              <a:t>(Error Message goes here.)</a:t>
            </a:r>
          </a:p>
          <a:p>
            <a:pPr lvl="1"/>
            <a:r>
              <a:rPr lang="en-US" dirty="0" smtClean="0"/>
              <a:t>40110-000B_2</a:t>
            </a:r>
            <a:r>
              <a:rPr lang="en-US" dirty="0"/>
              <a:t>: </a:t>
            </a:r>
            <a:endParaRPr lang="en-US" dirty="0" smtClean="0"/>
          </a:p>
          <a:p>
            <a:pPr lvl="1"/>
            <a:r>
              <a:rPr lang="en-US" dirty="0" smtClean="0"/>
              <a:t>40110-000B_3</a:t>
            </a:r>
            <a:r>
              <a:rPr lang="en-US" dirty="0"/>
              <a:t>: </a:t>
            </a:r>
            <a:endParaRPr lang="en-US" dirty="0" smtClean="0"/>
          </a:p>
          <a:p>
            <a:r>
              <a:rPr lang="en-US" dirty="0" smtClean="0"/>
              <a:t>See </a:t>
            </a:r>
            <a:r>
              <a:rPr lang="en-US" dirty="0"/>
              <a:t>the next slide for the examples</a:t>
            </a:r>
          </a:p>
          <a:p>
            <a:pPr marL="365760" lvl="1" indent="0">
              <a:buNone/>
            </a:pPr>
            <a:endParaRPr lang="en-US" dirty="0" smtClean="0"/>
          </a:p>
          <a:p>
            <a:endParaRPr lang="en-US" dirty="0"/>
          </a:p>
        </p:txBody>
      </p:sp>
    </p:spTree>
    <p:extLst>
      <p:ext uri="{BB962C8B-B14F-4D97-AF65-F5344CB8AC3E}">
        <p14:creationId xmlns:p14="http://schemas.microsoft.com/office/powerpoint/2010/main" val="312052647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57</a:t>
            </a:fld>
            <a:endParaRPr lang="en-US" dirty="0"/>
          </a:p>
        </p:txBody>
      </p:sp>
      <p:sp>
        <p:nvSpPr>
          <p:cNvPr id="3" name="Title 2"/>
          <p:cNvSpPr>
            <a:spLocks noGrp="1"/>
          </p:cNvSpPr>
          <p:nvPr>
            <p:ph type="title"/>
          </p:nvPr>
        </p:nvSpPr>
        <p:spPr/>
        <p:txBody>
          <a:bodyPr/>
          <a:lstStyle/>
          <a:p>
            <a:r>
              <a:rPr lang="en-US" dirty="0" smtClean="0"/>
              <a:t>Validation Error Messages</a:t>
            </a:r>
            <a:endParaRPr lang="en-US" dirty="0"/>
          </a:p>
        </p:txBody>
      </p:sp>
      <p:sp>
        <p:nvSpPr>
          <p:cNvPr id="4" name="Content Placeholder 3"/>
          <p:cNvSpPr>
            <a:spLocks noGrp="1"/>
          </p:cNvSpPr>
          <p:nvPr>
            <p:ph sz="quarter" idx="1"/>
          </p:nvPr>
        </p:nvSpPr>
        <p:spPr/>
        <p:txBody>
          <a:bodyPr/>
          <a:lstStyle/>
          <a:p>
            <a:pPr marL="0" indent="0">
              <a:buNone/>
            </a:pPr>
            <a:r>
              <a:rPr lang="en-US" dirty="0" smtClean="0"/>
              <a:t>If the Campus ID was missing, the error message would read:</a:t>
            </a:r>
          </a:p>
          <a:p>
            <a:r>
              <a:rPr lang="en-US" dirty="0" smtClean="0"/>
              <a:t>40110-000B_1</a:t>
            </a:r>
            <a:r>
              <a:rPr lang="en-US" dirty="0"/>
              <a:t>: For a student Enrollment (Student School Association), the following must be provided: TX-UNIQUE-STUDENT-ID, CAMPUS-ID, GRADE-LEVEL-CODE, and </a:t>
            </a:r>
            <a:r>
              <a:rPr lang="en-US" dirty="0" smtClean="0"/>
              <a:t>STUDENT-ATTRIBUTION-CODE.</a:t>
            </a:r>
          </a:p>
          <a:p>
            <a:r>
              <a:rPr lang="en-US" dirty="0" smtClean="0"/>
              <a:t>Data</a:t>
            </a:r>
            <a:r>
              <a:rPr lang="en-US" dirty="0"/>
              <a:t>: CAMPUS-ID: null</a:t>
            </a:r>
          </a:p>
          <a:p>
            <a:r>
              <a:rPr lang="en-US" dirty="0"/>
              <a:t>Identity Info: 2014, 701603, 123456789, XXXXX0123, Learner, Student </a:t>
            </a:r>
          </a:p>
          <a:p>
            <a:pPr marL="0" indent="0">
              <a:buNone/>
            </a:pPr>
            <a:endParaRPr lang="en-US" dirty="0" smtClean="0"/>
          </a:p>
          <a:p>
            <a:pPr marL="0" indent="0">
              <a:buNone/>
            </a:pPr>
            <a:r>
              <a:rPr lang="en-US" dirty="0" smtClean="0"/>
              <a:t>If the Grade level Code was missing, the error message would read:</a:t>
            </a:r>
            <a:endParaRPr lang="en-US" dirty="0"/>
          </a:p>
          <a:p>
            <a:r>
              <a:rPr lang="en-US" dirty="0"/>
              <a:t>40110-000B_2: For a student Enrollment (Student School Association), the following must be provided: TX-UNIQUE-STUDENT-ID, CAMPUS-ID, GRADE-LEVEL-CODE, and STUDENT-ATTRIBUTION-CODE.</a:t>
            </a:r>
          </a:p>
          <a:p>
            <a:r>
              <a:rPr lang="en-US" dirty="0"/>
              <a:t>Data: GRADE-LEVEL-CODE: null</a:t>
            </a:r>
          </a:p>
          <a:p>
            <a:r>
              <a:rPr lang="en-US" dirty="0"/>
              <a:t>Identity Info: 2014, 701603, 123456789, XXXXX0123, Learner, Student </a:t>
            </a:r>
          </a:p>
          <a:p>
            <a:endParaRPr lang="en-US" dirty="0"/>
          </a:p>
          <a:p>
            <a:r>
              <a:rPr lang="en-US" dirty="0"/>
              <a:t>40110-000B_3: For a student Enrollment (Student School Association), the following must be provided: TX-UNIQUE-STUDENT-ID, CAMPUS-ID, GRADE-LEVEL-CODE, and STUDENT-ATTRIBUTION-CODE.</a:t>
            </a:r>
          </a:p>
          <a:p>
            <a:r>
              <a:rPr lang="en-US" dirty="0"/>
              <a:t>Data: STUDENT-ATTRIBUTION-CODE: null</a:t>
            </a:r>
          </a:p>
          <a:p>
            <a:r>
              <a:rPr lang="en-US" dirty="0"/>
              <a:t>Identity Info: 2014, 701603, 123456789, XXXXX0123, Learner, Student </a:t>
            </a:r>
          </a:p>
          <a:p>
            <a:pPr marL="0" indent="0">
              <a:buNone/>
            </a:pPr>
            <a:endParaRPr lang="en-US" dirty="0"/>
          </a:p>
          <a:p>
            <a:endParaRPr lang="en-US" dirty="0"/>
          </a:p>
        </p:txBody>
      </p:sp>
    </p:spTree>
    <p:extLst>
      <p:ext uri="{BB962C8B-B14F-4D97-AF65-F5344CB8AC3E}">
        <p14:creationId xmlns:p14="http://schemas.microsoft.com/office/powerpoint/2010/main" val="231093491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58</a:t>
            </a:fld>
            <a:endParaRPr lang="en-US" dirty="0"/>
          </a:p>
        </p:txBody>
      </p:sp>
      <p:sp>
        <p:nvSpPr>
          <p:cNvPr id="3" name="Title 2"/>
          <p:cNvSpPr>
            <a:spLocks noGrp="1"/>
          </p:cNvSpPr>
          <p:nvPr>
            <p:ph type="title"/>
          </p:nvPr>
        </p:nvSpPr>
        <p:spPr/>
        <p:txBody>
          <a:bodyPr/>
          <a:lstStyle/>
          <a:p>
            <a:r>
              <a:rPr lang="en-US" dirty="0" smtClean="0"/>
              <a:t>Validation Error Messages</a:t>
            </a:r>
            <a:endParaRPr lang="en-US" dirty="0"/>
          </a:p>
        </p:txBody>
      </p:sp>
      <p:sp>
        <p:nvSpPr>
          <p:cNvPr id="4" name="Content Placeholder 3"/>
          <p:cNvSpPr>
            <a:spLocks noGrp="1"/>
          </p:cNvSpPr>
          <p:nvPr>
            <p:ph sz="quarter" idx="1"/>
          </p:nvPr>
        </p:nvSpPr>
        <p:spPr/>
        <p:txBody>
          <a:bodyPr/>
          <a:lstStyle/>
          <a:p>
            <a:pPr marL="0" indent="0">
              <a:buNone/>
            </a:pPr>
            <a:r>
              <a:rPr lang="en-US" dirty="0" smtClean="0"/>
              <a:t>If the Student-Attribution-Code was missing, the error message would read:</a:t>
            </a:r>
            <a:endParaRPr lang="en-US" dirty="0"/>
          </a:p>
          <a:p>
            <a:r>
              <a:rPr lang="en-US" dirty="0" smtClean="0"/>
              <a:t>40110-000B_3</a:t>
            </a:r>
            <a:r>
              <a:rPr lang="en-US" dirty="0"/>
              <a:t>: For a student Enrollment (Student School Association), the following must be provided: TX-UNIQUE-STUDENT-ID, CAMPUS-ID, GRADE-LEVEL-CODE, and STUDENT-ATTRIBUTION-CODE.</a:t>
            </a:r>
          </a:p>
          <a:p>
            <a:r>
              <a:rPr lang="en-US" dirty="0"/>
              <a:t>Data: STUDENT-ATTRIBUTION-CODE: null</a:t>
            </a:r>
          </a:p>
          <a:p>
            <a:r>
              <a:rPr lang="en-US" dirty="0"/>
              <a:t>Identity Info: 2014, 701603, 123456789, XXXXX0123, Learner, Student</a:t>
            </a:r>
            <a:endParaRPr lang="en-US" dirty="0" smtClean="0"/>
          </a:p>
          <a:p>
            <a:endParaRPr lang="en-US" dirty="0"/>
          </a:p>
          <a:p>
            <a:endParaRPr lang="en-US" dirty="0"/>
          </a:p>
          <a:p>
            <a:pPr marL="0" indent="0">
              <a:buNone/>
            </a:pPr>
            <a:endParaRPr lang="en-US" dirty="0"/>
          </a:p>
          <a:p>
            <a:endParaRPr lang="en-US" dirty="0"/>
          </a:p>
        </p:txBody>
      </p:sp>
    </p:spTree>
    <p:extLst>
      <p:ext uri="{BB962C8B-B14F-4D97-AF65-F5344CB8AC3E}">
        <p14:creationId xmlns:p14="http://schemas.microsoft.com/office/powerpoint/2010/main" val="11746429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Terms (cont’d)</a:t>
            </a:r>
            <a:endParaRPr lang="en-US" dirty="0"/>
          </a:p>
        </p:txBody>
      </p:sp>
      <p:graphicFrame>
        <p:nvGraphicFramePr>
          <p:cNvPr id="5" name="Content Placeholder 4"/>
          <p:cNvGraphicFramePr>
            <a:graphicFrameLocks noGrp="1"/>
          </p:cNvGraphicFramePr>
          <p:nvPr>
            <p:ph sz="quarter" idx="1"/>
            <p:extLst/>
          </p:nvPr>
        </p:nvGraphicFramePr>
        <p:xfrm>
          <a:off x="533400" y="1752600"/>
          <a:ext cx="8153400" cy="2423160"/>
        </p:xfrm>
        <a:graphic>
          <a:graphicData uri="http://schemas.openxmlformats.org/drawingml/2006/table">
            <a:tbl>
              <a:tblPr firstRow="1" bandRow="1">
                <a:tableStyleId>{5C22544A-7EE6-4342-B048-85BDC9FD1C3A}</a:tableStyleId>
              </a:tblPr>
              <a:tblGrid>
                <a:gridCol w="2286000"/>
                <a:gridCol w="5867400"/>
              </a:tblGrid>
              <a:tr h="381000">
                <a:tc>
                  <a:txBody>
                    <a:bodyPr/>
                    <a:lstStyle/>
                    <a:p>
                      <a:r>
                        <a:rPr lang="en-US" dirty="0" smtClean="0">
                          <a:solidFill>
                            <a:srgbClr val="FFFFFF"/>
                          </a:solidFill>
                        </a:rPr>
                        <a:t>Term</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762000">
                <a:tc>
                  <a:txBody>
                    <a:bodyPr/>
                    <a:lstStyle/>
                    <a:p>
                      <a:r>
                        <a:rPr lang="en-US" dirty="0" smtClean="0"/>
                        <a:t>DDM (Dashboard</a:t>
                      </a:r>
                      <a:r>
                        <a:rPr lang="en-US" baseline="0" dirty="0" smtClean="0"/>
                        <a:t> Data Mart)</a:t>
                      </a:r>
                      <a:endParaRPr lang="en-US" dirty="0"/>
                    </a:p>
                  </a:txBody>
                  <a:tcPr/>
                </a:tc>
                <a:tc>
                  <a:txBody>
                    <a:bodyPr/>
                    <a:lstStyle/>
                    <a:p>
                      <a:r>
                        <a:rPr lang="en-US" dirty="0" smtClean="0"/>
                        <a:t>The DDM</a:t>
                      </a:r>
                      <a:r>
                        <a:rPr lang="en-US" baseline="0" dirty="0" smtClean="0"/>
                        <a:t> is the data mart that pulls data from the ODS and directly updates the </a:t>
                      </a:r>
                      <a:r>
                        <a:rPr lang="en-US" baseline="0" dirty="0" err="1" smtClean="0"/>
                        <a:t>studentGPS</a:t>
                      </a:r>
                      <a:r>
                        <a:rPr lang="en-US" sz="1800" dirty="0" smtClean="0"/>
                        <a:t>™ Dashboards</a:t>
                      </a:r>
                      <a:endParaRPr lang="en-US" dirty="0"/>
                    </a:p>
                  </a:txBody>
                  <a:tcPr/>
                </a:tc>
              </a:tr>
              <a:tr h="370840">
                <a:tc>
                  <a:txBody>
                    <a:bodyPr/>
                    <a:lstStyle/>
                    <a:p>
                      <a:r>
                        <a:rPr lang="en-US" dirty="0" smtClean="0"/>
                        <a:t>XML Interchange File</a:t>
                      </a:r>
                      <a:endParaRPr lang="en-US" dirty="0"/>
                    </a:p>
                  </a:txBody>
                  <a:tcPr/>
                </a:tc>
                <a:tc>
                  <a:txBody>
                    <a:bodyPr/>
                    <a:lstStyle/>
                    <a:p>
                      <a:r>
                        <a:rPr lang="en-US" dirty="0" smtClean="0"/>
                        <a:t>TEA</a:t>
                      </a:r>
                      <a:r>
                        <a:rPr lang="en-US" baseline="0" dirty="0" smtClean="0"/>
                        <a:t> uses XML Interchange Files as the vehicle to transfer data</a:t>
                      </a:r>
                      <a:endParaRPr lang="en-US" dirty="0"/>
                    </a:p>
                  </a:txBody>
                  <a:tcPr/>
                </a:tc>
              </a:tr>
              <a:tr h="370840">
                <a:tc>
                  <a:txBody>
                    <a:bodyPr/>
                    <a:lstStyle/>
                    <a:p>
                      <a:r>
                        <a:rPr lang="en-US" dirty="0" smtClean="0"/>
                        <a:t>Data Promotion</a:t>
                      </a:r>
                      <a:endParaRPr lang="en-US"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The process where data is extracted from the ODS and is transferred do the PEIMS Data Mart</a:t>
                      </a:r>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5</a:t>
            </a:fld>
            <a:endParaRPr lang="en-US" dirty="0"/>
          </a:p>
        </p:txBody>
      </p:sp>
    </p:spTree>
    <p:extLst>
      <p:ext uri="{BB962C8B-B14F-4D97-AF65-F5344CB8AC3E}">
        <p14:creationId xmlns:p14="http://schemas.microsoft.com/office/powerpoint/2010/main" val="417625996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Activity #2: </a:t>
            </a:r>
            <a:br>
              <a:rPr lang="en-US" dirty="0" smtClean="0"/>
            </a:br>
            <a:r>
              <a:rPr lang="en-US" dirty="0" smtClean="0"/>
              <a:t>Searching for Validations</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59</a:t>
            </a:fld>
            <a:endParaRPr lang="en-US" dirty="0"/>
          </a:p>
        </p:txBody>
      </p:sp>
    </p:spTree>
    <p:extLst>
      <p:ext uri="{BB962C8B-B14F-4D97-AF65-F5344CB8AC3E}">
        <p14:creationId xmlns:p14="http://schemas.microsoft.com/office/powerpoint/2010/main" val="410029419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a:prstGeom prst="rect">
            <a:avLst/>
          </a:prstGeom>
        </p:spPr>
        <p:txBody>
          <a:bodyPr>
            <a:noAutofit/>
          </a:bodyPr>
          <a:lstStyle/>
          <a:p>
            <a:r>
              <a:rPr lang="en-US" sz="2400" dirty="0" smtClean="0"/>
              <a:t>Guided Practice Activity#2: </a:t>
            </a:r>
            <a:br>
              <a:rPr lang="en-US" sz="2400" dirty="0" smtClean="0"/>
            </a:br>
            <a:r>
              <a:rPr lang="en-US" sz="2400" dirty="0" smtClean="0"/>
              <a:t>Searching for Validations</a:t>
            </a:r>
            <a:endParaRPr lang="en-US" sz="2400"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60</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pPr marL="0" indent="0">
              <a:buNone/>
            </a:pPr>
            <a:r>
              <a:rPr lang="en-US" sz="2000" b="1" dirty="0"/>
              <a:t>TASK:</a:t>
            </a:r>
            <a:r>
              <a:rPr lang="en-US" sz="2000" dirty="0"/>
              <a:t> You will be </a:t>
            </a:r>
            <a:r>
              <a:rPr lang="en-US" sz="2000" dirty="0" smtClean="0"/>
              <a:t>working </a:t>
            </a:r>
            <a:r>
              <a:rPr lang="en-US" sz="2000" dirty="0"/>
              <a:t>with your actual district data in the PEIMS Application, to </a:t>
            </a:r>
            <a:r>
              <a:rPr lang="en-US" sz="2000" dirty="0" smtClean="0"/>
              <a:t>search for data validations. </a:t>
            </a:r>
            <a:r>
              <a:rPr lang="en-US" sz="2000" dirty="0"/>
              <a:t>You will interact directly with the software to </a:t>
            </a:r>
            <a:r>
              <a:rPr lang="en-US" sz="2000" dirty="0" smtClean="0"/>
              <a:t>search your </a:t>
            </a:r>
            <a:r>
              <a:rPr lang="en-US" sz="2000" dirty="0"/>
              <a:t>data. Use the instructions in the Guided Practice Activities document to help you get started.</a:t>
            </a:r>
          </a:p>
          <a:p>
            <a:pPr marL="0" indent="0">
              <a:buNone/>
            </a:pPr>
            <a:r>
              <a:rPr lang="en-US" sz="2000" dirty="0"/>
              <a:t>Let’s log in to </a:t>
            </a:r>
            <a:r>
              <a:rPr lang="en-US" sz="2000" dirty="0" smtClean="0"/>
              <a:t>TEAL with the PEIMS Data Submitter role </a:t>
            </a:r>
            <a:r>
              <a:rPr lang="en-US" sz="2000" dirty="0"/>
              <a:t>to begin</a:t>
            </a:r>
            <a:r>
              <a:rPr lang="en-US" sz="2000" dirty="0" smtClean="0"/>
              <a:t>. </a:t>
            </a:r>
            <a:r>
              <a:rPr lang="en-US" sz="2000" dirty="0"/>
              <a:t>You will need to use the logins provided at the training session to complete this task.</a:t>
            </a:r>
          </a:p>
          <a:p>
            <a:pPr marL="0" indent="0">
              <a:buNone/>
            </a:pPr>
            <a:endParaRPr lang="en-US" sz="2000" dirty="0"/>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1104900" y="5105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65436133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lstStyle/>
          <a:p>
            <a:r>
              <a:rPr lang="en-US" dirty="0" smtClean="0"/>
              <a:t>Accessing the Data</a:t>
            </a:r>
            <a:endParaRPr lang="en-US" dirty="0"/>
          </a:p>
        </p:txBody>
      </p:sp>
      <p:sp>
        <p:nvSpPr>
          <p:cNvPr id="2" name="Slide Number Placeholder 1"/>
          <p:cNvSpPr>
            <a:spLocks noGrp="1"/>
          </p:cNvSpPr>
          <p:nvPr>
            <p:ph type="sldNum" sz="quarter" idx="11"/>
          </p:nvPr>
        </p:nvSpPr>
        <p:spPr/>
        <p:txBody>
          <a:bodyPr>
            <a:normAutofit fontScale="92500" lnSpcReduction="20000"/>
          </a:bodyPr>
          <a:lstStyle/>
          <a:p>
            <a:fld id="{2F0C4421-5918-4AA3-AE4A-C36EDD2FD6EB}" type="slidenum">
              <a:rPr lang="en-US" smtClean="0"/>
              <a:pPr/>
              <a:t>61</a:t>
            </a:fld>
            <a:endParaRPr lang="en-US" dirty="0"/>
          </a:p>
        </p:txBody>
      </p:sp>
    </p:spTree>
    <p:extLst>
      <p:ext uri="{BB962C8B-B14F-4D97-AF65-F5344CB8AC3E}">
        <p14:creationId xmlns:p14="http://schemas.microsoft.com/office/powerpoint/2010/main" val="350032312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62</a:t>
            </a:fld>
            <a:endParaRPr lang="en-US" dirty="0"/>
          </a:p>
        </p:txBody>
      </p:sp>
      <p:sp>
        <p:nvSpPr>
          <p:cNvPr id="3" name="Title 2"/>
          <p:cNvSpPr>
            <a:spLocks noGrp="1"/>
          </p:cNvSpPr>
          <p:nvPr>
            <p:ph type="title"/>
          </p:nvPr>
        </p:nvSpPr>
        <p:spPr/>
        <p:txBody>
          <a:bodyPr/>
          <a:lstStyle/>
          <a:p>
            <a:r>
              <a:rPr lang="en-US" dirty="0" smtClean="0"/>
              <a:t>Access Data</a:t>
            </a:r>
            <a:endParaRPr lang="en-US" dirty="0"/>
          </a:p>
        </p:txBody>
      </p:sp>
      <p:sp>
        <p:nvSpPr>
          <p:cNvPr id="4" name="Content Placeholder 3"/>
          <p:cNvSpPr>
            <a:spLocks noGrp="1"/>
          </p:cNvSpPr>
          <p:nvPr>
            <p:ph sz="quarter" idx="1"/>
          </p:nvPr>
        </p:nvSpPr>
        <p:spPr/>
        <p:txBody>
          <a:bodyPr/>
          <a:lstStyle/>
          <a:p>
            <a:r>
              <a:rPr lang="en-US" dirty="0" smtClean="0"/>
              <a:t>Use the Access Data tab to search for PEIMS data</a:t>
            </a:r>
          </a:p>
          <a:p>
            <a:r>
              <a:rPr lang="en-US" dirty="0" smtClean="0"/>
              <a:t>Use the PDF, XLS or Print button to download or print the data</a:t>
            </a:r>
            <a:endParaRPr lang="en-US" dirty="0"/>
          </a:p>
        </p:txBody>
      </p:sp>
      <p:pic>
        <p:nvPicPr>
          <p:cNvPr id="5" name="Picture 4"/>
          <p:cNvPicPr>
            <a:picLocks noChangeAspect="1"/>
          </p:cNvPicPr>
          <p:nvPr/>
        </p:nvPicPr>
        <p:blipFill>
          <a:blip r:embed="rId3"/>
          <a:stretch>
            <a:fillRect/>
          </a:stretch>
        </p:blipFill>
        <p:spPr>
          <a:xfrm>
            <a:off x="1143000" y="2818076"/>
            <a:ext cx="6639119" cy="365760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98191167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63</a:t>
            </a:fld>
            <a:endParaRPr lang="en-US" dirty="0"/>
          </a:p>
        </p:txBody>
      </p:sp>
      <p:sp>
        <p:nvSpPr>
          <p:cNvPr id="3" name="Title 2"/>
          <p:cNvSpPr>
            <a:spLocks noGrp="1"/>
          </p:cNvSpPr>
          <p:nvPr>
            <p:ph type="title"/>
          </p:nvPr>
        </p:nvSpPr>
        <p:spPr/>
        <p:txBody>
          <a:bodyPr>
            <a:normAutofit/>
          </a:bodyPr>
          <a:lstStyle/>
          <a:p>
            <a:r>
              <a:rPr lang="en-US" dirty="0" smtClean="0"/>
              <a:t>Access Data – Data Search</a:t>
            </a:r>
            <a:r>
              <a:rPr lang="en-US" dirty="0"/>
              <a:t>: Student</a:t>
            </a:r>
          </a:p>
        </p:txBody>
      </p:sp>
      <p:sp>
        <p:nvSpPr>
          <p:cNvPr id="4" name="Content Placeholder 3"/>
          <p:cNvSpPr>
            <a:spLocks noGrp="1"/>
          </p:cNvSpPr>
          <p:nvPr>
            <p:ph sz="quarter" idx="1"/>
          </p:nvPr>
        </p:nvSpPr>
        <p:spPr/>
        <p:txBody>
          <a:bodyPr/>
          <a:lstStyle/>
          <a:p>
            <a:r>
              <a:rPr lang="en-US" dirty="0" smtClean="0"/>
              <a:t>User can choose Access Data and search their PEIMS submission</a:t>
            </a:r>
          </a:p>
          <a:p>
            <a:r>
              <a:rPr lang="en-US" dirty="0" smtClean="0"/>
              <a:t>Select the collection you wish to search and then select the Category </a:t>
            </a:r>
            <a:endParaRPr lang="en-US" dirty="0"/>
          </a:p>
        </p:txBody>
      </p:sp>
      <p:pic>
        <p:nvPicPr>
          <p:cNvPr id="6" name="Picture 5"/>
          <p:cNvPicPr>
            <a:picLocks noChangeAspect="1"/>
          </p:cNvPicPr>
          <p:nvPr/>
        </p:nvPicPr>
        <p:blipFill>
          <a:blip r:embed="rId3"/>
          <a:stretch>
            <a:fillRect/>
          </a:stretch>
        </p:blipFill>
        <p:spPr>
          <a:xfrm>
            <a:off x="1371600" y="2895600"/>
            <a:ext cx="6000750" cy="3429000"/>
          </a:xfrm>
          <a:prstGeom prst="rect">
            <a:avLst/>
          </a:prstGeom>
          <a:effectLst>
            <a:outerShdw blurRad="63500" sx="102000" sy="102000" algn="ctr" rotWithShape="0">
              <a:prstClr val="black">
                <a:alpha val="40000"/>
              </a:prstClr>
            </a:outerShdw>
          </a:effectLst>
        </p:spPr>
      </p:pic>
      <p:sp>
        <p:nvSpPr>
          <p:cNvPr id="8" name="Down Arrow 7"/>
          <p:cNvSpPr/>
          <p:nvPr/>
        </p:nvSpPr>
        <p:spPr>
          <a:xfrm rot="3875829">
            <a:off x="3977031" y="3638007"/>
            <a:ext cx="704728" cy="1889593"/>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34000" y="2895600"/>
            <a:ext cx="2038350" cy="3810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6642178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64</a:t>
            </a:fld>
            <a:endParaRPr lang="en-US" dirty="0"/>
          </a:p>
        </p:txBody>
      </p:sp>
      <p:sp>
        <p:nvSpPr>
          <p:cNvPr id="3" name="Title 2"/>
          <p:cNvSpPr>
            <a:spLocks noGrp="1"/>
          </p:cNvSpPr>
          <p:nvPr>
            <p:ph type="title"/>
          </p:nvPr>
        </p:nvSpPr>
        <p:spPr/>
        <p:txBody>
          <a:bodyPr/>
          <a:lstStyle/>
          <a:p>
            <a:r>
              <a:rPr lang="en-US" dirty="0"/>
              <a:t>Access Data – Data Search: Student</a:t>
            </a:r>
          </a:p>
        </p:txBody>
      </p:sp>
      <p:sp>
        <p:nvSpPr>
          <p:cNvPr id="4" name="Content Placeholder 3"/>
          <p:cNvSpPr>
            <a:spLocks noGrp="1"/>
          </p:cNvSpPr>
          <p:nvPr>
            <p:ph sz="quarter" idx="1"/>
          </p:nvPr>
        </p:nvSpPr>
        <p:spPr/>
        <p:txBody>
          <a:bodyPr/>
          <a:lstStyle/>
          <a:p>
            <a:r>
              <a:rPr lang="en-US" dirty="0" smtClean="0"/>
              <a:t>Select the Subcategory: Enrollment</a:t>
            </a:r>
          </a:p>
          <a:p>
            <a:endParaRPr lang="en-US" dirty="0"/>
          </a:p>
        </p:txBody>
      </p:sp>
      <p:pic>
        <p:nvPicPr>
          <p:cNvPr id="5" name="Picture 4"/>
          <p:cNvPicPr>
            <a:picLocks noChangeAspect="1"/>
          </p:cNvPicPr>
          <p:nvPr/>
        </p:nvPicPr>
        <p:blipFill>
          <a:blip r:embed="rId3"/>
          <a:stretch>
            <a:fillRect/>
          </a:stretch>
        </p:blipFill>
        <p:spPr>
          <a:xfrm>
            <a:off x="1463468" y="2590800"/>
            <a:ext cx="6217065" cy="3429000"/>
          </a:xfrm>
          <a:prstGeom prst="rect">
            <a:avLst/>
          </a:prstGeom>
          <a:effectLst>
            <a:outerShdw blurRad="63500" sx="102000" sy="102000" algn="ctr" rotWithShape="0">
              <a:prstClr val="black">
                <a:alpha val="40000"/>
              </a:prstClr>
            </a:outerShdw>
          </a:effectLst>
        </p:spPr>
      </p:pic>
      <p:sp>
        <p:nvSpPr>
          <p:cNvPr id="6" name="Down Arrow 5"/>
          <p:cNvSpPr/>
          <p:nvPr/>
        </p:nvSpPr>
        <p:spPr>
          <a:xfrm rot="3875829">
            <a:off x="7253631" y="3360504"/>
            <a:ext cx="704728" cy="1889593"/>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835175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65</a:t>
            </a:fld>
            <a:endParaRPr lang="en-US" dirty="0"/>
          </a:p>
        </p:txBody>
      </p:sp>
      <p:sp>
        <p:nvSpPr>
          <p:cNvPr id="3" name="Title 2"/>
          <p:cNvSpPr>
            <a:spLocks noGrp="1"/>
          </p:cNvSpPr>
          <p:nvPr>
            <p:ph type="title"/>
          </p:nvPr>
        </p:nvSpPr>
        <p:spPr/>
        <p:txBody>
          <a:bodyPr/>
          <a:lstStyle/>
          <a:p>
            <a:r>
              <a:rPr lang="en-US" dirty="0"/>
              <a:t>Access Data – Data Search: Student</a:t>
            </a:r>
          </a:p>
        </p:txBody>
      </p:sp>
      <p:sp>
        <p:nvSpPr>
          <p:cNvPr id="4" name="Content Placeholder 3"/>
          <p:cNvSpPr>
            <a:spLocks noGrp="1"/>
          </p:cNvSpPr>
          <p:nvPr>
            <p:ph sz="quarter" idx="1"/>
          </p:nvPr>
        </p:nvSpPr>
        <p:spPr/>
        <p:txBody>
          <a:bodyPr/>
          <a:lstStyle/>
          <a:p>
            <a:r>
              <a:rPr lang="en-US" dirty="0" smtClean="0"/>
              <a:t>Select Program</a:t>
            </a:r>
          </a:p>
          <a:p>
            <a:endParaRPr lang="en-US" dirty="0"/>
          </a:p>
        </p:txBody>
      </p:sp>
      <p:pic>
        <p:nvPicPr>
          <p:cNvPr id="5" name="Picture 4"/>
          <p:cNvPicPr>
            <a:picLocks noChangeAspect="1"/>
          </p:cNvPicPr>
          <p:nvPr/>
        </p:nvPicPr>
        <p:blipFill>
          <a:blip r:embed="rId3"/>
          <a:stretch>
            <a:fillRect/>
          </a:stretch>
        </p:blipFill>
        <p:spPr>
          <a:xfrm>
            <a:off x="1378132" y="2571750"/>
            <a:ext cx="6387737" cy="3657600"/>
          </a:xfrm>
          <a:prstGeom prst="rect">
            <a:avLst/>
          </a:prstGeom>
          <a:effectLst>
            <a:outerShdw blurRad="63500" sx="102000" sy="102000" algn="ctr" rotWithShape="0">
              <a:prstClr val="black">
                <a:alpha val="40000"/>
              </a:prstClr>
            </a:outerShdw>
          </a:effectLst>
        </p:spPr>
      </p:pic>
      <p:sp>
        <p:nvSpPr>
          <p:cNvPr id="6" name="Down Arrow 5"/>
          <p:cNvSpPr/>
          <p:nvPr/>
        </p:nvSpPr>
        <p:spPr>
          <a:xfrm rot="3875829">
            <a:off x="3678311" y="4025642"/>
            <a:ext cx="490839" cy="1115641"/>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205735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66</a:t>
            </a:fld>
            <a:endParaRPr lang="en-US" dirty="0"/>
          </a:p>
        </p:txBody>
      </p:sp>
      <p:sp>
        <p:nvSpPr>
          <p:cNvPr id="3" name="Title 2"/>
          <p:cNvSpPr>
            <a:spLocks noGrp="1"/>
          </p:cNvSpPr>
          <p:nvPr>
            <p:ph type="title"/>
          </p:nvPr>
        </p:nvSpPr>
        <p:spPr/>
        <p:txBody>
          <a:bodyPr/>
          <a:lstStyle/>
          <a:p>
            <a:r>
              <a:rPr lang="en-US" dirty="0"/>
              <a:t>Access Data – Data Search: Student</a:t>
            </a:r>
          </a:p>
        </p:txBody>
      </p:sp>
      <p:sp>
        <p:nvSpPr>
          <p:cNvPr id="4" name="Content Placeholder 3"/>
          <p:cNvSpPr>
            <a:spLocks noGrp="1"/>
          </p:cNvSpPr>
          <p:nvPr>
            <p:ph sz="quarter" idx="1"/>
          </p:nvPr>
        </p:nvSpPr>
        <p:spPr/>
        <p:txBody>
          <a:bodyPr/>
          <a:lstStyle/>
          <a:p>
            <a:r>
              <a:rPr lang="en-US" dirty="0" smtClean="0"/>
              <a:t>Enter the Student UID and click Search</a:t>
            </a:r>
          </a:p>
          <a:p>
            <a:r>
              <a:rPr lang="en-US" dirty="0" smtClean="0"/>
              <a:t>The data can be downloaded to a PDF file, XLS file or Printed</a:t>
            </a:r>
            <a:endParaRPr lang="en-US" dirty="0"/>
          </a:p>
          <a:p>
            <a:endParaRPr lang="en-US" dirty="0"/>
          </a:p>
        </p:txBody>
      </p:sp>
      <p:pic>
        <p:nvPicPr>
          <p:cNvPr id="5" name="Picture 4"/>
          <p:cNvPicPr>
            <a:picLocks noChangeAspect="1"/>
          </p:cNvPicPr>
          <p:nvPr/>
        </p:nvPicPr>
        <p:blipFill>
          <a:blip r:embed="rId3"/>
          <a:stretch>
            <a:fillRect/>
          </a:stretch>
        </p:blipFill>
        <p:spPr>
          <a:xfrm>
            <a:off x="1655482" y="2609850"/>
            <a:ext cx="5833036" cy="3657600"/>
          </a:xfrm>
          <a:prstGeom prst="rect">
            <a:avLst/>
          </a:prstGeom>
          <a:effectLst>
            <a:outerShdw blurRad="63500" sx="102000" sy="102000" algn="ctr" rotWithShape="0">
              <a:prstClr val="black">
                <a:alpha val="40000"/>
              </a:prstClr>
            </a:outerShdw>
          </a:effectLst>
        </p:spPr>
      </p:pic>
      <p:sp>
        <p:nvSpPr>
          <p:cNvPr id="7" name="Down Arrow 6"/>
          <p:cNvSpPr/>
          <p:nvPr/>
        </p:nvSpPr>
        <p:spPr>
          <a:xfrm rot="3875829">
            <a:off x="4309514" y="4085283"/>
            <a:ext cx="476926" cy="917825"/>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rot="3875829">
            <a:off x="7428230" y="4677758"/>
            <a:ext cx="476926" cy="917825"/>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831339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Viewing TSDS PEIMS Reports</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67</a:t>
            </a:fld>
            <a:endParaRPr lang="en-US" dirty="0"/>
          </a:p>
        </p:txBody>
      </p:sp>
    </p:spTree>
    <p:extLst>
      <p:ext uri="{BB962C8B-B14F-4D97-AF65-F5344CB8AC3E}">
        <p14:creationId xmlns:p14="http://schemas.microsoft.com/office/powerpoint/2010/main" val="353193788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68</a:t>
            </a:fld>
            <a:endParaRPr lang="en-US" dirty="0"/>
          </a:p>
        </p:txBody>
      </p:sp>
      <p:sp>
        <p:nvSpPr>
          <p:cNvPr id="4" name="Title 3"/>
          <p:cNvSpPr>
            <a:spLocks noGrp="1"/>
          </p:cNvSpPr>
          <p:nvPr>
            <p:ph type="title"/>
          </p:nvPr>
        </p:nvSpPr>
        <p:spPr>
          <a:prstGeom prst="rect">
            <a:avLst/>
          </a:prstGeom>
        </p:spPr>
        <p:txBody>
          <a:bodyPr>
            <a:normAutofit/>
          </a:bodyPr>
          <a:lstStyle/>
          <a:p>
            <a:r>
              <a:rPr lang="en-US" dirty="0" smtClean="0"/>
              <a:t>View Reports</a:t>
            </a:r>
            <a:endParaRPr lang="en-US" dirty="0"/>
          </a:p>
        </p:txBody>
      </p:sp>
      <p:sp>
        <p:nvSpPr>
          <p:cNvPr id="5" name="Content Placeholder 4"/>
          <p:cNvSpPr>
            <a:spLocks noGrp="1"/>
          </p:cNvSpPr>
          <p:nvPr>
            <p:ph sz="quarter" idx="1"/>
          </p:nvPr>
        </p:nvSpPr>
        <p:spPr/>
        <p:txBody>
          <a:bodyPr/>
          <a:lstStyle/>
          <a:p>
            <a:pPr marL="179525" indent="-179525" defTabSz="957468">
              <a:buFont typeface="Arial" pitchFamily="34" charset="0"/>
              <a:buChar char="•"/>
              <a:defRPr/>
            </a:pPr>
            <a:r>
              <a:rPr lang="en-US" dirty="0"/>
              <a:t>The View Reports tab in TSDS PEIMS will allow the user to view reports which are similar to the legacy PEIMS standard and special </a:t>
            </a:r>
            <a:r>
              <a:rPr lang="en-US" dirty="0" smtClean="0"/>
              <a:t>reports </a:t>
            </a:r>
            <a:endParaRPr lang="en-US" dirty="0"/>
          </a:p>
          <a:p>
            <a:pPr marL="179525" indent="-179525" defTabSz="957468">
              <a:buFont typeface="Arial" pitchFamily="34" charset="0"/>
              <a:buChar char="•"/>
              <a:defRPr/>
            </a:pPr>
            <a:r>
              <a:rPr lang="en-US" dirty="0"/>
              <a:t>This is the section where the users will see student enrollment and program level reports.</a:t>
            </a:r>
          </a:p>
          <a:p>
            <a:pPr marL="179525" indent="-179525" defTabSz="957468">
              <a:buFont typeface="Arial" pitchFamily="34" charset="0"/>
              <a:buChar char="•"/>
              <a:defRPr/>
            </a:pPr>
            <a:r>
              <a:rPr lang="en-US" dirty="0"/>
              <a:t>The report names or parameters may vary slightly from the legacy PEIMS reporting conventions.</a:t>
            </a:r>
          </a:p>
          <a:p>
            <a:endParaRPr lang="en-US" dirty="0"/>
          </a:p>
        </p:txBody>
      </p:sp>
      <p:pic>
        <p:nvPicPr>
          <p:cNvPr id="2" name="Picture 1"/>
          <p:cNvPicPr>
            <a:picLocks noChangeAspect="1"/>
          </p:cNvPicPr>
          <p:nvPr/>
        </p:nvPicPr>
        <p:blipFill>
          <a:blip r:embed="rId3"/>
          <a:stretch>
            <a:fillRect/>
          </a:stretch>
        </p:blipFill>
        <p:spPr>
          <a:xfrm>
            <a:off x="1581610" y="3810000"/>
            <a:ext cx="5980780" cy="2743200"/>
          </a:xfrm>
          <a:prstGeom prst="rect">
            <a:avLst/>
          </a:prstGeom>
          <a:effectLst>
            <a:outerShdw blurRad="63500" sx="102000" sy="102000" algn="ctr" rotWithShape="0">
              <a:prstClr val="black">
                <a:alpha val="40000"/>
              </a:prstClr>
            </a:outerShdw>
          </a:effectLst>
        </p:spPr>
      </p:pic>
      <p:sp>
        <p:nvSpPr>
          <p:cNvPr id="13" name="Right Arrow 12"/>
          <p:cNvSpPr/>
          <p:nvPr/>
        </p:nvSpPr>
        <p:spPr>
          <a:xfrm rot="1756155" flipH="1">
            <a:off x="4237992" y="492922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10535313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normAutofit fontScale="90000"/>
          </a:bodyPr>
          <a:lstStyle/>
          <a:p>
            <a:r>
              <a:rPr lang="en-US" dirty="0" smtClean="0"/>
              <a:t>TSDS Portal and PEIMS Application Roles </a:t>
            </a:r>
            <a:endParaRPr lang="en-US" dirty="0"/>
          </a:p>
        </p:txBody>
      </p:sp>
      <p:sp>
        <p:nvSpPr>
          <p:cNvPr id="2" name="Slide Number Placeholder 1"/>
          <p:cNvSpPr>
            <a:spLocks noGrp="1"/>
          </p:cNvSpPr>
          <p:nvPr>
            <p:ph type="sldNum" sz="quarter" idx="11"/>
          </p:nvPr>
        </p:nvSpPr>
        <p:spPr/>
        <p:txBody>
          <a:bodyPr>
            <a:normAutofit fontScale="92500" lnSpcReduction="20000"/>
          </a:bodyPr>
          <a:lstStyle/>
          <a:p>
            <a:fld id="{2F0C4421-5918-4AA3-AE4A-C36EDD2FD6EB}" type="slidenum">
              <a:rPr lang="en-US" smtClean="0"/>
              <a:pPr/>
              <a:t>6</a:t>
            </a:fld>
            <a:endParaRPr lang="en-US" dirty="0"/>
          </a:p>
        </p:txBody>
      </p:sp>
    </p:spTree>
    <p:extLst>
      <p:ext uri="{BB962C8B-B14F-4D97-AF65-F5344CB8AC3E}">
        <p14:creationId xmlns:p14="http://schemas.microsoft.com/office/powerpoint/2010/main" val="42546519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52729" y="1828800"/>
            <a:ext cx="8238543" cy="4641551"/>
          </a:xfrm>
          <a:prstGeom prst="rect">
            <a:avLst/>
          </a:prstGeom>
          <a:effectLst>
            <a:outerShdw blurRad="63500" sx="102000" sy="102000" algn="ctr" rotWithShape="0">
              <a:prstClr val="black">
                <a:alpha val="40000"/>
              </a:prstClr>
            </a:outerShdw>
          </a:effectLst>
        </p:spPr>
      </p:pic>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View Reports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69</a:t>
            </a:fld>
            <a:endParaRPr lang="en-US" dirty="0"/>
          </a:p>
        </p:txBody>
      </p:sp>
      <p:sp>
        <p:nvSpPr>
          <p:cNvPr id="14" name="TextBox 13"/>
          <p:cNvSpPr txBox="1"/>
          <p:nvPr/>
        </p:nvSpPr>
        <p:spPr>
          <a:xfrm>
            <a:off x="4572000" y="4413087"/>
            <a:ext cx="185218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solidFill>
                  <a:srgbClr val="000000"/>
                </a:solidFill>
              </a:rPr>
              <a:t>Click the Report Name to view the Report List</a:t>
            </a:r>
            <a:endParaRPr lang="en-US" dirty="0">
              <a:solidFill>
                <a:srgbClr val="000000"/>
              </a:solidFill>
            </a:endParaRPr>
          </a:p>
        </p:txBody>
      </p:sp>
      <p:sp>
        <p:nvSpPr>
          <p:cNvPr id="15" name="Rectangle 14"/>
          <p:cNvSpPr/>
          <p:nvPr/>
        </p:nvSpPr>
        <p:spPr>
          <a:xfrm rot="5400000">
            <a:off x="1241393" y="5432395"/>
            <a:ext cx="152398" cy="1174815"/>
          </a:xfrm>
          <a:prstGeom prst="rec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rot="5400000">
            <a:off x="6434325" y="2550678"/>
            <a:ext cx="390150" cy="1066800"/>
          </a:xfrm>
          <a:prstGeom prst="rec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6" name="Right Arrow 15"/>
          <p:cNvSpPr/>
          <p:nvPr/>
        </p:nvSpPr>
        <p:spPr>
          <a:xfrm rot="9227621" flipV="1">
            <a:off x="7246218" y="2784159"/>
            <a:ext cx="618543" cy="37783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0" name="Right Arrow 9"/>
          <p:cNvSpPr/>
          <p:nvPr/>
        </p:nvSpPr>
        <p:spPr>
          <a:xfrm rot="9227621" flipV="1">
            <a:off x="1956638" y="5601007"/>
            <a:ext cx="618543" cy="37783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270264016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70</a:t>
            </a:fld>
            <a:endParaRPr lang="en-US" dirty="0"/>
          </a:p>
        </p:txBody>
      </p:sp>
      <p:sp>
        <p:nvSpPr>
          <p:cNvPr id="4" name="Title 3"/>
          <p:cNvSpPr>
            <a:spLocks noGrp="1"/>
          </p:cNvSpPr>
          <p:nvPr>
            <p:ph type="title"/>
          </p:nvPr>
        </p:nvSpPr>
        <p:spPr>
          <a:prstGeom prst="rect">
            <a:avLst/>
          </a:prstGeom>
        </p:spPr>
        <p:txBody>
          <a:bodyPr>
            <a:normAutofit/>
          </a:bodyPr>
          <a:lstStyle/>
          <a:p>
            <a:r>
              <a:rPr lang="en-US" dirty="0" smtClean="0"/>
              <a:t>Reporting Categories</a:t>
            </a:r>
            <a:endParaRPr lang="en-US" dirty="0"/>
          </a:p>
        </p:txBody>
      </p:sp>
      <p:sp>
        <p:nvSpPr>
          <p:cNvPr id="5" name="Content Placeholder 4"/>
          <p:cNvSpPr>
            <a:spLocks noGrp="1"/>
          </p:cNvSpPr>
          <p:nvPr>
            <p:ph sz="quarter" idx="1"/>
          </p:nvPr>
        </p:nvSpPr>
        <p:spPr/>
        <p:txBody>
          <a:bodyPr/>
          <a:lstStyle/>
          <a:p>
            <a:r>
              <a:rPr lang="en-US" dirty="0" smtClean="0"/>
              <a:t>The reporting categories are very similar to PEIMS legacy reports</a:t>
            </a:r>
            <a:endParaRPr lang="en-US" dirty="0"/>
          </a:p>
        </p:txBody>
      </p:sp>
      <p:pic>
        <p:nvPicPr>
          <p:cNvPr id="2" name="Picture 1"/>
          <p:cNvPicPr>
            <a:picLocks noChangeAspect="1"/>
          </p:cNvPicPr>
          <p:nvPr/>
        </p:nvPicPr>
        <p:blipFill>
          <a:blip r:embed="rId3"/>
          <a:stretch>
            <a:fillRect/>
          </a:stretch>
        </p:blipFill>
        <p:spPr>
          <a:xfrm>
            <a:off x="2966720" y="2438400"/>
            <a:ext cx="3210560" cy="381000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77889536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71</a:t>
            </a:fld>
            <a:endParaRPr lang="en-US" dirty="0"/>
          </a:p>
        </p:txBody>
      </p:sp>
      <p:sp>
        <p:nvSpPr>
          <p:cNvPr id="4" name="Title 3"/>
          <p:cNvSpPr>
            <a:spLocks noGrp="1"/>
          </p:cNvSpPr>
          <p:nvPr>
            <p:ph type="title"/>
          </p:nvPr>
        </p:nvSpPr>
        <p:spPr>
          <a:prstGeom prst="rect">
            <a:avLst/>
          </a:prstGeom>
        </p:spPr>
        <p:txBody>
          <a:bodyPr>
            <a:normAutofit/>
          </a:bodyPr>
          <a:lstStyle/>
          <a:p>
            <a:r>
              <a:rPr lang="en-US" dirty="0" smtClean="0"/>
              <a:t>Standard Report Samples</a:t>
            </a:r>
            <a:endParaRPr lang="en-US" dirty="0"/>
          </a:p>
        </p:txBody>
      </p:sp>
      <p:sp>
        <p:nvSpPr>
          <p:cNvPr id="5" name="Content Placeholder 4"/>
          <p:cNvSpPr>
            <a:spLocks noGrp="1"/>
          </p:cNvSpPr>
          <p:nvPr>
            <p:ph sz="quarter" idx="1"/>
          </p:nvPr>
        </p:nvSpPr>
        <p:spPr/>
        <p:txBody>
          <a:bodyPr/>
          <a:lstStyle/>
          <a:p>
            <a:r>
              <a:rPr lang="en-US" dirty="0" smtClean="0"/>
              <a:t>The Reports Navigation Page window will pop up. </a:t>
            </a:r>
            <a:endParaRPr lang="en-US" dirty="0"/>
          </a:p>
          <a:p>
            <a:r>
              <a:rPr lang="en-US" dirty="0" smtClean="0"/>
              <a:t>The Reports Navigation window contains the list of available reports</a:t>
            </a:r>
            <a:endParaRPr lang="en-US" dirty="0"/>
          </a:p>
        </p:txBody>
      </p:sp>
      <p:pic>
        <p:nvPicPr>
          <p:cNvPr id="6" name="Picture 5"/>
          <p:cNvPicPr>
            <a:picLocks noChangeAspect="1"/>
          </p:cNvPicPr>
          <p:nvPr/>
        </p:nvPicPr>
        <p:blipFill>
          <a:blip r:embed="rId3"/>
          <a:stretch>
            <a:fillRect/>
          </a:stretch>
        </p:blipFill>
        <p:spPr>
          <a:xfrm>
            <a:off x="1476375" y="2664514"/>
            <a:ext cx="6191250" cy="3660086"/>
          </a:xfrm>
          <a:prstGeom prst="rect">
            <a:avLst/>
          </a:prstGeom>
          <a:effectLst>
            <a:outerShdw blurRad="63500" sx="102000" sy="102000" algn="ctr" rotWithShape="0">
              <a:prstClr val="black">
                <a:alpha val="40000"/>
              </a:prstClr>
            </a:outerShdw>
          </a:effectLst>
        </p:spPr>
      </p:pic>
      <p:sp>
        <p:nvSpPr>
          <p:cNvPr id="8" name="Right Arrow 7"/>
          <p:cNvSpPr/>
          <p:nvPr/>
        </p:nvSpPr>
        <p:spPr>
          <a:xfrm rot="9227621" flipV="1">
            <a:off x="5044819" y="4000806"/>
            <a:ext cx="618543" cy="37783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395419151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72</a:t>
            </a:fld>
            <a:endParaRPr lang="en-US" dirty="0"/>
          </a:p>
        </p:txBody>
      </p:sp>
      <p:sp>
        <p:nvSpPr>
          <p:cNvPr id="4" name="Title 3"/>
          <p:cNvSpPr>
            <a:spLocks noGrp="1"/>
          </p:cNvSpPr>
          <p:nvPr>
            <p:ph type="title"/>
          </p:nvPr>
        </p:nvSpPr>
        <p:spPr>
          <a:prstGeom prst="rect">
            <a:avLst/>
          </a:prstGeom>
        </p:spPr>
        <p:txBody>
          <a:bodyPr>
            <a:normAutofit/>
          </a:bodyPr>
          <a:lstStyle/>
          <a:p>
            <a:r>
              <a:rPr lang="en-US" dirty="0" smtClean="0"/>
              <a:t>Standard Report Samples</a:t>
            </a:r>
            <a:endParaRPr lang="en-US" dirty="0"/>
          </a:p>
        </p:txBody>
      </p:sp>
      <p:sp>
        <p:nvSpPr>
          <p:cNvPr id="5" name="Content Placeholder 4"/>
          <p:cNvSpPr>
            <a:spLocks noGrp="1"/>
          </p:cNvSpPr>
          <p:nvPr>
            <p:ph sz="quarter" idx="1"/>
          </p:nvPr>
        </p:nvSpPr>
        <p:spPr/>
        <p:txBody>
          <a:bodyPr/>
          <a:lstStyle/>
          <a:p>
            <a:pPr lvl="0"/>
            <a:r>
              <a:rPr lang="en-US" dirty="0" smtClean="0">
                <a:latin typeface="Arial" pitchFamily="34" charset="0"/>
              </a:rPr>
              <a:t>The </a:t>
            </a:r>
            <a:r>
              <a:rPr lang="en-US" dirty="0">
                <a:latin typeface="Arial" pitchFamily="34" charset="0"/>
              </a:rPr>
              <a:t>user </a:t>
            </a:r>
            <a:r>
              <a:rPr lang="en-US" dirty="0" smtClean="0">
                <a:latin typeface="Arial" pitchFamily="34" charset="0"/>
              </a:rPr>
              <a:t>selects </a:t>
            </a:r>
            <a:r>
              <a:rPr lang="en-US" dirty="0">
                <a:latin typeface="Arial" pitchFamily="34" charset="0"/>
              </a:rPr>
              <a:t>the report </a:t>
            </a:r>
            <a:r>
              <a:rPr lang="en-US" dirty="0" smtClean="0">
                <a:latin typeface="Arial" pitchFamily="34" charset="0"/>
              </a:rPr>
              <a:t>and selects LEA Level Data or Campus Level Data. The user will then specify which Campus or All Campuses.</a:t>
            </a:r>
            <a:endParaRPr lang="en-US" dirty="0">
              <a:latin typeface="Arial" pitchFamily="34" charset="0"/>
            </a:endParaRPr>
          </a:p>
          <a:p>
            <a:endParaRPr lang="en-US" dirty="0"/>
          </a:p>
        </p:txBody>
      </p:sp>
      <p:pic>
        <p:nvPicPr>
          <p:cNvPr id="2" name="Picture 1"/>
          <p:cNvPicPr>
            <a:picLocks noChangeAspect="1"/>
          </p:cNvPicPr>
          <p:nvPr/>
        </p:nvPicPr>
        <p:blipFill>
          <a:blip r:embed="rId3"/>
          <a:stretch>
            <a:fillRect/>
          </a:stretch>
        </p:blipFill>
        <p:spPr>
          <a:xfrm>
            <a:off x="1238548" y="2427914"/>
            <a:ext cx="6666904" cy="4066812"/>
          </a:xfrm>
          <a:prstGeom prst="rect">
            <a:avLst/>
          </a:prstGeom>
          <a:effectLst>
            <a:outerShdw blurRad="63500" sx="102000" sy="102000" algn="ctr" rotWithShape="0">
              <a:prstClr val="black">
                <a:alpha val="40000"/>
              </a:prstClr>
            </a:outerShdw>
          </a:effectLst>
        </p:spPr>
      </p:pic>
      <p:sp>
        <p:nvSpPr>
          <p:cNvPr id="7" name="Right Arrow 6"/>
          <p:cNvSpPr/>
          <p:nvPr/>
        </p:nvSpPr>
        <p:spPr>
          <a:xfrm rot="9227621" flipV="1">
            <a:off x="5919038" y="3241357"/>
            <a:ext cx="618543" cy="37783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ight Arrow 7"/>
          <p:cNvSpPr/>
          <p:nvPr/>
        </p:nvSpPr>
        <p:spPr>
          <a:xfrm rot="9227621" flipV="1">
            <a:off x="5558129" y="3608366"/>
            <a:ext cx="618543" cy="37783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ight Arrow 8"/>
          <p:cNvSpPr/>
          <p:nvPr/>
        </p:nvSpPr>
        <p:spPr>
          <a:xfrm rot="12372379" flipH="1" flipV="1">
            <a:off x="625219" y="2860357"/>
            <a:ext cx="618543" cy="37783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10" name="Right Arrow 9"/>
          <p:cNvSpPr/>
          <p:nvPr/>
        </p:nvSpPr>
        <p:spPr>
          <a:xfrm rot="9227621" flipV="1">
            <a:off x="7214438" y="5908357"/>
            <a:ext cx="618543" cy="37783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415963180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73</a:t>
            </a:fld>
            <a:endParaRPr lang="en-US" dirty="0"/>
          </a:p>
        </p:txBody>
      </p:sp>
      <p:sp>
        <p:nvSpPr>
          <p:cNvPr id="3" name="Title 2"/>
          <p:cNvSpPr>
            <a:spLocks noGrp="1"/>
          </p:cNvSpPr>
          <p:nvPr>
            <p:ph type="title"/>
          </p:nvPr>
        </p:nvSpPr>
        <p:spPr/>
        <p:txBody>
          <a:bodyPr/>
          <a:lstStyle/>
          <a:p>
            <a:r>
              <a:rPr lang="en-US" dirty="0" smtClean="0"/>
              <a:t>Maximize the Report Window</a:t>
            </a:r>
            <a:endParaRPr lang="en-US" dirty="0"/>
          </a:p>
        </p:txBody>
      </p:sp>
      <p:sp>
        <p:nvSpPr>
          <p:cNvPr id="4" name="Content Placeholder 3"/>
          <p:cNvSpPr>
            <a:spLocks noGrp="1"/>
          </p:cNvSpPr>
          <p:nvPr>
            <p:ph sz="quarter" idx="1"/>
          </p:nvPr>
        </p:nvSpPr>
        <p:spPr/>
        <p:txBody>
          <a:bodyPr/>
          <a:lstStyle/>
          <a:p>
            <a:r>
              <a:rPr lang="en-US" dirty="0" smtClean="0"/>
              <a:t>Click the Maximize button in the upper right hand corner of the report window to maximize the report.</a:t>
            </a:r>
            <a:endParaRPr lang="en-US" dirty="0"/>
          </a:p>
        </p:txBody>
      </p:sp>
      <p:pic>
        <p:nvPicPr>
          <p:cNvPr id="5" name="Picture 4"/>
          <p:cNvPicPr>
            <a:picLocks noChangeAspect="1"/>
          </p:cNvPicPr>
          <p:nvPr/>
        </p:nvPicPr>
        <p:blipFill>
          <a:blip r:embed="rId3"/>
          <a:stretch>
            <a:fillRect/>
          </a:stretch>
        </p:blipFill>
        <p:spPr>
          <a:xfrm>
            <a:off x="2743200" y="2743817"/>
            <a:ext cx="3166962" cy="3485533"/>
          </a:xfrm>
          <a:prstGeom prst="rect">
            <a:avLst/>
          </a:prstGeom>
          <a:effectLst>
            <a:outerShdw blurRad="63500" sx="102000" sy="102000" algn="ctr" rotWithShape="0">
              <a:prstClr val="black">
                <a:alpha val="40000"/>
              </a:prstClr>
            </a:outerShdw>
          </a:effectLst>
        </p:spPr>
      </p:pic>
      <p:sp>
        <p:nvSpPr>
          <p:cNvPr id="6" name="Right Arrow 5"/>
          <p:cNvSpPr/>
          <p:nvPr/>
        </p:nvSpPr>
        <p:spPr>
          <a:xfrm rot="9227621" flipV="1">
            <a:off x="5107911" y="2510019"/>
            <a:ext cx="1346970" cy="69874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7" name="Rectangle 6"/>
          <p:cNvSpPr/>
          <p:nvPr/>
        </p:nvSpPr>
        <p:spPr>
          <a:xfrm>
            <a:off x="4610100" y="2987661"/>
            <a:ext cx="702519" cy="7620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05594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74</a:t>
            </a:fld>
            <a:endParaRPr lang="en-US" dirty="0"/>
          </a:p>
        </p:txBody>
      </p:sp>
      <p:sp>
        <p:nvSpPr>
          <p:cNvPr id="4" name="Title 3"/>
          <p:cNvSpPr>
            <a:spLocks noGrp="1"/>
          </p:cNvSpPr>
          <p:nvPr>
            <p:ph type="title"/>
          </p:nvPr>
        </p:nvSpPr>
        <p:spPr>
          <a:prstGeom prst="rect">
            <a:avLst/>
          </a:prstGeom>
        </p:spPr>
        <p:txBody>
          <a:bodyPr>
            <a:normAutofit/>
          </a:bodyPr>
          <a:lstStyle/>
          <a:p>
            <a:r>
              <a:rPr lang="en-US" dirty="0" smtClean="0"/>
              <a:t>Students by ADA Eligibility Report</a:t>
            </a:r>
            <a:endParaRPr lang="en-US" dirty="0"/>
          </a:p>
        </p:txBody>
      </p:sp>
      <p:sp>
        <p:nvSpPr>
          <p:cNvPr id="5" name="Content Placeholder 4"/>
          <p:cNvSpPr>
            <a:spLocks noGrp="1"/>
          </p:cNvSpPr>
          <p:nvPr>
            <p:ph sz="quarter" idx="1"/>
          </p:nvPr>
        </p:nvSpPr>
        <p:spPr/>
        <p:txBody>
          <a:bodyPr/>
          <a:lstStyle/>
          <a:p>
            <a:r>
              <a:rPr lang="en-US" dirty="0" smtClean="0"/>
              <a:t>The report will generate.</a:t>
            </a:r>
            <a:endParaRPr lang="en-US" dirty="0"/>
          </a:p>
        </p:txBody>
      </p:sp>
      <p:pic>
        <p:nvPicPr>
          <p:cNvPr id="2" name="Picture 1"/>
          <p:cNvPicPr>
            <a:picLocks noChangeAspect="1"/>
          </p:cNvPicPr>
          <p:nvPr/>
        </p:nvPicPr>
        <p:blipFill>
          <a:blip r:embed="rId3"/>
          <a:stretch>
            <a:fillRect/>
          </a:stretch>
        </p:blipFill>
        <p:spPr>
          <a:xfrm>
            <a:off x="533400" y="2362200"/>
            <a:ext cx="7952714" cy="402651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53081697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75</a:t>
            </a:fld>
            <a:endParaRPr lang="en-US" dirty="0"/>
          </a:p>
        </p:txBody>
      </p:sp>
      <p:sp>
        <p:nvSpPr>
          <p:cNvPr id="4" name="Title 3"/>
          <p:cNvSpPr>
            <a:spLocks noGrp="1"/>
          </p:cNvSpPr>
          <p:nvPr>
            <p:ph type="title"/>
          </p:nvPr>
        </p:nvSpPr>
        <p:spPr>
          <a:prstGeom prst="rect">
            <a:avLst/>
          </a:prstGeom>
        </p:spPr>
        <p:txBody>
          <a:bodyPr>
            <a:normAutofit/>
          </a:bodyPr>
          <a:lstStyle/>
          <a:p>
            <a:r>
              <a:rPr lang="en-US" dirty="0" smtClean="0"/>
              <a:t>LEP/BIL/ESL and Parental Denials</a:t>
            </a:r>
            <a:endParaRPr lang="en-US" dirty="0"/>
          </a:p>
        </p:txBody>
      </p:sp>
      <p:sp>
        <p:nvSpPr>
          <p:cNvPr id="5" name="Content Placeholder 4"/>
          <p:cNvSpPr>
            <a:spLocks noGrp="1"/>
          </p:cNvSpPr>
          <p:nvPr>
            <p:ph sz="quarter" idx="1"/>
          </p:nvPr>
        </p:nvSpPr>
        <p:spPr/>
        <p:txBody>
          <a:bodyPr/>
          <a:lstStyle/>
          <a:p>
            <a:r>
              <a:rPr lang="en-US" dirty="0" smtClean="0"/>
              <a:t>The reports are very similar to the Legacy PEIMS reports.</a:t>
            </a:r>
            <a:endParaRPr lang="en-US" dirty="0"/>
          </a:p>
        </p:txBody>
      </p:sp>
      <p:pic>
        <p:nvPicPr>
          <p:cNvPr id="6" name="Picture 5"/>
          <p:cNvPicPr>
            <a:picLocks noChangeAspect="1"/>
          </p:cNvPicPr>
          <p:nvPr/>
        </p:nvPicPr>
        <p:blipFill>
          <a:blip r:embed="rId3"/>
          <a:stretch>
            <a:fillRect/>
          </a:stretch>
        </p:blipFill>
        <p:spPr>
          <a:xfrm>
            <a:off x="478636" y="2340291"/>
            <a:ext cx="8186728" cy="402336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91686330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76</a:t>
            </a:fld>
            <a:endParaRPr lang="en-US" dirty="0"/>
          </a:p>
        </p:txBody>
      </p:sp>
      <p:sp>
        <p:nvSpPr>
          <p:cNvPr id="4" name="Title 3"/>
          <p:cNvSpPr>
            <a:spLocks noGrp="1"/>
          </p:cNvSpPr>
          <p:nvPr>
            <p:ph type="title"/>
          </p:nvPr>
        </p:nvSpPr>
        <p:spPr>
          <a:prstGeom prst="rect">
            <a:avLst/>
          </a:prstGeom>
        </p:spPr>
        <p:txBody>
          <a:bodyPr>
            <a:normAutofit/>
          </a:bodyPr>
          <a:lstStyle/>
          <a:p>
            <a:r>
              <a:rPr lang="en-US" dirty="0" smtClean="0"/>
              <a:t>Closing the Report</a:t>
            </a:r>
            <a:endParaRPr lang="en-US" dirty="0"/>
          </a:p>
        </p:txBody>
      </p:sp>
      <p:sp>
        <p:nvSpPr>
          <p:cNvPr id="5" name="Content Placeholder 4"/>
          <p:cNvSpPr>
            <a:spLocks noGrp="1"/>
          </p:cNvSpPr>
          <p:nvPr>
            <p:ph sz="quarter" idx="1"/>
          </p:nvPr>
        </p:nvSpPr>
        <p:spPr/>
        <p:txBody>
          <a:bodyPr/>
          <a:lstStyle/>
          <a:p>
            <a:r>
              <a:rPr lang="en-US" dirty="0" smtClean="0"/>
              <a:t>Close the Report Window to close the Report</a:t>
            </a:r>
            <a:endParaRPr lang="en-US" dirty="0"/>
          </a:p>
        </p:txBody>
      </p:sp>
      <p:pic>
        <p:nvPicPr>
          <p:cNvPr id="2" name="Picture 1"/>
          <p:cNvPicPr>
            <a:picLocks noChangeAspect="1"/>
          </p:cNvPicPr>
          <p:nvPr/>
        </p:nvPicPr>
        <p:blipFill>
          <a:blip r:embed="rId3"/>
          <a:stretch>
            <a:fillRect/>
          </a:stretch>
        </p:blipFill>
        <p:spPr>
          <a:xfrm>
            <a:off x="749709" y="2362200"/>
            <a:ext cx="7720781" cy="3657600"/>
          </a:xfrm>
          <a:prstGeom prst="rect">
            <a:avLst/>
          </a:prstGeom>
          <a:effectLst>
            <a:outerShdw blurRad="63500" sx="102000" sy="102000" algn="ctr" rotWithShape="0">
              <a:prstClr val="black">
                <a:alpha val="40000"/>
              </a:prstClr>
            </a:outerShdw>
          </a:effectLst>
        </p:spPr>
      </p:pic>
      <p:sp>
        <p:nvSpPr>
          <p:cNvPr id="7" name="Right Arrow 6"/>
          <p:cNvSpPr/>
          <p:nvPr/>
        </p:nvSpPr>
        <p:spPr>
          <a:xfrm rot="9227621" flipV="1">
            <a:off x="8301328" y="2059644"/>
            <a:ext cx="618543" cy="37783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8" name="Rectangle 7"/>
          <p:cNvSpPr/>
          <p:nvPr/>
        </p:nvSpPr>
        <p:spPr>
          <a:xfrm>
            <a:off x="6934200" y="2286000"/>
            <a:ext cx="1536290" cy="38232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221961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3200" dirty="0"/>
              <a:t>Guided Practice Activity #3: </a:t>
            </a:r>
            <a:br>
              <a:rPr lang="en-US" sz="3200" dirty="0"/>
            </a:br>
            <a:r>
              <a:rPr lang="en-US" sz="3200" dirty="0"/>
              <a:t>Accessing Data and Viewing Reports</a:t>
            </a:r>
            <a:endParaRPr lang="en-US" dirty="0"/>
          </a:p>
        </p:txBody>
      </p:sp>
      <p:sp>
        <p:nvSpPr>
          <p:cNvPr id="2" name="Slide Number Placeholder 1"/>
          <p:cNvSpPr>
            <a:spLocks noGrp="1"/>
          </p:cNvSpPr>
          <p:nvPr>
            <p:ph type="sldNum" sz="quarter" idx="11"/>
          </p:nvPr>
        </p:nvSpPr>
        <p:spPr/>
        <p:txBody>
          <a:bodyPr>
            <a:normAutofit fontScale="92500" lnSpcReduction="20000"/>
          </a:bodyPr>
          <a:lstStyle/>
          <a:p>
            <a:fld id="{2F0C4421-5918-4AA3-AE4A-C36EDD2FD6EB}" type="slidenum">
              <a:rPr lang="en-US" smtClean="0"/>
              <a:pPr/>
              <a:t>77</a:t>
            </a:fld>
            <a:endParaRPr lang="en-US" dirty="0"/>
          </a:p>
        </p:txBody>
      </p:sp>
    </p:spTree>
    <p:extLst>
      <p:ext uri="{BB962C8B-B14F-4D97-AF65-F5344CB8AC3E}">
        <p14:creationId xmlns:p14="http://schemas.microsoft.com/office/powerpoint/2010/main" val="36113793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a:prstGeom prst="rect">
            <a:avLst/>
          </a:prstGeom>
        </p:spPr>
        <p:txBody>
          <a:bodyPr>
            <a:noAutofit/>
          </a:bodyPr>
          <a:lstStyle/>
          <a:p>
            <a:r>
              <a:rPr lang="en-US" sz="2400" dirty="0" smtClean="0"/>
              <a:t>Guided Practice Activity #3: </a:t>
            </a:r>
            <a:br>
              <a:rPr lang="en-US" sz="2400" dirty="0" smtClean="0"/>
            </a:br>
            <a:r>
              <a:rPr lang="en-US" sz="2400" dirty="0" smtClean="0"/>
              <a:t>Accessing Data and Viewing Reports</a:t>
            </a:r>
            <a:endParaRPr lang="en-US" sz="2400"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78</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pPr marL="0" indent="0">
              <a:buNone/>
            </a:pPr>
            <a:r>
              <a:rPr lang="en-US" sz="2000" b="1" dirty="0"/>
              <a:t>TASK:</a:t>
            </a:r>
            <a:r>
              <a:rPr lang="en-US" sz="2000" dirty="0"/>
              <a:t> You will be </a:t>
            </a:r>
            <a:r>
              <a:rPr lang="en-US" sz="2000" dirty="0" smtClean="0"/>
              <a:t>working </a:t>
            </a:r>
            <a:r>
              <a:rPr lang="en-US" sz="2000" dirty="0"/>
              <a:t>with your actual district data in the PEIMS Application, to </a:t>
            </a:r>
            <a:r>
              <a:rPr lang="en-US" sz="2000" dirty="0" smtClean="0"/>
              <a:t>access your data and view reports. </a:t>
            </a:r>
            <a:r>
              <a:rPr lang="en-US" sz="2000" dirty="0"/>
              <a:t>You will interact directly with the software to </a:t>
            </a:r>
            <a:r>
              <a:rPr lang="en-US" sz="2000" dirty="0" smtClean="0"/>
              <a:t>search your </a:t>
            </a:r>
            <a:r>
              <a:rPr lang="en-US" sz="2000" dirty="0"/>
              <a:t>data. Use the instructions in the Guided Practice Activities document to help you get started.</a:t>
            </a:r>
          </a:p>
          <a:p>
            <a:pPr marL="0" indent="0">
              <a:buNone/>
            </a:pPr>
            <a:r>
              <a:rPr lang="en-US" sz="2000" dirty="0"/>
              <a:t>Let’s log in to </a:t>
            </a:r>
            <a:r>
              <a:rPr lang="en-US" sz="2000" dirty="0" smtClean="0"/>
              <a:t>TEAL with the PEIMS Data Submitter role </a:t>
            </a:r>
            <a:r>
              <a:rPr lang="en-US" sz="2000" dirty="0"/>
              <a:t>to begin</a:t>
            </a:r>
            <a:r>
              <a:rPr lang="en-US" sz="2000" dirty="0" smtClean="0"/>
              <a:t>. </a:t>
            </a:r>
            <a:r>
              <a:rPr lang="en-US" sz="2000" dirty="0"/>
              <a:t>You will need to use the logins provided at the training session to complete this task.</a:t>
            </a:r>
          </a:p>
          <a:p>
            <a:pPr marL="0" indent="0">
              <a:buNone/>
            </a:pPr>
            <a:endParaRPr lang="en-US" sz="2000" dirty="0"/>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1104900" y="5105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1928748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905000" y="228600"/>
            <a:ext cx="7239000" cy="990600"/>
          </a:xfrm>
        </p:spPr>
        <p:txBody>
          <a:bodyPr>
            <a:normAutofit/>
          </a:bodyPr>
          <a:lstStyle/>
          <a:p>
            <a:r>
              <a:rPr lang="en-US" sz="2400" b="1" dirty="0" smtClean="0"/>
              <a:t>TEAL </a:t>
            </a:r>
            <a:r>
              <a:rPr lang="en-US" sz="2400" b="1" dirty="0" smtClean="0">
                <a:solidFill>
                  <a:schemeClr val="accent6">
                    <a:lumMod val="50000"/>
                  </a:schemeClr>
                </a:solidFill>
                <a:sym typeface="Wingdings 3"/>
              </a:rPr>
              <a:t></a:t>
            </a:r>
            <a:r>
              <a:rPr lang="en-US" sz="2400" b="1" dirty="0" smtClean="0"/>
              <a:t> TSDS Portal </a:t>
            </a:r>
            <a:r>
              <a:rPr lang="en-US" sz="2400" b="1" dirty="0" smtClean="0">
                <a:solidFill>
                  <a:schemeClr val="accent6">
                    <a:lumMod val="50000"/>
                  </a:schemeClr>
                </a:solidFill>
                <a:sym typeface="Wingdings 3"/>
              </a:rPr>
              <a:t> </a:t>
            </a:r>
            <a:r>
              <a:rPr lang="en-US" sz="2400" b="1" dirty="0" smtClean="0"/>
              <a:t>TSDS Portal Roles </a:t>
            </a:r>
            <a:endParaRPr lang="en-US" sz="2400" b="1" dirty="0"/>
          </a:p>
        </p:txBody>
      </p:sp>
      <p:sp>
        <p:nvSpPr>
          <p:cNvPr id="4" name="Slide Number Placeholder 3"/>
          <p:cNvSpPr>
            <a:spLocks noGrp="1"/>
          </p:cNvSpPr>
          <p:nvPr>
            <p:ph type="sldNum" sz="quarter" idx="12"/>
          </p:nvPr>
        </p:nvSpPr>
        <p:spPr/>
        <p:txBody>
          <a:bodyPr>
            <a:normAutofit fontScale="92500" lnSpcReduction="20000"/>
          </a:bodyPr>
          <a:lstStyle/>
          <a:p>
            <a:fld id="{2F0C4421-5918-4AA3-AE4A-C36EDD2FD6EB}" type="slidenum">
              <a:rPr lang="en-US" smtClean="0"/>
              <a:pPr/>
              <a:t>7</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506274"/>
            <a:ext cx="6537960" cy="5003541"/>
          </a:xfrm>
          <a:prstGeom prst="rect">
            <a:avLst/>
          </a:prstGeom>
        </p:spPr>
      </p:pic>
    </p:spTree>
    <p:extLst>
      <p:ext uri="{BB962C8B-B14F-4D97-AF65-F5344CB8AC3E}">
        <p14:creationId xmlns:p14="http://schemas.microsoft.com/office/powerpoint/2010/main" val="79801585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lstStyle/>
          <a:p>
            <a:r>
              <a:rPr lang="en-US" dirty="0" smtClean="0"/>
              <a:t>Prepare and Finalize</a:t>
            </a:r>
            <a:endParaRPr lang="en-US" dirty="0"/>
          </a:p>
        </p:txBody>
      </p:sp>
      <p:sp>
        <p:nvSpPr>
          <p:cNvPr id="2" name="Slide Number Placeholder 1"/>
          <p:cNvSpPr>
            <a:spLocks noGrp="1"/>
          </p:cNvSpPr>
          <p:nvPr>
            <p:ph type="sldNum" sz="quarter" idx="11"/>
          </p:nvPr>
        </p:nvSpPr>
        <p:spPr/>
        <p:txBody>
          <a:bodyPr>
            <a:normAutofit fontScale="92500" lnSpcReduction="20000"/>
          </a:bodyPr>
          <a:lstStyle/>
          <a:p>
            <a:fld id="{2F0C4421-5918-4AA3-AE4A-C36EDD2FD6EB}" type="slidenum">
              <a:rPr lang="en-US" smtClean="0"/>
              <a:pPr/>
              <a:t>79</a:t>
            </a:fld>
            <a:endParaRPr lang="en-US" dirty="0"/>
          </a:p>
        </p:txBody>
      </p:sp>
    </p:spTree>
    <p:extLst>
      <p:ext uri="{BB962C8B-B14F-4D97-AF65-F5344CB8AC3E}">
        <p14:creationId xmlns:p14="http://schemas.microsoft.com/office/powerpoint/2010/main" val="343255581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972282" y="3124200"/>
            <a:ext cx="5199436" cy="3351476"/>
          </a:xfrm>
          <a:prstGeom prst="rect">
            <a:avLst/>
          </a:prstGeom>
          <a:effectLst>
            <a:outerShdw blurRad="63500" sx="102000" sy="102000" algn="ctr" rotWithShape="0">
              <a:prstClr val="black">
                <a:alpha val="40000"/>
              </a:prstClr>
            </a:outerShdw>
          </a:effectLst>
        </p:spPr>
      </p:pic>
      <p:sp>
        <p:nvSpPr>
          <p:cNvPr id="2" name="Slide Number Placeholder 1"/>
          <p:cNvSpPr>
            <a:spLocks noGrp="1"/>
          </p:cNvSpPr>
          <p:nvPr>
            <p:ph type="sldNum" sz="quarter" idx="12"/>
          </p:nvPr>
        </p:nvSpPr>
        <p:spPr/>
        <p:txBody>
          <a:bodyPr/>
          <a:lstStyle/>
          <a:p>
            <a:fld id="{2F0C4421-5918-4AA3-AE4A-C36EDD2FD6EB}" type="slidenum">
              <a:rPr lang="en-US" smtClean="0"/>
              <a:pPr/>
              <a:t>80</a:t>
            </a:fld>
            <a:endParaRPr lang="en-US" dirty="0"/>
          </a:p>
        </p:txBody>
      </p:sp>
      <p:sp>
        <p:nvSpPr>
          <p:cNvPr id="3" name="Title 2"/>
          <p:cNvSpPr>
            <a:spLocks noGrp="1"/>
          </p:cNvSpPr>
          <p:nvPr>
            <p:ph type="title"/>
          </p:nvPr>
        </p:nvSpPr>
        <p:spPr/>
        <p:txBody>
          <a:bodyPr/>
          <a:lstStyle/>
          <a:p>
            <a:r>
              <a:rPr lang="en-US" dirty="0" smtClean="0"/>
              <a:t>Prepare and Finalize</a:t>
            </a:r>
            <a:endParaRPr lang="en-US" dirty="0"/>
          </a:p>
        </p:txBody>
      </p:sp>
      <p:sp>
        <p:nvSpPr>
          <p:cNvPr id="4" name="Content Placeholder 3"/>
          <p:cNvSpPr>
            <a:spLocks noGrp="1"/>
          </p:cNvSpPr>
          <p:nvPr>
            <p:ph sz="quarter" idx="1"/>
          </p:nvPr>
        </p:nvSpPr>
        <p:spPr/>
        <p:txBody>
          <a:bodyPr/>
          <a:lstStyle/>
          <a:p>
            <a:pPr marL="0" indent="0">
              <a:buNone/>
            </a:pPr>
            <a:r>
              <a:rPr lang="en-US" u="sng" dirty="0" smtClean="0"/>
              <a:t>PEIMS Data Submitter View</a:t>
            </a:r>
          </a:p>
          <a:p>
            <a:r>
              <a:rPr lang="en-US" dirty="0" smtClean="0"/>
              <a:t>The prepare and finalize tab shows the detailed data status for the submission. The view we see on this screenshot is for the PEIMS Data Submitter</a:t>
            </a:r>
            <a:endParaRPr lang="en-US" dirty="0"/>
          </a:p>
        </p:txBody>
      </p:sp>
    </p:spTree>
    <p:extLst>
      <p:ext uri="{BB962C8B-B14F-4D97-AF65-F5344CB8AC3E}">
        <p14:creationId xmlns:p14="http://schemas.microsoft.com/office/powerpoint/2010/main" val="165599865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lstStyle/>
          <a:p>
            <a:r>
              <a:rPr lang="en-US" dirty="0" smtClean="0"/>
              <a:t>Completing the Data Submission</a:t>
            </a:r>
            <a:endParaRPr lang="en-US" dirty="0"/>
          </a:p>
        </p:txBody>
      </p:sp>
      <p:sp>
        <p:nvSpPr>
          <p:cNvPr id="2" name="Slide Number Placeholder 1"/>
          <p:cNvSpPr>
            <a:spLocks noGrp="1"/>
          </p:cNvSpPr>
          <p:nvPr>
            <p:ph type="sldNum" sz="quarter" idx="11"/>
          </p:nvPr>
        </p:nvSpPr>
        <p:spPr/>
        <p:txBody>
          <a:bodyPr>
            <a:normAutofit fontScale="92500" lnSpcReduction="20000"/>
          </a:bodyPr>
          <a:lstStyle/>
          <a:p>
            <a:fld id="{2F0C4421-5918-4AA3-AE4A-C36EDD2FD6EB}" type="slidenum">
              <a:rPr lang="en-US" smtClean="0"/>
              <a:pPr/>
              <a:t>81</a:t>
            </a:fld>
            <a:endParaRPr lang="en-US" dirty="0"/>
          </a:p>
        </p:txBody>
      </p:sp>
    </p:spTree>
    <p:extLst>
      <p:ext uri="{BB962C8B-B14F-4D97-AF65-F5344CB8AC3E}">
        <p14:creationId xmlns:p14="http://schemas.microsoft.com/office/powerpoint/2010/main" val="390580420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82</a:t>
            </a:fld>
            <a:endParaRPr lang="en-US" dirty="0"/>
          </a:p>
        </p:txBody>
      </p:sp>
      <p:sp>
        <p:nvSpPr>
          <p:cNvPr id="3" name="Title 2"/>
          <p:cNvSpPr>
            <a:spLocks noGrp="1"/>
          </p:cNvSpPr>
          <p:nvPr>
            <p:ph type="title"/>
          </p:nvPr>
        </p:nvSpPr>
        <p:spPr>
          <a:xfrm>
            <a:off x="1905000" y="457200"/>
            <a:ext cx="6705600" cy="685800"/>
          </a:xfrm>
        </p:spPr>
        <p:txBody>
          <a:bodyPr>
            <a:noAutofit/>
          </a:bodyPr>
          <a:lstStyle/>
          <a:p>
            <a:r>
              <a:rPr lang="en-US" sz="2400" dirty="0" smtClean="0"/>
              <a:t>Data Submission is Ready or Verified</a:t>
            </a:r>
            <a:endParaRPr lang="en-US" sz="2400" dirty="0"/>
          </a:p>
        </p:txBody>
      </p:sp>
      <p:sp>
        <p:nvSpPr>
          <p:cNvPr id="4" name="Content Placeholder 3"/>
          <p:cNvSpPr>
            <a:spLocks noGrp="1"/>
          </p:cNvSpPr>
          <p:nvPr>
            <p:ph sz="quarter" idx="1"/>
          </p:nvPr>
        </p:nvSpPr>
        <p:spPr/>
        <p:txBody>
          <a:bodyPr/>
          <a:lstStyle/>
          <a:p>
            <a:r>
              <a:rPr lang="en-US" dirty="0" smtClean="0"/>
              <a:t>Once the data is free from all Fatal errors and all warnings and special warnings have been reviewed, the PEIMS Campus Submitter can mark the PEIMS data submission as ‘ready’ or ‘verified’ at the school level. This step </a:t>
            </a:r>
            <a:r>
              <a:rPr lang="en-US" dirty="0"/>
              <a:t>is optional. </a:t>
            </a:r>
            <a:endParaRPr lang="en-US" dirty="0" smtClean="0"/>
          </a:p>
          <a:p>
            <a:r>
              <a:rPr lang="en-US" dirty="0" smtClean="0"/>
              <a:t>The </a:t>
            </a:r>
            <a:r>
              <a:rPr lang="en-US" dirty="0"/>
              <a:t>PEIMS Campus Submitter </a:t>
            </a:r>
            <a:r>
              <a:rPr lang="en-US" dirty="0" smtClean="0"/>
              <a:t>cannot </a:t>
            </a:r>
            <a:r>
              <a:rPr lang="en-US" dirty="0"/>
              <a:t>mark the data </a:t>
            </a:r>
            <a:r>
              <a:rPr lang="en-US" dirty="0" smtClean="0"/>
              <a:t>‘Complete”.</a:t>
            </a:r>
          </a:p>
          <a:p>
            <a:r>
              <a:rPr lang="en-US" dirty="0" smtClean="0"/>
              <a:t>The PEIMS Data Completer can lock out the campuses or schools when they are ready to complete the data submission.</a:t>
            </a:r>
          </a:p>
          <a:p>
            <a:r>
              <a:rPr lang="en-US" dirty="0" smtClean="0"/>
              <a:t>At </a:t>
            </a:r>
            <a:r>
              <a:rPr lang="en-US" dirty="0"/>
              <a:t>this point the LEA does not want any campus to make changes to the data.</a:t>
            </a:r>
          </a:p>
          <a:p>
            <a:r>
              <a:rPr lang="en-US" dirty="0"/>
              <a:t>This </a:t>
            </a:r>
            <a:r>
              <a:rPr lang="en-US" dirty="0" smtClean="0"/>
              <a:t>functionality </a:t>
            </a:r>
            <a:r>
              <a:rPr lang="en-US" dirty="0"/>
              <a:t>is only associated with the </a:t>
            </a:r>
            <a:r>
              <a:rPr lang="en-US" dirty="0" smtClean="0"/>
              <a:t>PEIMS Data </a:t>
            </a:r>
            <a:r>
              <a:rPr lang="en-US" dirty="0"/>
              <a:t>Completer role. </a:t>
            </a:r>
          </a:p>
          <a:p>
            <a:endParaRPr lang="en-US" dirty="0" smtClean="0"/>
          </a:p>
        </p:txBody>
      </p:sp>
    </p:spTree>
    <p:extLst>
      <p:ext uri="{BB962C8B-B14F-4D97-AF65-F5344CB8AC3E}">
        <p14:creationId xmlns:p14="http://schemas.microsoft.com/office/powerpoint/2010/main" val="303241198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83</a:t>
            </a:fld>
            <a:endParaRPr lang="en-US" dirty="0"/>
          </a:p>
        </p:txBody>
      </p:sp>
      <p:sp>
        <p:nvSpPr>
          <p:cNvPr id="3" name="Title 2"/>
          <p:cNvSpPr>
            <a:spLocks noGrp="1"/>
          </p:cNvSpPr>
          <p:nvPr>
            <p:ph type="title"/>
          </p:nvPr>
        </p:nvSpPr>
        <p:spPr>
          <a:xfrm>
            <a:off x="1905000" y="457200"/>
            <a:ext cx="6705600" cy="685800"/>
          </a:xfrm>
        </p:spPr>
        <p:txBody>
          <a:bodyPr>
            <a:noAutofit/>
          </a:bodyPr>
          <a:lstStyle/>
          <a:p>
            <a:r>
              <a:rPr lang="en-US" sz="2400" dirty="0" smtClean="0"/>
              <a:t>Complete or Reject </a:t>
            </a:r>
            <a:br>
              <a:rPr lang="en-US" sz="2400" dirty="0" smtClean="0"/>
            </a:br>
            <a:r>
              <a:rPr lang="en-US" sz="2400" dirty="0" smtClean="0"/>
              <a:t>the Data Submission</a:t>
            </a:r>
            <a:endParaRPr lang="en-US" sz="2400" dirty="0"/>
          </a:p>
        </p:txBody>
      </p:sp>
      <p:sp>
        <p:nvSpPr>
          <p:cNvPr id="4" name="Content Placeholder 3"/>
          <p:cNvSpPr>
            <a:spLocks noGrp="1"/>
          </p:cNvSpPr>
          <p:nvPr>
            <p:ph sz="quarter" idx="1"/>
          </p:nvPr>
        </p:nvSpPr>
        <p:spPr/>
        <p:txBody>
          <a:bodyPr/>
          <a:lstStyle/>
          <a:p>
            <a:r>
              <a:rPr lang="en-US" dirty="0" smtClean="0"/>
              <a:t>The PEIMS Data Completer can review the data and mark it Complete. </a:t>
            </a:r>
          </a:p>
          <a:p>
            <a:r>
              <a:rPr lang="en-US" dirty="0" smtClean="0"/>
              <a:t>The data file must contain the entire district submission to mark it Complete.</a:t>
            </a:r>
          </a:p>
          <a:p>
            <a:r>
              <a:rPr lang="en-US" dirty="0" smtClean="0"/>
              <a:t>The system will now run validations again to be sure there are no fatal errors. If a category or subcategory has fatal errors the system will report this and they will need to be fixed before the data can be marked complete.</a:t>
            </a:r>
          </a:p>
          <a:p>
            <a:r>
              <a:rPr lang="en-US" dirty="0" smtClean="0"/>
              <a:t>The user will have to acknowledge the special warnings. </a:t>
            </a:r>
          </a:p>
          <a:p>
            <a:r>
              <a:rPr lang="en-US" dirty="0" smtClean="0"/>
              <a:t>The data can be marked complete with special warnings and warnings.</a:t>
            </a:r>
          </a:p>
          <a:p>
            <a:r>
              <a:rPr lang="en-US" dirty="0" smtClean="0"/>
              <a:t>If the data needs additional work, the PEIMS Data Completer can mark it rejected.</a:t>
            </a:r>
          </a:p>
        </p:txBody>
      </p:sp>
    </p:spTree>
    <p:extLst>
      <p:ext uri="{BB962C8B-B14F-4D97-AF65-F5344CB8AC3E}">
        <p14:creationId xmlns:p14="http://schemas.microsoft.com/office/powerpoint/2010/main" val="238658669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quarter" idx="1"/>
          </p:nvPr>
        </p:nvPicPr>
        <p:blipFill>
          <a:blip r:embed="rId3"/>
          <a:stretch>
            <a:fillRect/>
          </a:stretch>
        </p:blipFill>
        <p:spPr>
          <a:xfrm>
            <a:off x="601525" y="1752600"/>
            <a:ext cx="7940950" cy="4495800"/>
          </a:xfrm>
          <a:prstGeom prst="rect">
            <a:avLst/>
          </a:prstGeom>
          <a:effectLst>
            <a:outerShdw blurRad="63500" sx="102000" sy="102000" algn="ctr" rotWithShape="0">
              <a:prstClr val="black">
                <a:alpha val="40000"/>
              </a:prstClr>
            </a:outerShdw>
          </a:effectLst>
        </p:spPr>
      </p:pic>
      <p:sp>
        <p:nvSpPr>
          <p:cNvPr id="2" name="Slide Number Placeholder 1"/>
          <p:cNvSpPr>
            <a:spLocks noGrp="1"/>
          </p:cNvSpPr>
          <p:nvPr>
            <p:ph type="sldNum" sz="quarter" idx="12"/>
          </p:nvPr>
        </p:nvSpPr>
        <p:spPr/>
        <p:txBody>
          <a:bodyPr/>
          <a:lstStyle/>
          <a:p>
            <a:fld id="{2F0C4421-5918-4AA3-AE4A-C36EDD2FD6EB}" type="slidenum">
              <a:rPr lang="en-US" smtClean="0"/>
              <a:pPr/>
              <a:t>84</a:t>
            </a:fld>
            <a:endParaRPr lang="en-US" dirty="0"/>
          </a:p>
        </p:txBody>
      </p:sp>
      <p:sp>
        <p:nvSpPr>
          <p:cNvPr id="3" name="Title 2"/>
          <p:cNvSpPr>
            <a:spLocks noGrp="1"/>
          </p:cNvSpPr>
          <p:nvPr>
            <p:ph type="title"/>
          </p:nvPr>
        </p:nvSpPr>
        <p:spPr/>
        <p:txBody>
          <a:bodyPr/>
          <a:lstStyle/>
          <a:p>
            <a:r>
              <a:rPr lang="en-US" dirty="0" smtClean="0"/>
              <a:t>Complete Submission View</a:t>
            </a:r>
            <a:endParaRPr lang="en-US" dirty="0"/>
          </a:p>
        </p:txBody>
      </p:sp>
      <p:sp>
        <p:nvSpPr>
          <p:cNvPr id="6" name="Rectangle 5"/>
          <p:cNvSpPr/>
          <p:nvPr/>
        </p:nvSpPr>
        <p:spPr>
          <a:xfrm>
            <a:off x="6400800" y="3429000"/>
            <a:ext cx="1676400" cy="53340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D192"/>
              </a:solidFill>
            </a:endParaRPr>
          </a:p>
        </p:txBody>
      </p:sp>
    </p:spTree>
    <p:extLst>
      <p:ext uri="{BB962C8B-B14F-4D97-AF65-F5344CB8AC3E}">
        <p14:creationId xmlns:p14="http://schemas.microsoft.com/office/powerpoint/2010/main" val="355378207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85</a:t>
            </a:fld>
            <a:endParaRPr lang="en-US" dirty="0"/>
          </a:p>
        </p:txBody>
      </p:sp>
      <p:sp>
        <p:nvSpPr>
          <p:cNvPr id="3" name="Title 2"/>
          <p:cNvSpPr>
            <a:spLocks noGrp="1"/>
          </p:cNvSpPr>
          <p:nvPr>
            <p:ph type="title"/>
          </p:nvPr>
        </p:nvSpPr>
        <p:spPr/>
        <p:txBody>
          <a:bodyPr/>
          <a:lstStyle/>
          <a:p>
            <a:r>
              <a:rPr lang="en-US" dirty="0" smtClean="0"/>
              <a:t>Completion Process Status</a:t>
            </a:r>
            <a:endParaRPr lang="en-US" dirty="0"/>
          </a:p>
        </p:txBody>
      </p:sp>
      <p:pic>
        <p:nvPicPr>
          <p:cNvPr id="7" name="Content Placeholder 6"/>
          <p:cNvPicPr>
            <a:picLocks noGrp="1" noChangeAspect="1"/>
          </p:cNvPicPr>
          <p:nvPr>
            <p:ph sz="quarter" idx="1"/>
          </p:nvPr>
        </p:nvPicPr>
        <p:blipFill>
          <a:blip r:embed="rId3"/>
          <a:stretch>
            <a:fillRect/>
          </a:stretch>
        </p:blipFill>
        <p:spPr>
          <a:xfrm>
            <a:off x="533400" y="2117687"/>
            <a:ext cx="8153400" cy="3765626"/>
          </a:xfrm>
          <a:prstGeom prst="rect">
            <a:avLst/>
          </a:prstGeom>
          <a:effectLst>
            <a:outerShdw blurRad="63500" sx="102000" sy="102000" algn="ctr" rotWithShape="0">
              <a:prstClr val="black">
                <a:alpha val="40000"/>
              </a:prstClr>
            </a:outerShdw>
          </a:effectLst>
        </p:spPr>
      </p:pic>
      <p:sp>
        <p:nvSpPr>
          <p:cNvPr id="8" name="Rectangle 7"/>
          <p:cNvSpPr/>
          <p:nvPr/>
        </p:nvSpPr>
        <p:spPr>
          <a:xfrm>
            <a:off x="533400" y="4191000"/>
            <a:ext cx="8077200" cy="83820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805350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normAutofit fontScale="90000"/>
          </a:bodyPr>
          <a:lstStyle/>
          <a:p>
            <a:r>
              <a:rPr lang="en-US" dirty="0" smtClean="0"/>
              <a:t>Guided Practice Activity #4:</a:t>
            </a:r>
            <a:br>
              <a:rPr lang="en-US" dirty="0" smtClean="0"/>
            </a:br>
            <a:r>
              <a:rPr lang="en-US" dirty="0" smtClean="0"/>
              <a:t>Completing the Data Submission</a:t>
            </a:r>
            <a:endParaRPr lang="en-US" dirty="0"/>
          </a:p>
        </p:txBody>
      </p:sp>
      <p:sp>
        <p:nvSpPr>
          <p:cNvPr id="2" name="Slide Number Placeholder 1"/>
          <p:cNvSpPr>
            <a:spLocks noGrp="1"/>
          </p:cNvSpPr>
          <p:nvPr>
            <p:ph type="sldNum" sz="quarter" idx="11"/>
          </p:nvPr>
        </p:nvSpPr>
        <p:spPr/>
        <p:txBody>
          <a:bodyPr>
            <a:normAutofit fontScale="92500" lnSpcReduction="20000"/>
          </a:bodyPr>
          <a:lstStyle/>
          <a:p>
            <a:fld id="{2F0C4421-5918-4AA3-AE4A-C36EDD2FD6EB}" type="slidenum">
              <a:rPr lang="en-US" smtClean="0"/>
              <a:pPr/>
              <a:t>86</a:t>
            </a:fld>
            <a:endParaRPr lang="en-US" dirty="0"/>
          </a:p>
        </p:txBody>
      </p:sp>
    </p:spTree>
    <p:extLst>
      <p:ext uri="{BB962C8B-B14F-4D97-AF65-F5344CB8AC3E}">
        <p14:creationId xmlns:p14="http://schemas.microsoft.com/office/powerpoint/2010/main" val="159612852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87</a:t>
            </a:fld>
            <a:endParaRPr lang="en-US" dirty="0"/>
          </a:p>
        </p:txBody>
      </p:sp>
      <p:sp>
        <p:nvSpPr>
          <p:cNvPr id="3" name="Title 2"/>
          <p:cNvSpPr>
            <a:spLocks noGrp="1"/>
          </p:cNvSpPr>
          <p:nvPr>
            <p:ph type="title"/>
          </p:nvPr>
        </p:nvSpPr>
        <p:spPr>
          <a:xfrm>
            <a:off x="1905000" y="457200"/>
            <a:ext cx="6705600" cy="685800"/>
          </a:xfrm>
        </p:spPr>
        <p:txBody>
          <a:bodyPr>
            <a:normAutofit fontScale="90000"/>
          </a:bodyPr>
          <a:lstStyle/>
          <a:p>
            <a:r>
              <a:rPr lang="en-US" dirty="0"/>
              <a:t>Guided Practice Activity </a:t>
            </a:r>
            <a:r>
              <a:rPr lang="en-US" dirty="0" smtClean="0"/>
              <a:t>#4:</a:t>
            </a:r>
            <a:r>
              <a:rPr lang="en-US" dirty="0"/>
              <a:t/>
            </a:r>
            <a:br>
              <a:rPr lang="en-US" dirty="0"/>
            </a:br>
            <a:r>
              <a:rPr lang="en-US" dirty="0"/>
              <a:t>Completing the Data Submission</a:t>
            </a:r>
          </a:p>
        </p:txBody>
      </p:sp>
      <p:sp>
        <p:nvSpPr>
          <p:cNvPr id="4" name="Content Placeholder 3"/>
          <p:cNvSpPr>
            <a:spLocks noGrp="1"/>
          </p:cNvSpPr>
          <p:nvPr>
            <p:ph sz="quarter" idx="1"/>
          </p:nvPr>
        </p:nvSpPr>
        <p:spPr/>
        <p:txBody>
          <a:bodyPr/>
          <a:lstStyle/>
          <a:p>
            <a:pPr marL="0" indent="0">
              <a:buNone/>
            </a:pPr>
            <a:r>
              <a:rPr lang="en-US" sz="2000" b="1" dirty="0"/>
              <a:t>TASK: </a:t>
            </a:r>
            <a:r>
              <a:rPr lang="en-US" sz="2000" dirty="0"/>
              <a:t>You will be </a:t>
            </a:r>
            <a:r>
              <a:rPr lang="en-US" sz="2000" dirty="0" smtClean="0"/>
              <a:t>working </a:t>
            </a:r>
            <a:r>
              <a:rPr lang="en-US" sz="2000" dirty="0"/>
              <a:t>with your actual district data in the PEIMS Application, </a:t>
            </a:r>
            <a:r>
              <a:rPr lang="en-US" sz="2000" b="1" i="1" dirty="0"/>
              <a:t>to</a:t>
            </a:r>
            <a:r>
              <a:rPr lang="en-US" sz="2000" dirty="0" smtClean="0"/>
              <a:t> </a:t>
            </a:r>
            <a:r>
              <a:rPr lang="en-US" sz="2000" b="1" i="1" dirty="0"/>
              <a:t>mark</a:t>
            </a:r>
            <a:r>
              <a:rPr lang="en-US" sz="2000" b="1" i="1" dirty="0" smtClean="0"/>
              <a:t> the </a:t>
            </a:r>
            <a:r>
              <a:rPr lang="en-US" sz="2000" b="1" i="1" dirty="0"/>
              <a:t>submission </a:t>
            </a:r>
            <a:r>
              <a:rPr lang="en-US" sz="2000" b="1" i="1" dirty="0" smtClean="0"/>
              <a:t>complete.</a:t>
            </a:r>
            <a:r>
              <a:rPr lang="en-US" sz="2000" dirty="0" smtClean="0"/>
              <a:t> </a:t>
            </a:r>
            <a:r>
              <a:rPr lang="en-US" sz="2000" dirty="0"/>
              <a:t>You will interact directly with the software to search your data. Use the instructions in the Guided Practice Activities document to help you get started.</a:t>
            </a:r>
          </a:p>
          <a:p>
            <a:pPr marL="0" indent="0">
              <a:buNone/>
            </a:pPr>
            <a:r>
              <a:rPr lang="en-US" sz="2000" dirty="0"/>
              <a:t>Let’s log in to </a:t>
            </a:r>
            <a:r>
              <a:rPr lang="en-US" sz="2000" dirty="0" smtClean="0"/>
              <a:t>TEAL with the PEIMS Data Completer role </a:t>
            </a:r>
            <a:r>
              <a:rPr lang="en-US" sz="2000" dirty="0"/>
              <a:t>to begin. You will need to use the logins provided at the training session to complete this task.</a:t>
            </a:r>
          </a:p>
          <a:p>
            <a:pPr marL="0" lvl="0" indent="0">
              <a:buNone/>
            </a:pPr>
            <a:r>
              <a:rPr lang="en-US" sz="2000" dirty="0"/>
              <a:t>Log into TEAL </a:t>
            </a:r>
            <a:r>
              <a:rPr lang="en-US" sz="2000" dirty="0" smtClean="0"/>
              <a:t>as the PEIMS Data Completer and </a:t>
            </a:r>
            <a:r>
              <a:rPr lang="en-US" sz="2000" dirty="0"/>
              <a:t>select the Texas Student Data System Portal.</a:t>
            </a:r>
          </a:p>
          <a:p>
            <a:pPr marL="0" indent="0">
              <a:buNone/>
            </a:pPr>
            <a:endParaRPr lang="en-US" dirty="0"/>
          </a:p>
        </p:txBody>
      </p:sp>
      <p:sp>
        <p:nvSpPr>
          <p:cNvPr id="5" name="Rounded Rectangle 4"/>
          <p:cNvSpPr/>
          <p:nvPr/>
        </p:nvSpPr>
        <p:spPr>
          <a:xfrm>
            <a:off x="1104900" y="5105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51218967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lstStyle/>
          <a:p>
            <a:r>
              <a:rPr lang="en-US" dirty="0" smtClean="0"/>
              <a:t>Approving the Data Submission</a:t>
            </a:r>
            <a:endParaRPr lang="en-US" dirty="0"/>
          </a:p>
        </p:txBody>
      </p:sp>
      <p:sp>
        <p:nvSpPr>
          <p:cNvPr id="2" name="Slide Number Placeholder 1"/>
          <p:cNvSpPr>
            <a:spLocks noGrp="1"/>
          </p:cNvSpPr>
          <p:nvPr>
            <p:ph type="sldNum" sz="quarter" idx="11"/>
          </p:nvPr>
        </p:nvSpPr>
        <p:spPr/>
        <p:txBody>
          <a:bodyPr>
            <a:normAutofit fontScale="92500" lnSpcReduction="20000"/>
          </a:bodyPr>
          <a:lstStyle/>
          <a:p>
            <a:fld id="{2F0C4421-5918-4AA3-AE4A-C36EDD2FD6EB}" type="slidenum">
              <a:rPr lang="en-US" smtClean="0"/>
              <a:pPr/>
              <a:t>88</a:t>
            </a:fld>
            <a:endParaRPr lang="en-US" dirty="0"/>
          </a:p>
        </p:txBody>
      </p:sp>
    </p:spTree>
    <p:extLst>
      <p:ext uri="{BB962C8B-B14F-4D97-AF65-F5344CB8AC3E}">
        <p14:creationId xmlns:p14="http://schemas.microsoft.com/office/powerpoint/2010/main" val="15462635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Views for Different Roles</a:t>
            </a:r>
            <a:endParaRPr lang="en-US" dirty="0"/>
          </a:p>
        </p:txBody>
      </p:sp>
      <p:sp>
        <p:nvSpPr>
          <p:cNvPr id="3" name="Content Placeholder 2"/>
          <p:cNvSpPr>
            <a:spLocks noGrp="1"/>
          </p:cNvSpPr>
          <p:nvPr>
            <p:ph sz="quarter" idx="1"/>
          </p:nvPr>
        </p:nvSpPr>
        <p:spPr/>
        <p:txBody>
          <a:bodyPr/>
          <a:lstStyle/>
          <a:p>
            <a:r>
              <a:rPr lang="en-US" dirty="0"/>
              <a:t>Let’s take a look at </a:t>
            </a:r>
            <a:r>
              <a:rPr lang="en-US" dirty="0" smtClean="0"/>
              <a:t>five roles </a:t>
            </a:r>
            <a:r>
              <a:rPr lang="en-US" dirty="0"/>
              <a:t>and see how the Portal and PEIMS application views differ.</a:t>
            </a:r>
          </a:p>
          <a:p>
            <a:pPr lvl="1"/>
            <a:r>
              <a:rPr lang="en-US" dirty="0" smtClean="0"/>
              <a:t>PEIMS Data Promoter</a:t>
            </a:r>
          </a:p>
          <a:p>
            <a:pPr lvl="1"/>
            <a:r>
              <a:rPr lang="en-US" dirty="0" smtClean="0"/>
              <a:t>PEIMS </a:t>
            </a:r>
            <a:r>
              <a:rPr lang="en-US" dirty="0"/>
              <a:t>Data Submitter</a:t>
            </a:r>
          </a:p>
          <a:p>
            <a:pPr lvl="1"/>
            <a:r>
              <a:rPr lang="en-US" dirty="0"/>
              <a:t>PEIMS Data Completer</a:t>
            </a:r>
          </a:p>
          <a:p>
            <a:pPr lvl="1"/>
            <a:r>
              <a:rPr lang="en-US" dirty="0"/>
              <a:t>PEIMS Data Approver (LEA)</a:t>
            </a:r>
          </a:p>
          <a:p>
            <a:pPr lvl="1"/>
            <a:r>
              <a:rPr lang="en-US" dirty="0"/>
              <a:t>PEIMS Data Accepter (ESC)</a:t>
            </a:r>
          </a:p>
          <a:p>
            <a:r>
              <a:rPr lang="en-US" dirty="0"/>
              <a:t>Remember that a user can have a combination of roles, which will alter the user’s views and privileges</a:t>
            </a:r>
          </a:p>
          <a:p>
            <a:pPr lvl="1"/>
            <a:r>
              <a:rPr lang="en-US" dirty="0"/>
              <a:t>On two of the PEIMS Roles we have included the ODS Data Loader role</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a:t>
            </a:fld>
            <a:endParaRPr lang="en-US" dirty="0"/>
          </a:p>
        </p:txBody>
      </p:sp>
    </p:spTree>
    <p:extLst>
      <p:ext uri="{BB962C8B-B14F-4D97-AF65-F5344CB8AC3E}">
        <p14:creationId xmlns:p14="http://schemas.microsoft.com/office/powerpoint/2010/main" val="129430779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89</a:t>
            </a:fld>
            <a:endParaRPr lang="en-US" dirty="0"/>
          </a:p>
        </p:txBody>
      </p:sp>
      <p:sp>
        <p:nvSpPr>
          <p:cNvPr id="3" name="Title 2"/>
          <p:cNvSpPr>
            <a:spLocks noGrp="1"/>
          </p:cNvSpPr>
          <p:nvPr>
            <p:ph type="title"/>
          </p:nvPr>
        </p:nvSpPr>
        <p:spPr/>
        <p:txBody>
          <a:bodyPr/>
          <a:lstStyle/>
          <a:p>
            <a:r>
              <a:rPr lang="en-US" dirty="0" smtClean="0"/>
              <a:t>Approving the Data Submission</a:t>
            </a:r>
            <a:endParaRPr lang="en-US" dirty="0"/>
          </a:p>
        </p:txBody>
      </p:sp>
      <p:sp>
        <p:nvSpPr>
          <p:cNvPr id="4" name="Content Placeholder 3"/>
          <p:cNvSpPr>
            <a:spLocks noGrp="1"/>
          </p:cNvSpPr>
          <p:nvPr>
            <p:ph sz="quarter" idx="1"/>
          </p:nvPr>
        </p:nvSpPr>
        <p:spPr/>
        <p:txBody>
          <a:bodyPr/>
          <a:lstStyle/>
          <a:p>
            <a:r>
              <a:rPr lang="en-US" dirty="0" smtClean="0"/>
              <a:t>Once all of the data has been review and marked ‘Complete’, the PEIMS Data Approver can mark the data ‘Approved’. </a:t>
            </a:r>
          </a:p>
          <a:p>
            <a:r>
              <a:rPr lang="en-US" dirty="0" smtClean="0"/>
              <a:t>The LEA Approval process happens parallel with the Superintendent Approval Form (SAF).</a:t>
            </a:r>
          </a:p>
          <a:p>
            <a:r>
              <a:rPr lang="en-US" dirty="0" smtClean="0"/>
              <a:t>If there are problems with the data the PEIMS Data Approver can ‘Reject’ the file.</a:t>
            </a:r>
          </a:p>
          <a:p>
            <a:pPr marL="0" indent="0">
              <a:buNone/>
            </a:pPr>
            <a:endParaRPr lang="en-US" dirty="0"/>
          </a:p>
        </p:txBody>
      </p:sp>
    </p:spTree>
    <p:extLst>
      <p:ext uri="{BB962C8B-B14F-4D97-AF65-F5344CB8AC3E}">
        <p14:creationId xmlns:p14="http://schemas.microsoft.com/office/powerpoint/2010/main" val="258332913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90</a:t>
            </a:fld>
            <a:endParaRPr lang="en-US" dirty="0"/>
          </a:p>
        </p:txBody>
      </p:sp>
      <p:sp>
        <p:nvSpPr>
          <p:cNvPr id="3" name="Title 2"/>
          <p:cNvSpPr>
            <a:spLocks noGrp="1"/>
          </p:cNvSpPr>
          <p:nvPr>
            <p:ph type="title"/>
          </p:nvPr>
        </p:nvSpPr>
        <p:spPr/>
        <p:txBody>
          <a:bodyPr/>
          <a:lstStyle/>
          <a:p>
            <a:r>
              <a:rPr lang="en-US" dirty="0" smtClean="0"/>
              <a:t>Superintendent Approval Form (SAF)</a:t>
            </a:r>
            <a:endParaRPr lang="en-US" dirty="0"/>
          </a:p>
        </p:txBody>
      </p:sp>
      <p:sp>
        <p:nvSpPr>
          <p:cNvPr id="4" name="Content Placeholder 3"/>
          <p:cNvSpPr>
            <a:spLocks noGrp="1"/>
          </p:cNvSpPr>
          <p:nvPr>
            <p:ph sz="quarter" idx="1"/>
          </p:nvPr>
        </p:nvSpPr>
        <p:spPr/>
        <p:txBody>
          <a:bodyPr/>
          <a:lstStyle/>
          <a:p>
            <a:r>
              <a:rPr lang="en-US" dirty="0" smtClean="0"/>
              <a:t>The Superintendent logs into TEAL to sign the SAF for the PEIMS submission.</a:t>
            </a:r>
          </a:p>
          <a:p>
            <a:r>
              <a:rPr lang="en-US" dirty="0" smtClean="0"/>
              <a:t>The Regional Education Service Center Executive Director would also sign the SAF from for the ESC PEIMS Data Submission.</a:t>
            </a:r>
          </a:p>
          <a:p>
            <a:r>
              <a:rPr lang="en-US" dirty="0" smtClean="0"/>
              <a:t>There is only one person per LEA who can have SAF access.</a:t>
            </a:r>
          </a:p>
          <a:p>
            <a:r>
              <a:rPr lang="en-US" dirty="0" smtClean="0"/>
              <a:t>This action runs parallel </a:t>
            </a:r>
            <a:r>
              <a:rPr lang="en-US" dirty="0"/>
              <a:t>to the Approval action</a:t>
            </a:r>
            <a:r>
              <a:rPr lang="en-US" dirty="0" smtClean="0"/>
              <a:t>.</a:t>
            </a:r>
          </a:p>
          <a:p>
            <a:pPr marL="0" indent="0">
              <a:buNone/>
            </a:pPr>
            <a:endParaRPr lang="en-US" dirty="0"/>
          </a:p>
          <a:p>
            <a:endParaRPr lang="en-US" dirty="0"/>
          </a:p>
        </p:txBody>
      </p:sp>
    </p:spTree>
    <p:extLst>
      <p:ext uri="{BB962C8B-B14F-4D97-AF65-F5344CB8AC3E}">
        <p14:creationId xmlns:p14="http://schemas.microsoft.com/office/powerpoint/2010/main" val="154113633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91</a:t>
            </a:fld>
            <a:endParaRPr lang="en-US" dirty="0"/>
          </a:p>
        </p:txBody>
      </p:sp>
      <p:sp>
        <p:nvSpPr>
          <p:cNvPr id="3" name="Title 2"/>
          <p:cNvSpPr>
            <a:spLocks noGrp="1"/>
          </p:cNvSpPr>
          <p:nvPr>
            <p:ph type="title"/>
          </p:nvPr>
        </p:nvSpPr>
        <p:spPr/>
        <p:txBody>
          <a:bodyPr/>
          <a:lstStyle/>
          <a:p>
            <a:r>
              <a:rPr lang="en-US" dirty="0" smtClean="0"/>
              <a:t>Requesting an Extension</a:t>
            </a:r>
            <a:endParaRPr lang="en-US" dirty="0"/>
          </a:p>
        </p:txBody>
      </p:sp>
      <p:sp>
        <p:nvSpPr>
          <p:cNvPr id="4" name="Content Placeholder 3"/>
          <p:cNvSpPr>
            <a:spLocks noGrp="1"/>
          </p:cNvSpPr>
          <p:nvPr>
            <p:ph sz="quarter" idx="1"/>
          </p:nvPr>
        </p:nvSpPr>
        <p:spPr/>
        <p:txBody>
          <a:bodyPr/>
          <a:lstStyle/>
          <a:p>
            <a:r>
              <a:rPr lang="en-US" dirty="0" smtClean="0"/>
              <a:t>Only the Superintendent can request an extension.</a:t>
            </a:r>
          </a:p>
          <a:p>
            <a:r>
              <a:rPr lang="en-US" dirty="0" smtClean="0"/>
              <a:t>This will be part of the August release and won’t be visible in the current version of the PEIMS Data Mart.</a:t>
            </a:r>
          </a:p>
          <a:p>
            <a:r>
              <a:rPr lang="en-US" dirty="0" smtClean="0"/>
              <a:t>The district must have extenuating circumstances in order to receive an extension from TEA.</a:t>
            </a:r>
            <a:endParaRPr lang="en-US" dirty="0"/>
          </a:p>
        </p:txBody>
      </p:sp>
    </p:spTree>
    <p:extLst>
      <p:ext uri="{BB962C8B-B14F-4D97-AF65-F5344CB8AC3E}">
        <p14:creationId xmlns:p14="http://schemas.microsoft.com/office/powerpoint/2010/main" val="92064040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normAutofit fontScale="90000"/>
          </a:bodyPr>
          <a:lstStyle/>
          <a:p>
            <a:r>
              <a:rPr lang="en-US" dirty="0" smtClean="0"/>
              <a:t>Guided Practice Activity #5:</a:t>
            </a:r>
            <a:br>
              <a:rPr lang="en-US" dirty="0" smtClean="0"/>
            </a:br>
            <a:r>
              <a:rPr lang="en-US" dirty="0" smtClean="0"/>
              <a:t>Approving the Data Submission</a:t>
            </a:r>
            <a:endParaRPr lang="en-US" dirty="0"/>
          </a:p>
        </p:txBody>
      </p:sp>
      <p:sp>
        <p:nvSpPr>
          <p:cNvPr id="2" name="Slide Number Placeholder 1"/>
          <p:cNvSpPr>
            <a:spLocks noGrp="1"/>
          </p:cNvSpPr>
          <p:nvPr>
            <p:ph type="sldNum" sz="quarter" idx="11"/>
          </p:nvPr>
        </p:nvSpPr>
        <p:spPr/>
        <p:txBody>
          <a:bodyPr>
            <a:normAutofit fontScale="92500" lnSpcReduction="20000"/>
          </a:bodyPr>
          <a:lstStyle/>
          <a:p>
            <a:fld id="{2F0C4421-5918-4AA3-AE4A-C36EDD2FD6EB}" type="slidenum">
              <a:rPr lang="en-US" smtClean="0"/>
              <a:pPr/>
              <a:t>92</a:t>
            </a:fld>
            <a:endParaRPr lang="en-US" dirty="0"/>
          </a:p>
        </p:txBody>
      </p:sp>
    </p:spTree>
    <p:extLst>
      <p:ext uri="{BB962C8B-B14F-4D97-AF65-F5344CB8AC3E}">
        <p14:creationId xmlns:p14="http://schemas.microsoft.com/office/powerpoint/2010/main" val="25701286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93</a:t>
            </a:fld>
            <a:endParaRPr lang="en-US" dirty="0"/>
          </a:p>
        </p:txBody>
      </p:sp>
      <p:sp>
        <p:nvSpPr>
          <p:cNvPr id="3" name="Title 2"/>
          <p:cNvSpPr>
            <a:spLocks noGrp="1"/>
          </p:cNvSpPr>
          <p:nvPr>
            <p:ph type="title"/>
          </p:nvPr>
        </p:nvSpPr>
        <p:spPr>
          <a:xfrm>
            <a:off x="1905000" y="457200"/>
            <a:ext cx="6705600" cy="685800"/>
          </a:xfrm>
        </p:spPr>
        <p:txBody>
          <a:bodyPr>
            <a:normAutofit fontScale="90000"/>
          </a:bodyPr>
          <a:lstStyle/>
          <a:p>
            <a:r>
              <a:rPr lang="en-US" dirty="0"/>
              <a:t>Guided Practice Activity </a:t>
            </a:r>
            <a:r>
              <a:rPr lang="en-US" dirty="0" smtClean="0"/>
              <a:t>#5:</a:t>
            </a:r>
            <a:r>
              <a:rPr lang="en-US" dirty="0"/>
              <a:t/>
            </a:r>
            <a:br>
              <a:rPr lang="en-US" dirty="0"/>
            </a:br>
            <a:r>
              <a:rPr lang="en-US" dirty="0" smtClean="0"/>
              <a:t>Approving </a:t>
            </a:r>
            <a:r>
              <a:rPr lang="en-US" dirty="0"/>
              <a:t>the Data Submission</a:t>
            </a:r>
          </a:p>
        </p:txBody>
      </p:sp>
      <p:sp>
        <p:nvSpPr>
          <p:cNvPr id="4" name="Content Placeholder 3"/>
          <p:cNvSpPr>
            <a:spLocks noGrp="1"/>
          </p:cNvSpPr>
          <p:nvPr>
            <p:ph sz="quarter" idx="1"/>
          </p:nvPr>
        </p:nvSpPr>
        <p:spPr/>
        <p:txBody>
          <a:bodyPr/>
          <a:lstStyle/>
          <a:p>
            <a:pPr marL="0" indent="0">
              <a:buNone/>
            </a:pPr>
            <a:r>
              <a:rPr lang="en-US" sz="2000" b="1" dirty="0"/>
              <a:t>TASK: </a:t>
            </a:r>
            <a:r>
              <a:rPr lang="en-US" sz="2000" dirty="0"/>
              <a:t>You will be </a:t>
            </a:r>
            <a:r>
              <a:rPr lang="en-US" sz="2000" dirty="0" smtClean="0"/>
              <a:t>working </a:t>
            </a:r>
            <a:r>
              <a:rPr lang="en-US" sz="2000" dirty="0"/>
              <a:t>with your actual district data in the PEIMS Application, </a:t>
            </a:r>
            <a:r>
              <a:rPr lang="en-US" sz="2000" b="1" i="1" dirty="0"/>
              <a:t>to</a:t>
            </a:r>
            <a:r>
              <a:rPr lang="en-US" sz="2000" dirty="0"/>
              <a:t> </a:t>
            </a:r>
            <a:r>
              <a:rPr lang="en-US" sz="2000" b="1" i="1" dirty="0"/>
              <a:t>mark the submission as approved.</a:t>
            </a:r>
            <a:r>
              <a:rPr lang="en-US" sz="2000" dirty="0"/>
              <a:t> You will interact directly with the software to search your data. Use the instructions in the Guided Practice Activities document to help you get started.</a:t>
            </a:r>
          </a:p>
          <a:p>
            <a:pPr marL="0" indent="0">
              <a:buNone/>
            </a:pPr>
            <a:r>
              <a:rPr lang="en-US" sz="2000" dirty="0"/>
              <a:t>Let’s log in to TEAL with the PEIMS Data Approver role </a:t>
            </a:r>
            <a:r>
              <a:rPr lang="en-US" sz="2000" dirty="0" smtClean="0"/>
              <a:t>to </a:t>
            </a:r>
            <a:r>
              <a:rPr lang="en-US" sz="2000" dirty="0"/>
              <a:t>begin. You will need to use the logins provided at the training session to complete this task.</a:t>
            </a:r>
          </a:p>
          <a:p>
            <a:pPr marL="0" lvl="0" indent="0">
              <a:buNone/>
            </a:pPr>
            <a:r>
              <a:rPr lang="en-US" sz="2000" dirty="0"/>
              <a:t>Log into </a:t>
            </a:r>
            <a:r>
              <a:rPr lang="en-US" sz="2000" dirty="0" smtClean="0"/>
              <a:t>TEAL with the PEIMS Data Approver role </a:t>
            </a:r>
            <a:r>
              <a:rPr lang="en-US" sz="2000" dirty="0"/>
              <a:t>and select the Texas Student Data System Portal.</a:t>
            </a:r>
          </a:p>
          <a:p>
            <a:pPr marL="0" indent="0">
              <a:buNone/>
            </a:pPr>
            <a:endParaRPr lang="en-US" dirty="0"/>
          </a:p>
        </p:txBody>
      </p:sp>
      <p:sp>
        <p:nvSpPr>
          <p:cNvPr id="5" name="Rounded Rectangle 4"/>
          <p:cNvSpPr/>
          <p:nvPr/>
        </p:nvSpPr>
        <p:spPr>
          <a:xfrm>
            <a:off x="1104900" y="5105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298350724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lstStyle/>
          <a:p>
            <a:r>
              <a:rPr lang="en-US" dirty="0" smtClean="0"/>
              <a:t>Accepting the Data Submission</a:t>
            </a:r>
            <a:endParaRPr lang="en-US" dirty="0"/>
          </a:p>
        </p:txBody>
      </p:sp>
      <p:sp>
        <p:nvSpPr>
          <p:cNvPr id="2" name="Slide Number Placeholder 1"/>
          <p:cNvSpPr>
            <a:spLocks noGrp="1"/>
          </p:cNvSpPr>
          <p:nvPr>
            <p:ph type="sldNum" sz="quarter" idx="11"/>
          </p:nvPr>
        </p:nvSpPr>
        <p:spPr/>
        <p:txBody>
          <a:bodyPr>
            <a:normAutofit fontScale="92500" lnSpcReduction="20000"/>
          </a:bodyPr>
          <a:lstStyle/>
          <a:p>
            <a:fld id="{2F0C4421-5918-4AA3-AE4A-C36EDD2FD6EB}" type="slidenum">
              <a:rPr lang="en-US" smtClean="0"/>
              <a:pPr/>
              <a:t>94</a:t>
            </a:fld>
            <a:endParaRPr lang="en-US" dirty="0"/>
          </a:p>
        </p:txBody>
      </p:sp>
    </p:spTree>
    <p:extLst>
      <p:ext uri="{BB962C8B-B14F-4D97-AF65-F5344CB8AC3E}">
        <p14:creationId xmlns:p14="http://schemas.microsoft.com/office/powerpoint/2010/main" val="190615755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95</a:t>
            </a:fld>
            <a:endParaRPr lang="en-US" dirty="0"/>
          </a:p>
        </p:txBody>
      </p:sp>
      <p:sp>
        <p:nvSpPr>
          <p:cNvPr id="3" name="Title 2"/>
          <p:cNvSpPr>
            <a:spLocks noGrp="1"/>
          </p:cNvSpPr>
          <p:nvPr>
            <p:ph type="title"/>
          </p:nvPr>
        </p:nvSpPr>
        <p:spPr/>
        <p:txBody>
          <a:bodyPr/>
          <a:lstStyle/>
          <a:p>
            <a:r>
              <a:rPr lang="en-US" dirty="0" smtClean="0"/>
              <a:t>Accepting the Data Submission</a:t>
            </a:r>
            <a:endParaRPr lang="en-US" dirty="0"/>
          </a:p>
        </p:txBody>
      </p:sp>
      <p:sp>
        <p:nvSpPr>
          <p:cNvPr id="4" name="Content Placeholder 3"/>
          <p:cNvSpPr>
            <a:spLocks noGrp="1"/>
          </p:cNvSpPr>
          <p:nvPr>
            <p:ph sz="quarter" idx="1"/>
          </p:nvPr>
        </p:nvSpPr>
        <p:spPr/>
        <p:txBody>
          <a:bodyPr/>
          <a:lstStyle/>
          <a:p>
            <a:r>
              <a:rPr lang="en-US" dirty="0" smtClean="0"/>
              <a:t>The PEIMS Data Accepter (ESC) can accept the LEA Data Submission.</a:t>
            </a:r>
          </a:p>
          <a:p>
            <a:r>
              <a:rPr lang="en-US" dirty="0" smtClean="0"/>
              <a:t>The ESC PEIMS coordinator will use TEAL role of PEIMS Data Accepter to perform this function.</a:t>
            </a:r>
          </a:p>
          <a:p>
            <a:r>
              <a:rPr lang="en-US" dirty="0" smtClean="0"/>
              <a:t>Currently the ESC can only see the LEA view for Acceptance.</a:t>
            </a:r>
          </a:p>
          <a:p>
            <a:r>
              <a:rPr lang="en-US" dirty="0" smtClean="0"/>
              <a:t>In August the ESC will be able to see the multi-district view which contains a list of all of the LEAs in their Region.</a:t>
            </a:r>
          </a:p>
          <a:p>
            <a:endParaRPr lang="en-US" dirty="0"/>
          </a:p>
        </p:txBody>
      </p:sp>
    </p:spTree>
    <p:extLst>
      <p:ext uri="{BB962C8B-B14F-4D97-AF65-F5344CB8AC3E}">
        <p14:creationId xmlns:p14="http://schemas.microsoft.com/office/powerpoint/2010/main" val="384747640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normAutofit fontScale="90000"/>
          </a:bodyPr>
          <a:lstStyle/>
          <a:p>
            <a:r>
              <a:rPr lang="en-US" dirty="0" smtClean="0"/>
              <a:t>Guided Practice Activity #6:</a:t>
            </a:r>
            <a:br>
              <a:rPr lang="en-US" dirty="0" smtClean="0"/>
            </a:br>
            <a:r>
              <a:rPr lang="en-US" dirty="0" smtClean="0"/>
              <a:t>Accepting the Data Submission</a:t>
            </a:r>
            <a:endParaRPr lang="en-US" dirty="0"/>
          </a:p>
        </p:txBody>
      </p:sp>
      <p:sp>
        <p:nvSpPr>
          <p:cNvPr id="2" name="Slide Number Placeholder 1"/>
          <p:cNvSpPr>
            <a:spLocks noGrp="1"/>
          </p:cNvSpPr>
          <p:nvPr>
            <p:ph type="sldNum" sz="quarter" idx="11"/>
          </p:nvPr>
        </p:nvSpPr>
        <p:spPr/>
        <p:txBody>
          <a:bodyPr>
            <a:normAutofit fontScale="92500" lnSpcReduction="20000"/>
          </a:bodyPr>
          <a:lstStyle/>
          <a:p>
            <a:fld id="{2F0C4421-5918-4AA3-AE4A-C36EDD2FD6EB}" type="slidenum">
              <a:rPr lang="en-US" smtClean="0"/>
              <a:pPr/>
              <a:t>96</a:t>
            </a:fld>
            <a:endParaRPr lang="en-US" dirty="0"/>
          </a:p>
        </p:txBody>
      </p:sp>
    </p:spTree>
    <p:extLst>
      <p:ext uri="{BB962C8B-B14F-4D97-AF65-F5344CB8AC3E}">
        <p14:creationId xmlns:p14="http://schemas.microsoft.com/office/powerpoint/2010/main" val="389496372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97</a:t>
            </a:fld>
            <a:endParaRPr lang="en-US" dirty="0"/>
          </a:p>
        </p:txBody>
      </p:sp>
      <p:sp>
        <p:nvSpPr>
          <p:cNvPr id="3" name="Title 2"/>
          <p:cNvSpPr>
            <a:spLocks noGrp="1"/>
          </p:cNvSpPr>
          <p:nvPr>
            <p:ph type="title"/>
          </p:nvPr>
        </p:nvSpPr>
        <p:spPr>
          <a:xfrm>
            <a:off x="1905000" y="457200"/>
            <a:ext cx="6705600" cy="685800"/>
          </a:xfrm>
        </p:spPr>
        <p:txBody>
          <a:bodyPr>
            <a:normAutofit fontScale="90000"/>
          </a:bodyPr>
          <a:lstStyle/>
          <a:p>
            <a:r>
              <a:rPr lang="en-US" dirty="0"/>
              <a:t>Guided Practice Activity </a:t>
            </a:r>
            <a:r>
              <a:rPr lang="en-US" dirty="0" smtClean="0"/>
              <a:t>#6:</a:t>
            </a:r>
            <a:r>
              <a:rPr lang="en-US" dirty="0"/>
              <a:t/>
            </a:r>
            <a:br>
              <a:rPr lang="en-US" dirty="0"/>
            </a:br>
            <a:r>
              <a:rPr lang="en-US" dirty="0" smtClean="0"/>
              <a:t>Accepting </a:t>
            </a:r>
            <a:r>
              <a:rPr lang="en-US" dirty="0"/>
              <a:t>the Data Submission</a:t>
            </a:r>
          </a:p>
        </p:txBody>
      </p:sp>
      <p:sp>
        <p:nvSpPr>
          <p:cNvPr id="4" name="Content Placeholder 3"/>
          <p:cNvSpPr>
            <a:spLocks noGrp="1"/>
          </p:cNvSpPr>
          <p:nvPr>
            <p:ph sz="quarter" idx="1"/>
          </p:nvPr>
        </p:nvSpPr>
        <p:spPr/>
        <p:txBody>
          <a:bodyPr/>
          <a:lstStyle/>
          <a:p>
            <a:pPr marL="0" indent="0">
              <a:buNone/>
            </a:pPr>
            <a:r>
              <a:rPr lang="en-US" sz="2000" b="1" dirty="0"/>
              <a:t>TASK: </a:t>
            </a:r>
            <a:r>
              <a:rPr lang="en-US" sz="2000" dirty="0"/>
              <a:t>You will be </a:t>
            </a:r>
            <a:r>
              <a:rPr lang="en-US" sz="2000" dirty="0" smtClean="0"/>
              <a:t>working </a:t>
            </a:r>
            <a:r>
              <a:rPr lang="en-US" sz="2000" dirty="0"/>
              <a:t>with your actual district data in the PEIMS Application, </a:t>
            </a:r>
            <a:r>
              <a:rPr lang="en-US" sz="2000" b="1" i="1" dirty="0"/>
              <a:t>to</a:t>
            </a:r>
            <a:r>
              <a:rPr lang="en-US" sz="2000" dirty="0"/>
              <a:t> </a:t>
            </a:r>
            <a:r>
              <a:rPr lang="en-US" sz="2000" b="1" i="1" dirty="0"/>
              <a:t>mark the submission as </a:t>
            </a:r>
            <a:r>
              <a:rPr lang="en-US" sz="2000" b="1" i="1" dirty="0" smtClean="0"/>
              <a:t>accepted.</a:t>
            </a:r>
            <a:r>
              <a:rPr lang="en-US" sz="2000" dirty="0" smtClean="0"/>
              <a:t> </a:t>
            </a:r>
            <a:r>
              <a:rPr lang="en-US" sz="2000" dirty="0"/>
              <a:t>You will interact directly with the software to search your data. Use the instructions in the Guided Practice Activities document to help you get started.</a:t>
            </a:r>
          </a:p>
          <a:p>
            <a:pPr marL="0" indent="0">
              <a:buNone/>
            </a:pPr>
            <a:r>
              <a:rPr lang="en-US" sz="2000" dirty="0"/>
              <a:t>Let’s log in to </a:t>
            </a:r>
            <a:r>
              <a:rPr lang="en-US" sz="2000" dirty="0" smtClean="0"/>
              <a:t>TEAL with the PEIMS Data Accepter role </a:t>
            </a:r>
            <a:r>
              <a:rPr lang="en-US" sz="2000" dirty="0"/>
              <a:t>to begin. You will need to use the logins provided at the training session to complete this task.</a:t>
            </a:r>
          </a:p>
          <a:p>
            <a:pPr marL="0" lvl="0" indent="0">
              <a:buNone/>
            </a:pPr>
            <a:r>
              <a:rPr lang="en-US" sz="2000" dirty="0"/>
              <a:t>Log into </a:t>
            </a:r>
            <a:r>
              <a:rPr lang="en-US" sz="2000" dirty="0" smtClean="0"/>
              <a:t>TEAL with the </a:t>
            </a:r>
            <a:r>
              <a:rPr lang="en-US" sz="2000" dirty="0"/>
              <a:t>PEIMS Data Accepter role</a:t>
            </a:r>
            <a:r>
              <a:rPr lang="en-US" sz="2000" dirty="0" smtClean="0"/>
              <a:t> </a:t>
            </a:r>
            <a:r>
              <a:rPr lang="en-US" sz="2000" dirty="0"/>
              <a:t>and select the Texas Student Data System Portal.</a:t>
            </a:r>
          </a:p>
          <a:p>
            <a:pPr marL="0" indent="0">
              <a:buNone/>
            </a:pPr>
            <a:endParaRPr lang="en-US" dirty="0"/>
          </a:p>
        </p:txBody>
      </p:sp>
      <p:sp>
        <p:nvSpPr>
          <p:cNvPr id="5" name="Rounded Rectangle 4"/>
          <p:cNvSpPr/>
          <p:nvPr/>
        </p:nvSpPr>
        <p:spPr>
          <a:xfrm>
            <a:off x="1104900" y="5105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220095999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lstStyle/>
          <a:p>
            <a:r>
              <a:rPr lang="en-US" dirty="0" smtClean="0"/>
              <a:t>TEA PEIMS Administrative Functions</a:t>
            </a:r>
            <a:endParaRPr lang="en-US" dirty="0"/>
          </a:p>
        </p:txBody>
      </p:sp>
      <p:sp>
        <p:nvSpPr>
          <p:cNvPr id="2" name="Slide Number Placeholder 1"/>
          <p:cNvSpPr>
            <a:spLocks noGrp="1"/>
          </p:cNvSpPr>
          <p:nvPr>
            <p:ph type="sldNum" sz="quarter" idx="11"/>
          </p:nvPr>
        </p:nvSpPr>
        <p:spPr/>
        <p:txBody>
          <a:bodyPr>
            <a:normAutofit fontScale="92500" lnSpcReduction="20000"/>
          </a:bodyPr>
          <a:lstStyle/>
          <a:p>
            <a:fld id="{2F0C4421-5918-4AA3-AE4A-C36EDD2FD6EB}" type="slidenum">
              <a:rPr lang="en-US" smtClean="0"/>
              <a:pPr/>
              <a:t>98</a:t>
            </a:fld>
            <a:endParaRPr lang="en-US" dirty="0"/>
          </a:p>
        </p:txBody>
      </p:sp>
    </p:spTree>
    <p:extLst>
      <p:ext uri="{BB962C8B-B14F-4D97-AF65-F5344CB8AC3E}">
        <p14:creationId xmlns:p14="http://schemas.microsoft.com/office/powerpoint/2010/main" val="228417597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0.xml><?xml version="1.0" encoding="utf-8"?>
<a:theme xmlns:a="http://schemas.openxmlformats.org/drawingml/2006/main" name="9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1.xml><?xml version="1.0" encoding="utf-8"?>
<a:theme xmlns:a="http://schemas.openxmlformats.org/drawingml/2006/main" name="10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2.xml><?xml version="1.0" encoding="utf-8"?>
<a:theme xmlns:a="http://schemas.openxmlformats.org/drawingml/2006/main" name="11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3.xml><?xml version="1.0" encoding="utf-8"?>
<a:theme xmlns:a="http://schemas.openxmlformats.org/drawingml/2006/main" name="13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4.xml><?xml version="1.0" encoding="utf-8"?>
<a:theme xmlns:a="http://schemas.openxmlformats.org/drawingml/2006/main" name="14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5.xml><?xml version="1.0" encoding="utf-8"?>
<a:theme xmlns:a="http://schemas.openxmlformats.org/drawingml/2006/main" name="15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6.xml><?xml version="1.0" encoding="utf-8"?>
<a:theme xmlns:a="http://schemas.openxmlformats.org/drawingml/2006/main" name="17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7.xml><?xml version="1.0" encoding="utf-8"?>
<a:theme xmlns:a="http://schemas.openxmlformats.org/drawingml/2006/main" name="18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8.xml><?xml version="1.0" encoding="utf-8"?>
<a:theme xmlns:a="http://schemas.openxmlformats.org/drawingml/2006/main" name="19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9.xml><?xml version="1.0" encoding="utf-8"?>
<a:theme xmlns:a="http://schemas.openxmlformats.org/drawingml/2006/main" name="20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1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0.xml><?xml version="1.0" encoding="utf-8"?>
<a:theme xmlns:a="http://schemas.openxmlformats.org/drawingml/2006/main" name="21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1.xml><?xml version="1.0" encoding="utf-8"?>
<a:theme xmlns:a="http://schemas.openxmlformats.org/drawingml/2006/main" name="22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2.xml><?xml version="1.0" encoding="utf-8"?>
<a:theme xmlns:a="http://schemas.openxmlformats.org/drawingml/2006/main" name="23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3.xml><?xml version="1.0" encoding="utf-8"?>
<a:theme xmlns:a="http://schemas.openxmlformats.org/drawingml/2006/main" name="24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4.xml><?xml version="1.0" encoding="utf-8"?>
<a:theme xmlns:a="http://schemas.openxmlformats.org/drawingml/2006/main" name="25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5.xml><?xml version="1.0" encoding="utf-8"?>
<a:theme xmlns:a="http://schemas.openxmlformats.org/drawingml/2006/main" name="26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6.xml><?xml version="1.0" encoding="utf-8"?>
<a:theme xmlns:a="http://schemas.openxmlformats.org/drawingml/2006/main" name="27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7.xml><?xml version="1.0" encoding="utf-8"?>
<a:theme xmlns:a="http://schemas.openxmlformats.org/drawingml/2006/main" name="28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8.xml><?xml version="1.0" encoding="utf-8"?>
<a:theme xmlns:a="http://schemas.openxmlformats.org/drawingml/2006/main" name="29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9.xml><?xml version="1.0" encoding="utf-8"?>
<a:theme xmlns:a="http://schemas.openxmlformats.org/drawingml/2006/main" name="30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2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0.xml><?xml version="1.0" encoding="utf-8"?>
<a:theme xmlns:a="http://schemas.openxmlformats.org/drawingml/2006/main" name="31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1.xml><?xml version="1.0" encoding="utf-8"?>
<a:theme xmlns:a="http://schemas.openxmlformats.org/drawingml/2006/main" name="32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2.xml><?xml version="1.0" encoding="utf-8"?>
<a:theme xmlns:a="http://schemas.openxmlformats.org/drawingml/2006/main" name="33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3.xml><?xml version="1.0" encoding="utf-8"?>
<a:theme xmlns:a="http://schemas.openxmlformats.org/drawingml/2006/main" name="38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4.xml><?xml version="1.0" encoding="utf-8"?>
<a:theme xmlns:a="http://schemas.openxmlformats.org/drawingml/2006/main" name="39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5.xml><?xml version="1.0" encoding="utf-8"?>
<a:theme xmlns:a="http://schemas.openxmlformats.org/drawingml/2006/main" name="40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4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5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7.xml><?xml version="1.0" encoding="utf-8"?>
<a:theme xmlns:a="http://schemas.openxmlformats.org/drawingml/2006/main" name="6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8.xml><?xml version="1.0" encoding="utf-8"?>
<a:theme xmlns:a="http://schemas.openxmlformats.org/drawingml/2006/main" name="7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9.xml><?xml version="1.0" encoding="utf-8"?>
<a:theme xmlns:a="http://schemas.openxmlformats.org/drawingml/2006/main" name="8_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9503350F447034E88EE2E57AA2A5F22" ma:contentTypeVersion="0" ma:contentTypeDescription="Create a new document." ma:contentTypeScope="" ma:versionID="69ef94df6f1701d9f3c5622433ea8f0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E204C14-91B9-45BA-8FFF-0F8E553DDC36}">
  <ds:schemaRefs>
    <ds:schemaRef ds:uri="http://schemas.microsoft.com/sharepoint/v3/contenttype/forms"/>
  </ds:schemaRefs>
</ds:datastoreItem>
</file>

<file path=customXml/itemProps2.xml><?xml version="1.0" encoding="utf-8"?>
<ds:datastoreItem xmlns:ds="http://schemas.openxmlformats.org/officeDocument/2006/customXml" ds:itemID="{74B45A69-778E-4D41-A5A4-6C4FF6432815}">
  <ds:schemaRefs>
    <ds:schemaRef ds:uri="http://www.w3.org/XML/1998/namespac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purl.org/dc/dcmitype/"/>
    <ds:schemaRef ds:uri="http://purl.org/dc/terms/"/>
  </ds:schemaRefs>
</ds:datastoreItem>
</file>

<file path=customXml/itemProps3.xml><?xml version="1.0" encoding="utf-8"?>
<ds:datastoreItem xmlns:ds="http://schemas.openxmlformats.org/officeDocument/2006/customXml" ds:itemID="{0D143C01-C0B6-4EBB-B8DB-DF84CC255E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85431</TotalTime>
  <Words>8196</Words>
  <Application>Microsoft Office PowerPoint</Application>
  <PresentationFormat>On-screen Show (4:3)</PresentationFormat>
  <Paragraphs>884</Paragraphs>
  <Slides>105</Slides>
  <Notes>105</Notes>
  <HiddenSlides>0</HiddenSlides>
  <MMClips>0</MMClips>
  <ScaleCrop>false</ScaleCrop>
  <HeadingPairs>
    <vt:vector size="6" baseType="variant">
      <vt:variant>
        <vt:lpstr>Fonts Used</vt:lpstr>
      </vt:variant>
      <vt:variant>
        <vt:i4>7</vt:i4>
      </vt:variant>
      <vt:variant>
        <vt:lpstr>Theme</vt:lpstr>
      </vt:variant>
      <vt:variant>
        <vt:i4>35</vt:i4>
      </vt:variant>
      <vt:variant>
        <vt:lpstr>Slide Titles</vt:lpstr>
      </vt:variant>
      <vt:variant>
        <vt:i4>105</vt:i4>
      </vt:variant>
    </vt:vector>
  </HeadingPairs>
  <TitlesOfParts>
    <vt:vector size="147" baseType="lpstr">
      <vt:lpstr>Arial</vt:lpstr>
      <vt:lpstr>Calibri</vt:lpstr>
      <vt:lpstr>Corbel</vt:lpstr>
      <vt:lpstr>Helvetica</vt:lpstr>
      <vt:lpstr>Wingdings</vt:lpstr>
      <vt:lpstr>Wingdings 2</vt:lpstr>
      <vt:lpstr>Wingdings 3</vt:lpstr>
      <vt:lpstr>TSDS (Oct12)</vt:lpstr>
      <vt:lpstr>1_TSDS (Oct12)</vt:lpstr>
      <vt:lpstr>2_TSDS (Oct12)</vt:lpstr>
      <vt:lpstr>3_TSDS (Oct12)</vt:lpstr>
      <vt:lpstr>4_TSDS (Oct12)</vt:lpstr>
      <vt:lpstr>5_TSDS (Oct12)</vt:lpstr>
      <vt:lpstr>6_TSDS (Oct12)</vt:lpstr>
      <vt:lpstr>7_TSDS (Oct12)</vt:lpstr>
      <vt:lpstr>8_TSDS (Oct12)</vt:lpstr>
      <vt:lpstr>9_TSDS (Oct12)</vt:lpstr>
      <vt:lpstr>10_TSDS (Oct12)</vt:lpstr>
      <vt:lpstr>11_TSDS (Oct12)</vt:lpstr>
      <vt:lpstr>13_TSDS (Oct12)</vt:lpstr>
      <vt:lpstr>14_TSDS (Oct12)</vt:lpstr>
      <vt:lpstr>15_TSDS (Oct12)</vt:lpstr>
      <vt:lpstr>17_TSDS (Oct12)</vt:lpstr>
      <vt:lpstr>18_TSDS (Oct12)</vt:lpstr>
      <vt:lpstr>19_TSDS (Oct12)</vt:lpstr>
      <vt:lpstr>20_TSDS (Oct12)</vt:lpstr>
      <vt:lpstr>21_TSDS (Oct12)</vt:lpstr>
      <vt:lpstr>22_TSDS (Oct12)</vt:lpstr>
      <vt:lpstr>23_TSDS (Oct12)</vt:lpstr>
      <vt:lpstr>24_TSDS (Oct12)</vt:lpstr>
      <vt:lpstr>25_TSDS (Oct12)</vt:lpstr>
      <vt:lpstr>26_TSDS (Oct12)</vt:lpstr>
      <vt:lpstr>27_TSDS (Oct12)</vt:lpstr>
      <vt:lpstr>28_TSDS (Oct12)</vt:lpstr>
      <vt:lpstr>29_TSDS (Oct12)</vt:lpstr>
      <vt:lpstr>30_TSDS (Oct12)</vt:lpstr>
      <vt:lpstr>31_TSDS (Oct12)</vt:lpstr>
      <vt:lpstr>32_TSDS (Oct12)</vt:lpstr>
      <vt:lpstr>33_TSDS (Oct12)</vt:lpstr>
      <vt:lpstr>38_TSDS (Oct12)</vt:lpstr>
      <vt:lpstr>39_TSDS (Oct12)</vt:lpstr>
      <vt:lpstr>40_TSDS (Oct12)</vt:lpstr>
      <vt:lpstr>TSDS PEIMS Course 3: TSDS PEIMS Application   TSDS-PEIMS-L003-D002</vt:lpstr>
      <vt:lpstr>Course Agenda</vt:lpstr>
      <vt:lpstr>Course Objectives</vt:lpstr>
      <vt:lpstr>Course Prerequisites </vt:lpstr>
      <vt:lpstr>Key Terms</vt:lpstr>
      <vt:lpstr>Key Terms (cont’d)</vt:lpstr>
      <vt:lpstr>TSDS Portal and PEIMS Application Roles </vt:lpstr>
      <vt:lpstr>TEAL  TSDS Portal  TSDS Portal Roles </vt:lpstr>
      <vt:lpstr>Different Views for Different Roles</vt:lpstr>
      <vt:lpstr>PEIMS Data Promoter Role</vt:lpstr>
      <vt:lpstr>PEIMS Data Submitter</vt:lpstr>
      <vt:lpstr>PEIMS Data Submitter</vt:lpstr>
      <vt:lpstr>PEIMS Data Completer</vt:lpstr>
      <vt:lpstr>PEIMS Data Completer</vt:lpstr>
      <vt:lpstr>PEIMS Data Approver (LEA)</vt:lpstr>
      <vt:lpstr>PEIMS Data Approver (LEA)</vt:lpstr>
      <vt:lpstr>PEIMS Data Accepter (ESC)</vt:lpstr>
      <vt:lpstr>PEIMS Data Accepter (ESC)</vt:lpstr>
      <vt:lpstr>TSDS High Level End User Process Map Overview</vt:lpstr>
      <vt:lpstr>TSDS High Level End User Process Map</vt:lpstr>
      <vt:lpstr>Data Promotion to the PDM</vt:lpstr>
      <vt:lpstr>Promote Data Load</vt:lpstr>
      <vt:lpstr>Prepare/Finalize TSDS PEIMS  Submission</vt:lpstr>
      <vt:lpstr>PEIMS: Overview</vt:lpstr>
      <vt:lpstr>Overview</vt:lpstr>
      <vt:lpstr>PEIMS: Navigation</vt:lpstr>
      <vt:lpstr>Accessing PDM</vt:lpstr>
      <vt:lpstr>The PEIMS Tab and  Promote Loaded Data</vt:lpstr>
      <vt:lpstr>Selecting the Collection</vt:lpstr>
      <vt:lpstr>Promote Loaded Data Menu Link</vt:lpstr>
      <vt:lpstr>PEIMS: Promote Loaded Data</vt:lpstr>
      <vt:lpstr>Promote Loaded Data Selections</vt:lpstr>
      <vt:lpstr>Confirm Data Promotion</vt:lpstr>
      <vt:lpstr>Confirmation Message</vt:lpstr>
      <vt:lpstr>Monitor Data Promotion</vt:lpstr>
      <vt:lpstr>Monitor Data Promotions Menu Link</vt:lpstr>
      <vt:lpstr>Monitor Data Promotions</vt:lpstr>
      <vt:lpstr>Search Data Promotion</vt:lpstr>
      <vt:lpstr>Data Promotion Status</vt:lpstr>
      <vt:lpstr>Search Data Promotion</vt:lpstr>
      <vt:lpstr>Guided Practice Activity #1:  Data Promotions</vt:lpstr>
      <vt:lpstr>Guided Practice Activity #1:  Scheduling Data Promotions</vt:lpstr>
      <vt:lpstr>Validations</vt:lpstr>
      <vt:lpstr>Validations</vt:lpstr>
      <vt:lpstr>Validate Submission Data</vt:lpstr>
      <vt:lpstr>Confirm Validations</vt:lpstr>
      <vt:lpstr>LEA Validation Errors</vt:lpstr>
      <vt:lpstr>LEA Validation Errors</vt:lpstr>
      <vt:lpstr>Searching Validations</vt:lpstr>
      <vt:lpstr>Search Validation Requests</vt:lpstr>
      <vt:lpstr>Search Validation Requests</vt:lpstr>
      <vt:lpstr>Search Validation Requests:  Completed with Errors</vt:lpstr>
      <vt:lpstr>Search Validation Requests:  Completed with Errors</vt:lpstr>
      <vt:lpstr>Validation Errors by Task</vt:lpstr>
      <vt:lpstr>Search Validation Requests: LEA Validation Errors</vt:lpstr>
      <vt:lpstr>LEA Validation Errors</vt:lpstr>
      <vt:lpstr>Validation Error Messages</vt:lpstr>
      <vt:lpstr>Validation Error Messages</vt:lpstr>
      <vt:lpstr>Validation Error Messages</vt:lpstr>
      <vt:lpstr>Guided Practice Activity #2:  Searching for Validations</vt:lpstr>
      <vt:lpstr>Guided Practice Activity#2:  Searching for Validations</vt:lpstr>
      <vt:lpstr>Accessing the Data</vt:lpstr>
      <vt:lpstr>Access Data</vt:lpstr>
      <vt:lpstr>Access Data – Data Search: Student</vt:lpstr>
      <vt:lpstr>Access Data – Data Search: Student</vt:lpstr>
      <vt:lpstr>Access Data – Data Search: Student</vt:lpstr>
      <vt:lpstr>Access Data – Data Search: Student</vt:lpstr>
      <vt:lpstr>Viewing TSDS PEIMS Reports</vt:lpstr>
      <vt:lpstr>View Reports</vt:lpstr>
      <vt:lpstr>View Reports</vt:lpstr>
      <vt:lpstr>Reporting Categories</vt:lpstr>
      <vt:lpstr>Standard Report Samples</vt:lpstr>
      <vt:lpstr>Standard Report Samples</vt:lpstr>
      <vt:lpstr>Maximize the Report Window</vt:lpstr>
      <vt:lpstr>Students by ADA Eligibility Report</vt:lpstr>
      <vt:lpstr>LEP/BIL/ESL and Parental Denials</vt:lpstr>
      <vt:lpstr>Closing the Report</vt:lpstr>
      <vt:lpstr>Guided Practice Activity #3:  Accessing Data and Viewing Reports</vt:lpstr>
      <vt:lpstr>Guided Practice Activity #3:  Accessing Data and Viewing Reports</vt:lpstr>
      <vt:lpstr>Prepare and Finalize</vt:lpstr>
      <vt:lpstr>Prepare and Finalize</vt:lpstr>
      <vt:lpstr>Completing the Data Submission</vt:lpstr>
      <vt:lpstr>Data Submission is Ready or Verified</vt:lpstr>
      <vt:lpstr>Complete or Reject  the Data Submission</vt:lpstr>
      <vt:lpstr>Complete Submission View</vt:lpstr>
      <vt:lpstr>Completion Process Status</vt:lpstr>
      <vt:lpstr>Guided Practice Activity #4: Completing the Data Submission</vt:lpstr>
      <vt:lpstr>Guided Practice Activity #4: Completing the Data Submission</vt:lpstr>
      <vt:lpstr>Approving the Data Submission</vt:lpstr>
      <vt:lpstr>Approving the Data Submission</vt:lpstr>
      <vt:lpstr>Superintendent Approval Form (SAF)</vt:lpstr>
      <vt:lpstr>Requesting an Extension</vt:lpstr>
      <vt:lpstr>Guided Practice Activity #5: Approving the Data Submission</vt:lpstr>
      <vt:lpstr>Guided Practice Activity #5: Approving the Data Submission</vt:lpstr>
      <vt:lpstr>Accepting the Data Submission</vt:lpstr>
      <vt:lpstr>Accepting the Data Submission</vt:lpstr>
      <vt:lpstr>Guided Practice Activity #6: Accepting the Data Submission</vt:lpstr>
      <vt:lpstr>Guided Practice Activity #6: Accepting the Data Submission</vt:lpstr>
      <vt:lpstr>TEA PEIMS Administrative Functions</vt:lpstr>
      <vt:lpstr>TEA PEIMS Administrative Functions</vt:lpstr>
      <vt:lpstr>Wrap Up, Knowledge Check, Survey, and Questions</vt:lpstr>
      <vt:lpstr>Wrap Up</vt:lpstr>
      <vt:lpstr>Knowledge Check</vt:lpstr>
      <vt:lpstr>Training Survey</vt:lpstr>
      <vt:lpstr>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Texas Education Agency</dc:creator>
  <cp:keywords>Texas Education Agency</cp:keywords>
  <cp:lastModifiedBy>Elaine Rulla</cp:lastModifiedBy>
  <cp:revision>2067</cp:revision>
  <cp:lastPrinted>2014-08-02T17:54:28Z</cp:lastPrinted>
  <dcterms:created xsi:type="dcterms:W3CDTF">2009-09-01T20:11:00Z</dcterms:created>
  <dcterms:modified xsi:type="dcterms:W3CDTF">2014-08-02T18:05:55Z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0x010100C9503350F447034E88EE2E57AA2A5F22</vt:lpwstr>
  </property>
  <property fmtid="{D5CDD505-2E9C-101B-9397-08002B2CF9AE}" pid="3" name="_NewReviewCycle">
    <vt:lpwstr/>
  </property>
  <property fmtid="{D5CDD505-2E9C-101B-9397-08002B2CF9AE}" pid="4" name="_dlc_DocIdItemGuid">
    <vt:lpwstr>7fd8e421-004a-41be-b615-d2e44760db7c</vt:lpwstr>
  </property>
</Properties>
</file>