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6858000" cy="9144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C6A1"/>
    <a:srgbClr val="007FB3"/>
    <a:srgbClr val="006B40"/>
    <a:srgbClr val="004E78"/>
    <a:srgbClr val="00486E"/>
    <a:srgbClr val="73CD9D"/>
    <a:srgbClr val="F36C21"/>
    <a:srgbClr val="009D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90" d="100"/>
          <a:sy n="90" d="100"/>
        </p:scale>
        <p:origin x="-1152"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FD637A-1B21-4B4A-A191-0D8567D20D19}" type="datetimeFigureOut">
              <a:rPr lang="en-US" smtClean="0"/>
              <a:pPr/>
              <a:t>8/28/2013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DD7470-6728-4BBA-9FD6-A0AD4AA3B8A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FD637A-1B21-4B4A-A191-0D8567D20D19}" type="datetimeFigureOut">
              <a:rPr lang="en-US" smtClean="0"/>
              <a:pPr/>
              <a:t>8/28/2013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DD7470-6728-4BBA-9FD6-A0AD4AA3B8A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FD637A-1B21-4B4A-A191-0D8567D20D19}" type="datetimeFigureOut">
              <a:rPr lang="en-US" smtClean="0"/>
              <a:pPr/>
              <a:t>8/28/2013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DD7470-6728-4BBA-9FD6-A0AD4AA3B8A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FD637A-1B21-4B4A-A191-0D8567D20D19}" type="datetimeFigureOut">
              <a:rPr lang="en-US" smtClean="0"/>
              <a:pPr/>
              <a:t>8/28/2013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DD7470-6728-4BBA-9FD6-A0AD4AA3B8A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FD637A-1B21-4B4A-A191-0D8567D20D19}" type="datetimeFigureOut">
              <a:rPr lang="en-US" smtClean="0"/>
              <a:pPr/>
              <a:t>8/28/2013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DD7470-6728-4BBA-9FD6-A0AD4AA3B8A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FD637A-1B21-4B4A-A191-0D8567D20D19}" type="datetimeFigureOut">
              <a:rPr lang="en-US" smtClean="0"/>
              <a:pPr/>
              <a:t>8/28/2013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DD7470-6728-4BBA-9FD6-A0AD4AA3B8A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FD637A-1B21-4B4A-A191-0D8567D20D19}" type="datetimeFigureOut">
              <a:rPr lang="en-US" smtClean="0"/>
              <a:pPr/>
              <a:t>8/28/2013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2DD7470-6728-4BBA-9FD6-A0AD4AA3B8A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FD637A-1B21-4B4A-A191-0D8567D20D19}" type="datetimeFigureOut">
              <a:rPr lang="en-US" smtClean="0"/>
              <a:pPr/>
              <a:t>8/28/2013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2DD7470-6728-4BBA-9FD6-A0AD4AA3B8A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D637A-1B21-4B4A-A191-0D8567D20D19}" type="datetimeFigureOut">
              <a:rPr lang="en-US" smtClean="0"/>
              <a:pPr/>
              <a:t>8/28/2013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2DD7470-6728-4BBA-9FD6-A0AD4AA3B8A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D637A-1B21-4B4A-A191-0D8567D20D19}" type="datetimeFigureOut">
              <a:rPr lang="en-US" smtClean="0"/>
              <a:pPr/>
              <a:t>8/28/2013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DD7470-6728-4BBA-9FD6-A0AD4AA3B8A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D637A-1B21-4B4A-A191-0D8567D20D19}" type="datetimeFigureOut">
              <a:rPr lang="en-US" smtClean="0"/>
              <a:pPr/>
              <a:t>8/28/2013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DD7470-6728-4BBA-9FD6-A0AD4AA3B8A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75FD637A-1B21-4B4A-A191-0D8567D20D19}" type="datetimeFigureOut">
              <a:rPr lang="en-US" smtClean="0"/>
              <a:pPr/>
              <a:t>8/28/2013</a:t>
            </a:fld>
            <a:endParaRPr lang="en-US" dirty="0"/>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2DD7470-6728-4BBA-9FD6-A0AD4AA3B8A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hyperlink" Target="file:///C:\Users\erulla\Documents\01_TEA\01_TEA_eScholar%20Training\08_Steel%20Branding%20Templates\www.tea.state.tx.us"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09600"/>
            <a:ext cx="6858000" cy="8534400"/>
          </a:xfrm>
          <a:prstGeom prst="rect">
            <a:avLst/>
          </a:prstGeom>
          <a:solidFill>
            <a:srgbClr val="73C6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
          <p:cNvSpPr/>
          <p:nvPr/>
        </p:nvSpPr>
        <p:spPr>
          <a:xfrm>
            <a:off x="171450" y="798033"/>
            <a:ext cx="6515100" cy="8153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1752600" y="229469"/>
            <a:ext cx="4876800" cy="430887"/>
          </a:xfrm>
          <a:prstGeom prst="rect">
            <a:avLst/>
          </a:prstGeom>
          <a:noFill/>
        </p:spPr>
        <p:txBody>
          <a:bodyPr wrap="square" rtlCol="0">
            <a:spAutoFit/>
          </a:bodyPr>
          <a:lstStyle/>
          <a:p>
            <a:pPr algn="r"/>
            <a:r>
              <a:rPr lang="en-US" sz="2200" b="1" dirty="0" smtClean="0">
                <a:solidFill>
                  <a:srgbClr val="F36C21"/>
                </a:solidFill>
              </a:rPr>
              <a:t>DTU: Installation </a:t>
            </a:r>
            <a:r>
              <a:rPr lang="en-US" sz="1400" b="1" dirty="0" smtClean="0">
                <a:solidFill>
                  <a:srgbClr val="F36C21"/>
                </a:solidFill>
              </a:rPr>
              <a:t>(page 1 of 3)</a:t>
            </a:r>
            <a:endParaRPr lang="en-US" sz="1400" b="1" dirty="0">
              <a:solidFill>
                <a:srgbClr val="F36C21"/>
              </a:solidFill>
            </a:endParaRPr>
          </a:p>
        </p:txBody>
      </p:sp>
      <p:sp>
        <p:nvSpPr>
          <p:cNvPr id="10" name="TextBox 9"/>
          <p:cNvSpPr txBox="1"/>
          <p:nvPr/>
        </p:nvSpPr>
        <p:spPr>
          <a:xfrm>
            <a:off x="876300" y="897575"/>
            <a:ext cx="5295900" cy="430887"/>
          </a:xfrm>
          <a:prstGeom prst="rect">
            <a:avLst/>
          </a:prstGeom>
          <a:noFill/>
        </p:spPr>
        <p:txBody>
          <a:bodyPr wrap="square" rtlCol="0">
            <a:spAutoFit/>
          </a:bodyPr>
          <a:lstStyle/>
          <a:p>
            <a:pPr algn="ctr"/>
            <a:r>
              <a:rPr lang="en-US" sz="2200" b="1" dirty="0" smtClean="0">
                <a:solidFill>
                  <a:srgbClr val="F36C21"/>
                </a:solidFill>
              </a:rPr>
              <a:t>Accessing the DTU through the TSDS Portal</a:t>
            </a:r>
            <a:endParaRPr lang="en-US" sz="2200" b="1" dirty="0">
              <a:solidFill>
                <a:srgbClr val="F36C21"/>
              </a:solidFill>
            </a:endParaRPr>
          </a:p>
        </p:txBody>
      </p:sp>
      <p:sp>
        <p:nvSpPr>
          <p:cNvPr id="12" name="TextBox 11"/>
          <p:cNvSpPr txBox="1"/>
          <p:nvPr/>
        </p:nvSpPr>
        <p:spPr>
          <a:xfrm>
            <a:off x="294656" y="1371600"/>
            <a:ext cx="6182344" cy="738664"/>
          </a:xfrm>
          <a:prstGeom prst="rect">
            <a:avLst/>
          </a:prstGeom>
          <a:noFill/>
        </p:spPr>
        <p:txBody>
          <a:bodyPr wrap="square" rtlCol="0">
            <a:spAutoFit/>
          </a:bodyPr>
          <a:lstStyle/>
          <a:p>
            <a:pPr lvl="0"/>
            <a:r>
              <a:rPr lang="en-US" sz="1050" dirty="0" smtClean="0"/>
              <a:t>1.</a:t>
            </a:r>
            <a:r>
              <a:rPr lang="en-US" sz="1050" dirty="0"/>
              <a:t> The TSDS DTU installer is accessed through the TSDS Portal.   Access the TEAL login page from the TEA website:  </a:t>
            </a:r>
            <a:r>
              <a:rPr lang="en-US" sz="1050" u="sng" dirty="0">
                <a:hlinkClick r:id="rId2"/>
              </a:rPr>
              <a:t>www.tea.state.tx.us</a:t>
            </a:r>
            <a:r>
              <a:rPr lang="en-US" sz="1050" dirty="0"/>
              <a:t>. Then click the </a:t>
            </a:r>
            <a:r>
              <a:rPr lang="en-US" sz="1050" b="1" dirty="0"/>
              <a:t>‘TEASE and TEAL secure applications’</a:t>
            </a:r>
            <a:r>
              <a:rPr lang="en-US" sz="1050" dirty="0"/>
              <a:t> button on the right hand site of the page. Next, click the ‘</a:t>
            </a:r>
            <a:r>
              <a:rPr lang="en-US" sz="1050" b="1" dirty="0"/>
              <a:t>TEAL login’ </a:t>
            </a:r>
            <a:r>
              <a:rPr lang="en-US" sz="1050" dirty="0"/>
              <a:t>button. </a:t>
            </a:r>
          </a:p>
          <a:p>
            <a:pPr marL="401638" indent="-401638"/>
            <a:endParaRPr lang="en-US" sz="1050" dirty="0"/>
          </a:p>
        </p:txBody>
      </p:sp>
      <p:sp>
        <p:nvSpPr>
          <p:cNvPr id="14" name="TextBox 13"/>
          <p:cNvSpPr txBox="1"/>
          <p:nvPr/>
        </p:nvSpPr>
        <p:spPr>
          <a:xfrm>
            <a:off x="1428750" y="4598313"/>
            <a:ext cx="4000500" cy="430887"/>
          </a:xfrm>
          <a:prstGeom prst="rect">
            <a:avLst/>
          </a:prstGeom>
          <a:noFill/>
        </p:spPr>
        <p:txBody>
          <a:bodyPr wrap="square" rtlCol="0">
            <a:spAutoFit/>
          </a:bodyPr>
          <a:lstStyle/>
          <a:p>
            <a:pPr algn="ctr"/>
            <a:r>
              <a:rPr lang="en-US" sz="2200" b="1" dirty="0" smtClean="0">
                <a:solidFill>
                  <a:srgbClr val="F36C21"/>
                </a:solidFill>
              </a:rPr>
              <a:t>Run the Installer Package</a:t>
            </a:r>
            <a:endParaRPr lang="en-US" sz="2200" b="1" dirty="0">
              <a:solidFill>
                <a:srgbClr val="F36C21"/>
              </a:solidFill>
            </a:endParaRPr>
          </a:p>
        </p:txBody>
      </p:sp>
      <p:sp>
        <p:nvSpPr>
          <p:cNvPr id="17" name="TextBox 16"/>
          <p:cNvSpPr txBox="1"/>
          <p:nvPr/>
        </p:nvSpPr>
        <p:spPr>
          <a:xfrm>
            <a:off x="342899" y="5299502"/>
            <a:ext cx="5963133" cy="415498"/>
          </a:xfrm>
          <a:prstGeom prst="rect">
            <a:avLst/>
          </a:prstGeom>
          <a:noFill/>
        </p:spPr>
        <p:txBody>
          <a:bodyPr wrap="square" rtlCol="0">
            <a:spAutoFit/>
          </a:bodyPr>
          <a:lstStyle/>
          <a:p>
            <a:pPr lvl="0"/>
            <a:r>
              <a:rPr lang="en-US" sz="1050" dirty="0" smtClean="0"/>
              <a:t>6.</a:t>
            </a:r>
            <a:r>
              <a:rPr lang="en-US" sz="1050" dirty="0" smtClean="0">
                <a:solidFill>
                  <a:srgbClr val="F36C21"/>
                </a:solidFill>
              </a:rPr>
              <a:t> </a:t>
            </a:r>
            <a:r>
              <a:rPr lang="en-US" sz="1050" dirty="0"/>
              <a:t>Read and accept the eScholar Licensing Agreement.  Click </a:t>
            </a:r>
            <a:r>
              <a:rPr lang="en-US" sz="1050" b="1" dirty="0"/>
              <a:t>I Agree</a:t>
            </a:r>
            <a:r>
              <a:rPr lang="en-US" sz="1050" dirty="0"/>
              <a:t>.</a:t>
            </a:r>
          </a:p>
          <a:p>
            <a:endParaRPr lang="en-US" sz="1050" dirty="0"/>
          </a:p>
        </p:txBody>
      </p:sp>
      <p:sp>
        <p:nvSpPr>
          <p:cNvPr id="20" name="TextBox 19"/>
          <p:cNvSpPr txBox="1"/>
          <p:nvPr/>
        </p:nvSpPr>
        <p:spPr>
          <a:xfrm>
            <a:off x="304800" y="2089919"/>
            <a:ext cx="1866900" cy="577081"/>
          </a:xfrm>
          <a:prstGeom prst="rect">
            <a:avLst/>
          </a:prstGeom>
          <a:noFill/>
        </p:spPr>
        <p:txBody>
          <a:bodyPr wrap="square" rtlCol="0">
            <a:spAutoFit/>
          </a:bodyPr>
          <a:lstStyle/>
          <a:p>
            <a:pPr lvl="0"/>
            <a:r>
              <a:rPr lang="en-US" sz="1050" dirty="0" smtClean="0"/>
              <a:t>2. </a:t>
            </a:r>
            <a:r>
              <a:rPr lang="en-US" sz="1050" dirty="0"/>
              <a:t>Next select the </a:t>
            </a:r>
            <a:r>
              <a:rPr lang="en-US" sz="1050" b="1" dirty="0"/>
              <a:t>TSDS Portal link</a:t>
            </a:r>
            <a:r>
              <a:rPr lang="en-US" sz="1050" dirty="0"/>
              <a:t> from the list of available applications.</a:t>
            </a:r>
          </a:p>
        </p:txBody>
      </p:sp>
      <p:sp>
        <p:nvSpPr>
          <p:cNvPr id="22" name="TextBox 21"/>
          <p:cNvSpPr txBox="1"/>
          <p:nvPr/>
        </p:nvSpPr>
        <p:spPr>
          <a:xfrm>
            <a:off x="2441448" y="2093976"/>
            <a:ext cx="1749551" cy="738664"/>
          </a:xfrm>
          <a:prstGeom prst="rect">
            <a:avLst/>
          </a:prstGeom>
          <a:noFill/>
        </p:spPr>
        <p:txBody>
          <a:bodyPr wrap="square" rtlCol="0">
            <a:spAutoFit/>
          </a:bodyPr>
          <a:lstStyle/>
          <a:p>
            <a:pPr lvl="0"/>
            <a:r>
              <a:rPr lang="en-US" sz="1050" dirty="0" smtClean="0"/>
              <a:t>3. </a:t>
            </a:r>
            <a:r>
              <a:rPr lang="en-US" sz="1050" dirty="0"/>
              <a:t>Once inside the TSDS Portal, select </a:t>
            </a:r>
            <a:r>
              <a:rPr lang="en-US" sz="1050" b="1" dirty="0"/>
              <a:t>Manage Data Loads</a:t>
            </a:r>
            <a:r>
              <a:rPr lang="en-US" sz="1050" dirty="0"/>
              <a:t>.</a:t>
            </a:r>
          </a:p>
          <a:p>
            <a:endParaRPr lang="en-US" sz="1050" dirty="0"/>
          </a:p>
        </p:txBody>
      </p:sp>
      <p:sp>
        <p:nvSpPr>
          <p:cNvPr id="35" name="TextBox 34"/>
          <p:cNvSpPr txBox="1"/>
          <p:nvPr/>
        </p:nvSpPr>
        <p:spPr>
          <a:xfrm>
            <a:off x="342900" y="5638800"/>
            <a:ext cx="1960938" cy="1061829"/>
          </a:xfrm>
          <a:prstGeom prst="rect">
            <a:avLst/>
          </a:prstGeom>
          <a:noFill/>
        </p:spPr>
        <p:txBody>
          <a:bodyPr wrap="square" rtlCol="0">
            <a:spAutoFit/>
          </a:bodyPr>
          <a:lstStyle/>
          <a:p>
            <a:pPr marL="0" lvl="2"/>
            <a:r>
              <a:rPr lang="en-US" sz="1050" dirty="0" smtClean="0"/>
              <a:t>7. </a:t>
            </a:r>
            <a:r>
              <a:rPr lang="en-US" sz="1050" dirty="0"/>
              <a:t>Choose the folder where the TSDS DTU will be installed.  First click </a:t>
            </a:r>
            <a:r>
              <a:rPr lang="en-US" sz="1050" b="1" dirty="0"/>
              <a:t>Browse</a:t>
            </a:r>
            <a:r>
              <a:rPr lang="en-US" sz="1050" dirty="0"/>
              <a:t> to locate the target folder.</a:t>
            </a:r>
          </a:p>
          <a:p>
            <a:pPr marL="0" lvl="2"/>
            <a:endParaRPr lang="en-US" sz="1050" dirty="0"/>
          </a:p>
          <a:p>
            <a:endParaRPr lang="en-US" sz="1050" dirty="0"/>
          </a:p>
        </p:txBody>
      </p:sp>
      <p:sp>
        <p:nvSpPr>
          <p:cNvPr id="36" name="TextBox 35"/>
          <p:cNvSpPr txBox="1"/>
          <p:nvPr/>
        </p:nvSpPr>
        <p:spPr>
          <a:xfrm>
            <a:off x="2514600" y="5641848"/>
            <a:ext cx="1897363" cy="415498"/>
          </a:xfrm>
          <a:prstGeom prst="rect">
            <a:avLst/>
          </a:prstGeom>
          <a:noFill/>
        </p:spPr>
        <p:txBody>
          <a:bodyPr wrap="square" rtlCol="0">
            <a:spAutoFit/>
          </a:bodyPr>
          <a:lstStyle/>
          <a:p>
            <a:r>
              <a:rPr lang="en-US" sz="1050" dirty="0" smtClean="0"/>
              <a:t>8. </a:t>
            </a:r>
            <a:r>
              <a:rPr lang="en-US" sz="1050" dirty="0"/>
              <a:t>Then select </a:t>
            </a:r>
            <a:r>
              <a:rPr lang="en-US" sz="1050" b="1" dirty="0"/>
              <a:t>the</a:t>
            </a:r>
            <a:r>
              <a:rPr lang="en-US" sz="1050" dirty="0"/>
              <a:t> </a:t>
            </a:r>
            <a:r>
              <a:rPr lang="en-US" sz="1050" b="1" dirty="0"/>
              <a:t>folder</a:t>
            </a:r>
            <a:r>
              <a:rPr lang="en-US" sz="1050" dirty="0"/>
              <a:t> from the directory.</a:t>
            </a:r>
          </a:p>
        </p:txBody>
      </p:sp>
      <p:sp>
        <p:nvSpPr>
          <p:cNvPr id="37" name="TextBox 36"/>
          <p:cNvSpPr txBox="1"/>
          <p:nvPr/>
        </p:nvSpPr>
        <p:spPr>
          <a:xfrm>
            <a:off x="4633583" y="5641848"/>
            <a:ext cx="1672450" cy="577081"/>
          </a:xfrm>
          <a:prstGeom prst="rect">
            <a:avLst/>
          </a:prstGeom>
          <a:noFill/>
        </p:spPr>
        <p:txBody>
          <a:bodyPr wrap="square" rtlCol="0">
            <a:spAutoFit/>
          </a:bodyPr>
          <a:lstStyle/>
          <a:p>
            <a:pPr lvl="0"/>
            <a:r>
              <a:rPr lang="en-US" sz="1050" dirty="0" smtClean="0"/>
              <a:t>9. When </a:t>
            </a:r>
            <a:r>
              <a:rPr lang="en-US" sz="1050" dirty="0"/>
              <a:t>the folder has been selected, click </a:t>
            </a:r>
            <a:r>
              <a:rPr lang="en-US" sz="1050" b="1" dirty="0"/>
              <a:t>Next</a:t>
            </a:r>
            <a:r>
              <a:rPr lang="en-US" sz="1050" dirty="0"/>
              <a:t> to continue.</a:t>
            </a:r>
          </a:p>
        </p:txBody>
      </p:sp>
      <p:pic>
        <p:nvPicPr>
          <p:cNvPr id="21" name="Picture 20" descr="TEA-003 TSDS Logo_RGB_F.png"/>
          <p:cNvPicPr>
            <a:picLocks noChangeAspect="1"/>
          </p:cNvPicPr>
          <p:nvPr/>
        </p:nvPicPr>
        <p:blipFill>
          <a:blip r:embed="rId3" cstate="print"/>
          <a:stretch>
            <a:fillRect/>
          </a:stretch>
        </p:blipFill>
        <p:spPr>
          <a:xfrm>
            <a:off x="76200" y="76200"/>
            <a:ext cx="1600200" cy="494686"/>
          </a:xfrm>
          <a:prstGeom prst="rect">
            <a:avLst/>
          </a:prstGeom>
        </p:spPr>
      </p:pic>
      <p:sp>
        <p:nvSpPr>
          <p:cNvPr id="25" name="Rectangle 24"/>
          <p:cNvSpPr/>
          <p:nvPr/>
        </p:nvSpPr>
        <p:spPr>
          <a:xfrm>
            <a:off x="1833750" y="64325"/>
            <a:ext cx="4795650" cy="307777"/>
          </a:xfrm>
          <a:prstGeom prst="rect">
            <a:avLst/>
          </a:prstGeom>
        </p:spPr>
        <p:txBody>
          <a:bodyPr wrap="square">
            <a:spAutoFit/>
          </a:bodyPr>
          <a:lstStyle/>
          <a:p>
            <a:pPr algn="r"/>
            <a:r>
              <a:rPr lang="en-US" sz="1400" b="1" dirty="0" smtClean="0">
                <a:solidFill>
                  <a:schemeClr val="tx1">
                    <a:lumMod val="50000"/>
                    <a:lumOff val="50000"/>
                  </a:schemeClr>
                </a:solidFill>
              </a:rPr>
              <a:t>Technical Quick Reference Guide</a:t>
            </a:r>
            <a:endParaRPr lang="en-US" sz="1400" dirty="0"/>
          </a:p>
        </p:txBody>
      </p:sp>
      <p:sp>
        <p:nvSpPr>
          <p:cNvPr id="23" name="TextBox 22"/>
          <p:cNvSpPr txBox="1"/>
          <p:nvPr/>
        </p:nvSpPr>
        <p:spPr>
          <a:xfrm>
            <a:off x="352299" y="5003884"/>
            <a:ext cx="5953733" cy="253916"/>
          </a:xfrm>
          <a:prstGeom prst="rect">
            <a:avLst/>
          </a:prstGeom>
          <a:noFill/>
        </p:spPr>
        <p:txBody>
          <a:bodyPr wrap="square" rtlCol="0">
            <a:spAutoFit/>
          </a:bodyPr>
          <a:lstStyle/>
          <a:p>
            <a:r>
              <a:rPr lang="en-US" sz="1050" dirty="0" smtClean="0"/>
              <a:t>5.Run </a:t>
            </a:r>
            <a:r>
              <a:rPr lang="en-US" sz="1050" dirty="0"/>
              <a:t>the installer package </a:t>
            </a:r>
            <a:r>
              <a:rPr lang="en-US" sz="1050" b="1" dirty="0"/>
              <a:t>(file extension .exe) </a:t>
            </a:r>
            <a:r>
              <a:rPr lang="en-US" sz="1050" dirty="0"/>
              <a:t>and click </a:t>
            </a:r>
            <a:r>
              <a:rPr lang="en-US" sz="1050" b="1" dirty="0"/>
              <a:t>Next</a:t>
            </a:r>
            <a:r>
              <a:rPr lang="en-US" sz="1050" dirty="0"/>
              <a:t> to continue.</a:t>
            </a:r>
          </a:p>
        </p:txBody>
      </p:sp>
      <p:sp>
        <p:nvSpPr>
          <p:cNvPr id="24" name="TextBox 23"/>
          <p:cNvSpPr txBox="1"/>
          <p:nvPr/>
        </p:nvSpPr>
        <p:spPr>
          <a:xfrm>
            <a:off x="4488163" y="2093976"/>
            <a:ext cx="2141237" cy="738664"/>
          </a:xfrm>
          <a:prstGeom prst="rect">
            <a:avLst/>
          </a:prstGeom>
          <a:noFill/>
        </p:spPr>
        <p:txBody>
          <a:bodyPr wrap="square" rtlCol="0">
            <a:spAutoFit/>
          </a:bodyPr>
          <a:lstStyle/>
          <a:p>
            <a:pPr lvl="0"/>
            <a:r>
              <a:rPr lang="en-US" sz="1050" dirty="0"/>
              <a:t>4</a:t>
            </a:r>
            <a:r>
              <a:rPr lang="en-US" sz="1050" dirty="0" smtClean="0"/>
              <a:t>. </a:t>
            </a:r>
            <a:r>
              <a:rPr lang="en-US" sz="1050" dirty="0"/>
              <a:t>The link to download and launch the TSDS DTU Installer is on the top of the eData Manager screen.</a:t>
            </a:r>
          </a:p>
          <a:p>
            <a:endParaRPr lang="en-US" sz="1050" dirty="0"/>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565" y="2823620"/>
            <a:ext cx="1975104" cy="136738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41448" y="2819400"/>
            <a:ext cx="1975104" cy="137994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75163" y="3657032"/>
            <a:ext cx="1153587" cy="152968"/>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3439633" y="3160163"/>
            <a:ext cx="216219" cy="399971"/>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54"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78096" y="2807917"/>
            <a:ext cx="1975104" cy="161495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Rectangle 28"/>
          <p:cNvSpPr/>
          <p:nvPr/>
        </p:nvSpPr>
        <p:spPr>
          <a:xfrm>
            <a:off x="5312510" y="2819400"/>
            <a:ext cx="425525" cy="215982"/>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734" y="6504414"/>
            <a:ext cx="1975104" cy="143101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Rectangle 31"/>
          <p:cNvSpPr/>
          <p:nvPr/>
        </p:nvSpPr>
        <p:spPr>
          <a:xfrm>
            <a:off x="1676400" y="7145890"/>
            <a:ext cx="518783" cy="39791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56"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41448" y="6482838"/>
            <a:ext cx="1975104" cy="146322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Rectangle 30"/>
          <p:cNvSpPr/>
          <p:nvPr/>
        </p:nvSpPr>
        <p:spPr>
          <a:xfrm>
            <a:off x="2970037" y="7363147"/>
            <a:ext cx="518783" cy="104453"/>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0" name="Picture 39"/>
          <p:cNvPicPr/>
          <p:nvPr/>
        </p:nvPicPr>
        <p:blipFill rotWithShape="1">
          <a:blip r:embed="rId9"/>
          <a:srcRect l="1762" t="6448" r="2244" b="2440"/>
          <a:stretch/>
        </p:blipFill>
        <p:spPr bwMode="auto">
          <a:xfrm>
            <a:off x="4524931" y="6487633"/>
            <a:ext cx="1975104" cy="1828800"/>
          </a:xfrm>
          <a:prstGeom prst="rect">
            <a:avLst/>
          </a:prstGeom>
          <a:ln>
            <a:solidFill>
              <a:schemeClr val="tx1"/>
            </a:solidFill>
          </a:ln>
          <a:extLst>
            <a:ext uri="{53640926-AAD7-44D8-BBD7-CCE9431645EC}">
              <a14:shadowObscured xmlns:a14="http://schemas.microsoft.com/office/drawing/2010/main"/>
            </a:ext>
          </a:extLst>
        </p:spPr>
      </p:pic>
      <p:sp>
        <p:nvSpPr>
          <p:cNvPr id="30" name="Rectangle 29"/>
          <p:cNvSpPr/>
          <p:nvPr/>
        </p:nvSpPr>
        <p:spPr>
          <a:xfrm>
            <a:off x="5738035" y="8042880"/>
            <a:ext cx="430507" cy="26292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09600"/>
            <a:ext cx="6858000" cy="8534400"/>
          </a:xfrm>
          <a:prstGeom prst="rect">
            <a:avLst/>
          </a:prstGeom>
          <a:solidFill>
            <a:srgbClr val="73C6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
          <p:cNvSpPr/>
          <p:nvPr/>
        </p:nvSpPr>
        <p:spPr>
          <a:xfrm>
            <a:off x="218794" y="800100"/>
            <a:ext cx="6515100" cy="8153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1752600" y="229469"/>
            <a:ext cx="4876800" cy="769441"/>
          </a:xfrm>
          <a:prstGeom prst="rect">
            <a:avLst/>
          </a:prstGeom>
          <a:noFill/>
        </p:spPr>
        <p:txBody>
          <a:bodyPr wrap="square" rtlCol="0">
            <a:spAutoFit/>
          </a:bodyPr>
          <a:lstStyle/>
          <a:p>
            <a:pPr algn="r"/>
            <a:r>
              <a:rPr lang="en-US" sz="2200" b="1" dirty="0" smtClean="0">
                <a:solidFill>
                  <a:srgbClr val="F36C21"/>
                </a:solidFill>
              </a:rPr>
              <a:t>DTU: Installation </a:t>
            </a:r>
            <a:r>
              <a:rPr lang="en-US" sz="1400" b="1" dirty="0">
                <a:solidFill>
                  <a:srgbClr val="F36C21"/>
                </a:solidFill>
              </a:rPr>
              <a:t>(page </a:t>
            </a:r>
            <a:r>
              <a:rPr lang="en-US" sz="1400" b="1" dirty="0" smtClean="0">
                <a:solidFill>
                  <a:srgbClr val="F36C21"/>
                </a:solidFill>
              </a:rPr>
              <a:t>2 </a:t>
            </a:r>
            <a:r>
              <a:rPr lang="en-US" sz="1400" b="1" dirty="0">
                <a:solidFill>
                  <a:srgbClr val="F36C21"/>
                </a:solidFill>
              </a:rPr>
              <a:t>of </a:t>
            </a:r>
            <a:r>
              <a:rPr lang="en-US" sz="1400" b="1" dirty="0" smtClean="0">
                <a:solidFill>
                  <a:srgbClr val="F36C21"/>
                </a:solidFill>
              </a:rPr>
              <a:t>3)</a:t>
            </a:r>
            <a:endParaRPr lang="en-US" sz="1400" b="1" dirty="0">
              <a:solidFill>
                <a:srgbClr val="F36C21"/>
              </a:solidFill>
            </a:endParaRPr>
          </a:p>
          <a:p>
            <a:pPr algn="r"/>
            <a:endParaRPr lang="en-US" sz="2200" b="1" dirty="0">
              <a:solidFill>
                <a:srgbClr val="F36C21"/>
              </a:solidFill>
            </a:endParaRPr>
          </a:p>
        </p:txBody>
      </p:sp>
      <p:sp>
        <p:nvSpPr>
          <p:cNvPr id="10" name="TextBox 9"/>
          <p:cNvSpPr txBox="1"/>
          <p:nvPr/>
        </p:nvSpPr>
        <p:spPr>
          <a:xfrm>
            <a:off x="1123332" y="897575"/>
            <a:ext cx="4706025" cy="646331"/>
          </a:xfrm>
          <a:prstGeom prst="rect">
            <a:avLst/>
          </a:prstGeom>
          <a:noFill/>
        </p:spPr>
        <p:txBody>
          <a:bodyPr wrap="square" rtlCol="0">
            <a:spAutoFit/>
          </a:bodyPr>
          <a:lstStyle/>
          <a:p>
            <a:pPr algn="ctr"/>
            <a:r>
              <a:rPr lang="en-US" sz="2200" b="1" dirty="0" smtClean="0">
                <a:solidFill>
                  <a:srgbClr val="F36C21"/>
                </a:solidFill>
              </a:rPr>
              <a:t>Run the Installer Package </a:t>
            </a:r>
          </a:p>
          <a:p>
            <a:pPr algn="ctr"/>
            <a:r>
              <a:rPr lang="en-US" sz="1400" b="1" dirty="0" smtClean="0">
                <a:solidFill>
                  <a:srgbClr val="F36C21"/>
                </a:solidFill>
              </a:rPr>
              <a:t>(continued)</a:t>
            </a:r>
            <a:endParaRPr lang="en-US" sz="1400" b="1" dirty="0">
              <a:solidFill>
                <a:srgbClr val="F36C21"/>
              </a:solidFill>
            </a:endParaRPr>
          </a:p>
        </p:txBody>
      </p:sp>
      <p:sp>
        <p:nvSpPr>
          <p:cNvPr id="20" name="TextBox 19"/>
          <p:cNvSpPr txBox="1"/>
          <p:nvPr/>
        </p:nvSpPr>
        <p:spPr>
          <a:xfrm>
            <a:off x="304800" y="1766754"/>
            <a:ext cx="3124200" cy="900246"/>
          </a:xfrm>
          <a:prstGeom prst="rect">
            <a:avLst/>
          </a:prstGeom>
          <a:noFill/>
        </p:spPr>
        <p:txBody>
          <a:bodyPr wrap="square" rtlCol="0">
            <a:spAutoFit/>
          </a:bodyPr>
          <a:lstStyle/>
          <a:p>
            <a:r>
              <a:rPr lang="en-US" sz="1050" dirty="0" smtClean="0"/>
              <a:t>10. </a:t>
            </a:r>
            <a:r>
              <a:rPr lang="en-US" sz="1050" dirty="0"/>
              <a:t>Select/deselect the TSDS DTU components that will be included in the installation.  Note that the space required for the download is displayed on this screen.  This screen also provides tool tip descriptions for each component.  Then click </a:t>
            </a:r>
            <a:r>
              <a:rPr lang="en-US" sz="1050" b="1" dirty="0"/>
              <a:t>Next</a:t>
            </a:r>
            <a:r>
              <a:rPr lang="en-US" sz="1050" dirty="0"/>
              <a:t>.</a:t>
            </a:r>
          </a:p>
        </p:txBody>
      </p:sp>
      <p:sp>
        <p:nvSpPr>
          <p:cNvPr id="22" name="TextBox 21"/>
          <p:cNvSpPr txBox="1"/>
          <p:nvPr/>
        </p:nvSpPr>
        <p:spPr>
          <a:xfrm>
            <a:off x="3657601" y="1764792"/>
            <a:ext cx="2914649" cy="415498"/>
          </a:xfrm>
          <a:prstGeom prst="rect">
            <a:avLst/>
          </a:prstGeom>
          <a:noFill/>
        </p:spPr>
        <p:txBody>
          <a:bodyPr wrap="square" rtlCol="0">
            <a:spAutoFit/>
          </a:bodyPr>
          <a:lstStyle/>
          <a:p>
            <a:pPr lvl="0"/>
            <a:r>
              <a:rPr lang="en-US" sz="1050" dirty="0" smtClean="0"/>
              <a:t>11. </a:t>
            </a:r>
            <a:r>
              <a:rPr lang="en-US" sz="1050" dirty="0"/>
              <a:t>Then choose a folder for the start menu shortcuts and click </a:t>
            </a:r>
            <a:r>
              <a:rPr lang="en-US" sz="1050" b="1" dirty="0"/>
              <a:t>Install</a:t>
            </a:r>
            <a:r>
              <a:rPr lang="en-US" sz="1050" dirty="0"/>
              <a:t>.</a:t>
            </a:r>
          </a:p>
        </p:txBody>
      </p:sp>
      <p:sp>
        <p:nvSpPr>
          <p:cNvPr id="35" name="TextBox 34"/>
          <p:cNvSpPr txBox="1"/>
          <p:nvPr/>
        </p:nvSpPr>
        <p:spPr>
          <a:xfrm>
            <a:off x="304800" y="5181600"/>
            <a:ext cx="2019300" cy="1384995"/>
          </a:xfrm>
          <a:prstGeom prst="rect">
            <a:avLst/>
          </a:prstGeom>
          <a:noFill/>
        </p:spPr>
        <p:txBody>
          <a:bodyPr wrap="square" rtlCol="0">
            <a:spAutoFit/>
          </a:bodyPr>
          <a:lstStyle/>
          <a:p>
            <a:pPr lvl="0"/>
            <a:r>
              <a:rPr lang="en-US" sz="1050" dirty="0" smtClean="0"/>
              <a:t>12</a:t>
            </a:r>
            <a:r>
              <a:rPr lang="en-US" sz="1050" dirty="0"/>
              <a:t>. If you receive the following prompt, select </a:t>
            </a:r>
            <a:r>
              <a:rPr lang="en-US" sz="1050" b="1" dirty="0"/>
              <a:t>Yes</a:t>
            </a:r>
            <a:r>
              <a:rPr lang="en-US" sz="1050" dirty="0"/>
              <a:t> to install the necessary version of Java.  Any version of 1.6 is accepted by the system, but if the installer does not detect Java the install will install 1.6u38.</a:t>
            </a:r>
          </a:p>
          <a:p>
            <a:endParaRPr lang="en-US" sz="1050" dirty="0"/>
          </a:p>
        </p:txBody>
      </p:sp>
      <p:sp>
        <p:nvSpPr>
          <p:cNvPr id="36" name="TextBox 35"/>
          <p:cNvSpPr txBox="1"/>
          <p:nvPr/>
        </p:nvSpPr>
        <p:spPr>
          <a:xfrm>
            <a:off x="2514600" y="5181600"/>
            <a:ext cx="1897363" cy="415498"/>
          </a:xfrm>
          <a:prstGeom prst="rect">
            <a:avLst/>
          </a:prstGeom>
          <a:noFill/>
        </p:spPr>
        <p:txBody>
          <a:bodyPr wrap="square" rtlCol="0">
            <a:spAutoFit/>
          </a:bodyPr>
          <a:lstStyle/>
          <a:p>
            <a:r>
              <a:rPr lang="en-US" sz="1050" dirty="0" smtClean="0"/>
              <a:t>13. </a:t>
            </a:r>
            <a:r>
              <a:rPr lang="en-US" sz="1050" dirty="0"/>
              <a:t>Upon completion of the installation, click </a:t>
            </a:r>
            <a:r>
              <a:rPr lang="en-US" sz="1050" b="1" dirty="0"/>
              <a:t>Next</a:t>
            </a:r>
            <a:r>
              <a:rPr lang="en-US" sz="1050" dirty="0"/>
              <a:t>.</a:t>
            </a:r>
          </a:p>
        </p:txBody>
      </p:sp>
      <p:sp>
        <p:nvSpPr>
          <p:cNvPr id="37" name="TextBox 36"/>
          <p:cNvSpPr txBox="1"/>
          <p:nvPr/>
        </p:nvSpPr>
        <p:spPr>
          <a:xfrm>
            <a:off x="4633583" y="5181600"/>
            <a:ext cx="1672450" cy="415498"/>
          </a:xfrm>
          <a:prstGeom prst="rect">
            <a:avLst/>
          </a:prstGeom>
          <a:noFill/>
        </p:spPr>
        <p:txBody>
          <a:bodyPr wrap="square" rtlCol="0">
            <a:spAutoFit/>
          </a:bodyPr>
          <a:lstStyle/>
          <a:p>
            <a:pPr lvl="0"/>
            <a:r>
              <a:rPr lang="en-US" sz="1050" dirty="0" smtClean="0"/>
              <a:t>14. </a:t>
            </a:r>
            <a:r>
              <a:rPr lang="en-US" sz="1050" dirty="0"/>
              <a:t>Then click </a:t>
            </a:r>
            <a:r>
              <a:rPr lang="en-US" sz="1050" b="1" dirty="0"/>
              <a:t>Finish</a:t>
            </a:r>
            <a:r>
              <a:rPr lang="en-US" sz="1050" dirty="0"/>
              <a:t> to close the installer wizard.</a:t>
            </a:r>
          </a:p>
        </p:txBody>
      </p:sp>
      <p:pic>
        <p:nvPicPr>
          <p:cNvPr id="21" name="Picture 20" descr="TEA-003 TSDS Logo_RGB_F.png"/>
          <p:cNvPicPr>
            <a:picLocks noChangeAspect="1"/>
          </p:cNvPicPr>
          <p:nvPr/>
        </p:nvPicPr>
        <p:blipFill>
          <a:blip r:embed="rId2" cstate="print"/>
          <a:stretch>
            <a:fillRect/>
          </a:stretch>
        </p:blipFill>
        <p:spPr>
          <a:xfrm>
            <a:off x="76200" y="76200"/>
            <a:ext cx="1600200" cy="494686"/>
          </a:xfrm>
          <a:prstGeom prst="rect">
            <a:avLst/>
          </a:prstGeom>
        </p:spPr>
      </p:pic>
      <p:sp>
        <p:nvSpPr>
          <p:cNvPr id="25" name="Rectangle 24"/>
          <p:cNvSpPr/>
          <p:nvPr/>
        </p:nvSpPr>
        <p:spPr>
          <a:xfrm>
            <a:off x="1833750" y="64325"/>
            <a:ext cx="4795650" cy="307777"/>
          </a:xfrm>
          <a:prstGeom prst="rect">
            <a:avLst/>
          </a:prstGeom>
        </p:spPr>
        <p:txBody>
          <a:bodyPr wrap="square">
            <a:spAutoFit/>
          </a:bodyPr>
          <a:lstStyle/>
          <a:p>
            <a:pPr algn="r"/>
            <a:r>
              <a:rPr lang="en-US" sz="1400" b="1" dirty="0" smtClean="0">
                <a:solidFill>
                  <a:schemeClr val="tx1">
                    <a:lumMod val="50000"/>
                    <a:lumOff val="50000"/>
                  </a:schemeClr>
                </a:solidFill>
              </a:rPr>
              <a:t>Technical Quick Reference Guide</a:t>
            </a:r>
            <a:endParaRPr lang="en-US" sz="1400"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8813" y="6553200"/>
            <a:ext cx="1974387" cy="1447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2"/>
          <p:cNvPicPr/>
          <p:nvPr/>
        </p:nvPicPr>
        <p:blipFill rotWithShape="1">
          <a:blip r:embed="rId4"/>
          <a:srcRect l="1282" t="8834" r="3206" b="2205"/>
          <a:stretch/>
        </p:blipFill>
        <p:spPr bwMode="auto">
          <a:xfrm>
            <a:off x="2441448" y="6556248"/>
            <a:ext cx="1975104" cy="1600200"/>
          </a:xfrm>
          <a:prstGeom prst="rect">
            <a:avLst/>
          </a:prstGeom>
          <a:ln>
            <a:solidFill>
              <a:schemeClr val="tx1"/>
            </a:solidFill>
          </a:ln>
          <a:extLst>
            <a:ext uri="{53640926-AAD7-44D8-BBD7-CCE9431645EC}">
              <a14:shadowObscured xmlns:a14="http://schemas.microsoft.com/office/drawing/2010/main"/>
            </a:ext>
          </a:extLst>
        </p:spPr>
      </p:pic>
      <p:pic>
        <p:nvPicPr>
          <p:cNvPr id="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896" y="6553201"/>
            <a:ext cx="1975104" cy="147365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2980944"/>
            <a:ext cx="1975104" cy="144190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4296" y="2981345"/>
            <a:ext cx="1975104" cy="143825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095500" y="4252631"/>
            <a:ext cx="419100" cy="22860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5050708" y="4252631"/>
            <a:ext cx="419100" cy="22860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762000" y="7543800"/>
            <a:ext cx="419100" cy="22860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3657601" y="8001000"/>
            <a:ext cx="419100" cy="22860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5796844" y="7798254"/>
            <a:ext cx="419100" cy="22860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854852" y="3871631"/>
            <a:ext cx="606552" cy="38100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2139696" y="570886"/>
            <a:ext cx="2584704" cy="307777"/>
          </a:xfrm>
          <a:prstGeom prst="rect">
            <a:avLst/>
          </a:prstGeom>
          <a:noFill/>
        </p:spPr>
        <p:txBody>
          <a:bodyPr wrap="square" rtlCol="0">
            <a:spAutoFit/>
          </a:bodyPr>
          <a:lstStyle/>
          <a:p>
            <a:r>
              <a:rPr lang="en-US" sz="1400" dirty="0">
                <a:solidFill>
                  <a:schemeClr val="tx1">
                    <a:lumMod val="50000"/>
                    <a:lumOff val="50000"/>
                  </a:schemeClr>
                </a:solidFill>
              </a:rPr>
              <a:t>TSDS-Tech-L003-D006</a:t>
            </a:r>
          </a:p>
        </p:txBody>
      </p:sp>
    </p:spTree>
    <p:extLst>
      <p:ext uri="{BB962C8B-B14F-4D97-AF65-F5344CB8AC3E}">
        <p14:creationId xmlns:p14="http://schemas.microsoft.com/office/powerpoint/2010/main" val="2116017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09600"/>
            <a:ext cx="6858000" cy="8534400"/>
          </a:xfrm>
          <a:prstGeom prst="rect">
            <a:avLst/>
          </a:prstGeom>
          <a:solidFill>
            <a:srgbClr val="73C6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
          <p:cNvSpPr/>
          <p:nvPr/>
        </p:nvSpPr>
        <p:spPr>
          <a:xfrm>
            <a:off x="171450" y="787400"/>
            <a:ext cx="6515100" cy="8153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1752600" y="229469"/>
            <a:ext cx="4876800" cy="430887"/>
          </a:xfrm>
          <a:prstGeom prst="rect">
            <a:avLst/>
          </a:prstGeom>
          <a:noFill/>
        </p:spPr>
        <p:txBody>
          <a:bodyPr wrap="square" rtlCol="0">
            <a:spAutoFit/>
          </a:bodyPr>
          <a:lstStyle/>
          <a:p>
            <a:pPr algn="r"/>
            <a:r>
              <a:rPr lang="en-US" sz="2200" b="1" dirty="0" smtClean="0">
                <a:solidFill>
                  <a:srgbClr val="F36C21"/>
                </a:solidFill>
              </a:rPr>
              <a:t>DTU: Installation </a:t>
            </a:r>
            <a:r>
              <a:rPr lang="en-US" sz="1400" b="1" dirty="0" smtClean="0">
                <a:solidFill>
                  <a:srgbClr val="F36C21"/>
                </a:solidFill>
              </a:rPr>
              <a:t>(page 3 of 3)</a:t>
            </a:r>
            <a:endParaRPr lang="en-US" sz="1400" b="1" dirty="0">
              <a:solidFill>
                <a:srgbClr val="F36C21"/>
              </a:solidFill>
            </a:endParaRPr>
          </a:p>
        </p:txBody>
      </p:sp>
      <p:sp>
        <p:nvSpPr>
          <p:cNvPr id="10" name="TextBox 9"/>
          <p:cNvSpPr txBox="1"/>
          <p:nvPr/>
        </p:nvSpPr>
        <p:spPr>
          <a:xfrm>
            <a:off x="876300" y="897575"/>
            <a:ext cx="5295900" cy="769441"/>
          </a:xfrm>
          <a:prstGeom prst="rect">
            <a:avLst/>
          </a:prstGeom>
          <a:noFill/>
        </p:spPr>
        <p:txBody>
          <a:bodyPr wrap="square" rtlCol="0">
            <a:spAutoFit/>
          </a:bodyPr>
          <a:lstStyle/>
          <a:p>
            <a:pPr algn="ctr"/>
            <a:r>
              <a:rPr lang="en-US" sz="2200" b="1" dirty="0" smtClean="0">
                <a:solidFill>
                  <a:srgbClr val="F36C21"/>
                </a:solidFill>
              </a:rPr>
              <a:t>Removing a Previous TSDS DTU Installation and Reinstall</a:t>
            </a:r>
            <a:endParaRPr lang="en-US" sz="2200" b="1" dirty="0">
              <a:solidFill>
                <a:srgbClr val="F36C21"/>
              </a:solidFill>
            </a:endParaRPr>
          </a:p>
        </p:txBody>
      </p:sp>
      <p:sp>
        <p:nvSpPr>
          <p:cNvPr id="37" name="TextBox 36"/>
          <p:cNvSpPr txBox="1"/>
          <p:nvPr/>
        </p:nvSpPr>
        <p:spPr>
          <a:xfrm>
            <a:off x="304800" y="1905000"/>
            <a:ext cx="6248400" cy="4131900"/>
          </a:xfrm>
          <a:prstGeom prst="rect">
            <a:avLst/>
          </a:prstGeom>
          <a:noFill/>
        </p:spPr>
        <p:txBody>
          <a:bodyPr wrap="square" rtlCol="0">
            <a:spAutoFit/>
          </a:bodyPr>
          <a:lstStyle/>
          <a:p>
            <a:r>
              <a:rPr lang="en-US" sz="1050" dirty="0"/>
              <a:t>If you have a previous TSDS DTU installation and would like a clean installation, follow the steps below.  There are two options:  </a:t>
            </a:r>
          </a:p>
          <a:p>
            <a:pPr marL="171450" lvl="0" indent="-171450">
              <a:buFont typeface="Arial" pitchFamily="34" charset="0"/>
              <a:buChar char="•"/>
            </a:pPr>
            <a:r>
              <a:rPr lang="en-US" sz="1050" dirty="0"/>
              <a:t>Uninstall through the Start Menu shortcut</a:t>
            </a:r>
          </a:p>
          <a:p>
            <a:pPr marL="171450" lvl="0" indent="-171450">
              <a:buFont typeface="Arial" pitchFamily="34" charset="0"/>
              <a:buChar char="•"/>
            </a:pPr>
            <a:r>
              <a:rPr lang="en-US" sz="1050" dirty="0"/>
              <a:t>Uninstall through the Control Panel (for Windows 7)</a:t>
            </a:r>
          </a:p>
          <a:p>
            <a:r>
              <a:rPr lang="en-US" sz="1050" dirty="0"/>
              <a:t> </a:t>
            </a:r>
          </a:p>
          <a:p>
            <a:r>
              <a:rPr lang="en-US" sz="1050" b="1" dirty="0"/>
              <a:t>Start Menu Shortcut Instructions</a:t>
            </a:r>
          </a:p>
          <a:p>
            <a:pPr marL="228600" lvl="0" indent="-228600">
              <a:buFont typeface="+mj-lt"/>
              <a:buAutoNum type="arabicPeriod"/>
            </a:pPr>
            <a:r>
              <a:rPr lang="en-US" sz="1050" dirty="0"/>
              <a:t>Click on the Start Menu</a:t>
            </a:r>
          </a:p>
          <a:p>
            <a:pPr marL="228600" lvl="0" indent="-228600">
              <a:buFont typeface="+mj-lt"/>
              <a:buAutoNum type="arabicPeriod"/>
            </a:pPr>
            <a:r>
              <a:rPr lang="en-US" sz="1050" dirty="0"/>
              <a:t>Navigate to EScholar/Uninstaller folder</a:t>
            </a:r>
          </a:p>
          <a:p>
            <a:pPr marL="228600" lvl="0" indent="-228600">
              <a:buFont typeface="+mj-lt"/>
              <a:buAutoNum type="arabicPeriod"/>
            </a:pPr>
            <a:r>
              <a:rPr lang="en-US" sz="1050" dirty="0"/>
              <a:t>Run uninstaller by clocking Uninstall shortcut</a:t>
            </a:r>
          </a:p>
          <a:p>
            <a:pPr marL="228600" lvl="0" indent="-228600">
              <a:buFont typeface="+mj-lt"/>
              <a:buAutoNum type="arabicPeriod"/>
            </a:pPr>
            <a:r>
              <a:rPr lang="en-US" sz="1050" dirty="0"/>
              <a:t>Run the current TSDS DTU_Installer.exe file</a:t>
            </a:r>
          </a:p>
          <a:p>
            <a:r>
              <a:rPr lang="en-US" sz="1050" dirty="0"/>
              <a:t> </a:t>
            </a:r>
          </a:p>
          <a:p>
            <a:r>
              <a:rPr lang="en-US" sz="1050" b="1" dirty="0"/>
              <a:t>Control Panel Instructions</a:t>
            </a:r>
          </a:p>
          <a:p>
            <a:pPr marL="228600" lvl="0" indent="-228600">
              <a:buFont typeface="+mj-lt"/>
              <a:buAutoNum type="arabicPeriod"/>
            </a:pPr>
            <a:r>
              <a:rPr lang="en-US" sz="1050" dirty="0"/>
              <a:t>Go to Control Panel\Programs and Features</a:t>
            </a:r>
          </a:p>
          <a:p>
            <a:pPr marL="228600" lvl="0" indent="-228600">
              <a:buFont typeface="+mj-lt"/>
              <a:buAutoNum type="arabicPeriod"/>
            </a:pPr>
            <a:r>
              <a:rPr lang="en-US" sz="1050" dirty="0"/>
              <a:t>Run “eScholar Data Transfer Utility” uninstaller and then follow the instructions</a:t>
            </a:r>
          </a:p>
          <a:p>
            <a:pPr marL="228600" lvl="0" indent="-228600">
              <a:buFont typeface="+mj-lt"/>
              <a:buAutoNum type="arabicPeriod"/>
            </a:pPr>
            <a:r>
              <a:rPr lang="en-US" sz="1050" dirty="0"/>
              <a:t>Run the current TSDS DTU_Installer.exe file</a:t>
            </a:r>
          </a:p>
          <a:p>
            <a:r>
              <a:rPr lang="en-US" sz="1050" dirty="0"/>
              <a:t> </a:t>
            </a:r>
          </a:p>
          <a:p>
            <a:r>
              <a:rPr lang="en-US" sz="1050" dirty="0"/>
              <a:t> </a:t>
            </a:r>
          </a:p>
          <a:p>
            <a:r>
              <a:rPr lang="en-US" sz="1050" dirty="0"/>
              <a:t>*As a note:  </a:t>
            </a:r>
          </a:p>
          <a:p>
            <a:r>
              <a:rPr lang="en-US" sz="1050" dirty="0"/>
              <a:t>Users can manually backup the configuration file “EDM_DTU\conf\ dtu_sch.dat” before running the TSDS DTU Uninstaller in order to save the Scheduler configurations</a:t>
            </a:r>
            <a:r>
              <a:rPr lang="en-US" sz="1050" dirty="0" smtClean="0"/>
              <a:t>.</a:t>
            </a:r>
          </a:p>
          <a:p>
            <a:endParaRPr lang="en-US" sz="1050" dirty="0"/>
          </a:p>
          <a:p>
            <a:r>
              <a:rPr lang="en-US" sz="1050" dirty="0"/>
              <a:t>After the TSDS DTU is reinstalled users can copy the “dtu_sch.dat” file to the “EDM_DTU\conf” folder</a:t>
            </a:r>
            <a:r>
              <a:rPr lang="en-US" sz="1050" dirty="0" smtClean="0"/>
              <a:t>.</a:t>
            </a:r>
          </a:p>
          <a:p>
            <a:endParaRPr lang="en-US" sz="1050" dirty="0"/>
          </a:p>
          <a:p>
            <a:r>
              <a:rPr lang="en-US" sz="1050" dirty="0"/>
              <a:t>The TSDS DTU Uninstaller asks to keep the logs and history files during the uninstallation but does not offer to keep the configuration files in case there are significant changes between the upgrades. </a:t>
            </a:r>
          </a:p>
        </p:txBody>
      </p:sp>
      <p:pic>
        <p:nvPicPr>
          <p:cNvPr id="21" name="Picture 20" descr="TEA-003 TSDS Logo_RGB_F.png"/>
          <p:cNvPicPr>
            <a:picLocks noChangeAspect="1"/>
          </p:cNvPicPr>
          <p:nvPr/>
        </p:nvPicPr>
        <p:blipFill>
          <a:blip r:embed="rId2" cstate="print"/>
          <a:stretch>
            <a:fillRect/>
          </a:stretch>
        </p:blipFill>
        <p:spPr>
          <a:xfrm>
            <a:off x="76200" y="76200"/>
            <a:ext cx="1600200" cy="494686"/>
          </a:xfrm>
          <a:prstGeom prst="rect">
            <a:avLst/>
          </a:prstGeom>
        </p:spPr>
      </p:pic>
      <p:sp>
        <p:nvSpPr>
          <p:cNvPr id="25" name="Rectangle 24"/>
          <p:cNvSpPr/>
          <p:nvPr/>
        </p:nvSpPr>
        <p:spPr>
          <a:xfrm>
            <a:off x="1833750" y="64325"/>
            <a:ext cx="4795650" cy="307777"/>
          </a:xfrm>
          <a:prstGeom prst="rect">
            <a:avLst/>
          </a:prstGeom>
        </p:spPr>
        <p:txBody>
          <a:bodyPr wrap="square">
            <a:spAutoFit/>
          </a:bodyPr>
          <a:lstStyle/>
          <a:p>
            <a:pPr algn="r"/>
            <a:r>
              <a:rPr lang="en-US" sz="1400" b="1" dirty="0" smtClean="0">
                <a:solidFill>
                  <a:schemeClr val="tx1">
                    <a:lumMod val="50000"/>
                    <a:lumOff val="50000"/>
                  </a:schemeClr>
                </a:solidFill>
              </a:rPr>
              <a:t>Technical Quick Reference Guide</a:t>
            </a:r>
            <a:endParaRPr lang="en-US" sz="1400" dirty="0"/>
          </a:p>
        </p:txBody>
      </p:sp>
    </p:spTree>
    <p:extLst>
      <p:ext uri="{BB962C8B-B14F-4D97-AF65-F5344CB8AC3E}">
        <p14:creationId xmlns:p14="http://schemas.microsoft.com/office/powerpoint/2010/main" val="3254962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TotalTime>
  <Words>412</Words>
  <Application>Microsoft Office PowerPoint</Application>
  <PresentationFormat>On-screen Show (4:3)</PresentationFormat>
  <Paragraphs>48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mulrich</dc:creator>
  <cp:lastModifiedBy>Lisa McNicholas</cp:lastModifiedBy>
  <cp:revision>32</cp:revision>
  <cp:lastPrinted>2013-08-28T17:25:02Z</cp:lastPrinted>
  <dcterms:created xsi:type="dcterms:W3CDTF">2013-08-05T14:48:23Z</dcterms:created>
  <dcterms:modified xsi:type="dcterms:W3CDTF">2013-08-28T18:52:11Z</dcterms:modified>
</cp:coreProperties>
</file>