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heme/themeOverride1.xml" ContentType="application/vnd.openxmlformats-officedocument.themeOverr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6" r:id="rId4"/>
  </p:sldMasterIdLst>
  <p:notesMasterIdLst>
    <p:notesMasterId r:id="rId144"/>
  </p:notesMasterIdLst>
  <p:handoutMasterIdLst>
    <p:handoutMasterId r:id="rId145"/>
  </p:handoutMasterIdLst>
  <p:sldIdLst>
    <p:sldId id="466" r:id="rId5"/>
    <p:sldId id="720" r:id="rId6"/>
    <p:sldId id="756" r:id="rId7"/>
    <p:sldId id="783" r:id="rId8"/>
    <p:sldId id="981" r:id="rId9"/>
    <p:sldId id="982" r:id="rId10"/>
    <p:sldId id="863" r:id="rId11"/>
    <p:sldId id="864" r:id="rId12"/>
    <p:sldId id="856" r:id="rId13"/>
    <p:sldId id="865" r:id="rId14"/>
    <p:sldId id="1010" r:id="rId15"/>
    <p:sldId id="967" r:id="rId16"/>
    <p:sldId id="979" r:id="rId17"/>
    <p:sldId id="977" r:id="rId18"/>
    <p:sldId id="866" r:id="rId19"/>
    <p:sldId id="978" r:id="rId20"/>
    <p:sldId id="792" r:id="rId21"/>
    <p:sldId id="942" r:id="rId22"/>
    <p:sldId id="980" r:id="rId23"/>
    <p:sldId id="1000" r:id="rId24"/>
    <p:sldId id="943" r:id="rId25"/>
    <p:sldId id="944" r:id="rId26"/>
    <p:sldId id="945" r:id="rId27"/>
    <p:sldId id="946" r:id="rId28"/>
    <p:sldId id="868" r:id="rId29"/>
    <p:sldId id="793" r:id="rId30"/>
    <p:sldId id="794" r:id="rId31"/>
    <p:sldId id="987" r:id="rId32"/>
    <p:sldId id="795" r:id="rId33"/>
    <p:sldId id="796" r:id="rId34"/>
    <p:sldId id="797" r:id="rId35"/>
    <p:sldId id="798" r:id="rId36"/>
    <p:sldId id="799" r:id="rId37"/>
    <p:sldId id="869" r:id="rId38"/>
    <p:sldId id="801" r:id="rId39"/>
    <p:sldId id="802" r:id="rId40"/>
    <p:sldId id="803" r:id="rId41"/>
    <p:sldId id="804" r:id="rId42"/>
    <p:sldId id="805" r:id="rId43"/>
    <p:sldId id="806" r:id="rId44"/>
    <p:sldId id="807" r:id="rId45"/>
    <p:sldId id="808" r:id="rId46"/>
    <p:sldId id="809" r:id="rId47"/>
    <p:sldId id="810" r:id="rId48"/>
    <p:sldId id="870" r:id="rId49"/>
    <p:sldId id="871" r:id="rId50"/>
    <p:sldId id="812" r:id="rId51"/>
    <p:sldId id="813" r:id="rId52"/>
    <p:sldId id="998" r:id="rId53"/>
    <p:sldId id="814" r:id="rId54"/>
    <p:sldId id="872" r:id="rId55"/>
    <p:sldId id="816" r:id="rId56"/>
    <p:sldId id="817" r:id="rId57"/>
    <p:sldId id="890" r:id="rId58"/>
    <p:sldId id="853" r:id="rId59"/>
    <p:sldId id="818" r:id="rId60"/>
    <p:sldId id="873" r:id="rId61"/>
    <p:sldId id="874" r:id="rId62"/>
    <p:sldId id="821" r:id="rId63"/>
    <p:sldId id="855" r:id="rId64"/>
    <p:sldId id="858" r:id="rId65"/>
    <p:sldId id="859" r:id="rId66"/>
    <p:sldId id="860" r:id="rId67"/>
    <p:sldId id="1002" r:id="rId68"/>
    <p:sldId id="1003" r:id="rId69"/>
    <p:sldId id="854" r:id="rId70"/>
    <p:sldId id="947" r:id="rId71"/>
    <p:sldId id="823" r:id="rId72"/>
    <p:sldId id="824" r:id="rId73"/>
    <p:sldId id="826" r:id="rId74"/>
    <p:sldId id="1004" r:id="rId75"/>
    <p:sldId id="1005" r:id="rId76"/>
    <p:sldId id="827" r:id="rId77"/>
    <p:sldId id="828" r:id="rId78"/>
    <p:sldId id="829" r:id="rId79"/>
    <p:sldId id="919" r:id="rId80"/>
    <p:sldId id="912" r:id="rId81"/>
    <p:sldId id="830" r:id="rId82"/>
    <p:sldId id="881" r:id="rId83"/>
    <p:sldId id="956" r:id="rId84"/>
    <p:sldId id="957" r:id="rId85"/>
    <p:sldId id="832" r:id="rId86"/>
    <p:sldId id="958" r:id="rId87"/>
    <p:sldId id="876" r:id="rId88"/>
    <p:sldId id="959" r:id="rId89"/>
    <p:sldId id="960" r:id="rId90"/>
    <p:sldId id="961" r:id="rId91"/>
    <p:sldId id="962" r:id="rId92"/>
    <p:sldId id="963" r:id="rId93"/>
    <p:sldId id="839" r:id="rId94"/>
    <p:sldId id="905" r:id="rId95"/>
    <p:sldId id="906" r:id="rId96"/>
    <p:sldId id="877" r:id="rId97"/>
    <p:sldId id="878" r:id="rId98"/>
    <p:sldId id="840" r:id="rId99"/>
    <p:sldId id="882" r:id="rId100"/>
    <p:sldId id="879" r:id="rId101"/>
    <p:sldId id="892" r:id="rId102"/>
    <p:sldId id="842" r:id="rId103"/>
    <p:sldId id="843" r:id="rId104"/>
    <p:sldId id="880" r:id="rId105"/>
    <p:sldId id="891" r:id="rId106"/>
    <p:sldId id="913" r:id="rId107"/>
    <p:sldId id="907" r:id="rId108"/>
    <p:sldId id="908" r:id="rId109"/>
    <p:sldId id="909" r:id="rId110"/>
    <p:sldId id="910" r:id="rId111"/>
    <p:sldId id="911" r:id="rId112"/>
    <p:sldId id="964" r:id="rId113"/>
    <p:sldId id="965" r:id="rId114"/>
    <p:sldId id="848" r:id="rId115"/>
    <p:sldId id="862" r:id="rId116"/>
    <p:sldId id="883" r:id="rId117"/>
    <p:sldId id="1013" r:id="rId118"/>
    <p:sldId id="1014" r:id="rId119"/>
    <p:sldId id="1015" r:id="rId120"/>
    <p:sldId id="1016" r:id="rId121"/>
    <p:sldId id="1017" r:id="rId122"/>
    <p:sldId id="1018" r:id="rId123"/>
    <p:sldId id="1019" r:id="rId124"/>
    <p:sldId id="1020" r:id="rId125"/>
    <p:sldId id="1021" r:id="rId126"/>
    <p:sldId id="1022" r:id="rId127"/>
    <p:sldId id="1023" r:id="rId128"/>
    <p:sldId id="1024" r:id="rId129"/>
    <p:sldId id="1025" r:id="rId130"/>
    <p:sldId id="1026" r:id="rId131"/>
    <p:sldId id="1027" r:id="rId132"/>
    <p:sldId id="1028" r:id="rId133"/>
    <p:sldId id="1029" r:id="rId134"/>
    <p:sldId id="984" r:id="rId135"/>
    <p:sldId id="996" r:id="rId136"/>
    <p:sldId id="997" r:id="rId137"/>
    <p:sldId id="757" r:id="rId138"/>
    <p:sldId id="758" r:id="rId139"/>
    <p:sldId id="920" r:id="rId140"/>
    <p:sldId id="759" r:id="rId141"/>
    <p:sldId id="983" r:id="rId142"/>
    <p:sldId id="948" r:id="rId143"/>
  </p:sldIdLst>
  <p:sldSz cx="9144000" cy="6858000" type="screen4x3"/>
  <p:notesSz cx="6858000" cy="9296400"/>
  <p:custDataLst>
    <p:tags r:id="rId14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k9sWmi2+A5ix2inuosh8AQ==" hashData="Nm9CWn8j6Fp1l1WpZOAJkZgjLUQ="/>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9">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ynep Young" initials="ZY" lastIdx="2" clrIdx="0"/>
  <p:cmAuthor id="1" name="Sharon Reddehase" initials="SNR" lastIdx="1" clrIdx="1"/>
  <p:cmAuthor id="2" name="mulrich" initials="mu" lastIdx="4" clrIdx="2"/>
  <p:cmAuthor id="3" name="Keegan, Lisa" initials="LK" lastIdx="1" clrIdx="3"/>
  <p:cmAuthor id="4" name="Hartwig, Alan" initials="AH" lastIdx="7" clrIdx="4"/>
  <p:cmAuthor id="5" name="Grapes, Chris" initials="CG" lastIdx="23" clrIdx="5"/>
  <p:cmAuthor id="6" name="Lisa McNicholas" initials="LM" lastIdx="1"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DCDCD"/>
    <a:srgbClr val="FFFFFF"/>
    <a:srgbClr val="E3F3F9"/>
    <a:srgbClr val="9DD7EB"/>
    <a:srgbClr val="CAF4F6"/>
    <a:srgbClr val="31B3C5"/>
    <a:srgbClr val="66DEE4"/>
    <a:srgbClr val="9AEAEE"/>
    <a:srgbClr val="9FD7EB"/>
    <a:srgbClr val="70C4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94" autoAdjust="0"/>
    <p:restoredTop sz="77273" autoAdjust="0"/>
  </p:normalViewPr>
  <p:slideViewPr>
    <p:cSldViewPr>
      <p:cViewPr varScale="1">
        <p:scale>
          <a:sx n="61" d="100"/>
          <a:sy n="61" d="100"/>
        </p:scale>
        <p:origin x="864" y="78"/>
      </p:cViewPr>
      <p:guideLst>
        <p:guide orient="horz" pos="2160"/>
        <p:guide pos="2880"/>
      </p:guideLst>
    </p:cSldViewPr>
  </p:slideViewPr>
  <p:outlineViewPr>
    <p:cViewPr>
      <p:scale>
        <a:sx n="33" d="100"/>
        <a:sy n="33" d="100"/>
      </p:scale>
      <p:origin x="0" y="55662"/>
    </p:cViewPr>
  </p:outlineViewPr>
  <p:notesTextViewPr>
    <p:cViewPr>
      <p:scale>
        <a:sx n="100" d="100"/>
        <a:sy n="100" d="100"/>
      </p:scale>
      <p:origin x="0" y="0"/>
    </p:cViewPr>
  </p:notesTextViewPr>
  <p:sorterViewPr>
    <p:cViewPr>
      <p:scale>
        <a:sx n="90" d="100"/>
        <a:sy n="90" d="100"/>
      </p:scale>
      <p:origin x="0" y="26694"/>
    </p:cViewPr>
  </p:sorterViewPr>
  <p:notesViewPr>
    <p:cSldViewPr>
      <p:cViewPr varScale="1">
        <p:scale>
          <a:sx n="55" d="100"/>
          <a:sy n="55" d="100"/>
        </p:scale>
        <p:origin x="-2550" y="-102"/>
      </p:cViewPr>
      <p:guideLst>
        <p:guide orient="horz" pos="2929"/>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viewProps" Target="viewProps.xml"/><Relationship Id="rId5" Type="http://schemas.openxmlformats.org/officeDocument/2006/relationships/slide" Target="slides/slide1.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theme" Target="theme/theme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tableStyles" Target="tableStyle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tags" Target="tags/tag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notesMaster" Target="notesMasters/notesMaster1.xml"/><Relationship Id="rId90" Type="http://schemas.openxmlformats.org/officeDocument/2006/relationships/slide" Target="slides/slide8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2971800" cy="464820"/>
          </a:xfrm>
          <a:prstGeom prst="rect">
            <a:avLst/>
          </a:prstGeom>
        </p:spPr>
        <p:txBody>
          <a:bodyPr vert="horz" lIns="92924" tIns="46463" rIns="92924" bIns="46463" rtlCol="0"/>
          <a:lstStyle>
            <a:lvl1pPr algn="l">
              <a:defRPr sz="1200"/>
            </a:lvl1pPr>
          </a:lstStyle>
          <a:p>
            <a:endParaRPr lang="en-US" dirty="0"/>
          </a:p>
        </p:txBody>
      </p:sp>
      <p:sp>
        <p:nvSpPr>
          <p:cNvPr id="3" name="Date Placeholder 2"/>
          <p:cNvSpPr>
            <a:spLocks noGrp="1"/>
          </p:cNvSpPr>
          <p:nvPr>
            <p:ph type="dt" sz="quarter" idx="1"/>
          </p:nvPr>
        </p:nvSpPr>
        <p:spPr>
          <a:xfrm>
            <a:off x="3884614" y="0"/>
            <a:ext cx="2971800" cy="464820"/>
          </a:xfrm>
          <a:prstGeom prst="rect">
            <a:avLst/>
          </a:prstGeom>
        </p:spPr>
        <p:txBody>
          <a:bodyPr vert="horz" lIns="92924" tIns="46463" rIns="92924" bIns="46463" rtlCol="0"/>
          <a:lstStyle>
            <a:lvl1pPr algn="r">
              <a:defRPr sz="1200"/>
            </a:lvl1pPr>
          </a:lstStyle>
          <a:p>
            <a:fld id="{A030672E-E987-4208-B802-497B74C6D590}" type="datetimeFigureOut">
              <a:rPr lang="en-US" smtClean="0"/>
              <a:pPr/>
              <a:t>8/3/2014</a:t>
            </a:fld>
            <a:endParaRPr lang="en-US" dirty="0"/>
          </a:p>
        </p:txBody>
      </p:sp>
      <p:sp>
        <p:nvSpPr>
          <p:cNvPr id="4" name="Footer Placeholder 3"/>
          <p:cNvSpPr>
            <a:spLocks noGrp="1"/>
          </p:cNvSpPr>
          <p:nvPr>
            <p:ph type="ftr" sz="quarter" idx="2"/>
          </p:nvPr>
        </p:nvSpPr>
        <p:spPr>
          <a:xfrm>
            <a:off x="4" y="8829966"/>
            <a:ext cx="2971800" cy="464820"/>
          </a:xfrm>
          <a:prstGeom prst="rect">
            <a:avLst/>
          </a:prstGeom>
        </p:spPr>
        <p:txBody>
          <a:bodyPr vert="horz" lIns="92924" tIns="46463" rIns="92924" bIns="46463" rtlCol="0" anchor="b"/>
          <a:lstStyle>
            <a:lvl1pPr algn="l">
              <a:defRPr sz="1200"/>
            </a:lvl1pPr>
          </a:lstStyle>
          <a:p>
            <a:endParaRPr lang="en-US" dirty="0"/>
          </a:p>
        </p:txBody>
      </p:sp>
      <p:sp>
        <p:nvSpPr>
          <p:cNvPr id="6" name="Slide Number Placeholder 5"/>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BE0963D3-E393-4107-B376-8724EFC1DE96}" type="slidenum">
              <a:rPr lang="en-US" smtClean="0"/>
              <a:t>‹#›</a:t>
            </a:fld>
            <a:endParaRPr lang="en-US" dirty="0"/>
          </a:p>
        </p:txBody>
      </p:sp>
    </p:spTree>
    <p:extLst>
      <p:ext uri="{BB962C8B-B14F-4D97-AF65-F5344CB8AC3E}">
        <p14:creationId xmlns:p14="http://schemas.microsoft.com/office/powerpoint/2010/main" val="18220717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2971800" cy="464820"/>
          </a:xfrm>
          <a:prstGeom prst="rect">
            <a:avLst/>
          </a:prstGeom>
        </p:spPr>
        <p:txBody>
          <a:bodyPr vert="horz" lIns="92924" tIns="46463" rIns="92924" bIns="46463" rtlCol="0"/>
          <a:lstStyle>
            <a:lvl1pPr algn="l">
              <a:defRPr sz="1200"/>
            </a:lvl1pPr>
          </a:lstStyle>
          <a:p>
            <a:endParaRPr lang="en-US" dirty="0"/>
          </a:p>
        </p:txBody>
      </p:sp>
      <p:sp>
        <p:nvSpPr>
          <p:cNvPr id="3" name="Date Placeholder 2"/>
          <p:cNvSpPr>
            <a:spLocks noGrp="1"/>
          </p:cNvSpPr>
          <p:nvPr>
            <p:ph type="dt" idx="1"/>
          </p:nvPr>
        </p:nvSpPr>
        <p:spPr>
          <a:xfrm>
            <a:off x="3884614" y="0"/>
            <a:ext cx="2971800" cy="464820"/>
          </a:xfrm>
          <a:prstGeom prst="rect">
            <a:avLst/>
          </a:prstGeom>
        </p:spPr>
        <p:txBody>
          <a:bodyPr vert="horz" lIns="92924" tIns="46463" rIns="92924" bIns="46463" rtlCol="0"/>
          <a:lstStyle>
            <a:lvl1pPr algn="r">
              <a:defRPr sz="1200"/>
            </a:lvl1pPr>
          </a:lstStyle>
          <a:p>
            <a:fld id="{DB0EB5D8-2522-4108-8D60-F7CA4D8873A0}" type="datetimeFigureOut">
              <a:rPr lang="en-US" smtClean="0"/>
              <a:pPr/>
              <a:t>8/3/2014</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2924" tIns="46463" rIns="92924" bIns="46463" rtlCol="0" anchor="ctr"/>
          <a:lstStyle/>
          <a:p>
            <a:endParaRPr lang="en-US" dirty="0"/>
          </a:p>
        </p:txBody>
      </p:sp>
      <p:sp>
        <p:nvSpPr>
          <p:cNvPr id="5" name="Notes Placeholder 4"/>
          <p:cNvSpPr>
            <a:spLocks noGrp="1"/>
          </p:cNvSpPr>
          <p:nvPr>
            <p:ph type="body" sz="quarter" idx="3"/>
          </p:nvPr>
        </p:nvSpPr>
        <p:spPr>
          <a:xfrm>
            <a:off x="685800" y="4415791"/>
            <a:ext cx="5486400" cy="4183380"/>
          </a:xfrm>
          <a:prstGeom prst="rect">
            <a:avLst/>
          </a:prstGeom>
        </p:spPr>
        <p:txBody>
          <a:bodyPr vert="horz" lIns="92924" tIns="46463" rIns="92924" bIns="46463"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4" y="8829966"/>
            <a:ext cx="2971800" cy="464820"/>
          </a:xfrm>
          <a:prstGeom prst="rect">
            <a:avLst/>
          </a:prstGeom>
        </p:spPr>
        <p:txBody>
          <a:bodyPr vert="horz" lIns="92924" tIns="46463" rIns="92924" bIns="4646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4" y="8829966"/>
            <a:ext cx="2971800" cy="464820"/>
          </a:xfrm>
          <a:prstGeom prst="rect">
            <a:avLst/>
          </a:prstGeom>
        </p:spPr>
        <p:txBody>
          <a:bodyPr vert="horz" lIns="92924" tIns="46463" rIns="92924" bIns="46463" rtlCol="0" anchor="b"/>
          <a:lstStyle>
            <a:lvl1pPr algn="r">
              <a:defRPr sz="1200"/>
            </a:lvl1pPr>
          </a:lstStyle>
          <a:p>
            <a:fld id="{7872E534-9B96-469B-99C0-8551271B58B1}" type="slidenum">
              <a:rPr lang="en-US" smtClean="0"/>
              <a:pPr/>
              <a:t>‹#›</a:t>
            </a:fld>
            <a:endParaRPr lang="en-US" dirty="0"/>
          </a:p>
        </p:txBody>
      </p:sp>
    </p:spTree>
    <p:extLst>
      <p:ext uri="{BB962C8B-B14F-4D97-AF65-F5344CB8AC3E}">
        <p14:creationId xmlns:p14="http://schemas.microsoft.com/office/powerpoint/2010/main" val="235045213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marL="232108" marR="0" indent="-232108" algn="l" defTabSz="914400" rtl="0" eaLnBrk="1" fontAlgn="auto" latinLnBrk="0" hangingPunct="1">
              <a:lnSpc>
                <a:spcPct val="100000"/>
              </a:lnSpc>
              <a:spcBef>
                <a:spcPct val="0"/>
              </a:spcBef>
              <a:spcAft>
                <a:spcPts val="0"/>
              </a:spcAft>
              <a:buClrTx/>
              <a:buSzTx/>
              <a:buFontTx/>
              <a:buNone/>
              <a:tabLst/>
              <a:defRPr/>
            </a:pPr>
            <a:r>
              <a:rPr lang="en-US" b="0" dirty="0" smtClean="0">
                <a:solidFill>
                  <a:schemeClr val="accent2">
                    <a:lumMod val="75000"/>
                  </a:schemeClr>
                </a:solidFill>
              </a:rPr>
              <a:t>Welcome to the TSDS Technical</a:t>
            </a:r>
            <a:r>
              <a:rPr lang="en-US" b="0" baseline="0" dirty="0" smtClean="0">
                <a:solidFill>
                  <a:schemeClr val="accent2">
                    <a:lumMod val="75000"/>
                  </a:schemeClr>
                </a:solidFill>
              </a:rPr>
              <a:t> Course 4:  Loading Data into the ODS.</a:t>
            </a:r>
            <a:endParaRPr lang="en-US" b="0" dirty="0" smtClean="0">
              <a:solidFill>
                <a:schemeClr val="accent2">
                  <a:lumMod val="75000"/>
                </a:schemeClr>
              </a:solidFill>
            </a:endParaRPr>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A20616-7B71-4702-A286-C5FF8E60A4CF}" type="slidenum">
              <a:rPr lang="en-US" smtClean="0"/>
              <a:pPr fontAlgn="base">
                <a:spcBef>
                  <a:spcPct val="0"/>
                </a:spcBef>
                <a:spcAft>
                  <a:spcPct val="0"/>
                </a:spcAft>
                <a:defRPr/>
              </a:pPr>
              <a:t>1</a:t>
            </a:fld>
            <a:endParaRPr lang="en-US" dirty="0" smtClean="0"/>
          </a:p>
        </p:txBody>
      </p:sp>
    </p:spTree>
    <p:extLst>
      <p:ext uri="{BB962C8B-B14F-4D97-AF65-F5344CB8AC3E}">
        <p14:creationId xmlns:p14="http://schemas.microsoft.com/office/powerpoint/2010/main" val="6906812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will use</a:t>
            </a:r>
            <a:r>
              <a:rPr lang="en-US" baseline="0" dirty="0" smtClean="0"/>
              <a:t> some key terms and ideas, including:</a:t>
            </a:r>
          </a:p>
          <a:p>
            <a:pPr marL="171450" indent="-171450">
              <a:buFont typeface="Arial" pitchFamily="34" charset="0"/>
              <a:buChar char="•"/>
            </a:pPr>
            <a:r>
              <a:rPr lang="en-US" b="0" dirty="0" smtClean="0"/>
              <a:t>XML Interchange Files:  The file type that TEA uses to transfer data </a:t>
            </a:r>
          </a:p>
          <a:p>
            <a:pPr marL="171450" indent="-171450">
              <a:buFont typeface="Arial" pitchFamily="34" charset="0"/>
              <a:buChar char="•"/>
            </a:pPr>
            <a:r>
              <a:rPr lang="en-US" b="0" dirty="0" smtClean="0"/>
              <a:t>TSDS DTU (TSDS Data Transfer Utility): secure FTP file transfer client utility</a:t>
            </a:r>
          </a:p>
          <a:p>
            <a:pPr marL="171450" indent="-171450">
              <a:buFont typeface="Arial" pitchFamily="34" charset="0"/>
              <a:buChar char="•"/>
            </a:pPr>
            <a:r>
              <a:rPr lang="en-US" b="0" dirty="0" smtClean="0"/>
              <a:t>TSDS eDM: (TSDS eData Manager)processes data validations and updates the ODS with records</a:t>
            </a:r>
          </a:p>
          <a:p>
            <a:pPr marL="171450" indent="-171450">
              <a:buFont typeface="Arial" pitchFamily="34" charset="0"/>
              <a:buChar char="•"/>
            </a:pPr>
            <a:r>
              <a:rPr lang="en-US" b="0" dirty="0" smtClean="0"/>
              <a:t>ETL (Extract, Transform, Load):  transforms incoming data into a structure that the ODS can consume </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10</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Batch Manager shows the status of the batch.  The Batch Manager will display an icon when the system is Ready to Process and when the batch is Processing.  Likewise, the Batch Manager will show the ETL results with the Complete without Errors and Complete with Errors icons.  The status will also reflect when the load plan has failed.</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100</a:t>
            </a:fld>
            <a:endParaRPr lang="en-US" dirty="0"/>
          </a:p>
        </p:txBody>
      </p:sp>
    </p:spTree>
    <p:extLst>
      <p:ext uri="{BB962C8B-B14F-4D97-AF65-F5344CB8AC3E}">
        <p14:creationId xmlns:p14="http://schemas.microsoft.com/office/powerpoint/2010/main" val="342406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clarification,</a:t>
            </a:r>
            <a:r>
              <a:rPr lang="en-US" baseline="0" dirty="0" smtClean="0"/>
              <a:t> here is the table of Batch Manager icons with titles and definitions.</a:t>
            </a:r>
          </a:p>
          <a:p>
            <a:endParaRPr lang="en-US" baseline="0" dirty="0" smtClean="0"/>
          </a:p>
          <a:p>
            <a:r>
              <a:rPr lang="en-US" b="1" baseline="0" dirty="0" smtClean="0"/>
              <a:t>Trainer notes:  </a:t>
            </a:r>
            <a:r>
              <a:rPr lang="en-US" baseline="0" dirty="0" smtClean="0"/>
              <a:t>Read through the table elements.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101</a:t>
            </a:fld>
            <a:endParaRPr lang="en-US" dirty="0"/>
          </a:p>
        </p:txBody>
      </p:sp>
    </p:spTree>
    <p:extLst>
      <p:ext uri="{BB962C8B-B14F-4D97-AF65-F5344CB8AC3E}">
        <p14:creationId xmlns:p14="http://schemas.microsoft.com/office/powerpoint/2010/main" val="141135176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come back</a:t>
            </a:r>
            <a:r>
              <a:rPr lang="en-US" baseline="0" dirty="0" smtClean="0"/>
              <a:t> to the demo file that we batched in File Manager.  The File is now called a Batch, and a Batch ID has been assigned.  We can see from the status that the Batch is processing.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102</a:t>
            </a:fld>
            <a:endParaRPr lang="en-US" dirty="0"/>
          </a:p>
        </p:txBody>
      </p:sp>
    </p:spTree>
    <p:extLst>
      <p:ext uri="{BB962C8B-B14F-4D97-AF65-F5344CB8AC3E}">
        <p14:creationId xmlns:p14="http://schemas.microsoft.com/office/powerpoint/2010/main" val="427769442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a:t>
            </a:r>
            <a:r>
              <a:rPr lang="en-US" baseline="0" dirty="0" smtClean="0"/>
              <a:t> as in File Manager, the Batch Manager screen doesn’t automatically refresh the Batch Status.  The user selects the blue refresh tool on the upper right hand side of the screen to refresh the batch status.  </a:t>
            </a:r>
          </a:p>
          <a:p>
            <a:endParaRPr lang="en-US" baseline="0" dirty="0" smtClean="0"/>
          </a:p>
          <a:p>
            <a:r>
              <a:rPr lang="en-US" baseline="0" dirty="0" smtClean="0"/>
              <a:t>Batch processing times depend on the size of the batches as well as connectivity.  Generally the batch processing time runs longer than File Validation.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103</a:t>
            </a:fld>
            <a:endParaRPr lang="en-US" dirty="0"/>
          </a:p>
        </p:txBody>
      </p:sp>
    </p:spTree>
    <p:extLst>
      <p:ext uri="{BB962C8B-B14F-4D97-AF65-F5344CB8AC3E}">
        <p14:creationId xmlns:p14="http://schemas.microsoft.com/office/powerpoint/2010/main" val="427769442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a:t>
            </a:r>
            <a:r>
              <a:rPr lang="en-US" baseline="0" dirty="0" smtClean="0"/>
              <a:t> the Batch has finished processing the Batch Status column is updated to Complete.  The user can than select the magnifying glass next to the target batch to view the batch details.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104</a:t>
            </a:fld>
            <a:endParaRPr lang="en-US" dirty="0"/>
          </a:p>
        </p:txBody>
      </p:sp>
    </p:spTree>
    <p:extLst>
      <p:ext uri="{BB962C8B-B14F-4D97-AF65-F5344CB8AC3E}">
        <p14:creationId xmlns:p14="http://schemas.microsoft.com/office/powerpoint/2010/main" val="9511200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a:t>
            </a:r>
            <a:r>
              <a:rPr lang="en-US" baseline="0" dirty="0" smtClean="0"/>
              <a:t> the Batch Details Page the user can view the Batch ID, the Auto-Batched Indicator (Y/N), Last Modified Date, Batch Status, Priority  and Data Status.  The user can likewise see the original File ID, the File Name and Uploaded Time.  </a:t>
            </a:r>
          </a:p>
          <a:p>
            <a:endParaRPr lang="en-US" baseline="0" dirty="0" smtClean="0"/>
          </a:p>
          <a:p>
            <a:r>
              <a:rPr lang="en-US" baseline="0" dirty="0" smtClean="0"/>
              <a:t>Using the magnifying glass the user can drill down another layer to verify the results of the ETL Process.</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105</a:t>
            </a:fld>
            <a:endParaRPr lang="en-US" dirty="0"/>
          </a:p>
        </p:txBody>
      </p:sp>
    </p:spTree>
    <p:extLst>
      <p:ext uri="{BB962C8B-B14F-4D97-AF65-F5344CB8AC3E}">
        <p14:creationId xmlns:p14="http://schemas.microsoft.com/office/powerpoint/2010/main" val="300423278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we are on the ETL Information tab of the Batch Details.  Note that the user can still select the Validation Information or the General Information tab to review the file history within TSDS eDM.  </a:t>
            </a:r>
          </a:p>
          <a:p>
            <a:endParaRPr lang="en-US" baseline="0" dirty="0" smtClean="0"/>
          </a:p>
          <a:p>
            <a:r>
              <a:rPr lang="en-US" baseline="0" dirty="0" smtClean="0"/>
              <a:t>The top of the screen shows the Status of the load plan as well as the start and end times for the plan to process.</a:t>
            </a:r>
          </a:p>
          <a:p>
            <a:endParaRPr lang="en-US" baseline="0" dirty="0" smtClean="0"/>
          </a:p>
          <a:p>
            <a:r>
              <a:rPr lang="en-US" baseline="0" dirty="0" smtClean="0"/>
              <a:t>The next section of the screen shows the individual table statistics – specifically how many records were inserted in each table.  Note that the XML Interchange Files may insert or update multiple tables within the ODS.  If the records are new, then they are inserted into the target table.  If the records submitted already exist in the warehouse and there are no changes, then the record if submitted but no changes are reflected.  If the records submitted already exist in the warehouse, but provide new information the records will be counted as updated.</a:t>
            </a:r>
          </a:p>
          <a:p>
            <a:endParaRPr lang="en-US" baseline="0" dirty="0" smtClean="0"/>
          </a:p>
          <a:p>
            <a:r>
              <a:rPr lang="en-US" b="1" baseline="0" dirty="0" smtClean="0"/>
              <a:t>Trainer note:  </a:t>
            </a:r>
            <a:r>
              <a:rPr lang="en-US" baseline="0" dirty="0" smtClean="0"/>
              <a:t>The orange box is animated.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106</a:t>
            </a:fld>
            <a:endParaRPr lang="en-US" dirty="0"/>
          </a:p>
        </p:txBody>
      </p:sp>
    </p:spTree>
    <p:extLst>
      <p:ext uri="{BB962C8B-B14F-4D97-AF65-F5344CB8AC3E}">
        <p14:creationId xmlns:p14="http://schemas.microsoft.com/office/powerpoint/2010/main" val="234474777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Further</a:t>
            </a:r>
            <a:r>
              <a:rPr lang="en-US" baseline="0" dirty="0" smtClean="0"/>
              <a:t> down on the same screen the user can also view the files generated by the ETL process.  In this case, as  the load plan completed without errors, the only files generated were the log file &amp; the load plan parameters.  Note that the user can select the magnifying glass icon to View File Content.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107</a:t>
            </a:fld>
            <a:endParaRPr lang="en-US" dirty="0"/>
          </a:p>
        </p:txBody>
      </p:sp>
    </p:spTree>
    <p:extLst>
      <p:ext uri="{BB962C8B-B14F-4D97-AF65-F5344CB8AC3E}">
        <p14:creationId xmlns:p14="http://schemas.microsoft.com/office/powerpoint/2010/main" val="353739326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 will explore these files more during the Guided Practice, but let’s take a quick look at the load plan log file.  The Batch Tag, highlighted above, may be needed to communicate a support issue.  Note that the user can download the log file from this screen.  </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108</a:t>
            </a:fld>
            <a:endParaRPr lang="en-US" dirty="0"/>
          </a:p>
        </p:txBody>
      </p:sp>
    </p:spTree>
    <p:extLst>
      <p:ext uri="{BB962C8B-B14F-4D97-AF65-F5344CB8AC3E}">
        <p14:creationId xmlns:p14="http://schemas.microsoft.com/office/powerpoint/2010/main" val="118261390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the plan completes</a:t>
            </a:r>
            <a:r>
              <a:rPr lang="en-US" baseline="0" dirty="0" smtClean="0"/>
              <a:t> with errors, the user will access the batch details following the same path.  </a:t>
            </a:r>
            <a:r>
              <a:rPr lang="en-US" dirty="0" smtClean="0"/>
              <a:t>On</a:t>
            </a:r>
            <a:r>
              <a:rPr lang="en-US" baseline="0" dirty="0" smtClean="0"/>
              <a:t> the Batch Details Page the user can view the Batch ID, the Auto-Batched Indicator (Y/N), Last Modified Date, Batch Status, Priority  and Data Status.  The user can likewise see the original File ID, the File Name and Uploaded Time.  </a:t>
            </a:r>
          </a:p>
          <a:p>
            <a:endParaRPr lang="en-US" baseline="0" dirty="0" smtClean="0"/>
          </a:p>
          <a:p>
            <a:r>
              <a:rPr lang="en-US" baseline="0" dirty="0" smtClean="0"/>
              <a:t>Using the magnifying glass the user can drill down again to see verify the results of the ETL Process.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109</a:t>
            </a:fld>
            <a:endParaRPr lang="en-US" dirty="0"/>
          </a:p>
        </p:txBody>
      </p:sp>
    </p:spTree>
    <p:extLst>
      <p:ext uri="{BB962C8B-B14F-4D97-AF65-F5344CB8AC3E}">
        <p14:creationId xmlns:p14="http://schemas.microsoft.com/office/powerpoint/2010/main" val="21821925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Notes:</a:t>
            </a:r>
          </a:p>
          <a:p>
            <a:endParaRPr lang="en-US" dirty="0" smtClean="0"/>
          </a:p>
          <a:p>
            <a:r>
              <a:rPr lang="en-US" dirty="0" smtClean="0"/>
              <a:t>Read through each section.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a:t>
            </a:fld>
            <a:endParaRPr lang="en-US" dirty="0"/>
          </a:p>
        </p:txBody>
      </p:sp>
    </p:spTree>
    <p:extLst>
      <p:ext uri="{BB962C8B-B14F-4D97-AF65-F5344CB8AC3E}">
        <p14:creationId xmlns:p14="http://schemas.microsoft.com/office/powerpoint/2010/main" val="71312809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When the plan completes with errors, the user still sees the log file and the load plan parameters under the ETL Generated Files section.  However, the error files will also be there – one file per type of error instance.  In this example, there is one record in  error in the StudentExtension file.  From this screen the user can select View File Content to review the error message and communicate support issues.  </a:t>
            </a:r>
          </a:p>
          <a:p>
            <a:endParaRPr lang="en-US" baseline="0" dirty="0" smtClean="0"/>
          </a:p>
          <a:p>
            <a:r>
              <a:rPr lang="en-US" baseline="0" dirty="0" smtClean="0"/>
              <a:t>We will discuss the action steps for the error files in a later section.</a:t>
            </a:r>
          </a:p>
          <a:p>
            <a:endParaRPr lang="en-US" baseline="0" dirty="0" smtClean="0"/>
          </a:p>
          <a:p>
            <a:r>
              <a:rPr lang="en-US" b="1" baseline="0" dirty="0" smtClean="0"/>
              <a:t>Trainer Questions:</a:t>
            </a:r>
          </a:p>
          <a:p>
            <a:pPr marL="228600" indent="-228600">
              <a:buAutoNum type="arabicParenR"/>
            </a:pPr>
            <a:r>
              <a:rPr lang="en-US" baseline="0" dirty="0" smtClean="0"/>
              <a:t>What process occurs in the Batch Manager?</a:t>
            </a:r>
          </a:p>
          <a:p>
            <a:pPr marL="228600" indent="-228600">
              <a:buAutoNum type="arabicParenR"/>
            </a:pPr>
            <a:r>
              <a:rPr lang="en-US" baseline="0" dirty="0" smtClean="0"/>
              <a:t>What are the possible end results of the validation process?</a:t>
            </a:r>
          </a:p>
          <a:p>
            <a:pPr marL="228600" indent="-228600">
              <a:buAutoNum type="arabicParenR"/>
            </a:pPr>
            <a:r>
              <a:rPr lang="en-US" baseline="0" dirty="0" smtClean="0"/>
              <a:t>How does a user verify that the ODS has been updated?</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110</a:t>
            </a:fld>
            <a:endParaRPr lang="en-US" dirty="0"/>
          </a:p>
        </p:txBody>
      </p:sp>
    </p:spTree>
    <p:extLst>
      <p:ext uri="{BB962C8B-B14F-4D97-AF65-F5344CB8AC3E}">
        <p14:creationId xmlns:p14="http://schemas.microsoft.com/office/powerpoint/2010/main" val="19723895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t>
            </a:r>
            <a:r>
              <a:rPr lang="en-US" baseline="0" dirty="0" smtClean="0"/>
              <a:t>w we are going to walk through the Batch Manager together and verify that the ODS has been updated using a software simulation.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111</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will complete a narrated simulation of Batch Manager. The narration will walk you through the process step by step.  This is a user-driven simulation, so your screen selections will advance the slides.</a:t>
            </a:r>
            <a:r>
              <a:rPr lang="en-US" baseline="0" dirty="0" smtClean="0"/>
              <a:t>  </a:t>
            </a:r>
            <a:r>
              <a:rPr lang="en-US" dirty="0" smtClean="0"/>
              <a:t>Let’s log in to Project Share to begin.</a:t>
            </a:r>
          </a:p>
          <a:p>
            <a:endParaRPr lang="en-US" b="1" dirty="0" smtClean="0"/>
          </a:p>
          <a:p>
            <a:r>
              <a:rPr lang="en-US" b="1" dirty="0" smtClean="0"/>
              <a:t>Trainer</a:t>
            </a:r>
            <a:r>
              <a:rPr lang="en-US" b="1" baseline="0" dirty="0" smtClean="0"/>
              <a:t> Note:</a:t>
            </a:r>
          </a:p>
          <a:p>
            <a:pPr marL="0" indent="0">
              <a:buFont typeface="Arial" pitchFamily="34" charset="0"/>
              <a:buNone/>
            </a:pPr>
            <a:r>
              <a:rPr lang="en-US" baseline="0" dirty="0" smtClean="0"/>
              <a:t>You can launch the simulation from the active link on this slide, but the participants will have to log in to Project Share to access the simulation under this course.</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112</a:t>
            </a:fld>
            <a:endParaRPr lang="en-US" dirty="0"/>
          </a:p>
        </p:txBody>
      </p:sp>
    </p:spTree>
    <p:extLst>
      <p:ext uri="{BB962C8B-B14F-4D97-AF65-F5344CB8AC3E}">
        <p14:creationId xmlns:p14="http://schemas.microsoft.com/office/powerpoint/2010/main" val="330730936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have access to a Delete Utility through the </a:t>
            </a:r>
            <a:r>
              <a:rPr lang="en-US" baseline="0" dirty="0" err="1" smtClean="0"/>
              <a:t>eData</a:t>
            </a:r>
            <a:r>
              <a:rPr lang="en-US" baseline="0" dirty="0" smtClean="0"/>
              <a:t> Manager in order to perform select deletes for the Dashboard Collections.  This is not used for PEIMS data.  The Delete Utility can delete records in the ODS that cannot be updated through a new data submission.  Only a handful of Deletes are available and should be used selectively.  Ideally the data going into the ODS should be right in the first place.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113</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228">
              <a:defRPr/>
            </a:pPr>
            <a:r>
              <a:rPr lang="en-US" baseline="0" dirty="0" smtClean="0">
                <a:latin typeface="Arial" pitchFamily="34" charset="0"/>
              </a:rPr>
              <a:t>Let’s take a good look back at the TSDS High Level End User Process map. Today we are going to focus on the data that has been loaded in to the ODS, although we will be accessing the Delete Utility from the menu of the eData Manager.</a:t>
            </a:r>
          </a:p>
          <a:p>
            <a:pPr defTabSz="919228">
              <a:defRPr/>
            </a:pPr>
            <a:endParaRPr lang="en-US" baseline="0" dirty="0" smtClean="0">
              <a:latin typeface="Arial" pitchFamily="34" charset="0"/>
            </a:endParaRPr>
          </a:p>
          <a:p>
            <a:pPr defTabSz="919228">
              <a:defRPr/>
            </a:pPr>
            <a:r>
              <a:rPr lang="en-US" b="1" baseline="0" dirty="0" smtClean="0">
                <a:latin typeface="Arial" pitchFamily="34" charset="0"/>
              </a:rPr>
              <a:t>Trainer notes:  </a:t>
            </a:r>
          </a:p>
          <a:p>
            <a:pPr defTabSz="919228">
              <a:defRPr/>
            </a:pPr>
            <a:r>
              <a:rPr lang="en-US" baseline="0" dirty="0" smtClean="0">
                <a:latin typeface="Arial" pitchFamily="34" charset="0"/>
              </a:rPr>
              <a:t>Make sure that the participants either download a copy of the TSDS High Level End User Process Map from Project Share or receive a hand out at this point.</a:t>
            </a:r>
          </a:p>
        </p:txBody>
      </p:sp>
      <p:sp>
        <p:nvSpPr>
          <p:cNvPr id="4" name="Slide Number Placeholder 3"/>
          <p:cNvSpPr>
            <a:spLocks noGrp="1"/>
          </p:cNvSpPr>
          <p:nvPr>
            <p:ph type="sldNum" sz="quarter" idx="10"/>
          </p:nvPr>
        </p:nvSpPr>
        <p:spPr/>
        <p:txBody>
          <a:bodyPr/>
          <a:lstStyle/>
          <a:p>
            <a:fld id="{9D1CB7FC-B682-4230-B9FB-C227E7AC6C43}" type="slidenum">
              <a:rPr lang="en-US" smtClean="0"/>
              <a:pPr/>
              <a:t>114</a:t>
            </a:fld>
            <a:endParaRPr lang="en-US" dirty="0"/>
          </a:p>
        </p:txBody>
      </p:sp>
    </p:spTree>
    <p:extLst>
      <p:ext uri="{BB962C8B-B14F-4D97-AF65-F5344CB8AC3E}">
        <p14:creationId xmlns:p14="http://schemas.microsoft.com/office/powerpoint/2010/main" val="224114395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86">
              <a:defRPr/>
            </a:pPr>
            <a:r>
              <a:rPr lang="en-US" baseline="0" dirty="0" smtClean="0"/>
              <a:t>Once data has been loaded into the OSD, certain deletes can be executed through eDM.</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115</a:t>
            </a:fld>
            <a:endParaRPr lang="en-US" dirty="0"/>
          </a:p>
        </p:txBody>
      </p:sp>
    </p:spTree>
    <p:extLst>
      <p:ext uri="{BB962C8B-B14F-4D97-AF65-F5344CB8AC3E}">
        <p14:creationId xmlns:p14="http://schemas.microsoft.com/office/powerpoint/2010/main" val="56080210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Delete Utility is accessed through the eDM Menu.  The Delete Utility opens up in a new tab.  eDM remains open in the original tab.  Only LEA level users have access to the Delete Utility – not Campus Users.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116</a:t>
            </a:fld>
            <a:endParaRPr lang="en-US" dirty="0"/>
          </a:p>
        </p:txBody>
      </p:sp>
    </p:spTree>
    <p:extLst>
      <p:ext uri="{BB962C8B-B14F-4D97-AF65-F5344CB8AC3E}">
        <p14:creationId xmlns:p14="http://schemas.microsoft.com/office/powerpoint/2010/main" val="373112636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home page of</a:t>
            </a:r>
            <a:r>
              <a:rPr lang="en-US" baseline="0" dirty="0" smtClean="0"/>
              <a:t> the Delete Utility has a rolling list of all the deletes that have been executed.  In this case, no deletes have been executed yet.  The menu shows My Deletes and New Delete Requests.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117</a:t>
            </a:fld>
            <a:endParaRPr lang="en-US" dirty="0"/>
          </a:p>
        </p:txBody>
      </p:sp>
    </p:spTree>
    <p:extLst>
      <p:ext uri="{BB962C8B-B14F-4D97-AF65-F5344CB8AC3E}">
        <p14:creationId xmlns:p14="http://schemas.microsoft.com/office/powerpoint/2010/main" val="195078809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135">
              <a:defRPr/>
            </a:pPr>
            <a:r>
              <a:rPr lang="en-US" baseline="0" dirty="0" smtClean="0"/>
              <a:t>Now let’s go ahead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118</a:t>
            </a:fld>
            <a:endParaRPr lang="en-US" dirty="0"/>
          </a:p>
        </p:txBody>
      </p:sp>
    </p:spTree>
    <p:extLst>
      <p:ext uri="{BB962C8B-B14F-4D97-AF65-F5344CB8AC3E}">
        <p14:creationId xmlns:p14="http://schemas.microsoft.com/office/powerpoint/2010/main" val="296844447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a:t>
            </a:r>
            <a:r>
              <a:rPr lang="en-US" baseline="0" dirty="0" smtClean="0"/>
              <a:t> this screen users can see the name of the Delete and the Collection to which it belongs.  </a:t>
            </a:r>
            <a:r>
              <a:rPr lang="en-US" dirty="0" smtClean="0"/>
              <a:t>These are the deletes that are currently available.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119</a:t>
            </a:fld>
            <a:endParaRPr lang="en-US" dirty="0"/>
          </a:p>
        </p:txBody>
      </p:sp>
    </p:spTree>
    <p:extLst>
      <p:ext uri="{BB962C8B-B14F-4D97-AF65-F5344CB8AC3E}">
        <p14:creationId xmlns:p14="http://schemas.microsoft.com/office/powerpoint/2010/main" val="23243539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link to the TSDS DTU installer as well as eDM are both accessed under the TSDS Portal.  Let’s review how to log in to the TSDS Portal.</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a:t>
            </a:r>
            <a:r>
              <a:rPr lang="en-US" baseline="0" dirty="0" smtClean="0"/>
              <a:t> the list of currently available deletes.  </a:t>
            </a:r>
          </a:p>
          <a:p>
            <a:endParaRPr lang="en-US" baseline="0" dirty="0" smtClean="0"/>
          </a:p>
          <a:p>
            <a:r>
              <a:rPr lang="en-US" b="1" baseline="0" dirty="0" smtClean="0"/>
              <a:t>Trainer note:</a:t>
            </a:r>
          </a:p>
          <a:p>
            <a:r>
              <a:rPr lang="en-US" b="0" baseline="0" dirty="0" smtClean="0"/>
              <a:t>Read through the table of deletes &amp; make sure the users understand the deletes. </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120</a:t>
            </a:fld>
            <a:endParaRPr lang="en-US" dirty="0"/>
          </a:p>
        </p:txBody>
      </p:sp>
    </p:spTree>
    <p:extLst>
      <p:ext uri="{BB962C8B-B14F-4D97-AF65-F5344CB8AC3E}">
        <p14:creationId xmlns:p14="http://schemas.microsoft.com/office/powerpoint/2010/main" val="1069257818"/>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you know</a:t>
            </a:r>
            <a:r>
              <a:rPr lang="en-US" baseline="0" dirty="0" smtClean="0"/>
              <a:t> what Delete you need to execute, select the blue arrow to launch.</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121</a:t>
            </a:fld>
            <a:endParaRPr lang="en-US" dirty="0"/>
          </a:p>
        </p:txBody>
      </p:sp>
    </p:spTree>
    <p:extLst>
      <p:ext uri="{BB962C8B-B14F-4D97-AF65-F5344CB8AC3E}">
        <p14:creationId xmlns:p14="http://schemas.microsoft.com/office/powerpoint/2010/main" val="4003640066"/>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the following screen the user needs to</a:t>
            </a:r>
            <a:r>
              <a:rPr lang="en-US" baseline="0" dirty="0" smtClean="0"/>
              <a:t> review the Delete and the description, add any pertinent administrative comments and then preview the selected delete.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122</a:t>
            </a:fld>
            <a:endParaRPr lang="en-US" dirty="0"/>
          </a:p>
        </p:txBody>
      </p:sp>
    </p:spTree>
    <p:extLst>
      <p:ext uri="{BB962C8B-B14F-4D97-AF65-F5344CB8AC3E}">
        <p14:creationId xmlns:p14="http://schemas.microsoft.com/office/powerpoint/2010/main" val="110772725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Delete</a:t>
            </a:r>
            <a:r>
              <a:rPr lang="en-US" baseline="0" dirty="0" smtClean="0"/>
              <a:t> Summary shows how many records will be deleted from each table.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123</a:t>
            </a:fld>
            <a:endParaRPr lang="en-US" dirty="0"/>
          </a:p>
        </p:txBody>
      </p:sp>
    </p:spTree>
    <p:extLst>
      <p:ext uri="{BB962C8B-B14F-4D97-AF65-F5344CB8AC3E}">
        <p14:creationId xmlns:p14="http://schemas.microsoft.com/office/powerpoint/2010/main" val="235821772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Further</a:t>
            </a:r>
            <a:r>
              <a:rPr lang="en-US" baseline="0" dirty="0" smtClean="0"/>
              <a:t> down on that screen the user can see the details of the records to be deleted by table.  Note the user can also preview the records in Excel by selected that icon.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124</a:t>
            </a:fld>
            <a:endParaRPr lang="en-US" dirty="0"/>
          </a:p>
        </p:txBody>
      </p:sp>
    </p:spTree>
    <p:extLst>
      <p:ext uri="{BB962C8B-B14F-4D97-AF65-F5344CB8AC3E}">
        <p14:creationId xmlns:p14="http://schemas.microsoft.com/office/powerpoint/2010/main" val="208227479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Data will only be deleted for that table and grain.  For example if the Delete is for Programs Fact the command will delete all Programs Fact records loaded for the dashboard for that LEA.</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125</a:t>
            </a:fld>
            <a:endParaRPr lang="en-US" dirty="0"/>
          </a:p>
        </p:txBody>
      </p:sp>
    </p:spTree>
    <p:extLst>
      <p:ext uri="{BB962C8B-B14F-4D97-AF65-F5344CB8AC3E}">
        <p14:creationId xmlns:p14="http://schemas.microsoft.com/office/powerpoint/2010/main" val="1690625588"/>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a:t>
            </a:r>
            <a:r>
              <a:rPr lang="en-US" baseline="0" dirty="0" smtClean="0"/>
              <a:t> the file is downloaded, the user can review the records to be deleted.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126</a:t>
            </a:fld>
            <a:endParaRPr lang="en-US" dirty="0"/>
          </a:p>
        </p:txBody>
      </p:sp>
    </p:spTree>
    <p:extLst>
      <p:ext uri="{BB962C8B-B14F-4D97-AF65-F5344CB8AC3E}">
        <p14:creationId xmlns:p14="http://schemas.microsoft.com/office/powerpoint/2010/main" val="320843053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127</a:t>
            </a:fld>
            <a:endParaRPr lang="en-US" dirty="0"/>
          </a:p>
        </p:txBody>
      </p:sp>
    </p:spTree>
    <p:extLst>
      <p:ext uri="{BB962C8B-B14F-4D97-AF65-F5344CB8AC3E}">
        <p14:creationId xmlns:p14="http://schemas.microsoft.com/office/powerpoint/2010/main" val="46000232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Bef>
                <a:spcPts val="600"/>
              </a:spcBef>
              <a:spcAft>
                <a:spcPts val="300"/>
              </a:spcAft>
            </a:pPr>
            <a:r>
              <a:rPr lang="en-US" sz="1200" dirty="0" smtClean="0"/>
              <a:t>The instructor will lead you through this simulation.</a:t>
            </a:r>
          </a:p>
          <a:p>
            <a:pPr>
              <a:lnSpc>
                <a:spcPct val="106000"/>
              </a:lnSpc>
              <a:spcBef>
                <a:spcPts val="600"/>
              </a:spcBef>
              <a:spcAft>
                <a:spcPts val="300"/>
              </a:spcAft>
            </a:pPr>
            <a:r>
              <a:rPr lang="en-US" sz="1200" dirty="0" smtClean="0"/>
              <a:t>This activity can also be found under this course in Project Share</a:t>
            </a:r>
          </a:p>
          <a:p>
            <a:endParaRPr lang="en-US" dirty="0" smtClean="0"/>
          </a:p>
          <a:p>
            <a:r>
              <a:rPr lang="en-US" b="0" baseline="0" dirty="0" smtClean="0"/>
              <a:t>.</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130</a:t>
            </a:fld>
            <a:endParaRPr lang="en-US" dirty="0"/>
          </a:p>
        </p:txBody>
      </p:sp>
    </p:spTree>
    <p:extLst>
      <p:ext uri="{BB962C8B-B14F-4D97-AF65-F5344CB8AC3E}">
        <p14:creationId xmlns:p14="http://schemas.microsoft.com/office/powerpoint/2010/main" val="170555872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are going to review the various components of the end user process in this activity.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131</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First we need to</a:t>
            </a:r>
            <a:r>
              <a:rPr lang="en-US" sz="1200" kern="1200" baseline="0" dirty="0" smtClean="0">
                <a:solidFill>
                  <a:schemeClr val="tx1"/>
                </a:solidFill>
                <a:effectLst/>
                <a:latin typeface="Arial" pitchFamily="34" charset="0"/>
                <a:ea typeface="+mn-ea"/>
                <a:cs typeface="Arial" pitchFamily="34" charset="0"/>
              </a:rPr>
              <a:t> log in to the TSDS Portal through </a:t>
            </a:r>
            <a:r>
              <a:rPr lang="en-US" sz="1200" kern="1200" dirty="0" smtClean="0">
                <a:solidFill>
                  <a:schemeClr val="tx1"/>
                </a:solidFill>
                <a:effectLst/>
                <a:latin typeface="Arial" pitchFamily="34" charset="0"/>
                <a:ea typeface="+mn-ea"/>
                <a:cs typeface="Arial" pitchFamily="34" charset="0"/>
              </a:rPr>
              <a:t>TEAL. </a:t>
            </a:r>
            <a:r>
              <a:rPr lang="en-US" sz="1200" kern="1200" baseline="0" dirty="0" smtClean="0">
                <a:solidFill>
                  <a:schemeClr val="tx1"/>
                </a:solidFill>
                <a:effectLst/>
                <a:latin typeface="Arial" pitchFamily="34" charset="0"/>
                <a:ea typeface="+mn-ea"/>
                <a:cs typeface="Arial" pitchFamily="34" charset="0"/>
              </a:rPr>
              <a:t> You can access the TEAL login page from the TEA website. www.tea.state.tx.us Then click the ‘TEASE and TEAL secure applications’ button on the right hand side of the page. Next, click the ‘TEAL login’ button.  Once you are in  TEAL, select the TSDS Portal from available applications. </a:t>
            </a:r>
            <a:endParaRPr lang="en-US" sz="1200" kern="1200" dirty="0" smtClean="0">
              <a:solidFill>
                <a:schemeClr val="tx1"/>
              </a:solidFill>
              <a:effectLst/>
              <a:latin typeface="Arial" pitchFamily="34" charset="0"/>
              <a:ea typeface="+mn-ea"/>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a:t>
            </a:fld>
            <a:endParaRPr lang="en-US" dirty="0"/>
          </a:p>
        </p:txBody>
      </p:sp>
    </p:spTree>
    <p:extLst>
      <p:ext uri="{BB962C8B-B14F-4D97-AF65-F5344CB8AC3E}">
        <p14:creationId xmlns:p14="http://schemas.microsoft.com/office/powerpoint/2010/main" val="205613779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Trainer Notes:</a:t>
            </a:r>
            <a:r>
              <a:rPr lang="en-US" b="1" baseline="0" dirty="0" smtClean="0"/>
              <a:t> </a:t>
            </a:r>
            <a:r>
              <a:rPr lang="en-US" baseline="0" dirty="0" smtClean="0"/>
              <a:t>Project the TSDS High Level End User Process Map Activity on a white board or wall. Print and cut the Activity Strips included in the training materials. Ask participants to draw the Activity Strip from a hat, box, bag etc. and then tape them to the wall or white board. Note: If taping onto a wall be sure to use painter’s tape which removes easily and does not leave marks. Once all Activity Strips have been taped, use the TSDS High Level End User Process Map Key (in the slide deck) to check for accuracy.</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132</a:t>
            </a:fld>
            <a:endParaRPr lang="en-US" dirty="0"/>
          </a:p>
        </p:txBody>
      </p:sp>
    </p:spTree>
    <p:extLst>
      <p:ext uri="{BB962C8B-B14F-4D97-AF65-F5344CB8AC3E}">
        <p14:creationId xmlns:p14="http://schemas.microsoft.com/office/powerpoint/2010/main" val="1649001375"/>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latin typeface="Arial" pitchFamily="34" charset="0"/>
              </a:rPr>
              <a:t>Trainer notes:  </a:t>
            </a:r>
            <a:r>
              <a:rPr lang="en-US" baseline="0" dirty="0" smtClean="0">
                <a:latin typeface="Arial" pitchFamily="34" charset="0"/>
              </a:rPr>
              <a:t>Project this image where the participants can view the answers.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133</a:t>
            </a:fld>
            <a:endParaRPr lang="en-US" dirty="0"/>
          </a:p>
        </p:txBody>
      </p:sp>
    </p:spTree>
    <p:extLst>
      <p:ext uri="{BB962C8B-B14F-4D97-AF65-F5344CB8AC3E}">
        <p14:creationId xmlns:p14="http://schemas.microsoft.com/office/powerpoint/2010/main" val="66319851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135">
              <a:defRPr/>
            </a:pPr>
            <a:r>
              <a:rPr lang="en-US" dirty="0" smtClean="0"/>
              <a:t>Now it is time for</a:t>
            </a:r>
            <a:r>
              <a:rPr lang="en-US" baseline="0" dirty="0" smtClean="0"/>
              <a:t> a quick </a:t>
            </a:r>
            <a:r>
              <a:rPr lang="en-US" dirty="0" smtClean="0"/>
              <a:t>Wrap</a:t>
            </a:r>
            <a:r>
              <a:rPr lang="en-US" baseline="0" dirty="0" smtClean="0"/>
              <a:t> Up, Knowledge Check, Survey, and Questions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134</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600"/>
              </a:spcBef>
              <a:spcAft>
                <a:spcPts val="300"/>
              </a:spcAft>
              <a:buNone/>
            </a:pPr>
            <a:r>
              <a:rPr lang="en-US" sz="1200" b="1" dirty="0" smtClean="0">
                <a:solidFill>
                  <a:schemeClr val="accent2"/>
                </a:solidFill>
                <a:sym typeface="Helvetica" charset="0"/>
              </a:rPr>
              <a:t>Today we talked about: </a:t>
            </a:r>
          </a:p>
          <a:p>
            <a:pPr>
              <a:lnSpc>
                <a:spcPct val="100000"/>
              </a:lnSpc>
            </a:pPr>
            <a:r>
              <a:rPr lang="en-US" sz="1200" dirty="0" smtClean="0"/>
              <a:t>Accessing  and navigating the TSDS DTU</a:t>
            </a:r>
          </a:p>
          <a:p>
            <a:pPr>
              <a:lnSpc>
                <a:spcPct val="100000"/>
              </a:lnSpc>
            </a:pPr>
            <a:r>
              <a:rPr lang="en-US" sz="1200" dirty="0" smtClean="0"/>
              <a:t>Using On Demand and Schedule tabs to transfer files</a:t>
            </a:r>
          </a:p>
          <a:p>
            <a:pPr>
              <a:lnSpc>
                <a:spcPct val="100000"/>
              </a:lnSpc>
            </a:pPr>
            <a:r>
              <a:rPr lang="en-US" sz="1200" dirty="0" smtClean="0"/>
              <a:t>Monitoring recent file transfers and log files</a:t>
            </a:r>
          </a:p>
          <a:p>
            <a:pPr>
              <a:lnSpc>
                <a:spcPct val="100000"/>
              </a:lnSpc>
            </a:pPr>
            <a:r>
              <a:rPr lang="en-US" sz="1200" dirty="0" smtClean="0"/>
              <a:t>Accessing and navigating TSDS eDM</a:t>
            </a:r>
          </a:p>
          <a:p>
            <a:pPr>
              <a:lnSpc>
                <a:spcPct val="100000"/>
              </a:lnSpc>
            </a:pPr>
            <a:r>
              <a:rPr lang="en-US" sz="1200" dirty="0" smtClean="0"/>
              <a:t>Uploading an XML Interchange File</a:t>
            </a:r>
          </a:p>
          <a:p>
            <a:pPr>
              <a:lnSpc>
                <a:spcPct val="100000"/>
              </a:lnSpc>
            </a:pPr>
            <a:r>
              <a:rPr lang="en-US" sz="1200" dirty="0" smtClean="0"/>
              <a:t>The data flow process within TSDS eDM</a:t>
            </a:r>
          </a:p>
          <a:p>
            <a:pPr>
              <a:lnSpc>
                <a:spcPct val="100000"/>
              </a:lnSpc>
            </a:pPr>
            <a:r>
              <a:rPr lang="en-US" sz="1200" dirty="0" smtClean="0"/>
              <a:t>Reviewing results in Batch Manager and verifying that the ODS has been updated</a:t>
            </a:r>
          </a:p>
          <a:p>
            <a:pPr>
              <a:lnSpc>
                <a:spcPct val="100000"/>
              </a:lnSpc>
            </a:pPr>
            <a:r>
              <a:rPr lang="en-US" sz="1200" dirty="0" smtClean="0"/>
              <a:t>Running the Delete</a:t>
            </a:r>
            <a:r>
              <a:rPr lang="en-US" sz="1200" baseline="0" dirty="0" smtClean="0"/>
              <a:t> Utility</a:t>
            </a:r>
            <a:endParaRPr lang="en-US" sz="120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135</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600"/>
              </a:spcBef>
              <a:spcAft>
                <a:spcPts val="300"/>
              </a:spcAft>
              <a:buNone/>
            </a:pPr>
            <a:r>
              <a:rPr lang="en-US" sz="1200" b="1" dirty="0" smtClean="0">
                <a:solidFill>
                  <a:schemeClr val="accent2"/>
                </a:solidFill>
                <a:sym typeface="Helvetica" charset="0"/>
              </a:rPr>
              <a:t>What did you learn?</a:t>
            </a:r>
            <a:endParaRPr lang="en-US" sz="1200" dirty="0" smtClean="0"/>
          </a:p>
          <a:p>
            <a:pPr>
              <a:lnSpc>
                <a:spcPct val="100000"/>
              </a:lnSpc>
              <a:spcBef>
                <a:spcPts val="600"/>
              </a:spcBef>
              <a:spcAft>
                <a:spcPts val="300"/>
              </a:spcAft>
            </a:pPr>
            <a:r>
              <a:rPr lang="en-US" sz="1200" dirty="0" smtClean="0"/>
              <a:t>How do we access the TSDS DTU and TSDS eDM?</a:t>
            </a:r>
          </a:p>
          <a:p>
            <a:pPr>
              <a:lnSpc>
                <a:spcPct val="100000"/>
              </a:lnSpc>
              <a:spcBef>
                <a:spcPts val="600"/>
              </a:spcBef>
              <a:spcAft>
                <a:spcPts val="300"/>
              </a:spcAft>
            </a:pPr>
            <a:r>
              <a:rPr lang="en-US" sz="1200" dirty="0" smtClean="0"/>
              <a:t>What are the two ways of transferring files within the TSDS DTU?</a:t>
            </a:r>
          </a:p>
          <a:p>
            <a:pPr>
              <a:lnSpc>
                <a:spcPct val="100000"/>
              </a:lnSpc>
              <a:spcBef>
                <a:spcPts val="600"/>
              </a:spcBef>
              <a:spcAft>
                <a:spcPts val="300"/>
              </a:spcAft>
            </a:pPr>
            <a:r>
              <a:rPr lang="en-US" sz="1200" dirty="0" smtClean="0"/>
              <a:t>Once an XML Interchange File is submitted to TSDS eDM, the file first passes though what process?</a:t>
            </a:r>
          </a:p>
          <a:p>
            <a:pPr>
              <a:lnSpc>
                <a:spcPct val="100000"/>
              </a:lnSpc>
              <a:spcBef>
                <a:spcPts val="600"/>
              </a:spcBef>
              <a:spcAft>
                <a:spcPts val="300"/>
              </a:spcAft>
            </a:pPr>
            <a:r>
              <a:rPr lang="en-US" sz="1200" dirty="0" smtClean="0"/>
              <a:t>How can a user verify that the ODS has been updated?</a:t>
            </a:r>
          </a:p>
          <a:p>
            <a:pPr>
              <a:lnSpc>
                <a:spcPct val="100000"/>
              </a:lnSpc>
              <a:spcBef>
                <a:spcPts val="600"/>
              </a:spcBef>
              <a:spcAft>
                <a:spcPts val="300"/>
              </a:spcAft>
            </a:pPr>
            <a:r>
              <a:rPr lang="en-US" sz="1200" dirty="0" smtClean="0"/>
              <a:t>How is the Delete Utility</a:t>
            </a:r>
            <a:r>
              <a:rPr lang="en-US" sz="1200" baseline="0" dirty="0" smtClean="0"/>
              <a:t> used? </a:t>
            </a:r>
            <a:endParaRPr lang="en-US" sz="1200" dirty="0" smtClean="0"/>
          </a:p>
          <a:p>
            <a:pPr>
              <a:lnSpc>
                <a:spcPct val="106000"/>
              </a:lnSpc>
              <a:spcBef>
                <a:spcPts val="573"/>
              </a:spcBef>
              <a:spcAft>
                <a:spcPts val="286"/>
              </a:spcAft>
            </a:pPr>
            <a:endParaRPr lang="en-US" sz="1100" dirty="0"/>
          </a:p>
          <a:p>
            <a:pPr defTabSz="919342">
              <a:defRPr/>
            </a:pPr>
            <a:endParaRPr lang="en-US" dirty="0" smtClean="0"/>
          </a:p>
          <a:p>
            <a:pPr defTabSz="909135">
              <a:defRPr/>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136</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135">
              <a:defRPr/>
            </a:pPr>
            <a:r>
              <a:rPr lang="en-US" dirty="0" smtClean="0"/>
              <a:t>Log in to Project</a:t>
            </a:r>
            <a:r>
              <a:rPr lang="en-US" baseline="0" dirty="0" smtClean="0"/>
              <a:t> Share and access the Knowledge Check under this course.  Please take a few minutes to complete all the answers.</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137</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73053">
              <a:defRPr/>
            </a:pPr>
            <a:r>
              <a:rPr lang="en-US" baseline="0" dirty="0" smtClean="0">
                <a:latin typeface="Arial" pitchFamily="34" charset="0"/>
              </a:rPr>
              <a:t>Please click the survey link in Project Share and take five minutes to answer questions about this training session.</a:t>
            </a:r>
          </a:p>
          <a:p>
            <a:endParaRPr lang="en-US" baseline="0" dirty="0" smtClean="0">
              <a:latin typeface="Arial" pitchFamily="34" charset="0"/>
            </a:endParaRPr>
          </a:p>
          <a:p>
            <a:r>
              <a:rPr lang="en-US" b="1" baseline="0" dirty="0" smtClean="0">
                <a:latin typeface="Arial" pitchFamily="34" charset="0"/>
              </a:rPr>
              <a:t>Trainer note:  </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a:t>
            </a:r>
            <a:r>
              <a:rPr lang="en-US" b="0" baseline="0" dirty="0" smtClean="0"/>
              <a:t> content of the slide should be updated with information about the survey that you choose to administer to the training participants.  The instructions and the hyper link should be updated.</a:t>
            </a:r>
            <a:endParaRPr lang="en-US" b="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138</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139</a:t>
            </a:fld>
            <a:endParaRPr lang="en-US" dirty="0"/>
          </a:p>
        </p:txBody>
      </p:sp>
    </p:spTree>
    <p:extLst>
      <p:ext uri="{BB962C8B-B14F-4D97-AF65-F5344CB8AC3E}">
        <p14:creationId xmlns:p14="http://schemas.microsoft.com/office/powerpoint/2010/main" val="20356457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a:t>
            </a:r>
            <a:r>
              <a:rPr lang="en-US" baseline="0" dirty="0" smtClean="0"/>
              <a:t>t we will discuss the TSDS Data Transfer Utility, also known as the TSDS DTU.</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70000"/>
            </a:pPr>
            <a:r>
              <a:rPr lang="en-US" dirty="0" smtClean="0"/>
              <a:t>TSDS Data Transfer Utility (TSDS DTU) is d</a:t>
            </a:r>
            <a:r>
              <a:rPr lang="en-US" sz="1200" kern="1200" dirty="0" smtClean="0">
                <a:solidFill>
                  <a:schemeClr val="tx1"/>
                </a:solidFill>
                <a:latin typeface="Arial" pitchFamily="34" charset="0"/>
                <a:ea typeface="+mn-ea"/>
                <a:cs typeface="Arial" pitchFamily="34" charset="0"/>
              </a:rPr>
              <a:t>esigned to be a secure FTP file transfer client utility.  The TSDS DTU is installed at the Local Education Agency (LEA).</a:t>
            </a:r>
            <a:r>
              <a:rPr lang="en-US" sz="1200" kern="1200" baseline="0" dirty="0" smtClean="0">
                <a:solidFill>
                  <a:schemeClr val="tx1"/>
                </a:solidFill>
                <a:latin typeface="Arial" pitchFamily="34" charset="0"/>
                <a:ea typeface="+mn-ea"/>
                <a:cs typeface="Arial" pitchFamily="34" charset="0"/>
              </a:rPr>
              <a:t>  </a:t>
            </a:r>
            <a:r>
              <a:rPr lang="en-US" sz="1200" kern="1200" dirty="0" smtClean="0">
                <a:solidFill>
                  <a:schemeClr val="tx1"/>
                </a:solidFill>
                <a:latin typeface="Arial" pitchFamily="34" charset="0"/>
                <a:ea typeface="+mn-ea"/>
                <a:cs typeface="Arial" pitchFamily="34" charset="0"/>
              </a:rPr>
              <a:t>This</a:t>
            </a:r>
            <a:r>
              <a:rPr lang="en-US" sz="1200" kern="1200" baseline="0" dirty="0" smtClean="0">
                <a:solidFill>
                  <a:schemeClr val="tx1"/>
                </a:solidFill>
                <a:latin typeface="Arial" pitchFamily="34" charset="0"/>
                <a:ea typeface="+mn-ea"/>
                <a:cs typeface="Arial" pitchFamily="34" charset="0"/>
              </a:rPr>
              <a:t> tool f</a:t>
            </a:r>
            <a:r>
              <a:rPr lang="en-US" sz="1200" kern="1200" dirty="0" smtClean="0">
                <a:solidFill>
                  <a:schemeClr val="tx1"/>
                </a:solidFill>
                <a:latin typeface="Arial" pitchFamily="34" charset="0"/>
                <a:ea typeface="+mn-ea"/>
                <a:cs typeface="Arial" pitchFamily="34" charset="0"/>
              </a:rPr>
              <a:t>acilitates both On Demand and Scheduled file transfers,</a:t>
            </a:r>
            <a:r>
              <a:rPr lang="en-US" sz="1200" kern="1200" baseline="0" dirty="0" smtClean="0">
                <a:solidFill>
                  <a:schemeClr val="tx1"/>
                </a:solidFill>
                <a:latin typeface="Arial" pitchFamily="34" charset="0"/>
                <a:ea typeface="+mn-ea"/>
                <a:cs typeface="Arial" pitchFamily="34" charset="0"/>
              </a:rPr>
              <a:t> and s</a:t>
            </a:r>
            <a:r>
              <a:rPr lang="en-US" sz="1200" kern="1200" dirty="0" smtClean="0">
                <a:solidFill>
                  <a:schemeClr val="tx1"/>
                </a:solidFill>
                <a:latin typeface="Arial" pitchFamily="34" charset="0"/>
                <a:ea typeface="+mn-ea"/>
                <a:cs typeface="Arial" pitchFamily="34" charset="0"/>
              </a:rPr>
              <a:t>ends the XML Interchange Files to TSDS eDM.</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a:t>
            </a:fld>
            <a:endParaRPr lang="en-US" dirty="0"/>
          </a:p>
        </p:txBody>
      </p:sp>
    </p:spTree>
    <p:extLst>
      <p:ext uri="{BB962C8B-B14F-4D97-AF65-F5344CB8AC3E}">
        <p14:creationId xmlns:p14="http://schemas.microsoft.com/office/powerpoint/2010/main" val="41189529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70000"/>
            </a:pPr>
            <a:r>
              <a:rPr lang="en-US" dirty="0" smtClean="0"/>
              <a:t>TSDS Data Transfer Utility (TSDS DTU) enables authorized users to:</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Transfer interchange files through the </a:t>
            </a:r>
            <a:r>
              <a:rPr lang="en-US" sz="1200" b="1" kern="1200" dirty="0" smtClean="0">
                <a:solidFill>
                  <a:schemeClr val="tx1"/>
                </a:solidFill>
                <a:latin typeface="Arial" pitchFamily="34" charset="0"/>
                <a:ea typeface="+mn-ea"/>
                <a:cs typeface="Arial" pitchFamily="34" charset="0"/>
              </a:rPr>
              <a:t>On Demand </a:t>
            </a:r>
            <a:r>
              <a:rPr lang="en-US" sz="1200" kern="1200" dirty="0" smtClean="0">
                <a:solidFill>
                  <a:schemeClr val="tx1"/>
                </a:solidFill>
                <a:latin typeface="Arial" pitchFamily="34" charset="0"/>
                <a:ea typeface="+mn-ea"/>
                <a:cs typeface="Arial" pitchFamily="34" charset="0"/>
              </a:rPr>
              <a:t>tab</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Transfer interchange files automatically by setting configurations on the </a:t>
            </a:r>
            <a:r>
              <a:rPr lang="en-US" sz="1200" b="1" kern="1200" dirty="0" smtClean="0">
                <a:solidFill>
                  <a:schemeClr val="tx1"/>
                </a:solidFill>
                <a:latin typeface="Arial" pitchFamily="34" charset="0"/>
                <a:ea typeface="+mn-ea"/>
                <a:cs typeface="Arial" pitchFamily="34" charset="0"/>
              </a:rPr>
              <a:t>Schedule </a:t>
            </a:r>
            <a:r>
              <a:rPr lang="en-US" sz="1200" kern="1200" dirty="0" smtClean="0">
                <a:solidFill>
                  <a:schemeClr val="tx1"/>
                </a:solidFill>
                <a:latin typeface="Arial" pitchFamily="34" charset="0"/>
                <a:ea typeface="+mn-ea"/>
                <a:cs typeface="Arial" pitchFamily="34" charset="0"/>
              </a:rPr>
              <a:t>tab</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Monitor the history of the files in the </a:t>
            </a:r>
            <a:r>
              <a:rPr lang="en-US" sz="1200" b="1" kern="1200" dirty="0" smtClean="0">
                <a:solidFill>
                  <a:schemeClr val="tx1"/>
                </a:solidFill>
                <a:latin typeface="Arial" pitchFamily="34" charset="0"/>
                <a:ea typeface="+mn-ea"/>
                <a:cs typeface="Arial" pitchFamily="34" charset="0"/>
              </a:rPr>
              <a:t>Recent History </a:t>
            </a:r>
            <a:r>
              <a:rPr lang="en-US" sz="1200" kern="1200" dirty="0" smtClean="0">
                <a:solidFill>
                  <a:schemeClr val="tx1"/>
                </a:solidFill>
                <a:latin typeface="Arial" pitchFamily="34" charset="0"/>
                <a:ea typeface="+mn-ea"/>
                <a:cs typeface="Arial" pitchFamily="34" charset="0"/>
              </a:rPr>
              <a:t>tab as they are processed both for </a:t>
            </a:r>
            <a:r>
              <a:rPr lang="en-US" sz="1200" b="1" kern="1200" dirty="0" smtClean="0">
                <a:solidFill>
                  <a:schemeClr val="tx1"/>
                </a:solidFill>
                <a:latin typeface="Arial" pitchFamily="34" charset="0"/>
                <a:ea typeface="+mn-ea"/>
                <a:cs typeface="Arial" pitchFamily="34" charset="0"/>
              </a:rPr>
              <a:t>On Demand </a:t>
            </a:r>
            <a:r>
              <a:rPr lang="en-US" sz="1200" kern="1200" dirty="0" smtClean="0">
                <a:solidFill>
                  <a:schemeClr val="tx1"/>
                </a:solidFill>
                <a:latin typeface="Arial" pitchFamily="34" charset="0"/>
                <a:ea typeface="+mn-ea"/>
                <a:cs typeface="Arial" pitchFamily="34" charset="0"/>
              </a:rPr>
              <a:t>and </a:t>
            </a:r>
            <a:r>
              <a:rPr lang="en-US" sz="1200" b="1" kern="1200" dirty="0" smtClean="0">
                <a:solidFill>
                  <a:schemeClr val="tx1"/>
                </a:solidFill>
                <a:latin typeface="Arial" pitchFamily="34" charset="0"/>
                <a:ea typeface="+mn-ea"/>
                <a:cs typeface="Arial" pitchFamily="34" charset="0"/>
              </a:rPr>
              <a:t>Schedule </a:t>
            </a:r>
            <a:r>
              <a:rPr lang="en-US" sz="1200" kern="1200" dirty="0" smtClean="0">
                <a:solidFill>
                  <a:schemeClr val="tx1"/>
                </a:solidFill>
                <a:latin typeface="Arial" pitchFamily="34" charset="0"/>
                <a:ea typeface="+mn-ea"/>
                <a:cs typeface="Arial" pitchFamily="34" charset="0"/>
              </a:rPr>
              <a:t>tabs</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Monitor log details in the log tab both for </a:t>
            </a:r>
            <a:r>
              <a:rPr lang="en-US" sz="1200" b="1" kern="1200" dirty="0" smtClean="0">
                <a:solidFill>
                  <a:schemeClr val="tx1"/>
                </a:solidFill>
                <a:latin typeface="Arial" pitchFamily="34" charset="0"/>
                <a:ea typeface="+mn-ea"/>
                <a:cs typeface="Arial" pitchFamily="34" charset="0"/>
              </a:rPr>
              <a:t>On Demand</a:t>
            </a:r>
            <a:r>
              <a:rPr lang="en-US" sz="1200" kern="1200" dirty="0" smtClean="0">
                <a:solidFill>
                  <a:schemeClr val="tx1"/>
                </a:solidFill>
                <a:latin typeface="Arial" pitchFamily="34" charset="0"/>
                <a:ea typeface="+mn-ea"/>
                <a:cs typeface="Arial" pitchFamily="34" charset="0"/>
              </a:rPr>
              <a:t> and </a:t>
            </a:r>
            <a:r>
              <a:rPr lang="en-US" sz="1200" b="1" kern="1200" dirty="0" smtClean="0">
                <a:solidFill>
                  <a:schemeClr val="tx1"/>
                </a:solidFill>
                <a:latin typeface="Arial" pitchFamily="34" charset="0"/>
                <a:ea typeface="+mn-ea"/>
                <a:cs typeface="Arial" pitchFamily="34" charset="0"/>
              </a:rPr>
              <a:t>Scheduled</a:t>
            </a:r>
            <a:r>
              <a:rPr lang="en-US" sz="1200" b="1" kern="1200" baseline="0" dirty="0" smtClean="0">
                <a:solidFill>
                  <a:schemeClr val="tx1"/>
                </a:solidFill>
                <a:latin typeface="Arial" pitchFamily="34" charset="0"/>
                <a:ea typeface="+mn-ea"/>
                <a:cs typeface="Arial" pitchFamily="34" charset="0"/>
              </a:rPr>
              <a:t> </a:t>
            </a:r>
            <a:r>
              <a:rPr lang="en-US" sz="1200" b="0" kern="1200" baseline="0" dirty="0" smtClean="0">
                <a:solidFill>
                  <a:schemeClr val="tx1"/>
                </a:solidFill>
                <a:latin typeface="Arial" pitchFamily="34" charset="0"/>
                <a:ea typeface="+mn-ea"/>
                <a:cs typeface="Arial" pitchFamily="34" charset="0"/>
              </a:rPr>
              <a:t>transfers</a:t>
            </a:r>
            <a:endParaRPr lang="en-US" sz="1200" b="1" kern="1200" dirty="0" smtClean="0">
              <a:solidFill>
                <a:schemeClr val="tx1"/>
              </a:solidFill>
              <a:latin typeface="Arial" pitchFamily="34" charset="0"/>
              <a:ea typeface="+mn-ea"/>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a:t>
            </a:fld>
            <a:endParaRPr lang="en-US" dirty="0"/>
          </a:p>
        </p:txBody>
      </p:sp>
    </p:spTree>
    <p:extLst>
      <p:ext uri="{BB962C8B-B14F-4D97-AF65-F5344CB8AC3E}">
        <p14:creationId xmlns:p14="http://schemas.microsoft.com/office/powerpoint/2010/main" val="2307589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Now that we have logged in to the TSDS Portal and talked about the necessary file preparation, let’s jump in to the TSDS DTU.  The TSDS DTU needs to initially be downloaded and installed locally.  After that install, the TSDS DTU will be accessed locally.  Included with this course is a Quick Reference Guide on the TSDS DTU Installation.  This is a good opportunity to stop and download the documentation.  Log in to Project Share and download the document under this course.</a:t>
            </a:r>
          </a:p>
          <a:p>
            <a:pPr defTabSz="919342">
              <a:defRPr/>
            </a:pPr>
            <a:endParaRPr lang="en-US" baseline="0" dirty="0" smtClean="0">
              <a:latin typeface="Arial" pitchFamily="34" charset="0"/>
            </a:endParaRPr>
          </a:p>
          <a:p>
            <a:pPr defTabSz="919342">
              <a:defRPr/>
            </a:pPr>
            <a:endParaRPr lang="en-US" baseline="0" dirty="0" smtClean="0">
              <a:latin typeface="Arial" pitchFamily="34" charset="0"/>
            </a:endParaRPr>
          </a:p>
          <a:p>
            <a:pPr defTabSz="919342">
              <a:defRPr/>
            </a:pPr>
            <a:r>
              <a:rPr lang="en-US" b="1" baseline="0" dirty="0" smtClean="0">
                <a:latin typeface="Arial" pitchFamily="34" charset="0"/>
              </a:rPr>
              <a:t>Trainer Notes:  </a:t>
            </a:r>
            <a:r>
              <a:rPr lang="en-US" baseline="0" dirty="0" smtClean="0">
                <a:latin typeface="Arial" pitchFamily="34" charset="0"/>
              </a:rPr>
              <a:t>Have participants download the TSDS DTU Install Guide or pass them out.</a:t>
            </a:r>
          </a:p>
          <a:p>
            <a:pPr defTabSz="919342">
              <a:defRPr/>
            </a:pPr>
            <a:endParaRPr lang="en-US" baseline="0" dirty="0" smtClean="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17</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The link to the TSDS DTU installer is located under Manager Data Loads.</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18</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The link to download and install the TSDS DTU is on the upper right hand corner of the screen.  Click to initiate the download.  The installer wizard will run through all the necessary steps.  The DTU should be installed on a server, not a workstation.  If the DTU is installed on a machine and it is shut down, the scheduled file transfers will not run.</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19</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We</a:t>
            </a:r>
            <a:r>
              <a:rPr lang="en-US" b="0" baseline="0" dirty="0" smtClean="0"/>
              <a:t> are going to discuss how to load data into the Operational Data Store (or the ODS).  The LEAs need to first transfer the files using the TSDS Data Transfer Utility (the TSDS DTU) and then monitor the data flow in the TSDS eData Manager.  We will review the TSDS DTU; learn how to transfer the XML Interchange Files; Review TSDS eDM and  learn how a file processes through the system; we will also learn how to verify that the Operational Data Store (the ODS) has been updated; and we will learn how to run the Delete Utility. </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a:t>
            </a:fld>
            <a:endParaRPr lang="en-US" dirty="0"/>
          </a:p>
        </p:txBody>
      </p:sp>
    </p:spTree>
    <p:extLst>
      <p:ext uri="{BB962C8B-B14F-4D97-AF65-F5344CB8AC3E}">
        <p14:creationId xmlns:p14="http://schemas.microsoft.com/office/powerpoint/2010/main" val="735313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DTU will archive files per collection by creating a zip file in the “TMP” folder under DTU installation directory</a:t>
            </a:r>
          </a:p>
          <a:p>
            <a:r>
              <a:rPr lang="en-US" dirty="0" smtClean="0"/>
              <a:t>There is a check box in the configuration panel as “remove archive files after the transfer” if it’s enabled the DTU will delete zip files under the “TMP”  folder after the transfer, if it is not enabled the DTU will not remove the zip file.   The DTU does not remove the original files selected for an On Demand transfer.</a:t>
            </a:r>
          </a:p>
          <a:p>
            <a:r>
              <a:rPr lang="en-US" dirty="0" smtClean="0"/>
              <a:t>As for scheduled transfers, the DTU will create a zip file per collection under the scheduled task’s folder  </a:t>
            </a:r>
          </a:p>
          <a:p>
            <a:r>
              <a:rPr lang="en-US" dirty="0" smtClean="0"/>
              <a:t>The DTU will delete the original files and create an archive folder under the original source folder. The DTU will place the zip files it transfers into the archive folder.  These zip files are not deleted by the DTU.  It is the LEA responsibility to remove these files.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20</a:t>
            </a:fld>
            <a:endParaRPr lang="en-US" dirty="0"/>
          </a:p>
        </p:txBody>
      </p:sp>
    </p:spTree>
    <p:extLst>
      <p:ext uri="{BB962C8B-B14F-4D97-AF65-F5344CB8AC3E}">
        <p14:creationId xmlns:p14="http://schemas.microsoft.com/office/powerpoint/2010/main" val="32338760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Once the TSDS DTU has been installed locally, the TSDS DTU can be located be through the Start Menu.  Select All Programs to search for the installation folder.</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21</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Under the installation folder, select the TSDS DTU icon.</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22</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Clicking on the TSDS DTU icon launches the batch file.  It will take just a moment for the TSDS DTU to run through the launch scripts.</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23</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Next</a:t>
            </a:r>
            <a:r>
              <a:rPr lang="en-US" baseline="0" dirty="0" smtClean="0"/>
              <a:t> the user needs to enter the login id and password for the TEAL service account assigned to the LEA for this application. </a:t>
            </a:r>
            <a:r>
              <a:rPr lang="en-US" dirty="0" smtClean="0"/>
              <a:t>Note that after the initial installation, the TSDS DTU is accessed </a:t>
            </a:r>
            <a:r>
              <a:rPr lang="en-US" i="1" dirty="0" smtClean="0"/>
              <a:t>locally.</a:t>
            </a:r>
            <a:r>
              <a:rPr lang="en-US" i="1" baseline="0" dirty="0" smtClean="0"/>
              <a:t>  </a:t>
            </a:r>
            <a:r>
              <a:rPr lang="en-US" dirty="0" smtClean="0"/>
              <a:t>There is no need to log into TEAL to access the DTU.</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24</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a:t>
            </a:r>
            <a:r>
              <a:rPr lang="en-US" baseline="0" dirty="0" smtClean="0"/>
              <a:t> the user logs in, there are several menu choices and tabs across the top.  The main tab selections are:  On Demand, Schedule, Recent Transfer History, Logs and Configuration. We won’t be using the Configuration tab.</a:t>
            </a:r>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25</a:t>
            </a:fld>
            <a:endParaRPr lang="en-US" dirty="0"/>
          </a:p>
        </p:txBody>
      </p:sp>
    </p:spTree>
    <p:extLst>
      <p:ext uri="{BB962C8B-B14F-4D97-AF65-F5344CB8AC3E}">
        <p14:creationId xmlns:p14="http://schemas.microsoft.com/office/powerpoint/2010/main" val="18867598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rial" pitchFamily="34" charset="0"/>
                <a:ea typeface="+mn-ea"/>
                <a:cs typeface="Arial" pitchFamily="34" charset="0"/>
              </a:rPr>
              <a:t>TSDS DTU Menu</a:t>
            </a:r>
            <a:r>
              <a:rPr lang="en-US" sz="1200" kern="1200" dirty="0" smtClean="0">
                <a:solidFill>
                  <a:schemeClr val="tx1"/>
                </a:solidFill>
                <a:effectLst/>
                <a:latin typeface="Arial" pitchFamily="34" charset="0"/>
                <a:ea typeface="+mn-ea"/>
                <a:cs typeface="Arial" pitchFamily="34" charset="0"/>
              </a:rPr>
              <a:t> – On the top left corner, user can click on the Menu option. User can  view the details of the TSDS DTU version details by clicking on About.  The user can exit the application by clicking on exit.</a:t>
            </a:r>
          </a:p>
          <a:p>
            <a:endParaRPr lang="en-US" sz="1200" kern="1200" dirty="0" smtClean="0">
              <a:solidFill>
                <a:schemeClr val="tx1"/>
              </a:solidFill>
              <a:effectLst/>
              <a:latin typeface="Arial" pitchFamily="34" charset="0"/>
              <a:ea typeface="+mn-ea"/>
              <a:cs typeface="Arial" pitchFamily="34" charset="0"/>
            </a:endParaRPr>
          </a:p>
          <a:p>
            <a:r>
              <a:rPr lang="en-US" sz="1200" b="1" kern="1200" dirty="0" smtClean="0">
                <a:solidFill>
                  <a:schemeClr val="tx1"/>
                </a:solidFill>
                <a:effectLst/>
                <a:latin typeface="Arial" pitchFamily="34" charset="0"/>
                <a:ea typeface="+mn-ea"/>
                <a:cs typeface="Arial" pitchFamily="34" charset="0"/>
              </a:rPr>
              <a:t>Trainer</a:t>
            </a:r>
            <a:r>
              <a:rPr lang="en-US" sz="1200" b="1" kern="1200" baseline="0" dirty="0" smtClean="0">
                <a:solidFill>
                  <a:schemeClr val="tx1"/>
                </a:solidFill>
                <a:effectLst/>
                <a:latin typeface="Arial" pitchFamily="34" charset="0"/>
                <a:ea typeface="+mn-ea"/>
                <a:cs typeface="Arial" pitchFamily="34" charset="0"/>
              </a:rPr>
              <a:t> Questions:</a:t>
            </a:r>
          </a:p>
          <a:p>
            <a:pPr marL="228600" indent="-228600">
              <a:buAutoNum type="arabicParenR"/>
            </a:pPr>
            <a:r>
              <a:rPr lang="en-US" sz="1200" kern="1200" baseline="0" dirty="0" smtClean="0">
                <a:solidFill>
                  <a:schemeClr val="tx1"/>
                </a:solidFill>
                <a:effectLst/>
                <a:latin typeface="Arial" pitchFamily="34" charset="0"/>
                <a:ea typeface="+mn-ea"/>
                <a:cs typeface="Arial" pitchFamily="34" charset="0"/>
              </a:rPr>
              <a:t>What is the main function of the TSDS DTU?</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sz="1200" kern="1200" baseline="0" dirty="0" smtClean="0">
                <a:solidFill>
                  <a:schemeClr val="tx1"/>
                </a:solidFill>
                <a:effectLst/>
                <a:latin typeface="Arial" pitchFamily="34" charset="0"/>
                <a:ea typeface="+mn-ea"/>
                <a:cs typeface="Arial" pitchFamily="34" charset="0"/>
              </a:rPr>
              <a:t>What tabs are displayed on the TSDS DTU?</a:t>
            </a:r>
          </a:p>
          <a:p>
            <a:pPr marL="0" indent="0">
              <a:buNone/>
            </a:pPr>
            <a:endParaRPr lang="en-US" sz="1200" kern="1200" baseline="0" dirty="0" smtClean="0">
              <a:solidFill>
                <a:schemeClr val="tx1"/>
              </a:solidFill>
              <a:effectLst/>
              <a:latin typeface="Arial" pitchFamily="34" charset="0"/>
              <a:ea typeface="+mn-ea"/>
              <a:cs typeface="Arial" pitchFamily="34" charset="0"/>
            </a:endParaRPr>
          </a:p>
          <a:p>
            <a:pPr marL="228600" indent="-228600">
              <a:buAutoNum type="arabicParenR"/>
            </a:pPr>
            <a:endParaRPr lang="en-US" sz="1200" kern="1200" dirty="0" smtClean="0">
              <a:solidFill>
                <a:schemeClr val="tx1"/>
              </a:solidFill>
              <a:effectLst/>
              <a:latin typeface="Arial" pitchFamily="34" charset="0"/>
              <a:ea typeface="+mn-ea"/>
              <a:cs typeface="Arial" pitchFamily="34" charset="0"/>
            </a:endParaRPr>
          </a:p>
          <a:p>
            <a:r>
              <a:rPr lang="en-US" sz="1200" kern="1200" dirty="0" smtClean="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1CB7FC-B682-4230-B9FB-C227E7AC6C43}" type="slidenum">
              <a:rPr lang="en-US" smtClean="0"/>
              <a:t>26</a:t>
            </a:fld>
            <a:endParaRPr lang="en-US" dirty="0"/>
          </a:p>
        </p:txBody>
      </p:sp>
    </p:spTree>
    <p:extLst>
      <p:ext uri="{BB962C8B-B14F-4D97-AF65-F5344CB8AC3E}">
        <p14:creationId xmlns:p14="http://schemas.microsoft.com/office/powerpoint/2010/main" val="22175333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End</a:t>
            </a:r>
            <a:r>
              <a:rPr lang="en-US" baseline="0" dirty="0" smtClean="0"/>
              <a:t> users can initiate a file transfer at any time using the On Demand function.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27</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The DTU has two means of transferring XML Interchange Files</a:t>
            </a:r>
          </a:p>
          <a:p>
            <a:pPr marL="628650" lvl="1" indent="-171450">
              <a:buFont typeface="Arial" pitchFamily="34" charset="0"/>
              <a:buChar char="•"/>
            </a:pPr>
            <a:r>
              <a:rPr lang="en-US" dirty="0" smtClean="0"/>
              <a:t>On Demand Transfers</a:t>
            </a:r>
          </a:p>
          <a:p>
            <a:pPr marL="628650" lvl="1" indent="-171450">
              <a:buFont typeface="Arial" pitchFamily="34" charset="0"/>
              <a:buChar char="•"/>
            </a:pPr>
            <a:r>
              <a:rPr lang="en-US" dirty="0" smtClean="0"/>
              <a:t>Scheduled Transfers</a:t>
            </a:r>
          </a:p>
          <a:p>
            <a:pPr marL="171450" indent="-171450">
              <a:buFont typeface="Arial" pitchFamily="34" charset="0"/>
              <a:buChar char="•"/>
            </a:pPr>
            <a:r>
              <a:rPr lang="en-US" dirty="0" smtClean="0"/>
              <a:t>Under this course in Project Share there are quick reference guides for each of these functions</a:t>
            </a:r>
          </a:p>
          <a:p>
            <a:pPr marL="171450" indent="-171450">
              <a:buFont typeface="Arial" pitchFamily="34" charset="0"/>
              <a:buChar char="•"/>
            </a:pPr>
            <a:r>
              <a:rPr lang="en-US" dirty="0" smtClean="0"/>
              <a:t>Let’s take a moment and download them from the course</a:t>
            </a:r>
          </a:p>
          <a:p>
            <a:pPr defTabSz="919342">
              <a:defRPr/>
            </a:pPr>
            <a:endParaRPr lang="en-US" baseline="0" dirty="0" smtClean="0">
              <a:latin typeface="Arial" pitchFamily="34" charset="0"/>
            </a:endParaRPr>
          </a:p>
          <a:p>
            <a:pPr defTabSz="919342">
              <a:defRPr/>
            </a:pPr>
            <a:endParaRPr lang="en-US" baseline="0" dirty="0" smtClean="0">
              <a:latin typeface="Arial" pitchFamily="34" charset="0"/>
            </a:endParaRPr>
          </a:p>
          <a:p>
            <a:pPr defTabSz="919342">
              <a:defRPr/>
            </a:pPr>
            <a:r>
              <a:rPr lang="en-US" b="1" baseline="0" dirty="0" smtClean="0">
                <a:latin typeface="Arial" pitchFamily="34" charset="0"/>
              </a:rPr>
              <a:t>Trainer Notes:  </a:t>
            </a:r>
            <a:r>
              <a:rPr lang="en-US" baseline="0" dirty="0" smtClean="0">
                <a:latin typeface="Arial" pitchFamily="34" charset="0"/>
              </a:rPr>
              <a:t>Have participants download the reference guides or pass them out.  Make sure either way that the participants know how to find the materials on Project Share.</a:t>
            </a:r>
          </a:p>
          <a:p>
            <a:pPr defTabSz="919342">
              <a:defRPr/>
            </a:pPr>
            <a:endParaRPr lang="en-US" baseline="0" dirty="0" smtClean="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28</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On Demand tab has two divisions: Files and Transfer status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Files – displays all the files that the user adds.  The  Files sections  has the following elements:</a:t>
            </a:r>
          </a:p>
          <a:p>
            <a:r>
              <a:rPr lang="en-US" sz="1200" kern="1200" dirty="0" smtClean="0">
                <a:solidFill>
                  <a:schemeClr val="tx1"/>
                </a:solidFill>
                <a:effectLst/>
                <a:latin typeface="+mn-lt"/>
                <a:ea typeface="+mn-ea"/>
                <a:cs typeface="+mn-cs"/>
              </a:rPr>
              <a:t> The Collection and the file name columns with a select option.</a:t>
            </a:r>
          </a:p>
          <a:p>
            <a:r>
              <a:rPr lang="en-US" sz="1200" kern="1200" dirty="0" smtClean="0">
                <a:solidFill>
                  <a:schemeClr val="tx1"/>
                </a:solidFill>
                <a:effectLst/>
                <a:latin typeface="+mn-lt"/>
                <a:ea typeface="+mn-ea"/>
                <a:cs typeface="+mn-cs"/>
              </a:rPr>
              <a:t>Buttons: Add Files, Remove Files and Transfer  </a:t>
            </a:r>
          </a:p>
          <a:p>
            <a:r>
              <a:rPr lang="en-US" sz="1200" kern="1200" dirty="0" smtClean="0">
                <a:solidFill>
                  <a:schemeClr val="tx1"/>
                </a:solidFill>
                <a:effectLst/>
                <a:latin typeface="+mn-lt"/>
                <a:ea typeface="+mn-ea"/>
                <a:cs typeface="+mn-cs"/>
              </a:rPr>
              <a:t>Transfer Status displays all the files that the user transferred. The Transfer status could be complete or Cancelled.  The Transfer files has the following elements:  The Collection, file name and a transfer progress and a select option.  </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29</a:t>
            </a:fld>
            <a:endParaRPr lang="en-US" dirty="0"/>
          </a:p>
        </p:txBody>
      </p:sp>
    </p:spTree>
    <p:extLst>
      <p:ext uri="{BB962C8B-B14F-4D97-AF65-F5344CB8AC3E}">
        <p14:creationId xmlns:p14="http://schemas.microsoft.com/office/powerpoint/2010/main" val="18867598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pPr>
            <a:r>
              <a:rPr lang="en-US" dirty="0" smtClean="0"/>
              <a:t>At the conclusion of this training, the participant</a:t>
            </a:r>
            <a:r>
              <a:rPr lang="en-US" baseline="0" dirty="0" smtClean="0"/>
              <a:t> will be able to:</a:t>
            </a:r>
          </a:p>
          <a:p>
            <a:pPr marL="628650" lvl="1" indent="-171450">
              <a:lnSpc>
                <a:spcPct val="100000"/>
              </a:lnSpc>
              <a:spcBef>
                <a:spcPts val="600"/>
              </a:spcBef>
              <a:spcAft>
                <a:spcPts val="300"/>
              </a:spcAft>
              <a:buFont typeface="Arial" pitchFamily="34" charset="0"/>
              <a:buChar char="•"/>
            </a:pPr>
            <a:r>
              <a:rPr lang="en-US" sz="1200" dirty="0" smtClean="0"/>
              <a:t>Explain the TSDS End User Process Map</a:t>
            </a:r>
          </a:p>
          <a:p>
            <a:pPr marL="628650" lvl="1" indent="-171450">
              <a:lnSpc>
                <a:spcPct val="100000"/>
              </a:lnSpc>
              <a:spcBef>
                <a:spcPts val="600"/>
              </a:spcBef>
              <a:spcAft>
                <a:spcPts val="300"/>
              </a:spcAft>
              <a:buFont typeface="Arial" pitchFamily="34" charset="0"/>
              <a:buChar char="•"/>
            </a:pPr>
            <a:r>
              <a:rPr lang="en-US" sz="1200" dirty="0" smtClean="0"/>
              <a:t>Access and navigate the TSDS DTU</a:t>
            </a:r>
          </a:p>
          <a:p>
            <a:pPr marL="628650" lvl="1" indent="-171450">
              <a:lnSpc>
                <a:spcPct val="100000"/>
              </a:lnSpc>
              <a:spcBef>
                <a:spcPts val="600"/>
              </a:spcBef>
              <a:spcAft>
                <a:spcPts val="300"/>
              </a:spcAft>
              <a:buFont typeface="Arial" pitchFamily="34" charset="0"/>
              <a:buChar char="•"/>
            </a:pPr>
            <a:r>
              <a:rPr lang="en-US" sz="1200" dirty="0" smtClean="0"/>
              <a:t>Transfer files on demand</a:t>
            </a:r>
          </a:p>
          <a:p>
            <a:pPr marL="628650" lvl="1" indent="-171450">
              <a:lnSpc>
                <a:spcPct val="100000"/>
              </a:lnSpc>
              <a:spcBef>
                <a:spcPts val="600"/>
              </a:spcBef>
              <a:spcAft>
                <a:spcPts val="300"/>
              </a:spcAft>
              <a:buFont typeface="Arial" pitchFamily="34" charset="0"/>
              <a:buChar char="•"/>
            </a:pPr>
            <a:r>
              <a:rPr lang="en-US" sz="1200" dirty="0" smtClean="0"/>
              <a:t>Schedule file transfers</a:t>
            </a:r>
          </a:p>
          <a:p>
            <a:pPr marL="628650" lvl="1" indent="-171450">
              <a:lnSpc>
                <a:spcPct val="100000"/>
              </a:lnSpc>
              <a:spcBef>
                <a:spcPts val="600"/>
              </a:spcBef>
              <a:spcAft>
                <a:spcPts val="300"/>
              </a:spcAft>
              <a:buFont typeface="Arial" pitchFamily="34" charset="0"/>
              <a:buChar char="•"/>
            </a:pPr>
            <a:r>
              <a:rPr lang="en-US" sz="1200" dirty="0" smtClean="0"/>
              <a:t>Monitor and verify file transfers</a:t>
            </a:r>
          </a:p>
          <a:p>
            <a:pPr marL="628650" lvl="1" indent="-171450">
              <a:lnSpc>
                <a:spcPct val="100000"/>
              </a:lnSpc>
              <a:spcBef>
                <a:spcPts val="600"/>
              </a:spcBef>
              <a:spcAft>
                <a:spcPts val="300"/>
              </a:spcAft>
              <a:buFont typeface="Arial" pitchFamily="34" charset="0"/>
              <a:buChar char="•"/>
            </a:pPr>
            <a:r>
              <a:rPr lang="en-US" sz="1200" dirty="0" smtClean="0"/>
              <a:t>Access and navigate TSDS eDM</a:t>
            </a:r>
          </a:p>
          <a:p>
            <a:pPr marL="628650" lvl="1" indent="-171450">
              <a:lnSpc>
                <a:spcPct val="100000"/>
              </a:lnSpc>
              <a:spcBef>
                <a:spcPts val="600"/>
              </a:spcBef>
              <a:spcAft>
                <a:spcPts val="300"/>
              </a:spcAft>
              <a:buFont typeface="Arial" pitchFamily="34" charset="0"/>
              <a:buChar char="•"/>
            </a:pPr>
            <a:r>
              <a:rPr lang="en-US" sz="1200" dirty="0" smtClean="0"/>
              <a:t>Upload an XML Interchange File</a:t>
            </a:r>
          </a:p>
          <a:p>
            <a:pPr marL="628650" lvl="1" indent="-171450">
              <a:lnSpc>
                <a:spcPct val="100000"/>
              </a:lnSpc>
              <a:spcBef>
                <a:spcPts val="600"/>
              </a:spcBef>
              <a:spcAft>
                <a:spcPts val="300"/>
              </a:spcAft>
              <a:buFont typeface="Arial" pitchFamily="34" charset="0"/>
              <a:buChar char="•"/>
            </a:pPr>
            <a:r>
              <a:rPr lang="en-US" sz="1200" dirty="0" smtClean="0"/>
              <a:t>Explain when and where errors may be generated within the process</a:t>
            </a:r>
          </a:p>
          <a:p>
            <a:pPr marL="628650" lvl="1" indent="-171450">
              <a:lnSpc>
                <a:spcPct val="100000"/>
              </a:lnSpc>
              <a:spcBef>
                <a:spcPts val="600"/>
              </a:spcBef>
              <a:spcAft>
                <a:spcPts val="300"/>
              </a:spcAft>
              <a:buFont typeface="Arial" pitchFamily="34" charset="0"/>
              <a:buChar char="•"/>
            </a:pPr>
            <a:r>
              <a:rPr lang="en-US" sz="1200" dirty="0" smtClean="0"/>
              <a:t>Verify the ODS has been inserted and updated with new records</a:t>
            </a:r>
          </a:p>
          <a:p>
            <a:pPr marL="628650" lvl="1" indent="-171450">
              <a:lnSpc>
                <a:spcPct val="100000"/>
              </a:lnSpc>
              <a:spcBef>
                <a:spcPts val="600"/>
              </a:spcBef>
              <a:spcAft>
                <a:spcPts val="300"/>
              </a:spcAft>
              <a:buFont typeface="Arial" pitchFamily="34" charset="0"/>
              <a:buChar char="•"/>
            </a:pPr>
            <a:r>
              <a:rPr lang="en-US" sz="1200" dirty="0" smtClean="0"/>
              <a:t>Run</a:t>
            </a:r>
            <a:r>
              <a:rPr lang="en-US" sz="1200" baseline="0" dirty="0" smtClean="0"/>
              <a:t> the Delete Utility</a:t>
            </a:r>
            <a:endParaRPr lang="en-US" sz="1600" dirty="0" smtClean="0"/>
          </a:p>
          <a:p>
            <a:endParaRPr lang="en-US"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3</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file adding process is the first step in the TSDS DTU. The steps to add a file is as follows:</a:t>
            </a:r>
          </a:p>
          <a:p>
            <a:pPr lvl="0"/>
            <a:r>
              <a:rPr lang="en-US" sz="1200" kern="1200" dirty="0" smtClean="0">
                <a:solidFill>
                  <a:schemeClr val="tx1"/>
                </a:solidFill>
                <a:effectLst/>
                <a:latin typeface="+mn-lt"/>
                <a:ea typeface="+mn-ea"/>
                <a:cs typeface="+mn-cs"/>
              </a:rPr>
              <a:t>1) User has to click on add files.</a:t>
            </a:r>
          </a:p>
          <a:p>
            <a:pPr lvl="0"/>
            <a:r>
              <a:rPr lang="en-US" sz="1200" kern="1200" dirty="0" smtClean="0">
                <a:solidFill>
                  <a:schemeClr val="tx1"/>
                </a:solidFill>
                <a:effectLst/>
                <a:latin typeface="+mn-lt"/>
                <a:ea typeface="+mn-ea"/>
                <a:cs typeface="+mn-cs"/>
              </a:rPr>
              <a:t>2) Select the file. </a:t>
            </a:r>
          </a:p>
          <a:p>
            <a:pPr lvl="0"/>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Note</a:t>
            </a:r>
            <a:r>
              <a:rPr lang="en-US" sz="1200" kern="1200" smtClean="0">
                <a:solidFill>
                  <a:schemeClr val="tx1"/>
                </a:solidFill>
                <a:effectLst/>
                <a:latin typeface="+mn-lt"/>
                <a:ea typeface="+mn-ea"/>
                <a:cs typeface="+mn-cs"/>
              </a:rPr>
              <a:t>:  </a:t>
            </a:r>
            <a:r>
              <a:rPr lang="en-US" smtClean="0"/>
              <a:t>Users can hold down the Control key to select multiple files at once.</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30</a:t>
            </a:fld>
            <a:endParaRPr lang="en-US" dirty="0"/>
          </a:p>
        </p:txBody>
      </p:sp>
    </p:spTree>
    <p:extLst>
      <p:ext uri="{BB962C8B-B14F-4D97-AF65-F5344CB8AC3E}">
        <p14:creationId xmlns:p14="http://schemas.microsoft.com/office/powerpoint/2010/main" val="38121391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file will be added to the Files section on the top with a default check. </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31</a:t>
            </a:fld>
            <a:endParaRPr lang="en-US" dirty="0"/>
          </a:p>
        </p:txBody>
      </p:sp>
    </p:spTree>
    <p:extLst>
      <p:ext uri="{BB962C8B-B14F-4D97-AF65-F5344CB8AC3E}">
        <p14:creationId xmlns:p14="http://schemas.microsoft.com/office/powerpoint/2010/main" val="11485367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If there is an error in the file naming convention, the system will generate an Invalid File Name error message as displayed below.  As a note, the</a:t>
            </a:r>
            <a:r>
              <a:rPr lang="en-US" baseline="0" dirty="0" smtClean="0"/>
              <a:t> DTU doesn’t perform any other validations.  The client only checks to make sure the XML Interchange Files meet the correct naming convention.</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32</a:t>
            </a:fld>
            <a:endParaRPr lang="en-US" dirty="0"/>
          </a:p>
        </p:txBody>
      </p:sp>
    </p:spTree>
    <p:extLst>
      <p:ext uri="{BB962C8B-B14F-4D97-AF65-F5344CB8AC3E}">
        <p14:creationId xmlns:p14="http://schemas.microsoft.com/office/powerpoint/2010/main" val="663990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Files can be removed from TSDS DTU.  File(s) have to be existing in the files section so that user can remove the file.  More than one file can be removed at a time.  The steps to remove file(s):</a:t>
            </a:r>
          </a:p>
          <a:p>
            <a:pPr lvl="0"/>
            <a:r>
              <a:rPr lang="en-US" sz="1200" kern="1200" dirty="0" smtClean="0">
                <a:solidFill>
                  <a:schemeClr val="tx1"/>
                </a:solidFill>
                <a:effectLst/>
                <a:latin typeface="+mn-lt"/>
                <a:ea typeface="+mn-ea"/>
                <a:cs typeface="+mn-cs"/>
              </a:rPr>
              <a:t>1. Select the file(s)</a:t>
            </a:r>
          </a:p>
          <a:p>
            <a:pPr lvl="0"/>
            <a:r>
              <a:rPr lang="en-US" sz="1200" kern="1200" dirty="0" smtClean="0">
                <a:solidFill>
                  <a:schemeClr val="tx1"/>
                </a:solidFill>
                <a:effectLst/>
                <a:latin typeface="+mn-lt"/>
                <a:ea typeface="+mn-ea"/>
                <a:cs typeface="+mn-cs"/>
              </a:rPr>
              <a:t>2. Click on remove files button</a:t>
            </a:r>
          </a:p>
          <a:p>
            <a:pPr lvl="0"/>
            <a:r>
              <a:rPr lang="en-US" sz="1200" kern="1200" dirty="0" smtClean="0">
                <a:solidFill>
                  <a:schemeClr val="tx1"/>
                </a:solidFill>
                <a:effectLst/>
                <a:latin typeface="+mn-lt"/>
                <a:ea typeface="+mn-ea"/>
                <a:cs typeface="+mn-cs"/>
              </a:rPr>
              <a:t>3. The file will be deleted from the files section.</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33</a:t>
            </a:fld>
            <a:endParaRPr lang="en-US" dirty="0"/>
          </a:p>
        </p:txBody>
      </p:sp>
    </p:spTree>
    <p:extLst>
      <p:ext uri="{BB962C8B-B14F-4D97-AF65-F5344CB8AC3E}">
        <p14:creationId xmlns:p14="http://schemas.microsoft.com/office/powerpoint/2010/main" val="11485367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Arial" pitchFamily="34" charset="0"/>
              </a:rPr>
              <a:t>To transfer the files:</a:t>
            </a:r>
          </a:p>
          <a:p>
            <a:pPr lvl="0"/>
            <a:r>
              <a:rPr lang="en-US" sz="1200" kern="1200" dirty="0" smtClean="0">
                <a:solidFill>
                  <a:schemeClr val="tx1"/>
                </a:solidFill>
                <a:effectLst/>
                <a:latin typeface="Arial" pitchFamily="34" charset="0"/>
                <a:ea typeface="+mn-ea"/>
                <a:cs typeface="Arial" pitchFamily="34" charset="0"/>
              </a:rPr>
              <a:t>1. User can select one or more files by clicking on the checkboxes in the select column.</a:t>
            </a:r>
          </a:p>
          <a:p>
            <a:pPr lvl="0"/>
            <a:r>
              <a:rPr lang="en-US" sz="1200" kern="1200" dirty="0" smtClean="0">
                <a:solidFill>
                  <a:schemeClr val="tx1"/>
                </a:solidFill>
                <a:effectLst/>
                <a:latin typeface="Arial" pitchFamily="34" charset="0"/>
                <a:ea typeface="+mn-ea"/>
                <a:cs typeface="Arial" pitchFamily="34" charset="0"/>
              </a:rPr>
              <a:t>2. User can click on the Transfer files button. The file will be transferred to the Transfer file area.</a:t>
            </a:r>
          </a:p>
          <a:p>
            <a:pPr lvl="0"/>
            <a:endParaRPr lang="en-US" sz="1200" kern="1200" dirty="0" smtClean="0">
              <a:solidFill>
                <a:schemeClr val="tx1"/>
              </a:solidFill>
              <a:effectLst/>
              <a:latin typeface="Arial" pitchFamily="34" charset="0"/>
              <a:ea typeface="+mn-ea"/>
              <a:cs typeface="Arial" pitchFamily="34" charset="0"/>
            </a:endParaRPr>
          </a:p>
          <a:p>
            <a:pPr lvl="0"/>
            <a:r>
              <a:rPr lang="en-US" sz="1200" kern="1200" dirty="0" smtClean="0">
                <a:solidFill>
                  <a:schemeClr val="tx1"/>
                </a:solidFill>
                <a:effectLst/>
                <a:latin typeface="Arial" pitchFamily="34" charset="0"/>
                <a:ea typeface="+mn-ea"/>
                <a:cs typeface="Arial" pitchFamily="34" charset="0"/>
              </a:rPr>
              <a:t>Note</a:t>
            </a:r>
            <a:r>
              <a:rPr lang="en-US" sz="1200" kern="1200" baseline="0" dirty="0" smtClean="0">
                <a:solidFill>
                  <a:schemeClr val="tx1"/>
                </a:solidFill>
                <a:effectLst/>
                <a:latin typeface="Arial" pitchFamily="34" charset="0"/>
                <a:ea typeface="+mn-ea"/>
                <a:cs typeface="Arial" pitchFamily="34" charset="0"/>
              </a:rPr>
              <a:t> that t</a:t>
            </a:r>
            <a:r>
              <a:rPr lang="en-US" sz="1200" kern="1200" dirty="0" smtClean="0">
                <a:solidFill>
                  <a:schemeClr val="tx1"/>
                </a:solidFill>
                <a:effectLst/>
                <a:latin typeface="Arial" pitchFamily="34" charset="0"/>
                <a:ea typeface="+mn-ea"/>
                <a:cs typeface="Arial" pitchFamily="34" charset="0"/>
              </a:rPr>
              <a:t>he files will be displayed in the combination of ascending collection code and timestamp order.</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34</a:t>
            </a:fld>
            <a:endParaRPr lang="en-US" dirty="0"/>
          </a:p>
        </p:txBody>
      </p:sp>
    </p:spTree>
    <p:extLst>
      <p:ext uri="{BB962C8B-B14F-4D97-AF65-F5344CB8AC3E}">
        <p14:creationId xmlns:p14="http://schemas.microsoft.com/office/powerpoint/2010/main" val="11485367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If the user selects valid files and clicks on transfer button, the Data Transfer Utility will create a ZIP file per interchange collection.  The collection-specific zip file will then appear in the </a:t>
            </a:r>
            <a:r>
              <a:rPr lang="en-US" sz="1200" i="1" kern="1200" dirty="0" smtClean="0">
                <a:solidFill>
                  <a:schemeClr val="tx1"/>
                </a:solidFill>
                <a:effectLst/>
                <a:latin typeface="+mn-lt"/>
                <a:ea typeface="+mn-ea"/>
                <a:cs typeface="+mn-cs"/>
              </a:rPr>
              <a:t>Transfer Status</a:t>
            </a:r>
            <a:r>
              <a:rPr lang="en-US" sz="1200" kern="1200" dirty="0" smtClean="0">
                <a:solidFill>
                  <a:schemeClr val="tx1"/>
                </a:solidFill>
                <a:effectLst/>
                <a:latin typeface="+mn-lt"/>
                <a:ea typeface="+mn-ea"/>
                <a:cs typeface="+mn-cs"/>
              </a:rPr>
              <a:t> section as displayed below.  As</a:t>
            </a:r>
            <a:r>
              <a:rPr lang="en-US" sz="1200" kern="1200" baseline="0" dirty="0" smtClean="0">
                <a:solidFill>
                  <a:schemeClr val="tx1"/>
                </a:solidFill>
                <a:effectLst/>
                <a:latin typeface="+mn-lt"/>
                <a:ea typeface="+mn-ea"/>
                <a:cs typeface="+mn-cs"/>
              </a:rPr>
              <a:t> a note, SFTP default port 22  is used to transfer the DTU files.</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35</a:t>
            </a:fld>
            <a:endParaRPr lang="en-US" dirty="0"/>
          </a:p>
        </p:txBody>
      </p:sp>
    </p:spTree>
    <p:extLst>
      <p:ext uri="{BB962C8B-B14F-4D97-AF65-F5344CB8AC3E}">
        <p14:creationId xmlns:p14="http://schemas.microsoft.com/office/powerpoint/2010/main" val="17238304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Font typeface="Wingdings" pitchFamily="2" charset="2"/>
              <a:buNone/>
            </a:pPr>
            <a:r>
              <a:rPr lang="en-US" b="0" dirty="0" smtClean="0"/>
              <a:t>Transfer Status</a:t>
            </a:r>
          </a:p>
          <a:p>
            <a:pPr marL="171450" lvl="0" indent="-171450">
              <a:buFont typeface="Arial" pitchFamily="34" charset="0"/>
              <a:buChar char="•"/>
            </a:pPr>
            <a:r>
              <a:rPr lang="en-US" sz="1200" b="0" kern="1200" dirty="0" smtClean="0">
                <a:solidFill>
                  <a:schemeClr val="tx1"/>
                </a:solidFill>
                <a:latin typeface="Arial" pitchFamily="34" charset="0"/>
                <a:ea typeface="+mn-ea"/>
                <a:cs typeface="Arial" pitchFamily="34" charset="0"/>
              </a:rPr>
              <a:t>The user can also cancel the transfer process before the transfer is complete. The transfer status will then be displayed as Cancelled </a:t>
            </a:r>
          </a:p>
          <a:p>
            <a:pPr marL="171450" lvl="0" indent="-171450">
              <a:buFont typeface="Arial" pitchFamily="34" charset="0"/>
              <a:buChar char="•"/>
            </a:pPr>
            <a:r>
              <a:rPr lang="en-US" sz="1200" b="0" kern="1200" dirty="0" smtClean="0">
                <a:solidFill>
                  <a:schemeClr val="tx1"/>
                </a:solidFill>
                <a:latin typeface="Arial" pitchFamily="34" charset="0"/>
                <a:ea typeface="+mn-ea"/>
                <a:cs typeface="Arial" pitchFamily="34" charset="0"/>
              </a:rPr>
              <a:t>If the user completes a transfer successfully, the transfer status will be displayed as Done</a:t>
            </a:r>
          </a:p>
          <a:p>
            <a:pPr marL="171450" lvl="0" indent="-171450">
              <a:buFont typeface="Arial" pitchFamily="34" charset="0"/>
              <a:buChar char="•"/>
            </a:pPr>
            <a:r>
              <a:rPr lang="en-US" sz="1200" b="0" kern="1200" dirty="0" smtClean="0">
                <a:solidFill>
                  <a:schemeClr val="tx1"/>
                </a:solidFill>
                <a:latin typeface="Arial" pitchFamily="34" charset="0"/>
                <a:ea typeface="+mn-ea"/>
                <a:cs typeface="Arial" pitchFamily="34" charset="0"/>
              </a:rPr>
              <a:t>The user can select any row in the Transfer Status section by clicking on the selection checkbox or by clicking anywhere in the row – click  on View Zip Content</a:t>
            </a:r>
          </a:p>
          <a:p>
            <a:pPr marL="171450" lvl="0" indent="-171450">
              <a:buFont typeface="Arial" pitchFamily="34" charset="0"/>
              <a:buChar char="•"/>
            </a:pPr>
            <a:r>
              <a:rPr lang="en-US" sz="1200" b="0" kern="1200" dirty="0" smtClean="0">
                <a:solidFill>
                  <a:schemeClr val="tx1"/>
                </a:solidFill>
                <a:latin typeface="Arial" pitchFamily="34" charset="0"/>
                <a:ea typeface="+mn-ea"/>
                <a:cs typeface="Arial" pitchFamily="34" charset="0"/>
              </a:rPr>
              <a:t>The file name(s) that the user transferred will appear in a dialog box</a:t>
            </a:r>
          </a:p>
          <a:p>
            <a:endParaRPr lang="en-US" b="1" dirty="0" smtClean="0"/>
          </a:p>
          <a:p>
            <a:endParaRPr lang="en-US" b="1" dirty="0" smtClean="0"/>
          </a:p>
          <a:p>
            <a:r>
              <a:rPr lang="en-US" b="1" dirty="0" smtClean="0"/>
              <a:t>Trainer</a:t>
            </a:r>
            <a:r>
              <a:rPr lang="en-US" b="1" baseline="0" dirty="0" smtClean="0"/>
              <a:t> Questions:</a:t>
            </a:r>
          </a:p>
          <a:p>
            <a:r>
              <a:rPr lang="en-US" baseline="0" dirty="0" smtClean="0"/>
              <a:t>1) What are the basic management functions of the On Demand tab in the TSDS DTU?</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36</a:t>
            </a:fld>
            <a:endParaRPr lang="en-US" dirty="0"/>
          </a:p>
        </p:txBody>
      </p:sp>
    </p:spTree>
    <p:extLst>
      <p:ext uri="{BB962C8B-B14F-4D97-AF65-F5344CB8AC3E}">
        <p14:creationId xmlns:p14="http://schemas.microsoft.com/office/powerpoint/2010/main" val="33859504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Using the Schedule</a:t>
            </a:r>
            <a:r>
              <a:rPr lang="en-US" baseline="0" dirty="0" smtClean="0"/>
              <a:t> Tab, e</a:t>
            </a:r>
            <a:r>
              <a:rPr lang="en-US" dirty="0" smtClean="0"/>
              <a:t>nd</a:t>
            </a:r>
            <a:r>
              <a:rPr lang="en-US" baseline="0" dirty="0" smtClean="0"/>
              <a:t> users can set up regularly occurring file transfers on a daily, weekly, or monthly basis.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37</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user can create and manage scheduled tasks by going to the </a:t>
            </a:r>
            <a:r>
              <a:rPr lang="en-US" b="1" dirty="0" smtClean="0"/>
              <a:t>Schedule</a:t>
            </a:r>
            <a:r>
              <a:rPr lang="en-US" dirty="0" smtClean="0"/>
              <a:t> tab.</a:t>
            </a:r>
            <a:r>
              <a:rPr lang="en-US" baseline="0" dirty="0" smtClean="0"/>
              <a:t>  User can execute the following actions:</a:t>
            </a:r>
            <a:endParaRPr lang="en-US" dirty="0" smtClean="0"/>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View existing scheduled tasks</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Create a scheduled transfer</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Edit a scheduled transfer</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Delete a scheduled transfer</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38</a:t>
            </a:fld>
            <a:endParaRPr lang="en-US" dirty="0"/>
          </a:p>
        </p:txBody>
      </p:sp>
    </p:spTree>
    <p:extLst>
      <p:ext uri="{BB962C8B-B14F-4D97-AF65-F5344CB8AC3E}">
        <p14:creationId xmlns:p14="http://schemas.microsoft.com/office/powerpoint/2010/main" val="27214485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user can create any number of scheduled tasks.  The file transfer occurs on the set day and on the set time every day. To add a scheduled daily task, the user will click on the schedule tab and click on Add New Task button.</a:t>
            </a:r>
          </a:p>
          <a:p>
            <a:endParaRPr lang="en-US" dirty="0" smtClean="0"/>
          </a:p>
          <a:p>
            <a:r>
              <a:rPr lang="en-US" dirty="0" smtClean="0"/>
              <a:t>For example, a user may want to have</a:t>
            </a:r>
            <a:r>
              <a:rPr lang="en-US" baseline="0" dirty="0" smtClean="0"/>
              <a:t> attendance data transferred on a daily basis, student roster data transferred on a weekly basis and course grades transferred on a monthly basis.  All of these scheduled tasks can be set up and managed separately to meet your business needs. Each instance of a scheduled transfer has to be set up separately.</a:t>
            </a:r>
          </a:p>
        </p:txBody>
      </p:sp>
      <p:sp>
        <p:nvSpPr>
          <p:cNvPr id="4" name="Slide Number Placeholder 3"/>
          <p:cNvSpPr>
            <a:spLocks noGrp="1"/>
          </p:cNvSpPr>
          <p:nvPr>
            <p:ph type="sldNum" sz="quarter" idx="10"/>
          </p:nvPr>
        </p:nvSpPr>
        <p:spPr/>
        <p:txBody>
          <a:bodyPr/>
          <a:lstStyle/>
          <a:p>
            <a:fld id="{9D1CB7FC-B682-4230-B9FB-C227E7AC6C43}" type="slidenum">
              <a:rPr lang="en-US" smtClean="0"/>
              <a:t>39</a:t>
            </a:fld>
            <a:endParaRPr lang="en-US" dirty="0"/>
          </a:p>
        </p:txBody>
      </p:sp>
    </p:spTree>
    <p:extLst>
      <p:ext uri="{BB962C8B-B14F-4D97-AF65-F5344CB8AC3E}">
        <p14:creationId xmlns:p14="http://schemas.microsoft.com/office/powerpoint/2010/main" val="55406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77989">
              <a:lnSpc>
                <a:spcPct val="100000"/>
              </a:lnSpc>
            </a:pPr>
            <a:r>
              <a:rPr lang="en-US" dirty="0" smtClean="0">
                <a:latin typeface="Arial" pitchFamily="34" charset="0"/>
              </a:rPr>
              <a:t>There are two prerequisites listed for this course.</a:t>
            </a:r>
            <a:r>
              <a:rPr lang="en-US" baseline="0" dirty="0" smtClean="0">
                <a:latin typeface="Arial" pitchFamily="34" charset="0"/>
              </a:rPr>
              <a:t> </a:t>
            </a:r>
            <a:endParaRPr lang="en-US" dirty="0" smtClean="0"/>
          </a:p>
          <a:p>
            <a:pPr marL="285750" lvl="0" indent="-285750">
              <a:lnSpc>
                <a:spcPct val="100000"/>
              </a:lnSpc>
              <a:spcBef>
                <a:spcPts val="600"/>
              </a:spcBef>
              <a:spcAft>
                <a:spcPts val="300"/>
              </a:spcAft>
              <a:buFont typeface="Arial" pitchFamily="34" charset="0"/>
              <a:buChar char="•"/>
            </a:pPr>
            <a:r>
              <a:rPr lang="en-US" sz="1200" u="sng" dirty="0" smtClean="0"/>
              <a:t>Training Prerequisites</a:t>
            </a:r>
            <a:r>
              <a:rPr lang="en-US" sz="1200" dirty="0" smtClean="0"/>
              <a:t>: </a:t>
            </a:r>
          </a:p>
          <a:p>
            <a:pPr marL="742950" lvl="1" indent="-285750">
              <a:lnSpc>
                <a:spcPct val="100000"/>
              </a:lnSpc>
              <a:spcBef>
                <a:spcPts val="600"/>
              </a:spcBef>
              <a:spcAft>
                <a:spcPts val="300"/>
              </a:spcAft>
              <a:buFont typeface="Arial" pitchFamily="34" charset="0"/>
              <a:buChar char="•"/>
            </a:pPr>
            <a:r>
              <a:rPr lang="en-US" sz="1200" dirty="0" smtClean="0"/>
              <a:t>Participants should attend the PEIMS</a:t>
            </a:r>
            <a:r>
              <a:rPr lang="en-US" sz="1200" baseline="0" dirty="0" smtClean="0"/>
              <a:t> and Technical</a:t>
            </a:r>
            <a:r>
              <a:rPr lang="en-US" sz="1200" dirty="0" smtClean="0"/>
              <a:t> Course 1: TSDS Overview and TSDS High Level End User Process Map training session (or view the online version posted on Project Share)</a:t>
            </a:r>
          </a:p>
          <a:p>
            <a:pPr marL="742950" marR="0" lvl="1" indent="-285750" algn="l" defTabSz="914400" rtl="0" eaLnBrk="1" fontAlgn="auto" latinLnBrk="0" hangingPunct="1">
              <a:lnSpc>
                <a:spcPct val="100000"/>
              </a:lnSpc>
              <a:spcBef>
                <a:spcPts val="600"/>
              </a:spcBef>
              <a:spcAft>
                <a:spcPts val="300"/>
              </a:spcAft>
              <a:buClrTx/>
              <a:buSzTx/>
              <a:buFont typeface="Arial" pitchFamily="34" charset="0"/>
              <a:buChar char="•"/>
              <a:tabLst/>
              <a:defRPr/>
            </a:pPr>
            <a:r>
              <a:rPr lang="en-US" sz="1200" dirty="0" smtClean="0"/>
              <a:t>Participants should attend TSDS PEIMS and Technical Course 2: TSDS Client-Side Validation Tool training session</a:t>
            </a:r>
          </a:p>
          <a:p>
            <a:pPr marL="285750" lvl="0" indent="-285750">
              <a:lnSpc>
                <a:spcPct val="100000"/>
              </a:lnSpc>
              <a:spcBef>
                <a:spcPts val="600"/>
              </a:spcBef>
              <a:spcAft>
                <a:spcPts val="300"/>
              </a:spcAft>
              <a:buFont typeface="Arial" pitchFamily="34" charset="0"/>
              <a:buChar char="•"/>
            </a:pPr>
            <a:r>
              <a:rPr lang="en-US" sz="1200" u="sng" dirty="0" smtClean="0"/>
              <a:t>Technical Prerequisites</a:t>
            </a:r>
            <a:r>
              <a:rPr lang="en-US" sz="1200" dirty="0" smtClean="0"/>
              <a:t>:</a:t>
            </a:r>
          </a:p>
          <a:p>
            <a:pPr marL="742950" lvl="1" indent="-285750">
              <a:lnSpc>
                <a:spcPct val="100000"/>
              </a:lnSpc>
              <a:spcBef>
                <a:spcPts val="600"/>
              </a:spcBef>
              <a:spcAft>
                <a:spcPts val="300"/>
              </a:spcAft>
              <a:buFont typeface="Arial" pitchFamily="34" charset="0"/>
              <a:buChar char="•"/>
            </a:pPr>
            <a:r>
              <a:rPr lang="en-US" sz="1200" dirty="0" smtClean="0"/>
              <a:t>Participants will  to be able to access the TSDS Portal  with a TEAL ID and have approval for the TSDS DTU and TSDS eDM</a:t>
            </a:r>
          </a:p>
          <a:p>
            <a:pPr marL="742950" lvl="1" indent="-285750">
              <a:lnSpc>
                <a:spcPct val="100000"/>
              </a:lnSpc>
              <a:spcBef>
                <a:spcPts val="600"/>
              </a:spcBef>
              <a:spcAft>
                <a:spcPts val="300"/>
              </a:spcAft>
              <a:buFont typeface="Arial" pitchFamily="34" charset="0"/>
              <a:buChar char="•"/>
            </a:pPr>
            <a:r>
              <a:rPr lang="en-US" sz="1200" dirty="0" smtClean="0"/>
              <a:t>Participants will need a Project Share user ID</a:t>
            </a:r>
          </a:p>
          <a:p>
            <a:pPr marL="742950" lvl="1" indent="-285750">
              <a:lnSpc>
                <a:spcPct val="100000"/>
              </a:lnSpc>
              <a:spcBef>
                <a:spcPts val="600"/>
              </a:spcBef>
              <a:spcAft>
                <a:spcPts val="300"/>
              </a:spcAft>
              <a:buFont typeface="Arial" pitchFamily="34" charset="0"/>
              <a:buChar char="•"/>
            </a:pPr>
            <a:r>
              <a:rPr lang="en-US" sz="1200" dirty="0" smtClean="0"/>
              <a:t>Participants should have a working knowledge of TEDS</a:t>
            </a:r>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 add a scheduled daily task, the user will click on the Schedule Tab and click on Add Schedule button. The user has to complete the following details: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1. Name – The user will enter a name</a:t>
            </a:r>
            <a:r>
              <a:rPr lang="en-US" sz="1200" kern="1200" baseline="0" dirty="0" smtClean="0">
                <a:solidFill>
                  <a:schemeClr val="tx1"/>
                </a:solidFill>
                <a:effectLst/>
                <a:latin typeface="+mn-lt"/>
                <a:ea typeface="+mn-ea"/>
                <a:cs typeface="+mn-cs"/>
              </a:rPr>
              <a:t> for the task</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2. Folder – The user will enter the file path name in which the files will be picked up to be transferred.  The DTU will</a:t>
            </a:r>
            <a:r>
              <a:rPr lang="en-US" sz="1200" kern="1200" baseline="0" dirty="0" smtClean="0">
                <a:solidFill>
                  <a:schemeClr val="tx1"/>
                </a:solidFill>
                <a:effectLst/>
                <a:latin typeface="+mn-lt"/>
                <a:ea typeface="+mn-ea"/>
                <a:cs typeface="+mn-cs"/>
              </a:rPr>
              <a:t> poll this directory for new files at the scheduled time set by the administrator.  The DTU will then transfer XML Interchange files that meet the correct naming convention. It is recommended that </a:t>
            </a:r>
            <a:r>
              <a:rPr lang="en-US" dirty="0" smtClean="0"/>
              <a:t>the data file locations also have no spaces or special characters.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3. LoginID/password – The user will enter valid user credentials</a:t>
            </a:r>
            <a:r>
              <a:rPr lang="en-US" sz="1200" kern="1200" baseline="0" dirty="0" smtClean="0">
                <a:solidFill>
                  <a:schemeClr val="tx1"/>
                </a:solidFill>
                <a:effectLst/>
                <a:latin typeface="+mn-lt"/>
                <a:ea typeface="+mn-ea"/>
                <a:cs typeface="+mn-cs"/>
              </a:rPr>
              <a:t> (TEAL service account)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4. Schedule Type – the user will click on the radio button for daily option</a:t>
            </a:r>
          </a:p>
          <a:p>
            <a:r>
              <a:rPr lang="en-US" sz="1200" kern="1200" dirty="0" smtClean="0">
                <a:solidFill>
                  <a:schemeClr val="tx1"/>
                </a:solidFill>
                <a:effectLst/>
                <a:latin typeface="+mn-lt"/>
                <a:ea typeface="+mn-ea"/>
                <a:cs typeface="+mn-cs"/>
              </a:rPr>
              <a:t>5. Daily Information – The user will either select hours and minutes from the dropdown or manually type the numbers in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appropriate fields.  As a note,</a:t>
            </a:r>
            <a:r>
              <a:rPr lang="en-US" sz="1200" kern="1200" baseline="0" dirty="0" smtClean="0">
                <a:solidFill>
                  <a:schemeClr val="tx1"/>
                </a:solidFill>
                <a:effectLst/>
                <a:latin typeface="+mn-lt"/>
                <a:ea typeface="+mn-ea"/>
                <a:cs typeface="+mn-cs"/>
              </a:rPr>
              <a:t> the DTU runs on military time, so this is a 24 hour clock.</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6.</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Save- Clicking on save will validate the data and successfully create a scheduled task on the schedule tab.</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Clicking on cancel will not save any information.</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40</a:t>
            </a:fld>
            <a:endParaRPr lang="en-US" dirty="0"/>
          </a:p>
        </p:txBody>
      </p:sp>
    </p:spTree>
    <p:extLst>
      <p:ext uri="{BB962C8B-B14F-4D97-AF65-F5344CB8AC3E}">
        <p14:creationId xmlns:p14="http://schemas.microsoft.com/office/powerpoint/2010/main" val="36337428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 add a scheduled weekly task, the user will click on the schedule tab and click on Add Schedule button. The user has to complete the following details: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1. Name – The user will enter a name</a:t>
            </a:r>
            <a:r>
              <a:rPr lang="en-US" sz="1200" kern="1200" baseline="0" dirty="0" smtClean="0">
                <a:solidFill>
                  <a:schemeClr val="tx1"/>
                </a:solidFill>
                <a:effectLst/>
                <a:latin typeface="+mn-lt"/>
                <a:ea typeface="+mn-ea"/>
                <a:cs typeface="+mn-cs"/>
              </a:rPr>
              <a:t> for the task</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2.</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Folder – The user will enter the file path name in which the files will be picked up to be transferred</a:t>
            </a:r>
          </a:p>
          <a:p>
            <a:r>
              <a:rPr lang="en-US" sz="1200" kern="1200" dirty="0" smtClean="0">
                <a:solidFill>
                  <a:schemeClr val="tx1"/>
                </a:solidFill>
                <a:effectLst/>
                <a:latin typeface="+mn-lt"/>
                <a:ea typeface="+mn-ea"/>
                <a:cs typeface="+mn-cs"/>
              </a:rPr>
              <a:t>3.</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LoginID/password – The user will enter valid user credentials</a:t>
            </a:r>
            <a:r>
              <a:rPr lang="en-US" sz="1200" kern="1200" baseline="0" dirty="0" smtClean="0">
                <a:solidFill>
                  <a:schemeClr val="tx1"/>
                </a:solidFill>
                <a:effectLst/>
                <a:latin typeface="+mn-lt"/>
                <a:ea typeface="+mn-ea"/>
                <a:cs typeface="+mn-cs"/>
              </a:rPr>
              <a:t> (TEAL service ID)</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4.</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Schedule Type – The user will click on the radio button for weekly option.</a:t>
            </a:r>
          </a:p>
          <a:p>
            <a:r>
              <a:rPr lang="en-US" sz="1200" kern="1200" dirty="0" smtClean="0">
                <a:solidFill>
                  <a:schemeClr val="tx1"/>
                </a:solidFill>
                <a:effectLst/>
                <a:latin typeface="+mn-lt"/>
                <a:ea typeface="+mn-ea"/>
                <a:cs typeface="+mn-cs"/>
              </a:rPr>
              <a:t>5.</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Weekly Information – The user will select at least one or more days and  select hours and minutes from the dropdown or manually type the numbers in the appropriate fields. The files will transfer each week on the selected days at the selected hour and minute</a:t>
            </a:r>
          </a:p>
          <a:p>
            <a:r>
              <a:rPr lang="en-US" sz="1200" kern="1200" dirty="0" smtClean="0">
                <a:solidFill>
                  <a:schemeClr val="tx1"/>
                </a:solidFill>
                <a:effectLst/>
                <a:latin typeface="+mn-lt"/>
                <a:ea typeface="+mn-ea"/>
                <a:cs typeface="+mn-cs"/>
              </a:rPr>
              <a:t>6.</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Save- Clicking on save will validate the data and successfully create a scheduled task on the schedule tab.</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Clicking on cancel will not save any information.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1CB7FC-B682-4230-B9FB-C227E7AC6C43}" type="slidenum">
              <a:rPr lang="en-US" smtClean="0"/>
              <a:t>41</a:t>
            </a:fld>
            <a:endParaRPr lang="en-US" dirty="0"/>
          </a:p>
        </p:txBody>
      </p:sp>
    </p:spTree>
    <p:extLst>
      <p:ext uri="{BB962C8B-B14F-4D97-AF65-F5344CB8AC3E}">
        <p14:creationId xmlns:p14="http://schemas.microsoft.com/office/powerpoint/2010/main" val="32123692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 add a scheduled monthly task, the user will click on the schedule tab and click on Add Schedule button. The user must complete the following details: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1. Name – The user will enter a name</a:t>
            </a:r>
            <a:r>
              <a:rPr lang="en-US" sz="1200" kern="1200" baseline="0" dirty="0" smtClean="0">
                <a:solidFill>
                  <a:schemeClr val="tx1"/>
                </a:solidFill>
                <a:effectLst/>
                <a:latin typeface="+mn-lt"/>
                <a:ea typeface="+mn-ea"/>
                <a:cs typeface="+mn-cs"/>
              </a:rPr>
              <a:t> for the task.</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2.</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Folder – The user will enter the file path name in which the files will be picked up to be transferred</a:t>
            </a:r>
          </a:p>
          <a:p>
            <a:r>
              <a:rPr lang="en-US" sz="1200" kern="1200" dirty="0" smtClean="0">
                <a:solidFill>
                  <a:schemeClr val="tx1"/>
                </a:solidFill>
                <a:effectLst/>
                <a:latin typeface="+mn-lt"/>
                <a:ea typeface="+mn-ea"/>
                <a:cs typeface="+mn-cs"/>
              </a:rPr>
              <a:t>3.</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LoginID/password – The user will enter valid user credentials</a:t>
            </a:r>
            <a:r>
              <a:rPr lang="en-US" sz="1200" kern="1200" baseline="0" dirty="0" smtClean="0">
                <a:solidFill>
                  <a:schemeClr val="tx1"/>
                </a:solidFill>
                <a:effectLst/>
                <a:latin typeface="+mn-lt"/>
                <a:ea typeface="+mn-ea"/>
                <a:cs typeface="+mn-cs"/>
              </a:rPr>
              <a:t> (TEAL service ID)</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4. Schedule Type – The user will click on the radio button for monthly option</a:t>
            </a:r>
          </a:p>
          <a:p>
            <a:r>
              <a:rPr lang="en-US" sz="1200" kern="1200" dirty="0" smtClean="0">
                <a:solidFill>
                  <a:schemeClr val="tx1"/>
                </a:solidFill>
                <a:effectLst/>
                <a:latin typeface="+mn-lt"/>
                <a:ea typeface="+mn-ea"/>
                <a:cs typeface="+mn-cs"/>
              </a:rPr>
              <a:t>5.</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Monthly Information – The user will select one day in a week, the number of the week and  select hours and minutes from the dropdown or manually type the numbers in the appropriate fields. The files will transfer on that selected day of the month and every month</a:t>
            </a:r>
          </a:p>
          <a:p>
            <a:r>
              <a:rPr lang="en-US" sz="1200" kern="1200" dirty="0" smtClean="0">
                <a:solidFill>
                  <a:schemeClr val="tx1"/>
                </a:solidFill>
                <a:effectLst/>
                <a:latin typeface="+mn-lt"/>
                <a:ea typeface="+mn-ea"/>
                <a:cs typeface="+mn-cs"/>
              </a:rPr>
              <a:t>6.</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Save- Clicking on save will validate the data and successfully create a scheduled task on the schedule tab</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Cancel –Clicking on cancel will not save any information.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1CB7FC-B682-4230-B9FB-C227E7AC6C43}" type="slidenum">
              <a:rPr lang="en-US" smtClean="0"/>
              <a:t>42</a:t>
            </a:fld>
            <a:endParaRPr lang="en-US" dirty="0"/>
          </a:p>
        </p:txBody>
      </p:sp>
    </p:spTree>
    <p:extLst>
      <p:ext uri="{BB962C8B-B14F-4D97-AF65-F5344CB8AC3E}">
        <p14:creationId xmlns:p14="http://schemas.microsoft.com/office/powerpoint/2010/main" val="3900828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User can edit daily, weekly  or monthly scheduled tasks.  The user can only edit one task at a time.  The user can edit a task the following way:</a:t>
            </a:r>
          </a:p>
          <a:p>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1. The user can click on the edit button on the Schedule tab next to the task that needs to be removed.</a:t>
            </a:r>
          </a:p>
          <a:p>
            <a:r>
              <a:rPr lang="en-US" sz="1200" kern="1200" dirty="0" smtClean="0">
                <a:solidFill>
                  <a:schemeClr val="tx1"/>
                </a:solidFill>
                <a:effectLst/>
                <a:latin typeface="+mn-lt"/>
                <a:ea typeface="+mn-ea"/>
                <a:cs typeface="+mn-cs"/>
              </a:rPr>
              <a:t>2.</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Add/Edit Task screen will be displayed.</a:t>
            </a:r>
          </a:p>
          <a:p>
            <a:r>
              <a:rPr lang="en-US" sz="1200" kern="1200" dirty="0" smtClean="0">
                <a:solidFill>
                  <a:schemeClr val="tx1"/>
                </a:solidFill>
                <a:effectLst/>
                <a:latin typeface="+mn-lt"/>
                <a:ea typeface="+mn-ea"/>
                <a:cs typeface="+mn-cs"/>
              </a:rPr>
              <a:t>3.</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user can edit any field.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1CB7FC-B682-4230-B9FB-C227E7AC6C43}" type="slidenum">
              <a:rPr lang="en-US" smtClean="0"/>
              <a:t>43</a:t>
            </a:fld>
            <a:endParaRPr lang="en-US" dirty="0"/>
          </a:p>
        </p:txBody>
      </p:sp>
    </p:spTree>
    <p:extLst>
      <p:ext uri="{BB962C8B-B14F-4D97-AF65-F5344CB8AC3E}">
        <p14:creationId xmlns:p14="http://schemas.microsoft.com/office/powerpoint/2010/main" val="14515593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User can delete daily, weekly  or monthly scheduled task.  Deleting the task will only delete the task but not the folder that the user assigns in a task.  The user has to click on the delete button on the Add /Edit task screen.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Once it is deleted, it will be removed from the Schedule Tasks screen.</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Trainer</a:t>
            </a:r>
            <a:r>
              <a:rPr lang="en-US" sz="1200" b="1" kern="1200" baseline="0" dirty="0" smtClean="0">
                <a:solidFill>
                  <a:schemeClr val="tx1"/>
                </a:solidFill>
                <a:effectLst/>
                <a:latin typeface="+mn-lt"/>
                <a:ea typeface="+mn-ea"/>
                <a:cs typeface="+mn-cs"/>
              </a:rPr>
              <a:t> Questions:</a:t>
            </a:r>
          </a:p>
          <a:p>
            <a:r>
              <a:rPr lang="en-US" sz="1200" kern="1200" baseline="0" dirty="0" smtClean="0">
                <a:solidFill>
                  <a:schemeClr val="tx1"/>
                </a:solidFill>
                <a:effectLst/>
                <a:latin typeface="+mn-lt"/>
                <a:ea typeface="+mn-ea"/>
                <a:cs typeface="+mn-cs"/>
              </a:rPr>
              <a:t>1) What are the configuration choices for Scheduling a transfer? How often can this occur?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44</a:t>
            </a:fld>
            <a:endParaRPr lang="en-US" dirty="0"/>
          </a:p>
        </p:txBody>
      </p:sp>
    </p:spTree>
    <p:extLst>
      <p:ext uri="{BB962C8B-B14F-4D97-AF65-F5344CB8AC3E}">
        <p14:creationId xmlns:p14="http://schemas.microsoft.com/office/powerpoint/2010/main" val="25953902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t>
            </a:r>
            <a:r>
              <a:rPr lang="en-US" baseline="0" dirty="0" smtClean="0"/>
              <a:t>w we are going to walk through the On Demand and Schedule process together using a software simulation activity.</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45</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will complete a narrated simulation of the On Demand and Schedule tabs of the TSDS DTU.  The narration will walk you through the process step by step.  This is a user-driven simulation, so your screen selections will advance the slides.</a:t>
            </a:r>
            <a:r>
              <a:rPr lang="en-US" baseline="0" dirty="0" smtClean="0"/>
              <a:t> </a:t>
            </a:r>
            <a:r>
              <a:rPr lang="en-US" dirty="0" smtClean="0"/>
              <a:t>Let’s log in to Project Share to begin.</a:t>
            </a:r>
          </a:p>
          <a:p>
            <a:endParaRPr lang="en-US" dirty="0" smtClean="0"/>
          </a:p>
          <a:p>
            <a:r>
              <a:rPr lang="en-US" b="1" dirty="0" smtClean="0"/>
              <a:t>Trainer</a:t>
            </a:r>
            <a:r>
              <a:rPr lang="en-US" b="1" baseline="0" dirty="0" smtClean="0"/>
              <a:t> Note:</a:t>
            </a:r>
          </a:p>
          <a:p>
            <a:pPr marL="0" indent="0">
              <a:buFont typeface="Arial" pitchFamily="34" charset="0"/>
              <a:buNone/>
            </a:pPr>
            <a:r>
              <a:rPr lang="en-US" baseline="0" dirty="0" smtClean="0"/>
              <a:t>You can launch the simulation from the active link on this slide, but the participants will have to log in to Project Share to access the simulation under this course.</a:t>
            </a: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46</a:t>
            </a:fld>
            <a:endParaRPr lang="en-US" dirty="0"/>
          </a:p>
        </p:txBody>
      </p:sp>
    </p:spTree>
    <p:extLst>
      <p:ext uri="{BB962C8B-B14F-4D97-AF65-F5344CB8AC3E}">
        <p14:creationId xmlns:p14="http://schemas.microsoft.com/office/powerpoint/2010/main" val="33073093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end</a:t>
            </a:r>
            <a:r>
              <a:rPr lang="en-US" baseline="0" dirty="0" smtClean="0"/>
              <a:t> user can monitor files that have recently been transferred by selecting the Recent Transfer History tab.</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47</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recent transfer history tab displays the fifty most recent transfers.  For each file transfer, the page will display:</a:t>
            </a:r>
          </a:p>
          <a:p>
            <a:pPr marL="171450" lvl="0" indent="-171450">
              <a:buFont typeface="Arial" pitchFamily="34" charset="0"/>
              <a:buChar char="•"/>
            </a:pPr>
            <a:r>
              <a:rPr lang="en-US" sz="1200" kern="1200" dirty="0" smtClean="0">
                <a:solidFill>
                  <a:schemeClr val="tx1"/>
                </a:solidFill>
                <a:effectLst/>
                <a:latin typeface="+mn-lt"/>
                <a:ea typeface="+mn-ea"/>
                <a:cs typeface="+mn-cs"/>
              </a:rPr>
              <a:t>Collection – the combination of the school year and collection code</a:t>
            </a:r>
          </a:p>
          <a:p>
            <a:pPr marL="171450" indent="-171450">
              <a:buFont typeface="Arial" pitchFamily="34" charset="0"/>
              <a:buChar char="•"/>
            </a:pPr>
            <a:r>
              <a:rPr lang="en-US" sz="1200" kern="1200" dirty="0" smtClean="0">
                <a:solidFill>
                  <a:schemeClr val="tx1"/>
                </a:solidFill>
                <a:effectLst/>
                <a:latin typeface="+mn-lt"/>
                <a:ea typeface="+mn-ea"/>
                <a:cs typeface="+mn-cs"/>
              </a:rPr>
              <a:t>File Name – the name of the file transferred</a:t>
            </a:r>
          </a:p>
          <a:p>
            <a:pPr marL="171450" indent="-171450">
              <a:buFont typeface="Arial" pitchFamily="34" charset="0"/>
              <a:buChar char="•"/>
            </a:pPr>
            <a:r>
              <a:rPr lang="en-US" sz="1200" kern="1200" dirty="0" smtClean="0">
                <a:solidFill>
                  <a:schemeClr val="tx1"/>
                </a:solidFill>
                <a:effectLst/>
                <a:latin typeface="+mn-lt"/>
                <a:ea typeface="+mn-ea"/>
                <a:cs typeface="+mn-cs"/>
              </a:rPr>
              <a:t>Start Time – the time the transfer started</a:t>
            </a:r>
          </a:p>
          <a:p>
            <a:pPr marL="171450" indent="-171450">
              <a:buFont typeface="Arial" pitchFamily="34" charset="0"/>
              <a:buChar char="•"/>
            </a:pPr>
            <a:r>
              <a:rPr lang="en-US" sz="1200" kern="1200" dirty="0" smtClean="0">
                <a:solidFill>
                  <a:schemeClr val="tx1"/>
                </a:solidFill>
                <a:effectLst/>
                <a:latin typeface="+mn-lt"/>
                <a:ea typeface="+mn-ea"/>
                <a:cs typeface="+mn-cs"/>
              </a:rPr>
              <a:t>Time Completed – the time the task was completed</a:t>
            </a:r>
          </a:p>
          <a:p>
            <a:pPr marL="171450" indent="-171450">
              <a:buFont typeface="Arial" pitchFamily="34" charset="0"/>
              <a:buChar char="•"/>
            </a:pPr>
            <a:r>
              <a:rPr lang="en-US" sz="1200" kern="1200" dirty="0" smtClean="0">
                <a:solidFill>
                  <a:schemeClr val="tx1"/>
                </a:solidFill>
                <a:effectLst/>
                <a:latin typeface="+mn-lt"/>
                <a:ea typeface="+mn-ea"/>
                <a:cs typeface="+mn-cs"/>
              </a:rPr>
              <a:t>Status – the status of the transfer.  The value will either be COMPLETED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FAILED or CANCELLED</a:t>
            </a:r>
          </a:p>
          <a:p>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Note:  The interchange files will be transferred within a collection-specific zip file, but the Recent Transfer History tab will display the names of the interchange files transferred and not the zip file.</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48</a:t>
            </a:fld>
            <a:endParaRPr lang="en-US" dirty="0"/>
          </a:p>
        </p:txBody>
      </p:sp>
    </p:spTree>
    <p:extLst>
      <p:ext uri="{BB962C8B-B14F-4D97-AF65-F5344CB8AC3E}">
        <p14:creationId xmlns:p14="http://schemas.microsoft.com/office/powerpoint/2010/main" val="12355505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Users</a:t>
            </a:r>
            <a:r>
              <a:rPr lang="en-US" baseline="0" dirty="0" smtClean="0"/>
              <a:t> can sort the queue of recently transferred files by clicking on a column header.  As a note, the columns can be sorted on the other screens of the DTU as well. </a:t>
            </a:r>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49</a:t>
            </a:fld>
            <a:endParaRPr lang="en-US" dirty="0"/>
          </a:p>
        </p:txBody>
      </p:sp>
    </p:spTree>
    <p:extLst>
      <p:ext uri="{BB962C8B-B14F-4D97-AF65-F5344CB8AC3E}">
        <p14:creationId xmlns:p14="http://schemas.microsoft.com/office/powerpoint/2010/main" val="123555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endParaRPr lang="en-US" b="1" baseline="0" dirty="0" smtClean="0"/>
          </a:p>
          <a:p>
            <a:r>
              <a:rPr lang="en-US" baseline="0" dirty="0" smtClean="0"/>
              <a:t>Read through each term and definition. As the participants have already seen these terms a couple of times before, it may be beneficial to cover up the definitions and lead the group through a Q&amp;A of the terms.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a:t>
            </a:fld>
            <a:endParaRPr lang="en-US" dirty="0"/>
          </a:p>
        </p:txBody>
      </p:sp>
    </p:spTree>
    <p:extLst>
      <p:ext uri="{BB962C8B-B14F-4D97-AF65-F5344CB8AC3E}">
        <p14:creationId xmlns:p14="http://schemas.microsoft.com/office/powerpoint/2010/main" val="18865655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end user can acces</a:t>
            </a:r>
            <a:r>
              <a:rPr lang="en-US" baseline="0" dirty="0" smtClean="0"/>
              <a:t>s and review log files under the Logs tab in the TSDS DTU, for both On Demand and Scheduled file transfers.  Log files can be used to communicate support issues if the XML Interchange Files fail to transfer and the issue cannot be resolved locally.</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50</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The user clicks on</a:t>
            </a:r>
            <a:r>
              <a:rPr lang="en-US" sz="1200" kern="1200" baseline="0" dirty="0" smtClean="0">
                <a:solidFill>
                  <a:schemeClr val="tx1"/>
                </a:solidFill>
                <a:effectLst/>
                <a:latin typeface="Arial" pitchFamily="34" charset="0"/>
                <a:ea typeface="+mn-ea"/>
                <a:cs typeface="Arial" pitchFamily="34" charset="0"/>
              </a:rPr>
              <a:t> the Logs </a:t>
            </a:r>
            <a:r>
              <a:rPr lang="en-US" sz="1200" kern="1200" dirty="0" smtClean="0">
                <a:solidFill>
                  <a:schemeClr val="tx1"/>
                </a:solidFill>
                <a:effectLst/>
                <a:latin typeface="Arial" pitchFamily="34" charset="0"/>
                <a:ea typeface="+mn-ea"/>
                <a:cs typeface="Arial" pitchFamily="34" charset="0"/>
              </a:rPr>
              <a:t>tab to view the details of the log file content.  Whenever files are transferred,</a:t>
            </a:r>
            <a:r>
              <a:rPr lang="en-US" sz="1200" kern="1200" baseline="0" dirty="0" smtClean="0">
                <a:solidFill>
                  <a:schemeClr val="tx1"/>
                </a:solidFill>
                <a:effectLst/>
                <a:latin typeface="Arial" pitchFamily="34" charset="0"/>
                <a:ea typeface="+mn-ea"/>
                <a:cs typeface="Arial" pitchFamily="34" charset="0"/>
              </a:rPr>
              <a:t> t</a:t>
            </a:r>
            <a:r>
              <a:rPr lang="en-US" sz="1200" kern="1200" dirty="0" smtClean="0">
                <a:solidFill>
                  <a:schemeClr val="tx1"/>
                </a:solidFill>
                <a:effectLst/>
                <a:latin typeface="Arial" pitchFamily="34" charset="0"/>
                <a:ea typeface="+mn-ea"/>
                <a:cs typeface="Arial" pitchFamily="34" charset="0"/>
              </a:rPr>
              <a:t>he logging will be configured to have a rolling list of log files, meaning that a log file will be created for each day that the TSDS DTU is running.  Separate log files will be created for the TSDS DTU On Demand and TSDS DTU Scheduler.  </a:t>
            </a:r>
          </a:p>
        </p:txBody>
      </p:sp>
      <p:sp>
        <p:nvSpPr>
          <p:cNvPr id="4" name="Slide Number Placeholder 3"/>
          <p:cNvSpPr>
            <a:spLocks noGrp="1"/>
          </p:cNvSpPr>
          <p:nvPr>
            <p:ph type="sldNum" sz="quarter" idx="10"/>
          </p:nvPr>
        </p:nvSpPr>
        <p:spPr/>
        <p:txBody>
          <a:bodyPr/>
          <a:lstStyle/>
          <a:p>
            <a:fld id="{9D1CB7FC-B682-4230-B9FB-C227E7AC6C43}" type="slidenum">
              <a:rPr lang="en-US" smtClean="0"/>
              <a:t>51</a:t>
            </a:fld>
            <a:endParaRPr lang="en-US" dirty="0"/>
          </a:p>
        </p:txBody>
      </p:sp>
    </p:spTree>
    <p:extLst>
      <p:ext uri="{BB962C8B-B14F-4D97-AF65-F5344CB8AC3E}">
        <p14:creationId xmlns:p14="http://schemas.microsoft.com/office/powerpoint/2010/main" val="12355505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user can select On Demand to review</a:t>
            </a:r>
            <a:r>
              <a:rPr lang="en-US" baseline="0" dirty="0" smtClean="0"/>
              <a:t> the logs for the On Demand XML Interchange Files. The user can also select the radio button next to Scheduler to view the logs for the scheduled tasks.</a:t>
            </a:r>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52</a:t>
            </a:fld>
            <a:endParaRPr lang="en-US" dirty="0"/>
          </a:p>
        </p:txBody>
      </p:sp>
    </p:spTree>
    <p:extLst>
      <p:ext uri="{BB962C8B-B14F-4D97-AF65-F5344CB8AC3E}">
        <p14:creationId xmlns:p14="http://schemas.microsoft.com/office/powerpoint/2010/main" val="149462874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user will click on the Logs tab and will perform the following actions to view the log files:</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1. Select either the TSDS DTU On Demand or TSDS DTU Scheduler option and then click on Ope</a:t>
            </a:r>
            <a:r>
              <a:rPr lang="en-US" sz="1200" kern="1200" baseline="0" dirty="0" smtClean="0">
                <a:solidFill>
                  <a:schemeClr val="tx1"/>
                </a:solidFill>
                <a:effectLst/>
                <a:latin typeface="+mn-lt"/>
                <a:ea typeface="+mn-ea"/>
                <a:cs typeface="+mn-cs"/>
              </a:rPr>
              <a:t>n Log File Folder.</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2.</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file</a:t>
            </a:r>
            <a:r>
              <a:rPr lang="en-US" sz="1200" kern="1200" baseline="0" dirty="0" smtClean="0">
                <a:solidFill>
                  <a:schemeClr val="tx1"/>
                </a:solidFill>
                <a:effectLst/>
                <a:latin typeface="+mn-lt"/>
                <a:ea typeface="+mn-ea"/>
                <a:cs typeface="+mn-cs"/>
              </a:rPr>
              <a:t> directory opens up.</a:t>
            </a:r>
            <a:endParaRPr lang="en-US" sz="1200" kern="1200" dirty="0" smtClean="0">
              <a:solidFill>
                <a:schemeClr val="tx1"/>
              </a:solidFill>
              <a:effectLst/>
              <a:latin typeface="+mn-lt"/>
              <a:ea typeface="+mn-ea"/>
              <a:cs typeface="+mn-cs"/>
            </a:endParaRPr>
          </a:p>
          <a:p>
            <a:r>
              <a:rPr lang="en-US" sz="1200" b="0" kern="1200" dirty="0" smtClean="0">
                <a:solidFill>
                  <a:schemeClr val="tx1"/>
                </a:solidFill>
                <a:effectLst/>
                <a:latin typeface="+mn-lt"/>
                <a:ea typeface="+mn-ea"/>
                <a:cs typeface="+mn-cs"/>
              </a:rPr>
              <a:t>3.</a:t>
            </a:r>
            <a:r>
              <a:rPr lang="en-US" sz="1200" b="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user has to select a file and click on open.</a:t>
            </a:r>
          </a:p>
          <a:p>
            <a:r>
              <a:rPr lang="en-US" sz="1200" kern="1200" dirty="0" smtClean="0">
                <a:solidFill>
                  <a:schemeClr val="tx1"/>
                </a:solidFill>
                <a:effectLst/>
                <a:latin typeface="+mn-lt"/>
                <a:ea typeface="+mn-ea"/>
                <a:cs typeface="+mn-cs"/>
              </a:rPr>
              <a:t>4.User will be able to see a scrolling list of all log files for the selected file.</a:t>
            </a:r>
          </a:p>
          <a:p>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 </a:t>
            </a:r>
          </a:p>
          <a:p>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1CB7FC-B682-4230-B9FB-C227E7AC6C43}" type="slidenum">
              <a:rPr lang="en-US" smtClean="0"/>
              <a:t>53</a:t>
            </a:fld>
            <a:endParaRPr lang="en-US" dirty="0"/>
          </a:p>
        </p:txBody>
      </p:sp>
    </p:spTree>
    <p:extLst>
      <p:ext uri="{BB962C8B-B14F-4D97-AF65-F5344CB8AC3E}">
        <p14:creationId xmlns:p14="http://schemas.microsoft.com/office/powerpoint/2010/main" val="4301708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Above</a:t>
            </a:r>
            <a:r>
              <a:rPr lang="en-US" sz="1200" kern="1200" baseline="0" dirty="0" smtClean="0">
                <a:solidFill>
                  <a:schemeClr val="tx1"/>
                </a:solidFill>
                <a:effectLst/>
                <a:latin typeface="+mn-lt"/>
                <a:ea typeface="+mn-ea"/>
                <a:cs typeface="+mn-cs"/>
              </a:rPr>
              <a:t> is an example of a Log File.  The Log File provides the same information to the user as the screen display under the Log Tab.  The files are organized by Day and Transfer Type (On Demand or Scheduler).  We can see from this sample that this log captures all the transfers from March 14</a:t>
            </a:r>
            <a:r>
              <a:rPr lang="en-US" sz="1200" kern="1200" baseline="30000" dirty="0" smtClean="0">
                <a:solidFill>
                  <a:schemeClr val="tx1"/>
                </a:solidFill>
                <a:effectLst/>
                <a:latin typeface="+mn-lt"/>
                <a:ea typeface="+mn-ea"/>
                <a:cs typeface="+mn-cs"/>
              </a:rPr>
              <a:t>th</a:t>
            </a:r>
            <a:r>
              <a:rPr lang="en-US" sz="1200" kern="1200" baseline="0" dirty="0" smtClean="0">
                <a:solidFill>
                  <a:schemeClr val="tx1"/>
                </a:solidFill>
                <a:effectLst/>
                <a:latin typeface="+mn-lt"/>
                <a:ea typeface="+mn-ea"/>
                <a:cs typeface="+mn-cs"/>
              </a:rPr>
              <a:t>,  2013.  The TSDS DTU generates a log file for each day and each transfer type that the TSDS DTU is running.</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As a note, the log files do not auto-delete.</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If there is an issue with the DTU or file transfers are being interrupted to log file would be helpful to communicate support issues in TIMS.  At this point, that is the primary utility of the log files at Level 1 and Level 2.</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Trainer</a:t>
            </a:r>
            <a:r>
              <a:rPr lang="en-US" sz="1200" b="1" kern="1200" baseline="0" dirty="0" smtClean="0">
                <a:solidFill>
                  <a:schemeClr val="tx1"/>
                </a:solidFill>
                <a:effectLst/>
                <a:latin typeface="+mn-lt"/>
                <a:ea typeface="+mn-ea"/>
                <a:cs typeface="+mn-cs"/>
              </a:rPr>
              <a:t> Questions:</a:t>
            </a:r>
          </a:p>
          <a:p>
            <a:pPr marL="228600" indent="-228600">
              <a:buAutoNum type="arabicParenR"/>
            </a:pPr>
            <a:r>
              <a:rPr lang="en-US" sz="1200" kern="1200" baseline="0" dirty="0" smtClean="0">
                <a:solidFill>
                  <a:schemeClr val="tx1"/>
                </a:solidFill>
                <a:effectLst/>
                <a:latin typeface="+mn-lt"/>
                <a:ea typeface="+mn-ea"/>
                <a:cs typeface="+mn-cs"/>
              </a:rPr>
              <a:t>How can a user monitor activities within the TSDS DTU?</a:t>
            </a:r>
          </a:p>
          <a:p>
            <a:pPr marL="228600" indent="-228600">
              <a:buAutoNum type="arabicParenR"/>
            </a:pPr>
            <a:r>
              <a:rPr lang="en-US" sz="1200" kern="1200" baseline="0" dirty="0" smtClean="0">
                <a:solidFill>
                  <a:schemeClr val="tx1"/>
                </a:solidFill>
                <a:effectLst/>
                <a:latin typeface="+mn-lt"/>
                <a:ea typeface="+mn-ea"/>
                <a:cs typeface="+mn-cs"/>
              </a:rPr>
              <a:t>What is one purpose of the log files?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 </a:t>
            </a:r>
          </a:p>
          <a:p>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1CB7FC-B682-4230-B9FB-C227E7AC6C43}" type="slidenum">
              <a:rPr lang="en-US" smtClean="0"/>
              <a:t>54</a:t>
            </a:fld>
            <a:endParaRPr lang="en-US" dirty="0"/>
          </a:p>
        </p:txBody>
      </p:sp>
    </p:spTree>
    <p:extLst>
      <p:ext uri="{BB962C8B-B14F-4D97-AF65-F5344CB8AC3E}">
        <p14:creationId xmlns:p14="http://schemas.microsoft.com/office/powerpoint/2010/main" val="43017086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a Configuration</a:t>
            </a:r>
            <a:r>
              <a:rPr lang="en-US" baseline="0" dirty="0" smtClean="0"/>
              <a:t> Tab as well, although there are TEA owned, pre-set default values that should not be changed.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55</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Users</a:t>
            </a:r>
            <a:r>
              <a:rPr lang="en-US" sz="1200" kern="1200" baseline="0" dirty="0" smtClean="0">
                <a:solidFill>
                  <a:schemeClr val="tx1"/>
                </a:solidFill>
                <a:effectLst/>
                <a:latin typeface="+mn-lt"/>
                <a:ea typeface="+mn-ea"/>
                <a:cs typeface="+mn-cs"/>
              </a:rPr>
              <a:t> cannot change any default settings.  These options will be greyed out. </a:t>
            </a:r>
            <a:endParaRPr lang="en-US" sz="1200" kern="1200" dirty="0" smtClean="0">
              <a:solidFill>
                <a:schemeClr val="tx1"/>
              </a:solidFill>
              <a:effectLst/>
              <a:latin typeface="+mn-lt"/>
              <a:ea typeface="+mn-ea"/>
              <a:cs typeface="+mn-cs"/>
            </a:endParaRPr>
          </a:p>
          <a:p>
            <a:pPr lvl="0"/>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56</a:t>
            </a:fld>
            <a:endParaRPr lang="en-US" dirty="0"/>
          </a:p>
        </p:txBody>
      </p:sp>
    </p:spTree>
    <p:extLst>
      <p:ext uri="{BB962C8B-B14F-4D97-AF65-F5344CB8AC3E}">
        <p14:creationId xmlns:p14="http://schemas.microsoft.com/office/powerpoint/2010/main" val="106828649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t>
            </a:r>
            <a:r>
              <a:rPr lang="en-US" baseline="0" dirty="0" smtClean="0"/>
              <a:t>w we are going to walk through another simulation together, this time exploring how to monitor files in the TSDS DTU and retrieve log files for support issues.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57</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will complete a narrated simulation of the monitoring files in the TSDS DTU. The narration will walk you through the process step by step.  This is a user-driven simulation, so your screen selections will advance the slides.</a:t>
            </a:r>
            <a:r>
              <a:rPr lang="en-US" baseline="0" dirty="0" smtClean="0"/>
              <a:t> L</a:t>
            </a:r>
            <a:r>
              <a:rPr lang="en-US" dirty="0" smtClean="0"/>
              <a:t>et’s log in to Project Share to begin.</a:t>
            </a:r>
          </a:p>
          <a:p>
            <a:endParaRPr lang="en-US" dirty="0" smtClean="0"/>
          </a:p>
          <a:p>
            <a:endParaRPr lang="en-US" dirty="0" smtClean="0"/>
          </a:p>
          <a:p>
            <a:r>
              <a:rPr lang="en-US" b="1" dirty="0" smtClean="0"/>
              <a:t>Trainer</a:t>
            </a:r>
            <a:r>
              <a:rPr lang="en-US" b="1" baseline="0" dirty="0" smtClean="0"/>
              <a:t> Note:</a:t>
            </a:r>
          </a:p>
          <a:p>
            <a:pPr marL="0" indent="0">
              <a:buFont typeface="Arial" pitchFamily="34" charset="0"/>
              <a:buNone/>
            </a:pPr>
            <a:r>
              <a:rPr lang="en-US" baseline="0" dirty="0" smtClean="0"/>
              <a:t>You can launch the simulation from the active link on this slide, but the participants will have to log in to Project Share to access the simulation under this course.</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58</a:t>
            </a:fld>
            <a:endParaRPr lang="en-US" dirty="0"/>
          </a:p>
        </p:txBody>
      </p:sp>
    </p:spTree>
    <p:extLst>
      <p:ext uri="{BB962C8B-B14F-4D97-AF65-F5344CB8AC3E}">
        <p14:creationId xmlns:p14="http://schemas.microsoft.com/office/powerpoint/2010/main" val="330730936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a:t>
            </a:r>
            <a:r>
              <a:rPr lang="en-US" baseline="0" dirty="0" smtClean="0"/>
              <a:t> the user successfully transfers the XML Interchange File, TSDS eDM automatically picks up the file and begins the validation process.  If the file gets through file validation and the ETL process without error, then the ODS is updated with the new records.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59</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endParaRPr lang="en-US" b="1" baseline="0" dirty="0" smtClean="0"/>
          </a:p>
          <a:p>
            <a:r>
              <a:rPr lang="en-US" baseline="0" dirty="0" smtClean="0"/>
              <a:t>Read through each term and definition. As the participants have already seen these terms a couple of times before, it may be beneficial to cover up the definitions and lead the group through a Q&amp;A of the terms.</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a:t>
            </a:fld>
            <a:endParaRPr lang="en-US" dirty="0"/>
          </a:p>
        </p:txBody>
      </p:sp>
    </p:spTree>
    <p:extLst>
      <p:ext uri="{BB962C8B-B14F-4D97-AF65-F5344CB8AC3E}">
        <p14:creationId xmlns:p14="http://schemas.microsoft.com/office/powerpoint/2010/main" val="41472591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TSDS e</a:t>
            </a:r>
            <a:r>
              <a:rPr lang="en-US" dirty="0" smtClean="0"/>
              <a:t>Data Manager (TSDS eDM):</a:t>
            </a:r>
          </a:p>
          <a:p>
            <a:pPr marL="628650" lvl="1" indent="-171450">
              <a:buFont typeface="Arial" pitchFamily="34" charset="0"/>
              <a:buChar char="•"/>
            </a:pPr>
            <a:r>
              <a:rPr lang="en-US" sz="1200" kern="1200" dirty="0" smtClean="0">
                <a:solidFill>
                  <a:schemeClr val="tx1"/>
                </a:solidFill>
                <a:latin typeface="Arial" pitchFamily="34" charset="0"/>
                <a:ea typeface="+mn-ea"/>
                <a:cs typeface="Arial" pitchFamily="34" charset="0"/>
              </a:rPr>
              <a:t>TSDS eDM automatically picks up files that have been successfully transferred by the TSDS DTU</a:t>
            </a:r>
          </a:p>
          <a:p>
            <a:pPr marL="628650" lvl="1" indent="-171450">
              <a:buFont typeface="Arial" pitchFamily="34" charset="0"/>
              <a:buChar char="•"/>
            </a:pPr>
            <a:r>
              <a:rPr lang="en-US" sz="1200" kern="1200" dirty="0" smtClean="0">
                <a:solidFill>
                  <a:schemeClr val="tx1"/>
                </a:solidFill>
                <a:latin typeface="Arial" pitchFamily="34" charset="0"/>
                <a:ea typeface="+mn-ea"/>
                <a:cs typeface="Arial" pitchFamily="34" charset="0"/>
              </a:rPr>
              <a:t>TSDS eDM runs the XML Interchange files through the data validations and updates the Operational Data Store</a:t>
            </a:r>
          </a:p>
          <a:p>
            <a:pPr marL="628650" lvl="1" indent="-171450">
              <a:buFont typeface="Arial" pitchFamily="34" charset="0"/>
              <a:buChar char="•"/>
            </a:pPr>
            <a:r>
              <a:rPr lang="en-US" sz="1200" kern="1200" dirty="0" smtClean="0">
                <a:solidFill>
                  <a:schemeClr val="tx1"/>
                </a:solidFill>
                <a:latin typeface="Arial" pitchFamily="34" charset="0"/>
                <a:ea typeface="+mn-ea"/>
                <a:cs typeface="Arial" pitchFamily="34" charset="0"/>
              </a:rPr>
              <a:t>Users can also manually upload XML Interchange Files through TSDS eDM</a:t>
            </a:r>
          </a:p>
          <a:p>
            <a:pPr marL="628650" lvl="1" indent="-171450">
              <a:buFont typeface="Arial" pitchFamily="34" charset="0"/>
              <a:buChar char="•"/>
            </a:pPr>
            <a:r>
              <a:rPr lang="en-US" sz="1200" kern="1200" dirty="0" smtClean="0">
                <a:solidFill>
                  <a:schemeClr val="tx1"/>
                </a:solidFill>
                <a:latin typeface="Arial" pitchFamily="34" charset="0"/>
                <a:ea typeface="+mn-ea"/>
                <a:cs typeface="Arial" pitchFamily="34" charset="0"/>
              </a:rPr>
              <a:t>Error files are generated at initial file validation and again during the ETL process</a:t>
            </a:r>
          </a:p>
          <a:p>
            <a:pPr marL="628650" lvl="1" indent="-171450">
              <a:buFont typeface="Arial" pitchFamily="34" charset="0"/>
              <a:buChar char="•"/>
            </a:pPr>
            <a:r>
              <a:rPr lang="en-US" sz="1200" kern="1200" dirty="0" smtClean="0">
                <a:solidFill>
                  <a:schemeClr val="tx1"/>
                </a:solidFill>
                <a:latin typeface="Arial" pitchFamily="34" charset="0"/>
                <a:ea typeface="+mn-ea"/>
                <a:cs typeface="Arial" pitchFamily="34" charset="0"/>
              </a:rPr>
              <a:t>The user can also verify that the ODS has been updated through TSDS eDM</a:t>
            </a:r>
          </a:p>
          <a:p>
            <a:pPr marL="0" indent="0">
              <a:buFont typeface="Arial" pitchFamily="34" charset="0"/>
              <a:buNone/>
            </a:pPr>
            <a:endParaRPr lang="en-US" sz="1200" b="1" kern="1200" dirty="0" smtClean="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1CB7FC-B682-4230-B9FB-C227E7AC6C43}" type="slidenum">
              <a:rPr lang="en-US" smtClean="0"/>
              <a:t>60</a:t>
            </a:fld>
            <a:endParaRPr lang="en-US" dirty="0"/>
          </a:p>
        </p:txBody>
      </p:sp>
    </p:spTree>
    <p:extLst>
      <p:ext uri="{BB962C8B-B14F-4D97-AF65-F5344CB8AC3E}">
        <p14:creationId xmlns:p14="http://schemas.microsoft.com/office/powerpoint/2010/main" val="43017086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Again, let’s make sure we understand where we are in the overall process.  We are still focusing on the activities under Manage Data Loads.</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61</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On this latter half of the course we will focus on what happens once the TSDS DTU transfers files to TSDS eDM or the point when a user manually submits an XML Interchange File to eDM.</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62</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defTabSz="919342">
              <a:defRPr/>
            </a:pPr>
            <a:r>
              <a:rPr lang="en-US" baseline="0" dirty="0" smtClean="0">
                <a:latin typeface="Arial" pitchFamily="34" charset="0"/>
              </a:rPr>
              <a:t>Let’s walk through what happens at each part of this stage:</a:t>
            </a:r>
          </a:p>
          <a:p>
            <a:pPr defTabSz="919342">
              <a:defRPr/>
            </a:pPr>
            <a:endParaRPr lang="en-US" baseline="0" dirty="0" smtClean="0">
              <a:latin typeface="Arial" pitchFamily="34" charset="0"/>
            </a:endParaRPr>
          </a:p>
          <a:p>
            <a:pPr defTabSz="919342">
              <a:defRPr/>
            </a:pPr>
            <a:r>
              <a:rPr lang="en-US" baseline="0" dirty="0" smtClean="0"/>
              <a:t>Files are generally submitted to TSDS eDM automatically using the TSDS DTU to deliver the files to a monitored directory.  The user also has the option of loading XML Interchange files manually.  </a:t>
            </a:r>
          </a:p>
          <a:p>
            <a:pPr defTabSz="919342">
              <a:defRPr/>
            </a:pPr>
            <a:endParaRPr lang="en-US" baseline="0" dirty="0" smtClean="0"/>
          </a:p>
          <a:p>
            <a:r>
              <a:rPr lang="en-US" baseline="0" dirty="0" smtClean="0"/>
              <a:t>Once the files are accepted by the system as they meet the required naming convention and file type requirements, the files are sent to the File Manager.  File Manager is like a holding tank for the files before they are loaded into the warehouse.  The data passes through an initial set of validations.  If the XML Interchange Files do not pass validation and result in error files, the user needs to correct the data issue at the source system level and resubmit the data.  If the XML Interchange File passes file validation successfully then the files are “batched” and sent along to the Batch Manager.  This happens automatically unless the user manually submits the files.</a:t>
            </a:r>
          </a:p>
          <a:p>
            <a:endParaRPr lang="en-US" baseline="0" dirty="0" smtClean="0"/>
          </a:p>
          <a:p>
            <a:r>
              <a:rPr lang="en-US" baseline="0" dirty="0" smtClean="0"/>
              <a:t>Once the Batch is received by the Batch Manager, the ETL process is kicked off.  The ETL process transforms the data and inserts the warehouse with new records or updates existing records. If the ETL process completed with errors, the output file will also include files.  The user will have to correct the data issues in the source system and resubmit the files.  </a:t>
            </a:r>
          </a:p>
          <a:p>
            <a:endParaRPr lang="en-US" baseline="0" dirty="0" smtClean="0"/>
          </a:p>
          <a:p>
            <a:r>
              <a:rPr lang="en-US" baseline="0" dirty="0" smtClean="0"/>
              <a:t>Once the data has successfully been loaded into the ODS, the user can verify that the updates have occurred.  </a:t>
            </a:r>
          </a:p>
          <a:p>
            <a:endParaRPr lang="en-US" baseline="0" dirty="0" smtClean="0"/>
          </a:p>
          <a:p>
            <a:pPr defTabSz="919342">
              <a:defRPr/>
            </a:pPr>
            <a:r>
              <a:rPr lang="en-US" b="1" baseline="0" dirty="0" smtClean="0">
                <a:latin typeface="Arial" pitchFamily="34" charset="0"/>
              </a:rPr>
              <a:t>Trainer Questions:</a:t>
            </a:r>
          </a:p>
          <a:p>
            <a:pPr marL="228600" indent="-228600" defTabSz="919342">
              <a:buAutoNum type="arabicParenR"/>
              <a:defRPr/>
            </a:pPr>
            <a:r>
              <a:rPr lang="en-US" baseline="0" dirty="0" smtClean="0">
                <a:latin typeface="Arial" pitchFamily="34" charset="0"/>
              </a:rPr>
              <a:t>What are the two methods of submitting data to TSDS eDM?</a:t>
            </a:r>
          </a:p>
          <a:p>
            <a:pPr marL="228600" indent="-228600" defTabSz="919342">
              <a:buAutoNum type="arabicParenR"/>
              <a:defRPr/>
            </a:pPr>
            <a:r>
              <a:rPr lang="en-US" baseline="0" dirty="0" smtClean="0">
                <a:latin typeface="Arial" pitchFamily="34" charset="0"/>
              </a:rPr>
              <a:t>When will a user need to log in to TSDS eDM?</a:t>
            </a:r>
          </a:p>
          <a:p>
            <a:pPr marL="0" indent="0" defTabSz="919342">
              <a:buNone/>
              <a:defRPr/>
            </a:pPr>
            <a:endParaRPr lang="en-US" baseline="0" dirty="0" smtClean="0">
              <a:latin typeface="Arial" pitchFamily="34" charset="0"/>
            </a:endParaRPr>
          </a:p>
          <a:p>
            <a:pPr defTabSz="919342">
              <a:defRPr/>
            </a:pPr>
            <a:endParaRPr lang="en-US" i="1" baseline="0" dirty="0" smtClean="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63</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b="1" dirty="0" smtClean="0"/>
              <a:t>recommended</a:t>
            </a:r>
            <a:r>
              <a:rPr lang="en-US" dirty="0" smtClean="0"/>
              <a:t> method of submitting data to the TSDS eDM is by using the TSDS DTU.</a:t>
            </a:r>
            <a:r>
              <a:rPr lang="en-US" baseline="0" dirty="0" smtClean="0"/>
              <a:t>  </a:t>
            </a:r>
            <a:r>
              <a:rPr lang="en-US" dirty="0" smtClean="0"/>
              <a:t>When files are submitted to eDM via the DTU, the XML Interchange files are automatically uploaded to eDM.</a:t>
            </a:r>
            <a:r>
              <a:rPr lang="en-US" baseline="0" dirty="0" smtClean="0"/>
              <a:t>  </a:t>
            </a:r>
            <a:r>
              <a:rPr lang="en-US" dirty="0" smtClean="0"/>
              <a:t>The files are also automatically processed through File Manager to Batch  Manager.</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64</a:t>
            </a:fld>
            <a:endParaRPr lang="en-US" dirty="0"/>
          </a:p>
        </p:txBody>
      </p:sp>
    </p:spTree>
    <p:extLst>
      <p:ext uri="{BB962C8B-B14F-4D97-AF65-F5344CB8AC3E}">
        <p14:creationId xmlns:p14="http://schemas.microsoft.com/office/powerpoint/2010/main" val="46028020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Users can also upload files directly to eDM.</a:t>
            </a:r>
            <a:r>
              <a:rPr lang="en-US" baseline="0" dirty="0" smtClean="0"/>
              <a:t>  </a:t>
            </a:r>
            <a:r>
              <a:rPr lang="en-US" dirty="0" smtClean="0"/>
              <a:t>This is not the preferred process.</a:t>
            </a:r>
            <a:r>
              <a:rPr lang="en-US" baseline="0" dirty="0" smtClean="0"/>
              <a:t>  </a:t>
            </a:r>
            <a:r>
              <a:rPr lang="en-US" dirty="0" smtClean="0"/>
              <a:t>It is important to understand how to do a manual data submission.</a:t>
            </a:r>
            <a:r>
              <a:rPr lang="en-US" baseline="0" dirty="0" smtClean="0"/>
              <a:t>  </a:t>
            </a:r>
            <a:r>
              <a:rPr lang="en-US" dirty="0" smtClean="0"/>
              <a:t>When users upload directly to eDM, the system can accept zip files.</a:t>
            </a:r>
            <a:r>
              <a:rPr lang="en-US" baseline="0" dirty="0" smtClean="0"/>
              <a:t>  </a:t>
            </a:r>
            <a:r>
              <a:rPr lang="en-US" dirty="0" smtClean="0"/>
              <a:t>However, the data flow within eDM is then not automated, and users will have to manually promote files from File Manager to Batch Manager.</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65</a:t>
            </a:fld>
            <a:endParaRPr lang="en-US" dirty="0"/>
          </a:p>
        </p:txBody>
      </p:sp>
    </p:spTree>
    <p:extLst>
      <p:ext uri="{BB962C8B-B14F-4D97-AF65-F5344CB8AC3E}">
        <p14:creationId xmlns:p14="http://schemas.microsoft.com/office/powerpoint/2010/main" val="46028020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take</a:t>
            </a:r>
            <a:r>
              <a:rPr lang="en-US" baseline="0" dirty="0" smtClean="0"/>
              <a:t> a look at the navigation of the TSDS eDM application.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66</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Once you are logged in to the TSDS Portal, access TSDS eDM through the Manage Data Loads button.</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67</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application opens up to the landing page. On the left hand side, the menu options available to that user.  In the center of the screen users can see System Messages posted by TEA, and the list of the Open Collections.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Trainer Note:  </a:t>
            </a:r>
            <a:r>
              <a:rPr lang="en-US" baseline="0" dirty="0" smtClean="0"/>
              <a:t>The orange boxes are animated.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68</a:t>
            </a:fld>
            <a:endParaRPr lang="en-US" dirty="0"/>
          </a:p>
        </p:txBody>
      </p:sp>
    </p:spTree>
    <p:extLst>
      <p:ext uri="{BB962C8B-B14F-4D97-AF65-F5344CB8AC3E}">
        <p14:creationId xmlns:p14="http://schemas.microsoft.com/office/powerpoint/2010/main" val="251510991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Menu allows the user to select Home in order to return to the landing page; File Manager to review the progress of file validation; Batch Manager to monitor the progress of batches through the ETL process and to verify that the ODS has been inserted or updated with new records.  The Interchange Upload link brings the user to the upload screen to manually submit files to the ODS.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69</a:t>
            </a:fld>
            <a:endParaRPr lang="en-US" dirty="0"/>
          </a:p>
        </p:txBody>
      </p:sp>
    </p:spTree>
    <p:extLst>
      <p:ext uri="{BB962C8B-B14F-4D97-AF65-F5344CB8AC3E}">
        <p14:creationId xmlns:p14="http://schemas.microsoft.com/office/powerpoint/2010/main" val="2731785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next section we will look at the TSDS High Level</a:t>
            </a:r>
            <a:r>
              <a:rPr lang="en-US" baseline="0" dirty="0" smtClean="0"/>
              <a:t> End User Process Map.</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end user will have the</a:t>
            </a:r>
            <a:r>
              <a:rPr lang="en-US" baseline="0" dirty="0" smtClean="0"/>
              <a:t> option to manually load an XML Interchange File in lieu of transferring files through the TSDS DTU.  While this is not the preferred process, it may be occasionally necessary to load data directly to eDM.</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70</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TSDS eDM accepts single .xml files that meet the TEDS naming convention</a:t>
            </a:r>
          </a:p>
          <a:p>
            <a:r>
              <a:rPr lang="en-US" dirty="0" smtClean="0"/>
              <a:t>TSDS eDM also accepts zip files for </a:t>
            </a:r>
            <a:r>
              <a:rPr lang="en-US" i="1" dirty="0" smtClean="0"/>
              <a:t>manual </a:t>
            </a:r>
            <a:r>
              <a:rPr lang="en-US" dirty="0" smtClean="0"/>
              <a:t>Interchange Uploads</a:t>
            </a:r>
          </a:p>
          <a:p>
            <a:pPr lvl="1"/>
            <a:r>
              <a:rPr lang="en-US" dirty="0" smtClean="0"/>
              <a:t>The naming convention does not apply to zip files that are manually submitted to eDM</a:t>
            </a:r>
          </a:p>
          <a:p>
            <a:pPr lvl="2"/>
            <a:r>
              <a:rPr lang="en-US" dirty="0" smtClean="0"/>
              <a:t>Individual files within the zip file must adhere to the naming convention</a:t>
            </a:r>
          </a:p>
          <a:p>
            <a:pPr lvl="2"/>
            <a:r>
              <a:rPr lang="en-US" dirty="0" smtClean="0"/>
              <a:t>Note, however, that eDM is not configured to accept zip files with Folders of XML Interchange Files</a:t>
            </a:r>
          </a:p>
          <a:p>
            <a:pPr marL="171450" indent="-171450">
              <a:buFont typeface="Arial" panose="020B0604020202020204" pitchFamily="34" charset="0"/>
              <a:buChar char="•"/>
            </a:pP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71</a:t>
            </a:fld>
            <a:endParaRPr lang="en-US" dirty="0"/>
          </a:p>
        </p:txBody>
      </p:sp>
    </p:spTree>
    <p:extLst>
      <p:ext uri="{BB962C8B-B14F-4D97-AF65-F5344CB8AC3E}">
        <p14:creationId xmlns:p14="http://schemas.microsoft.com/office/powerpoint/2010/main" val="210337488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are samples</a:t>
            </a:r>
            <a:r>
              <a:rPr lang="en-US" baseline="0" dirty="0" smtClean="0"/>
              <a:t> of what can and cannot be zipped.  The first example will be accepted by the system, the second will not. Remember that only TSDS eDM can accept zip files, not the other TSDS components.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72</a:t>
            </a:fld>
            <a:endParaRPr lang="en-US" dirty="0"/>
          </a:p>
        </p:txBody>
      </p:sp>
    </p:spTree>
    <p:extLst>
      <p:ext uri="{BB962C8B-B14F-4D97-AF65-F5344CB8AC3E}">
        <p14:creationId xmlns:p14="http://schemas.microsoft.com/office/powerpoint/2010/main" val="210337488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solidFill>
                  <a:schemeClr val="tx1"/>
                </a:solidFill>
                <a:latin typeface="Arial" pitchFamily="34" charset="0"/>
                <a:cs typeface="Arial" pitchFamily="34" charset="0"/>
              </a:rPr>
              <a:t>At the launch of the TSDS  system we will manually submit files to TSDS eDM until the process has been mastered and data issues have been worked out.  Eventually this process will be automated and the majority of the time the XML Interchange files will be loaded and processed automatically.  The user will not need to log on to TSDS eDM and manually upload a file, save for special circumstances.  It is important, however, to understand the process if it becomes necessary.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smtClean="0">
              <a:solidFill>
                <a:schemeClr val="tx1"/>
              </a:solidFill>
              <a:latin typeface="Arial" pitchFamily="34" charset="0"/>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solidFill>
                  <a:schemeClr val="tx1"/>
                </a:solidFill>
                <a:latin typeface="Arial" pitchFamily="34" charset="0"/>
                <a:cs typeface="Arial" pitchFamily="34" charset="0"/>
              </a:rPr>
              <a:t>When the user selects Interchange Upload from the Menu, we arrive at the Upload Interchange Page.  The user needs to select the correct Collection from the drop down menu &amp; then select the file using Choose File/Browse.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smtClean="0">
              <a:solidFill>
                <a:schemeClr val="tx1"/>
              </a:solidFill>
              <a:latin typeface="Arial" pitchFamily="34" charset="0"/>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solidFill>
                  <a:schemeClr val="tx1"/>
                </a:solidFill>
                <a:latin typeface="Arial" pitchFamily="34" charset="0"/>
                <a:cs typeface="Arial" pitchFamily="34" charset="0"/>
              </a:rPr>
              <a:t>This page may render differently if using another internet browser, although the functionality doesn’t change. As a note, TSDS eDM orders the selected files in each submission into the appropriate load sequence.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73</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user selects the</a:t>
            </a:r>
            <a:r>
              <a:rPr lang="en-US" baseline="0" dirty="0" smtClean="0"/>
              <a:t> XML Interchange Files to be imported and selects Open.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74</a:t>
            </a:fld>
            <a:endParaRPr lang="en-US" dirty="0"/>
          </a:p>
        </p:txBody>
      </p:sp>
    </p:spTree>
    <p:extLst>
      <p:ext uri="{BB962C8B-B14F-4D97-AF65-F5344CB8AC3E}">
        <p14:creationId xmlns:p14="http://schemas.microsoft.com/office/powerpoint/2010/main" val="69418959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a:t>
            </a:r>
            <a:r>
              <a:rPr lang="en-US" baseline="0" dirty="0" smtClean="0"/>
              <a:t> the File is selected, the user clicks Upload.  The file, when accepted by TSDS eDM, now goes to the File Manager.  If the file doesn’t meet the required naming convention, it will not be accepted.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75</a:t>
            </a:fld>
            <a:endParaRPr lang="en-US" dirty="0"/>
          </a:p>
        </p:txBody>
      </p:sp>
    </p:spTree>
    <p:extLst>
      <p:ext uri="{BB962C8B-B14F-4D97-AF65-F5344CB8AC3E}">
        <p14:creationId xmlns:p14="http://schemas.microsoft.com/office/powerpoint/2010/main" val="241241906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TSDS eDM will reject the file and prompt the user to scroll over the file to view the error message.  In this case the message indicates: Invalid file name.  File names should be of the form _________.xml, Invalid Timestamp.  So this file that caused the error had an invalid timestamp in the name.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76</a:t>
            </a:fld>
            <a:endParaRPr lang="en-US" dirty="0"/>
          </a:p>
        </p:txBody>
      </p:sp>
    </p:spTree>
    <p:extLst>
      <p:ext uri="{BB962C8B-B14F-4D97-AF65-F5344CB8AC3E}">
        <p14:creationId xmlns:p14="http://schemas.microsoft.com/office/powerpoint/2010/main" val="35930076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Likewise, if the file already exists in the system, the user will receive an error message.  The user rolls over the file to view the error message.  The user would have to submit a new file with a new name in order to upload the XML Interchange File to the system.</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77</a:t>
            </a:fld>
            <a:endParaRPr lang="en-US" dirty="0"/>
          </a:p>
        </p:txBody>
      </p:sp>
    </p:spTree>
    <p:extLst>
      <p:ext uri="{BB962C8B-B14F-4D97-AF65-F5344CB8AC3E}">
        <p14:creationId xmlns:p14="http://schemas.microsoft.com/office/powerpoint/2010/main" val="35930076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the</a:t>
            </a:r>
            <a:r>
              <a:rPr lang="en-US" baseline="0" dirty="0" smtClean="0"/>
              <a:t> file has been successfully uploaded to TSDS eDM, it is sent to File Manager.  </a:t>
            </a:r>
            <a:r>
              <a:rPr lang="en-US" dirty="0" smtClean="0"/>
              <a:t>Let’s explore</a:t>
            </a:r>
            <a:r>
              <a:rPr lang="en-US" baseline="0" dirty="0" smtClean="0"/>
              <a:t> this function next.</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78</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File</a:t>
            </a:r>
            <a:r>
              <a:rPr lang="en-US" baseline="0" dirty="0" smtClean="0"/>
              <a:t> Manager runs Pre Load Validations, so the XSD Validations.  In addition to the execution of the Pre Load validations, File Manager allows the user to monitor the status of the file, view file level details and download files (both the original file and the error files).  These are not ETL (also know as Load) validations.  At this stage the files have not been inserted into the warehouse – they are only being run through the data checks.</a:t>
            </a:r>
          </a:p>
          <a:p>
            <a:endParaRPr lang="en-US" baseline="0" dirty="0" smtClean="0"/>
          </a:p>
          <a:p>
            <a:r>
              <a:rPr lang="en-US" baseline="0" dirty="0" smtClean="0"/>
              <a:t>If the XML Interchange passed through the TSDS Client-Side Validation Tool than the data quality will be improved and fewer errors will be generated.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79</a:t>
            </a:fld>
            <a:endParaRPr lang="en-US" dirty="0"/>
          </a:p>
        </p:txBody>
      </p:sp>
    </p:spTree>
    <p:extLst>
      <p:ext uri="{BB962C8B-B14F-4D97-AF65-F5344CB8AC3E}">
        <p14:creationId xmlns:p14="http://schemas.microsoft.com/office/powerpoint/2010/main" val="27317854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Let’s make sure we understand where we are in the overall process.  At this point, let’s download the full TSDS High Level End User Process Map from Project Share.  It will be easier to read.  Log in to Project Share and access the document under this course.</a:t>
            </a:r>
          </a:p>
          <a:p>
            <a:pPr defTabSz="919342">
              <a:defRPr/>
            </a:pPr>
            <a:endParaRPr lang="en-US" baseline="0" dirty="0" smtClean="0">
              <a:latin typeface="Arial" pitchFamily="34" charset="0"/>
            </a:endParaRPr>
          </a:p>
          <a:p>
            <a:pPr defTabSz="919342">
              <a:defRPr/>
            </a:pPr>
            <a:r>
              <a:rPr lang="en-US" b="1" baseline="0" dirty="0" smtClean="0">
                <a:latin typeface="Arial" pitchFamily="34" charset="0"/>
              </a:rPr>
              <a:t>Trainer notes:  </a:t>
            </a:r>
          </a:p>
          <a:p>
            <a:pPr defTabSz="919342">
              <a:defRPr/>
            </a:pPr>
            <a:r>
              <a:rPr lang="en-US" baseline="0" dirty="0" smtClean="0">
                <a:latin typeface="Arial" pitchFamily="34" charset="0"/>
              </a:rPr>
              <a:t>Make sure that the participants either download a  copy or receive a hand out at this point.</a:t>
            </a:r>
          </a:p>
        </p:txBody>
      </p:sp>
      <p:sp>
        <p:nvSpPr>
          <p:cNvPr id="4" name="Slide Number Placeholder 3"/>
          <p:cNvSpPr>
            <a:spLocks noGrp="1"/>
          </p:cNvSpPr>
          <p:nvPr>
            <p:ph type="sldNum" sz="quarter" idx="10"/>
          </p:nvPr>
        </p:nvSpPr>
        <p:spPr/>
        <p:txBody>
          <a:bodyPr/>
          <a:lstStyle/>
          <a:p>
            <a:fld id="{9D1CB7FC-B682-4230-B9FB-C227E7AC6C43}" type="slidenum">
              <a:rPr lang="en-US" smtClean="0"/>
              <a:t>8</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Here is a larger view</a:t>
            </a:r>
            <a:r>
              <a:rPr lang="en-US" sz="1200" kern="1200" baseline="0" dirty="0" smtClean="0">
                <a:solidFill>
                  <a:schemeClr val="tx1"/>
                </a:solidFill>
                <a:effectLst/>
                <a:latin typeface="+mn-lt"/>
                <a:ea typeface="+mn-ea"/>
                <a:cs typeface="+mn-cs"/>
              </a:rPr>
              <a:t> of the screen.  We can see the two tabs at the top:  Uploaded Files and Search.  Uploaded files logs files upload to eDM in a queue.  The Search Tab allows  users to locate a specific file.   The log of uploaded files is center screen, ordered by date and time.  Note that each file that has been successfully submitted to eDM is assigned a File ID.  This File ID helps the user track the file and is also useful in communicating support issues.  </a:t>
            </a:r>
            <a:endParaRPr kumimoji="0" lang="en-US" sz="12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smtClean="0">
              <a:solidFill>
                <a:schemeClr val="tx1"/>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80</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solidFill>
                <a:effectLst/>
                <a:uLnTx/>
                <a:uFillTx/>
                <a:latin typeface="+mn-lt"/>
                <a:ea typeface="+mn-ea"/>
                <a:cs typeface="+mn-cs"/>
              </a:rPr>
              <a:t>Within File Manager the user can filter results by status or date range in order to manage the files that are being viewed.  Once the parameters have been selected, the user clicks Filter to apply the filters.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solidFill>
                <a:effectLst/>
                <a:uLnTx/>
                <a:uFillTx/>
                <a:latin typeface="+mn-lt"/>
                <a:ea typeface="+mn-ea"/>
                <a:cs typeface="+mn-cs"/>
              </a:rPr>
              <a:t>From this screen the user can also delete files to remove them from the list completely.  First the user would have to select the check box(es) next to the target file(s) and then click Delete.  </a:t>
            </a:r>
            <a:endParaRPr kumimoji="0" lang="en-US" sz="12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smtClean="0">
              <a:solidFill>
                <a:schemeClr val="tx1"/>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81</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Within File Manager</a:t>
            </a:r>
            <a:r>
              <a:rPr lang="en-US" baseline="0" dirty="0" smtClean="0"/>
              <a:t> the Search tab allows users to search for files by File ID or by File Name. </a:t>
            </a:r>
            <a:endParaRPr lang="en-US" sz="1200" i="0" baseline="0" dirty="0" smtClean="0">
              <a:solidFill>
                <a:schemeClr val="tx1"/>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82</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Uploaded Files tab, however, is where the user can monitor the status of the file.  The results of the Validation Process are denoted by the Validation OK or Validation Failed icons.  The status will also reflect that the files have initially been received. A file is rejected </a:t>
            </a:r>
            <a:r>
              <a:rPr lang="en-US" baseline="0" dirty="0" smtClean="0">
                <a:solidFill>
                  <a:srgbClr val="FF0000"/>
                </a:solidFill>
              </a:rPr>
              <a:t>when it has invalid syntax.</a:t>
            </a:r>
            <a:r>
              <a:rPr lang="en-US" baseline="0" dirty="0" smtClean="0">
                <a:solidFill>
                  <a:schemeClr val="tx1"/>
                </a:solidFill>
              </a:rPr>
              <a:t>  </a:t>
            </a:r>
            <a:r>
              <a:rPr lang="en-US" baseline="0" dirty="0" smtClean="0"/>
              <a:t>Only files that receive the status of OK can be batched.  Those that have failed validation or are rejected cannot.  </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83</a:t>
            </a:fld>
            <a:endParaRPr lang="en-US" dirty="0"/>
          </a:p>
        </p:txBody>
      </p:sp>
    </p:spTree>
    <p:extLst>
      <p:ext uri="{BB962C8B-B14F-4D97-AF65-F5344CB8AC3E}">
        <p14:creationId xmlns:p14="http://schemas.microsoft.com/office/powerpoint/2010/main" val="166271279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a:t>
            </a:r>
            <a:r>
              <a:rPr lang="en-US" baseline="0" dirty="0" smtClean="0"/>
              <a:t> clarification, here are the File Manager icons with titles and definitions.</a:t>
            </a:r>
          </a:p>
          <a:p>
            <a:endParaRPr lang="en-US" baseline="0" dirty="0" smtClean="0"/>
          </a:p>
          <a:p>
            <a:r>
              <a:rPr lang="en-US" b="1" baseline="0" dirty="0" smtClean="0"/>
              <a:t>Trainer notes:  </a:t>
            </a:r>
            <a:r>
              <a:rPr lang="en-US" baseline="0" dirty="0" smtClean="0"/>
              <a:t>Read through the table elements with the group.</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84</a:t>
            </a:fld>
            <a:endParaRPr lang="en-US" dirty="0"/>
          </a:p>
        </p:txBody>
      </p:sp>
    </p:spTree>
    <p:extLst>
      <p:ext uri="{BB962C8B-B14F-4D97-AF65-F5344CB8AC3E}">
        <p14:creationId xmlns:p14="http://schemas.microsoft.com/office/powerpoint/2010/main" val="68450266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a:t>
            </a:r>
            <a:r>
              <a:rPr lang="en-US" baseline="0" dirty="0" smtClean="0"/>
              <a:t> the eDM screens do not refresh automatically.  In order to update the status of a processing file in File Manager, the user selects the blue Refresh tool on the upper right hand side of the screen.  Processing times are dependent on the file size and connectivity.</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85</a:t>
            </a:fld>
            <a:endParaRPr lang="en-US" dirty="0"/>
          </a:p>
        </p:txBody>
      </p:sp>
    </p:spTree>
    <p:extLst>
      <p:ext uri="{BB962C8B-B14F-4D97-AF65-F5344CB8AC3E}">
        <p14:creationId xmlns:p14="http://schemas.microsoft.com/office/powerpoint/2010/main" val="166271279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solidFill>
                  <a:schemeClr val="tx1"/>
                </a:solidFill>
                <a:latin typeface="Arial" pitchFamily="34" charset="0"/>
                <a:cs typeface="Arial" pitchFamily="34" charset="0"/>
              </a:rPr>
              <a:t>When a file has completed the File Validation process the Status is either Validation OK or Validation  Failed.  The use can then drill down on the magnifying glass to verify detailed results of the process.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86</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Within</a:t>
            </a:r>
            <a:r>
              <a:rPr lang="en-US" baseline="0" dirty="0" smtClean="0"/>
              <a:t> File Details the General Information tab shows all the basic information about the file, such as the Interchange, Collection, File ID, Time Stamp and the data loader.  We can also see the File Status of Validation Ok.</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87</a:t>
            </a:fld>
            <a:endParaRPr lang="en-US" dirty="0"/>
          </a:p>
        </p:txBody>
      </p:sp>
    </p:spTree>
    <p:extLst>
      <p:ext uri="{BB962C8B-B14F-4D97-AF65-F5344CB8AC3E}">
        <p14:creationId xmlns:p14="http://schemas.microsoft.com/office/powerpoint/2010/main" val="248288707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Under the Validation Tan the user can see the processing statistics for the validations applied in File Manager.  From this screen the user can also Download the Source File or elect to promote this file to Batch Manager by selecting Add to Batch. </a:t>
            </a:r>
          </a:p>
          <a:p>
            <a:endParaRPr lang="en-US" baseline="0" dirty="0" smtClean="0"/>
          </a:p>
          <a:p>
            <a:r>
              <a:rPr lang="en-US" baseline="0" dirty="0" smtClean="0"/>
              <a:t>The user can download the Source File or Add to Batch.</a:t>
            </a:r>
          </a:p>
          <a:p>
            <a:endParaRPr lang="en-US" baseline="0" dirty="0" smtClean="0"/>
          </a:p>
          <a:p>
            <a:r>
              <a:rPr lang="en-US" baseline="0" dirty="0" smtClean="0"/>
              <a:t> </a:t>
            </a:r>
            <a:br>
              <a:rPr lang="en-US" baseline="0" dirty="0" smtClean="0"/>
            </a:b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88</a:t>
            </a:fld>
            <a:endParaRPr lang="en-US" dirty="0"/>
          </a:p>
        </p:txBody>
      </p:sp>
    </p:spTree>
    <p:extLst>
      <p:ext uri="{BB962C8B-B14F-4D97-AF65-F5344CB8AC3E}">
        <p14:creationId xmlns:p14="http://schemas.microsoft.com/office/powerpoint/2010/main" val="133845546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a file has failed validation, the user will also see that status reflected under File Details.  On the lower part of the screen, under File Contents the user can download the Source File or view the Error File.  The error file can be used to communicate support issues.  Note that Add to Batch is greyed out.  Only files that pass validation can be processed.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89</a:t>
            </a:fld>
            <a:endParaRPr lang="en-US" dirty="0"/>
          </a:p>
        </p:txBody>
      </p:sp>
    </p:spTree>
    <p:extLst>
      <p:ext uri="{BB962C8B-B14F-4D97-AF65-F5344CB8AC3E}">
        <p14:creationId xmlns:p14="http://schemas.microsoft.com/office/powerpoint/2010/main" val="1338455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This course focuses on the activities and processes under Manage Data Loads, including the TSDS DTU, the processes within TSDS eDM and verifying that the ODS has been updated.</a:t>
            </a:r>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9</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go back to the demo</a:t>
            </a:r>
            <a:r>
              <a:rPr lang="en-US" baseline="0" dirty="0" smtClean="0"/>
              <a:t> file that passed validation.  </a:t>
            </a:r>
            <a:r>
              <a:rPr lang="en-US" dirty="0" smtClean="0"/>
              <a:t>Once the XML</a:t>
            </a:r>
            <a:r>
              <a:rPr lang="en-US" baseline="0" dirty="0" smtClean="0"/>
              <a:t> Interchange Files pass validation (as noted by the green check mark under status), the user checks the box next the selected file and then clicks Add to Batch.</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*Note: when files are transferred to eDM via DTU, this is the part of the process that is automated.  Users will not have to execute these steps when files are sent to eDM through the DTU.*</a:t>
            </a:r>
          </a:p>
          <a:p>
            <a:endParaRPr lang="en-US"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90</a:t>
            </a:fld>
            <a:endParaRPr lang="en-US" dirty="0"/>
          </a:p>
        </p:txBody>
      </p:sp>
    </p:spTree>
    <p:extLst>
      <p:ext uri="{BB962C8B-B14F-4D97-AF65-F5344CB8AC3E}">
        <p14:creationId xmlns:p14="http://schemas.microsoft.com/office/powerpoint/2010/main" val="427769442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that the file</a:t>
            </a:r>
            <a:r>
              <a:rPr lang="en-US" baseline="0" dirty="0" smtClean="0"/>
              <a:t> has been selected we see that the check box has been grayed out.  Next the user selects View Batch to add the Batch notes and begin batching the files.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91</a:t>
            </a:fld>
            <a:endParaRPr lang="en-US" dirty="0"/>
          </a:p>
        </p:txBody>
      </p:sp>
    </p:spTree>
    <p:extLst>
      <p:ext uri="{BB962C8B-B14F-4D97-AF65-F5344CB8AC3E}">
        <p14:creationId xmlns:p14="http://schemas.microsoft.com/office/powerpoint/2010/main" val="185582358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a:t>
            </a:r>
            <a:r>
              <a:rPr lang="en-US" baseline="0" dirty="0" smtClean="0"/>
              <a:t> the user clicks Process Batch, which would batch the files and send them along to Batch Manager, there is the option to add Batch Notes.  These Batch Notes help the user tag files and keep an audit trail of activity.  It is recommended to enter information here pertinent to the collection, interchange and any exceptional details.  Once the notes have been entered, the user selects Process Batch.  There is no difference between selecting the Process Batch option at the top of the page or the bottom.  Furthermore, it is not necessary to check the file again before selected Process Batch.  </a:t>
            </a:r>
          </a:p>
          <a:p>
            <a:endParaRPr lang="en-US" baseline="0" dirty="0" smtClean="0"/>
          </a:p>
          <a:p>
            <a:r>
              <a:rPr lang="en-US" baseline="0" dirty="0" smtClean="0"/>
              <a:t>As a note, this example shows a single XML Interchange File being batched.  The user can also batch multiple files at once.</a:t>
            </a:r>
          </a:p>
          <a:p>
            <a:endParaRPr lang="en-US" baseline="0" dirty="0" smtClean="0"/>
          </a:p>
          <a:p>
            <a:r>
              <a:rPr lang="en-US" b="1" baseline="0" dirty="0" smtClean="0"/>
              <a:t>Trainer Questions:</a:t>
            </a:r>
          </a:p>
          <a:p>
            <a:pPr marL="228600" indent="-228600">
              <a:buAutoNum type="arabicParenR"/>
            </a:pPr>
            <a:r>
              <a:rPr lang="en-US" baseline="0" dirty="0" smtClean="0"/>
              <a:t>What processes occur in File Manager?</a:t>
            </a:r>
          </a:p>
          <a:p>
            <a:pPr marL="228600" indent="-228600">
              <a:buAutoNum type="arabicParenR"/>
            </a:pPr>
            <a:r>
              <a:rPr lang="en-US" baseline="0" dirty="0" smtClean="0"/>
              <a:t>What do the file statuses mean?  Validation Ok?  File Rejected?  Failed Validation?</a:t>
            </a:r>
          </a:p>
          <a:p>
            <a:pPr marL="228600" indent="-228600">
              <a:buAutoNum type="arabicParenR"/>
            </a:pPr>
            <a:r>
              <a:rPr lang="en-US" baseline="0" dirty="0" smtClean="0"/>
              <a:t>How should the Batch Notes be used?</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92</a:t>
            </a:fld>
            <a:endParaRPr lang="en-US" dirty="0"/>
          </a:p>
        </p:txBody>
      </p:sp>
    </p:spTree>
    <p:extLst>
      <p:ext uri="{BB962C8B-B14F-4D97-AF65-F5344CB8AC3E}">
        <p14:creationId xmlns:p14="http://schemas.microsoft.com/office/powerpoint/2010/main" val="86746723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t>
            </a:r>
            <a:r>
              <a:rPr lang="en-US" baseline="0" dirty="0" smtClean="0"/>
              <a:t>w we are going to walk through uploading an XML Interchange File and the File Manager process together.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93</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will complete a narrated simulation of Uploading an XML Interchange File and File Manager. The narration will walk you through the process step by step.  This is a user-driven simulation, so your screen selections will advance the slides.</a:t>
            </a:r>
            <a:r>
              <a:rPr lang="en-US" baseline="0" dirty="0" smtClean="0"/>
              <a:t>  </a:t>
            </a:r>
            <a:r>
              <a:rPr lang="en-US" dirty="0" smtClean="0"/>
              <a:t>Let’s log in to Project Share to begin.</a:t>
            </a:r>
          </a:p>
          <a:p>
            <a:endParaRPr lang="en-US" b="1" dirty="0" smtClean="0"/>
          </a:p>
          <a:p>
            <a:r>
              <a:rPr lang="en-US" b="1" dirty="0" smtClean="0"/>
              <a:t>Trainer</a:t>
            </a:r>
            <a:r>
              <a:rPr lang="en-US" b="1" baseline="0" dirty="0" smtClean="0"/>
              <a:t> Note:</a:t>
            </a:r>
          </a:p>
          <a:p>
            <a:pPr marL="0" indent="0">
              <a:buFont typeface="Arial" pitchFamily="34" charset="0"/>
              <a:buNone/>
            </a:pPr>
            <a:r>
              <a:rPr lang="en-US" baseline="0" dirty="0" smtClean="0"/>
              <a:t>You can launch the simulation from the active link on this slide, but the participants will have to log in to Project Share to access the simulation under this course.</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94</a:t>
            </a:fld>
            <a:endParaRPr lang="en-US" dirty="0"/>
          </a:p>
        </p:txBody>
      </p:sp>
    </p:spTree>
    <p:extLst>
      <p:ext uri="{BB962C8B-B14F-4D97-AF65-F5344CB8AC3E}">
        <p14:creationId xmlns:p14="http://schemas.microsoft.com/office/powerpoint/2010/main" val="330730936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the XML</a:t>
            </a:r>
            <a:r>
              <a:rPr lang="en-US" baseline="0" dirty="0" smtClean="0"/>
              <a:t> Interchange Files have been passed along to the Batch Manager.  Let’s explore the functionality of Batch Manager.</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95</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Batch Manager executes</a:t>
            </a:r>
            <a:r>
              <a:rPr lang="en-US" baseline="0" dirty="0" smtClean="0"/>
              <a:t> the actual  ETL plan and the runs the Load Validations – the TEDS Section 3, TEDS Section 4 and some of the TEDS Section 5 checks. Batch Manager also allows the user to monitor the status of batches, from receipt to completion.  The ETL process produces error files if the batch does pass the load validations.  The user can view the details of the batch upon completion of the load plan and verify load statistics.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96</a:t>
            </a:fld>
            <a:endParaRPr lang="en-US" dirty="0"/>
          </a:p>
        </p:txBody>
      </p:sp>
    </p:spTree>
    <p:extLst>
      <p:ext uri="{BB962C8B-B14F-4D97-AF65-F5344CB8AC3E}">
        <p14:creationId xmlns:p14="http://schemas.microsoft.com/office/powerpoint/2010/main" val="273178541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a:t>
            </a:r>
            <a:r>
              <a:rPr lang="en-US" baseline="0" dirty="0" smtClean="0"/>
              <a:t> is the high level view of the Batch Manager.  The user can see two tabs:  Batches: where all the batches are logged; and Search: where the user can locate a specific batch. Note that the Batch has been assigned a Batch ID in place of the File ID. The Batch ID is used to track the batch and is often useful to for communicating support issues.    As a side note, the user will still be able to reference the original File ID through the Batch Details.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97</a:t>
            </a:fld>
            <a:endParaRPr lang="en-US" dirty="0"/>
          </a:p>
        </p:txBody>
      </p:sp>
    </p:spTree>
    <p:extLst>
      <p:ext uri="{BB962C8B-B14F-4D97-AF65-F5344CB8AC3E}">
        <p14:creationId xmlns:p14="http://schemas.microsoft.com/office/powerpoint/2010/main" val="342406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a:t>
            </a:r>
            <a:r>
              <a:rPr lang="en-US" baseline="0" dirty="0" smtClean="0"/>
              <a:t> like in File Manager, the user can select filters to manage the batches that appear in the list.  The user can set date ranges or filter by Batch Status.  After making the appropriate selections, the user selects Filter.</a:t>
            </a:r>
          </a:p>
          <a:p>
            <a:endParaRPr lang="en-US" baseline="0" dirty="0" smtClean="0"/>
          </a:p>
          <a:p>
            <a:r>
              <a:rPr lang="en-US" baseline="0" dirty="0" smtClean="0"/>
              <a:t>The user can also elect to hide a batch by checking the box(es) next to the target batch(es)  and then clicking on Hide from List.  The user cannot </a:t>
            </a:r>
            <a:r>
              <a:rPr lang="en-US" b="1" baseline="0" dirty="0" smtClean="0"/>
              <a:t>delete </a:t>
            </a:r>
            <a:r>
              <a:rPr lang="en-US" b="0" baseline="0" dirty="0" smtClean="0"/>
              <a:t>a batch, but using this function can hide Batches from the main view.  This is really just for administrative purposes, to help keep the Batch Manager list organized.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98</a:t>
            </a:fld>
            <a:endParaRPr lang="en-US" dirty="0"/>
          </a:p>
        </p:txBody>
      </p:sp>
    </p:spTree>
    <p:extLst>
      <p:ext uri="{BB962C8B-B14F-4D97-AF65-F5344CB8AC3E}">
        <p14:creationId xmlns:p14="http://schemas.microsoft.com/office/powerpoint/2010/main" val="342406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user</a:t>
            </a:r>
            <a:r>
              <a:rPr lang="en-US" baseline="0" dirty="0" smtClean="0"/>
              <a:t> can also select the Search Tab to locate a target batch by Batch ID, Comments, Status or Hidden Batches. The user selects the radio button to set desired search parameters.  While the user will see Template as another search option, this is a function reserved for system administrators.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99</a:t>
            </a:fld>
            <a:endParaRPr lang="en-US" dirty="0"/>
          </a:p>
        </p:txBody>
      </p:sp>
    </p:spTree>
    <p:extLst>
      <p:ext uri="{BB962C8B-B14F-4D97-AF65-F5344CB8AC3E}">
        <p14:creationId xmlns:p14="http://schemas.microsoft.com/office/powerpoint/2010/main" val="34240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ate Placeholder 11"/>
          <p:cNvSpPr>
            <a:spLocks noGrp="1"/>
          </p:cNvSpPr>
          <p:nvPr>
            <p:ph type="dt" sz="half" idx="10"/>
          </p:nvPr>
        </p:nvSpPr>
        <p:spPr>
          <a:xfrm>
            <a:off x="6248400" y="6248400"/>
            <a:ext cx="2667000" cy="365125"/>
          </a:xfrm>
        </p:spPr>
        <p:txBody>
          <a:bodyPr rtlCol="0"/>
          <a:lstStyle/>
          <a:p>
            <a:endParaRPr lang="en-US" dirty="0"/>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
        <p:nvSpPr>
          <p:cNvPr id="15" name="Date Placeholder 13"/>
          <p:cNvSpPr txBox="1">
            <a:spLocks/>
          </p:cNvSpPr>
          <p:nvPr userDrawn="1"/>
        </p:nvSpPr>
        <p:spPr>
          <a:xfrm>
            <a:off x="4191000" y="62484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8"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
        <p:nvSpPr>
          <p:cNvPr id="10" name="Date Placeholder 13"/>
          <p:cNvSpPr txBox="1">
            <a:spLocks/>
          </p:cNvSpPr>
          <p:nvPr userDrawn="1"/>
        </p:nvSpPr>
        <p:spPr>
          <a:xfrm>
            <a:off x="4191000" y="62484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
        <p:nvSpPr>
          <p:cNvPr id="6" name="Date Placeholder 13"/>
          <p:cNvSpPr>
            <a:spLocks noGrp="1"/>
          </p:cNvSpPr>
          <p:nvPr>
            <p:ph type="dt" sz="half" idx="2"/>
          </p:nvPr>
        </p:nvSpPr>
        <p:spPr>
          <a:xfrm>
            <a:off x="4191000" y="6248400"/>
            <a:ext cx="4572000" cy="365125"/>
          </a:xfrm>
          <a:prstGeom prst="rect">
            <a:avLst/>
          </a:prstGeom>
        </p:spPr>
        <p:txBody>
          <a:bodyPr vert="horz" anchor="ctr" anchorCtr="0"/>
          <a:lstStyle>
            <a:lvl1pPr algn="l" eaLnBrk="1" latinLnBrk="0" hangingPunct="1">
              <a:defRPr lang="en-US" sz="800" smtClean="0">
                <a:effectLst/>
              </a:defRPr>
            </a:lvl1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extLst>
      <p:ext uri="{BB962C8B-B14F-4D97-AF65-F5344CB8AC3E}">
        <p14:creationId xmlns:p14="http://schemas.microsoft.com/office/powerpoint/2010/main" val="423863867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2"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eaLnBrk="1" latinLnBrk="0" hangingPunct="1"/>
            <a:endParaRPr kumimoji="0" lang="en-US" b="0" dirty="0"/>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
        <p:nvSpPr>
          <p:cNvPr id="10" name="Date Placeholder 13"/>
          <p:cNvSpPr>
            <a:spLocks noGrp="1"/>
          </p:cNvSpPr>
          <p:nvPr>
            <p:ph type="dt" sz="half" idx="2"/>
          </p:nvPr>
        </p:nvSpPr>
        <p:spPr>
          <a:xfrm>
            <a:off x="4191000" y="6248400"/>
            <a:ext cx="4572000" cy="365125"/>
          </a:xfrm>
          <a:prstGeom prst="rect">
            <a:avLst/>
          </a:prstGeom>
        </p:spPr>
        <p:txBody>
          <a:bodyPr vert="horz" anchor="ctr" anchorCtr="0"/>
          <a:lstStyle>
            <a:lvl1pPr algn="l" eaLnBrk="1" latinLnBrk="0" hangingPunct="1">
              <a:defRPr lang="en-US" sz="800" smtClean="0">
                <a:effectLst/>
              </a:defRPr>
            </a:lvl1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
        <p:nvSpPr>
          <p:cNvPr id="5" name="Date Placeholder 13"/>
          <p:cNvSpPr>
            <a:spLocks noGrp="1"/>
          </p:cNvSpPr>
          <p:nvPr>
            <p:ph type="dt" sz="half" idx="2"/>
          </p:nvPr>
        </p:nvSpPr>
        <p:spPr>
          <a:xfrm>
            <a:off x="4191000" y="6248400"/>
            <a:ext cx="4572000" cy="365125"/>
          </a:xfrm>
          <a:prstGeom prst="rect">
            <a:avLst/>
          </a:prstGeom>
        </p:spPr>
        <p:txBody>
          <a:bodyPr vert="horz" anchor="ctr" anchorCtr="0"/>
          <a:lstStyle>
            <a:lvl1pPr algn="l" eaLnBrk="1" latinLnBrk="0" hangingPunct="1">
              <a:defRPr lang="en-US" sz="800" smtClean="0">
                <a:effectLst/>
              </a:defRPr>
            </a:lvl1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p>
        </p:txBody>
      </p:sp>
      <p:sp>
        <p:nvSpPr>
          <p:cNvPr id="7"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
        <p:nvSpPr>
          <p:cNvPr id="9"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6"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sp>
        <p:nvSpPr>
          <p:cNvPr id="5"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8" name="Date Placeholder 13"/>
          <p:cNvSpPr txBox="1">
            <a:spLocks/>
          </p:cNvSpPr>
          <p:nvPr userDrawn="1"/>
        </p:nvSpPr>
        <p:spPr>
          <a:xfrm>
            <a:off x="4191000" y="62484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4191000" y="6248400"/>
            <a:ext cx="4572000" cy="365125"/>
          </a:xfrm>
          <a:prstGeom prst="rect">
            <a:avLst/>
          </a:prstGeom>
        </p:spPr>
        <p:txBody>
          <a:bodyPr vert="horz" anchor="ctr" anchorCtr="0"/>
          <a:lstStyle>
            <a:lvl1pPr algn="l" eaLnBrk="1" latinLnBrk="0" hangingPunct="1">
              <a:defRPr lang="en-US" sz="800" smtClean="0">
                <a:effectLst/>
              </a:defRPr>
            </a:lvl1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t>Click to edit Master title style</a:t>
            </a:r>
            <a:endParaRPr lang="en-US" sz="2800" dirty="0"/>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65" r:id="rId4"/>
    <p:sldLayoutId id="2147483740" r:id="rId5"/>
    <p:sldLayoutId id="2147483741" r:id="rId6"/>
    <p:sldLayoutId id="2147483742" r:id="rId7"/>
    <p:sldLayoutId id="2147483743" r:id="rId8"/>
    <p:sldLayoutId id="2147483764" r:id="rId9"/>
    <p:sldLayoutId id="2147483744" r:id="rId10"/>
    <p:sldLayoutId id="2147483745" r:id="rId11"/>
    <p:sldLayoutId id="2147483746" r:id="rId12"/>
    <p:sldLayoutId id="2147483747" r:id="rId13"/>
    <p:sldLayoutId id="2147483763"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6.png"/><Relationship Id="rId7" Type="http://schemas.openxmlformats.org/officeDocument/2006/relationships/image" Target="../media/image71.png"/><Relationship Id="rId2" Type="http://schemas.openxmlformats.org/officeDocument/2006/relationships/notesSlide" Target="../notesSlides/notesSlide100.xml"/><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101.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101.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10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10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3" Type="http://schemas.openxmlformats.org/officeDocument/2006/relationships/hyperlink" Target="http://jukebox.esc13.net/teadeveloper02/TSDS_Sims/TSDS_Batch_Manager_Final/TSDS_Batch_Manager_Final.htm" TargetMode="External"/><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3" Type="http://schemas.openxmlformats.org/officeDocument/2006/relationships/hyperlink" Target="http://www.projectsharetx.org/" TargetMode="External"/><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80.jpg"/></Relationships>
</file>

<file path=ppt/slides/_rels/slide11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hyperlink" Target="http://www.tea.state.tx.us/" TargetMode="External"/></Relationships>
</file>

<file path=ppt/slides/_rels/slide130.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hyperlink" Target="http://www.texasstudentdatasystem.org/" TargetMode="External"/><Relationship Id="rId2" Type="http://schemas.openxmlformats.org/officeDocument/2006/relationships/notesSlide" Target="../notesSlides/notesSlide137.xml"/><Relationship Id="rId1" Type="http://schemas.openxmlformats.org/officeDocument/2006/relationships/slideLayout" Target="../slideLayouts/slideLayout11.xml"/><Relationship Id="rId4" Type="http://schemas.openxmlformats.org/officeDocument/2006/relationships/image" Target="../media/image9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projectsharetx.org/"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www.projectsharetx.org/"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29.png"/></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hyperlink" Target="http://jukebox.esc13.net/teadeveloper02/TSDS_Sims/TSDS_DTU_OnDemand_Schedule_Tabs_Final/TSDS_DTU_OnDemand_Schedule_Tabs_Final.htm"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hyperlink" Target="http://jukebox.esc13.net/teadeveloper02/TSDS_Sims/TSDS_DTU_RecentTransfer_Logs_Config/TSDS_DTU_RecentTransfer_Logs_Config.htm"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6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7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7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7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tea.state.tx.us/Workarea/DownloadAsset.aspx?id=25769810585"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hyperlink" Target="http://www.tea.state.tx.us/Workarea/DownloadAsset.aspx?id=25769810"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83.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8.png"/><Relationship Id="rId2" Type="http://schemas.openxmlformats.org/officeDocument/2006/relationships/notesSlide" Target="../notesSlides/notesSlide83.xml"/><Relationship Id="rId1" Type="http://schemas.openxmlformats.org/officeDocument/2006/relationships/slideLayout" Target="../slideLayouts/slideLayout2.xml"/><Relationship Id="rId6" Type="http://schemas.openxmlformats.org/officeDocument/2006/relationships/image" Target="../media/image57.gif"/><Relationship Id="rId5" Type="http://schemas.openxmlformats.org/officeDocument/2006/relationships/image" Target="../media/image56.gif"/><Relationship Id="rId4" Type="http://schemas.openxmlformats.org/officeDocument/2006/relationships/image" Target="../media/image55.png"/></Relationships>
</file>

<file path=ppt/slides/_rels/slide8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57.gif"/><Relationship Id="rId5" Type="http://schemas.openxmlformats.org/officeDocument/2006/relationships/image" Target="../media/image56.gif"/><Relationship Id="rId4" Type="http://schemas.openxmlformats.org/officeDocument/2006/relationships/image" Target="../media/image58.png"/></Relationships>
</file>

<file path=ppt/slides/_rels/slide8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hyperlink" Target="http://jukebox.esc13.net/teadeveloper02/TSDS_Sims/TSDS_XML_File_Manager_final/TSDS_XML_File_Manager_final.htm" TargetMode="External"/><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1752600" y="5728849"/>
            <a:ext cx="7162800" cy="990600"/>
          </a:xfrm>
          <a:ln>
            <a:noFill/>
          </a:ln>
        </p:spPr>
        <p:txBody>
          <a:bodyPr>
            <a:noAutofit/>
          </a:bodyPr>
          <a:lstStyle/>
          <a:p>
            <a:r>
              <a:rPr lang="en-US" sz="3400" b="1" cap="none" dirty="0" smtClean="0"/>
              <a:t>TSDS Technical Course 3: </a:t>
            </a:r>
            <a:r>
              <a:rPr lang="en-US" sz="3400" b="1" cap="none" dirty="0" smtClean="0">
                <a:solidFill>
                  <a:srgbClr val="43E4FF"/>
                </a:solidFill>
              </a:rPr>
              <a:t>Loading Data into the ODS</a:t>
            </a:r>
            <a:br>
              <a:rPr lang="en-US" sz="3400" b="1" cap="none" dirty="0" smtClean="0">
                <a:solidFill>
                  <a:srgbClr val="43E4FF"/>
                </a:solidFill>
              </a:rPr>
            </a:br>
            <a:r>
              <a:rPr lang="en-US" sz="3400" dirty="0" smtClean="0"/>
              <a:t/>
            </a:r>
            <a:br>
              <a:rPr lang="en-US" sz="3400" dirty="0" smtClean="0"/>
            </a:br>
            <a:r>
              <a:rPr lang="en-US" sz="2400" dirty="0" smtClean="0">
                <a:solidFill>
                  <a:srgbClr val="11D4E9"/>
                </a:solidFill>
              </a:rPr>
              <a:t> </a:t>
            </a:r>
            <a:br>
              <a:rPr lang="en-US" sz="2400" dirty="0" smtClean="0">
                <a:solidFill>
                  <a:srgbClr val="11D4E9"/>
                </a:solidFill>
              </a:rPr>
            </a:br>
            <a:endParaRPr lang="en-US" sz="2400" dirty="0">
              <a:solidFill>
                <a:srgbClr val="FCD192"/>
              </a:solidFill>
            </a:endParaRPr>
          </a:p>
        </p:txBody>
      </p:sp>
      <p:sp>
        <p:nvSpPr>
          <p:cNvPr id="6" name="Rectangle 5"/>
          <p:cNvSpPr/>
          <p:nvPr/>
        </p:nvSpPr>
        <p:spPr>
          <a:xfrm>
            <a:off x="110990" y="870099"/>
            <a:ext cx="2832442" cy="338554"/>
          </a:xfrm>
          <a:prstGeom prst="rect">
            <a:avLst/>
          </a:prstGeom>
        </p:spPr>
        <p:txBody>
          <a:bodyPr wrap="none">
            <a:spAutoFit/>
          </a:bodyPr>
          <a:lstStyle/>
          <a:p>
            <a:r>
              <a:rPr lang="en-US" sz="1600" dirty="0" smtClean="0">
                <a:solidFill>
                  <a:srgbClr val="11D4E9"/>
                </a:solidFill>
              </a:rPr>
              <a:t>Simple Solution. Brighter Futures.</a:t>
            </a:r>
            <a:endParaRPr lang="en-US" sz="1600" dirty="0"/>
          </a:p>
        </p:txBody>
      </p:sp>
      <p:sp>
        <p:nvSpPr>
          <p:cNvPr id="4" name="TextBox 3"/>
          <p:cNvSpPr txBox="1"/>
          <p:nvPr/>
        </p:nvSpPr>
        <p:spPr>
          <a:xfrm>
            <a:off x="2743200" y="6320135"/>
            <a:ext cx="6019800" cy="461665"/>
          </a:xfrm>
          <a:prstGeom prst="rect">
            <a:avLst/>
          </a:prstGeom>
          <a:noFill/>
        </p:spPr>
        <p:txBody>
          <a:bodyPr wrap="square" rtlCol="0">
            <a:spAutoFit/>
          </a:bodyPr>
          <a:lstStyle/>
          <a:p>
            <a:r>
              <a:rPr lang="en-US" sz="2400" dirty="0" smtClean="0">
                <a:solidFill>
                  <a:srgbClr val="11D4E9"/>
                </a:solidFill>
              </a:rPr>
              <a:t>Document Number TSDS-Tech-L003-D003</a:t>
            </a:r>
            <a:endParaRPr 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Main Process Components</a:t>
            </a:r>
            <a:endParaRPr lang="en-US" dirty="0"/>
          </a:p>
        </p:txBody>
      </p:sp>
      <p:sp>
        <p:nvSpPr>
          <p:cNvPr id="6" name="Content Placeholder 2"/>
          <p:cNvSpPr>
            <a:spLocks noGrp="1"/>
          </p:cNvSpPr>
          <p:nvPr>
            <p:ph sz="quarter" idx="1"/>
          </p:nvPr>
        </p:nvSpPr>
        <p:spPr>
          <a:xfrm>
            <a:off x="5181600" y="1914040"/>
            <a:ext cx="3810000" cy="4038600"/>
          </a:xfrm>
        </p:spPr>
        <p:txBody>
          <a:bodyPr>
            <a:noAutofit/>
          </a:bodyPr>
          <a:lstStyle/>
          <a:p>
            <a:r>
              <a:rPr lang="en-US" sz="1700" b="1" dirty="0" smtClean="0"/>
              <a:t>XML Interchange Files</a:t>
            </a:r>
            <a:r>
              <a:rPr lang="en-US" sz="1700" dirty="0" smtClean="0"/>
              <a:t>:  The file format that TEA uses to transfer data</a:t>
            </a:r>
          </a:p>
          <a:p>
            <a:r>
              <a:rPr lang="en-US" sz="1700" b="1" dirty="0" smtClean="0"/>
              <a:t>TSDS DTU (TSDS Data Transfer Utility</a:t>
            </a:r>
            <a:r>
              <a:rPr lang="en-US" sz="1700" dirty="0" smtClean="0"/>
              <a:t>): secure </a:t>
            </a:r>
            <a:r>
              <a:rPr lang="en-US" sz="1700" dirty="0"/>
              <a:t>FTP file transfer client utility</a:t>
            </a:r>
            <a:endParaRPr lang="en-US" sz="1700" dirty="0" smtClean="0"/>
          </a:p>
          <a:p>
            <a:r>
              <a:rPr lang="en-US" sz="1700" b="1" dirty="0" smtClean="0"/>
              <a:t>TSDS eDM: (TSDS eData Manager) </a:t>
            </a:r>
            <a:r>
              <a:rPr lang="en-US" sz="1700" dirty="0" smtClean="0"/>
              <a:t>processes data validations and updates the ODS with records</a:t>
            </a:r>
          </a:p>
          <a:p>
            <a:r>
              <a:rPr lang="en-US" sz="1700" b="1" dirty="0" smtClean="0"/>
              <a:t>ETL (Extract, Transform, Load)</a:t>
            </a:r>
            <a:r>
              <a:rPr lang="en-US" sz="1700" dirty="0" smtClean="0"/>
              <a:t>:  transforms incoming data into a structure that the ODS can consume </a:t>
            </a:r>
            <a:endParaRPr lang="en-US" sz="1700" dirty="0"/>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10</a:t>
            </a:fld>
            <a:endParaRPr lang="en-US" dirty="0"/>
          </a:p>
        </p:txBody>
      </p:sp>
      <p:pic>
        <p:nvPicPr>
          <p:cNvPr id="3" name="Picture 2"/>
          <p:cNvPicPr>
            <a:picLocks noChangeAspect="1"/>
          </p:cNvPicPr>
          <p:nvPr/>
        </p:nvPicPr>
        <p:blipFill>
          <a:blip r:embed="rId3"/>
          <a:stretch>
            <a:fillRect/>
          </a:stretch>
        </p:blipFill>
        <p:spPr>
          <a:xfrm>
            <a:off x="344510" y="1948199"/>
            <a:ext cx="4800304" cy="3813247"/>
          </a:xfrm>
          <a:prstGeom prst="rect">
            <a:avLst/>
          </a:prstGeom>
          <a:ln w="38100" cmpd="sng">
            <a:solidFill>
              <a:schemeClr val="accent2"/>
            </a:solidFill>
          </a:ln>
        </p:spPr>
      </p:pic>
    </p:spTree>
    <p:extLst>
      <p:ext uri="{BB962C8B-B14F-4D97-AF65-F5344CB8AC3E}">
        <p14:creationId xmlns:p14="http://schemas.microsoft.com/office/powerpoint/2010/main" val="181962511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193" t="36389" r="7896" b="33819"/>
          <a:stretch/>
        </p:blipFill>
        <p:spPr bwMode="auto">
          <a:xfrm>
            <a:off x="60960" y="1876996"/>
            <a:ext cx="9006840" cy="2209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ular Callout 4"/>
          <p:cNvSpPr/>
          <p:nvPr/>
        </p:nvSpPr>
        <p:spPr>
          <a:xfrm>
            <a:off x="3657600" y="3886200"/>
            <a:ext cx="4419600" cy="2438400"/>
          </a:xfrm>
          <a:prstGeom prst="wedgeRectCallout">
            <a:avLst>
              <a:gd name="adj1" fmla="val 52098"/>
              <a:gd name="adj2" fmla="val -65725"/>
            </a:avLst>
          </a:prstGeom>
          <a:solidFill>
            <a:srgbClr val="FFFFFF"/>
          </a:solidFill>
          <a:ln>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pic>
        <p:nvPicPr>
          <p:cNvPr id="6" name="Picture 6"/>
          <p:cNvPicPr>
            <a:picLocks noChangeAspect="1" noChangeArrowheads="1"/>
          </p:cNvPicPr>
          <p:nvPr/>
        </p:nvPicPr>
        <p:blipFill>
          <a:blip r:embed="rId4" cstate="print"/>
          <a:srcRect/>
          <a:stretch>
            <a:fillRect/>
          </a:stretch>
        </p:blipFill>
        <p:spPr bwMode="auto">
          <a:xfrm>
            <a:off x="4114800" y="4038600"/>
            <a:ext cx="561975" cy="523875"/>
          </a:xfrm>
          <a:prstGeom prst="rect">
            <a:avLst/>
          </a:prstGeom>
          <a:noFill/>
          <a:ln w="9525">
            <a:noFill/>
            <a:miter lim="800000"/>
            <a:headEnd/>
            <a:tailEnd/>
          </a:ln>
        </p:spPr>
      </p:pic>
      <p:pic>
        <p:nvPicPr>
          <p:cNvPr id="7" name="Picture 8"/>
          <p:cNvPicPr>
            <a:picLocks noChangeAspect="1" noChangeArrowheads="1"/>
          </p:cNvPicPr>
          <p:nvPr/>
        </p:nvPicPr>
        <p:blipFill>
          <a:blip r:embed="rId5" cstate="print"/>
          <a:srcRect/>
          <a:stretch>
            <a:fillRect/>
          </a:stretch>
        </p:blipFill>
        <p:spPr bwMode="auto">
          <a:xfrm>
            <a:off x="5410200" y="4086223"/>
            <a:ext cx="731520" cy="548640"/>
          </a:xfrm>
          <a:prstGeom prst="rect">
            <a:avLst/>
          </a:prstGeom>
          <a:noFill/>
          <a:ln w="9525">
            <a:noFill/>
            <a:miter lim="800000"/>
            <a:headEnd/>
            <a:tailEnd/>
          </a:ln>
        </p:spPr>
      </p:pic>
      <p:pic>
        <p:nvPicPr>
          <p:cNvPr id="8" name="Picture 2"/>
          <p:cNvPicPr>
            <a:picLocks noChangeAspect="1" noChangeArrowheads="1"/>
          </p:cNvPicPr>
          <p:nvPr/>
        </p:nvPicPr>
        <p:blipFill>
          <a:blip r:embed="rId6" cstate="print"/>
          <a:srcRect/>
          <a:stretch>
            <a:fillRect/>
          </a:stretch>
        </p:blipFill>
        <p:spPr bwMode="auto">
          <a:xfrm>
            <a:off x="7086600" y="4038600"/>
            <a:ext cx="533400" cy="485775"/>
          </a:xfrm>
          <a:prstGeom prst="rect">
            <a:avLst/>
          </a:prstGeom>
          <a:noFill/>
          <a:ln w="9525">
            <a:noFill/>
            <a:miter lim="800000"/>
            <a:headEnd/>
            <a:tailEnd/>
          </a:ln>
        </p:spPr>
      </p:pic>
      <p:pic>
        <p:nvPicPr>
          <p:cNvPr id="10" name="Picture 4"/>
          <p:cNvPicPr>
            <a:picLocks noChangeAspect="1" noChangeArrowheads="1"/>
          </p:cNvPicPr>
          <p:nvPr/>
        </p:nvPicPr>
        <p:blipFill>
          <a:blip r:embed="rId7" cstate="print"/>
          <a:srcRect/>
          <a:stretch>
            <a:fillRect/>
          </a:stretch>
        </p:blipFill>
        <p:spPr bwMode="auto">
          <a:xfrm>
            <a:off x="4157662" y="5257800"/>
            <a:ext cx="523875" cy="457200"/>
          </a:xfrm>
          <a:prstGeom prst="rect">
            <a:avLst/>
          </a:prstGeom>
          <a:noFill/>
          <a:ln w="9525">
            <a:noFill/>
            <a:miter lim="800000"/>
            <a:headEnd/>
            <a:tailEnd/>
          </a:ln>
        </p:spPr>
      </p:pic>
      <p:pic>
        <p:nvPicPr>
          <p:cNvPr id="11" name="Picture 5"/>
          <p:cNvPicPr>
            <a:picLocks noChangeAspect="1" noChangeArrowheads="1"/>
          </p:cNvPicPr>
          <p:nvPr/>
        </p:nvPicPr>
        <p:blipFill>
          <a:blip r:embed="rId8" cstate="print"/>
          <a:srcRect/>
          <a:stretch>
            <a:fillRect/>
          </a:stretch>
        </p:blipFill>
        <p:spPr bwMode="auto">
          <a:xfrm>
            <a:off x="5608320" y="5140138"/>
            <a:ext cx="533400" cy="514350"/>
          </a:xfrm>
          <a:prstGeom prst="rect">
            <a:avLst/>
          </a:prstGeom>
          <a:noFill/>
          <a:ln w="9525">
            <a:noFill/>
            <a:miter lim="800000"/>
            <a:headEnd/>
            <a:tailEnd/>
          </a:ln>
        </p:spPr>
      </p:pic>
      <p:sp>
        <p:nvSpPr>
          <p:cNvPr id="12" name="TextBox 11"/>
          <p:cNvSpPr txBox="1"/>
          <p:nvPr/>
        </p:nvSpPr>
        <p:spPr>
          <a:xfrm>
            <a:off x="3810000" y="4648200"/>
            <a:ext cx="1219200" cy="430887"/>
          </a:xfrm>
          <a:prstGeom prst="rect">
            <a:avLst/>
          </a:prstGeom>
          <a:noFill/>
        </p:spPr>
        <p:txBody>
          <a:bodyPr wrap="square" rtlCol="0">
            <a:spAutoFit/>
          </a:bodyPr>
          <a:lstStyle/>
          <a:p>
            <a:pPr algn="ctr"/>
            <a:r>
              <a:rPr lang="en-US" sz="1100" dirty="0" smtClean="0"/>
              <a:t>Ready to Process</a:t>
            </a:r>
            <a:endParaRPr lang="en-US" sz="1100" dirty="0"/>
          </a:p>
        </p:txBody>
      </p:sp>
      <p:sp>
        <p:nvSpPr>
          <p:cNvPr id="13" name="TextBox 12"/>
          <p:cNvSpPr txBox="1"/>
          <p:nvPr/>
        </p:nvSpPr>
        <p:spPr>
          <a:xfrm>
            <a:off x="5334000" y="4648200"/>
            <a:ext cx="914400" cy="261610"/>
          </a:xfrm>
          <a:prstGeom prst="rect">
            <a:avLst/>
          </a:prstGeom>
          <a:noFill/>
        </p:spPr>
        <p:txBody>
          <a:bodyPr wrap="square" rtlCol="0">
            <a:spAutoFit/>
          </a:bodyPr>
          <a:lstStyle/>
          <a:p>
            <a:r>
              <a:rPr lang="en-US" sz="1100" dirty="0" smtClean="0"/>
              <a:t>Processing</a:t>
            </a:r>
            <a:endParaRPr lang="en-US" sz="1100" dirty="0"/>
          </a:p>
        </p:txBody>
      </p:sp>
      <p:sp>
        <p:nvSpPr>
          <p:cNvPr id="14" name="TextBox 13"/>
          <p:cNvSpPr txBox="1"/>
          <p:nvPr/>
        </p:nvSpPr>
        <p:spPr>
          <a:xfrm>
            <a:off x="6781800" y="4648200"/>
            <a:ext cx="1219200" cy="430887"/>
          </a:xfrm>
          <a:prstGeom prst="rect">
            <a:avLst/>
          </a:prstGeom>
          <a:noFill/>
        </p:spPr>
        <p:txBody>
          <a:bodyPr wrap="square" rtlCol="0">
            <a:spAutoFit/>
          </a:bodyPr>
          <a:lstStyle/>
          <a:p>
            <a:pPr algn="ctr"/>
            <a:r>
              <a:rPr lang="en-US" sz="1100" dirty="0" smtClean="0"/>
              <a:t>Complete w/o Errors</a:t>
            </a:r>
            <a:endParaRPr lang="en-US" sz="1100" dirty="0"/>
          </a:p>
        </p:txBody>
      </p:sp>
      <p:sp>
        <p:nvSpPr>
          <p:cNvPr id="16" name="TextBox 15"/>
          <p:cNvSpPr txBox="1"/>
          <p:nvPr/>
        </p:nvSpPr>
        <p:spPr>
          <a:xfrm>
            <a:off x="3833308" y="5721723"/>
            <a:ext cx="1219200" cy="430887"/>
          </a:xfrm>
          <a:prstGeom prst="rect">
            <a:avLst/>
          </a:prstGeom>
          <a:noFill/>
        </p:spPr>
        <p:txBody>
          <a:bodyPr wrap="square" rtlCol="0">
            <a:spAutoFit/>
          </a:bodyPr>
          <a:lstStyle/>
          <a:p>
            <a:pPr algn="ctr"/>
            <a:r>
              <a:rPr lang="en-US" sz="1100" dirty="0" smtClean="0"/>
              <a:t>Complete w/ Errors</a:t>
            </a:r>
            <a:endParaRPr lang="en-US" sz="1100" dirty="0"/>
          </a:p>
        </p:txBody>
      </p:sp>
      <p:sp>
        <p:nvSpPr>
          <p:cNvPr id="17" name="TextBox 16"/>
          <p:cNvSpPr txBox="1"/>
          <p:nvPr/>
        </p:nvSpPr>
        <p:spPr>
          <a:xfrm>
            <a:off x="5334000" y="5721723"/>
            <a:ext cx="1219200" cy="430887"/>
          </a:xfrm>
          <a:prstGeom prst="rect">
            <a:avLst/>
          </a:prstGeom>
          <a:noFill/>
        </p:spPr>
        <p:txBody>
          <a:bodyPr wrap="square" rtlCol="0">
            <a:spAutoFit/>
          </a:bodyPr>
          <a:lstStyle/>
          <a:p>
            <a:pPr algn="ctr"/>
            <a:r>
              <a:rPr lang="en-US" sz="1100" dirty="0" smtClean="0"/>
              <a:t>Load Plan Failed</a:t>
            </a:r>
            <a:endParaRPr lang="en-US" sz="1100" dirty="0"/>
          </a:p>
        </p:txBody>
      </p:sp>
      <p:sp>
        <p:nvSpPr>
          <p:cNvPr id="1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100</a:t>
            </a:fld>
            <a:endParaRPr lang="en-US" dirty="0"/>
          </a:p>
        </p:txBody>
      </p:sp>
      <p:sp>
        <p:nvSpPr>
          <p:cNvPr id="20" name="Title 2"/>
          <p:cNvSpPr>
            <a:spLocks noGrp="1"/>
          </p:cNvSpPr>
          <p:nvPr>
            <p:ph type="title"/>
          </p:nvPr>
        </p:nvSpPr>
        <p:spPr>
          <a:xfrm>
            <a:off x="1905000" y="457200"/>
            <a:ext cx="6858000" cy="841248"/>
          </a:xfrm>
        </p:spPr>
        <p:txBody>
          <a:bodyPr>
            <a:noAutofit/>
          </a:bodyPr>
          <a:lstStyle/>
          <a:p>
            <a:r>
              <a:rPr lang="en-US" dirty="0" smtClean="0"/>
              <a:t>TSDS eDM: Batch Status</a:t>
            </a:r>
            <a:endParaRPr lang="en-US" dirty="0"/>
          </a:p>
        </p:txBody>
      </p:sp>
    </p:spTree>
    <p:extLst>
      <p:ext uri="{BB962C8B-B14F-4D97-AF65-F5344CB8AC3E}">
        <p14:creationId xmlns:p14="http://schemas.microsoft.com/office/powerpoint/2010/main" val="104543535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quarter" idx="1"/>
            <p:extLst>
              <p:ext uri="{D42A27DB-BD31-4B8C-83A1-F6EECF244321}">
                <p14:modId xmlns:p14="http://schemas.microsoft.com/office/powerpoint/2010/main" val="3564986807"/>
              </p:ext>
            </p:extLst>
          </p:nvPr>
        </p:nvGraphicFramePr>
        <p:xfrm>
          <a:off x="533400" y="1915096"/>
          <a:ext cx="8153400" cy="4180904"/>
        </p:xfrm>
        <a:graphic>
          <a:graphicData uri="http://schemas.openxmlformats.org/drawingml/2006/table">
            <a:tbl>
              <a:tblPr firstRow="1" bandRow="1">
                <a:tableStyleId>{5C22544A-7EE6-4342-B048-85BDC9FD1C3A}</a:tableStyleId>
              </a:tblPr>
              <a:tblGrid>
                <a:gridCol w="2717800"/>
                <a:gridCol w="2717800"/>
                <a:gridCol w="2717800"/>
              </a:tblGrid>
              <a:tr h="403178">
                <a:tc>
                  <a:txBody>
                    <a:bodyPr/>
                    <a:lstStyle/>
                    <a:p>
                      <a:r>
                        <a:rPr lang="en-US" dirty="0" smtClean="0">
                          <a:solidFill>
                            <a:srgbClr val="FFFFFF"/>
                          </a:solidFill>
                        </a:rPr>
                        <a:t>Icon</a:t>
                      </a:r>
                      <a:endParaRPr lang="en-US" dirty="0">
                        <a:solidFill>
                          <a:srgbClr val="FFFFFF"/>
                        </a:solidFill>
                      </a:endParaRPr>
                    </a:p>
                  </a:txBody>
                  <a:tcPr/>
                </a:tc>
                <a:tc>
                  <a:txBody>
                    <a:bodyPr/>
                    <a:lstStyle/>
                    <a:p>
                      <a:r>
                        <a:rPr lang="en-US" dirty="0" smtClean="0">
                          <a:solidFill>
                            <a:srgbClr val="FFFFFF"/>
                          </a:solidFill>
                        </a:rPr>
                        <a:t>Title</a:t>
                      </a:r>
                      <a:endParaRPr lang="en-US" dirty="0">
                        <a:solidFill>
                          <a:srgbClr val="FFFFFF"/>
                        </a:solidFill>
                      </a:endParaRPr>
                    </a:p>
                  </a:txBody>
                  <a:tcPr/>
                </a:tc>
                <a:tc>
                  <a:txBody>
                    <a:bodyPr/>
                    <a:lstStyle/>
                    <a:p>
                      <a:r>
                        <a:rPr lang="en-US" dirty="0" smtClean="0">
                          <a:solidFill>
                            <a:srgbClr val="FFFFFF"/>
                          </a:solidFill>
                        </a:rPr>
                        <a:t>Definition</a:t>
                      </a:r>
                      <a:endParaRPr lang="en-US" dirty="0">
                        <a:solidFill>
                          <a:srgbClr val="FFFFFF"/>
                        </a:solidFill>
                      </a:endParaRPr>
                    </a:p>
                  </a:txBody>
                  <a:tcPr/>
                </a:tc>
              </a:tr>
              <a:tr h="695897">
                <a:tc>
                  <a:txBody>
                    <a:bodyPr/>
                    <a:lstStyle/>
                    <a:p>
                      <a:endParaRPr lang="en-US" dirty="0" smtClean="0"/>
                    </a:p>
                    <a:p>
                      <a:endParaRPr lang="en-US" dirty="0"/>
                    </a:p>
                  </a:txBody>
                  <a:tcPr/>
                </a:tc>
                <a:tc>
                  <a:txBody>
                    <a:bodyPr/>
                    <a:lstStyle/>
                    <a:p>
                      <a:r>
                        <a:rPr lang="en-US" dirty="0" smtClean="0"/>
                        <a:t>Batch</a:t>
                      </a:r>
                      <a:r>
                        <a:rPr lang="en-US" baseline="0" dirty="0" smtClean="0"/>
                        <a:t> Received</a:t>
                      </a:r>
                      <a:endParaRPr lang="en-US" dirty="0"/>
                    </a:p>
                  </a:txBody>
                  <a:tcPr/>
                </a:tc>
                <a:tc>
                  <a:txBody>
                    <a:bodyPr/>
                    <a:lstStyle/>
                    <a:p>
                      <a:r>
                        <a:rPr lang="en-US" dirty="0" smtClean="0"/>
                        <a:t>Batch</a:t>
                      </a:r>
                      <a:r>
                        <a:rPr lang="en-US" baseline="0" dirty="0" smtClean="0"/>
                        <a:t> was received in Batch Manager.</a:t>
                      </a:r>
                      <a:endParaRPr lang="en-US" dirty="0"/>
                    </a:p>
                  </a:txBody>
                  <a:tcPr/>
                </a:tc>
              </a:tr>
              <a:tr h="695897">
                <a:tc>
                  <a:txBody>
                    <a:bodyPr/>
                    <a:lstStyle/>
                    <a:p>
                      <a:endParaRPr lang="en-US" dirty="0" smtClean="0"/>
                    </a:p>
                    <a:p>
                      <a:endParaRPr lang="en-US" dirty="0"/>
                    </a:p>
                  </a:txBody>
                  <a:tcPr/>
                </a:tc>
                <a:tc>
                  <a:txBody>
                    <a:bodyPr/>
                    <a:lstStyle/>
                    <a:p>
                      <a:r>
                        <a:rPr lang="en-US" dirty="0" smtClean="0"/>
                        <a:t>Processing</a:t>
                      </a:r>
                      <a:endParaRPr lang="en-US" dirty="0"/>
                    </a:p>
                  </a:txBody>
                  <a:tcPr/>
                </a:tc>
                <a:tc>
                  <a:txBody>
                    <a:bodyPr/>
                    <a:lstStyle/>
                    <a:p>
                      <a:r>
                        <a:rPr lang="en-US" dirty="0" smtClean="0"/>
                        <a:t>Batch</a:t>
                      </a:r>
                      <a:r>
                        <a:rPr lang="en-US" baseline="0" dirty="0" smtClean="0"/>
                        <a:t> Manager is executing ETL process.</a:t>
                      </a:r>
                      <a:endParaRPr lang="en-US" dirty="0"/>
                    </a:p>
                  </a:txBody>
                  <a:tcPr/>
                </a:tc>
              </a:tr>
              <a:tr h="695897">
                <a:tc>
                  <a:txBody>
                    <a:bodyPr/>
                    <a:lstStyle/>
                    <a:p>
                      <a:endParaRPr lang="en-US" dirty="0" smtClean="0"/>
                    </a:p>
                    <a:p>
                      <a:endParaRPr lang="en-US" dirty="0"/>
                    </a:p>
                  </a:txBody>
                  <a:tcPr/>
                </a:tc>
                <a:tc>
                  <a:txBody>
                    <a:bodyPr/>
                    <a:lstStyle/>
                    <a:p>
                      <a:r>
                        <a:rPr lang="en-US" dirty="0" smtClean="0"/>
                        <a:t>Complete</a:t>
                      </a:r>
                      <a:r>
                        <a:rPr lang="en-US" baseline="0" dirty="0" smtClean="0"/>
                        <a:t> w/o errors</a:t>
                      </a:r>
                      <a:endParaRPr lang="en-US" dirty="0"/>
                    </a:p>
                  </a:txBody>
                  <a:tcPr/>
                </a:tc>
                <a:tc>
                  <a:txBody>
                    <a:bodyPr/>
                    <a:lstStyle/>
                    <a:p>
                      <a:r>
                        <a:rPr lang="en-US" dirty="0" smtClean="0"/>
                        <a:t>Load Plan completed without errors.</a:t>
                      </a:r>
                      <a:endParaRPr lang="en-US" dirty="0"/>
                    </a:p>
                  </a:txBody>
                  <a:tcPr/>
                </a:tc>
              </a:tr>
              <a:tr h="695897">
                <a:tc>
                  <a:txBody>
                    <a:bodyPr/>
                    <a:lstStyle/>
                    <a:p>
                      <a:endParaRPr lang="en-US" dirty="0" smtClean="0"/>
                    </a:p>
                    <a:p>
                      <a:endParaRPr lang="en-US" dirty="0"/>
                    </a:p>
                  </a:txBody>
                  <a:tcPr/>
                </a:tc>
                <a:tc>
                  <a:txBody>
                    <a:bodyPr/>
                    <a:lstStyle/>
                    <a:p>
                      <a:r>
                        <a:rPr lang="en-US" dirty="0" smtClean="0"/>
                        <a:t>Complete</a:t>
                      </a:r>
                      <a:r>
                        <a:rPr lang="en-US" baseline="0" dirty="0" smtClean="0"/>
                        <a:t> w/ errors</a:t>
                      </a:r>
                      <a:endParaRPr lang="en-US" dirty="0"/>
                    </a:p>
                  </a:txBody>
                  <a:tcPr/>
                </a:tc>
                <a:tc>
                  <a:txBody>
                    <a:bodyPr/>
                    <a:lstStyle/>
                    <a:p>
                      <a:r>
                        <a:rPr lang="en-US" dirty="0" smtClean="0"/>
                        <a:t>Load Plan Completed</a:t>
                      </a:r>
                      <a:r>
                        <a:rPr lang="en-US" baseline="0" dirty="0" smtClean="0"/>
                        <a:t> with errors.</a:t>
                      </a:r>
                      <a:endParaRPr lang="en-US" dirty="0"/>
                    </a:p>
                  </a:txBody>
                  <a:tcPr/>
                </a:tc>
              </a:tr>
              <a:tr h="994138">
                <a:tc>
                  <a:txBody>
                    <a:bodyPr/>
                    <a:lstStyle/>
                    <a:p>
                      <a:endParaRPr lang="en-US" dirty="0" smtClean="0"/>
                    </a:p>
                    <a:p>
                      <a:endParaRPr lang="en-US" dirty="0"/>
                    </a:p>
                  </a:txBody>
                  <a:tcPr/>
                </a:tc>
                <a:tc>
                  <a:txBody>
                    <a:bodyPr/>
                    <a:lstStyle/>
                    <a:p>
                      <a:r>
                        <a:rPr lang="en-US" dirty="0" smtClean="0"/>
                        <a:t>Load</a:t>
                      </a:r>
                      <a:r>
                        <a:rPr lang="en-US" baseline="0" dirty="0" smtClean="0"/>
                        <a:t> Plan failed</a:t>
                      </a:r>
                      <a:endParaRPr lang="en-US" dirty="0"/>
                    </a:p>
                  </a:txBody>
                  <a:tcPr/>
                </a:tc>
                <a:tc>
                  <a:txBody>
                    <a:bodyPr/>
                    <a:lstStyle/>
                    <a:p>
                      <a:r>
                        <a:rPr lang="en-US" dirty="0" smtClean="0"/>
                        <a:t>Load Plan failed.  The plan didn’t run to completion.</a:t>
                      </a:r>
                      <a:endParaRPr lang="en-US" dirty="0"/>
                    </a:p>
                  </a:txBody>
                  <a:tcPr/>
                </a:tc>
              </a:tr>
            </a:tbl>
          </a:graphicData>
        </a:graphic>
      </p:graphicFrame>
      <p:pic>
        <p:nvPicPr>
          <p:cNvPr id="6" name="Picture 6"/>
          <p:cNvPicPr>
            <a:picLocks noChangeAspect="1" noChangeArrowheads="1"/>
          </p:cNvPicPr>
          <p:nvPr/>
        </p:nvPicPr>
        <p:blipFill>
          <a:blip r:embed="rId3" cstate="print"/>
          <a:srcRect/>
          <a:stretch>
            <a:fillRect/>
          </a:stretch>
        </p:blipFill>
        <p:spPr bwMode="auto">
          <a:xfrm>
            <a:off x="1266825" y="2362200"/>
            <a:ext cx="561975" cy="523875"/>
          </a:xfrm>
          <a:prstGeom prst="rect">
            <a:avLst/>
          </a:prstGeom>
          <a:noFill/>
          <a:ln w="9525">
            <a:noFill/>
            <a:miter lim="800000"/>
            <a:headEnd/>
            <a:tailEnd/>
          </a:ln>
        </p:spPr>
      </p:pic>
      <p:pic>
        <p:nvPicPr>
          <p:cNvPr id="7" name="Picture 8"/>
          <p:cNvPicPr>
            <a:picLocks noChangeAspect="1" noChangeArrowheads="1"/>
          </p:cNvPicPr>
          <p:nvPr/>
        </p:nvPicPr>
        <p:blipFill>
          <a:blip r:embed="rId4" cstate="print"/>
          <a:srcRect/>
          <a:stretch>
            <a:fillRect/>
          </a:stretch>
        </p:blipFill>
        <p:spPr bwMode="auto">
          <a:xfrm>
            <a:off x="1201102" y="3080273"/>
            <a:ext cx="731520" cy="548640"/>
          </a:xfrm>
          <a:prstGeom prst="rect">
            <a:avLst/>
          </a:prstGeom>
          <a:noFill/>
          <a:ln w="9525">
            <a:noFill/>
            <a:miter lim="800000"/>
            <a:headEnd/>
            <a:tailEnd/>
          </a:ln>
        </p:spPr>
      </p:pic>
      <p:pic>
        <p:nvPicPr>
          <p:cNvPr id="8" name="Picture 2"/>
          <p:cNvPicPr>
            <a:picLocks noChangeAspect="1" noChangeArrowheads="1"/>
          </p:cNvPicPr>
          <p:nvPr/>
        </p:nvPicPr>
        <p:blipFill>
          <a:blip r:embed="rId5" cstate="print"/>
          <a:srcRect/>
          <a:stretch>
            <a:fillRect/>
          </a:stretch>
        </p:blipFill>
        <p:spPr bwMode="auto">
          <a:xfrm>
            <a:off x="1304925" y="3795712"/>
            <a:ext cx="533400" cy="485775"/>
          </a:xfrm>
          <a:prstGeom prst="rect">
            <a:avLst/>
          </a:prstGeom>
          <a:noFill/>
          <a:ln w="9525">
            <a:noFill/>
            <a:miter lim="800000"/>
            <a:headEnd/>
            <a:tailEnd/>
          </a:ln>
        </p:spPr>
      </p:pic>
      <p:pic>
        <p:nvPicPr>
          <p:cNvPr id="10" name="Picture 4"/>
          <p:cNvPicPr>
            <a:picLocks noChangeAspect="1" noChangeArrowheads="1"/>
          </p:cNvPicPr>
          <p:nvPr/>
        </p:nvPicPr>
        <p:blipFill>
          <a:blip r:embed="rId6" cstate="print"/>
          <a:srcRect/>
          <a:stretch>
            <a:fillRect/>
          </a:stretch>
        </p:blipFill>
        <p:spPr bwMode="auto">
          <a:xfrm>
            <a:off x="1304925" y="4495800"/>
            <a:ext cx="523875" cy="457200"/>
          </a:xfrm>
          <a:prstGeom prst="rect">
            <a:avLst/>
          </a:prstGeom>
          <a:noFill/>
          <a:ln w="9525">
            <a:noFill/>
            <a:miter lim="800000"/>
            <a:headEnd/>
            <a:tailEnd/>
          </a:ln>
        </p:spPr>
      </p:pic>
      <p:pic>
        <p:nvPicPr>
          <p:cNvPr id="11" name="Picture 5"/>
          <p:cNvPicPr>
            <a:picLocks noChangeAspect="1" noChangeArrowheads="1"/>
          </p:cNvPicPr>
          <p:nvPr/>
        </p:nvPicPr>
        <p:blipFill>
          <a:blip r:embed="rId7" cstate="print"/>
          <a:srcRect/>
          <a:stretch>
            <a:fillRect/>
          </a:stretch>
        </p:blipFill>
        <p:spPr bwMode="auto">
          <a:xfrm>
            <a:off x="1281112" y="5334000"/>
            <a:ext cx="533400" cy="514350"/>
          </a:xfrm>
          <a:prstGeom prst="rect">
            <a:avLst/>
          </a:prstGeom>
          <a:noFill/>
          <a:ln w="9525">
            <a:noFill/>
            <a:miter lim="800000"/>
            <a:headEnd/>
            <a:tailEnd/>
          </a:ln>
        </p:spPr>
      </p:pic>
      <p:sp>
        <p:nvSpPr>
          <p:cNvPr id="12"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101</a:t>
            </a:fld>
            <a:endParaRPr lang="en-US" dirty="0"/>
          </a:p>
        </p:txBody>
      </p:sp>
      <p:sp>
        <p:nvSpPr>
          <p:cNvPr id="13" name="Title 2"/>
          <p:cNvSpPr>
            <a:spLocks noGrp="1"/>
          </p:cNvSpPr>
          <p:nvPr>
            <p:ph type="title"/>
          </p:nvPr>
        </p:nvSpPr>
        <p:spPr>
          <a:xfrm>
            <a:off x="1905000" y="457200"/>
            <a:ext cx="6858000" cy="841248"/>
          </a:xfrm>
        </p:spPr>
        <p:txBody>
          <a:bodyPr>
            <a:noAutofit/>
          </a:bodyPr>
          <a:lstStyle/>
          <a:p>
            <a:r>
              <a:rPr lang="en-US" dirty="0" smtClean="0"/>
              <a:t>TSDS eDM: Batch Status Definition</a:t>
            </a:r>
            <a:endParaRPr lang="en-US" dirty="0"/>
          </a:p>
        </p:txBody>
      </p:sp>
    </p:spTree>
    <p:extLst>
      <p:ext uri="{BB962C8B-B14F-4D97-AF65-F5344CB8AC3E}">
        <p14:creationId xmlns:p14="http://schemas.microsoft.com/office/powerpoint/2010/main" val="392313102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625" t="35618" r="7389" b="29746"/>
          <a:stretch/>
        </p:blipFill>
        <p:spPr bwMode="auto">
          <a:xfrm>
            <a:off x="38101" y="2412903"/>
            <a:ext cx="9006840" cy="25325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102</a:t>
            </a:fld>
            <a:endParaRPr lang="en-US" dirty="0"/>
          </a:p>
        </p:txBody>
      </p:sp>
      <p:sp>
        <p:nvSpPr>
          <p:cNvPr id="7" name="Title 2"/>
          <p:cNvSpPr>
            <a:spLocks noGrp="1"/>
          </p:cNvSpPr>
          <p:nvPr>
            <p:ph type="title"/>
          </p:nvPr>
        </p:nvSpPr>
        <p:spPr>
          <a:xfrm>
            <a:off x="1905000" y="457200"/>
            <a:ext cx="6858000" cy="841248"/>
          </a:xfrm>
        </p:spPr>
        <p:txBody>
          <a:bodyPr>
            <a:noAutofit/>
          </a:bodyPr>
          <a:lstStyle/>
          <a:p>
            <a:r>
              <a:rPr lang="en-US" dirty="0" smtClean="0"/>
              <a:t>TSDS eDM: Batch Processing</a:t>
            </a:r>
            <a:endParaRPr lang="en-US" dirty="0"/>
          </a:p>
        </p:txBody>
      </p:sp>
      <p:sp>
        <p:nvSpPr>
          <p:cNvPr id="8" name="Rectangle 7"/>
          <p:cNvSpPr/>
          <p:nvPr/>
        </p:nvSpPr>
        <p:spPr>
          <a:xfrm rot="5400000">
            <a:off x="8035923" y="3768724"/>
            <a:ext cx="311154" cy="3810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5394738" y="4278868"/>
            <a:ext cx="2796762"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The Batch is processing</a:t>
            </a:r>
            <a:endParaRPr lang="en-US" dirty="0"/>
          </a:p>
        </p:txBody>
      </p:sp>
      <p:sp>
        <p:nvSpPr>
          <p:cNvPr id="11" name="Rectangle 10"/>
          <p:cNvSpPr/>
          <p:nvPr/>
        </p:nvSpPr>
        <p:spPr>
          <a:xfrm rot="5400000">
            <a:off x="625472" y="3749673"/>
            <a:ext cx="311155" cy="4191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0457411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625" t="35618" r="7389" b="29746"/>
          <a:stretch/>
        </p:blipFill>
        <p:spPr bwMode="auto">
          <a:xfrm>
            <a:off x="38101" y="2412903"/>
            <a:ext cx="9006840" cy="25325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103</a:t>
            </a:fld>
            <a:endParaRPr lang="en-US" dirty="0"/>
          </a:p>
        </p:txBody>
      </p:sp>
      <p:sp>
        <p:nvSpPr>
          <p:cNvPr id="7" name="Title 2"/>
          <p:cNvSpPr>
            <a:spLocks noGrp="1"/>
          </p:cNvSpPr>
          <p:nvPr>
            <p:ph type="title"/>
          </p:nvPr>
        </p:nvSpPr>
        <p:spPr>
          <a:xfrm>
            <a:off x="1905000" y="457200"/>
            <a:ext cx="6858000" cy="841248"/>
          </a:xfrm>
        </p:spPr>
        <p:txBody>
          <a:bodyPr>
            <a:noAutofit/>
          </a:bodyPr>
          <a:lstStyle/>
          <a:p>
            <a:r>
              <a:rPr lang="en-US" dirty="0" smtClean="0"/>
              <a:t>TSDS eDM: Refresh Batch Status</a:t>
            </a:r>
            <a:endParaRPr lang="en-US" dirty="0"/>
          </a:p>
        </p:txBody>
      </p:sp>
      <p:sp>
        <p:nvSpPr>
          <p:cNvPr id="8" name="Rectangle 7"/>
          <p:cNvSpPr/>
          <p:nvPr/>
        </p:nvSpPr>
        <p:spPr>
          <a:xfrm rot="5400000">
            <a:off x="8660764" y="3255651"/>
            <a:ext cx="387352" cy="3810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6781800" y="3679192"/>
            <a:ext cx="19812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Refresh screen</a:t>
            </a:r>
            <a:endParaRPr lang="en-US" dirty="0"/>
          </a:p>
        </p:txBody>
      </p:sp>
    </p:spTree>
    <p:extLst>
      <p:ext uri="{BB962C8B-B14F-4D97-AF65-F5344CB8AC3E}">
        <p14:creationId xmlns:p14="http://schemas.microsoft.com/office/powerpoint/2010/main" val="121644215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015" t="35311" r="7943" b="29375"/>
          <a:stretch/>
        </p:blipFill>
        <p:spPr bwMode="auto">
          <a:xfrm>
            <a:off x="76200" y="2609849"/>
            <a:ext cx="9006840" cy="26141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104</a:t>
            </a:fld>
            <a:endParaRPr lang="en-US" dirty="0"/>
          </a:p>
        </p:txBody>
      </p:sp>
      <p:sp>
        <p:nvSpPr>
          <p:cNvPr id="3" name="Title 2"/>
          <p:cNvSpPr>
            <a:spLocks noGrp="1"/>
          </p:cNvSpPr>
          <p:nvPr>
            <p:ph type="title"/>
          </p:nvPr>
        </p:nvSpPr>
        <p:spPr/>
        <p:txBody>
          <a:bodyPr/>
          <a:lstStyle/>
          <a:p>
            <a:r>
              <a:rPr lang="en-US" dirty="0" smtClean="0"/>
              <a:t>TSDS eDM: View Batch Details</a:t>
            </a:r>
            <a:endParaRPr lang="en-US" dirty="0"/>
          </a:p>
        </p:txBody>
      </p:sp>
      <p:sp>
        <p:nvSpPr>
          <p:cNvPr id="6" name="TextBox 5"/>
          <p:cNvSpPr txBox="1"/>
          <p:nvPr/>
        </p:nvSpPr>
        <p:spPr>
          <a:xfrm>
            <a:off x="1828800" y="5421868"/>
            <a:ext cx="5683576"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Users select the magnifying glass to view details </a:t>
            </a:r>
            <a:endParaRPr lang="en-US" dirty="0"/>
          </a:p>
        </p:txBody>
      </p:sp>
      <p:sp>
        <p:nvSpPr>
          <p:cNvPr id="7" name="Rectangle 6"/>
          <p:cNvSpPr/>
          <p:nvPr/>
        </p:nvSpPr>
        <p:spPr>
          <a:xfrm rot="5400000">
            <a:off x="8665845" y="3926205"/>
            <a:ext cx="304800" cy="52959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8728836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755" t="35416" r="7423" b="28958"/>
          <a:stretch/>
        </p:blipFill>
        <p:spPr bwMode="auto">
          <a:xfrm>
            <a:off x="60960" y="2438400"/>
            <a:ext cx="9006840" cy="26104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105</a:t>
            </a:fld>
            <a:endParaRPr lang="en-US" dirty="0"/>
          </a:p>
        </p:txBody>
      </p:sp>
      <p:sp>
        <p:nvSpPr>
          <p:cNvPr id="3" name="Title 2"/>
          <p:cNvSpPr>
            <a:spLocks noGrp="1"/>
          </p:cNvSpPr>
          <p:nvPr>
            <p:ph type="title"/>
          </p:nvPr>
        </p:nvSpPr>
        <p:spPr/>
        <p:txBody>
          <a:bodyPr/>
          <a:lstStyle/>
          <a:p>
            <a:r>
              <a:rPr lang="en-US" dirty="0" smtClean="0"/>
              <a:t>TSDS eDM: Batch Details No Errors</a:t>
            </a:r>
            <a:endParaRPr lang="en-US" dirty="0"/>
          </a:p>
        </p:txBody>
      </p:sp>
      <p:sp>
        <p:nvSpPr>
          <p:cNvPr id="6" name="TextBox 5"/>
          <p:cNvSpPr txBox="1"/>
          <p:nvPr/>
        </p:nvSpPr>
        <p:spPr>
          <a:xfrm>
            <a:off x="1385538" y="5469867"/>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Users select the magnifying glass to view additional details </a:t>
            </a:r>
            <a:endParaRPr lang="en-US" dirty="0"/>
          </a:p>
        </p:txBody>
      </p:sp>
      <p:sp>
        <p:nvSpPr>
          <p:cNvPr id="7" name="Rectangle 6"/>
          <p:cNvSpPr/>
          <p:nvPr/>
        </p:nvSpPr>
        <p:spPr>
          <a:xfrm rot="5400000">
            <a:off x="8600944" y="4333744"/>
            <a:ext cx="457200" cy="47651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544770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275" t="9791" r="7813" b="28329"/>
          <a:stretch/>
        </p:blipFill>
        <p:spPr bwMode="auto">
          <a:xfrm>
            <a:off x="76200" y="1669184"/>
            <a:ext cx="9006840" cy="45887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106</a:t>
            </a:fld>
            <a:endParaRPr lang="en-US" dirty="0"/>
          </a:p>
        </p:txBody>
      </p:sp>
      <p:sp>
        <p:nvSpPr>
          <p:cNvPr id="3" name="Title 2"/>
          <p:cNvSpPr>
            <a:spLocks noGrp="1"/>
          </p:cNvSpPr>
          <p:nvPr>
            <p:ph type="title"/>
          </p:nvPr>
        </p:nvSpPr>
        <p:spPr/>
        <p:txBody>
          <a:bodyPr/>
          <a:lstStyle/>
          <a:p>
            <a:r>
              <a:rPr lang="en-US" dirty="0" smtClean="0"/>
              <a:t>TSDS eDM:  ETL Information </a:t>
            </a:r>
            <a:endParaRPr lang="en-US" dirty="0"/>
          </a:p>
        </p:txBody>
      </p:sp>
      <p:sp>
        <p:nvSpPr>
          <p:cNvPr id="6" name="Rectangle 5"/>
          <p:cNvSpPr/>
          <p:nvPr/>
        </p:nvSpPr>
        <p:spPr>
          <a:xfrm rot="5400000">
            <a:off x="7524750" y="742950"/>
            <a:ext cx="266700" cy="2819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2362200" y="2703933"/>
            <a:ext cx="38100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Processing start and end times</a:t>
            </a:r>
            <a:endParaRPr lang="en-US" dirty="0"/>
          </a:p>
        </p:txBody>
      </p:sp>
      <p:sp>
        <p:nvSpPr>
          <p:cNvPr id="10" name="TextBox 9"/>
          <p:cNvSpPr txBox="1"/>
          <p:nvPr/>
        </p:nvSpPr>
        <p:spPr>
          <a:xfrm>
            <a:off x="3703022" y="3468469"/>
            <a:ext cx="23622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 of new records inserted</a:t>
            </a:r>
            <a:endParaRPr lang="en-US" dirty="0"/>
          </a:p>
        </p:txBody>
      </p:sp>
      <p:sp>
        <p:nvSpPr>
          <p:cNvPr id="11" name="Right Arrow 10"/>
          <p:cNvSpPr/>
          <p:nvPr/>
        </p:nvSpPr>
        <p:spPr>
          <a:xfrm flipV="1">
            <a:off x="6084408" y="360981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Arrow 11"/>
          <p:cNvSpPr/>
          <p:nvPr/>
        </p:nvSpPr>
        <p:spPr>
          <a:xfrm flipV="1">
            <a:off x="6227092" y="272172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3722208" y="4419600"/>
            <a:ext cx="23622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 of records submitted, but not changed </a:t>
            </a:r>
          </a:p>
        </p:txBody>
      </p:sp>
      <p:sp>
        <p:nvSpPr>
          <p:cNvPr id="14" name="TextBox 13"/>
          <p:cNvSpPr txBox="1"/>
          <p:nvPr/>
        </p:nvSpPr>
        <p:spPr>
          <a:xfrm>
            <a:off x="3703022" y="5519261"/>
            <a:ext cx="23622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 of existing records updated</a:t>
            </a:r>
            <a:endParaRPr lang="en-US" dirty="0"/>
          </a:p>
        </p:txBody>
      </p:sp>
      <p:sp>
        <p:nvSpPr>
          <p:cNvPr id="15" name="Right Arrow 14"/>
          <p:cNvSpPr/>
          <p:nvPr/>
        </p:nvSpPr>
        <p:spPr>
          <a:xfrm flipV="1">
            <a:off x="6096000" y="470439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ight Arrow 15"/>
          <p:cNvSpPr/>
          <p:nvPr/>
        </p:nvSpPr>
        <p:spPr>
          <a:xfrm flipV="1">
            <a:off x="6087057" y="571500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46207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275" t="30825" r="7813" b="13173"/>
          <a:stretch/>
        </p:blipFill>
        <p:spPr bwMode="auto">
          <a:xfrm>
            <a:off x="81915" y="1676400"/>
            <a:ext cx="9006840" cy="415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107</a:t>
            </a:fld>
            <a:endParaRPr lang="en-US" dirty="0"/>
          </a:p>
        </p:txBody>
      </p:sp>
      <p:sp>
        <p:nvSpPr>
          <p:cNvPr id="3" name="Title 2"/>
          <p:cNvSpPr>
            <a:spLocks noGrp="1"/>
          </p:cNvSpPr>
          <p:nvPr>
            <p:ph type="title"/>
          </p:nvPr>
        </p:nvSpPr>
        <p:spPr/>
        <p:txBody>
          <a:bodyPr/>
          <a:lstStyle/>
          <a:p>
            <a:r>
              <a:rPr lang="en-US" dirty="0" smtClean="0"/>
              <a:t>TSDS eDM:  ETL Generated Files</a:t>
            </a:r>
            <a:endParaRPr lang="en-US" dirty="0"/>
          </a:p>
        </p:txBody>
      </p:sp>
      <p:sp>
        <p:nvSpPr>
          <p:cNvPr id="6" name="TextBox 5"/>
          <p:cNvSpPr txBox="1"/>
          <p:nvPr/>
        </p:nvSpPr>
        <p:spPr>
          <a:xfrm>
            <a:off x="3404234" y="4545211"/>
            <a:ext cx="23622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ETL Generated Files</a:t>
            </a:r>
            <a:endParaRPr lang="en-US" dirty="0"/>
          </a:p>
        </p:txBody>
      </p:sp>
      <p:sp>
        <p:nvSpPr>
          <p:cNvPr id="7" name="Rectangle 6"/>
          <p:cNvSpPr/>
          <p:nvPr/>
        </p:nvSpPr>
        <p:spPr>
          <a:xfrm rot="5400000">
            <a:off x="4032200" y="975808"/>
            <a:ext cx="1106269" cy="900684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6333182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145" t="18959" r="16666" b="47500"/>
          <a:stretch/>
        </p:blipFill>
        <p:spPr bwMode="auto">
          <a:xfrm>
            <a:off x="1371600" y="2971800"/>
            <a:ext cx="6447368" cy="201168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108</a:t>
            </a:fld>
            <a:endParaRPr lang="en-US" dirty="0"/>
          </a:p>
        </p:txBody>
      </p:sp>
      <p:sp>
        <p:nvSpPr>
          <p:cNvPr id="3" name="Title 2"/>
          <p:cNvSpPr>
            <a:spLocks noGrp="1"/>
          </p:cNvSpPr>
          <p:nvPr>
            <p:ph type="title"/>
          </p:nvPr>
        </p:nvSpPr>
        <p:spPr/>
        <p:txBody>
          <a:bodyPr/>
          <a:lstStyle/>
          <a:p>
            <a:r>
              <a:rPr lang="en-US" dirty="0" smtClean="0"/>
              <a:t>TSDS eDM: Log File</a:t>
            </a:r>
            <a:endParaRPr lang="en-US" dirty="0"/>
          </a:p>
        </p:txBody>
      </p:sp>
      <p:sp>
        <p:nvSpPr>
          <p:cNvPr id="6" name="Rectangle 5"/>
          <p:cNvSpPr/>
          <p:nvPr/>
        </p:nvSpPr>
        <p:spPr>
          <a:xfrm rot="5400000">
            <a:off x="3290717" y="2260743"/>
            <a:ext cx="276566" cy="4114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2209800" y="5257800"/>
            <a:ext cx="48768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The Batch Tag may be helpful when communicating support issues.</a:t>
            </a:r>
            <a:endParaRPr lang="en-US" dirty="0"/>
          </a:p>
        </p:txBody>
      </p:sp>
      <p:pic>
        <p:nvPicPr>
          <p:cNvPr id="9"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6275" t="74217" r="7813" b="13173"/>
          <a:stretch/>
        </p:blipFill>
        <p:spPr bwMode="auto">
          <a:xfrm>
            <a:off x="184501" y="1828800"/>
            <a:ext cx="8807099" cy="91440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rot="5400000">
            <a:off x="7916619" y="2079698"/>
            <a:ext cx="366883" cy="50292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31776751"/>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015" t="35570" r="7422" b="18596"/>
          <a:stretch/>
        </p:blipFill>
        <p:spPr bwMode="auto">
          <a:xfrm>
            <a:off x="68580" y="1905000"/>
            <a:ext cx="9006840" cy="33699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8665714" y="4352794"/>
            <a:ext cx="342900" cy="47651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1385538" y="5469867"/>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Users select the magnifying glass to view additional details </a:t>
            </a: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109</a:t>
            </a:fld>
            <a:endParaRPr lang="en-US" dirty="0"/>
          </a:p>
        </p:txBody>
      </p:sp>
      <p:sp>
        <p:nvSpPr>
          <p:cNvPr id="11" name="Title 2"/>
          <p:cNvSpPr>
            <a:spLocks noGrp="1"/>
          </p:cNvSpPr>
          <p:nvPr>
            <p:ph type="title"/>
          </p:nvPr>
        </p:nvSpPr>
        <p:spPr>
          <a:xfrm>
            <a:off x="1905000" y="381000"/>
            <a:ext cx="6858000" cy="841248"/>
          </a:xfrm>
        </p:spPr>
        <p:txBody>
          <a:bodyPr>
            <a:noAutofit/>
          </a:bodyPr>
          <a:lstStyle/>
          <a:p>
            <a:r>
              <a:rPr lang="en-US" sz="2400" dirty="0" smtClean="0"/>
              <a:t>eDM: Batch Details Complete </a:t>
            </a:r>
            <a:br>
              <a:rPr lang="en-US" sz="2400" dirty="0" smtClean="0"/>
            </a:br>
            <a:r>
              <a:rPr lang="en-US" sz="2400" dirty="0" smtClean="0"/>
              <a:t>with Errors</a:t>
            </a:r>
            <a:endParaRPr lang="en-US" sz="2400" dirty="0"/>
          </a:p>
        </p:txBody>
      </p:sp>
    </p:spTree>
    <p:extLst>
      <p:ext uri="{BB962C8B-B14F-4D97-AF65-F5344CB8AC3E}">
        <p14:creationId xmlns:p14="http://schemas.microsoft.com/office/powerpoint/2010/main" val="35013214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t>Overview of Data Loading Process</a:t>
            </a:r>
            <a:endParaRPr lang="en-US" sz="32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11</a:t>
            </a:fld>
            <a:endParaRPr lang="en-US" dirty="0"/>
          </a:p>
        </p:txBody>
      </p:sp>
      <p:sp>
        <p:nvSpPr>
          <p:cNvPr id="11" name="Rectangle 10"/>
          <p:cNvSpPr/>
          <p:nvPr/>
        </p:nvSpPr>
        <p:spPr>
          <a:xfrm>
            <a:off x="228600" y="3200400"/>
            <a:ext cx="1066800" cy="553998"/>
          </a:xfrm>
          <a:prstGeom prst="rect">
            <a:avLst/>
          </a:prstGeom>
        </p:spPr>
        <p:txBody>
          <a:bodyPr wrap="square">
            <a:noAutofit/>
          </a:bodyPr>
          <a:lstStyle/>
          <a:p>
            <a:pPr algn="ctr"/>
            <a:r>
              <a:rPr lang="en-US" sz="1000" b="1" dirty="0" smtClean="0">
                <a:solidFill>
                  <a:srgbClr val="FFFFFF"/>
                </a:solidFill>
                <a:latin typeface="Arial" pitchFamily="34" charset="0"/>
                <a:cs typeface="Arial" pitchFamily="34" charset="0"/>
              </a:rPr>
              <a:t>LEA Source Systems</a:t>
            </a:r>
            <a:endParaRPr lang="en-US" sz="1000" b="1" dirty="0">
              <a:solidFill>
                <a:srgbClr val="FFFFFF"/>
              </a:solidFill>
              <a:latin typeface="Arial" pitchFamily="34" charset="0"/>
              <a:cs typeface="Arial" pitchFamily="34" charset="0"/>
            </a:endParaRPr>
          </a:p>
        </p:txBody>
      </p:sp>
      <p:sp>
        <p:nvSpPr>
          <p:cNvPr id="12" name="Rectangle 11"/>
          <p:cNvSpPr/>
          <p:nvPr/>
        </p:nvSpPr>
        <p:spPr>
          <a:xfrm>
            <a:off x="1600200" y="3124200"/>
            <a:ext cx="12954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Client Side</a:t>
            </a:r>
          </a:p>
          <a:p>
            <a:pPr algn="ctr">
              <a:lnSpc>
                <a:spcPts val="1800"/>
              </a:lnSpc>
            </a:pPr>
            <a:r>
              <a:rPr lang="en-US" sz="1000" b="1" dirty="0" smtClean="0">
                <a:solidFill>
                  <a:srgbClr val="FFFFFF"/>
                </a:solidFill>
                <a:latin typeface="Arial" pitchFamily="34" charset="0"/>
                <a:cs typeface="Arial" pitchFamily="34" charset="0"/>
              </a:rPr>
              <a:t>Validation Tool</a:t>
            </a:r>
            <a:r>
              <a:rPr lang="en-US" sz="1100" b="1" dirty="0" smtClean="0">
                <a:solidFill>
                  <a:srgbClr val="FFFFFF"/>
                </a:solidFill>
                <a:latin typeface="Arial" pitchFamily="34" charset="0"/>
                <a:cs typeface="Arial" pitchFamily="34" charset="0"/>
              </a:rPr>
              <a:t> </a:t>
            </a:r>
            <a:endParaRPr lang="en-US" sz="1100" b="1" dirty="0">
              <a:solidFill>
                <a:srgbClr val="FFFFFF"/>
              </a:solidFill>
              <a:latin typeface="Arial" pitchFamily="34" charset="0"/>
              <a:cs typeface="Arial" pitchFamily="34" charset="0"/>
            </a:endParaRPr>
          </a:p>
        </p:txBody>
      </p:sp>
      <p:sp>
        <p:nvSpPr>
          <p:cNvPr id="22" name="Rectangle 21"/>
          <p:cNvSpPr/>
          <p:nvPr/>
        </p:nvSpPr>
        <p:spPr>
          <a:xfrm>
            <a:off x="3048000" y="3124200"/>
            <a:ext cx="12954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Data Transfer</a:t>
            </a:r>
          </a:p>
          <a:p>
            <a:pPr algn="ctr">
              <a:lnSpc>
                <a:spcPts val="1800"/>
              </a:lnSpc>
            </a:pPr>
            <a:r>
              <a:rPr lang="en-US" sz="1000" b="1" dirty="0" smtClean="0">
                <a:solidFill>
                  <a:srgbClr val="FFFFFF"/>
                </a:solidFill>
                <a:latin typeface="Arial" pitchFamily="34" charset="0"/>
                <a:cs typeface="Arial" pitchFamily="34" charset="0"/>
              </a:rPr>
              <a:t>Utility (DTU)</a:t>
            </a:r>
            <a:endParaRPr lang="en-US" sz="1000" b="1" dirty="0">
              <a:solidFill>
                <a:srgbClr val="FFFFFF"/>
              </a:solidFill>
              <a:latin typeface="Arial" pitchFamily="34" charset="0"/>
              <a:cs typeface="Arial" pitchFamily="34" charset="0"/>
            </a:endParaRPr>
          </a:p>
        </p:txBody>
      </p:sp>
      <p:sp>
        <p:nvSpPr>
          <p:cNvPr id="26" name="Rectangle 25"/>
          <p:cNvSpPr/>
          <p:nvPr/>
        </p:nvSpPr>
        <p:spPr>
          <a:xfrm>
            <a:off x="4419600" y="3124200"/>
            <a:ext cx="14478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eDM (Manage Data Loads) </a:t>
            </a:r>
            <a:endParaRPr lang="en-US" sz="1000" b="1" dirty="0">
              <a:solidFill>
                <a:srgbClr val="FFFFFF"/>
              </a:solidFill>
              <a:latin typeface="Arial" pitchFamily="34" charset="0"/>
              <a:cs typeface="Arial" pitchFamily="34" charset="0"/>
            </a:endParaRPr>
          </a:p>
        </p:txBody>
      </p:sp>
      <p:sp>
        <p:nvSpPr>
          <p:cNvPr id="29" name="Rectangle 28"/>
          <p:cNvSpPr/>
          <p:nvPr/>
        </p:nvSpPr>
        <p:spPr>
          <a:xfrm>
            <a:off x="5516880" y="3124200"/>
            <a:ext cx="1295400" cy="553998"/>
          </a:xfrm>
          <a:prstGeom prst="rect">
            <a:avLst/>
          </a:prstGeom>
        </p:spPr>
        <p:txBody>
          <a:bodyPr wrap="square">
            <a:noAutofit/>
          </a:bodyPr>
          <a:lstStyle/>
          <a:p>
            <a:pPr algn="ctr">
              <a:lnSpc>
                <a:spcPts val="1800"/>
              </a:lnSpc>
            </a:pPr>
            <a:r>
              <a:rPr lang="en-US" sz="1150" b="1" dirty="0" smtClean="0">
                <a:solidFill>
                  <a:srgbClr val="FFFFFF"/>
                </a:solidFill>
                <a:latin typeface="Arial" pitchFamily="34" charset="0"/>
                <a:cs typeface="Arial" pitchFamily="34" charset="0"/>
              </a:rPr>
              <a:t> </a:t>
            </a:r>
            <a:endParaRPr lang="en-US" sz="1150" b="1" dirty="0">
              <a:solidFill>
                <a:srgbClr val="FFFFFF"/>
              </a:solidFill>
              <a:latin typeface="Arial" pitchFamily="34" charset="0"/>
              <a:cs typeface="Arial" pitchFamily="34" charset="0"/>
            </a:endParaRPr>
          </a:p>
        </p:txBody>
      </p:sp>
      <p:sp>
        <p:nvSpPr>
          <p:cNvPr id="23" name="Rectangle 22"/>
          <p:cNvSpPr/>
          <p:nvPr/>
        </p:nvSpPr>
        <p:spPr>
          <a:xfrm>
            <a:off x="5943600" y="3124200"/>
            <a:ext cx="14478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PEIMS Data Mart</a:t>
            </a:r>
            <a:endParaRPr lang="en-US" sz="1000" b="1" dirty="0">
              <a:solidFill>
                <a:srgbClr val="FFFFFF"/>
              </a:solidFill>
              <a:latin typeface="Arial" pitchFamily="34" charset="0"/>
              <a:cs typeface="Arial" pitchFamily="34" charset="0"/>
            </a:endParaRPr>
          </a:p>
        </p:txBody>
      </p:sp>
      <p:sp>
        <p:nvSpPr>
          <p:cNvPr id="24" name="Rectangle 23"/>
          <p:cNvSpPr/>
          <p:nvPr/>
        </p:nvSpPr>
        <p:spPr>
          <a:xfrm>
            <a:off x="7391400" y="3124200"/>
            <a:ext cx="14478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Dashboards Data Mart</a:t>
            </a:r>
            <a:endParaRPr lang="en-US" sz="1000" b="1" dirty="0">
              <a:solidFill>
                <a:srgbClr val="FFFFFF"/>
              </a:solidFill>
              <a:latin typeface="Arial" pitchFamily="34" charset="0"/>
              <a:cs typeface="Arial" pitchFamily="34" charset="0"/>
            </a:endParaRPr>
          </a:p>
        </p:txBody>
      </p:sp>
      <p:pic>
        <p:nvPicPr>
          <p:cNvPr id="7" name="Picture 6"/>
          <p:cNvPicPr>
            <a:picLocks noChangeAspect="1"/>
          </p:cNvPicPr>
          <p:nvPr/>
        </p:nvPicPr>
        <p:blipFill>
          <a:blip r:embed="rId3"/>
          <a:stretch>
            <a:fillRect/>
          </a:stretch>
        </p:blipFill>
        <p:spPr>
          <a:xfrm>
            <a:off x="54472" y="1660716"/>
            <a:ext cx="9035055" cy="5121084"/>
          </a:xfrm>
          <a:prstGeom prst="rect">
            <a:avLst/>
          </a:prstGeom>
        </p:spPr>
      </p:pic>
    </p:spTree>
    <p:extLst>
      <p:ext uri="{BB962C8B-B14F-4D97-AF65-F5344CB8AC3E}">
        <p14:creationId xmlns:p14="http://schemas.microsoft.com/office/powerpoint/2010/main" val="180193143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951" t="14063" r="10808" b="9375"/>
          <a:stretch/>
        </p:blipFill>
        <p:spPr bwMode="auto">
          <a:xfrm>
            <a:off x="762000" y="1600200"/>
            <a:ext cx="7697756" cy="502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rot="5400000">
            <a:off x="7220727" y="713601"/>
            <a:ext cx="342901" cy="213515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110</a:t>
            </a:fld>
            <a:endParaRPr lang="en-US" dirty="0"/>
          </a:p>
        </p:txBody>
      </p:sp>
      <p:sp>
        <p:nvSpPr>
          <p:cNvPr id="12" name="Title 2"/>
          <p:cNvSpPr>
            <a:spLocks noGrp="1"/>
          </p:cNvSpPr>
          <p:nvPr>
            <p:ph type="title"/>
          </p:nvPr>
        </p:nvSpPr>
        <p:spPr>
          <a:xfrm>
            <a:off x="1905000" y="457200"/>
            <a:ext cx="6858000" cy="841248"/>
          </a:xfrm>
        </p:spPr>
        <p:txBody>
          <a:bodyPr>
            <a:noAutofit/>
          </a:bodyPr>
          <a:lstStyle/>
          <a:p>
            <a:r>
              <a:rPr lang="en-US" dirty="0" smtClean="0"/>
              <a:t>eDM: ETL Generated Error Files</a:t>
            </a:r>
            <a:endParaRPr lang="en-US" dirty="0"/>
          </a:p>
        </p:txBody>
      </p:sp>
      <p:sp>
        <p:nvSpPr>
          <p:cNvPr id="11" name="Rectangle 10"/>
          <p:cNvSpPr/>
          <p:nvPr/>
        </p:nvSpPr>
        <p:spPr>
          <a:xfrm rot="5400000">
            <a:off x="4439427" y="2189975"/>
            <a:ext cx="342901" cy="769775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2971800" y="5181600"/>
            <a:ext cx="3581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ETL Generated Files: Error File</a:t>
            </a:r>
            <a:endParaRPr lang="en-US" dirty="0"/>
          </a:p>
        </p:txBody>
      </p:sp>
    </p:spTree>
    <p:extLst>
      <p:ext uri="{BB962C8B-B14F-4D97-AF65-F5344CB8AC3E}">
        <p14:creationId xmlns:p14="http://schemas.microsoft.com/office/powerpoint/2010/main" val="2284993168"/>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Guided Practice: Batch Manager</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111</a:t>
            </a:fld>
            <a:endParaRPr lang="en-US" dirty="0"/>
          </a:p>
        </p:txBody>
      </p:sp>
    </p:spTree>
    <p:extLst>
      <p:ext uri="{BB962C8B-B14F-4D97-AF65-F5344CB8AC3E}">
        <p14:creationId xmlns:p14="http://schemas.microsoft.com/office/powerpoint/2010/main" val="416808610"/>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Guided Practice</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112</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smtClean="0"/>
              <a:t>You will complete a narrated simulation of Batch Manager. </a:t>
            </a:r>
            <a:r>
              <a:rPr lang="en-US" dirty="0"/>
              <a:t>The narration will walk you through the process step by step.  This is a user-driven simulation, so your screen selections will advance the slides.</a:t>
            </a:r>
          </a:p>
          <a:p>
            <a:r>
              <a:rPr lang="en-US" dirty="0" smtClean="0"/>
              <a:t>Let’s </a:t>
            </a:r>
            <a:r>
              <a:rPr lang="en-US" dirty="0"/>
              <a:t>log in to Project Share to </a:t>
            </a:r>
            <a:r>
              <a:rPr lang="en-US" dirty="0" smtClean="0"/>
              <a:t>begin</a:t>
            </a:r>
            <a:endParaRPr lang="en-US" dirty="0"/>
          </a:p>
          <a:p>
            <a:endParaRPr lang="en-US" dirty="0" smtClean="0"/>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5" name="Rounded Rectangle 4"/>
          <p:cNvSpPr/>
          <p:nvPr/>
        </p:nvSpPr>
        <p:spPr>
          <a:xfrm>
            <a:off x="914400" y="3962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Click Here to Begin</a:t>
            </a:r>
            <a:endParaRPr lang="en-US" sz="2400" b="1" dirty="0">
              <a:solidFill>
                <a:srgbClr val="FFFFFF"/>
              </a:solidFill>
            </a:endParaRPr>
          </a:p>
        </p:txBody>
      </p:sp>
    </p:spTree>
    <p:extLst>
      <p:ext uri="{BB962C8B-B14F-4D97-AF65-F5344CB8AC3E}">
        <p14:creationId xmlns:p14="http://schemas.microsoft.com/office/powerpoint/2010/main" val="105237207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Delete Utility</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113</a:t>
            </a:fld>
            <a:endParaRPr lang="en-US" dirty="0"/>
          </a:p>
        </p:txBody>
      </p:sp>
    </p:spTree>
    <p:extLst>
      <p:ext uri="{BB962C8B-B14F-4D97-AF65-F5344CB8AC3E}">
        <p14:creationId xmlns:p14="http://schemas.microsoft.com/office/powerpoint/2010/main" val="3384313883"/>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7239000" cy="841248"/>
          </a:xfrm>
        </p:spPr>
        <p:txBody>
          <a:bodyPr/>
          <a:lstStyle/>
          <a:p>
            <a:r>
              <a:rPr lang="en-US" dirty="0" smtClean="0"/>
              <a:t>TSDS High Level End User Process Map</a:t>
            </a:r>
            <a:endParaRPr lang="en-US" dirty="0"/>
          </a:p>
        </p:txBody>
      </p:sp>
      <p:sp>
        <p:nvSpPr>
          <p:cNvPr id="6"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114</a:t>
            </a:fld>
            <a:endParaRPr lang="en-US" dirty="0"/>
          </a:p>
        </p:txBody>
      </p:sp>
      <p:sp>
        <p:nvSpPr>
          <p:cNvPr id="8" name="Rounded Rectangle 7"/>
          <p:cNvSpPr/>
          <p:nvPr/>
        </p:nvSpPr>
        <p:spPr>
          <a:xfrm>
            <a:off x="952500" y="6324600"/>
            <a:ext cx="7239000" cy="381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713" y="1559483"/>
            <a:ext cx="8410575" cy="4676775"/>
          </a:xfrm>
          <a:prstGeom prst="rect">
            <a:avLst/>
          </a:prstGeom>
        </p:spPr>
      </p:pic>
    </p:spTree>
    <p:extLst>
      <p:ext uri="{BB962C8B-B14F-4D97-AF65-F5344CB8AC3E}">
        <p14:creationId xmlns:p14="http://schemas.microsoft.com/office/powerpoint/2010/main" val="1588509927"/>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115</a:t>
            </a:fld>
            <a:endParaRPr lang="en-US" dirty="0"/>
          </a:p>
        </p:txBody>
      </p:sp>
      <p:sp>
        <p:nvSpPr>
          <p:cNvPr id="3" name="Title 2"/>
          <p:cNvSpPr>
            <a:spLocks noGrp="1"/>
          </p:cNvSpPr>
          <p:nvPr>
            <p:ph type="title"/>
          </p:nvPr>
        </p:nvSpPr>
        <p:spPr>
          <a:xfrm>
            <a:off x="1905000" y="384048"/>
            <a:ext cx="6858000" cy="841248"/>
          </a:xfrm>
        </p:spPr>
        <p:txBody>
          <a:bodyPr/>
          <a:lstStyle/>
          <a:p>
            <a:r>
              <a:rPr lang="en-US" sz="2400" dirty="0"/>
              <a:t>TSDS </a:t>
            </a:r>
            <a:r>
              <a:rPr lang="en-US" sz="2400" dirty="0" smtClean="0"/>
              <a:t>High Level End User Process Map: </a:t>
            </a:r>
            <a:br>
              <a:rPr lang="en-US" sz="2400" dirty="0" smtClean="0"/>
            </a:br>
            <a:r>
              <a:rPr lang="en-US" sz="2400" dirty="0" smtClean="0"/>
              <a:t>Delete Utility</a:t>
            </a:r>
            <a:endParaRPr lang="en-US" sz="2400" dirty="0"/>
          </a:p>
        </p:txBody>
      </p:sp>
      <p:sp>
        <p:nvSpPr>
          <p:cNvPr id="8" name="TextBox 7"/>
          <p:cNvSpPr txBox="1"/>
          <p:nvPr/>
        </p:nvSpPr>
        <p:spPr>
          <a:xfrm>
            <a:off x="1937657" y="2895600"/>
            <a:ext cx="1981200" cy="1754326"/>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Once data has been loaded into the ODS, certain  “deletes” can be executed through eDM</a:t>
            </a:r>
            <a:endParaRPr lang="en-US" dirty="0">
              <a:latin typeface="Arial" pitchFamily="34" charset="0"/>
              <a:cs typeface="Arial" pitchFamily="34" charset="0"/>
            </a:endParaRPr>
          </a:p>
        </p:txBody>
      </p:sp>
      <p:pic>
        <p:nvPicPr>
          <p:cNvPr id="16"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39093" t="27498" r="51844" b="52221"/>
          <a:stretch/>
        </p:blipFill>
        <p:spPr bwMode="auto">
          <a:xfrm>
            <a:off x="5486400" y="2895600"/>
            <a:ext cx="1830630" cy="2560320"/>
          </a:xfrm>
          <a:prstGeom prst="rect">
            <a:avLst/>
          </a:prstGeom>
          <a:noFill/>
          <a:ln w="38100">
            <a:solidFill>
              <a:schemeClr val="accent2">
                <a:lumMod val="75000"/>
              </a:schemeClr>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44089451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Accessing the Delete Utility</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116</a:t>
            </a:fld>
            <a:endParaRPr lang="en-US" dirty="0"/>
          </a:p>
        </p:txBody>
      </p:sp>
      <p:pic>
        <p:nvPicPr>
          <p:cNvPr id="5" name="Picture 4"/>
          <p:cNvPicPr>
            <a:picLocks noChangeAspect="1"/>
          </p:cNvPicPr>
          <p:nvPr/>
        </p:nvPicPr>
        <p:blipFill rotWithShape="1">
          <a:blip r:embed="rId3"/>
          <a:srcRect l="421" t="41667" r="56170" b="20833"/>
          <a:stretch/>
        </p:blipFill>
        <p:spPr>
          <a:xfrm>
            <a:off x="96520" y="2377440"/>
            <a:ext cx="8895080" cy="3108960"/>
          </a:xfrm>
          <a:prstGeom prst="rect">
            <a:avLst/>
          </a:prstGeom>
          <a:effectLst>
            <a:outerShdw blurRad="63500" sx="102000" sy="102000" algn="ctr" rotWithShape="0">
              <a:prstClr val="black">
                <a:alpha val="40000"/>
              </a:prstClr>
            </a:outerShdw>
          </a:effectLst>
        </p:spPr>
      </p:pic>
      <p:sp>
        <p:nvSpPr>
          <p:cNvPr id="6" name="TextBox 5"/>
          <p:cNvSpPr txBox="1"/>
          <p:nvPr/>
        </p:nvSpPr>
        <p:spPr>
          <a:xfrm>
            <a:off x="1403022" y="3788190"/>
            <a:ext cx="3245177" cy="147732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marL="342900" indent="-342900" algn="ctr">
              <a:buAutoNum type="arabicParenR"/>
            </a:pPr>
            <a:r>
              <a:rPr lang="en-US" dirty="0" smtClean="0">
                <a:latin typeface="Arial" pitchFamily="34" charset="0"/>
                <a:cs typeface="Arial" pitchFamily="34" charset="0"/>
              </a:rPr>
              <a:t>The Delete Utility is accessed through the eDM Menu.</a:t>
            </a:r>
          </a:p>
          <a:p>
            <a:pPr marL="342900" indent="-342900" algn="ctr">
              <a:buAutoNum type="arabicParenR"/>
            </a:pPr>
            <a:r>
              <a:rPr lang="en-US" dirty="0" smtClean="0">
                <a:latin typeface="Arial" pitchFamily="34" charset="0"/>
                <a:cs typeface="Arial" pitchFamily="34" charset="0"/>
              </a:rPr>
              <a:t>The Delete Utility opens up in a new tab</a:t>
            </a:r>
            <a:endParaRPr lang="en-US" dirty="0">
              <a:latin typeface="Arial" pitchFamily="34" charset="0"/>
              <a:cs typeface="Arial" pitchFamily="34" charset="0"/>
            </a:endParaRPr>
          </a:p>
        </p:txBody>
      </p:sp>
      <p:sp>
        <p:nvSpPr>
          <p:cNvPr id="7" name="Right Arrow 6"/>
          <p:cNvSpPr/>
          <p:nvPr/>
        </p:nvSpPr>
        <p:spPr>
          <a:xfrm rot="10567650">
            <a:off x="773240" y="421148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93886205"/>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Delete Utility Homepage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117</a:t>
            </a:fld>
            <a:endParaRPr lang="en-US" dirty="0"/>
          </a:p>
        </p:txBody>
      </p:sp>
      <p:pic>
        <p:nvPicPr>
          <p:cNvPr id="5" name="Picture 4"/>
          <p:cNvPicPr>
            <a:picLocks noChangeAspect="1"/>
          </p:cNvPicPr>
          <p:nvPr/>
        </p:nvPicPr>
        <p:blipFill rotWithShape="1">
          <a:blip r:embed="rId3"/>
          <a:srcRect l="269" t="41047" r="60021" b="28954"/>
          <a:stretch/>
        </p:blipFill>
        <p:spPr>
          <a:xfrm>
            <a:off x="152400" y="2758440"/>
            <a:ext cx="8675512" cy="2651760"/>
          </a:xfrm>
          <a:prstGeom prst="rect">
            <a:avLst/>
          </a:prstGeom>
          <a:effectLst>
            <a:outerShdw blurRad="63500" sx="102000" sy="102000" algn="ctr" rotWithShape="0">
              <a:prstClr val="black">
                <a:alpha val="40000"/>
              </a:prstClr>
            </a:outerShdw>
          </a:effectLst>
        </p:spPr>
      </p:pic>
      <p:sp>
        <p:nvSpPr>
          <p:cNvPr id="6" name="TextBox 5"/>
          <p:cNvSpPr txBox="1"/>
          <p:nvPr/>
        </p:nvSpPr>
        <p:spPr>
          <a:xfrm>
            <a:off x="5181600" y="4810035"/>
            <a:ext cx="19812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latin typeface="Arial" pitchFamily="34" charset="0"/>
                <a:cs typeface="Arial" pitchFamily="34" charset="0"/>
              </a:rPr>
              <a:t>2</a:t>
            </a:r>
            <a:r>
              <a:rPr lang="en-US" dirty="0" smtClean="0">
                <a:latin typeface="Arial" pitchFamily="34" charset="0"/>
                <a:cs typeface="Arial" pitchFamily="34" charset="0"/>
              </a:rPr>
              <a:t>) The home page lists all the deletes that have been executed</a:t>
            </a:r>
            <a:endParaRPr lang="en-US" dirty="0">
              <a:latin typeface="Arial" pitchFamily="34" charset="0"/>
              <a:cs typeface="Arial" pitchFamily="34" charset="0"/>
            </a:endParaRPr>
          </a:p>
        </p:txBody>
      </p:sp>
      <p:sp>
        <p:nvSpPr>
          <p:cNvPr id="8" name="Right Arrow 7"/>
          <p:cNvSpPr/>
          <p:nvPr/>
        </p:nvSpPr>
        <p:spPr>
          <a:xfrm rot="9387389">
            <a:off x="715567" y="426820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1219200" y="3124200"/>
            <a:ext cx="19812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1) The menu options are My Deletes and New Delete Request </a:t>
            </a:r>
            <a:endParaRPr lang="en-US" dirty="0">
              <a:latin typeface="Arial" pitchFamily="34" charset="0"/>
              <a:cs typeface="Arial" pitchFamily="34" charset="0"/>
            </a:endParaRPr>
          </a:p>
        </p:txBody>
      </p:sp>
    </p:spTree>
    <p:extLst>
      <p:ext uri="{BB962C8B-B14F-4D97-AF65-F5344CB8AC3E}">
        <p14:creationId xmlns:p14="http://schemas.microsoft.com/office/powerpoint/2010/main" val="162011073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Requesting a New Delete</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118</a:t>
            </a:fld>
            <a:endParaRPr lang="en-US" dirty="0"/>
          </a:p>
        </p:txBody>
      </p:sp>
    </p:spTree>
    <p:extLst>
      <p:ext uri="{BB962C8B-B14F-4D97-AF65-F5344CB8AC3E}">
        <p14:creationId xmlns:p14="http://schemas.microsoft.com/office/powerpoint/2010/main" val="3925723979"/>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Delete Request</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119</a:t>
            </a:fld>
            <a:endParaRPr lang="en-US" dirty="0"/>
          </a:p>
        </p:txBody>
      </p:sp>
      <p:pic>
        <p:nvPicPr>
          <p:cNvPr id="5" name="Picture 4"/>
          <p:cNvPicPr>
            <a:picLocks noChangeAspect="1"/>
          </p:cNvPicPr>
          <p:nvPr/>
        </p:nvPicPr>
        <p:blipFill rotWithShape="1">
          <a:blip r:embed="rId3"/>
          <a:srcRect l="7145" t="56471" r="60880" b="6164"/>
          <a:stretch/>
        </p:blipFill>
        <p:spPr>
          <a:xfrm>
            <a:off x="152400" y="2057400"/>
            <a:ext cx="8896673" cy="4206240"/>
          </a:xfrm>
          <a:prstGeom prst="rect">
            <a:avLst/>
          </a:prstGeom>
          <a:effectLst>
            <a:outerShdw blurRad="63500" sx="102000" sy="102000" algn="ctr" rotWithShape="0">
              <a:prstClr val="black">
                <a:alpha val="40000"/>
              </a:prstClr>
            </a:outerShdw>
          </a:effectLst>
        </p:spPr>
      </p:pic>
      <p:sp>
        <p:nvSpPr>
          <p:cNvPr id="6" name="Rectangle 5"/>
          <p:cNvSpPr/>
          <p:nvPr/>
        </p:nvSpPr>
        <p:spPr>
          <a:xfrm>
            <a:off x="152400" y="2286000"/>
            <a:ext cx="8382000" cy="228600"/>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2324100" y="4038600"/>
            <a:ext cx="40386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Users can see the Delete Name and associated collection for the deletes that are currently available</a:t>
            </a:r>
            <a:endParaRPr lang="en-US" dirty="0">
              <a:latin typeface="Arial" pitchFamily="34" charset="0"/>
              <a:cs typeface="Arial" pitchFamily="34" charset="0"/>
            </a:endParaRPr>
          </a:p>
        </p:txBody>
      </p:sp>
    </p:spTree>
    <p:extLst>
      <p:ext uri="{BB962C8B-B14F-4D97-AF65-F5344CB8AC3E}">
        <p14:creationId xmlns:p14="http://schemas.microsoft.com/office/powerpoint/2010/main" val="8710118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Logging in to the TSDS Portal</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12</a:t>
            </a:fld>
            <a:endParaRPr lang="en-US" dirty="0"/>
          </a:p>
        </p:txBody>
      </p:sp>
    </p:spTree>
    <p:extLst>
      <p:ext uri="{BB962C8B-B14F-4D97-AF65-F5344CB8AC3E}">
        <p14:creationId xmlns:p14="http://schemas.microsoft.com/office/powerpoint/2010/main" val="764563548"/>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Currently Available Deletes</a:t>
            </a:r>
            <a:endParaRPr lang="en-US" dirty="0"/>
          </a:p>
        </p:txBody>
      </p:sp>
      <p:graphicFrame>
        <p:nvGraphicFramePr>
          <p:cNvPr id="5" name="Content Placeholder 4"/>
          <p:cNvGraphicFramePr>
            <a:graphicFrameLocks noGrp="1"/>
          </p:cNvGraphicFramePr>
          <p:nvPr>
            <p:ph sz="quarter" idx="1"/>
            <p:extLst/>
          </p:nvPr>
        </p:nvGraphicFramePr>
        <p:xfrm>
          <a:off x="533400" y="1915160"/>
          <a:ext cx="8153400" cy="4485640"/>
        </p:xfrm>
        <a:graphic>
          <a:graphicData uri="http://schemas.openxmlformats.org/drawingml/2006/table">
            <a:tbl>
              <a:tblPr firstRow="1" bandRow="1">
                <a:tableStyleId>{5C22544A-7EE6-4342-B048-85BDC9FD1C3A}</a:tableStyleId>
              </a:tblPr>
              <a:tblGrid>
                <a:gridCol w="4076700"/>
                <a:gridCol w="4076700"/>
              </a:tblGrid>
              <a:tr h="370840">
                <a:tc>
                  <a:txBody>
                    <a:bodyPr/>
                    <a:lstStyle/>
                    <a:p>
                      <a:endParaRPr lang="en-US" sz="1600" dirty="0"/>
                    </a:p>
                  </a:txBody>
                  <a:tcPr/>
                </a:tc>
                <a:tc>
                  <a:txBody>
                    <a:bodyPr/>
                    <a:lstStyle/>
                    <a:p>
                      <a:endParaRPr lang="en-US" sz="1600" dirty="0"/>
                    </a:p>
                  </a:txBody>
                  <a:tcPr/>
                </a:tc>
              </a:tr>
              <a:tr h="370840">
                <a:tc>
                  <a:txBody>
                    <a:bodyPr/>
                    <a:lstStyle/>
                    <a:p>
                      <a:r>
                        <a:rPr lang="en-US" sz="1600" dirty="0" smtClean="0"/>
                        <a:t>Delete</a:t>
                      </a:r>
                      <a:r>
                        <a:rPr lang="en-US" sz="1600" baseline="0" dirty="0" smtClean="0"/>
                        <a:t> Course Transcript – Interchange Student Grade Extension</a:t>
                      </a:r>
                      <a:endParaRPr lang="en-US" sz="1600" dirty="0"/>
                    </a:p>
                  </a:txBody>
                  <a:tcPr/>
                </a:tc>
                <a:tc>
                  <a:txBody>
                    <a:bodyPr/>
                    <a:lstStyle/>
                    <a:p>
                      <a:r>
                        <a:rPr lang="en-US" sz="1600" dirty="0" smtClean="0"/>
                        <a:t>Delete Staff Education Org Assignment</a:t>
                      </a:r>
                      <a:r>
                        <a:rPr lang="en-US" sz="1600" baseline="0" dirty="0" smtClean="0"/>
                        <a:t> Association for Dashboard – Interchange Staff Association Extension</a:t>
                      </a:r>
                      <a:endParaRPr lang="en-US" sz="1600" dirty="0"/>
                    </a:p>
                  </a:txBody>
                  <a:tcPr/>
                </a:tc>
              </a:tr>
              <a:tr h="370840">
                <a:tc>
                  <a:txBody>
                    <a:bodyPr/>
                    <a:lstStyle/>
                    <a:p>
                      <a:r>
                        <a:rPr lang="en-US" sz="1600" dirty="0" smtClean="0"/>
                        <a:t>Delete Student Academic</a:t>
                      </a:r>
                      <a:r>
                        <a:rPr lang="en-US" sz="1600" baseline="0" dirty="0" smtClean="0"/>
                        <a:t> Record for Dashboard – Interchange Student Grade Extension</a:t>
                      </a:r>
                      <a:endParaRPr lang="en-US" sz="1600" dirty="0"/>
                    </a:p>
                  </a:txBody>
                  <a:tcPr/>
                </a:tc>
                <a:tc>
                  <a:txBody>
                    <a:bodyPr/>
                    <a:lstStyle/>
                    <a:p>
                      <a:r>
                        <a:rPr lang="en-US" sz="1600" dirty="0" smtClean="0"/>
                        <a:t>Delete</a:t>
                      </a:r>
                      <a:r>
                        <a:rPr lang="en-US" sz="1600" baseline="0" dirty="0" smtClean="0"/>
                        <a:t> Student Attendance for Dashboard – Interchange Student Attendance Extension</a:t>
                      </a:r>
                      <a:endParaRPr lang="en-US" sz="1600" dirty="0"/>
                    </a:p>
                  </a:txBody>
                  <a:tcPr/>
                </a:tc>
              </a:tr>
              <a:tr h="370840">
                <a:tc>
                  <a:txBody>
                    <a:bodyPr/>
                    <a:lstStyle/>
                    <a:p>
                      <a:r>
                        <a:rPr lang="en-US" sz="1600" dirty="0" smtClean="0"/>
                        <a:t>Delete</a:t>
                      </a:r>
                      <a:r>
                        <a:rPr lang="en-US" sz="1600" baseline="0" dirty="0" smtClean="0"/>
                        <a:t> Student Grades for Dashboard – Interchange Student Grade Extension</a:t>
                      </a:r>
                      <a:endParaRPr lang="en-US" sz="1600" dirty="0"/>
                    </a:p>
                  </a:txBody>
                  <a:tcPr/>
                </a:tc>
                <a:tc>
                  <a:txBody>
                    <a:bodyPr/>
                    <a:lstStyle/>
                    <a:p>
                      <a:r>
                        <a:rPr lang="en-US" sz="1600" dirty="0" smtClean="0"/>
                        <a:t>Delete</a:t>
                      </a:r>
                      <a:r>
                        <a:rPr lang="en-US" sz="1600" baseline="0" dirty="0" smtClean="0"/>
                        <a:t> Student School Association for Dashboard – Interchange Student Enrollment Extension</a:t>
                      </a:r>
                      <a:endParaRPr lang="en-US" sz="1600" dirty="0"/>
                    </a:p>
                  </a:txBody>
                  <a:tcPr/>
                </a:tc>
              </a:tr>
              <a:tr h="370840">
                <a:tc>
                  <a:txBody>
                    <a:bodyPr/>
                    <a:lstStyle/>
                    <a:p>
                      <a:r>
                        <a:rPr lang="en-US" sz="1600" dirty="0" smtClean="0"/>
                        <a:t>Delete</a:t>
                      </a:r>
                      <a:r>
                        <a:rPr lang="en-US" sz="1600" baseline="0" dirty="0" smtClean="0"/>
                        <a:t> Student Section Association for Dashboard – Interchange Student Enrollment Extension</a:t>
                      </a:r>
                      <a:endParaRPr lang="en-US" sz="1600" dirty="0"/>
                    </a:p>
                  </a:txBody>
                  <a:tcPr/>
                </a:tc>
                <a:tc>
                  <a:txBody>
                    <a:bodyPr/>
                    <a:lstStyle/>
                    <a:p>
                      <a:r>
                        <a:rPr lang="en-US" sz="1600" dirty="0" smtClean="0"/>
                        <a:t>Delete Teacher</a:t>
                      </a:r>
                      <a:r>
                        <a:rPr lang="en-US" sz="1600" baseline="0" dirty="0" smtClean="0"/>
                        <a:t> School Association for Dashboard – Interchange Staff Association Extension</a:t>
                      </a:r>
                      <a:endParaRPr lang="en-US" sz="1600" dirty="0"/>
                    </a:p>
                  </a:txBody>
                  <a:tcPr/>
                </a:tc>
              </a:tr>
              <a:tr h="370840">
                <a:tc>
                  <a:txBody>
                    <a:bodyPr/>
                    <a:lstStyle/>
                    <a:p>
                      <a:r>
                        <a:rPr lang="en-US" sz="1600" dirty="0" smtClean="0"/>
                        <a:t>Delete</a:t>
                      </a:r>
                      <a:r>
                        <a:rPr lang="en-US" sz="1600" baseline="0" dirty="0" smtClean="0"/>
                        <a:t> Teacher Section Association for Dashboard – Interchange Staff Association Extension</a:t>
                      </a:r>
                      <a:endParaRPr lang="en-US" sz="1600" dirty="0"/>
                    </a:p>
                  </a:txBody>
                  <a:tcPr/>
                </a:tc>
                <a:tc>
                  <a:txBody>
                    <a:bodyPr/>
                    <a:lstStyle/>
                    <a:p>
                      <a:r>
                        <a:rPr lang="en-US" sz="1600" dirty="0" smtClean="0"/>
                        <a:t>Delete</a:t>
                      </a:r>
                      <a:r>
                        <a:rPr lang="en-US" sz="1600" baseline="0" dirty="0" smtClean="0"/>
                        <a:t> Student Programs for Dashboard – Interchange Student Program Extension</a:t>
                      </a:r>
                      <a:endParaRPr lang="en-US" sz="1600" dirty="0"/>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120</a:t>
            </a:fld>
            <a:endParaRPr lang="en-US" dirty="0"/>
          </a:p>
        </p:txBody>
      </p:sp>
    </p:spTree>
    <p:extLst>
      <p:ext uri="{BB962C8B-B14F-4D97-AF65-F5344CB8AC3E}">
        <p14:creationId xmlns:p14="http://schemas.microsoft.com/office/powerpoint/2010/main" val="2601899673"/>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Delete Request</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121</a:t>
            </a:fld>
            <a:endParaRPr lang="en-US" dirty="0"/>
          </a:p>
        </p:txBody>
      </p:sp>
      <p:pic>
        <p:nvPicPr>
          <p:cNvPr id="5" name="Picture 4"/>
          <p:cNvPicPr>
            <a:picLocks noChangeAspect="1"/>
          </p:cNvPicPr>
          <p:nvPr/>
        </p:nvPicPr>
        <p:blipFill rotWithShape="1">
          <a:blip r:embed="rId3"/>
          <a:srcRect l="7145" t="56471" r="60880" b="6164"/>
          <a:stretch/>
        </p:blipFill>
        <p:spPr>
          <a:xfrm>
            <a:off x="171127" y="2057400"/>
            <a:ext cx="8896673" cy="4206240"/>
          </a:xfrm>
          <a:prstGeom prst="rect">
            <a:avLst/>
          </a:prstGeom>
          <a:effectLst>
            <a:outerShdw blurRad="63500" sx="102000" sy="102000" algn="ctr" rotWithShape="0">
              <a:prstClr val="black">
                <a:alpha val="40000"/>
              </a:prstClr>
            </a:outerShdw>
          </a:effectLst>
        </p:spPr>
      </p:pic>
      <p:sp>
        <p:nvSpPr>
          <p:cNvPr id="6" name="Rectangle 5"/>
          <p:cNvSpPr/>
          <p:nvPr/>
        </p:nvSpPr>
        <p:spPr>
          <a:xfrm>
            <a:off x="8534399" y="2819400"/>
            <a:ext cx="457201" cy="381000"/>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Arrow 6"/>
          <p:cNvSpPr/>
          <p:nvPr/>
        </p:nvSpPr>
        <p:spPr>
          <a:xfrm rot="20512865">
            <a:off x="8014224" y="301243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6096000" y="3124200"/>
            <a:ext cx="19812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Select the arrow to launch the target delete</a:t>
            </a:r>
            <a:endParaRPr lang="en-US" dirty="0">
              <a:latin typeface="Arial" pitchFamily="34" charset="0"/>
              <a:cs typeface="Arial" pitchFamily="34" charset="0"/>
            </a:endParaRPr>
          </a:p>
        </p:txBody>
      </p:sp>
    </p:spTree>
    <p:extLst>
      <p:ext uri="{BB962C8B-B14F-4D97-AF65-F5344CB8AC3E}">
        <p14:creationId xmlns:p14="http://schemas.microsoft.com/office/powerpoint/2010/main" val="4022965296"/>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Comments and Preview Delete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122</a:t>
            </a:fld>
            <a:endParaRPr lang="en-US" dirty="0"/>
          </a:p>
        </p:txBody>
      </p:sp>
      <p:pic>
        <p:nvPicPr>
          <p:cNvPr id="5" name="Picture 4"/>
          <p:cNvPicPr>
            <a:picLocks noChangeAspect="1"/>
          </p:cNvPicPr>
          <p:nvPr/>
        </p:nvPicPr>
        <p:blipFill rotWithShape="1">
          <a:blip r:embed="rId3"/>
          <a:srcRect l="7419" t="58333" r="65521" b="18333"/>
          <a:stretch/>
        </p:blipFill>
        <p:spPr>
          <a:xfrm>
            <a:off x="1295400" y="3124200"/>
            <a:ext cx="6553200" cy="2286000"/>
          </a:xfrm>
          <a:prstGeom prst="rect">
            <a:avLst/>
          </a:prstGeom>
          <a:effectLst>
            <a:outerShdw blurRad="63500" sx="102000" sy="102000" algn="ctr" rotWithShape="0">
              <a:prstClr val="black">
                <a:alpha val="40000"/>
              </a:prstClr>
            </a:outerShdw>
          </a:effectLst>
        </p:spPr>
      </p:pic>
      <p:sp>
        <p:nvSpPr>
          <p:cNvPr id="6" name="Rectangle 5"/>
          <p:cNvSpPr/>
          <p:nvPr/>
        </p:nvSpPr>
        <p:spPr>
          <a:xfrm>
            <a:off x="1295400" y="3200400"/>
            <a:ext cx="6553200" cy="457200"/>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1749917">
            <a:off x="1949012" y="283749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228600" y="1981200"/>
            <a:ext cx="19812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1) Review the Delete and description</a:t>
            </a:r>
            <a:endParaRPr lang="en-US" dirty="0">
              <a:latin typeface="Arial" pitchFamily="34" charset="0"/>
              <a:cs typeface="Arial" pitchFamily="34" charset="0"/>
            </a:endParaRPr>
          </a:p>
        </p:txBody>
      </p:sp>
      <p:sp>
        <p:nvSpPr>
          <p:cNvPr id="9" name="TextBox 8"/>
          <p:cNvSpPr txBox="1"/>
          <p:nvPr/>
        </p:nvSpPr>
        <p:spPr>
          <a:xfrm>
            <a:off x="6248400" y="4072235"/>
            <a:ext cx="19812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2) Add administrative comments</a:t>
            </a:r>
            <a:endParaRPr lang="en-US" dirty="0">
              <a:latin typeface="Arial" pitchFamily="34" charset="0"/>
              <a:cs typeface="Arial" pitchFamily="34" charset="0"/>
            </a:endParaRPr>
          </a:p>
        </p:txBody>
      </p:sp>
      <p:sp>
        <p:nvSpPr>
          <p:cNvPr id="10" name="Right Arrow 9"/>
          <p:cNvSpPr/>
          <p:nvPr/>
        </p:nvSpPr>
        <p:spPr>
          <a:xfrm rot="10346655">
            <a:off x="5631057" y="430633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Arrow 11"/>
          <p:cNvSpPr/>
          <p:nvPr/>
        </p:nvSpPr>
        <p:spPr>
          <a:xfrm rot="11994852">
            <a:off x="2305268" y="512667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2819400" y="5253335"/>
            <a:ext cx="19812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3) Preview Delete</a:t>
            </a:r>
            <a:endParaRPr lang="en-US" dirty="0">
              <a:latin typeface="Arial" pitchFamily="34" charset="0"/>
              <a:cs typeface="Arial" pitchFamily="34" charset="0"/>
            </a:endParaRPr>
          </a:p>
        </p:txBody>
      </p:sp>
    </p:spTree>
    <p:extLst>
      <p:ext uri="{BB962C8B-B14F-4D97-AF65-F5344CB8AC3E}">
        <p14:creationId xmlns:p14="http://schemas.microsoft.com/office/powerpoint/2010/main" val="1532476923"/>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Delete Summary</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123</a:t>
            </a:fld>
            <a:endParaRPr lang="en-US" dirty="0"/>
          </a:p>
        </p:txBody>
      </p:sp>
      <p:pic>
        <p:nvPicPr>
          <p:cNvPr id="5" name="Picture 4"/>
          <p:cNvPicPr>
            <a:picLocks noChangeAspect="1"/>
          </p:cNvPicPr>
          <p:nvPr/>
        </p:nvPicPr>
        <p:blipFill rotWithShape="1">
          <a:blip r:embed="rId3"/>
          <a:srcRect l="4720" t="50000" r="68307" b="27183"/>
          <a:stretch/>
        </p:blipFill>
        <p:spPr>
          <a:xfrm>
            <a:off x="480919" y="2590800"/>
            <a:ext cx="8282081" cy="2834640"/>
          </a:xfrm>
          <a:prstGeom prst="rect">
            <a:avLst/>
          </a:prstGeom>
          <a:effectLst>
            <a:outerShdw blurRad="63500" sx="102000" sy="102000" algn="ctr" rotWithShape="0">
              <a:prstClr val="black">
                <a:alpha val="40000"/>
              </a:prstClr>
            </a:outerShdw>
          </a:effectLst>
        </p:spPr>
      </p:pic>
      <p:sp>
        <p:nvSpPr>
          <p:cNvPr id="6" name="Rectangle 5"/>
          <p:cNvSpPr/>
          <p:nvPr/>
        </p:nvSpPr>
        <p:spPr>
          <a:xfrm>
            <a:off x="480919" y="4343400"/>
            <a:ext cx="8205881" cy="914400"/>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20234894">
            <a:off x="6445139" y="496585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810000" y="5031906"/>
            <a:ext cx="27432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The Delete Summary shows how many records will be deleted from each table</a:t>
            </a:r>
            <a:endParaRPr lang="en-US" dirty="0">
              <a:latin typeface="Arial" pitchFamily="34" charset="0"/>
              <a:cs typeface="Arial" pitchFamily="34" charset="0"/>
            </a:endParaRPr>
          </a:p>
        </p:txBody>
      </p:sp>
    </p:spTree>
    <p:extLst>
      <p:ext uri="{BB962C8B-B14F-4D97-AF65-F5344CB8AC3E}">
        <p14:creationId xmlns:p14="http://schemas.microsoft.com/office/powerpoint/2010/main" val="380547407"/>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Rows to be Deleted by Table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124</a:t>
            </a:fld>
            <a:endParaRPr lang="en-US" dirty="0"/>
          </a:p>
        </p:txBody>
      </p:sp>
      <p:pic>
        <p:nvPicPr>
          <p:cNvPr id="5" name="Picture 4"/>
          <p:cNvPicPr>
            <a:picLocks noChangeAspect="1"/>
          </p:cNvPicPr>
          <p:nvPr/>
        </p:nvPicPr>
        <p:blipFill rotWithShape="1">
          <a:blip r:embed="rId3"/>
          <a:srcRect l="674" t="46666" r="59541" b="10000"/>
          <a:stretch/>
        </p:blipFill>
        <p:spPr>
          <a:xfrm>
            <a:off x="228600" y="2133600"/>
            <a:ext cx="8714926" cy="3840480"/>
          </a:xfrm>
          <a:prstGeom prst="rect">
            <a:avLst/>
          </a:prstGeom>
          <a:effectLst>
            <a:outerShdw blurRad="63500" sx="102000" sy="102000" algn="ctr" rotWithShape="0">
              <a:prstClr val="black">
                <a:alpha val="40000"/>
              </a:prstClr>
            </a:outerShdw>
          </a:effectLst>
        </p:spPr>
      </p:pic>
      <p:sp>
        <p:nvSpPr>
          <p:cNvPr id="6" name="Rectangle 5"/>
          <p:cNvSpPr/>
          <p:nvPr/>
        </p:nvSpPr>
        <p:spPr>
          <a:xfrm>
            <a:off x="990600" y="2514600"/>
            <a:ext cx="914400" cy="2362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11590480">
            <a:off x="3003973" y="223209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505200" y="2275606"/>
            <a:ext cx="27432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Review the records in the preview pane or download into Excel</a:t>
            </a:r>
            <a:endParaRPr lang="en-US" dirty="0">
              <a:latin typeface="Arial" pitchFamily="34" charset="0"/>
              <a:cs typeface="Arial" pitchFamily="34" charset="0"/>
            </a:endParaRPr>
          </a:p>
        </p:txBody>
      </p:sp>
    </p:spTree>
    <p:extLst>
      <p:ext uri="{BB962C8B-B14F-4D97-AF65-F5344CB8AC3E}">
        <p14:creationId xmlns:p14="http://schemas.microsoft.com/office/powerpoint/2010/main" val="4165128828"/>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Description of the Delete</a:t>
            </a:r>
            <a:endParaRPr lang="en-US" dirty="0"/>
          </a:p>
        </p:txBody>
      </p:sp>
      <p:sp>
        <p:nvSpPr>
          <p:cNvPr id="3" name="Content Placeholder 2"/>
          <p:cNvSpPr>
            <a:spLocks noGrp="1"/>
          </p:cNvSpPr>
          <p:nvPr>
            <p:ph sz="quarter" idx="1"/>
          </p:nvPr>
        </p:nvSpPr>
        <p:spPr/>
        <p:txBody>
          <a:bodyPr/>
          <a:lstStyle/>
          <a:p>
            <a:r>
              <a:rPr lang="en-US" dirty="0" smtClean="0"/>
              <a:t>Data will only be deleted for </a:t>
            </a:r>
            <a:r>
              <a:rPr lang="en-US" dirty="0"/>
              <a:t>that </a:t>
            </a:r>
            <a:r>
              <a:rPr lang="en-US" dirty="0" smtClean="0"/>
              <a:t>table and grain</a:t>
            </a:r>
            <a:r>
              <a:rPr lang="en-US" dirty="0"/>
              <a:t>.  </a:t>
            </a:r>
            <a:endParaRPr lang="en-US" dirty="0" smtClean="0"/>
          </a:p>
          <a:p>
            <a:r>
              <a:rPr lang="en-US" dirty="0" smtClean="0"/>
              <a:t>For example if the Delete is for Programs </a:t>
            </a:r>
            <a:r>
              <a:rPr lang="en-US" dirty="0"/>
              <a:t>Fact </a:t>
            </a:r>
            <a:r>
              <a:rPr lang="en-US" dirty="0" smtClean="0"/>
              <a:t>the command will </a:t>
            </a:r>
            <a:r>
              <a:rPr lang="en-US" dirty="0"/>
              <a:t>delete all Programs Fact records loaded for the dashboard for that </a:t>
            </a:r>
            <a:r>
              <a:rPr lang="en-US" dirty="0" smtClean="0"/>
              <a:t>LEA.</a:t>
            </a:r>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125</a:t>
            </a:fld>
            <a:endParaRPr lang="en-US" dirty="0"/>
          </a:p>
        </p:txBody>
      </p:sp>
    </p:spTree>
    <p:extLst>
      <p:ext uri="{BB962C8B-B14F-4D97-AF65-F5344CB8AC3E}">
        <p14:creationId xmlns:p14="http://schemas.microsoft.com/office/powerpoint/2010/main" val="21661607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Downloaded Excel File</a:t>
            </a:r>
            <a:endParaRPr lang="en-US" dirty="0"/>
          </a:p>
        </p:txBody>
      </p:sp>
      <p:pic>
        <p:nvPicPr>
          <p:cNvPr id="5" name="Content Placeholder 4"/>
          <p:cNvPicPr>
            <a:picLocks noGrp="1" noChangeAspect="1"/>
          </p:cNvPicPr>
          <p:nvPr>
            <p:ph sz="quarter" idx="1"/>
          </p:nvPr>
        </p:nvPicPr>
        <p:blipFill rotWithShape="1">
          <a:blip r:embed="rId3"/>
          <a:srcRect t="37295" r="54206" b="4956"/>
          <a:stretch/>
        </p:blipFill>
        <p:spPr>
          <a:xfrm>
            <a:off x="533400" y="1981200"/>
            <a:ext cx="8064998" cy="4114800"/>
          </a:xfrm>
          <a:prstGeom prst="rect">
            <a:avLst/>
          </a:prstGeom>
          <a:effectLst>
            <a:outerShdw blurRad="63500" sx="102000" sy="102000" algn="ctr" rotWithShape="0">
              <a:prstClr val="black">
                <a:alpha val="40000"/>
              </a:prstClr>
            </a:outerShdw>
          </a:effectLst>
        </p:spPr>
      </p:pic>
      <p:sp>
        <p:nvSpPr>
          <p:cNvPr id="4" name="Slide Number Placeholder 3"/>
          <p:cNvSpPr>
            <a:spLocks noGrp="1"/>
          </p:cNvSpPr>
          <p:nvPr>
            <p:ph type="sldNum" sz="quarter" idx="12"/>
          </p:nvPr>
        </p:nvSpPr>
        <p:spPr/>
        <p:txBody>
          <a:bodyPr/>
          <a:lstStyle/>
          <a:p>
            <a:fld id="{2F0C4421-5918-4AA3-AE4A-C36EDD2FD6EB}" type="slidenum">
              <a:rPr lang="en-US" smtClean="0"/>
              <a:pPr/>
              <a:t>126</a:t>
            </a:fld>
            <a:endParaRPr lang="en-US" dirty="0"/>
          </a:p>
        </p:txBody>
      </p:sp>
      <p:sp>
        <p:nvSpPr>
          <p:cNvPr id="6" name="Rectangle 5"/>
          <p:cNvSpPr/>
          <p:nvPr/>
        </p:nvSpPr>
        <p:spPr>
          <a:xfrm>
            <a:off x="1066800" y="3276600"/>
            <a:ext cx="381000" cy="2743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53907755"/>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Confirm or Cancel the Delete Request</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127</a:t>
            </a:fld>
            <a:endParaRPr lang="en-US" dirty="0"/>
          </a:p>
        </p:txBody>
      </p:sp>
      <p:pic>
        <p:nvPicPr>
          <p:cNvPr id="5" name="Picture 4"/>
          <p:cNvPicPr>
            <a:picLocks noChangeAspect="1"/>
          </p:cNvPicPr>
          <p:nvPr/>
        </p:nvPicPr>
        <p:blipFill rotWithShape="1">
          <a:blip r:embed="rId3"/>
          <a:srcRect l="4720" t="50000" r="68307" b="27183"/>
          <a:stretch/>
        </p:blipFill>
        <p:spPr>
          <a:xfrm>
            <a:off x="480919" y="2575560"/>
            <a:ext cx="8282081" cy="2834640"/>
          </a:xfrm>
          <a:prstGeom prst="rect">
            <a:avLst/>
          </a:prstGeom>
          <a:effectLst>
            <a:outerShdw blurRad="63500" sx="102000" sy="102000" algn="ctr" rotWithShape="0">
              <a:prstClr val="black">
                <a:alpha val="40000"/>
              </a:prstClr>
            </a:outerShdw>
          </a:effectLst>
        </p:spPr>
      </p:pic>
      <p:sp>
        <p:nvSpPr>
          <p:cNvPr id="6" name="Right Arrow 5"/>
          <p:cNvSpPr/>
          <p:nvPr/>
        </p:nvSpPr>
        <p:spPr>
          <a:xfrm rot="16200000">
            <a:off x="4262729" y="4170999"/>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2286000" y="4549537"/>
            <a:ext cx="45720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Once the records have been reviewed, the user can elect to Confirm or Cancel the delete.  Confirming the delete sends the command to execute. </a:t>
            </a:r>
            <a:endParaRPr lang="en-US" dirty="0">
              <a:latin typeface="Arial" pitchFamily="34" charset="0"/>
              <a:cs typeface="Arial" pitchFamily="34" charset="0"/>
            </a:endParaRPr>
          </a:p>
        </p:txBody>
      </p:sp>
      <p:sp>
        <p:nvSpPr>
          <p:cNvPr id="8" name="Rectangle 7"/>
          <p:cNvSpPr/>
          <p:nvPr/>
        </p:nvSpPr>
        <p:spPr>
          <a:xfrm>
            <a:off x="2514600" y="3686662"/>
            <a:ext cx="4114800" cy="351938"/>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03122596"/>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Confirmation Page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128</a:t>
            </a:fld>
            <a:endParaRPr lang="en-US" dirty="0"/>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500" t="38119" r="694" b="20771"/>
          <a:stretch/>
        </p:blipFill>
        <p:spPr bwMode="auto">
          <a:xfrm>
            <a:off x="76200" y="2209800"/>
            <a:ext cx="8846820" cy="1645920"/>
          </a:xfrm>
          <a:prstGeom prst="rect">
            <a:avLst/>
          </a:prstGeom>
          <a:noFill/>
          <a:ln w="9525">
            <a:no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0" name="Content Placeholder 3"/>
          <p:cNvSpPr txBox="1">
            <a:spLocks/>
          </p:cNvSpPr>
          <p:nvPr/>
        </p:nvSpPr>
        <p:spPr>
          <a:xfrm>
            <a:off x="422910" y="4114800"/>
            <a:ext cx="8153400" cy="19050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smtClean="0"/>
              <a:t>Once the Delete Request has been submitted a confirmation page will be displayed</a:t>
            </a:r>
          </a:p>
          <a:p>
            <a:pPr>
              <a:lnSpc>
                <a:spcPct val="106000"/>
              </a:lnSpc>
              <a:spcBef>
                <a:spcPts val="600"/>
              </a:spcBef>
              <a:spcAft>
                <a:spcPts val="300"/>
              </a:spcAft>
            </a:pPr>
            <a:r>
              <a:rPr lang="en-US" sz="1800" dirty="0" smtClean="0">
                <a:sym typeface="Helvetica" charset="0"/>
              </a:rPr>
              <a:t>The  delete will appear on the home page with a status of pending</a:t>
            </a:r>
          </a:p>
          <a:p>
            <a:pPr>
              <a:lnSpc>
                <a:spcPct val="106000"/>
              </a:lnSpc>
              <a:spcBef>
                <a:spcPts val="600"/>
              </a:spcBef>
              <a:spcAft>
                <a:spcPts val="300"/>
              </a:spcAft>
            </a:pPr>
            <a:r>
              <a:rPr lang="en-US" sz="1800" dirty="0" smtClean="0">
                <a:sym typeface="Helvetica" charset="0"/>
              </a:rPr>
              <a:t>It may take up to ten minutes to execute the Delete Request depending on the volume of activity</a:t>
            </a:r>
            <a:endParaRPr lang="en-US" sz="1800" dirty="0">
              <a:sym typeface="Helvetica" charset="0"/>
            </a:endParaRPr>
          </a:p>
        </p:txBody>
      </p:sp>
    </p:spTree>
    <p:extLst>
      <p:ext uri="{BB962C8B-B14F-4D97-AF65-F5344CB8AC3E}">
        <p14:creationId xmlns:p14="http://schemas.microsoft.com/office/powerpoint/2010/main" val="2672939243"/>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Error Message: Batch Processing</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129</a:t>
            </a:fld>
            <a:endParaRPr lang="en-US" dirty="0"/>
          </a:p>
        </p:txBody>
      </p:sp>
      <p:pic>
        <p:nvPicPr>
          <p:cNvPr id="5" name="Picture 2"/>
          <p:cNvPicPr>
            <a:picLocks noGrp="1" noChangeAspect="1" noChangeArrowheads="1"/>
          </p:cNvPicPr>
          <p:nvPr>
            <p:ph sz="quarter" idx="1"/>
          </p:nvPr>
        </p:nvPicPr>
        <p:blipFill rotWithShape="1">
          <a:blip r:embed="rId2">
            <a:extLst>
              <a:ext uri="{28A0092B-C50C-407E-A947-70E740481C1C}">
                <a14:useLocalDpi xmlns:a14="http://schemas.microsoft.com/office/drawing/2010/main" val="0"/>
              </a:ext>
            </a:extLst>
          </a:blip>
          <a:srcRect l="935" t="3863" r="935" b="3392"/>
          <a:stretch/>
        </p:blipFill>
        <p:spPr bwMode="auto">
          <a:xfrm>
            <a:off x="190500" y="2286000"/>
            <a:ext cx="8801100" cy="2011680"/>
          </a:xfrm>
          <a:prstGeom prst="rect">
            <a:avLst/>
          </a:prstGeom>
          <a:noFill/>
          <a:ln w="9525">
            <a:solidFill>
              <a:srgbClr val="FFFFFF"/>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7" name="Content Placeholder 3"/>
          <p:cNvSpPr txBox="1">
            <a:spLocks/>
          </p:cNvSpPr>
          <p:nvPr/>
        </p:nvSpPr>
        <p:spPr>
          <a:xfrm>
            <a:off x="422910" y="4572000"/>
            <a:ext cx="8153400" cy="19050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403225" indent="-403225" algn="just"/>
            <a:r>
              <a:rPr lang="en-GB" sz="1800" dirty="0"/>
              <a:t>The user cannot delete while a batch is in queue or processing for that </a:t>
            </a:r>
            <a:r>
              <a:rPr lang="en-GB" sz="1800" dirty="0" smtClean="0"/>
              <a:t>collection</a:t>
            </a:r>
            <a:endParaRPr lang="en-GB" sz="1800" dirty="0"/>
          </a:p>
          <a:p>
            <a:pPr marL="403225" indent="-403225" algn="just"/>
            <a:r>
              <a:rPr lang="en-GB" sz="1800" dirty="0"/>
              <a:t>If the user attempts a delete they will receive an error </a:t>
            </a:r>
            <a:r>
              <a:rPr lang="en-GB" sz="1800" dirty="0" smtClean="0"/>
              <a:t>message</a:t>
            </a:r>
          </a:p>
          <a:p>
            <a:pPr marL="403225" indent="-403225" algn="just"/>
            <a:r>
              <a:rPr lang="en-GB" sz="1800" dirty="0" smtClean="0"/>
              <a:t>However, batches can be processing if </a:t>
            </a:r>
            <a:r>
              <a:rPr lang="en-GB" sz="1800" smtClean="0"/>
              <a:t>a Delete command has been executed</a:t>
            </a:r>
            <a:endParaRPr lang="en-GB" sz="1800" dirty="0"/>
          </a:p>
        </p:txBody>
      </p:sp>
    </p:spTree>
    <p:extLst>
      <p:ext uri="{BB962C8B-B14F-4D97-AF65-F5344CB8AC3E}">
        <p14:creationId xmlns:p14="http://schemas.microsoft.com/office/powerpoint/2010/main" val="23790763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13</a:t>
            </a:fld>
            <a:endParaRPr lang="en-US" dirty="0"/>
          </a:p>
        </p:txBody>
      </p:sp>
      <p:sp>
        <p:nvSpPr>
          <p:cNvPr id="3" name="Title 2"/>
          <p:cNvSpPr>
            <a:spLocks noGrp="1"/>
          </p:cNvSpPr>
          <p:nvPr>
            <p:ph type="title"/>
          </p:nvPr>
        </p:nvSpPr>
        <p:spPr>
          <a:xfrm>
            <a:off x="1905000" y="457200"/>
            <a:ext cx="6858000" cy="841248"/>
          </a:xfrm>
        </p:spPr>
        <p:txBody>
          <a:bodyPr/>
          <a:lstStyle/>
          <a:p>
            <a:r>
              <a:rPr lang="en-US" dirty="0" smtClean="0"/>
              <a:t>Logging In</a:t>
            </a:r>
            <a:endParaRPr lang="en-US" dirty="0"/>
          </a:p>
        </p:txBody>
      </p:sp>
      <p:sp>
        <p:nvSpPr>
          <p:cNvPr id="4" name="Content Placeholder 3"/>
          <p:cNvSpPr>
            <a:spLocks noGrp="1"/>
          </p:cNvSpPr>
          <p:nvPr>
            <p:ph sz="quarter" idx="1"/>
          </p:nvPr>
        </p:nvSpPr>
        <p:spPr>
          <a:xfrm>
            <a:off x="533400" y="1752600"/>
            <a:ext cx="7848600" cy="1752600"/>
          </a:xfrm>
        </p:spPr>
        <p:txBody>
          <a:bodyPr/>
          <a:lstStyle/>
          <a:p>
            <a:r>
              <a:rPr lang="en-US" dirty="0" smtClean="0"/>
              <a:t>Log </a:t>
            </a:r>
            <a:r>
              <a:rPr lang="en-US" dirty="0"/>
              <a:t>in via the TSDS Portal using your TEAL username and </a:t>
            </a:r>
            <a:r>
              <a:rPr lang="en-US" dirty="0" smtClean="0"/>
              <a:t>password</a:t>
            </a:r>
          </a:p>
          <a:p>
            <a:r>
              <a:rPr lang="en-US" dirty="0" smtClean="0"/>
              <a:t>Select the Texas Student Data System Portal from the list of applications</a:t>
            </a:r>
            <a:endParaRPr lang="en-US" dirty="0"/>
          </a:p>
          <a:p>
            <a:pPr marL="0" indent="0">
              <a:buNone/>
            </a:pPr>
            <a:endParaRPr lang="en-US" dirty="0"/>
          </a:p>
          <a:p>
            <a:pPr marL="0" indent="0">
              <a:buNone/>
            </a:pPr>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895600"/>
            <a:ext cx="3425825" cy="230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5873750"/>
            <a:ext cx="3200400" cy="60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8296" t="10070" r="69046" b="60069"/>
          <a:stretch/>
        </p:blipFill>
        <p:spPr bwMode="auto">
          <a:xfrm>
            <a:off x="4356100" y="3160713"/>
            <a:ext cx="4162840"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5465853"/>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130</a:t>
            </a:fld>
            <a:endParaRPr lang="en-US" dirty="0"/>
          </a:p>
        </p:txBody>
      </p:sp>
      <p:sp>
        <p:nvSpPr>
          <p:cNvPr id="3" name="Title 2"/>
          <p:cNvSpPr>
            <a:spLocks noGrp="1"/>
          </p:cNvSpPr>
          <p:nvPr>
            <p:ph type="title"/>
          </p:nvPr>
        </p:nvSpPr>
        <p:spPr/>
        <p:txBody>
          <a:bodyPr/>
          <a:lstStyle/>
          <a:p>
            <a:r>
              <a:rPr lang="en-US" dirty="0" smtClean="0"/>
              <a:t>Delete Utility Simulation</a:t>
            </a:r>
            <a:endParaRPr lang="en-US" dirty="0"/>
          </a:p>
        </p:txBody>
      </p:sp>
      <p:sp>
        <p:nvSpPr>
          <p:cNvPr id="7"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smtClean="0"/>
              <a:t>The instructor will lead you through this simulation</a:t>
            </a:r>
          </a:p>
          <a:p>
            <a:pPr>
              <a:lnSpc>
                <a:spcPct val="106000"/>
              </a:lnSpc>
              <a:spcBef>
                <a:spcPts val="600"/>
              </a:spcBef>
              <a:spcAft>
                <a:spcPts val="300"/>
              </a:spcAft>
            </a:pPr>
            <a:r>
              <a:rPr lang="en-US" sz="1800" dirty="0" smtClean="0"/>
              <a:t>This activity can also be found under this course in Project Share</a:t>
            </a:r>
            <a:endParaRPr lang="en-US" sz="1800" dirty="0"/>
          </a:p>
          <a:p>
            <a:pPr marL="0" lvl="0" indent="0">
              <a:buNone/>
            </a:pPr>
            <a:endParaRPr lang="en-US" sz="1800" dirty="0"/>
          </a:p>
        </p:txBody>
      </p:sp>
      <p:sp>
        <p:nvSpPr>
          <p:cNvPr id="9" name="Rounded Rectangle 8"/>
          <p:cNvSpPr/>
          <p:nvPr/>
        </p:nvSpPr>
        <p:spPr>
          <a:xfrm>
            <a:off x="9144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val="3487852964"/>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Guided Practice: End User Process Map Activity</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131</a:t>
            </a:fld>
            <a:endParaRPr lang="en-US" dirty="0"/>
          </a:p>
        </p:txBody>
      </p:sp>
    </p:spTree>
    <p:extLst>
      <p:ext uri="{BB962C8B-B14F-4D97-AF65-F5344CB8AC3E}">
        <p14:creationId xmlns:p14="http://schemas.microsoft.com/office/powerpoint/2010/main" val="4051812808"/>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747" y="1547812"/>
            <a:ext cx="8864507" cy="4929188"/>
          </a:xfrm>
          <a:prstGeom prst="rect">
            <a:avLst/>
          </a:prstGeom>
        </p:spPr>
      </p:pic>
      <p:sp>
        <p:nvSpPr>
          <p:cNvPr id="2" name="Slide Number Placeholder 1"/>
          <p:cNvSpPr>
            <a:spLocks noGrp="1"/>
          </p:cNvSpPr>
          <p:nvPr>
            <p:ph type="sldNum" sz="quarter" idx="12"/>
          </p:nvPr>
        </p:nvSpPr>
        <p:spPr/>
        <p:txBody>
          <a:bodyPr/>
          <a:lstStyle/>
          <a:p>
            <a:fld id="{2F0C4421-5918-4AA3-AE4A-C36EDD2FD6EB}" type="slidenum">
              <a:rPr lang="en-US" smtClean="0"/>
              <a:pPr/>
              <a:t>132</a:t>
            </a:fld>
            <a:endParaRPr lang="en-US" dirty="0"/>
          </a:p>
        </p:txBody>
      </p:sp>
      <p:sp>
        <p:nvSpPr>
          <p:cNvPr id="3" name="Title 2"/>
          <p:cNvSpPr>
            <a:spLocks noGrp="1"/>
          </p:cNvSpPr>
          <p:nvPr>
            <p:ph type="title"/>
          </p:nvPr>
        </p:nvSpPr>
        <p:spPr/>
        <p:txBody>
          <a:bodyPr>
            <a:normAutofit fontScale="90000"/>
          </a:bodyPr>
          <a:lstStyle/>
          <a:p>
            <a:r>
              <a:rPr lang="en-US" dirty="0"/>
              <a:t>TSDS High Level End User </a:t>
            </a:r>
            <a:br>
              <a:rPr lang="en-US" dirty="0"/>
            </a:br>
            <a:r>
              <a:rPr lang="en-US" dirty="0"/>
              <a:t>Process </a:t>
            </a:r>
            <a:r>
              <a:rPr lang="en-US" dirty="0" smtClean="0"/>
              <a:t>Map Activity</a:t>
            </a:r>
            <a:endParaRPr lang="en-US" dirty="0"/>
          </a:p>
        </p:txBody>
      </p:sp>
      <p:sp>
        <p:nvSpPr>
          <p:cNvPr id="4" name="TextBox 3"/>
          <p:cNvSpPr txBox="1"/>
          <p:nvPr/>
        </p:nvSpPr>
        <p:spPr>
          <a:xfrm>
            <a:off x="914400" y="2477423"/>
            <a:ext cx="184731" cy="369332"/>
          </a:xfrm>
          <a:prstGeom prst="rect">
            <a:avLst/>
          </a:prstGeom>
          <a:noFill/>
        </p:spPr>
        <p:txBody>
          <a:bodyPr wrap="none" rtlCol="0">
            <a:spAutoFit/>
          </a:bodyPr>
          <a:lstStyle/>
          <a:p>
            <a:endParaRPr lang="en-US" dirty="0"/>
          </a:p>
        </p:txBody>
      </p:sp>
      <p:sp>
        <p:nvSpPr>
          <p:cNvPr id="44" name="Rectangle 43"/>
          <p:cNvSpPr/>
          <p:nvPr/>
        </p:nvSpPr>
        <p:spPr>
          <a:xfrm>
            <a:off x="304800" y="2330668"/>
            <a:ext cx="495300" cy="381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45" name="Rectangle 44"/>
          <p:cNvSpPr/>
          <p:nvPr/>
        </p:nvSpPr>
        <p:spPr>
          <a:xfrm>
            <a:off x="2483068" y="2212030"/>
            <a:ext cx="404023" cy="299117"/>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46" name="Rectangle 45"/>
          <p:cNvSpPr/>
          <p:nvPr/>
        </p:nvSpPr>
        <p:spPr>
          <a:xfrm>
            <a:off x="1257300" y="2667000"/>
            <a:ext cx="495300" cy="3048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47" name="Rectangle 46"/>
          <p:cNvSpPr/>
          <p:nvPr/>
        </p:nvSpPr>
        <p:spPr>
          <a:xfrm>
            <a:off x="2489636" y="2787868"/>
            <a:ext cx="419100" cy="152400"/>
          </a:xfrm>
          <a:prstGeom prst="rect">
            <a:avLst/>
          </a:prstGeom>
          <a:solidFill>
            <a:srgbClr val="CDCDCD"/>
          </a:solidFill>
          <a:ln w="25400" cap="flat" cmpd="sng" algn="ctr">
            <a:solidFill>
              <a:srgbClr val="CDCDC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48" name="Rectangle 47"/>
          <p:cNvSpPr/>
          <p:nvPr/>
        </p:nvSpPr>
        <p:spPr>
          <a:xfrm>
            <a:off x="3505200" y="2590800"/>
            <a:ext cx="419100" cy="228600"/>
          </a:xfrm>
          <a:prstGeom prst="rect">
            <a:avLst/>
          </a:prstGeom>
          <a:solidFill>
            <a:schemeClr val="accent6">
              <a:lumMod val="75000"/>
            </a:schemeClr>
          </a:solidFill>
          <a:ln w="25400" cap="flat" cmpd="sng" algn="ctr">
            <a:solidFill>
              <a:schemeClr val="accent6">
                <a:lumMod val="7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49" name="Rectangle 48"/>
          <p:cNvSpPr/>
          <p:nvPr/>
        </p:nvSpPr>
        <p:spPr>
          <a:xfrm>
            <a:off x="4403834" y="2196822"/>
            <a:ext cx="381000" cy="32385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0" name="Rectangle 49"/>
          <p:cNvSpPr/>
          <p:nvPr/>
        </p:nvSpPr>
        <p:spPr>
          <a:xfrm>
            <a:off x="5143500" y="2667000"/>
            <a:ext cx="419100" cy="228600"/>
          </a:xfrm>
          <a:prstGeom prst="rect">
            <a:avLst/>
          </a:prstGeom>
          <a:solidFill>
            <a:srgbClr val="4F81BD">
              <a:lumMod val="40000"/>
              <a:lumOff val="60000"/>
            </a:srgbClr>
          </a:solidFill>
          <a:ln w="25400" cap="flat" cmpd="sng" algn="ctr">
            <a:solidFill>
              <a:srgbClr val="4F81BD">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1" name="Rectangle 50"/>
          <p:cNvSpPr/>
          <p:nvPr/>
        </p:nvSpPr>
        <p:spPr>
          <a:xfrm>
            <a:off x="4403834" y="4446264"/>
            <a:ext cx="419100" cy="162482"/>
          </a:xfrm>
          <a:prstGeom prst="rect">
            <a:avLst/>
          </a:prstGeom>
          <a:solidFill>
            <a:srgbClr val="CDCDCD"/>
          </a:solidFill>
          <a:ln w="25400" cap="flat" cmpd="sng" algn="ctr">
            <a:solidFill>
              <a:srgbClr val="CDCDC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2" name="Rectangle 51"/>
          <p:cNvSpPr/>
          <p:nvPr/>
        </p:nvSpPr>
        <p:spPr>
          <a:xfrm>
            <a:off x="4324350" y="3993932"/>
            <a:ext cx="552450" cy="241824"/>
          </a:xfrm>
          <a:prstGeom prst="rect">
            <a:avLst/>
          </a:prstGeom>
          <a:solidFill>
            <a:sysClr val="windowText" lastClr="000000">
              <a:lumMod val="50000"/>
              <a:lumOff val="50000"/>
            </a:sysClr>
          </a:solidFill>
          <a:ln w="25400" cap="flat" cmpd="sng" algn="ctr">
            <a:solidFill>
              <a:sysClr val="windowText" lastClr="000000">
                <a:lumMod val="50000"/>
                <a:lumOff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4" name="Rectangle 53"/>
          <p:cNvSpPr/>
          <p:nvPr/>
        </p:nvSpPr>
        <p:spPr>
          <a:xfrm>
            <a:off x="5975132" y="2209800"/>
            <a:ext cx="381000" cy="32385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3" name="Rectangle 52"/>
          <p:cNvSpPr/>
          <p:nvPr/>
        </p:nvSpPr>
        <p:spPr>
          <a:xfrm>
            <a:off x="5924550" y="1768366"/>
            <a:ext cx="552450" cy="202324"/>
          </a:xfrm>
          <a:prstGeom prst="rect">
            <a:avLst/>
          </a:prstGeom>
          <a:solidFill>
            <a:sysClr val="windowText" lastClr="000000">
              <a:lumMod val="50000"/>
              <a:lumOff val="50000"/>
            </a:sysClr>
          </a:solidFill>
          <a:ln w="25400" cap="flat" cmpd="sng" algn="ctr">
            <a:solidFill>
              <a:sysClr val="windowText" lastClr="000000">
                <a:lumMod val="50000"/>
                <a:lumOff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5" name="Diamond 54"/>
          <p:cNvSpPr/>
          <p:nvPr/>
        </p:nvSpPr>
        <p:spPr>
          <a:xfrm>
            <a:off x="7042259" y="2727434"/>
            <a:ext cx="409575" cy="342900"/>
          </a:xfrm>
          <a:prstGeom prst="diamond">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6" name="Rectangle 55"/>
          <p:cNvSpPr/>
          <p:nvPr/>
        </p:nvSpPr>
        <p:spPr>
          <a:xfrm>
            <a:off x="8466090" y="4635222"/>
            <a:ext cx="381000" cy="401469"/>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7" name="Rectangle 56"/>
          <p:cNvSpPr/>
          <p:nvPr/>
        </p:nvSpPr>
        <p:spPr>
          <a:xfrm>
            <a:off x="5194081" y="4410591"/>
            <a:ext cx="419100" cy="228600"/>
          </a:xfrm>
          <a:prstGeom prst="rect">
            <a:avLst/>
          </a:prstGeom>
          <a:solidFill>
            <a:srgbClr val="4F81BD">
              <a:lumMod val="40000"/>
              <a:lumOff val="60000"/>
            </a:srgbClr>
          </a:solidFill>
          <a:ln w="25400" cap="flat" cmpd="sng" algn="ctr">
            <a:solidFill>
              <a:srgbClr val="4F81BD">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8" name="Flowchart: Alternate Process 57"/>
          <p:cNvSpPr/>
          <p:nvPr/>
        </p:nvSpPr>
        <p:spPr>
          <a:xfrm>
            <a:off x="5152698" y="5486400"/>
            <a:ext cx="533400" cy="228600"/>
          </a:xfrm>
          <a:prstGeom prst="flowChartAlternateProcess">
            <a:avLst/>
          </a:prstGeom>
          <a:solidFill>
            <a:schemeClr val="accent4"/>
          </a:solidFill>
          <a:ln w="25400" cap="flat" cmpd="sng" algn="ctr">
            <a:solidFill>
              <a:schemeClr val="accent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9" name="Flowchart: Alternate Process 58"/>
          <p:cNvSpPr/>
          <p:nvPr/>
        </p:nvSpPr>
        <p:spPr>
          <a:xfrm>
            <a:off x="7719856" y="5376289"/>
            <a:ext cx="533400" cy="228600"/>
          </a:xfrm>
          <a:prstGeom prst="flowChartAlternateProcess">
            <a:avLst/>
          </a:prstGeom>
          <a:solidFill>
            <a:schemeClr val="accent4"/>
          </a:solidFill>
          <a:ln w="25400" cap="flat" cmpd="sng" algn="ctr">
            <a:solidFill>
              <a:schemeClr val="accent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60" name="TextBox 59"/>
          <p:cNvSpPr txBox="1"/>
          <p:nvPr/>
        </p:nvSpPr>
        <p:spPr>
          <a:xfrm>
            <a:off x="381000" y="2372649"/>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a:t>
            </a:r>
          </a:p>
        </p:txBody>
      </p:sp>
      <p:sp>
        <p:nvSpPr>
          <p:cNvPr id="61" name="TextBox 60"/>
          <p:cNvSpPr txBox="1"/>
          <p:nvPr/>
        </p:nvSpPr>
        <p:spPr>
          <a:xfrm>
            <a:off x="1219200" y="2633131"/>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2.</a:t>
            </a:r>
          </a:p>
        </p:txBody>
      </p:sp>
      <p:sp>
        <p:nvSpPr>
          <p:cNvPr id="62" name="TextBox 61"/>
          <p:cNvSpPr txBox="1"/>
          <p:nvPr/>
        </p:nvSpPr>
        <p:spPr>
          <a:xfrm>
            <a:off x="2098766" y="1919823"/>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3.</a:t>
            </a:r>
          </a:p>
        </p:txBody>
      </p:sp>
      <p:sp>
        <p:nvSpPr>
          <p:cNvPr id="63" name="Rectangle 62"/>
          <p:cNvSpPr/>
          <p:nvPr/>
        </p:nvSpPr>
        <p:spPr>
          <a:xfrm>
            <a:off x="2435770" y="1837599"/>
            <a:ext cx="552450" cy="114300"/>
          </a:xfrm>
          <a:prstGeom prst="rect">
            <a:avLst/>
          </a:prstGeom>
          <a:solidFill>
            <a:sysClr val="windowText" lastClr="000000">
              <a:lumMod val="50000"/>
              <a:lumOff val="50000"/>
            </a:sysClr>
          </a:solidFill>
          <a:ln w="25400" cap="flat" cmpd="sng" algn="ctr">
            <a:solidFill>
              <a:sysClr val="windowText" lastClr="000000">
                <a:lumMod val="50000"/>
                <a:lumOff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64" name="TextBox 63"/>
          <p:cNvSpPr txBox="1"/>
          <p:nvPr/>
        </p:nvSpPr>
        <p:spPr>
          <a:xfrm>
            <a:off x="2266406" y="2352824"/>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4.</a:t>
            </a:r>
          </a:p>
        </p:txBody>
      </p:sp>
      <p:sp>
        <p:nvSpPr>
          <p:cNvPr id="65" name="TextBox 64"/>
          <p:cNvSpPr txBox="1"/>
          <p:nvPr/>
        </p:nvSpPr>
        <p:spPr>
          <a:xfrm>
            <a:off x="2266406" y="2837991"/>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5.</a:t>
            </a:r>
          </a:p>
        </p:txBody>
      </p:sp>
      <p:sp>
        <p:nvSpPr>
          <p:cNvPr id="66" name="TextBox 65"/>
          <p:cNvSpPr txBox="1"/>
          <p:nvPr/>
        </p:nvSpPr>
        <p:spPr>
          <a:xfrm>
            <a:off x="3352800" y="2595618"/>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6.</a:t>
            </a:r>
          </a:p>
        </p:txBody>
      </p:sp>
      <p:sp>
        <p:nvSpPr>
          <p:cNvPr id="67" name="TextBox 66"/>
          <p:cNvSpPr txBox="1"/>
          <p:nvPr/>
        </p:nvSpPr>
        <p:spPr>
          <a:xfrm>
            <a:off x="4189029" y="3809121"/>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7.</a:t>
            </a:r>
          </a:p>
        </p:txBody>
      </p:sp>
      <p:sp>
        <p:nvSpPr>
          <p:cNvPr id="68" name="TextBox 67"/>
          <p:cNvSpPr txBox="1"/>
          <p:nvPr/>
        </p:nvSpPr>
        <p:spPr>
          <a:xfrm>
            <a:off x="4091151" y="4358223"/>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8.</a:t>
            </a:r>
          </a:p>
        </p:txBody>
      </p:sp>
      <p:sp>
        <p:nvSpPr>
          <p:cNvPr id="69" name="TextBox 68"/>
          <p:cNvSpPr txBox="1"/>
          <p:nvPr/>
        </p:nvSpPr>
        <p:spPr>
          <a:xfrm>
            <a:off x="5048250" y="4307764"/>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9.</a:t>
            </a:r>
          </a:p>
        </p:txBody>
      </p:sp>
      <p:sp>
        <p:nvSpPr>
          <p:cNvPr id="70" name="TextBox 69"/>
          <p:cNvSpPr txBox="1"/>
          <p:nvPr/>
        </p:nvSpPr>
        <p:spPr>
          <a:xfrm>
            <a:off x="4914900" y="5482106"/>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10.</a:t>
            </a:r>
          </a:p>
        </p:txBody>
      </p:sp>
      <p:sp>
        <p:nvSpPr>
          <p:cNvPr id="71" name="TextBox 70"/>
          <p:cNvSpPr txBox="1"/>
          <p:nvPr/>
        </p:nvSpPr>
        <p:spPr>
          <a:xfrm>
            <a:off x="4038601" y="2234149"/>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11.</a:t>
            </a:r>
          </a:p>
        </p:txBody>
      </p:sp>
      <p:sp>
        <p:nvSpPr>
          <p:cNvPr id="72" name="TextBox 71"/>
          <p:cNvSpPr txBox="1"/>
          <p:nvPr/>
        </p:nvSpPr>
        <p:spPr>
          <a:xfrm>
            <a:off x="4991100" y="2534573"/>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12.</a:t>
            </a:r>
          </a:p>
        </p:txBody>
      </p:sp>
      <p:sp>
        <p:nvSpPr>
          <p:cNvPr id="73" name="TextBox 72"/>
          <p:cNvSpPr txBox="1"/>
          <p:nvPr/>
        </p:nvSpPr>
        <p:spPr>
          <a:xfrm>
            <a:off x="5516880" y="1778645"/>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13.</a:t>
            </a:r>
          </a:p>
        </p:txBody>
      </p:sp>
      <p:sp>
        <p:nvSpPr>
          <p:cNvPr id="74" name="TextBox 73"/>
          <p:cNvSpPr txBox="1"/>
          <p:nvPr/>
        </p:nvSpPr>
        <p:spPr>
          <a:xfrm>
            <a:off x="5595530" y="2257574"/>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14.</a:t>
            </a:r>
          </a:p>
        </p:txBody>
      </p:sp>
      <p:sp>
        <p:nvSpPr>
          <p:cNvPr id="75" name="TextBox 74"/>
          <p:cNvSpPr txBox="1"/>
          <p:nvPr/>
        </p:nvSpPr>
        <p:spPr>
          <a:xfrm>
            <a:off x="6553200" y="2758023"/>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15.</a:t>
            </a:r>
          </a:p>
        </p:txBody>
      </p:sp>
      <p:sp>
        <p:nvSpPr>
          <p:cNvPr id="76" name="TextBox 75"/>
          <p:cNvSpPr txBox="1"/>
          <p:nvPr/>
        </p:nvSpPr>
        <p:spPr>
          <a:xfrm>
            <a:off x="8153401" y="4697456"/>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16.</a:t>
            </a:r>
          </a:p>
        </p:txBody>
      </p:sp>
      <p:sp>
        <p:nvSpPr>
          <p:cNvPr id="77" name="TextBox 76"/>
          <p:cNvSpPr txBox="1"/>
          <p:nvPr/>
        </p:nvSpPr>
        <p:spPr>
          <a:xfrm>
            <a:off x="7367768" y="5323701"/>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17.</a:t>
            </a:r>
          </a:p>
        </p:txBody>
      </p:sp>
    </p:spTree>
    <p:extLst>
      <p:ext uri="{BB962C8B-B14F-4D97-AF65-F5344CB8AC3E}">
        <p14:creationId xmlns:p14="http://schemas.microsoft.com/office/powerpoint/2010/main" val="2715429086"/>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39824" y="1621109"/>
            <a:ext cx="8864352" cy="4932091"/>
          </a:xfrm>
          <a:prstGeom prst="rect">
            <a:avLst/>
          </a:prstGeom>
        </p:spPr>
      </p:pic>
      <p:sp>
        <p:nvSpPr>
          <p:cNvPr id="2" name="Slide Number Placeholder 1"/>
          <p:cNvSpPr>
            <a:spLocks noGrp="1"/>
          </p:cNvSpPr>
          <p:nvPr>
            <p:ph type="sldNum" sz="quarter" idx="12"/>
          </p:nvPr>
        </p:nvSpPr>
        <p:spPr/>
        <p:txBody>
          <a:bodyPr/>
          <a:lstStyle/>
          <a:p>
            <a:fld id="{2F0C4421-5918-4AA3-AE4A-C36EDD2FD6EB}" type="slidenum">
              <a:rPr lang="en-US" smtClean="0"/>
              <a:pPr/>
              <a:t>133</a:t>
            </a:fld>
            <a:endParaRPr lang="en-US" dirty="0"/>
          </a:p>
        </p:txBody>
      </p:sp>
      <p:sp>
        <p:nvSpPr>
          <p:cNvPr id="3" name="Title 2"/>
          <p:cNvSpPr>
            <a:spLocks noGrp="1"/>
          </p:cNvSpPr>
          <p:nvPr>
            <p:ph type="title"/>
          </p:nvPr>
        </p:nvSpPr>
        <p:spPr/>
        <p:txBody>
          <a:bodyPr>
            <a:normAutofit fontScale="90000"/>
          </a:bodyPr>
          <a:lstStyle/>
          <a:p>
            <a:r>
              <a:rPr lang="en-US" dirty="0"/>
              <a:t>TSDS High Level End User </a:t>
            </a:r>
            <a:br>
              <a:rPr lang="en-US" dirty="0"/>
            </a:br>
            <a:r>
              <a:rPr lang="en-US" dirty="0"/>
              <a:t>Process </a:t>
            </a:r>
            <a:r>
              <a:rPr lang="en-US" dirty="0" smtClean="0"/>
              <a:t>Map Key</a:t>
            </a:r>
            <a:endParaRPr lang="en-US" dirty="0"/>
          </a:p>
        </p:txBody>
      </p:sp>
      <p:sp>
        <p:nvSpPr>
          <p:cNvPr id="10" name="TextBox 9"/>
          <p:cNvSpPr txBox="1"/>
          <p:nvPr/>
        </p:nvSpPr>
        <p:spPr>
          <a:xfrm>
            <a:off x="0" y="2390001"/>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a:t>
            </a:r>
          </a:p>
        </p:txBody>
      </p:sp>
      <p:sp>
        <p:nvSpPr>
          <p:cNvPr id="13" name="TextBox 12"/>
          <p:cNvSpPr txBox="1"/>
          <p:nvPr/>
        </p:nvSpPr>
        <p:spPr>
          <a:xfrm>
            <a:off x="914400" y="2670308"/>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2.</a:t>
            </a:r>
          </a:p>
        </p:txBody>
      </p:sp>
      <p:sp>
        <p:nvSpPr>
          <p:cNvPr id="15" name="TextBox 14"/>
          <p:cNvSpPr txBox="1"/>
          <p:nvPr/>
        </p:nvSpPr>
        <p:spPr>
          <a:xfrm>
            <a:off x="2098766" y="1957000"/>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3.</a:t>
            </a:r>
          </a:p>
        </p:txBody>
      </p:sp>
      <p:sp>
        <p:nvSpPr>
          <p:cNvPr id="17" name="TextBox 16"/>
          <p:cNvSpPr txBox="1"/>
          <p:nvPr/>
        </p:nvSpPr>
        <p:spPr>
          <a:xfrm>
            <a:off x="2266406" y="2390001"/>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4.</a:t>
            </a:r>
          </a:p>
        </p:txBody>
      </p:sp>
      <p:sp>
        <p:nvSpPr>
          <p:cNvPr id="19" name="TextBox 18"/>
          <p:cNvSpPr txBox="1"/>
          <p:nvPr/>
        </p:nvSpPr>
        <p:spPr>
          <a:xfrm>
            <a:off x="2133600" y="2875168"/>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5.</a:t>
            </a:r>
          </a:p>
        </p:txBody>
      </p:sp>
      <p:sp>
        <p:nvSpPr>
          <p:cNvPr id="21" name="TextBox 20"/>
          <p:cNvSpPr txBox="1"/>
          <p:nvPr/>
        </p:nvSpPr>
        <p:spPr>
          <a:xfrm>
            <a:off x="3352800" y="2438400"/>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6.</a:t>
            </a:r>
          </a:p>
        </p:txBody>
      </p:sp>
      <p:sp>
        <p:nvSpPr>
          <p:cNvPr id="23" name="TextBox 22"/>
          <p:cNvSpPr txBox="1"/>
          <p:nvPr/>
        </p:nvSpPr>
        <p:spPr>
          <a:xfrm>
            <a:off x="4071257" y="3886200"/>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7.</a:t>
            </a:r>
          </a:p>
        </p:txBody>
      </p:sp>
      <p:sp>
        <p:nvSpPr>
          <p:cNvPr id="25" name="TextBox 24"/>
          <p:cNvSpPr txBox="1"/>
          <p:nvPr/>
        </p:nvSpPr>
        <p:spPr>
          <a:xfrm>
            <a:off x="3962400" y="4447401"/>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8.</a:t>
            </a:r>
          </a:p>
        </p:txBody>
      </p:sp>
      <p:sp>
        <p:nvSpPr>
          <p:cNvPr id="27" name="TextBox 26"/>
          <p:cNvSpPr txBox="1"/>
          <p:nvPr/>
        </p:nvSpPr>
        <p:spPr>
          <a:xfrm>
            <a:off x="5029200" y="4218801"/>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9.</a:t>
            </a:r>
          </a:p>
        </p:txBody>
      </p:sp>
      <p:sp>
        <p:nvSpPr>
          <p:cNvPr id="29" name="TextBox 28"/>
          <p:cNvSpPr txBox="1"/>
          <p:nvPr/>
        </p:nvSpPr>
        <p:spPr>
          <a:xfrm>
            <a:off x="4800601" y="5023255"/>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10.</a:t>
            </a:r>
          </a:p>
        </p:txBody>
      </p:sp>
      <p:sp>
        <p:nvSpPr>
          <p:cNvPr id="31" name="TextBox 30"/>
          <p:cNvSpPr txBox="1"/>
          <p:nvPr/>
        </p:nvSpPr>
        <p:spPr>
          <a:xfrm>
            <a:off x="3962401" y="2271327"/>
            <a:ext cx="413656"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11.</a:t>
            </a:r>
          </a:p>
        </p:txBody>
      </p:sp>
      <p:sp>
        <p:nvSpPr>
          <p:cNvPr id="33" name="TextBox 32"/>
          <p:cNvSpPr txBox="1"/>
          <p:nvPr/>
        </p:nvSpPr>
        <p:spPr>
          <a:xfrm>
            <a:off x="4991100" y="2571750"/>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12.</a:t>
            </a:r>
          </a:p>
        </p:txBody>
      </p:sp>
      <p:sp>
        <p:nvSpPr>
          <p:cNvPr id="35" name="TextBox 34"/>
          <p:cNvSpPr txBox="1"/>
          <p:nvPr/>
        </p:nvSpPr>
        <p:spPr>
          <a:xfrm>
            <a:off x="5410200" y="1815822"/>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13.</a:t>
            </a:r>
          </a:p>
        </p:txBody>
      </p:sp>
      <p:sp>
        <p:nvSpPr>
          <p:cNvPr id="37" name="TextBox 36"/>
          <p:cNvSpPr txBox="1"/>
          <p:nvPr/>
        </p:nvSpPr>
        <p:spPr>
          <a:xfrm>
            <a:off x="5595530" y="2294751"/>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14.</a:t>
            </a:r>
          </a:p>
        </p:txBody>
      </p:sp>
      <p:sp>
        <p:nvSpPr>
          <p:cNvPr id="39" name="TextBox 38"/>
          <p:cNvSpPr txBox="1"/>
          <p:nvPr/>
        </p:nvSpPr>
        <p:spPr>
          <a:xfrm>
            <a:off x="6553200" y="2795200"/>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15.</a:t>
            </a:r>
          </a:p>
        </p:txBody>
      </p:sp>
      <p:sp>
        <p:nvSpPr>
          <p:cNvPr id="41" name="TextBox 40"/>
          <p:cNvSpPr txBox="1"/>
          <p:nvPr/>
        </p:nvSpPr>
        <p:spPr>
          <a:xfrm>
            <a:off x="8001000" y="4495800"/>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16.</a:t>
            </a:r>
          </a:p>
        </p:txBody>
      </p:sp>
      <p:sp>
        <p:nvSpPr>
          <p:cNvPr id="43" name="TextBox 42"/>
          <p:cNvSpPr txBox="1"/>
          <p:nvPr/>
        </p:nvSpPr>
        <p:spPr>
          <a:xfrm>
            <a:off x="7239000" y="5209401"/>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17.</a:t>
            </a:r>
          </a:p>
        </p:txBody>
      </p:sp>
    </p:spTree>
    <p:extLst>
      <p:ext uri="{BB962C8B-B14F-4D97-AF65-F5344CB8AC3E}">
        <p14:creationId xmlns:p14="http://schemas.microsoft.com/office/powerpoint/2010/main" val="116923370"/>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Wrap Up, Knowledge Check, Survey, and Questions</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134</a:t>
            </a:fld>
            <a:endParaRPr lang="en-US" dirty="0"/>
          </a:p>
        </p:txBody>
      </p:sp>
    </p:spTree>
    <p:extLst>
      <p:ext uri="{BB962C8B-B14F-4D97-AF65-F5344CB8AC3E}">
        <p14:creationId xmlns:p14="http://schemas.microsoft.com/office/powerpoint/2010/main" val="3798787128"/>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135</a:t>
            </a:fld>
            <a:endParaRPr lang="en-US" dirty="0"/>
          </a:p>
        </p:txBody>
      </p:sp>
      <p:sp>
        <p:nvSpPr>
          <p:cNvPr id="3" name="Title 2"/>
          <p:cNvSpPr>
            <a:spLocks noGrp="1"/>
          </p:cNvSpPr>
          <p:nvPr>
            <p:ph type="title"/>
          </p:nvPr>
        </p:nvSpPr>
        <p:spPr>
          <a:xfrm>
            <a:off x="1905000" y="457200"/>
            <a:ext cx="6858000" cy="841248"/>
          </a:xfrm>
        </p:spPr>
        <p:txBody>
          <a:bodyPr>
            <a:noAutofit/>
          </a:bodyPr>
          <a:lstStyle/>
          <a:p>
            <a:r>
              <a:rPr lang="en-US" dirty="0" smtClean="0"/>
              <a:t>Wrap Up </a:t>
            </a:r>
            <a:endParaRPr lang="en-US" dirty="0"/>
          </a:p>
        </p:txBody>
      </p:sp>
      <p:sp>
        <p:nvSpPr>
          <p:cNvPr id="6" name="Content Placeholder 3"/>
          <p:cNvSpPr txBox="1">
            <a:spLocks/>
          </p:cNvSpPr>
          <p:nvPr/>
        </p:nvSpPr>
        <p:spPr>
          <a:xfrm>
            <a:off x="533400" y="1752600"/>
            <a:ext cx="8153400" cy="49530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nSpc>
                <a:spcPct val="106000"/>
              </a:lnSpc>
              <a:spcBef>
                <a:spcPts val="600"/>
              </a:spcBef>
              <a:spcAft>
                <a:spcPts val="300"/>
              </a:spcAft>
              <a:buNone/>
            </a:pPr>
            <a:r>
              <a:rPr lang="en-US" sz="1800" b="1" dirty="0">
                <a:solidFill>
                  <a:schemeClr val="accent2"/>
                </a:solidFill>
                <a:sym typeface="Helvetica" charset="0"/>
              </a:rPr>
              <a:t>Today we talked about: </a:t>
            </a:r>
          </a:p>
          <a:p>
            <a:r>
              <a:rPr lang="en-US" sz="1800" dirty="0"/>
              <a:t>Accessing  </a:t>
            </a:r>
            <a:r>
              <a:rPr lang="en-US" sz="1800" dirty="0" smtClean="0"/>
              <a:t>and navigating </a:t>
            </a:r>
            <a:r>
              <a:rPr lang="en-US" sz="1800" dirty="0"/>
              <a:t>the </a:t>
            </a:r>
            <a:r>
              <a:rPr lang="en-US" sz="1800" dirty="0" smtClean="0"/>
              <a:t>TSDS DTU</a:t>
            </a:r>
            <a:endParaRPr lang="en-US" sz="1800" dirty="0"/>
          </a:p>
          <a:p>
            <a:r>
              <a:rPr lang="en-US" sz="1800" dirty="0"/>
              <a:t>Using On Demand and Schedule </a:t>
            </a:r>
            <a:r>
              <a:rPr lang="en-US" sz="1800" dirty="0" smtClean="0"/>
              <a:t>tabs to </a:t>
            </a:r>
            <a:r>
              <a:rPr lang="en-US" sz="1800" dirty="0"/>
              <a:t>transfer files</a:t>
            </a:r>
          </a:p>
          <a:p>
            <a:r>
              <a:rPr lang="en-US" sz="1800" dirty="0"/>
              <a:t>Monitoring recent file transfers and log files</a:t>
            </a:r>
          </a:p>
          <a:p>
            <a:r>
              <a:rPr lang="en-US" sz="1800" dirty="0" smtClean="0"/>
              <a:t>Accessing and navigating TSDS eDM</a:t>
            </a:r>
            <a:endParaRPr lang="en-US" sz="1800" dirty="0"/>
          </a:p>
          <a:p>
            <a:r>
              <a:rPr lang="en-US" sz="1800" dirty="0"/>
              <a:t>Uploading an XML Interchange File</a:t>
            </a:r>
          </a:p>
          <a:p>
            <a:r>
              <a:rPr lang="en-US" sz="1800" dirty="0"/>
              <a:t>The data flow process within </a:t>
            </a:r>
            <a:r>
              <a:rPr lang="en-US" sz="1800" dirty="0" smtClean="0"/>
              <a:t>TSDS eDM</a:t>
            </a:r>
            <a:endParaRPr lang="en-US" sz="1800" dirty="0"/>
          </a:p>
          <a:p>
            <a:r>
              <a:rPr lang="en-US" sz="1800" dirty="0"/>
              <a:t>Reviewing results in Batch Manager </a:t>
            </a:r>
            <a:r>
              <a:rPr lang="en-US" sz="1800" dirty="0" smtClean="0"/>
              <a:t>and verifying </a:t>
            </a:r>
            <a:r>
              <a:rPr lang="en-US" sz="1800" dirty="0"/>
              <a:t>that the ODS has been </a:t>
            </a:r>
            <a:r>
              <a:rPr lang="en-US" sz="1800" dirty="0" smtClean="0"/>
              <a:t>updated</a:t>
            </a:r>
          </a:p>
          <a:p>
            <a:r>
              <a:rPr lang="en-US" sz="1800" dirty="0" smtClean="0"/>
              <a:t>Running the Delete Utility </a:t>
            </a:r>
            <a:endParaRPr lang="en-US" sz="1800" dirty="0"/>
          </a:p>
          <a:p>
            <a:pPr marL="0" indent="0">
              <a:lnSpc>
                <a:spcPct val="106000"/>
              </a:lnSpc>
              <a:spcBef>
                <a:spcPts val="600"/>
              </a:spcBef>
              <a:spcAft>
                <a:spcPts val="300"/>
              </a:spcAft>
              <a:buNone/>
            </a:pPr>
            <a:endParaRPr lang="en-US" sz="1800" dirty="0">
              <a:sym typeface="Helvetica" charset="0"/>
            </a:endParaRPr>
          </a:p>
        </p:txBody>
      </p:sp>
    </p:spTree>
    <p:extLst>
      <p:ext uri="{BB962C8B-B14F-4D97-AF65-F5344CB8AC3E}">
        <p14:creationId xmlns:p14="http://schemas.microsoft.com/office/powerpoint/2010/main" val="3396196424"/>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136</a:t>
            </a:fld>
            <a:endParaRPr lang="en-US" dirty="0"/>
          </a:p>
        </p:txBody>
      </p:sp>
      <p:sp>
        <p:nvSpPr>
          <p:cNvPr id="3" name="Title 2"/>
          <p:cNvSpPr>
            <a:spLocks noGrp="1"/>
          </p:cNvSpPr>
          <p:nvPr>
            <p:ph type="title"/>
          </p:nvPr>
        </p:nvSpPr>
        <p:spPr>
          <a:xfrm>
            <a:off x="1905000" y="457200"/>
            <a:ext cx="6858000" cy="841248"/>
          </a:xfrm>
        </p:spPr>
        <p:txBody>
          <a:bodyPr>
            <a:noAutofit/>
          </a:bodyPr>
          <a:lstStyle/>
          <a:p>
            <a:r>
              <a:rPr lang="en-US" dirty="0" smtClean="0"/>
              <a:t>Wrap Up (cont’d)</a:t>
            </a:r>
            <a:endParaRPr lang="en-US" dirty="0"/>
          </a:p>
        </p:txBody>
      </p:sp>
      <p:sp>
        <p:nvSpPr>
          <p:cNvPr id="6" name="Content Placeholder 3"/>
          <p:cNvSpPr txBox="1">
            <a:spLocks/>
          </p:cNvSpPr>
          <p:nvPr/>
        </p:nvSpPr>
        <p:spPr>
          <a:xfrm>
            <a:off x="533400" y="1752600"/>
            <a:ext cx="8153400" cy="49530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nSpc>
                <a:spcPct val="106000"/>
              </a:lnSpc>
              <a:spcBef>
                <a:spcPts val="600"/>
              </a:spcBef>
              <a:spcAft>
                <a:spcPts val="300"/>
              </a:spcAft>
              <a:buNone/>
            </a:pPr>
            <a:r>
              <a:rPr lang="en-US" sz="1800" b="1" dirty="0" smtClean="0">
                <a:solidFill>
                  <a:schemeClr val="accent2"/>
                </a:solidFill>
                <a:sym typeface="Helvetica" charset="0"/>
              </a:rPr>
              <a:t>What </a:t>
            </a:r>
            <a:r>
              <a:rPr lang="en-US" sz="1800" b="1" dirty="0">
                <a:solidFill>
                  <a:schemeClr val="accent2"/>
                </a:solidFill>
                <a:sym typeface="Helvetica" charset="0"/>
              </a:rPr>
              <a:t>did you learn?</a:t>
            </a:r>
            <a:endParaRPr lang="en-US" sz="1800" dirty="0"/>
          </a:p>
          <a:p>
            <a:pPr>
              <a:lnSpc>
                <a:spcPct val="106000"/>
              </a:lnSpc>
              <a:spcBef>
                <a:spcPts val="600"/>
              </a:spcBef>
              <a:spcAft>
                <a:spcPts val="300"/>
              </a:spcAft>
            </a:pPr>
            <a:r>
              <a:rPr lang="en-US" sz="1800" dirty="0" smtClean="0"/>
              <a:t>How do we access the TSDS DTU and TSDS eDM?</a:t>
            </a:r>
          </a:p>
          <a:p>
            <a:pPr>
              <a:lnSpc>
                <a:spcPct val="106000"/>
              </a:lnSpc>
              <a:spcBef>
                <a:spcPts val="600"/>
              </a:spcBef>
              <a:spcAft>
                <a:spcPts val="300"/>
              </a:spcAft>
            </a:pPr>
            <a:r>
              <a:rPr lang="en-US" sz="1800" dirty="0" smtClean="0"/>
              <a:t>What are the two ways of transferring files within the TSDS DTU?</a:t>
            </a:r>
          </a:p>
          <a:p>
            <a:pPr>
              <a:lnSpc>
                <a:spcPct val="106000"/>
              </a:lnSpc>
              <a:spcBef>
                <a:spcPts val="600"/>
              </a:spcBef>
              <a:spcAft>
                <a:spcPts val="300"/>
              </a:spcAft>
            </a:pPr>
            <a:r>
              <a:rPr lang="en-US" sz="1800" dirty="0" smtClean="0"/>
              <a:t>Once an XML Interchange File is submitted to TSDS eDM, the file first passes though what process?</a:t>
            </a:r>
          </a:p>
          <a:p>
            <a:pPr>
              <a:lnSpc>
                <a:spcPct val="106000"/>
              </a:lnSpc>
              <a:spcBef>
                <a:spcPts val="600"/>
              </a:spcBef>
              <a:spcAft>
                <a:spcPts val="300"/>
              </a:spcAft>
            </a:pPr>
            <a:r>
              <a:rPr lang="en-US" sz="1800" dirty="0" smtClean="0"/>
              <a:t>How can a user verify that the ODS has been updated?</a:t>
            </a:r>
          </a:p>
          <a:p>
            <a:pPr>
              <a:lnSpc>
                <a:spcPct val="106000"/>
              </a:lnSpc>
              <a:spcBef>
                <a:spcPts val="600"/>
              </a:spcBef>
              <a:spcAft>
                <a:spcPts val="300"/>
              </a:spcAft>
            </a:pPr>
            <a:r>
              <a:rPr lang="en-US" sz="1800" dirty="0" smtClean="0"/>
              <a:t>How is the Delete Utility used?</a:t>
            </a:r>
            <a:endParaRPr lang="en-US" sz="1800" dirty="0"/>
          </a:p>
        </p:txBody>
      </p:sp>
    </p:spTree>
    <p:extLst>
      <p:ext uri="{BB962C8B-B14F-4D97-AF65-F5344CB8AC3E}">
        <p14:creationId xmlns:p14="http://schemas.microsoft.com/office/powerpoint/2010/main" val="1895899461"/>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137</a:t>
            </a:fld>
            <a:endParaRPr lang="en-US" dirty="0"/>
          </a:p>
        </p:txBody>
      </p:sp>
      <p:sp>
        <p:nvSpPr>
          <p:cNvPr id="3" name="Title 2"/>
          <p:cNvSpPr>
            <a:spLocks noGrp="1"/>
          </p:cNvSpPr>
          <p:nvPr>
            <p:ph type="title"/>
          </p:nvPr>
        </p:nvSpPr>
        <p:spPr>
          <a:xfrm>
            <a:off x="1905000" y="457200"/>
            <a:ext cx="6858000" cy="841248"/>
          </a:xfrm>
        </p:spPr>
        <p:txBody>
          <a:bodyPr>
            <a:noAutofit/>
          </a:bodyPr>
          <a:lstStyle/>
          <a:p>
            <a:r>
              <a:rPr lang="en-US" dirty="0" smtClean="0"/>
              <a:t>Knowledge Check</a:t>
            </a:r>
            <a:endParaRPr lang="en-US" dirty="0"/>
          </a:p>
        </p:txBody>
      </p:sp>
      <p:sp>
        <p:nvSpPr>
          <p:cNvPr id="7"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Please click the Knowledge Check link in Project Share and take ten minutes to answer questions about this training session.</a:t>
            </a:r>
          </a:p>
          <a:p>
            <a:pPr marL="0" lvl="0" indent="0">
              <a:buNone/>
            </a:pPr>
            <a:endParaRPr lang="en-US" sz="1800" dirty="0"/>
          </a:p>
        </p:txBody>
      </p:sp>
      <p:sp>
        <p:nvSpPr>
          <p:cNvPr id="9" name="Rounded Rectangle 8"/>
          <p:cNvSpPr/>
          <p:nvPr/>
        </p:nvSpPr>
        <p:spPr>
          <a:xfrm>
            <a:off x="8382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val="305309423"/>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138</a:t>
            </a:fld>
            <a:endParaRPr lang="en-US" dirty="0"/>
          </a:p>
        </p:txBody>
      </p:sp>
      <p:sp>
        <p:nvSpPr>
          <p:cNvPr id="3" name="Title 2"/>
          <p:cNvSpPr>
            <a:spLocks noGrp="1"/>
          </p:cNvSpPr>
          <p:nvPr>
            <p:ph type="title"/>
          </p:nvPr>
        </p:nvSpPr>
        <p:spPr>
          <a:xfrm>
            <a:off x="1905000" y="457200"/>
            <a:ext cx="6858000" cy="841248"/>
          </a:xfrm>
        </p:spPr>
        <p:txBody>
          <a:bodyPr/>
          <a:lstStyle/>
          <a:p>
            <a:r>
              <a:rPr lang="en-US" dirty="0" smtClean="0"/>
              <a:t>Training Survey</a:t>
            </a:r>
            <a:endParaRPr lang="en-US" dirty="0"/>
          </a:p>
        </p:txBody>
      </p:sp>
      <p:sp>
        <p:nvSpPr>
          <p:cNvPr id="7" name="Content Placeholder 3"/>
          <p:cNvSpPr txBox="1">
            <a:spLocks/>
          </p:cNvSpPr>
          <p:nvPr/>
        </p:nvSpPr>
        <p:spPr>
          <a:xfrm>
            <a:off x="533400" y="1752600"/>
            <a:ext cx="8153400" cy="4495800"/>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Please </a:t>
            </a:r>
            <a:r>
              <a:rPr lang="en-US" sz="1800" dirty="0" smtClean="0"/>
              <a:t>log in to Project Share, select the survey link under this course in </a:t>
            </a:r>
            <a:r>
              <a:rPr lang="en-US" sz="1800" dirty="0"/>
              <a:t>Project Share and take </a:t>
            </a:r>
            <a:r>
              <a:rPr lang="en-US" sz="1800" dirty="0" smtClean="0"/>
              <a:t>five </a:t>
            </a:r>
            <a:r>
              <a:rPr lang="en-US" sz="1800" dirty="0"/>
              <a:t>minutes to answer questions about this training session</a:t>
            </a:r>
            <a:r>
              <a:rPr lang="en-US" sz="1800" dirty="0" smtClean="0"/>
              <a:t>.</a:t>
            </a:r>
            <a:endParaRPr lang="en-US" sz="1800" dirty="0"/>
          </a:p>
        </p:txBody>
      </p:sp>
      <p:sp>
        <p:nvSpPr>
          <p:cNvPr id="6" name="Rounded Rectangle 5"/>
          <p:cNvSpPr/>
          <p:nvPr/>
        </p:nvSpPr>
        <p:spPr>
          <a:xfrm>
            <a:off x="914400" y="37338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val="991754060"/>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b="1" dirty="0" smtClean="0"/>
              <a:t>Questions?</a:t>
            </a:r>
            <a:endParaRPr lang="en-US" sz="4200" b="1" dirty="0"/>
          </a:p>
        </p:txBody>
      </p:sp>
      <p:sp>
        <p:nvSpPr>
          <p:cNvPr id="9" name="Slide Number Placeholder 8"/>
          <p:cNvSpPr>
            <a:spLocks noGrp="1"/>
          </p:cNvSpPr>
          <p:nvPr>
            <p:ph type="sldNum" sz="quarter" idx="11"/>
          </p:nvPr>
        </p:nvSpPr>
        <p:spPr/>
        <p:txBody>
          <a:bodyPr/>
          <a:lstStyle/>
          <a:p>
            <a:fld id="{2F0C4421-5918-4AA3-AE4A-C36EDD2FD6EB}" type="slidenum">
              <a:rPr lang="en-US" smtClean="0"/>
              <a:pPr/>
              <a:t>139</a:t>
            </a:fld>
            <a:endParaRPr lang="en-US" dirty="0"/>
          </a:p>
        </p:txBody>
      </p:sp>
      <p:sp>
        <p:nvSpPr>
          <p:cNvPr id="3" name="Title 8"/>
          <p:cNvSpPr txBox="1">
            <a:spLocks/>
          </p:cNvSpPr>
          <p:nvPr/>
        </p:nvSpPr>
        <p:spPr>
          <a:xfrm>
            <a:off x="1524000" y="5562600"/>
            <a:ext cx="7620000" cy="838200"/>
          </a:xfrm>
          <a:prstGeom prst="rect">
            <a:avLst/>
          </a:prstGeom>
        </p:spPr>
        <p:txBody>
          <a:bodyPr vert="horz" lIns="91440" rIns="45720" rtlCol="0" anchor="ctr">
            <a:normAutofit fontScale="97500"/>
            <a:scene3d>
              <a:camera prst="orthographicFront"/>
              <a:lightRig rig="threePt" dir="t">
                <a:rot lat="0" lon="0" rev="4800000"/>
              </a:lightRig>
            </a:scene3d>
            <a:sp3d prstMaterial="matte">
              <a:bevelT w="50800" h="10160"/>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1" i="0" strike="noStrike" kern="1200" cap="none" spc="0" normalizeH="0" baseline="0" noProof="0" dirty="0" smtClean="0">
                <a:ln>
                  <a:noFill/>
                </a:ln>
                <a:solidFill>
                  <a:schemeClr val="tx2"/>
                </a:solidFill>
                <a:effectLst/>
                <a:uLnTx/>
                <a:uFillTx/>
                <a:latin typeface="Corbel" pitchFamily="34" charset="0"/>
                <a:ea typeface="+mj-ea"/>
                <a:cs typeface="+mj-cs"/>
                <a:hlinkClick r:id="rId3"/>
              </a:rPr>
              <a:t>www.TexasStudentDataSystem.org</a:t>
            </a:r>
            <a:endParaRPr kumimoji="0" lang="en-US" sz="3200" b="1" i="0" strike="noStrike" kern="1200" cap="none" spc="0" normalizeH="0" baseline="0" noProof="0" dirty="0">
              <a:ln>
                <a:noFill/>
              </a:ln>
              <a:solidFill>
                <a:schemeClr val="tx1"/>
              </a:solidFill>
              <a:effectLst/>
              <a:uLnTx/>
              <a:uFillTx/>
              <a:latin typeface="+mj-lt"/>
              <a:ea typeface="+mj-ea"/>
              <a:cs typeface="+mj-cs"/>
            </a:endParaRPr>
          </a:p>
        </p:txBody>
      </p:sp>
      <p:pic>
        <p:nvPicPr>
          <p:cNvPr id="172033" name="Picture 1"/>
          <p:cNvPicPr>
            <a:picLocks noChangeAspect="1" noChangeArrowheads="1"/>
          </p:cNvPicPr>
          <p:nvPr/>
        </p:nvPicPr>
        <p:blipFill>
          <a:blip r:embed="rId4" cstate="print"/>
          <a:srcRect l="12927" r="9783" b="33828"/>
          <a:stretch>
            <a:fillRect/>
          </a:stretch>
        </p:blipFill>
        <p:spPr bwMode="auto">
          <a:xfrm>
            <a:off x="1558289" y="0"/>
            <a:ext cx="7585711" cy="4561159"/>
          </a:xfrm>
          <a:prstGeom prst="rect">
            <a:avLst/>
          </a:prstGeom>
          <a:noFill/>
          <a:ln w="15875">
            <a:solidFill>
              <a:srgbClr val="0083CC"/>
            </a:solidFill>
            <a:miter lim="800000"/>
            <a:headEnd/>
            <a:tailEnd/>
          </a:ln>
        </p:spPr>
      </p:pic>
    </p:spTree>
    <p:extLst>
      <p:ext uri="{BB962C8B-B14F-4D97-AF65-F5344CB8AC3E}">
        <p14:creationId xmlns:p14="http://schemas.microsoft.com/office/powerpoint/2010/main" val="80229083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TSDS Data Transfer Utility (TSDS DTU) Overview</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14</a:t>
            </a:fld>
            <a:endParaRPr lang="en-US" dirty="0"/>
          </a:p>
        </p:txBody>
      </p:sp>
    </p:spTree>
    <p:extLst>
      <p:ext uri="{BB962C8B-B14F-4D97-AF65-F5344CB8AC3E}">
        <p14:creationId xmlns:p14="http://schemas.microsoft.com/office/powerpoint/2010/main" val="7972815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Overview</a:t>
            </a:r>
            <a:endParaRPr lang="en-US" dirty="0"/>
          </a:p>
        </p:txBody>
      </p:sp>
      <p:sp>
        <p:nvSpPr>
          <p:cNvPr id="3" name="Content Placeholder 2"/>
          <p:cNvSpPr>
            <a:spLocks noGrp="1"/>
          </p:cNvSpPr>
          <p:nvPr>
            <p:ph sz="quarter" idx="1"/>
          </p:nvPr>
        </p:nvSpPr>
        <p:spPr>
          <a:xfrm>
            <a:off x="530352" y="1752600"/>
            <a:ext cx="8153400" cy="4495800"/>
          </a:xfrm>
        </p:spPr>
        <p:txBody>
          <a:bodyPr vert="horz">
            <a:noAutofit/>
          </a:bodyPr>
          <a:lstStyle/>
          <a:p>
            <a:pPr>
              <a:buSzPct val="70000"/>
            </a:pPr>
            <a:r>
              <a:rPr lang="en-US" dirty="0" smtClean="0"/>
              <a:t>TSDS </a:t>
            </a:r>
            <a:r>
              <a:rPr lang="en-US" dirty="0"/>
              <a:t>Data Transfer </a:t>
            </a:r>
            <a:r>
              <a:rPr lang="en-US" dirty="0" smtClean="0"/>
              <a:t>Utility (TSDS DTU)</a:t>
            </a:r>
            <a:endParaRPr lang="en-US" dirty="0"/>
          </a:p>
          <a:p>
            <a:pPr lvl="1"/>
            <a:r>
              <a:rPr lang="en-US" dirty="0">
                <a:latin typeface="+mn-lt"/>
              </a:rPr>
              <a:t>Designed to be a secure FTP file transfer client utility</a:t>
            </a:r>
          </a:p>
          <a:p>
            <a:pPr lvl="1"/>
            <a:r>
              <a:rPr lang="en-US" dirty="0">
                <a:latin typeface="+mn-lt"/>
              </a:rPr>
              <a:t>Installed at the Local Education Agency (LEA)</a:t>
            </a:r>
          </a:p>
          <a:p>
            <a:pPr lvl="1"/>
            <a:r>
              <a:rPr lang="en-US" dirty="0">
                <a:latin typeface="+mn-lt"/>
              </a:rPr>
              <a:t>Facilitates both On Demand and Scheduled file transfers</a:t>
            </a:r>
          </a:p>
          <a:p>
            <a:pPr lvl="1"/>
            <a:r>
              <a:rPr lang="en-US" dirty="0">
                <a:latin typeface="+mn-lt"/>
              </a:rPr>
              <a:t>Sends the XML Interchange Files to </a:t>
            </a:r>
            <a:r>
              <a:rPr lang="en-US" dirty="0" smtClean="0">
                <a:latin typeface="+mn-lt"/>
              </a:rPr>
              <a:t>TSDS eDM </a:t>
            </a:r>
            <a:endParaRPr lang="en-US" dirty="0">
              <a:latin typeface="+mn-lt"/>
            </a:endParaRPr>
          </a:p>
          <a:p>
            <a:pPr>
              <a:buSzPct val="70000"/>
            </a:pPr>
            <a:endParaRPr lang="en-US" dirty="0"/>
          </a:p>
        </p:txBody>
      </p:sp>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15</a:t>
            </a:fld>
            <a:endParaRPr lang="en-US" dirty="0"/>
          </a:p>
        </p:txBody>
      </p:sp>
    </p:spTree>
    <p:extLst>
      <p:ext uri="{BB962C8B-B14F-4D97-AF65-F5344CB8AC3E}">
        <p14:creationId xmlns:p14="http://schemas.microsoft.com/office/powerpoint/2010/main" val="8352359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User Functions</a:t>
            </a:r>
            <a:endParaRPr lang="en-US" dirty="0">
              <a:solidFill>
                <a:srgbClr val="FF0000"/>
              </a:solidFill>
            </a:endParaRPr>
          </a:p>
        </p:txBody>
      </p:sp>
      <p:sp>
        <p:nvSpPr>
          <p:cNvPr id="3" name="Content Placeholder 2"/>
          <p:cNvSpPr>
            <a:spLocks noGrp="1"/>
          </p:cNvSpPr>
          <p:nvPr>
            <p:ph sz="quarter" idx="1"/>
          </p:nvPr>
        </p:nvSpPr>
        <p:spPr>
          <a:xfrm>
            <a:off x="533400" y="1752600"/>
            <a:ext cx="8305800" cy="4495800"/>
          </a:xfrm>
        </p:spPr>
        <p:txBody>
          <a:bodyPr>
            <a:noAutofit/>
          </a:bodyPr>
          <a:lstStyle/>
          <a:p>
            <a:pPr>
              <a:buSzPct val="70000"/>
            </a:pPr>
            <a:r>
              <a:rPr lang="en-US" dirty="0" smtClean="0"/>
              <a:t>TSDS </a:t>
            </a:r>
            <a:r>
              <a:rPr lang="en-US" dirty="0"/>
              <a:t>Data Transfer </a:t>
            </a:r>
            <a:r>
              <a:rPr lang="en-US" dirty="0" smtClean="0"/>
              <a:t>Utility (TSDS DTU) </a:t>
            </a:r>
            <a:r>
              <a:rPr lang="en-US" dirty="0"/>
              <a:t>enables authorized users to:</a:t>
            </a:r>
          </a:p>
          <a:p>
            <a:pPr lvl="1"/>
            <a:r>
              <a:rPr lang="en-US" dirty="0">
                <a:latin typeface="+mn-lt"/>
              </a:rPr>
              <a:t>Transfer interchange files through the </a:t>
            </a:r>
            <a:r>
              <a:rPr lang="en-US" b="1" dirty="0">
                <a:latin typeface="+mn-lt"/>
              </a:rPr>
              <a:t>On Demand </a:t>
            </a:r>
            <a:r>
              <a:rPr lang="en-US" dirty="0" smtClean="0">
                <a:latin typeface="+mn-lt"/>
              </a:rPr>
              <a:t>tab</a:t>
            </a:r>
            <a:endParaRPr lang="en-US" dirty="0">
              <a:latin typeface="+mn-lt"/>
            </a:endParaRPr>
          </a:p>
          <a:p>
            <a:pPr lvl="1"/>
            <a:r>
              <a:rPr lang="en-US" dirty="0">
                <a:latin typeface="+mn-lt"/>
              </a:rPr>
              <a:t>Transfer interchange files automatically by </a:t>
            </a:r>
            <a:r>
              <a:rPr lang="en-US" dirty="0" smtClean="0">
                <a:latin typeface="+mn-lt"/>
              </a:rPr>
              <a:t>setting configurations on the </a:t>
            </a:r>
            <a:r>
              <a:rPr lang="en-US" b="1" dirty="0" smtClean="0">
                <a:latin typeface="+mn-lt"/>
              </a:rPr>
              <a:t>Schedule </a:t>
            </a:r>
            <a:r>
              <a:rPr lang="en-US" dirty="0" smtClean="0">
                <a:latin typeface="+mn-lt"/>
              </a:rPr>
              <a:t>tab</a:t>
            </a:r>
            <a:endParaRPr lang="en-US" dirty="0">
              <a:latin typeface="+mn-lt"/>
            </a:endParaRPr>
          </a:p>
          <a:p>
            <a:pPr lvl="1"/>
            <a:r>
              <a:rPr lang="en-US" dirty="0">
                <a:latin typeface="+mn-lt"/>
              </a:rPr>
              <a:t>Monitor the history of the files in the </a:t>
            </a:r>
            <a:r>
              <a:rPr lang="en-US" b="1" dirty="0">
                <a:latin typeface="+mn-lt"/>
              </a:rPr>
              <a:t>Recent History </a:t>
            </a:r>
            <a:r>
              <a:rPr lang="en-US" dirty="0" smtClean="0">
                <a:latin typeface="+mn-lt"/>
              </a:rPr>
              <a:t>tab </a:t>
            </a:r>
            <a:r>
              <a:rPr lang="en-US" dirty="0">
                <a:latin typeface="+mn-lt"/>
              </a:rPr>
              <a:t>as they are processed both for </a:t>
            </a:r>
            <a:r>
              <a:rPr lang="en-US" b="1" dirty="0">
                <a:latin typeface="+mn-lt"/>
              </a:rPr>
              <a:t>On Demand </a:t>
            </a:r>
            <a:r>
              <a:rPr lang="en-US" dirty="0">
                <a:latin typeface="+mn-lt"/>
              </a:rPr>
              <a:t>and </a:t>
            </a:r>
            <a:r>
              <a:rPr lang="en-US" b="1" dirty="0" smtClean="0">
                <a:latin typeface="+mn-lt"/>
              </a:rPr>
              <a:t>Schedule </a:t>
            </a:r>
            <a:r>
              <a:rPr lang="en-US" dirty="0" smtClean="0">
                <a:latin typeface="+mn-lt"/>
              </a:rPr>
              <a:t>tabs</a:t>
            </a:r>
            <a:endParaRPr lang="en-US" dirty="0">
              <a:latin typeface="+mn-lt"/>
            </a:endParaRPr>
          </a:p>
          <a:p>
            <a:pPr lvl="1"/>
            <a:r>
              <a:rPr lang="en-US" dirty="0">
                <a:latin typeface="+mn-lt"/>
              </a:rPr>
              <a:t>Monitor log details in the log tab both for </a:t>
            </a:r>
            <a:r>
              <a:rPr lang="en-US" b="1" dirty="0">
                <a:latin typeface="+mn-lt"/>
              </a:rPr>
              <a:t>On Demand</a:t>
            </a:r>
            <a:r>
              <a:rPr lang="en-US" dirty="0">
                <a:latin typeface="+mn-lt"/>
              </a:rPr>
              <a:t> and </a:t>
            </a:r>
            <a:r>
              <a:rPr lang="en-US" b="1" dirty="0" smtClean="0">
                <a:latin typeface="+mn-lt"/>
              </a:rPr>
              <a:t>Scheduled </a:t>
            </a:r>
            <a:r>
              <a:rPr lang="en-US" dirty="0" smtClean="0">
                <a:latin typeface="+mn-lt"/>
              </a:rPr>
              <a:t>transfers</a:t>
            </a:r>
            <a:r>
              <a:rPr lang="en-US" b="1" dirty="0" smtClean="0">
                <a:latin typeface="+mn-lt"/>
              </a:rPr>
              <a:t> </a:t>
            </a:r>
            <a:endParaRPr lang="en-US" b="1" dirty="0">
              <a:latin typeface="+mn-lt"/>
            </a:endParaRPr>
          </a:p>
          <a:p>
            <a:endParaRPr lang="en-US" dirty="0"/>
          </a:p>
        </p:txBody>
      </p:sp>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16</a:t>
            </a:fld>
            <a:endParaRPr lang="en-US" dirty="0"/>
          </a:p>
        </p:txBody>
      </p:sp>
    </p:spTree>
    <p:extLst>
      <p:ext uri="{BB962C8B-B14F-4D97-AF65-F5344CB8AC3E}">
        <p14:creationId xmlns:p14="http://schemas.microsoft.com/office/powerpoint/2010/main" val="11988142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17</a:t>
            </a:fld>
            <a:endParaRPr lang="en-US" dirty="0"/>
          </a:p>
        </p:txBody>
      </p:sp>
      <p:sp>
        <p:nvSpPr>
          <p:cNvPr id="2" name="Title 1"/>
          <p:cNvSpPr>
            <a:spLocks noGrp="1"/>
          </p:cNvSpPr>
          <p:nvPr>
            <p:ph type="title"/>
          </p:nvPr>
        </p:nvSpPr>
        <p:spPr/>
        <p:txBody>
          <a:bodyPr>
            <a:normAutofit/>
          </a:bodyPr>
          <a:lstStyle/>
          <a:p>
            <a:r>
              <a:rPr lang="en-US" dirty="0" smtClean="0"/>
              <a:t>TSDS DTU: Installation Guide</a:t>
            </a:r>
            <a:endParaRPr lang="en-US" dirty="0"/>
          </a:p>
        </p:txBody>
      </p:sp>
      <p:sp>
        <p:nvSpPr>
          <p:cNvPr id="5" name="Content Placeholder 4"/>
          <p:cNvSpPr>
            <a:spLocks noGrp="1"/>
          </p:cNvSpPr>
          <p:nvPr>
            <p:ph sz="quarter" idx="1"/>
          </p:nvPr>
        </p:nvSpPr>
        <p:spPr/>
        <p:txBody>
          <a:bodyPr/>
          <a:lstStyle/>
          <a:p>
            <a:r>
              <a:rPr lang="en-US" dirty="0">
                <a:latin typeface="Arial" pitchFamily="34" charset="0"/>
              </a:rPr>
              <a:t>Included with this course is a Quick Reference Guide on the TSDS DTU Installation. </a:t>
            </a:r>
            <a:r>
              <a:rPr lang="en-US" dirty="0" smtClean="0">
                <a:latin typeface="Arial" pitchFamily="34" charset="0"/>
              </a:rPr>
              <a:t>Let’s download </a:t>
            </a:r>
            <a:r>
              <a:rPr lang="en-US" dirty="0">
                <a:latin typeface="Arial" pitchFamily="34" charset="0"/>
              </a:rPr>
              <a:t>the </a:t>
            </a:r>
            <a:r>
              <a:rPr lang="en-US" dirty="0" smtClean="0">
                <a:latin typeface="Arial" pitchFamily="34" charset="0"/>
              </a:rPr>
              <a:t>documentation</a:t>
            </a:r>
            <a:r>
              <a:rPr lang="en-US" dirty="0">
                <a:latin typeface="Arial" pitchFamily="34" charset="0"/>
              </a:rPr>
              <a:t> </a:t>
            </a:r>
            <a:r>
              <a:rPr lang="en-US" dirty="0" smtClean="0">
                <a:latin typeface="Arial" pitchFamily="34" charset="0"/>
              </a:rPr>
              <a:t>from Project Share.</a:t>
            </a:r>
            <a:endParaRPr lang="en-US" dirty="0">
              <a:latin typeface="Arial" pitchFamily="34" charset="0"/>
            </a:endParaRPr>
          </a:p>
          <a:p>
            <a:endParaRPr lang="en-US" dirty="0"/>
          </a:p>
        </p:txBody>
      </p:sp>
      <p:sp>
        <p:nvSpPr>
          <p:cNvPr id="7" name="Rounded Rectangle 6"/>
          <p:cNvSpPr/>
          <p:nvPr/>
        </p:nvSpPr>
        <p:spPr>
          <a:xfrm>
            <a:off x="2590799" y="6183868"/>
            <a:ext cx="3962400" cy="4455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3169499" y="6183868"/>
            <a:ext cx="2804999" cy="369332"/>
          </a:xfrm>
          <a:prstGeom prst="rect">
            <a:avLst/>
          </a:prstGeom>
        </p:spPr>
        <p:txBody>
          <a:bodyPr wrap="none">
            <a:spAutoFit/>
          </a:bodyPr>
          <a:lstStyle/>
          <a:p>
            <a:pPr algn="ctr"/>
            <a:r>
              <a:rPr lang="en-US" b="1" dirty="0">
                <a:solidFill>
                  <a:srgbClr val="FFFFFF"/>
                </a:solidFill>
                <a:hlinkClick r:id="rId3"/>
              </a:rPr>
              <a:t>www.projectsharetx.org</a:t>
            </a:r>
            <a:endParaRPr lang="en-US" b="1" dirty="0">
              <a:solidFill>
                <a:srgbClr val="FFFFFF"/>
              </a:solidFill>
            </a:endParaRPr>
          </a:p>
        </p:txBody>
      </p:sp>
      <p:pic>
        <p:nvPicPr>
          <p:cNvPr id="8" name="Picture 7"/>
          <p:cNvPicPr>
            <a:picLocks noChangeAspect="1"/>
          </p:cNvPicPr>
          <p:nvPr/>
        </p:nvPicPr>
        <p:blipFill>
          <a:blip r:embed="rId4"/>
          <a:stretch>
            <a:fillRect/>
          </a:stretch>
        </p:blipFill>
        <p:spPr>
          <a:xfrm>
            <a:off x="1019260" y="2514600"/>
            <a:ext cx="7181680" cy="352784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4054103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897512" y="1841873"/>
            <a:ext cx="7348977" cy="3682112"/>
          </a:xfrm>
          <a:prstGeom prst="rect">
            <a:avLst/>
          </a:prstGeom>
        </p:spPr>
      </p:pic>
      <p:sp>
        <p:nvSpPr>
          <p:cNvPr id="2" name="Title 1"/>
          <p:cNvSpPr>
            <a:spLocks noGrp="1"/>
          </p:cNvSpPr>
          <p:nvPr>
            <p:ph type="title"/>
          </p:nvPr>
        </p:nvSpPr>
        <p:spPr/>
        <p:txBody>
          <a:bodyPr/>
          <a:lstStyle/>
          <a:p>
            <a:r>
              <a:rPr lang="en-US" dirty="0" smtClean="0"/>
              <a:t>TSDS DTU: Navigate to Download</a:t>
            </a: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18</a:t>
            </a:fld>
            <a:endParaRPr lang="en-US" dirty="0"/>
          </a:p>
        </p:txBody>
      </p:sp>
      <p:sp>
        <p:nvSpPr>
          <p:cNvPr id="14" name="Rectangle 13"/>
          <p:cNvSpPr/>
          <p:nvPr/>
        </p:nvSpPr>
        <p:spPr>
          <a:xfrm rot="5400000">
            <a:off x="3755041" y="3800580"/>
            <a:ext cx="1193871" cy="76725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4191000" y="4973055"/>
            <a:ext cx="3124199"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Link to download the TSDS DTU</a:t>
            </a:r>
            <a:endParaRPr lang="en-US" dirty="0"/>
          </a:p>
        </p:txBody>
      </p:sp>
      <p:sp>
        <p:nvSpPr>
          <p:cNvPr id="12" name="Right Arrow 11"/>
          <p:cNvSpPr/>
          <p:nvPr/>
        </p:nvSpPr>
        <p:spPr>
          <a:xfrm rot="12635025">
            <a:off x="4350130" y="452500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705972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063" t="8872" r="7654" b="31042"/>
          <a:stretch/>
        </p:blipFill>
        <p:spPr bwMode="auto">
          <a:xfrm>
            <a:off x="755025" y="2143124"/>
            <a:ext cx="7626975" cy="37547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TSDS DTU: Download Link</a:t>
            </a: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19</a:t>
            </a:fld>
            <a:endParaRPr lang="en-US" dirty="0"/>
          </a:p>
        </p:txBody>
      </p:sp>
      <p:sp>
        <p:nvSpPr>
          <p:cNvPr id="14" name="Rectangle 13"/>
          <p:cNvSpPr/>
          <p:nvPr/>
        </p:nvSpPr>
        <p:spPr>
          <a:xfrm rot="5400000">
            <a:off x="5896660" y="1900504"/>
            <a:ext cx="280036" cy="79575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5225158" y="3057648"/>
            <a:ext cx="3124199"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Click on the link to initiate the download of the installer</a:t>
            </a:r>
            <a:endParaRPr lang="en-US" dirty="0"/>
          </a:p>
        </p:txBody>
      </p:sp>
      <p:sp>
        <p:nvSpPr>
          <p:cNvPr id="12" name="Right Arrow 11"/>
          <p:cNvSpPr/>
          <p:nvPr/>
        </p:nvSpPr>
        <p:spPr>
          <a:xfrm rot="12635025">
            <a:off x="6294159" y="233290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379670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smtClean="0"/>
              <a:t>Course Agenda</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2</a:t>
            </a:fld>
            <a:endParaRPr lang="en-US" dirty="0"/>
          </a:p>
        </p:txBody>
      </p:sp>
      <p:sp>
        <p:nvSpPr>
          <p:cNvPr id="4" name="Content Placeholder 3"/>
          <p:cNvSpPr>
            <a:spLocks noGrp="1"/>
          </p:cNvSpPr>
          <p:nvPr>
            <p:ph sz="quarter" idx="4294967295"/>
          </p:nvPr>
        </p:nvSpPr>
        <p:spPr>
          <a:xfrm>
            <a:off x="533400" y="1752600"/>
            <a:ext cx="8153400" cy="4495800"/>
          </a:xfrm>
        </p:spPr>
        <p:txBody>
          <a:bodyPr>
            <a:noAutofit/>
          </a:bodyPr>
          <a:lstStyle/>
          <a:p>
            <a:pPr>
              <a:buFont typeface="Wingdings" pitchFamily="2" charset="2"/>
              <a:buChar char="q"/>
            </a:pPr>
            <a:r>
              <a:rPr lang="en-US" dirty="0" smtClean="0"/>
              <a:t>Review the TSDS High Level End User Process Map</a:t>
            </a:r>
          </a:p>
          <a:p>
            <a:pPr>
              <a:buFont typeface="Wingdings" pitchFamily="2" charset="2"/>
              <a:buChar char="q"/>
            </a:pPr>
            <a:r>
              <a:rPr lang="en-US" dirty="0" smtClean="0"/>
              <a:t>Review the TSDS Data Transfer Utility (TSDS DTU)</a:t>
            </a:r>
          </a:p>
          <a:p>
            <a:pPr>
              <a:buFont typeface="Wingdings" pitchFamily="2" charset="2"/>
              <a:buChar char="q"/>
            </a:pPr>
            <a:r>
              <a:rPr lang="en-US" dirty="0" smtClean="0"/>
              <a:t>Learn how to transfer XML Interchange Files</a:t>
            </a:r>
          </a:p>
          <a:p>
            <a:pPr>
              <a:buFont typeface="Wingdings" pitchFamily="2" charset="2"/>
              <a:buChar char="q"/>
            </a:pPr>
            <a:r>
              <a:rPr lang="en-US" dirty="0" smtClean="0"/>
              <a:t>Review </a:t>
            </a:r>
            <a:r>
              <a:rPr lang="en-US" dirty="0"/>
              <a:t>of </a:t>
            </a:r>
            <a:r>
              <a:rPr lang="en-US" dirty="0" smtClean="0"/>
              <a:t>the TSDS eData Manager (TSDS eDM) and </a:t>
            </a:r>
            <a:r>
              <a:rPr lang="en-US" dirty="0"/>
              <a:t>its purpose in the data flow process</a:t>
            </a:r>
          </a:p>
          <a:p>
            <a:pPr>
              <a:buFont typeface="Wingdings" pitchFamily="2" charset="2"/>
              <a:buChar char="q"/>
            </a:pPr>
            <a:r>
              <a:rPr lang="en-US" dirty="0"/>
              <a:t>Learn how an XML Interchange File processes through the </a:t>
            </a:r>
            <a:r>
              <a:rPr lang="en-US" dirty="0" smtClean="0"/>
              <a:t>system</a:t>
            </a:r>
          </a:p>
          <a:p>
            <a:pPr>
              <a:buFont typeface="Wingdings" pitchFamily="2" charset="2"/>
              <a:buChar char="q"/>
            </a:pPr>
            <a:r>
              <a:rPr lang="en-US" dirty="0" smtClean="0"/>
              <a:t>Learn how to manually upload an XML Interchange File</a:t>
            </a:r>
            <a:endParaRPr lang="en-US" dirty="0"/>
          </a:p>
          <a:p>
            <a:pPr>
              <a:buFont typeface="Wingdings" pitchFamily="2" charset="2"/>
              <a:buChar char="q"/>
            </a:pPr>
            <a:r>
              <a:rPr lang="en-US" dirty="0" smtClean="0"/>
              <a:t>Verify </a:t>
            </a:r>
            <a:r>
              <a:rPr lang="en-US" dirty="0"/>
              <a:t>that the Operational Data Store (ODS) has been </a:t>
            </a:r>
            <a:r>
              <a:rPr lang="en-US" dirty="0" smtClean="0"/>
              <a:t>updated</a:t>
            </a:r>
          </a:p>
          <a:p>
            <a:pPr>
              <a:buFont typeface="Wingdings" pitchFamily="2" charset="2"/>
              <a:buChar char="q"/>
            </a:pPr>
            <a:r>
              <a:rPr lang="en-US" dirty="0" smtClean="0"/>
              <a:t>Learn how to run the Delete Utility</a:t>
            </a:r>
            <a:endParaRPr lang="en-US" dirty="0"/>
          </a:p>
        </p:txBody>
      </p:sp>
    </p:spTree>
    <p:extLst>
      <p:ext uri="{BB962C8B-B14F-4D97-AF65-F5344CB8AC3E}">
        <p14:creationId xmlns:p14="http://schemas.microsoft.com/office/powerpoint/2010/main" val="2214035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20</a:t>
            </a:fld>
            <a:endParaRPr lang="en-US" dirty="0"/>
          </a:p>
        </p:txBody>
      </p:sp>
      <p:sp>
        <p:nvSpPr>
          <p:cNvPr id="3" name="Title 2"/>
          <p:cNvSpPr>
            <a:spLocks noGrp="1"/>
          </p:cNvSpPr>
          <p:nvPr>
            <p:ph type="title"/>
          </p:nvPr>
        </p:nvSpPr>
        <p:spPr>
          <a:xfrm>
            <a:off x="1905000" y="457200"/>
            <a:ext cx="6705600" cy="685800"/>
          </a:xfrm>
        </p:spPr>
        <p:txBody>
          <a:bodyPr>
            <a:normAutofit fontScale="90000"/>
          </a:bodyPr>
          <a:lstStyle/>
          <a:p>
            <a:r>
              <a:rPr lang="en-US" dirty="0" smtClean="0"/>
              <a:t>TSDS DTU: Installation Configuration &amp;</a:t>
            </a:r>
            <a:br>
              <a:rPr lang="en-US" dirty="0" smtClean="0"/>
            </a:br>
            <a:r>
              <a:rPr lang="en-US" dirty="0" smtClean="0"/>
              <a:t> File Archives</a:t>
            </a:r>
            <a:endParaRPr lang="en-US" dirty="0"/>
          </a:p>
        </p:txBody>
      </p:sp>
      <p:sp>
        <p:nvSpPr>
          <p:cNvPr id="4" name="Content Placeholder 3"/>
          <p:cNvSpPr>
            <a:spLocks noGrp="1"/>
          </p:cNvSpPr>
          <p:nvPr>
            <p:ph sz="quarter" idx="1"/>
          </p:nvPr>
        </p:nvSpPr>
        <p:spPr/>
        <p:txBody>
          <a:bodyPr/>
          <a:lstStyle/>
          <a:p>
            <a:r>
              <a:rPr lang="en-US" dirty="0"/>
              <a:t>The DTU will archive files per collection by creating a zip file in the “TMP” folder under DTU installation </a:t>
            </a:r>
            <a:r>
              <a:rPr lang="en-US" dirty="0" smtClean="0"/>
              <a:t>directory</a:t>
            </a:r>
          </a:p>
          <a:p>
            <a:r>
              <a:rPr lang="en-US" dirty="0" smtClean="0"/>
              <a:t>There </a:t>
            </a:r>
            <a:r>
              <a:rPr lang="en-US" dirty="0"/>
              <a:t>is a check box in the configuration panel as “remove archive files after the transfer” if it’s enabled the DTU will delete zip files under the “TMP”  folder after the transfer, if it is not enabled the DTU will not remove the zip file.   The DTU does not remove the original files selected for an On Demand transfer.</a:t>
            </a:r>
          </a:p>
          <a:p>
            <a:r>
              <a:rPr lang="en-US" dirty="0"/>
              <a:t>As for scheduled transfers, the DTU will create a zip file per collection under the scheduled task’s </a:t>
            </a:r>
            <a:r>
              <a:rPr lang="en-US" dirty="0" smtClean="0"/>
              <a:t>folder</a:t>
            </a:r>
            <a:r>
              <a:rPr lang="en-US" dirty="0"/>
              <a:t>  </a:t>
            </a:r>
            <a:endParaRPr lang="en-US" dirty="0" smtClean="0"/>
          </a:p>
          <a:p>
            <a:r>
              <a:rPr lang="en-US" dirty="0" smtClean="0"/>
              <a:t>The </a:t>
            </a:r>
            <a:r>
              <a:rPr lang="en-US" dirty="0"/>
              <a:t>DTU will delete the original files and create an archive folder under the original source folder. The DTU will place the zip files it transfers into the archive folder.  These zip files are not deleted by the DTU.  It is the LEA responsibility to remove these files.</a:t>
            </a:r>
          </a:p>
          <a:p>
            <a:endParaRPr lang="en-US" dirty="0"/>
          </a:p>
        </p:txBody>
      </p:sp>
    </p:spTree>
    <p:extLst>
      <p:ext uri="{BB962C8B-B14F-4D97-AF65-F5344CB8AC3E}">
        <p14:creationId xmlns:p14="http://schemas.microsoft.com/office/powerpoint/2010/main" val="34667560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55BA37A3349F9545AF7423F1DC7E153E@te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2228850"/>
            <a:ext cx="2447925"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TSDS DTU: Locate Icon</a:t>
            </a: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21</a:t>
            </a:fld>
            <a:endParaRPr lang="en-US" dirty="0"/>
          </a:p>
        </p:txBody>
      </p:sp>
      <p:sp>
        <p:nvSpPr>
          <p:cNvPr id="14" name="Rectangle 13"/>
          <p:cNvSpPr/>
          <p:nvPr/>
        </p:nvSpPr>
        <p:spPr>
          <a:xfrm rot="5400000">
            <a:off x="4342328" y="4877873"/>
            <a:ext cx="468870" cy="2447925"/>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3085233" y="1688068"/>
            <a:ext cx="3124199"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Select All Programs</a:t>
            </a:r>
            <a:endParaRPr lang="en-US" dirty="0"/>
          </a:p>
        </p:txBody>
      </p:sp>
      <p:sp>
        <p:nvSpPr>
          <p:cNvPr id="12" name="Right Arrow 11"/>
          <p:cNvSpPr/>
          <p:nvPr/>
        </p:nvSpPr>
        <p:spPr>
          <a:xfrm rot="1237869">
            <a:off x="2938087" y="566766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882962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F7CF4ACBE741734E9736AB697D07985A@te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2228850"/>
            <a:ext cx="2390775"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TSDS DTU: Local Access</a:t>
            </a: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22</a:t>
            </a:fld>
            <a:endParaRPr lang="en-US" dirty="0"/>
          </a:p>
        </p:txBody>
      </p:sp>
      <p:sp>
        <p:nvSpPr>
          <p:cNvPr id="14" name="Rectangle 13"/>
          <p:cNvSpPr/>
          <p:nvPr/>
        </p:nvSpPr>
        <p:spPr>
          <a:xfrm rot="5400000">
            <a:off x="4367352" y="2663109"/>
            <a:ext cx="284739" cy="2466243"/>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2209800" y="1688068"/>
            <a:ext cx="4648199"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Select TSDS DTU under the installation folder</a:t>
            </a:r>
            <a:endParaRPr lang="en-US" dirty="0"/>
          </a:p>
        </p:txBody>
      </p:sp>
      <p:sp>
        <p:nvSpPr>
          <p:cNvPr id="12" name="Right Arrow 11"/>
          <p:cNvSpPr/>
          <p:nvPr/>
        </p:nvSpPr>
        <p:spPr>
          <a:xfrm rot="9080190">
            <a:off x="4797320" y="340578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821442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F49BFA2FA7C638488AC96B09393866B4@te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2524187"/>
            <a:ext cx="6400800" cy="319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TSDS DTU: Local Access</a:t>
            </a: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23</a:t>
            </a:fld>
            <a:endParaRPr lang="en-US" dirty="0"/>
          </a:p>
        </p:txBody>
      </p:sp>
      <p:sp>
        <p:nvSpPr>
          <p:cNvPr id="11" name="TextBox 10"/>
          <p:cNvSpPr txBox="1"/>
          <p:nvPr/>
        </p:nvSpPr>
        <p:spPr>
          <a:xfrm>
            <a:off x="3009900" y="1828800"/>
            <a:ext cx="3124199"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Let the batch file run</a:t>
            </a:r>
            <a:endParaRPr lang="en-US" dirty="0"/>
          </a:p>
        </p:txBody>
      </p:sp>
    </p:spTree>
    <p:extLst>
      <p:ext uri="{BB962C8B-B14F-4D97-AF65-F5344CB8AC3E}">
        <p14:creationId xmlns:p14="http://schemas.microsoft.com/office/powerpoint/2010/main" val="22001774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TSDS DTU: Local Access</a:t>
            </a: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24</a:t>
            </a:fld>
            <a:endParaRPr lang="en-US" dirty="0"/>
          </a:p>
        </p:txBody>
      </p:sp>
      <p:sp>
        <p:nvSpPr>
          <p:cNvPr id="11" name="TextBox 10"/>
          <p:cNvSpPr txBox="1"/>
          <p:nvPr/>
        </p:nvSpPr>
        <p:spPr>
          <a:xfrm>
            <a:off x="685800" y="1752600"/>
            <a:ext cx="77724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marL="285750" indent="-285750">
              <a:buFont typeface="Arial" panose="020B0604020202020204" pitchFamily="34" charset="0"/>
              <a:buChar char="•"/>
            </a:pPr>
            <a:r>
              <a:rPr lang="en-US" dirty="0" smtClean="0"/>
              <a:t>Enter the TEAL ID for your service account</a:t>
            </a:r>
          </a:p>
          <a:p>
            <a:pPr marL="285750" indent="-285750">
              <a:buFont typeface="Arial" panose="020B0604020202020204" pitchFamily="34" charset="0"/>
              <a:buChar char="•"/>
            </a:pPr>
            <a:r>
              <a:rPr lang="en-US" dirty="0" smtClean="0"/>
              <a:t>Note that after the initial installation, the TSDS DTU is accessed </a:t>
            </a:r>
            <a:r>
              <a:rPr lang="en-US" i="1" dirty="0" smtClean="0"/>
              <a:t>locally</a:t>
            </a:r>
          </a:p>
          <a:p>
            <a:pPr marL="742950" lvl="1" indent="-285750">
              <a:buFont typeface="Arial" panose="020B0604020202020204" pitchFamily="34" charset="0"/>
              <a:buChar char="•"/>
            </a:pPr>
            <a:r>
              <a:rPr lang="en-US" dirty="0" smtClean="0"/>
              <a:t>There is no need to log into TEAL to access the DTU</a:t>
            </a:r>
          </a:p>
          <a:p>
            <a:endParaRPr lang="en-US" dirty="0"/>
          </a:p>
        </p:txBody>
      </p:sp>
      <p:pic>
        <p:nvPicPr>
          <p:cNvPr id="17410" name="Picture 2" descr="CBB508CD057E0742BD770E2969EFB407@tea"/>
          <p:cNvPicPr>
            <a:picLocks noChangeAspect="1" noChangeArrowheads="1"/>
          </p:cNvPicPr>
          <p:nvPr/>
        </p:nvPicPr>
        <p:blipFill rotWithShape="1">
          <a:blip r:embed="rId3">
            <a:extLst>
              <a:ext uri="{28A0092B-C50C-407E-A947-70E740481C1C}">
                <a14:useLocalDpi xmlns:a14="http://schemas.microsoft.com/office/drawing/2010/main" val="0"/>
              </a:ext>
            </a:extLst>
          </a:blip>
          <a:srcRect t="3624" b="13177"/>
          <a:stretch/>
        </p:blipFill>
        <p:spPr bwMode="auto">
          <a:xfrm>
            <a:off x="1676400" y="3108960"/>
            <a:ext cx="5810250" cy="336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47151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Navigation Tabs</a:t>
            </a:r>
            <a:endParaRPr lang="en-US" dirty="0"/>
          </a:p>
        </p:txBody>
      </p:sp>
      <p:pic>
        <p:nvPicPr>
          <p:cNvPr id="5" name="Picture 4"/>
          <p:cNvPicPr/>
          <p:nvPr/>
        </p:nvPicPr>
        <p:blipFill rotWithShape="1">
          <a:blip r:embed="rId3">
            <a:extLst>
              <a:ext uri="{28A0092B-C50C-407E-A947-70E740481C1C}">
                <a14:useLocalDpi xmlns:a14="http://schemas.microsoft.com/office/drawing/2010/main" val="0"/>
              </a:ext>
            </a:extLst>
          </a:blip>
          <a:srcRect t="3432"/>
          <a:stretch/>
        </p:blipFill>
        <p:spPr bwMode="auto">
          <a:xfrm>
            <a:off x="2819400" y="1909482"/>
            <a:ext cx="6126480" cy="4415118"/>
          </a:xfrm>
          <a:prstGeom prst="rect">
            <a:avLst/>
          </a:prstGeom>
          <a:noFill/>
          <a:ln>
            <a:noFill/>
          </a:ln>
          <a:effectLst>
            <a:outerShdw blurRad="63500" sx="102000" sy="102000" algn="ctr" rotWithShape="0">
              <a:prstClr val="black">
                <a:alpha val="40000"/>
              </a:prstClr>
            </a:outerShdw>
          </a:effectLst>
        </p:spPr>
      </p:pic>
      <p:sp>
        <p:nvSpPr>
          <p:cNvPr id="7"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25</a:t>
            </a:fld>
            <a:endParaRPr lang="en-US" dirty="0"/>
          </a:p>
        </p:txBody>
      </p:sp>
      <p:sp>
        <p:nvSpPr>
          <p:cNvPr id="6" name="Content Placeholder 8"/>
          <p:cNvSpPr>
            <a:spLocks noGrp="1"/>
          </p:cNvSpPr>
          <p:nvPr>
            <p:ph sz="quarter" idx="1"/>
          </p:nvPr>
        </p:nvSpPr>
        <p:spPr>
          <a:xfrm>
            <a:off x="304800" y="1909482"/>
            <a:ext cx="5029200" cy="2438400"/>
          </a:xfrm>
        </p:spPr>
        <p:txBody>
          <a:bodyPr/>
          <a:lstStyle/>
          <a:p>
            <a:r>
              <a:rPr lang="en-US" dirty="0" smtClean="0"/>
              <a:t>Navigation Tabs:</a:t>
            </a:r>
          </a:p>
          <a:p>
            <a:pPr lvl="1"/>
            <a:r>
              <a:rPr lang="en-US" dirty="0" smtClean="0">
                <a:latin typeface="+mn-lt"/>
              </a:rPr>
              <a:t>On Demand</a:t>
            </a:r>
          </a:p>
          <a:p>
            <a:pPr lvl="1"/>
            <a:r>
              <a:rPr lang="en-US" dirty="0" smtClean="0">
                <a:latin typeface="+mn-lt"/>
              </a:rPr>
              <a:t>Schedule</a:t>
            </a:r>
          </a:p>
          <a:p>
            <a:pPr lvl="1"/>
            <a:r>
              <a:rPr lang="en-US" dirty="0" smtClean="0">
                <a:latin typeface="+mn-lt"/>
              </a:rPr>
              <a:t>Recent Transfer </a:t>
            </a:r>
          </a:p>
          <a:p>
            <a:pPr marL="365760" lvl="1" indent="0">
              <a:buNone/>
            </a:pPr>
            <a:r>
              <a:rPr lang="en-US" dirty="0">
                <a:latin typeface="+mn-lt"/>
              </a:rPr>
              <a:t> </a:t>
            </a:r>
            <a:r>
              <a:rPr lang="en-US" dirty="0" smtClean="0">
                <a:latin typeface="+mn-lt"/>
              </a:rPr>
              <a:t>   History</a:t>
            </a:r>
          </a:p>
          <a:p>
            <a:pPr lvl="1"/>
            <a:r>
              <a:rPr lang="en-US" dirty="0" smtClean="0">
                <a:latin typeface="+mn-lt"/>
              </a:rPr>
              <a:t>Logs</a:t>
            </a:r>
          </a:p>
          <a:p>
            <a:pPr lvl="1"/>
            <a:r>
              <a:rPr lang="en-US" dirty="0" smtClean="0">
                <a:latin typeface="+mn-lt"/>
              </a:rPr>
              <a:t>Configuration</a:t>
            </a:r>
            <a:endParaRPr lang="en-US" dirty="0">
              <a:latin typeface="+mn-lt"/>
            </a:endParaRPr>
          </a:p>
        </p:txBody>
      </p:sp>
    </p:spTree>
    <p:extLst>
      <p:ext uri="{BB962C8B-B14F-4D97-AF65-F5344CB8AC3E}">
        <p14:creationId xmlns:p14="http://schemas.microsoft.com/office/powerpoint/2010/main" val="19154550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8421" t="4562" r="78276" b="72853"/>
          <a:stretch/>
        </p:blipFill>
        <p:spPr bwMode="auto">
          <a:xfrm>
            <a:off x="3962400" y="1981200"/>
            <a:ext cx="4995804" cy="265042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1905000" y="457200"/>
            <a:ext cx="6858000" cy="841248"/>
          </a:xfrm>
        </p:spPr>
        <p:txBody>
          <a:bodyPr>
            <a:noAutofit/>
          </a:bodyPr>
          <a:lstStyle/>
          <a:p>
            <a:r>
              <a:rPr lang="en-US" dirty="0" smtClean="0"/>
              <a:t>TSDS DTU:  Menu Choices</a:t>
            </a:r>
            <a:endParaRPr lang="en-US" dirty="0"/>
          </a:p>
        </p:txBody>
      </p:sp>
      <p:sp>
        <p:nvSpPr>
          <p:cNvPr id="5" name="Rectangle 4"/>
          <p:cNvSpPr/>
          <p:nvPr/>
        </p:nvSpPr>
        <p:spPr>
          <a:xfrm rot="5400000">
            <a:off x="4076698" y="1943101"/>
            <a:ext cx="990602" cy="10667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ight Arrow 5"/>
          <p:cNvSpPr/>
          <p:nvPr/>
        </p:nvSpPr>
        <p:spPr>
          <a:xfrm rot="12635025">
            <a:off x="5152368" y="264253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26</a:t>
            </a:fld>
            <a:endParaRPr lang="en-US" dirty="0"/>
          </a:p>
        </p:txBody>
      </p:sp>
      <p:sp>
        <p:nvSpPr>
          <p:cNvPr id="9" name="Content Placeholder 8"/>
          <p:cNvSpPr>
            <a:spLocks noGrp="1"/>
          </p:cNvSpPr>
          <p:nvPr>
            <p:ph sz="quarter" idx="1"/>
          </p:nvPr>
        </p:nvSpPr>
        <p:spPr>
          <a:xfrm>
            <a:off x="304800" y="1909827"/>
            <a:ext cx="5029200" cy="2438400"/>
          </a:xfrm>
        </p:spPr>
        <p:txBody>
          <a:bodyPr/>
          <a:lstStyle/>
          <a:p>
            <a:r>
              <a:rPr lang="en-US" dirty="0" smtClean="0"/>
              <a:t>Menu Options:</a:t>
            </a:r>
          </a:p>
          <a:p>
            <a:pPr lvl="1"/>
            <a:r>
              <a:rPr lang="en-US" dirty="0" smtClean="0">
                <a:latin typeface="+mn-lt"/>
              </a:rPr>
              <a:t>About:  version details for the </a:t>
            </a:r>
          </a:p>
          <a:p>
            <a:pPr marL="365760" lvl="1" indent="0">
              <a:buNone/>
            </a:pPr>
            <a:r>
              <a:rPr lang="en-US" dirty="0">
                <a:latin typeface="+mn-lt"/>
              </a:rPr>
              <a:t> </a:t>
            </a:r>
            <a:r>
              <a:rPr lang="en-US" dirty="0" smtClean="0">
                <a:latin typeface="+mn-lt"/>
              </a:rPr>
              <a:t>   TSDS DTU</a:t>
            </a:r>
            <a:endParaRPr lang="en-US" dirty="0">
              <a:latin typeface="+mn-lt"/>
            </a:endParaRPr>
          </a:p>
          <a:p>
            <a:pPr lvl="1"/>
            <a:r>
              <a:rPr lang="en-US" dirty="0" smtClean="0">
                <a:latin typeface="+mn-lt"/>
              </a:rPr>
              <a:t>Exit:  exit the application</a:t>
            </a:r>
            <a:endParaRPr lang="en-US" dirty="0">
              <a:latin typeface="+mn-lt"/>
            </a:endParaRPr>
          </a:p>
        </p:txBody>
      </p:sp>
    </p:spTree>
    <p:extLst>
      <p:ext uri="{BB962C8B-B14F-4D97-AF65-F5344CB8AC3E}">
        <p14:creationId xmlns:p14="http://schemas.microsoft.com/office/powerpoint/2010/main" val="11746594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TSDS DTU: On Demand Tab</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27</a:t>
            </a:fld>
            <a:endParaRPr lang="en-US" dirty="0"/>
          </a:p>
        </p:txBody>
      </p:sp>
    </p:spTree>
    <p:extLst>
      <p:ext uri="{BB962C8B-B14F-4D97-AF65-F5344CB8AC3E}">
        <p14:creationId xmlns:p14="http://schemas.microsoft.com/office/powerpoint/2010/main" val="30452903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28</a:t>
            </a:fld>
            <a:endParaRPr lang="en-US" dirty="0"/>
          </a:p>
        </p:txBody>
      </p:sp>
      <p:sp>
        <p:nvSpPr>
          <p:cNvPr id="2" name="Title 1"/>
          <p:cNvSpPr>
            <a:spLocks noGrp="1"/>
          </p:cNvSpPr>
          <p:nvPr>
            <p:ph type="title"/>
          </p:nvPr>
        </p:nvSpPr>
        <p:spPr/>
        <p:txBody>
          <a:bodyPr>
            <a:normAutofit/>
          </a:bodyPr>
          <a:lstStyle/>
          <a:p>
            <a:r>
              <a:rPr lang="en-US" dirty="0" smtClean="0"/>
              <a:t>TSDS DTU: Quick Reference Guides</a:t>
            </a:r>
            <a:endParaRPr lang="en-US" dirty="0"/>
          </a:p>
        </p:txBody>
      </p:sp>
      <p:sp>
        <p:nvSpPr>
          <p:cNvPr id="4" name="Content Placeholder 3"/>
          <p:cNvSpPr>
            <a:spLocks noGrp="1"/>
          </p:cNvSpPr>
          <p:nvPr>
            <p:ph sz="quarter" idx="1"/>
          </p:nvPr>
        </p:nvSpPr>
        <p:spPr/>
        <p:txBody>
          <a:bodyPr/>
          <a:lstStyle/>
          <a:p>
            <a:r>
              <a:rPr lang="en-US" dirty="0" smtClean="0"/>
              <a:t>The DTU has two means of transferring XML Interchange Files</a:t>
            </a:r>
          </a:p>
          <a:p>
            <a:pPr lvl="1"/>
            <a:r>
              <a:rPr lang="en-US" dirty="0" smtClean="0"/>
              <a:t>On Demand Transfers</a:t>
            </a:r>
          </a:p>
          <a:p>
            <a:pPr lvl="1"/>
            <a:r>
              <a:rPr lang="en-US" dirty="0" smtClean="0"/>
              <a:t>Scheduled Transfers</a:t>
            </a:r>
          </a:p>
          <a:p>
            <a:r>
              <a:rPr lang="en-US" dirty="0" smtClean="0"/>
              <a:t>Under this course in Project Share there are quick reference guides for each of these functions</a:t>
            </a:r>
          </a:p>
          <a:p>
            <a:r>
              <a:rPr lang="en-US" dirty="0" smtClean="0"/>
              <a:t>Let’s take a moment and download them from the course</a:t>
            </a:r>
          </a:p>
        </p:txBody>
      </p:sp>
      <p:sp>
        <p:nvSpPr>
          <p:cNvPr id="7" name="Rounded Rectangle 6"/>
          <p:cNvSpPr/>
          <p:nvPr/>
        </p:nvSpPr>
        <p:spPr>
          <a:xfrm>
            <a:off x="2590800" y="4495800"/>
            <a:ext cx="3962400" cy="60376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3169500" y="4613017"/>
            <a:ext cx="2804999" cy="369332"/>
          </a:xfrm>
          <a:prstGeom prst="rect">
            <a:avLst/>
          </a:prstGeom>
        </p:spPr>
        <p:txBody>
          <a:bodyPr wrap="none">
            <a:spAutoFit/>
          </a:bodyPr>
          <a:lstStyle/>
          <a:p>
            <a:pPr algn="ctr"/>
            <a:r>
              <a:rPr lang="en-US" b="1" dirty="0">
                <a:solidFill>
                  <a:srgbClr val="FFFFFF"/>
                </a:solidFill>
                <a:hlinkClick r:id="rId3"/>
              </a:rPr>
              <a:t>www.projectsharetx.org</a:t>
            </a:r>
            <a:endParaRPr lang="en-US" b="1" dirty="0">
              <a:solidFill>
                <a:srgbClr val="FFFFFF"/>
              </a:solidFill>
            </a:endParaRPr>
          </a:p>
        </p:txBody>
      </p:sp>
    </p:spTree>
    <p:extLst>
      <p:ext uri="{BB962C8B-B14F-4D97-AF65-F5344CB8AC3E}">
        <p14:creationId xmlns:p14="http://schemas.microsoft.com/office/powerpoint/2010/main" val="281686901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rotWithShape="1">
          <a:blip r:embed="rId3">
            <a:extLst>
              <a:ext uri="{28A0092B-C50C-407E-A947-70E740481C1C}">
                <a14:useLocalDpi xmlns:a14="http://schemas.microsoft.com/office/drawing/2010/main" val="0"/>
              </a:ext>
            </a:extLst>
          </a:blip>
          <a:srcRect t="3080"/>
          <a:stretch/>
        </p:blipFill>
        <p:spPr bwMode="auto">
          <a:xfrm>
            <a:off x="1066800" y="1755058"/>
            <a:ext cx="6896101" cy="4874342"/>
          </a:xfrm>
          <a:prstGeom prst="rect">
            <a:avLst/>
          </a:prstGeom>
          <a:noFill/>
          <a:ln>
            <a:noFill/>
          </a:ln>
          <a:effectLst>
            <a:outerShdw blurRad="63500" sx="102000" sy="102000" algn="ctr" rotWithShape="0">
              <a:prstClr val="black">
                <a:alpha val="40000"/>
              </a:prstClr>
            </a:outerShdw>
          </a:effectLst>
        </p:spPr>
      </p:pic>
      <p:sp>
        <p:nvSpPr>
          <p:cNvPr id="2" name="Title 1"/>
          <p:cNvSpPr>
            <a:spLocks noGrp="1"/>
          </p:cNvSpPr>
          <p:nvPr>
            <p:ph type="title"/>
          </p:nvPr>
        </p:nvSpPr>
        <p:spPr>
          <a:xfrm>
            <a:off x="1905000" y="457200"/>
            <a:ext cx="6858000" cy="841248"/>
          </a:xfrm>
        </p:spPr>
        <p:txBody>
          <a:bodyPr>
            <a:noAutofit/>
          </a:bodyPr>
          <a:lstStyle/>
          <a:p>
            <a:r>
              <a:rPr lang="en-US" dirty="0" smtClean="0"/>
              <a:t>TSDS DTU: On Demand Tab Navigation</a:t>
            </a:r>
            <a:endParaRPr lang="en-US" dirty="0"/>
          </a:p>
        </p:txBody>
      </p:sp>
      <p:sp>
        <p:nvSpPr>
          <p:cNvPr id="3" name="TextBox 2"/>
          <p:cNvSpPr txBox="1"/>
          <p:nvPr/>
        </p:nvSpPr>
        <p:spPr>
          <a:xfrm>
            <a:off x="2438400" y="3461843"/>
            <a:ext cx="2438400" cy="830997"/>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sz="1600" dirty="0" smtClean="0"/>
              <a:t>This section displays all the files the user adds</a:t>
            </a:r>
          </a:p>
          <a:p>
            <a:endParaRPr lang="en-US" sz="1600" dirty="0"/>
          </a:p>
        </p:txBody>
      </p:sp>
      <p:sp>
        <p:nvSpPr>
          <p:cNvPr id="8" name="TextBox 7"/>
          <p:cNvSpPr txBox="1"/>
          <p:nvPr/>
        </p:nvSpPr>
        <p:spPr>
          <a:xfrm>
            <a:off x="1764521" y="5958482"/>
            <a:ext cx="3721879" cy="59471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sz="1600" dirty="0" smtClean="0"/>
              <a:t>This section displays all the files the user transferred</a:t>
            </a:r>
            <a:endParaRPr lang="en-US" sz="1600" dirty="0"/>
          </a:p>
        </p:txBody>
      </p:sp>
      <p:sp>
        <p:nvSpPr>
          <p:cNvPr id="9" name="Right Arrow 8"/>
          <p:cNvSpPr/>
          <p:nvPr/>
        </p:nvSpPr>
        <p:spPr>
          <a:xfrm rot="15177500">
            <a:off x="1869385" y="245665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29</a:t>
            </a:fld>
            <a:endParaRPr lang="en-US" dirty="0"/>
          </a:p>
        </p:txBody>
      </p:sp>
    </p:spTree>
    <p:extLst>
      <p:ext uri="{BB962C8B-B14F-4D97-AF65-F5344CB8AC3E}">
        <p14:creationId xmlns:p14="http://schemas.microsoft.com/office/powerpoint/2010/main" val="31706939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457200"/>
            <a:ext cx="6858000" cy="838200"/>
          </a:xfrm>
          <a:prstGeom prst="rect">
            <a:avLst/>
          </a:prstGeom>
        </p:spPr>
        <p:txBody>
          <a:bodyPr>
            <a:noAutofit/>
          </a:bodyPr>
          <a:lstStyle/>
          <a:p>
            <a:r>
              <a:rPr lang="en-US" dirty="0" smtClean="0"/>
              <a:t>Course Objectives</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3</a:t>
            </a:fld>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800" b="1" dirty="0" smtClean="0">
                <a:solidFill>
                  <a:schemeClr val="accent2"/>
                </a:solidFill>
              </a:rPr>
              <a:t>The participant will be able to:</a:t>
            </a:r>
          </a:p>
          <a:p>
            <a:pPr lvl="1">
              <a:lnSpc>
                <a:spcPct val="106000"/>
              </a:lnSpc>
              <a:spcBef>
                <a:spcPts val="600"/>
              </a:spcBef>
              <a:spcAft>
                <a:spcPts val="300"/>
              </a:spcAft>
            </a:pPr>
            <a:r>
              <a:rPr lang="en-US" sz="1800" dirty="0" smtClean="0"/>
              <a:t>Explain </a:t>
            </a:r>
            <a:r>
              <a:rPr lang="en-US" sz="1800" dirty="0"/>
              <a:t>the </a:t>
            </a:r>
            <a:r>
              <a:rPr lang="en-US" sz="1800" dirty="0" smtClean="0"/>
              <a:t>TSDS High Level End User Process Map</a:t>
            </a:r>
            <a:endParaRPr lang="en-US" sz="1800" dirty="0"/>
          </a:p>
          <a:p>
            <a:pPr lvl="1">
              <a:lnSpc>
                <a:spcPct val="106000"/>
              </a:lnSpc>
              <a:spcBef>
                <a:spcPts val="600"/>
              </a:spcBef>
              <a:spcAft>
                <a:spcPts val="300"/>
              </a:spcAft>
            </a:pPr>
            <a:r>
              <a:rPr lang="en-US" sz="1800" dirty="0" smtClean="0"/>
              <a:t>Access and navigate the TSDS DTU</a:t>
            </a:r>
          </a:p>
          <a:p>
            <a:pPr lvl="1">
              <a:lnSpc>
                <a:spcPct val="106000"/>
              </a:lnSpc>
              <a:spcBef>
                <a:spcPts val="600"/>
              </a:spcBef>
              <a:spcAft>
                <a:spcPts val="300"/>
              </a:spcAft>
            </a:pPr>
            <a:r>
              <a:rPr lang="en-US" sz="1800" dirty="0" smtClean="0"/>
              <a:t>Transfer files on demand</a:t>
            </a:r>
          </a:p>
          <a:p>
            <a:pPr lvl="1">
              <a:lnSpc>
                <a:spcPct val="106000"/>
              </a:lnSpc>
              <a:spcBef>
                <a:spcPts val="600"/>
              </a:spcBef>
              <a:spcAft>
                <a:spcPts val="300"/>
              </a:spcAft>
            </a:pPr>
            <a:r>
              <a:rPr lang="en-US" sz="1800" dirty="0" smtClean="0"/>
              <a:t>Schedule file transfers</a:t>
            </a:r>
          </a:p>
          <a:p>
            <a:pPr lvl="1">
              <a:lnSpc>
                <a:spcPct val="106000"/>
              </a:lnSpc>
              <a:spcBef>
                <a:spcPts val="600"/>
              </a:spcBef>
              <a:spcAft>
                <a:spcPts val="300"/>
              </a:spcAft>
            </a:pPr>
            <a:r>
              <a:rPr lang="en-US" sz="1800" dirty="0" smtClean="0"/>
              <a:t>Monitor and verify file transfers</a:t>
            </a:r>
          </a:p>
          <a:p>
            <a:pPr lvl="1">
              <a:lnSpc>
                <a:spcPct val="106000"/>
              </a:lnSpc>
              <a:spcBef>
                <a:spcPts val="600"/>
              </a:spcBef>
              <a:spcAft>
                <a:spcPts val="300"/>
              </a:spcAft>
            </a:pPr>
            <a:r>
              <a:rPr lang="en-US" sz="1800" dirty="0" smtClean="0"/>
              <a:t>Access and navigate TSDS eDM</a:t>
            </a:r>
          </a:p>
          <a:p>
            <a:pPr lvl="1">
              <a:lnSpc>
                <a:spcPct val="106000"/>
              </a:lnSpc>
              <a:spcBef>
                <a:spcPts val="600"/>
              </a:spcBef>
              <a:spcAft>
                <a:spcPts val="300"/>
              </a:spcAft>
            </a:pPr>
            <a:r>
              <a:rPr lang="en-US" sz="1800" dirty="0" smtClean="0"/>
              <a:t>Upload an XML Interchange File</a:t>
            </a:r>
          </a:p>
          <a:p>
            <a:pPr lvl="1">
              <a:lnSpc>
                <a:spcPct val="106000"/>
              </a:lnSpc>
              <a:spcBef>
                <a:spcPts val="600"/>
              </a:spcBef>
              <a:spcAft>
                <a:spcPts val="300"/>
              </a:spcAft>
            </a:pPr>
            <a:r>
              <a:rPr lang="en-US" sz="1800" dirty="0" smtClean="0"/>
              <a:t>Explain where errors may be generated within the process</a:t>
            </a:r>
          </a:p>
          <a:p>
            <a:pPr lvl="1">
              <a:lnSpc>
                <a:spcPct val="106000"/>
              </a:lnSpc>
              <a:spcBef>
                <a:spcPts val="600"/>
              </a:spcBef>
              <a:spcAft>
                <a:spcPts val="300"/>
              </a:spcAft>
            </a:pPr>
            <a:r>
              <a:rPr lang="en-US" sz="1800" dirty="0" smtClean="0"/>
              <a:t>Verify the ODS has been inserted with new records</a:t>
            </a:r>
          </a:p>
          <a:p>
            <a:pPr lvl="1">
              <a:lnSpc>
                <a:spcPct val="106000"/>
              </a:lnSpc>
              <a:spcBef>
                <a:spcPts val="600"/>
              </a:spcBef>
              <a:spcAft>
                <a:spcPts val="300"/>
              </a:spcAft>
            </a:pPr>
            <a:r>
              <a:rPr lang="en-US" sz="1800" dirty="0" smtClean="0"/>
              <a:t>Run the Delete Utility</a:t>
            </a:r>
          </a:p>
          <a:p>
            <a:pPr marL="0" indent="0">
              <a:buFont typeface="Wingdings"/>
              <a:buNone/>
            </a:pPr>
            <a:endParaRPr lang="en-US" sz="2400" dirty="0"/>
          </a:p>
        </p:txBody>
      </p:sp>
    </p:spTree>
    <p:extLst>
      <p:ext uri="{BB962C8B-B14F-4D97-AF65-F5344CB8AC3E}">
        <p14:creationId xmlns:p14="http://schemas.microsoft.com/office/powerpoint/2010/main" val="25588670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3">
            <a:extLst>
              <a:ext uri="{28A0092B-C50C-407E-A947-70E740481C1C}">
                <a14:useLocalDpi xmlns:a14="http://schemas.microsoft.com/office/drawing/2010/main" val="0"/>
              </a:ext>
            </a:extLst>
          </a:blip>
          <a:srcRect t="3592"/>
          <a:stretch/>
        </p:blipFill>
        <p:spPr bwMode="auto">
          <a:xfrm>
            <a:off x="381000" y="1769806"/>
            <a:ext cx="5181600" cy="4021394"/>
          </a:xfrm>
          <a:prstGeom prst="rect">
            <a:avLst/>
          </a:prstGeom>
          <a:noFill/>
          <a:ln>
            <a:noFill/>
          </a:ln>
          <a:effectLst>
            <a:outerShdw blurRad="63500" sx="102000" sy="102000" algn="ctr" rotWithShape="0">
              <a:prstClr val="black">
                <a:alpha val="40000"/>
              </a:prstClr>
            </a:outerShdw>
          </a:effectLst>
        </p:spPr>
      </p:pic>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4656" t="22735" r="67619" b="47239"/>
          <a:stretch/>
        </p:blipFill>
        <p:spPr bwMode="auto">
          <a:xfrm>
            <a:off x="3810000" y="3185160"/>
            <a:ext cx="5095182" cy="359664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4800600" y="2226826"/>
            <a:ext cx="236717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1 – add files</a:t>
            </a:r>
            <a:endParaRPr lang="en-US" dirty="0"/>
          </a:p>
        </p:txBody>
      </p:sp>
      <p:sp>
        <p:nvSpPr>
          <p:cNvPr id="10" name="TextBox 9"/>
          <p:cNvSpPr txBox="1"/>
          <p:nvPr/>
        </p:nvSpPr>
        <p:spPr>
          <a:xfrm>
            <a:off x="5562600" y="5726048"/>
            <a:ext cx="2648778"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2 – select files</a:t>
            </a:r>
            <a:endParaRPr lang="en-US" dirty="0"/>
          </a:p>
        </p:txBody>
      </p:sp>
      <p:sp>
        <p:nvSpPr>
          <p:cNvPr id="11" name="TextBox 10"/>
          <p:cNvSpPr txBox="1"/>
          <p:nvPr/>
        </p:nvSpPr>
        <p:spPr>
          <a:xfrm>
            <a:off x="132522" y="5910714"/>
            <a:ext cx="3059624" cy="871086"/>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r>
              <a:rPr lang="en-US" dirty="0" smtClean="0"/>
              <a:t>*Users can hold down the Control key to select multiple files at once.</a:t>
            </a:r>
            <a:endParaRPr lang="en-US" dirty="0"/>
          </a:p>
        </p:txBody>
      </p:sp>
      <p:sp>
        <p:nvSpPr>
          <p:cNvPr id="9"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30</a:t>
            </a:fld>
            <a:endParaRPr lang="en-US" dirty="0"/>
          </a:p>
        </p:txBody>
      </p:sp>
      <p:sp>
        <p:nvSpPr>
          <p:cNvPr id="12" name="Title 1"/>
          <p:cNvSpPr>
            <a:spLocks noGrp="1"/>
          </p:cNvSpPr>
          <p:nvPr>
            <p:ph type="title"/>
          </p:nvPr>
        </p:nvSpPr>
        <p:spPr>
          <a:xfrm>
            <a:off x="1905000" y="457200"/>
            <a:ext cx="6858000" cy="841248"/>
          </a:xfrm>
        </p:spPr>
        <p:txBody>
          <a:bodyPr>
            <a:noAutofit/>
          </a:bodyPr>
          <a:lstStyle/>
          <a:p>
            <a:r>
              <a:rPr lang="en-US" dirty="0" smtClean="0"/>
              <a:t>TSDS DTU: On Demand Tab Select File</a:t>
            </a:r>
            <a:endParaRPr lang="en-US" dirty="0"/>
          </a:p>
        </p:txBody>
      </p:sp>
    </p:spTree>
    <p:extLst>
      <p:ext uri="{BB962C8B-B14F-4D97-AF65-F5344CB8AC3E}">
        <p14:creationId xmlns:p14="http://schemas.microsoft.com/office/powerpoint/2010/main" val="250215158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912" t="3334" r="64584" b="73888"/>
          <a:stretch/>
        </p:blipFill>
        <p:spPr bwMode="auto">
          <a:xfrm>
            <a:off x="336022" y="2223490"/>
            <a:ext cx="8426978" cy="301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9017" t="10338" r="56362" b="80773"/>
          <a:stretch/>
        </p:blipFill>
        <p:spPr bwMode="auto">
          <a:xfrm>
            <a:off x="7010400" y="2961855"/>
            <a:ext cx="1921790" cy="1540790"/>
          </a:xfrm>
          <a:prstGeom prst="rect">
            <a:avLst/>
          </a:prstGeom>
          <a:noFill/>
          <a:ln w="9525">
            <a:solidFill>
              <a:schemeClr val="tx1"/>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6" name="Rectangle 5"/>
          <p:cNvSpPr/>
          <p:nvPr/>
        </p:nvSpPr>
        <p:spPr>
          <a:xfrm rot="5400000">
            <a:off x="7666494" y="2412919"/>
            <a:ext cx="609600" cy="164341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31</a:t>
            </a:fld>
            <a:endParaRPr lang="en-US" dirty="0"/>
          </a:p>
        </p:txBody>
      </p:sp>
      <p:sp>
        <p:nvSpPr>
          <p:cNvPr id="10" name="Title 1"/>
          <p:cNvSpPr>
            <a:spLocks noGrp="1"/>
          </p:cNvSpPr>
          <p:nvPr>
            <p:ph type="title"/>
          </p:nvPr>
        </p:nvSpPr>
        <p:spPr>
          <a:xfrm>
            <a:off x="1905000" y="457200"/>
            <a:ext cx="6858000" cy="841248"/>
          </a:xfrm>
        </p:spPr>
        <p:txBody>
          <a:bodyPr>
            <a:noAutofit/>
          </a:bodyPr>
          <a:lstStyle/>
          <a:p>
            <a:r>
              <a:rPr lang="en-US" dirty="0" smtClean="0"/>
              <a:t>TSDS DTU: On Demand Tab Select File</a:t>
            </a:r>
            <a:endParaRPr lang="en-US" dirty="0"/>
          </a:p>
        </p:txBody>
      </p:sp>
      <p:sp>
        <p:nvSpPr>
          <p:cNvPr id="11" name="Content Placeholder 2"/>
          <p:cNvSpPr>
            <a:spLocks noGrp="1"/>
          </p:cNvSpPr>
          <p:nvPr>
            <p:ph sz="quarter" idx="1"/>
          </p:nvPr>
        </p:nvSpPr>
        <p:spPr>
          <a:xfrm>
            <a:off x="495300" y="1676400"/>
            <a:ext cx="8153400" cy="914400"/>
          </a:xfrm>
        </p:spPr>
        <p:txBody>
          <a:bodyPr/>
          <a:lstStyle/>
          <a:p>
            <a:pPr marL="0" indent="0">
              <a:buNone/>
            </a:pPr>
            <a:r>
              <a:rPr lang="en-US" dirty="0"/>
              <a:t>The file will be added to the </a:t>
            </a:r>
            <a:r>
              <a:rPr lang="en-US" b="1" dirty="0"/>
              <a:t>Files </a:t>
            </a:r>
            <a:r>
              <a:rPr lang="en-US" dirty="0"/>
              <a:t>section with a default </a:t>
            </a:r>
            <a:r>
              <a:rPr lang="en-US" dirty="0" smtClean="0"/>
              <a:t>check</a:t>
            </a:r>
            <a:endParaRPr lang="en-US" dirty="0"/>
          </a:p>
        </p:txBody>
      </p:sp>
    </p:spTree>
    <p:extLst>
      <p:ext uri="{BB962C8B-B14F-4D97-AF65-F5344CB8AC3E}">
        <p14:creationId xmlns:p14="http://schemas.microsoft.com/office/powerpoint/2010/main" val="25270677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95300" y="1676400"/>
            <a:ext cx="8153400" cy="914400"/>
          </a:xfrm>
        </p:spPr>
        <p:txBody>
          <a:bodyPr/>
          <a:lstStyle/>
          <a:p>
            <a:pPr marL="0" indent="0">
              <a:buNone/>
            </a:pPr>
            <a:r>
              <a:rPr lang="en-US" dirty="0"/>
              <a:t>If there is an error in the file naming convention, </a:t>
            </a:r>
            <a:r>
              <a:rPr lang="en-US" dirty="0" smtClean="0"/>
              <a:t>the system </a:t>
            </a:r>
            <a:r>
              <a:rPr lang="en-US" dirty="0"/>
              <a:t>will generate an </a:t>
            </a:r>
            <a:r>
              <a:rPr lang="en-US" b="1" dirty="0"/>
              <a:t>Invalid File Name </a:t>
            </a:r>
            <a:r>
              <a:rPr lang="en-US" dirty="0"/>
              <a:t>error </a:t>
            </a:r>
            <a:r>
              <a:rPr lang="en-US" dirty="0" smtClean="0"/>
              <a:t>message</a:t>
            </a:r>
            <a:endParaRPr lang="en-US" dirty="0"/>
          </a:p>
          <a:p>
            <a:endParaRPr lang="en-US" dirty="0"/>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1752600" y="2895600"/>
            <a:ext cx="5486400" cy="1615440"/>
          </a:xfrm>
          <a:prstGeom prst="rect">
            <a:avLst/>
          </a:prstGeom>
          <a:noFill/>
          <a:ln>
            <a:noFill/>
          </a:ln>
        </p:spPr>
      </p:pic>
      <p:sp>
        <p:nvSpPr>
          <p:cNvPr id="7"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32</a:t>
            </a:fld>
            <a:endParaRPr lang="en-US" dirty="0"/>
          </a:p>
        </p:txBody>
      </p:sp>
      <p:sp>
        <p:nvSpPr>
          <p:cNvPr id="8" name="Title 1"/>
          <p:cNvSpPr>
            <a:spLocks noGrp="1"/>
          </p:cNvSpPr>
          <p:nvPr>
            <p:ph type="title"/>
          </p:nvPr>
        </p:nvSpPr>
        <p:spPr>
          <a:xfrm>
            <a:off x="1905000" y="381000"/>
            <a:ext cx="6858000" cy="841248"/>
          </a:xfrm>
        </p:spPr>
        <p:txBody>
          <a:bodyPr>
            <a:noAutofit/>
          </a:bodyPr>
          <a:lstStyle/>
          <a:p>
            <a:r>
              <a:rPr lang="en-US" sz="2400" dirty="0" smtClean="0"/>
              <a:t>TSDS DTU: On Demand </a:t>
            </a:r>
            <a:br>
              <a:rPr lang="en-US" sz="2400" dirty="0" smtClean="0"/>
            </a:br>
            <a:r>
              <a:rPr lang="en-US" sz="2400" dirty="0" smtClean="0"/>
              <a:t>Tab Invalid File Name</a:t>
            </a:r>
            <a:endParaRPr lang="en-US" sz="2400" dirty="0"/>
          </a:p>
        </p:txBody>
      </p:sp>
    </p:spTree>
    <p:extLst>
      <p:ext uri="{BB962C8B-B14F-4D97-AF65-F5344CB8AC3E}">
        <p14:creationId xmlns:p14="http://schemas.microsoft.com/office/powerpoint/2010/main" val="22425450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912" t="3334" r="64584" b="73888"/>
          <a:stretch/>
        </p:blipFill>
        <p:spPr bwMode="auto">
          <a:xfrm>
            <a:off x="457944" y="2072640"/>
            <a:ext cx="8426978" cy="301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8896" t="10243" r="56518" b="81252"/>
          <a:stretch/>
        </p:blipFill>
        <p:spPr bwMode="auto">
          <a:xfrm>
            <a:off x="7056099" y="3056899"/>
            <a:ext cx="2011701" cy="1554480"/>
          </a:xfrm>
          <a:prstGeom prst="rect">
            <a:avLst/>
          </a:prstGeom>
          <a:noFill/>
          <a:ln w="9525">
            <a:solidFill>
              <a:schemeClr val="tx1"/>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5" name="Rectangle 4"/>
          <p:cNvSpPr/>
          <p:nvPr/>
        </p:nvSpPr>
        <p:spPr>
          <a:xfrm rot="5400000">
            <a:off x="7878350" y="3072142"/>
            <a:ext cx="397699" cy="15240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1524000" y="5166360"/>
            <a:ext cx="67056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To remove files:</a:t>
            </a:r>
          </a:p>
          <a:p>
            <a:pPr lvl="0"/>
            <a:r>
              <a:rPr lang="en-US" dirty="0"/>
              <a:t>1. Select the file(s)</a:t>
            </a:r>
          </a:p>
          <a:p>
            <a:pPr lvl="0"/>
            <a:r>
              <a:rPr lang="en-US" dirty="0"/>
              <a:t>2. Click on </a:t>
            </a:r>
            <a:r>
              <a:rPr lang="en-US" b="1" dirty="0" smtClean="0"/>
              <a:t>Remove</a:t>
            </a:r>
            <a:r>
              <a:rPr lang="en-US" dirty="0" smtClean="0"/>
              <a:t> </a:t>
            </a:r>
            <a:r>
              <a:rPr lang="en-US" dirty="0"/>
              <a:t>files button</a:t>
            </a:r>
          </a:p>
          <a:p>
            <a:pPr lvl="0"/>
            <a:r>
              <a:rPr lang="en-US" dirty="0"/>
              <a:t>3. The file will be deleted from the </a:t>
            </a:r>
            <a:r>
              <a:rPr lang="en-US" dirty="0" smtClean="0"/>
              <a:t>Files  section</a:t>
            </a:r>
            <a:endParaRPr lang="en-US" dirty="0"/>
          </a:p>
        </p:txBody>
      </p:sp>
      <p:sp>
        <p:nvSpPr>
          <p:cNvPr id="9"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33</a:t>
            </a:fld>
            <a:endParaRPr lang="en-US" dirty="0"/>
          </a:p>
        </p:txBody>
      </p:sp>
      <p:sp>
        <p:nvSpPr>
          <p:cNvPr id="10" name="Title 1"/>
          <p:cNvSpPr>
            <a:spLocks noGrp="1"/>
          </p:cNvSpPr>
          <p:nvPr>
            <p:ph type="title"/>
          </p:nvPr>
        </p:nvSpPr>
        <p:spPr>
          <a:xfrm>
            <a:off x="1905000" y="377952"/>
            <a:ext cx="6858000" cy="841248"/>
          </a:xfrm>
        </p:spPr>
        <p:txBody>
          <a:bodyPr>
            <a:noAutofit/>
          </a:bodyPr>
          <a:lstStyle/>
          <a:p>
            <a:r>
              <a:rPr lang="en-US" sz="2400" dirty="0" smtClean="0"/>
              <a:t>TSDS DTU: On Demand </a:t>
            </a:r>
            <a:br>
              <a:rPr lang="en-US" sz="2400" dirty="0" smtClean="0"/>
            </a:br>
            <a:r>
              <a:rPr lang="en-US" sz="2400" dirty="0" smtClean="0"/>
              <a:t>Tab Remove Files</a:t>
            </a:r>
            <a:endParaRPr lang="en-US" sz="2400" dirty="0"/>
          </a:p>
        </p:txBody>
      </p:sp>
    </p:spTree>
    <p:extLst>
      <p:ext uri="{BB962C8B-B14F-4D97-AF65-F5344CB8AC3E}">
        <p14:creationId xmlns:p14="http://schemas.microsoft.com/office/powerpoint/2010/main" val="8826287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912" t="3334" r="64584" b="73888"/>
          <a:stretch/>
        </p:blipFill>
        <p:spPr bwMode="auto">
          <a:xfrm>
            <a:off x="336022" y="1844040"/>
            <a:ext cx="8426978" cy="301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8896" t="10243" r="56535" b="81252"/>
          <a:stretch/>
        </p:blipFill>
        <p:spPr bwMode="auto">
          <a:xfrm>
            <a:off x="7139605" y="2987040"/>
            <a:ext cx="2004395" cy="1554480"/>
          </a:xfrm>
          <a:prstGeom prst="rect">
            <a:avLst/>
          </a:prstGeom>
          <a:noFill/>
          <a:ln w="9525">
            <a:solidFill>
              <a:schemeClr val="tx1"/>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5" name="Rectangle 4"/>
          <p:cNvSpPr/>
          <p:nvPr/>
        </p:nvSpPr>
        <p:spPr>
          <a:xfrm rot="5400000">
            <a:off x="7903191" y="3407391"/>
            <a:ext cx="457200" cy="156721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280046" y="5105400"/>
            <a:ext cx="8635354" cy="147732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latin typeface="Arial" pitchFamily="34" charset="0"/>
                <a:cs typeface="Arial" pitchFamily="34" charset="0"/>
              </a:rPr>
              <a:t>To transfer the </a:t>
            </a:r>
            <a:r>
              <a:rPr lang="en-US" dirty="0" smtClean="0">
                <a:latin typeface="Arial" pitchFamily="34" charset="0"/>
                <a:cs typeface="Arial" pitchFamily="34" charset="0"/>
              </a:rPr>
              <a:t>files:</a:t>
            </a:r>
          </a:p>
          <a:p>
            <a:pPr marL="342900" indent="-342900">
              <a:buFont typeface="+mj-lt"/>
              <a:buAutoNum type="arabicPeriod"/>
            </a:pPr>
            <a:r>
              <a:rPr lang="en-US" dirty="0" smtClean="0">
                <a:latin typeface="Arial" pitchFamily="34" charset="0"/>
                <a:cs typeface="Arial" pitchFamily="34" charset="0"/>
              </a:rPr>
              <a:t>User </a:t>
            </a:r>
            <a:r>
              <a:rPr lang="en-US" dirty="0">
                <a:latin typeface="Arial" pitchFamily="34" charset="0"/>
                <a:cs typeface="Arial" pitchFamily="34" charset="0"/>
              </a:rPr>
              <a:t>can select one or more files by clicking on the checkboxes in the select </a:t>
            </a:r>
            <a:r>
              <a:rPr lang="en-US" dirty="0" smtClean="0">
                <a:latin typeface="Arial" pitchFamily="34" charset="0"/>
                <a:cs typeface="Arial" pitchFamily="34" charset="0"/>
              </a:rPr>
              <a:t>column</a:t>
            </a:r>
            <a:endParaRPr lang="en-US" dirty="0">
              <a:latin typeface="Arial" pitchFamily="34" charset="0"/>
              <a:cs typeface="Arial" pitchFamily="34" charset="0"/>
            </a:endParaRPr>
          </a:p>
          <a:p>
            <a:pPr marL="342900" indent="-342900">
              <a:buFont typeface="+mj-lt"/>
              <a:buAutoNum type="arabicPeriod"/>
            </a:pPr>
            <a:r>
              <a:rPr lang="en-US" dirty="0" smtClean="0">
                <a:latin typeface="Arial" pitchFamily="34" charset="0"/>
                <a:cs typeface="Arial" pitchFamily="34" charset="0"/>
              </a:rPr>
              <a:t>User </a:t>
            </a:r>
            <a:r>
              <a:rPr lang="en-US" dirty="0">
                <a:latin typeface="Arial" pitchFamily="34" charset="0"/>
                <a:cs typeface="Arial" pitchFamily="34" charset="0"/>
              </a:rPr>
              <a:t>can click on the </a:t>
            </a:r>
            <a:r>
              <a:rPr lang="en-US" b="1" dirty="0" smtClean="0">
                <a:latin typeface="Arial" pitchFamily="34" charset="0"/>
                <a:cs typeface="Arial" pitchFamily="34" charset="0"/>
              </a:rPr>
              <a:t>Transfer</a:t>
            </a:r>
            <a:r>
              <a:rPr lang="en-US" dirty="0" smtClean="0">
                <a:latin typeface="Arial" pitchFamily="34" charset="0"/>
                <a:cs typeface="Arial" pitchFamily="34" charset="0"/>
              </a:rPr>
              <a:t> button</a:t>
            </a:r>
            <a:r>
              <a:rPr lang="en-US" dirty="0">
                <a:latin typeface="Arial" pitchFamily="34" charset="0"/>
                <a:cs typeface="Arial" pitchFamily="34" charset="0"/>
              </a:rPr>
              <a:t>. The file will be transferred to the Transfer file </a:t>
            </a:r>
            <a:r>
              <a:rPr lang="en-US" dirty="0" smtClean="0">
                <a:latin typeface="Arial" pitchFamily="34" charset="0"/>
                <a:cs typeface="Arial" pitchFamily="34" charset="0"/>
              </a:rPr>
              <a:t>area</a:t>
            </a:r>
            <a:endParaRPr lang="en-US" dirty="0">
              <a:latin typeface="Arial" pitchFamily="34" charset="0"/>
              <a:cs typeface="Arial" pitchFamily="34" charset="0"/>
            </a:endParaRPr>
          </a:p>
        </p:txBody>
      </p:sp>
      <p:sp>
        <p:nvSpPr>
          <p:cNvPr id="9"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34</a:t>
            </a:fld>
            <a:endParaRPr lang="en-US" dirty="0"/>
          </a:p>
        </p:txBody>
      </p:sp>
      <p:sp>
        <p:nvSpPr>
          <p:cNvPr id="10" name="Title 1"/>
          <p:cNvSpPr>
            <a:spLocks noGrp="1"/>
          </p:cNvSpPr>
          <p:nvPr>
            <p:ph type="title"/>
          </p:nvPr>
        </p:nvSpPr>
        <p:spPr>
          <a:xfrm>
            <a:off x="1905000" y="381000"/>
            <a:ext cx="6858000" cy="841248"/>
          </a:xfrm>
        </p:spPr>
        <p:txBody>
          <a:bodyPr>
            <a:noAutofit/>
          </a:bodyPr>
          <a:lstStyle/>
          <a:p>
            <a:r>
              <a:rPr lang="en-US" sz="2400" dirty="0" smtClean="0"/>
              <a:t>TSDS DTU: On Demand </a:t>
            </a:r>
            <a:br>
              <a:rPr lang="en-US" sz="2400" dirty="0" smtClean="0"/>
            </a:br>
            <a:r>
              <a:rPr lang="en-US" sz="2400" dirty="0" smtClean="0"/>
              <a:t>Tab Transfer Files</a:t>
            </a:r>
            <a:endParaRPr lang="en-US" sz="2400" dirty="0"/>
          </a:p>
        </p:txBody>
      </p:sp>
    </p:spTree>
    <p:extLst>
      <p:ext uri="{BB962C8B-B14F-4D97-AF65-F5344CB8AC3E}">
        <p14:creationId xmlns:p14="http://schemas.microsoft.com/office/powerpoint/2010/main" val="265323044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40" t="3542" r="36952" b="28333"/>
          <a:stretch/>
        </p:blipFill>
        <p:spPr bwMode="auto">
          <a:xfrm>
            <a:off x="1066800" y="1752599"/>
            <a:ext cx="7069404" cy="4846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1600200" y="4230469"/>
            <a:ext cx="60960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A ZIP file is created per interchange collection and appears in the </a:t>
            </a:r>
            <a:r>
              <a:rPr lang="en-US" b="1" dirty="0" smtClean="0">
                <a:latin typeface="Arial" pitchFamily="34" charset="0"/>
                <a:cs typeface="Arial" pitchFamily="34" charset="0"/>
              </a:rPr>
              <a:t>Transfer Status </a:t>
            </a:r>
            <a:r>
              <a:rPr lang="en-US" dirty="0" smtClean="0">
                <a:latin typeface="Arial" pitchFamily="34" charset="0"/>
                <a:cs typeface="Arial" pitchFamily="34" charset="0"/>
              </a:rPr>
              <a:t>section</a:t>
            </a:r>
            <a:endParaRPr lang="en-US" dirty="0">
              <a:latin typeface="Arial" pitchFamily="34" charset="0"/>
              <a:cs typeface="Arial" pitchFamily="34" charset="0"/>
            </a:endParaRPr>
          </a:p>
        </p:txBody>
      </p:sp>
      <p:sp>
        <p:nvSpPr>
          <p:cNvPr id="7" name="Right Arrow 6"/>
          <p:cNvSpPr/>
          <p:nvPr/>
        </p:nvSpPr>
        <p:spPr>
          <a:xfrm rot="8087669">
            <a:off x="2396345" y="504401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35</a:t>
            </a:fld>
            <a:endParaRPr lang="en-US" dirty="0"/>
          </a:p>
        </p:txBody>
      </p:sp>
      <p:sp>
        <p:nvSpPr>
          <p:cNvPr id="9" name="Title 1"/>
          <p:cNvSpPr>
            <a:spLocks noGrp="1"/>
          </p:cNvSpPr>
          <p:nvPr>
            <p:ph type="title"/>
          </p:nvPr>
        </p:nvSpPr>
        <p:spPr>
          <a:xfrm>
            <a:off x="1905000" y="381000"/>
            <a:ext cx="6858000" cy="841248"/>
          </a:xfrm>
        </p:spPr>
        <p:txBody>
          <a:bodyPr>
            <a:noAutofit/>
          </a:bodyPr>
          <a:lstStyle/>
          <a:p>
            <a:r>
              <a:rPr lang="en-US" sz="2400" dirty="0" smtClean="0"/>
              <a:t>TSDS DTU: On Demand </a:t>
            </a:r>
            <a:br>
              <a:rPr lang="en-US" sz="2400" dirty="0" smtClean="0"/>
            </a:br>
            <a:r>
              <a:rPr lang="en-US" sz="2400" dirty="0" smtClean="0"/>
              <a:t>Tab Transfer Status </a:t>
            </a:r>
            <a:endParaRPr lang="en-US" sz="2400" dirty="0"/>
          </a:p>
        </p:txBody>
      </p:sp>
      <p:sp>
        <p:nvSpPr>
          <p:cNvPr id="10" name="TextBox 9"/>
          <p:cNvSpPr txBox="1"/>
          <p:nvPr/>
        </p:nvSpPr>
        <p:spPr>
          <a:xfrm>
            <a:off x="4618630" y="1612373"/>
            <a:ext cx="414437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*Note: SFTP default port 22 is used to file transfers.*</a:t>
            </a:r>
            <a:endParaRPr lang="en-US" dirty="0">
              <a:latin typeface="Arial" pitchFamily="34" charset="0"/>
              <a:cs typeface="Arial" pitchFamily="34" charset="0"/>
            </a:endParaRPr>
          </a:p>
        </p:txBody>
      </p:sp>
    </p:spTree>
    <p:extLst>
      <p:ext uri="{BB962C8B-B14F-4D97-AF65-F5344CB8AC3E}">
        <p14:creationId xmlns:p14="http://schemas.microsoft.com/office/powerpoint/2010/main" val="392393593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pPr lvl="0">
              <a:buFont typeface="Wingdings" pitchFamily="2" charset="2"/>
              <a:buChar char="q"/>
            </a:pPr>
            <a:r>
              <a:rPr lang="en-US" b="1" dirty="0"/>
              <a:t>Transfer Status</a:t>
            </a:r>
            <a:endParaRPr lang="en-US" dirty="0" smtClean="0"/>
          </a:p>
          <a:p>
            <a:pPr lvl="1"/>
            <a:r>
              <a:rPr lang="en-US" dirty="0" smtClean="0">
                <a:latin typeface="+mn-lt"/>
              </a:rPr>
              <a:t>The </a:t>
            </a:r>
            <a:r>
              <a:rPr lang="en-US" dirty="0">
                <a:latin typeface="+mn-lt"/>
              </a:rPr>
              <a:t>user can also cancel the transfer process before the transfer is complete. The transfer </a:t>
            </a:r>
            <a:r>
              <a:rPr lang="en-US" dirty="0" smtClean="0">
                <a:latin typeface="+mn-lt"/>
              </a:rPr>
              <a:t>status will </a:t>
            </a:r>
            <a:r>
              <a:rPr lang="en-US" dirty="0">
                <a:latin typeface="+mn-lt"/>
              </a:rPr>
              <a:t>then be displayed as </a:t>
            </a:r>
            <a:r>
              <a:rPr lang="en-US" b="1" dirty="0" smtClean="0">
                <a:latin typeface="+mn-lt"/>
              </a:rPr>
              <a:t>Cancelled </a:t>
            </a:r>
          </a:p>
          <a:p>
            <a:pPr lvl="1"/>
            <a:r>
              <a:rPr lang="en-US" dirty="0" smtClean="0">
                <a:latin typeface="+mn-lt"/>
              </a:rPr>
              <a:t>If </a:t>
            </a:r>
            <a:r>
              <a:rPr lang="en-US" dirty="0">
                <a:latin typeface="+mn-lt"/>
              </a:rPr>
              <a:t>the user completes a transfer successfully, the transfer status will </a:t>
            </a:r>
            <a:r>
              <a:rPr lang="en-US" dirty="0" smtClean="0">
                <a:latin typeface="+mn-lt"/>
              </a:rPr>
              <a:t>be displayed as </a:t>
            </a:r>
            <a:r>
              <a:rPr lang="en-US" b="1" dirty="0" smtClean="0">
                <a:latin typeface="+mn-lt"/>
              </a:rPr>
              <a:t>Done</a:t>
            </a:r>
            <a:endParaRPr lang="en-US" b="1" dirty="0">
              <a:latin typeface="+mn-lt"/>
            </a:endParaRPr>
          </a:p>
          <a:p>
            <a:pPr lvl="1"/>
            <a:r>
              <a:rPr lang="en-US" dirty="0">
                <a:latin typeface="+mn-lt"/>
              </a:rPr>
              <a:t>The user can select any row in the </a:t>
            </a:r>
            <a:r>
              <a:rPr lang="en-US" b="1" dirty="0" smtClean="0">
                <a:latin typeface="+mn-lt"/>
              </a:rPr>
              <a:t>Transfer Status </a:t>
            </a:r>
            <a:r>
              <a:rPr lang="en-US" dirty="0" smtClean="0">
                <a:latin typeface="+mn-lt"/>
              </a:rPr>
              <a:t>section by </a:t>
            </a:r>
            <a:r>
              <a:rPr lang="en-US" dirty="0">
                <a:latin typeface="+mn-lt"/>
              </a:rPr>
              <a:t>clicking on the selection checkbox or by clicking anywhere in the </a:t>
            </a:r>
            <a:r>
              <a:rPr lang="en-US" dirty="0" smtClean="0">
                <a:latin typeface="+mn-lt"/>
              </a:rPr>
              <a:t>row – click  on </a:t>
            </a:r>
            <a:r>
              <a:rPr lang="en-US" b="1" dirty="0">
                <a:latin typeface="+mn-lt"/>
              </a:rPr>
              <a:t>View Zip </a:t>
            </a:r>
            <a:r>
              <a:rPr lang="en-US" b="1" dirty="0" smtClean="0">
                <a:latin typeface="+mn-lt"/>
              </a:rPr>
              <a:t>Content</a:t>
            </a:r>
          </a:p>
          <a:p>
            <a:pPr lvl="1"/>
            <a:r>
              <a:rPr lang="en-US" dirty="0" smtClean="0">
                <a:latin typeface="+mn-lt"/>
              </a:rPr>
              <a:t>The </a:t>
            </a:r>
            <a:r>
              <a:rPr lang="en-US" dirty="0">
                <a:latin typeface="+mn-lt"/>
              </a:rPr>
              <a:t>file name(s) that the user </a:t>
            </a:r>
            <a:r>
              <a:rPr lang="en-US" dirty="0" smtClean="0">
                <a:latin typeface="+mn-lt"/>
              </a:rPr>
              <a:t>transferred will </a:t>
            </a:r>
            <a:r>
              <a:rPr lang="en-US" dirty="0">
                <a:latin typeface="+mn-lt"/>
              </a:rPr>
              <a:t>appear in a dialog </a:t>
            </a:r>
            <a:r>
              <a:rPr lang="en-US" dirty="0" smtClean="0">
                <a:latin typeface="+mn-lt"/>
              </a:rPr>
              <a:t>box</a:t>
            </a:r>
            <a:endParaRPr lang="en-US" dirty="0">
              <a:latin typeface="+mn-lt"/>
            </a:endParaRPr>
          </a:p>
          <a:p>
            <a:endParaRPr lang="en-US" dirty="0"/>
          </a:p>
        </p:txBody>
      </p:sp>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36</a:t>
            </a:fld>
            <a:endParaRPr lang="en-US" dirty="0"/>
          </a:p>
        </p:txBody>
      </p:sp>
      <p:sp>
        <p:nvSpPr>
          <p:cNvPr id="7" name="Title 1"/>
          <p:cNvSpPr>
            <a:spLocks noGrp="1"/>
          </p:cNvSpPr>
          <p:nvPr>
            <p:ph type="title"/>
          </p:nvPr>
        </p:nvSpPr>
        <p:spPr>
          <a:xfrm>
            <a:off x="1905000" y="381000"/>
            <a:ext cx="6858000" cy="841248"/>
          </a:xfrm>
        </p:spPr>
        <p:txBody>
          <a:bodyPr>
            <a:noAutofit/>
          </a:bodyPr>
          <a:lstStyle/>
          <a:p>
            <a:r>
              <a:rPr lang="en-US" sz="2400" dirty="0" smtClean="0"/>
              <a:t>TSDS DTU: On Demand </a:t>
            </a:r>
            <a:br>
              <a:rPr lang="en-US" sz="2400" dirty="0" smtClean="0"/>
            </a:br>
            <a:r>
              <a:rPr lang="en-US" sz="2400" dirty="0" smtClean="0"/>
              <a:t>Tab Transfer Status</a:t>
            </a:r>
            <a:endParaRPr lang="en-US" sz="2400" dirty="0"/>
          </a:p>
        </p:txBody>
      </p:sp>
    </p:spTree>
    <p:extLst>
      <p:ext uri="{BB962C8B-B14F-4D97-AF65-F5344CB8AC3E}">
        <p14:creationId xmlns:p14="http://schemas.microsoft.com/office/powerpoint/2010/main" val="19637825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TSDS DTU: Schedule Tab</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37</a:t>
            </a:fld>
            <a:endParaRPr lang="en-US" dirty="0"/>
          </a:p>
        </p:txBody>
      </p:sp>
    </p:spTree>
    <p:extLst>
      <p:ext uri="{BB962C8B-B14F-4D97-AF65-F5344CB8AC3E}">
        <p14:creationId xmlns:p14="http://schemas.microsoft.com/office/powerpoint/2010/main" val="282132009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Schedule Tab Functions</a:t>
            </a:r>
            <a:endParaRPr lang="en-US" dirty="0"/>
          </a:p>
        </p:txBody>
      </p:sp>
      <p:sp>
        <p:nvSpPr>
          <p:cNvPr id="3" name="Content Placeholder 2"/>
          <p:cNvSpPr>
            <a:spLocks noGrp="1"/>
          </p:cNvSpPr>
          <p:nvPr>
            <p:ph sz="quarter" idx="1"/>
          </p:nvPr>
        </p:nvSpPr>
        <p:spPr/>
        <p:txBody>
          <a:bodyPr/>
          <a:lstStyle/>
          <a:p>
            <a:r>
              <a:rPr lang="en-US" dirty="0"/>
              <a:t>The user can </a:t>
            </a:r>
            <a:r>
              <a:rPr lang="en-US" dirty="0" smtClean="0"/>
              <a:t>create and manage scheduled </a:t>
            </a:r>
            <a:r>
              <a:rPr lang="en-US" dirty="0"/>
              <a:t>tasks by going to the </a:t>
            </a:r>
            <a:r>
              <a:rPr lang="en-US" b="1" dirty="0"/>
              <a:t>Schedule</a:t>
            </a:r>
            <a:r>
              <a:rPr lang="en-US" dirty="0"/>
              <a:t> </a:t>
            </a:r>
            <a:r>
              <a:rPr lang="en-US" dirty="0" smtClean="0"/>
              <a:t>tab:</a:t>
            </a:r>
          </a:p>
          <a:p>
            <a:pPr lvl="1"/>
            <a:r>
              <a:rPr lang="en-US" dirty="0" smtClean="0">
                <a:latin typeface="+mn-lt"/>
              </a:rPr>
              <a:t>View </a:t>
            </a:r>
            <a:r>
              <a:rPr lang="en-US" dirty="0">
                <a:latin typeface="+mn-lt"/>
              </a:rPr>
              <a:t>existing scheduled tasks</a:t>
            </a:r>
          </a:p>
          <a:p>
            <a:pPr lvl="1"/>
            <a:r>
              <a:rPr lang="en-US" dirty="0">
                <a:latin typeface="+mn-lt"/>
              </a:rPr>
              <a:t>Create a scheduled transfer</a:t>
            </a:r>
          </a:p>
          <a:p>
            <a:pPr lvl="1"/>
            <a:r>
              <a:rPr lang="en-US" dirty="0">
                <a:latin typeface="+mn-lt"/>
              </a:rPr>
              <a:t>Edit a scheduled transfer</a:t>
            </a:r>
          </a:p>
          <a:p>
            <a:pPr lvl="1"/>
            <a:r>
              <a:rPr lang="en-US" dirty="0">
                <a:latin typeface="+mn-lt"/>
              </a:rPr>
              <a:t>Delete a scheduled transfer</a:t>
            </a:r>
          </a:p>
          <a:p>
            <a:endParaRPr lang="en-US" dirty="0"/>
          </a:p>
        </p:txBody>
      </p:sp>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38</a:t>
            </a:fld>
            <a:endParaRPr lang="en-US" dirty="0"/>
          </a:p>
        </p:txBody>
      </p:sp>
    </p:spTree>
    <p:extLst>
      <p:ext uri="{BB962C8B-B14F-4D97-AF65-F5344CB8AC3E}">
        <p14:creationId xmlns:p14="http://schemas.microsoft.com/office/powerpoint/2010/main" val="343844589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498" t="2067" r="64205" b="58157"/>
          <a:stretch/>
        </p:blipFill>
        <p:spPr bwMode="auto">
          <a:xfrm>
            <a:off x="347833" y="1714503"/>
            <a:ext cx="8448335" cy="4948086"/>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rot="5400000">
            <a:off x="1333499" y="1790699"/>
            <a:ext cx="381001" cy="914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2209800" y="4876800"/>
            <a:ext cx="59436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The user can create any number of scheduled tasks by clicking </a:t>
            </a:r>
            <a:r>
              <a:rPr lang="en-US" b="1" dirty="0" smtClean="0">
                <a:latin typeface="Arial" pitchFamily="34" charset="0"/>
                <a:cs typeface="Arial" pitchFamily="34" charset="0"/>
              </a:rPr>
              <a:t>Add New Task</a:t>
            </a:r>
            <a:endParaRPr lang="en-US" b="1" dirty="0">
              <a:latin typeface="Arial" pitchFamily="34" charset="0"/>
              <a:cs typeface="Arial" pitchFamily="34" charset="0"/>
            </a:endParaRPr>
          </a:p>
        </p:txBody>
      </p:sp>
      <p:sp>
        <p:nvSpPr>
          <p:cNvPr id="7" name="Right Arrow 6"/>
          <p:cNvSpPr/>
          <p:nvPr/>
        </p:nvSpPr>
        <p:spPr>
          <a:xfrm rot="8087669">
            <a:off x="1465484" y="570149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39</a:t>
            </a:fld>
            <a:endParaRPr lang="en-US" dirty="0"/>
          </a:p>
        </p:txBody>
      </p:sp>
      <p:sp>
        <p:nvSpPr>
          <p:cNvPr id="10" name="Title 1"/>
          <p:cNvSpPr>
            <a:spLocks noGrp="1"/>
          </p:cNvSpPr>
          <p:nvPr>
            <p:ph type="title"/>
          </p:nvPr>
        </p:nvSpPr>
        <p:spPr>
          <a:xfrm>
            <a:off x="1905000" y="381000"/>
            <a:ext cx="6858000" cy="841248"/>
          </a:xfrm>
        </p:spPr>
        <p:txBody>
          <a:bodyPr>
            <a:noAutofit/>
          </a:bodyPr>
          <a:lstStyle/>
          <a:p>
            <a:r>
              <a:rPr lang="en-US" sz="2400" dirty="0" smtClean="0"/>
              <a:t>TSDS DTU: Schedule </a:t>
            </a:r>
            <a:br>
              <a:rPr lang="en-US" sz="2400" dirty="0" smtClean="0"/>
            </a:br>
            <a:r>
              <a:rPr lang="en-US" sz="2400" dirty="0" smtClean="0"/>
              <a:t>Tab Add New Task</a:t>
            </a:r>
            <a:endParaRPr lang="en-US" sz="2400" dirty="0"/>
          </a:p>
        </p:txBody>
      </p:sp>
    </p:spTree>
    <p:extLst>
      <p:ext uri="{BB962C8B-B14F-4D97-AF65-F5344CB8AC3E}">
        <p14:creationId xmlns:p14="http://schemas.microsoft.com/office/powerpoint/2010/main" val="36264556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4</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800" b="1" dirty="0">
                <a:solidFill>
                  <a:schemeClr val="accent2"/>
                </a:solidFill>
              </a:rPr>
              <a:t>Prerequisites that are needed prior to this training: </a:t>
            </a:r>
            <a:endParaRPr lang="en-US" sz="1800" dirty="0"/>
          </a:p>
          <a:p>
            <a:pPr lvl="1">
              <a:lnSpc>
                <a:spcPct val="106000"/>
              </a:lnSpc>
              <a:spcBef>
                <a:spcPts val="600"/>
              </a:spcBef>
              <a:spcAft>
                <a:spcPts val="300"/>
              </a:spcAft>
            </a:pPr>
            <a:r>
              <a:rPr lang="en-US" sz="1800" u="sng" dirty="0" smtClean="0"/>
              <a:t>Training Prerequisites</a:t>
            </a:r>
            <a:r>
              <a:rPr lang="en-US" sz="1800" dirty="0" smtClean="0"/>
              <a:t>: </a:t>
            </a:r>
          </a:p>
          <a:p>
            <a:pPr lvl="2">
              <a:lnSpc>
                <a:spcPct val="106000"/>
              </a:lnSpc>
              <a:spcBef>
                <a:spcPts val="600"/>
              </a:spcBef>
              <a:spcAft>
                <a:spcPts val="300"/>
              </a:spcAft>
            </a:pPr>
            <a:r>
              <a:rPr lang="en-US" sz="1800" dirty="0" smtClean="0"/>
              <a:t>Participants </a:t>
            </a:r>
            <a:r>
              <a:rPr lang="en-US" sz="1800" dirty="0"/>
              <a:t>should </a:t>
            </a:r>
            <a:r>
              <a:rPr lang="en-US" sz="1800" dirty="0" smtClean="0"/>
              <a:t>attend the TSDS PEIMS and Technical Course 1: TSDS </a:t>
            </a:r>
            <a:r>
              <a:rPr lang="en-US" sz="1800" dirty="0"/>
              <a:t>Overview and TSDS High Level End User Process </a:t>
            </a:r>
            <a:r>
              <a:rPr lang="en-US" sz="1800" dirty="0" smtClean="0"/>
              <a:t>Map training session (or view the online version posted on Project Share)</a:t>
            </a:r>
          </a:p>
          <a:p>
            <a:pPr lvl="2">
              <a:lnSpc>
                <a:spcPct val="106000"/>
              </a:lnSpc>
              <a:spcBef>
                <a:spcPts val="600"/>
              </a:spcBef>
              <a:spcAft>
                <a:spcPts val="300"/>
              </a:spcAft>
            </a:pPr>
            <a:r>
              <a:rPr lang="en-US" sz="1800" dirty="0" smtClean="0"/>
              <a:t>Participants should attend TSDS PEIMS and Technical Course 2: TSDS Client-Side Validation Tool training session</a:t>
            </a:r>
            <a:endParaRPr lang="en-US" sz="1800" dirty="0"/>
          </a:p>
          <a:p>
            <a:pPr lvl="1">
              <a:lnSpc>
                <a:spcPct val="106000"/>
              </a:lnSpc>
              <a:spcBef>
                <a:spcPts val="600"/>
              </a:spcBef>
              <a:spcAft>
                <a:spcPts val="300"/>
              </a:spcAft>
            </a:pPr>
            <a:r>
              <a:rPr lang="en-US" sz="1800" u="sng" dirty="0" smtClean="0"/>
              <a:t>Technical Prerequisites</a:t>
            </a:r>
            <a:r>
              <a:rPr lang="en-US" sz="1800" dirty="0" smtClean="0"/>
              <a:t>:</a:t>
            </a:r>
            <a:endParaRPr lang="en-US" sz="1800" dirty="0"/>
          </a:p>
          <a:p>
            <a:pPr lvl="2">
              <a:lnSpc>
                <a:spcPct val="106000"/>
              </a:lnSpc>
              <a:spcBef>
                <a:spcPts val="600"/>
              </a:spcBef>
              <a:spcAft>
                <a:spcPts val="300"/>
              </a:spcAft>
            </a:pPr>
            <a:r>
              <a:rPr lang="en-US" sz="1800" dirty="0" smtClean="0"/>
              <a:t>Participants will need a TEAL ID to access the TSDS Portal  and have permission to access the TSDS DTU and TSDS eDM</a:t>
            </a:r>
            <a:endParaRPr lang="en-US" sz="1800" dirty="0"/>
          </a:p>
          <a:p>
            <a:pPr lvl="2">
              <a:lnSpc>
                <a:spcPct val="106000"/>
              </a:lnSpc>
              <a:spcBef>
                <a:spcPts val="600"/>
              </a:spcBef>
              <a:spcAft>
                <a:spcPts val="300"/>
              </a:spcAft>
            </a:pPr>
            <a:r>
              <a:rPr lang="en-US" sz="1800" dirty="0"/>
              <a:t>Participants will </a:t>
            </a:r>
            <a:r>
              <a:rPr lang="en-US" sz="1800" dirty="0" smtClean="0"/>
              <a:t>need a Project </a:t>
            </a:r>
            <a:r>
              <a:rPr lang="en-US" sz="1800" dirty="0"/>
              <a:t>Share user </a:t>
            </a:r>
            <a:r>
              <a:rPr lang="en-US" sz="1800" dirty="0" smtClean="0"/>
              <a:t>ID</a:t>
            </a:r>
          </a:p>
          <a:p>
            <a:pPr lvl="2">
              <a:lnSpc>
                <a:spcPct val="106000"/>
              </a:lnSpc>
              <a:spcBef>
                <a:spcPts val="600"/>
              </a:spcBef>
              <a:spcAft>
                <a:spcPts val="300"/>
              </a:spcAft>
            </a:pPr>
            <a:r>
              <a:rPr lang="en-US" sz="1800" dirty="0" smtClean="0"/>
              <a:t>Participants should have a working knowledge of TEDS</a:t>
            </a:r>
            <a:endParaRPr lang="en-US" sz="1800"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Course Prerequisites </a:t>
            </a:r>
            <a:endParaRPr lang="en-US" dirty="0"/>
          </a:p>
        </p:txBody>
      </p:sp>
    </p:spTree>
    <p:extLst>
      <p:ext uri="{BB962C8B-B14F-4D97-AF65-F5344CB8AC3E}">
        <p14:creationId xmlns:p14="http://schemas.microsoft.com/office/powerpoint/2010/main" val="8981571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Schedule Daily Task</a:t>
            </a:r>
            <a:endParaRPr lang="en-US" dirty="0"/>
          </a:p>
        </p:txBody>
      </p:sp>
      <p:pic>
        <p:nvPicPr>
          <p:cNvPr id="4" name="Content Placeholder 3"/>
          <p:cNvPicPr>
            <a:picLocks noGrp="1"/>
          </p:cNvPicPr>
          <p:nvPr>
            <p:ph sz="quarter" idx="1"/>
          </p:nvPr>
        </p:nvPicPr>
        <p:blipFill rotWithShape="1">
          <a:blip r:embed="rId3">
            <a:extLst>
              <a:ext uri="{28A0092B-C50C-407E-A947-70E740481C1C}">
                <a14:useLocalDpi xmlns:a14="http://schemas.microsoft.com/office/drawing/2010/main" val="0"/>
              </a:ext>
            </a:extLst>
          </a:blip>
          <a:srcRect t="3617"/>
          <a:stretch/>
        </p:blipFill>
        <p:spPr bwMode="auto">
          <a:xfrm>
            <a:off x="1203960" y="1858296"/>
            <a:ext cx="6894576" cy="4847303"/>
          </a:xfrm>
          <a:prstGeom prst="rect">
            <a:avLst/>
          </a:prstGeom>
          <a:noFill/>
          <a:ln>
            <a:noFill/>
          </a:ln>
          <a:effectLst>
            <a:outerShdw blurRad="63500" sx="102000" sy="102000" algn="ctr" rotWithShape="0">
              <a:prstClr val="black">
                <a:alpha val="40000"/>
              </a:prstClr>
            </a:outerShdw>
          </a:effectLst>
        </p:spPr>
      </p:pic>
      <p:sp>
        <p:nvSpPr>
          <p:cNvPr id="5" name="Rectangle 4"/>
          <p:cNvSpPr/>
          <p:nvPr/>
        </p:nvSpPr>
        <p:spPr>
          <a:xfrm rot="5400000">
            <a:off x="2971797" y="1828798"/>
            <a:ext cx="1219203" cy="320040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5448300" y="3322767"/>
            <a:ext cx="17145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Required fields</a:t>
            </a:r>
            <a:endParaRPr lang="en-US" dirty="0">
              <a:latin typeface="Arial" pitchFamily="34" charset="0"/>
              <a:cs typeface="Arial" pitchFamily="34" charset="0"/>
            </a:endParaRPr>
          </a:p>
        </p:txBody>
      </p:sp>
      <p:sp>
        <p:nvSpPr>
          <p:cNvPr id="7" name="Rectangle 6"/>
          <p:cNvSpPr/>
          <p:nvPr/>
        </p:nvSpPr>
        <p:spPr>
          <a:xfrm rot="5400000">
            <a:off x="3505202" y="2895599"/>
            <a:ext cx="1828800" cy="5181604"/>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6277782" y="5221069"/>
            <a:ext cx="1266018"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Daily Settings</a:t>
            </a:r>
            <a:endParaRPr lang="en-US" dirty="0">
              <a:latin typeface="Arial" pitchFamily="34" charset="0"/>
              <a:cs typeface="Arial" pitchFamily="34" charset="0"/>
            </a:endParaRPr>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40</a:t>
            </a:fld>
            <a:endParaRPr lang="en-US" dirty="0"/>
          </a:p>
        </p:txBody>
      </p:sp>
      <p:sp>
        <p:nvSpPr>
          <p:cNvPr id="9" name="TextBox 8"/>
          <p:cNvSpPr txBox="1"/>
          <p:nvPr/>
        </p:nvSpPr>
        <p:spPr>
          <a:xfrm>
            <a:off x="3480560" y="5359568"/>
            <a:ext cx="17145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24 Hour Clock</a:t>
            </a:r>
            <a:endParaRPr lang="en-US" dirty="0">
              <a:latin typeface="Arial" pitchFamily="34" charset="0"/>
              <a:cs typeface="Arial" pitchFamily="34" charset="0"/>
            </a:endParaRPr>
          </a:p>
        </p:txBody>
      </p:sp>
    </p:spTree>
    <p:extLst>
      <p:ext uri="{BB962C8B-B14F-4D97-AF65-F5344CB8AC3E}">
        <p14:creationId xmlns:p14="http://schemas.microsoft.com/office/powerpoint/2010/main" val="417408031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Schedule Weekly Task</a:t>
            </a:r>
            <a:endParaRPr lang="en-US" dirty="0"/>
          </a:p>
        </p:txBody>
      </p:sp>
      <p:pic>
        <p:nvPicPr>
          <p:cNvPr id="4" name="Content Placeholder 3"/>
          <p:cNvPicPr>
            <a:picLocks noGrp="1"/>
          </p:cNvPicPr>
          <p:nvPr>
            <p:ph sz="quarter" idx="1"/>
          </p:nvPr>
        </p:nvPicPr>
        <p:blipFill rotWithShape="1">
          <a:blip r:embed="rId3">
            <a:extLst>
              <a:ext uri="{28A0092B-C50C-407E-A947-70E740481C1C}">
                <a14:useLocalDpi xmlns:a14="http://schemas.microsoft.com/office/drawing/2010/main" val="0"/>
              </a:ext>
            </a:extLst>
          </a:blip>
          <a:srcRect t="3678"/>
          <a:stretch/>
        </p:blipFill>
        <p:spPr bwMode="auto">
          <a:xfrm>
            <a:off x="1219200" y="1858296"/>
            <a:ext cx="6894576" cy="4844255"/>
          </a:xfrm>
          <a:prstGeom prst="rect">
            <a:avLst/>
          </a:prstGeom>
          <a:noFill/>
          <a:ln>
            <a:noFill/>
          </a:ln>
          <a:effectLst>
            <a:outerShdw blurRad="63500" sx="102000" sy="102000" algn="ctr" rotWithShape="0">
              <a:prstClr val="black">
                <a:alpha val="40000"/>
              </a:prstClr>
            </a:outerShdw>
          </a:effectLst>
        </p:spPr>
      </p:pic>
      <p:sp>
        <p:nvSpPr>
          <p:cNvPr id="5" name="Rectangle 4"/>
          <p:cNvSpPr/>
          <p:nvPr/>
        </p:nvSpPr>
        <p:spPr>
          <a:xfrm rot="5400000">
            <a:off x="3581400" y="2667003"/>
            <a:ext cx="1981199" cy="5638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5507544" y="3497639"/>
            <a:ext cx="1266018"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Weekly Settings</a:t>
            </a:r>
            <a:endParaRPr lang="en-US" dirty="0">
              <a:latin typeface="Arial" pitchFamily="34" charset="0"/>
              <a:cs typeface="Arial" pitchFamily="34" charset="0"/>
            </a:endParaRPr>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41</a:t>
            </a:fld>
            <a:endParaRPr lang="en-US" dirty="0"/>
          </a:p>
        </p:txBody>
      </p:sp>
      <p:sp>
        <p:nvSpPr>
          <p:cNvPr id="3" name="Rectangle 2"/>
          <p:cNvSpPr/>
          <p:nvPr/>
        </p:nvSpPr>
        <p:spPr>
          <a:xfrm>
            <a:off x="3665220" y="5638800"/>
            <a:ext cx="144780" cy="152400"/>
          </a:xfrm>
          <a:prstGeom prst="rect">
            <a:avLst/>
          </a:prstGeom>
          <a:solidFill>
            <a:srgbClr val="E3F3F9"/>
          </a:solidFill>
          <a:ln>
            <a:solidFill>
              <a:srgbClr val="CDC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0111940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Schedule Monthly Tasks</a:t>
            </a:r>
            <a:endParaRPr lang="en-US" dirty="0"/>
          </a:p>
        </p:txBody>
      </p:sp>
      <p:pic>
        <p:nvPicPr>
          <p:cNvPr id="4" name="Content Placeholder 3"/>
          <p:cNvPicPr>
            <a:picLocks noGrp="1"/>
          </p:cNvPicPr>
          <p:nvPr>
            <p:ph sz="quarter" idx="1"/>
          </p:nvPr>
        </p:nvPicPr>
        <p:blipFill rotWithShape="1">
          <a:blip r:embed="rId3">
            <a:extLst>
              <a:ext uri="{28A0092B-C50C-407E-A947-70E740481C1C}">
                <a14:useLocalDpi xmlns:a14="http://schemas.microsoft.com/office/drawing/2010/main" val="0"/>
              </a:ext>
            </a:extLst>
          </a:blip>
          <a:srcRect t="4520"/>
          <a:stretch/>
        </p:blipFill>
        <p:spPr bwMode="auto">
          <a:xfrm>
            <a:off x="1143000" y="1920240"/>
            <a:ext cx="6894576" cy="4846320"/>
          </a:xfrm>
          <a:prstGeom prst="rect">
            <a:avLst/>
          </a:prstGeom>
          <a:noFill/>
          <a:ln>
            <a:noFill/>
          </a:ln>
          <a:effectLst>
            <a:outerShdw blurRad="63500" sx="102000" sy="102000" algn="ctr" rotWithShape="0">
              <a:prstClr val="black">
                <a:alpha val="40000"/>
              </a:prstClr>
            </a:outerShdw>
          </a:effectLst>
        </p:spPr>
      </p:pic>
      <p:sp>
        <p:nvSpPr>
          <p:cNvPr id="5" name="TextBox 4"/>
          <p:cNvSpPr txBox="1"/>
          <p:nvPr/>
        </p:nvSpPr>
        <p:spPr>
          <a:xfrm>
            <a:off x="5867400" y="3657600"/>
            <a:ext cx="1266018"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Monthly Settings</a:t>
            </a:r>
            <a:endParaRPr lang="en-US" dirty="0">
              <a:latin typeface="Arial" pitchFamily="34" charset="0"/>
              <a:cs typeface="Arial" pitchFamily="34" charset="0"/>
            </a:endParaRPr>
          </a:p>
        </p:txBody>
      </p:sp>
      <p:sp>
        <p:nvSpPr>
          <p:cNvPr id="7" name="Rectangle 6"/>
          <p:cNvSpPr/>
          <p:nvPr/>
        </p:nvSpPr>
        <p:spPr>
          <a:xfrm rot="5400000">
            <a:off x="3581400" y="2590799"/>
            <a:ext cx="2133601" cy="60960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42</a:t>
            </a:fld>
            <a:endParaRPr lang="en-US" dirty="0"/>
          </a:p>
        </p:txBody>
      </p:sp>
    </p:spTree>
    <p:extLst>
      <p:ext uri="{BB962C8B-B14F-4D97-AF65-F5344CB8AC3E}">
        <p14:creationId xmlns:p14="http://schemas.microsoft.com/office/powerpoint/2010/main" val="334080272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Schedule Tab Edit Task</a:t>
            </a:r>
            <a:endParaRPr lang="en-US" dirty="0"/>
          </a:p>
        </p:txBody>
      </p:sp>
      <p:pic>
        <p:nvPicPr>
          <p:cNvPr id="5" name="Picture 2"/>
          <p:cNvPicPr>
            <a:picLocks noGrp="1" noChangeAspect="1" noChangeArrowheads="1"/>
          </p:cNvPicPr>
          <p:nvPr>
            <p:ph sz="quarter" idx="1"/>
          </p:nvPr>
        </p:nvPicPr>
        <p:blipFill rotWithShape="1">
          <a:blip r:embed="rId4">
            <a:extLst>
              <a:ext uri="{28A0092B-C50C-407E-A947-70E740481C1C}">
                <a14:useLocalDpi xmlns:a14="http://schemas.microsoft.com/office/drawing/2010/main" val="0"/>
              </a:ext>
            </a:extLst>
          </a:blip>
          <a:srcRect l="7498" t="2067" r="64205" b="58907"/>
          <a:stretch/>
        </p:blipFill>
        <p:spPr bwMode="auto">
          <a:xfrm>
            <a:off x="304800" y="1752600"/>
            <a:ext cx="8433678" cy="484632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90600" y="4520448"/>
            <a:ext cx="7129816"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The user can edit any field or delete the instance by selecting Edit</a:t>
            </a:r>
            <a:endParaRPr lang="en-US" dirty="0">
              <a:latin typeface="Arial" pitchFamily="34" charset="0"/>
              <a:cs typeface="Arial" pitchFamily="34" charset="0"/>
            </a:endParaRPr>
          </a:p>
        </p:txBody>
      </p:sp>
      <p:sp>
        <p:nvSpPr>
          <p:cNvPr id="7" name="Right Arrow 6"/>
          <p:cNvSpPr/>
          <p:nvPr/>
        </p:nvSpPr>
        <p:spPr>
          <a:xfrm rot="18834373">
            <a:off x="7045022" y="344520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43</a:t>
            </a:fld>
            <a:endParaRPr lang="en-US" dirty="0"/>
          </a:p>
        </p:txBody>
      </p:sp>
    </p:spTree>
    <p:extLst>
      <p:ext uri="{BB962C8B-B14F-4D97-AF65-F5344CB8AC3E}">
        <p14:creationId xmlns:p14="http://schemas.microsoft.com/office/powerpoint/2010/main" val="64951185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Schedule Tab Delete Task</a:t>
            </a:r>
            <a:endParaRPr lang="en-US" dirty="0"/>
          </a:p>
        </p:txBody>
      </p:sp>
      <p:pic>
        <p:nvPicPr>
          <p:cNvPr id="7170" name="Picture 2"/>
          <p:cNvPicPr>
            <a:picLocks noChangeArrowheads="1"/>
          </p:cNvPicPr>
          <p:nvPr/>
        </p:nvPicPr>
        <p:blipFill rotWithShape="1">
          <a:blip r:embed="rId3">
            <a:extLst>
              <a:ext uri="{28A0092B-C50C-407E-A947-70E740481C1C}">
                <a14:useLocalDpi xmlns:a14="http://schemas.microsoft.com/office/drawing/2010/main" val="0"/>
              </a:ext>
            </a:extLst>
          </a:blip>
          <a:srcRect l="26124" t="11056" r="28447" b="35662"/>
          <a:stretch/>
        </p:blipFill>
        <p:spPr bwMode="auto">
          <a:xfrm>
            <a:off x="1207008" y="1859280"/>
            <a:ext cx="6894576" cy="484632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ight Arrow 4"/>
          <p:cNvSpPr/>
          <p:nvPr/>
        </p:nvSpPr>
        <p:spPr>
          <a:xfrm rot="7127527">
            <a:off x="4568367" y="563910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5486400" y="3085070"/>
            <a:ext cx="2955324" cy="1754326"/>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The user can </a:t>
            </a:r>
            <a:r>
              <a:rPr lang="en-US" dirty="0"/>
              <a:t>delete daily, weekly  or monthly scheduled task.  Deleting the task will </a:t>
            </a:r>
            <a:r>
              <a:rPr lang="en-US" dirty="0" smtClean="0"/>
              <a:t>only </a:t>
            </a:r>
            <a:r>
              <a:rPr lang="en-US" dirty="0"/>
              <a:t>delete the task but not the folder that the user assigns in a </a:t>
            </a:r>
            <a:r>
              <a:rPr lang="en-US" dirty="0" smtClean="0"/>
              <a:t>task</a:t>
            </a:r>
            <a:endParaRPr lang="en-US" dirty="0">
              <a:latin typeface="Arial" pitchFamily="34" charset="0"/>
              <a:cs typeface="Arial" pitchFamily="34" charset="0"/>
            </a:endParaRPr>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44</a:t>
            </a:fld>
            <a:endParaRPr lang="en-US" dirty="0"/>
          </a:p>
        </p:txBody>
      </p:sp>
    </p:spTree>
    <p:extLst>
      <p:ext uri="{BB962C8B-B14F-4D97-AF65-F5344CB8AC3E}">
        <p14:creationId xmlns:p14="http://schemas.microsoft.com/office/powerpoint/2010/main" val="271670632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Guided Practice: On Demand and Schedule Tabs</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45</a:t>
            </a:fld>
            <a:endParaRPr lang="en-US" dirty="0"/>
          </a:p>
        </p:txBody>
      </p:sp>
    </p:spTree>
    <p:extLst>
      <p:ext uri="{BB962C8B-B14F-4D97-AF65-F5344CB8AC3E}">
        <p14:creationId xmlns:p14="http://schemas.microsoft.com/office/powerpoint/2010/main" val="214201006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Guided Practice</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46</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smtClean="0"/>
              <a:t>You  will complete a narrated simulation of the On Demand and Schedule tabs of the TSDS DTU.  The narration will walk you through the process step by step.  This is a user-driven simulation, so your screen selections will advance the slides.</a:t>
            </a:r>
          </a:p>
          <a:p>
            <a:r>
              <a:rPr lang="en-US" dirty="0" smtClean="0"/>
              <a:t>Let’s log in to Project Share to begin.</a:t>
            </a:r>
          </a:p>
          <a:p>
            <a:endParaRPr lang="en-US" dirty="0" smtClean="0"/>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5" name="Rounded Rectangle 4"/>
          <p:cNvSpPr/>
          <p:nvPr/>
        </p:nvSpPr>
        <p:spPr>
          <a:xfrm>
            <a:off x="914400" y="3962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Click Here to Begin</a:t>
            </a:r>
            <a:endParaRPr lang="en-US" sz="2400" b="1" dirty="0">
              <a:solidFill>
                <a:srgbClr val="FFFFFF"/>
              </a:solidFill>
            </a:endParaRPr>
          </a:p>
        </p:txBody>
      </p:sp>
    </p:spTree>
    <p:extLst>
      <p:ext uri="{BB962C8B-B14F-4D97-AF65-F5344CB8AC3E}">
        <p14:creationId xmlns:p14="http://schemas.microsoft.com/office/powerpoint/2010/main" val="281204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TSDS DTU: Recent Transfer History Tab</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47</a:t>
            </a:fld>
            <a:endParaRPr lang="en-US" dirty="0"/>
          </a:p>
        </p:txBody>
      </p:sp>
    </p:spTree>
    <p:extLst>
      <p:ext uri="{BB962C8B-B14F-4D97-AF65-F5344CB8AC3E}">
        <p14:creationId xmlns:p14="http://schemas.microsoft.com/office/powerpoint/2010/main" val="259743545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3021" t="3750" r="24870" b="44654"/>
          <a:stretch/>
        </p:blipFill>
        <p:spPr bwMode="auto">
          <a:xfrm>
            <a:off x="609259" y="1981200"/>
            <a:ext cx="7925141"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1905000" y="381000"/>
            <a:ext cx="6858000" cy="841248"/>
          </a:xfrm>
        </p:spPr>
        <p:txBody>
          <a:bodyPr>
            <a:noAutofit/>
          </a:bodyPr>
          <a:lstStyle/>
          <a:p>
            <a:r>
              <a:rPr lang="en-US" sz="2400" dirty="0" smtClean="0"/>
              <a:t>TSDS DTU: Recent Transfer </a:t>
            </a:r>
            <a:br>
              <a:rPr lang="en-US" sz="2400" dirty="0" smtClean="0"/>
            </a:br>
            <a:r>
              <a:rPr lang="en-US" sz="2400" dirty="0" smtClean="0"/>
              <a:t>History Tab</a:t>
            </a:r>
            <a:endParaRPr lang="en-US" sz="2400" dirty="0"/>
          </a:p>
        </p:txBody>
      </p:sp>
      <p:sp>
        <p:nvSpPr>
          <p:cNvPr id="5" name="TextBox 4"/>
          <p:cNvSpPr txBox="1"/>
          <p:nvPr/>
        </p:nvSpPr>
        <p:spPr>
          <a:xfrm>
            <a:off x="4724400" y="4419600"/>
            <a:ext cx="16764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Status:  Completed, Cancelled or Failed</a:t>
            </a:r>
            <a:endParaRPr lang="en-US" dirty="0">
              <a:latin typeface="Arial" pitchFamily="34" charset="0"/>
              <a:cs typeface="Arial" pitchFamily="34" charset="0"/>
            </a:endParaRPr>
          </a:p>
        </p:txBody>
      </p:sp>
      <p:sp>
        <p:nvSpPr>
          <p:cNvPr id="7" name="Right Arrow 6"/>
          <p:cNvSpPr/>
          <p:nvPr/>
        </p:nvSpPr>
        <p:spPr>
          <a:xfrm rot="14619068">
            <a:off x="2729691" y="266788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48</a:t>
            </a:fld>
            <a:endParaRPr lang="en-US" dirty="0"/>
          </a:p>
        </p:txBody>
      </p:sp>
    </p:spTree>
    <p:extLst>
      <p:ext uri="{BB962C8B-B14F-4D97-AF65-F5344CB8AC3E}">
        <p14:creationId xmlns:p14="http://schemas.microsoft.com/office/powerpoint/2010/main" val="11046688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3021" t="3750" r="24870" b="44654"/>
          <a:stretch/>
        </p:blipFill>
        <p:spPr bwMode="auto">
          <a:xfrm>
            <a:off x="600160" y="1981200"/>
            <a:ext cx="7925141"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1905000" y="381000"/>
            <a:ext cx="6858000" cy="841248"/>
          </a:xfrm>
        </p:spPr>
        <p:txBody>
          <a:bodyPr>
            <a:noAutofit/>
          </a:bodyPr>
          <a:lstStyle/>
          <a:p>
            <a:r>
              <a:rPr lang="en-US" sz="2400" dirty="0" smtClean="0"/>
              <a:t>TSDS DTU: Recent Transfer </a:t>
            </a:r>
            <a:br>
              <a:rPr lang="en-US" sz="2400" dirty="0" smtClean="0"/>
            </a:br>
            <a:r>
              <a:rPr lang="en-US" sz="2400" dirty="0" smtClean="0"/>
              <a:t>History Tab</a:t>
            </a:r>
            <a:endParaRPr lang="en-US" sz="2400" dirty="0"/>
          </a:p>
        </p:txBody>
      </p:sp>
      <p:sp>
        <p:nvSpPr>
          <p:cNvPr id="5" name="TextBox 4"/>
          <p:cNvSpPr txBox="1"/>
          <p:nvPr/>
        </p:nvSpPr>
        <p:spPr>
          <a:xfrm>
            <a:off x="4724400" y="4419600"/>
            <a:ext cx="16764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Sort the list by clicking on the column headers</a:t>
            </a:r>
            <a:endParaRPr lang="en-US" dirty="0">
              <a:latin typeface="Arial" pitchFamily="34" charset="0"/>
              <a:cs typeface="Arial" pitchFamily="34" charset="0"/>
            </a:endParaRPr>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49</a:t>
            </a:fld>
            <a:endParaRPr lang="en-US" dirty="0"/>
          </a:p>
        </p:txBody>
      </p:sp>
      <p:sp>
        <p:nvSpPr>
          <p:cNvPr id="10" name="Rectangle 9"/>
          <p:cNvSpPr/>
          <p:nvPr/>
        </p:nvSpPr>
        <p:spPr>
          <a:xfrm rot="5400000">
            <a:off x="4411978" y="-769620"/>
            <a:ext cx="320043" cy="762000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074996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Terms</a:t>
            </a:r>
            <a:endParaRPr lang="en-US" dirty="0"/>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3444540218"/>
              </p:ext>
            </p:extLst>
          </p:nvPr>
        </p:nvGraphicFramePr>
        <p:xfrm>
          <a:off x="533400" y="1752600"/>
          <a:ext cx="8153400" cy="4770120"/>
        </p:xfrm>
        <a:graphic>
          <a:graphicData uri="http://schemas.openxmlformats.org/drawingml/2006/table">
            <a:tbl>
              <a:tblPr firstRow="1" bandRow="1">
                <a:tableStyleId>{5C22544A-7EE6-4342-B048-85BDC9FD1C3A}</a:tableStyleId>
              </a:tblPr>
              <a:tblGrid>
                <a:gridCol w="2286000"/>
                <a:gridCol w="5867400"/>
              </a:tblGrid>
              <a:tr h="381000">
                <a:tc>
                  <a:txBody>
                    <a:bodyPr/>
                    <a:lstStyle/>
                    <a:p>
                      <a:r>
                        <a:rPr lang="en-US" dirty="0" smtClean="0">
                          <a:solidFill>
                            <a:srgbClr val="FFFFFF"/>
                          </a:solidFill>
                        </a:rPr>
                        <a:t>Term</a:t>
                      </a:r>
                      <a:endParaRPr lang="en-US" dirty="0">
                        <a:solidFill>
                          <a:srgbClr val="FFFFFF"/>
                        </a:solidFill>
                      </a:endParaRPr>
                    </a:p>
                  </a:txBody>
                  <a:tcPr/>
                </a:tc>
                <a:tc>
                  <a:txBody>
                    <a:bodyPr/>
                    <a:lstStyle/>
                    <a:p>
                      <a:r>
                        <a:rPr lang="en-US" dirty="0" smtClean="0">
                          <a:solidFill>
                            <a:srgbClr val="FFFFFF"/>
                          </a:solidFill>
                        </a:rPr>
                        <a:t>Definition</a:t>
                      </a:r>
                      <a:endParaRPr lang="en-US" dirty="0">
                        <a:solidFill>
                          <a:srgbClr val="FFFFFF"/>
                        </a:solidFill>
                      </a:endParaRPr>
                    </a:p>
                  </a:txBody>
                  <a:tcPr/>
                </a:tc>
              </a:tr>
              <a:tr h="370840">
                <a:tc>
                  <a:txBody>
                    <a:bodyPr/>
                    <a:lstStyle/>
                    <a:p>
                      <a:r>
                        <a:rPr lang="en-US" dirty="0" smtClean="0"/>
                        <a:t>EDW</a:t>
                      </a:r>
                      <a:r>
                        <a:rPr lang="en-US" baseline="0" dirty="0" smtClean="0"/>
                        <a:t> (Education Data Warehouse)</a:t>
                      </a:r>
                      <a:endParaRPr lang="en-US" dirty="0"/>
                    </a:p>
                  </a:txBody>
                  <a:tcPr/>
                </a:tc>
                <a:tc>
                  <a:txBody>
                    <a:bodyPr/>
                    <a:lstStyle/>
                    <a:p>
                      <a:r>
                        <a:rPr lang="en-US" dirty="0" smtClean="0"/>
                        <a:t>This is the single data repository that feeds the PEIMS and the</a:t>
                      </a:r>
                      <a:r>
                        <a:rPr lang="en-US" baseline="0" dirty="0" smtClean="0"/>
                        <a:t> studentGPS™ Dashboards collections</a:t>
                      </a:r>
                      <a:endParaRPr lang="en-US" dirty="0"/>
                    </a:p>
                  </a:txBody>
                  <a:tcPr/>
                </a:tc>
              </a:tr>
              <a:tr h="370840">
                <a:tc>
                  <a:txBody>
                    <a:bodyPr/>
                    <a:lstStyle/>
                    <a:p>
                      <a:r>
                        <a:rPr lang="en-US" dirty="0" smtClean="0"/>
                        <a:t>DTU (Data Transfer</a:t>
                      </a:r>
                      <a:r>
                        <a:rPr lang="en-US" baseline="0" dirty="0" smtClean="0"/>
                        <a:t> Utility)</a:t>
                      </a:r>
                      <a:endParaRPr lang="en-US" dirty="0"/>
                    </a:p>
                  </a:txBody>
                  <a:tcPr/>
                </a:tc>
                <a:tc>
                  <a:txBody>
                    <a:bodyPr/>
                    <a:lstStyle/>
                    <a:p>
                      <a:r>
                        <a:rPr lang="en-US" dirty="0" smtClean="0"/>
                        <a:t>The DTU is an FTP</a:t>
                      </a:r>
                      <a:r>
                        <a:rPr lang="en-US" baseline="0" dirty="0" smtClean="0"/>
                        <a:t> client that transfers files stored at the LEA to the eData Manager (eDM)</a:t>
                      </a:r>
                      <a:endParaRPr lang="en-US" dirty="0"/>
                    </a:p>
                  </a:txBody>
                  <a:tcPr/>
                </a:tc>
              </a:tr>
              <a:tr h="370840">
                <a:tc>
                  <a:txBody>
                    <a:bodyPr/>
                    <a:lstStyle/>
                    <a:p>
                      <a:r>
                        <a:rPr lang="en-US" dirty="0" smtClean="0"/>
                        <a:t>eDM</a:t>
                      </a:r>
                      <a:r>
                        <a:rPr lang="en-US" baseline="0" dirty="0" smtClean="0"/>
                        <a:t> (eData Manager)</a:t>
                      </a:r>
                      <a:endParaRPr lang="en-US" dirty="0"/>
                    </a:p>
                  </a:txBody>
                  <a:tcPr/>
                </a:tc>
                <a:tc>
                  <a:txBody>
                    <a:bodyPr/>
                    <a:lstStyle/>
                    <a:p>
                      <a:r>
                        <a:rPr lang="en-US" dirty="0" smtClean="0"/>
                        <a:t>The portal</a:t>
                      </a:r>
                      <a:r>
                        <a:rPr lang="en-US" baseline="0" dirty="0" smtClean="0"/>
                        <a:t> through which LEAs can manually submit data and monitor data submissions</a:t>
                      </a:r>
                      <a:endParaRPr lang="en-US" dirty="0"/>
                    </a:p>
                  </a:txBody>
                  <a:tcPr/>
                </a:tc>
              </a:tr>
              <a:tr h="370840">
                <a:tc>
                  <a:txBody>
                    <a:bodyPr/>
                    <a:lstStyle/>
                    <a:p>
                      <a:r>
                        <a:rPr lang="en-US" dirty="0" smtClean="0"/>
                        <a:t>ETL </a:t>
                      </a:r>
                      <a:endParaRPr lang="en-US" dirty="0"/>
                    </a:p>
                  </a:txBody>
                  <a:tcPr/>
                </a:tc>
                <a:tc>
                  <a:txBody>
                    <a:bodyPr/>
                    <a:lstStyle/>
                    <a:p>
                      <a:r>
                        <a:rPr lang="en-US" dirty="0" smtClean="0"/>
                        <a:t>ETL</a:t>
                      </a:r>
                      <a:r>
                        <a:rPr lang="en-US" baseline="0" dirty="0" smtClean="0"/>
                        <a:t> means Extract, Transform, Load.  This refers to the process of moving data from one system to another (like SIS to ODS) and transforming the data to meet the requirements of the destination environment</a:t>
                      </a:r>
                      <a:endParaRPr lang="en-US" dirty="0"/>
                    </a:p>
                  </a:txBody>
                  <a:tcPr/>
                </a:tc>
              </a:tr>
              <a:tr h="370840">
                <a:tc>
                  <a:txBody>
                    <a:bodyPr/>
                    <a:lstStyle/>
                    <a:p>
                      <a:r>
                        <a:rPr lang="en-US" dirty="0" smtClean="0"/>
                        <a:t>ODS</a:t>
                      </a:r>
                      <a:r>
                        <a:rPr lang="en-US" baseline="0" dirty="0" smtClean="0"/>
                        <a:t> (Operational Data Store)</a:t>
                      </a:r>
                      <a:endParaRPr lang="en-US" dirty="0"/>
                    </a:p>
                  </a:txBody>
                  <a:tcPr/>
                </a:tc>
                <a:tc>
                  <a:txBody>
                    <a:bodyPr/>
                    <a:lstStyle/>
                    <a:p>
                      <a:r>
                        <a:rPr lang="en-US" dirty="0" smtClean="0"/>
                        <a:t>This is the actual data warehouse in the TSDS system</a:t>
                      </a:r>
                      <a:endParaRPr lang="en-US" dirty="0"/>
                    </a:p>
                  </a:txBody>
                  <a:tcPr/>
                </a:tc>
              </a:tr>
              <a:tr h="370840">
                <a:tc>
                  <a:txBody>
                    <a:bodyPr/>
                    <a:lstStyle/>
                    <a:p>
                      <a:r>
                        <a:rPr lang="en-US" dirty="0" smtClean="0"/>
                        <a:t>PDM (PEIMS Data Mart)</a:t>
                      </a:r>
                      <a:endParaRPr lang="en-US" dirty="0"/>
                    </a:p>
                  </a:txBody>
                  <a:tcPr/>
                </a:tc>
                <a:tc>
                  <a:txBody>
                    <a:bodyPr/>
                    <a:lstStyle/>
                    <a:p>
                      <a:r>
                        <a:rPr lang="en-US" dirty="0" smtClean="0"/>
                        <a:t>The</a:t>
                      </a:r>
                      <a:r>
                        <a:rPr lang="en-US" baseline="0" dirty="0" smtClean="0"/>
                        <a:t> PDM is the data mart that pulls data from the ODS and directly feeds the PEIMS application</a:t>
                      </a:r>
                      <a:endParaRPr lang="en-US" dirty="0"/>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5</a:t>
            </a:fld>
            <a:endParaRPr lang="en-US" dirty="0"/>
          </a:p>
        </p:txBody>
      </p:sp>
    </p:spTree>
    <p:extLst>
      <p:ext uri="{BB962C8B-B14F-4D97-AF65-F5344CB8AC3E}">
        <p14:creationId xmlns:p14="http://schemas.microsoft.com/office/powerpoint/2010/main" val="40612610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TSDS DTU: Logs Tab</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50</a:t>
            </a:fld>
            <a:endParaRPr lang="en-US" dirty="0"/>
          </a:p>
        </p:txBody>
      </p:sp>
    </p:spTree>
    <p:extLst>
      <p:ext uri="{BB962C8B-B14F-4D97-AF65-F5344CB8AC3E}">
        <p14:creationId xmlns:p14="http://schemas.microsoft.com/office/powerpoint/2010/main" val="67295878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Logs Tab</a:t>
            </a:r>
            <a:endParaRPr lang="en-US" dirty="0"/>
          </a:p>
        </p:txBody>
      </p:sp>
      <p:sp>
        <p:nvSpPr>
          <p:cNvPr id="7" name="Content Placeholder 3"/>
          <p:cNvSpPr>
            <a:spLocks noGrp="1"/>
          </p:cNvSpPr>
          <p:nvPr>
            <p:ph sz="quarter" idx="4294967295"/>
          </p:nvPr>
        </p:nvSpPr>
        <p:spPr>
          <a:xfrm>
            <a:off x="152400" y="2552699"/>
            <a:ext cx="2518475" cy="2400301"/>
          </a:xfrm>
          <a:prstGeom prst="rect">
            <a:avLst/>
          </a:prstGeom>
        </p:spPr>
        <p:txBody>
          <a:bodyPr/>
          <a:lstStyle/>
          <a:p>
            <a:r>
              <a:rPr lang="en-US" dirty="0" smtClean="0"/>
              <a:t>User clicks on the Logs tab to view log file content</a:t>
            </a:r>
          </a:p>
          <a:p>
            <a:r>
              <a:rPr lang="en-US" dirty="0" smtClean="0"/>
              <a:t>A log file is created for each day that the TSDS DTU is running for each type of transfer</a:t>
            </a:r>
            <a:endParaRPr lang="en-US" dirty="0"/>
          </a:p>
        </p:txBody>
      </p:sp>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7736" t="4200" r="53229" b="71628"/>
          <a:stretch/>
        </p:blipFill>
        <p:spPr bwMode="auto">
          <a:xfrm>
            <a:off x="2815526" y="2177922"/>
            <a:ext cx="6176074" cy="3213441"/>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ight Arrow 5"/>
          <p:cNvSpPr/>
          <p:nvPr/>
        </p:nvSpPr>
        <p:spPr>
          <a:xfrm rot="14619068">
            <a:off x="7319766" y="315057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51</a:t>
            </a:fld>
            <a:endParaRPr lang="en-US" dirty="0"/>
          </a:p>
        </p:txBody>
      </p:sp>
    </p:spTree>
    <p:extLst>
      <p:ext uri="{BB962C8B-B14F-4D97-AF65-F5344CB8AC3E}">
        <p14:creationId xmlns:p14="http://schemas.microsoft.com/office/powerpoint/2010/main" val="356885664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3">
            <a:extLst>
              <a:ext uri="{28A0092B-C50C-407E-A947-70E740481C1C}">
                <a14:useLocalDpi xmlns:a14="http://schemas.microsoft.com/office/drawing/2010/main" val="0"/>
              </a:ext>
            </a:extLst>
          </a:blip>
          <a:srcRect t="3979"/>
          <a:stretch/>
        </p:blipFill>
        <p:spPr bwMode="auto">
          <a:xfrm>
            <a:off x="1083289" y="1858296"/>
            <a:ext cx="5852160" cy="4390103"/>
          </a:xfrm>
          <a:prstGeom prst="rect">
            <a:avLst/>
          </a:prstGeom>
          <a:noFill/>
          <a:ln>
            <a:noFill/>
          </a:ln>
          <a:effectLst>
            <a:outerShdw blurRad="63500" sx="102000" sy="102000" algn="ctr" rotWithShape="0">
              <a:prstClr val="black">
                <a:alpha val="40000"/>
              </a:prstClr>
            </a:outerShdw>
          </a:effectLst>
        </p:spPr>
      </p:pic>
      <p:pic>
        <p:nvPicPr>
          <p:cNvPr id="5" name="Picture 4"/>
          <p:cNvPicPr/>
          <p:nvPr/>
        </p:nvPicPr>
        <p:blipFill rotWithShape="1">
          <a:blip r:embed="rId4">
            <a:extLst>
              <a:ext uri="{28A0092B-C50C-407E-A947-70E740481C1C}">
                <a14:useLocalDpi xmlns:a14="http://schemas.microsoft.com/office/drawing/2010/main" val="0"/>
              </a:ext>
            </a:extLst>
          </a:blip>
          <a:srcRect t="4033"/>
          <a:stretch/>
        </p:blipFill>
        <p:spPr bwMode="auto">
          <a:xfrm>
            <a:off x="3124200" y="2462980"/>
            <a:ext cx="5943600" cy="4212139"/>
          </a:xfrm>
          <a:prstGeom prst="rect">
            <a:avLst/>
          </a:prstGeom>
          <a:noFill/>
          <a:ln>
            <a:noFill/>
          </a:ln>
          <a:effectLst>
            <a:outerShdw blurRad="63500" sx="102000" sy="102000" algn="ctr" rotWithShape="0">
              <a:prstClr val="black">
                <a:alpha val="40000"/>
              </a:prstClr>
            </a:outerShdw>
          </a:effectLst>
        </p:spPr>
      </p:pic>
      <p:sp>
        <p:nvSpPr>
          <p:cNvPr id="9" name="Rectangle 8"/>
          <p:cNvSpPr/>
          <p:nvPr/>
        </p:nvSpPr>
        <p:spPr>
          <a:xfrm rot="5400000">
            <a:off x="3736358" y="3164859"/>
            <a:ext cx="266701" cy="947383"/>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245088" y="5419635"/>
            <a:ext cx="2345711"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Log files can be run for On Demand or Schedule transfers</a:t>
            </a:r>
            <a:endParaRPr lang="en-US" dirty="0">
              <a:latin typeface="Arial" pitchFamily="34" charset="0"/>
              <a:cs typeface="Arial" pitchFamily="34" charset="0"/>
            </a:endParaRPr>
          </a:p>
        </p:txBody>
      </p:sp>
      <p:sp>
        <p:nvSpPr>
          <p:cNvPr id="11" name="Rectangle 10"/>
          <p:cNvSpPr/>
          <p:nvPr/>
        </p:nvSpPr>
        <p:spPr>
          <a:xfrm rot="5400000">
            <a:off x="1678958" y="2364758"/>
            <a:ext cx="266701" cy="947383"/>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52</a:t>
            </a:fld>
            <a:endParaRPr lang="en-US" dirty="0"/>
          </a:p>
        </p:txBody>
      </p:sp>
      <p:sp>
        <p:nvSpPr>
          <p:cNvPr id="12" name="Title 1"/>
          <p:cNvSpPr>
            <a:spLocks noGrp="1"/>
          </p:cNvSpPr>
          <p:nvPr>
            <p:ph type="title"/>
          </p:nvPr>
        </p:nvSpPr>
        <p:spPr>
          <a:xfrm>
            <a:off x="1905000" y="381000"/>
            <a:ext cx="6858000" cy="841248"/>
          </a:xfrm>
        </p:spPr>
        <p:txBody>
          <a:bodyPr>
            <a:noAutofit/>
          </a:bodyPr>
          <a:lstStyle/>
          <a:p>
            <a:r>
              <a:rPr lang="en-US" sz="2400" dirty="0" smtClean="0"/>
              <a:t>TSDS DTU: Logs Tab On Demand or Scheduler Log Files</a:t>
            </a:r>
            <a:endParaRPr lang="en-US" sz="2400" dirty="0"/>
          </a:p>
        </p:txBody>
      </p:sp>
    </p:spTree>
    <p:extLst>
      <p:ext uri="{BB962C8B-B14F-4D97-AF65-F5344CB8AC3E}">
        <p14:creationId xmlns:p14="http://schemas.microsoft.com/office/powerpoint/2010/main" val="304044936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Log File Folder</a:t>
            </a:r>
            <a:endParaRPr lang="en-US" dirty="0"/>
          </a:p>
        </p:txBody>
      </p:sp>
      <p:pic>
        <p:nvPicPr>
          <p:cNvPr id="5" name="Content Placeholder 4"/>
          <p:cNvPicPr>
            <a:picLocks noGrp="1"/>
          </p:cNvPicPr>
          <p:nvPr>
            <p:ph sz="quarter" idx="1"/>
          </p:nvPr>
        </p:nvPicPr>
        <p:blipFill rotWithShape="1">
          <a:blip r:embed="rId3">
            <a:extLst>
              <a:ext uri="{28A0092B-C50C-407E-A947-70E740481C1C}">
                <a14:useLocalDpi xmlns:a14="http://schemas.microsoft.com/office/drawing/2010/main" val="0"/>
              </a:ext>
            </a:extLst>
          </a:blip>
          <a:srcRect t="4557"/>
          <a:stretch/>
        </p:blipFill>
        <p:spPr bwMode="auto">
          <a:xfrm>
            <a:off x="1207008" y="1859280"/>
            <a:ext cx="6894576" cy="4846320"/>
          </a:xfrm>
          <a:prstGeom prst="rect">
            <a:avLst/>
          </a:prstGeom>
          <a:noFill/>
          <a:ln>
            <a:noFill/>
          </a:ln>
          <a:effectLst>
            <a:outerShdw blurRad="63500" sx="102000" sy="102000" algn="ctr" rotWithShape="0">
              <a:prstClr val="black">
                <a:alpha val="40000"/>
              </a:prstClr>
            </a:outerShdw>
          </a:effectLst>
        </p:spPr>
      </p:pic>
      <p:sp>
        <p:nvSpPr>
          <p:cNvPr id="4" name="TextBox 3"/>
          <p:cNvSpPr txBox="1"/>
          <p:nvPr/>
        </p:nvSpPr>
        <p:spPr>
          <a:xfrm>
            <a:off x="4704842" y="4611469"/>
            <a:ext cx="2345711"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Select file &amp; then click Open.</a:t>
            </a:r>
            <a:endParaRPr lang="en-US" dirty="0">
              <a:latin typeface="Arial" pitchFamily="34" charset="0"/>
              <a:cs typeface="Arial" pitchFamily="34" charset="0"/>
            </a:endParaRPr>
          </a:p>
        </p:txBody>
      </p:sp>
      <p:sp>
        <p:nvSpPr>
          <p:cNvPr id="6" name="TextBox 5"/>
          <p:cNvSpPr txBox="1"/>
          <p:nvPr/>
        </p:nvSpPr>
        <p:spPr>
          <a:xfrm>
            <a:off x="1524000" y="3897868"/>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1</a:t>
            </a:r>
            <a:endParaRPr lang="en-US" dirty="0"/>
          </a:p>
        </p:txBody>
      </p:sp>
      <p:sp>
        <p:nvSpPr>
          <p:cNvPr id="7" name="TextBox 6"/>
          <p:cNvSpPr txBox="1"/>
          <p:nvPr/>
        </p:nvSpPr>
        <p:spPr>
          <a:xfrm>
            <a:off x="4572000" y="6107668"/>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2</a:t>
            </a:r>
            <a:endParaRPr lang="en-US" dirty="0"/>
          </a:p>
        </p:txBody>
      </p:sp>
      <p:sp>
        <p:nvSpPr>
          <p:cNvPr id="8" name="Rectangle 7"/>
          <p:cNvSpPr/>
          <p:nvPr/>
        </p:nvSpPr>
        <p:spPr>
          <a:xfrm rot="5400000">
            <a:off x="3571874" y="2962275"/>
            <a:ext cx="323850" cy="22859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53</a:t>
            </a:fld>
            <a:endParaRPr lang="en-US" dirty="0"/>
          </a:p>
        </p:txBody>
      </p:sp>
    </p:spTree>
    <p:extLst>
      <p:ext uri="{BB962C8B-B14F-4D97-AF65-F5344CB8AC3E}">
        <p14:creationId xmlns:p14="http://schemas.microsoft.com/office/powerpoint/2010/main" val="71806482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Log File Sample</a:t>
            </a:r>
            <a:endParaRPr lang="en-US" dirty="0"/>
          </a:p>
        </p:txBody>
      </p:sp>
      <p:pic>
        <p:nvPicPr>
          <p:cNvPr id="1026" name="Picture 2" descr="image006"/>
          <p:cNvPicPr>
            <a:picLocks noChangeAspect="1" noChangeArrowheads="1"/>
          </p:cNvPicPr>
          <p:nvPr/>
        </p:nvPicPr>
        <p:blipFill rotWithShape="1">
          <a:blip r:embed="rId3">
            <a:extLst>
              <a:ext uri="{28A0092B-C50C-407E-A947-70E740481C1C}">
                <a14:useLocalDpi xmlns:a14="http://schemas.microsoft.com/office/drawing/2010/main" val="0"/>
              </a:ext>
            </a:extLst>
          </a:blip>
          <a:srcRect l="18975" t="34488" r="30764" b="12891"/>
          <a:stretch/>
        </p:blipFill>
        <p:spPr bwMode="auto">
          <a:xfrm>
            <a:off x="938133" y="1678858"/>
            <a:ext cx="7267738" cy="475488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rot="5400000">
            <a:off x="3759918" y="559520"/>
            <a:ext cx="230442" cy="596572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54</a:t>
            </a:fld>
            <a:endParaRPr lang="en-US" dirty="0"/>
          </a:p>
        </p:txBody>
      </p:sp>
      <p:sp>
        <p:nvSpPr>
          <p:cNvPr id="7" name="TextBox 6"/>
          <p:cNvSpPr txBox="1"/>
          <p:nvPr/>
        </p:nvSpPr>
        <p:spPr>
          <a:xfrm>
            <a:off x="5257800" y="1905000"/>
            <a:ext cx="2719471" cy="147732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There is </a:t>
            </a:r>
            <a:r>
              <a:rPr lang="en-US" b="1" dirty="0" smtClean="0">
                <a:latin typeface="Arial" pitchFamily="34" charset="0"/>
                <a:cs typeface="Arial" pitchFamily="34" charset="0"/>
              </a:rPr>
              <a:t>one </a:t>
            </a:r>
            <a:r>
              <a:rPr lang="en-US" dirty="0" smtClean="0">
                <a:latin typeface="Arial" pitchFamily="34" charset="0"/>
                <a:cs typeface="Arial" pitchFamily="34" charset="0"/>
              </a:rPr>
              <a:t>log file  generated for </a:t>
            </a:r>
            <a:r>
              <a:rPr lang="en-US" b="1" dirty="0" smtClean="0">
                <a:latin typeface="Arial" pitchFamily="34" charset="0"/>
                <a:cs typeface="Arial" pitchFamily="34" charset="0"/>
              </a:rPr>
              <a:t>each day</a:t>
            </a:r>
            <a:r>
              <a:rPr lang="en-US" dirty="0" smtClean="0">
                <a:latin typeface="Arial" pitchFamily="34" charset="0"/>
                <a:cs typeface="Arial" pitchFamily="34" charset="0"/>
              </a:rPr>
              <a:t> and </a:t>
            </a:r>
            <a:r>
              <a:rPr lang="en-US" b="1" dirty="0" smtClean="0">
                <a:latin typeface="Arial" pitchFamily="34" charset="0"/>
                <a:cs typeface="Arial" pitchFamily="34" charset="0"/>
              </a:rPr>
              <a:t>each transfer type</a:t>
            </a:r>
            <a:r>
              <a:rPr lang="en-US" dirty="0">
                <a:latin typeface="Arial" pitchFamily="34" charset="0"/>
                <a:cs typeface="Arial" pitchFamily="34" charset="0"/>
              </a:rPr>
              <a:t> </a:t>
            </a:r>
            <a:r>
              <a:rPr lang="en-US" dirty="0" smtClean="0">
                <a:latin typeface="Arial" pitchFamily="34" charset="0"/>
                <a:cs typeface="Arial" pitchFamily="34" charset="0"/>
              </a:rPr>
              <a:t>that the TSDS DTU is running.</a:t>
            </a:r>
            <a:endParaRPr lang="en-US" dirty="0">
              <a:latin typeface="Arial" pitchFamily="34" charset="0"/>
              <a:cs typeface="Arial" pitchFamily="34" charset="0"/>
            </a:endParaRPr>
          </a:p>
        </p:txBody>
      </p:sp>
    </p:spTree>
    <p:extLst>
      <p:ext uri="{BB962C8B-B14F-4D97-AF65-F5344CB8AC3E}">
        <p14:creationId xmlns:p14="http://schemas.microsoft.com/office/powerpoint/2010/main" val="133339665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Autofit/>
          </a:bodyPr>
          <a:lstStyle/>
          <a:p>
            <a:r>
              <a:rPr lang="en-US" dirty="0" smtClean="0"/>
              <a:t>TSDS DTU: Configuration Tab </a:t>
            </a:r>
            <a:endParaRPr lang="en-US" sz="3000" dirty="0"/>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55</a:t>
            </a:fld>
            <a:endParaRPr lang="en-US" dirty="0"/>
          </a:p>
        </p:txBody>
      </p:sp>
    </p:spTree>
    <p:extLst>
      <p:ext uri="{BB962C8B-B14F-4D97-AF65-F5344CB8AC3E}">
        <p14:creationId xmlns:p14="http://schemas.microsoft.com/office/powerpoint/2010/main" val="143079793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Configuration</a:t>
            </a:r>
            <a:endParaRPr lang="en-US" dirty="0"/>
          </a:p>
        </p:txBody>
      </p:sp>
      <p:pic>
        <p:nvPicPr>
          <p:cNvPr id="4" name="Content Placeholder 3"/>
          <p:cNvPicPr>
            <a:picLocks noGrp="1"/>
          </p:cNvPicPr>
          <p:nvPr>
            <p:ph sz="quarter" idx="1"/>
          </p:nvPr>
        </p:nvPicPr>
        <p:blipFill rotWithShape="1">
          <a:blip r:embed="rId3">
            <a:extLst>
              <a:ext uri="{28A0092B-C50C-407E-A947-70E740481C1C}">
                <a14:useLocalDpi xmlns:a14="http://schemas.microsoft.com/office/drawing/2010/main" val="0"/>
              </a:ext>
            </a:extLst>
          </a:blip>
          <a:srcRect l="2577" t="4051" r="31104" b="31141"/>
          <a:stretch/>
        </p:blipFill>
        <p:spPr bwMode="auto">
          <a:xfrm>
            <a:off x="3505200" y="1945550"/>
            <a:ext cx="4881966" cy="4023360"/>
          </a:xfrm>
          <a:prstGeom prst="rect">
            <a:avLst/>
          </a:prstGeom>
          <a:noFill/>
          <a:ln>
            <a:noFill/>
          </a:ln>
          <a:effectLst>
            <a:outerShdw blurRad="63500" sx="102000" sy="102000" algn="ctr" rotWithShape="0">
              <a:prstClr val="black">
                <a:alpha val="40000"/>
              </a:prstClr>
            </a:outerShdw>
          </a:effectLst>
        </p:spPr>
      </p:pic>
      <p:sp>
        <p:nvSpPr>
          <p:cNvPr id="6" name="Rectangle 5"/>
          <p:cNvSpPr/>
          <p:nvPr/>
        </p:nvSpPr>
        <p:spPr>
          <a:xfrm rot="5400000">
            <a:off x="7615203" y="2056966"/>
            <a:ext cx="394469" cy="994475"/>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Content Placeholder 3"/>
          <p:cNvSpPr txBox="1">
            <a:spLocks/>
          </p:cNvSpPr>
          <p:nvPr/>
        </p:nvSpPr>
        <p:spPr>
          <a:xfrm>
            <a:off x="76201" y="1981200"/>
            <a:ext cx="3276600" cy="19050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smtClean="0"/>
              <a:t>The user can see the Configuration Tab</a:t>
            </a:r>
          </a:p>
          <a:p>
            <a:r>
              <a:rPr lang="en-US" dirty="0" smtClean="0"/>
              <a:t>Options will be greyed out</a:t>
            </a:r>
          </a:p>
          <a:p>
            <a:r>
              <a:rPr lang="en-US" dirty="0" smtClean="0"/>
              <a:t>Users can not change any default settings</a:t>
            </a:r>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56</a:t>
            </a:fld>
            <a:endParaRPr lang="en-US" dirty="0"/>
          </a:p>
        </p:txBody>
      </p:sp>
      <p:sp>
        <p:nvSpPr>
          <p:cNvPr id="3" name="Rectangle 2"/>
          <p:cNvSpPr/>
          <p:nvPr/>
        </p:nvSpPr>
        <p:spPr>
          <a:xfrm>
            <a:off x="4114800" y="3733800"/>
            <a:ext cx="3962400" cy="1600200"/>
          </a:xfrm>
          <a:prstGeom prst="rect">
            <a:avLst/>
          </a:prstGeom>
          <a:solidFill>
            <a:schemeClr val="accent2">
              <a:alpha val="58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018618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Guided Practice: Monitoring the TSDS DTU</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57</a:t>
            </a:fld>
            <a:endParaRPr lang="en-US" dirty="0"/>
          </a:p>
        </p:txBody>
      </p:sp>
    </p:spTree>
    <p:extLst>
      <p:ext uri="{BB962C8B-B14F-4D97-AF65-F5344CB8AC3E}">
        <p14:creationId xmlns:p14="http://schemas.microsoft.com/office/powerpoint/2010/main" val="82500397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Guided Practice</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58</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smtClean="0"/>
              <a:t>You will complete a narrated simulation of the monitoring files in the TSDS DTU. </a:t>
            </a:r>
            <a:r>
              <a:rPr lang="en-US" dirty="0"/>
              <a:t>The narration will walk you through the process step by step.  This is a user-driven simulation, so your screen selections will advance the slides.</a:t>
            </a:r>
          </a:p>
          <a:p>
            <a:r>
              <a:rPr lang="en-US" dirty="0" smtClean="0"/>
              <a:t>Let’s log in to Project Share to begin</a:t>
            </a:r>
          </a:p>
          <a:p>
            <a:endParaRPr lang="en-US" dirty="0" smtClean="0"/>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5" name="Rounded Rectangle 4"/>
          <p:cNvSpPr/>
          <p:nvPr/>
        </p:nvSpPr>
        <p:spPr>
          <a:xfrm>
            <a:off x="914400" y="3962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Click Here to Begin</a:t>
            </a:r>
            <a:endParaRPr lang="en-US" sz="2400" b="1" dirty="0">
              <a:solidFill>
                <a:srgbClr val="FFFFFF"/>
              </a:solidFill>
            </a:endParaRPr>
          </a:p>
        </p:txBody>
      </p:sp>
    </p:spTree>
    <p:extLst>
      <p:ext uri="{BB962C8B-B14F-4D97-AF65-F5344CB8AC3E}">
        <p14:creationId xmlns:p14="http://schemas.microsoft.com/office/powerpoint/2010/main" val="31342972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Autofit/>
          </a:bodyPr>
          <a:lstStyle/>
          <a:p>
            <a:r>
              <a:rPr lang="en-US" sz="3000" dirty="0" smtClean="0"/>
              <a:t>TSDS eDM: Overview</a:t>
            </a:r>
            <a:endParaRPr lang="en-US" sz="3000" dirty="0"/>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59</a:t>
            </a:fld>
            <a:endParaRPr lang="en-US" dirty="0"/>
          </a:p>
        </p:txBody>
      </p:sp>
    </p:spTree>
    <p:extLst>
      <p:ext uri="{BB962C8B-B14F-4D97-AF65-F5344CB8AC3E}">
        <p14:creationId xmlns:p14="http://schemas.microsoft.com/office/powerpoint/2010/main" val="1506774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Terms (cont’d)</a:t>
            </a:r>
            <a:endParaRPr lang="en-US" dirty="0"/>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3396131246"/>
              </p:ext>
            </p:extLst>
          </p:nvPr>
        </p:nvGraphicFramePr>
        <p:xfrm>
          <a:off x="533400" y="1752600"/>
          <a:ext cx="8153400" cy="1783080"/>
        </p:xfrm>
        <a:graphic>
          <a:graphicData uri="http://schemas.openxmlformats.org/drawingml/2006/table">
            <a:tbl>
              <a:tblPr firstRow="1" bandRow="1">
                <a:tableStyleId>{5C22544A-7EE6-4342-B048-85BDC9FD1C3A}</a:tableStyleId>
              </a:tblPr>
              <a:tblGrid>
                <a:gridCol w="2286000"/>
                <a:gridCol w="5867400"/>
              </a:tblGrid>
              <a:tr h="381000">
                <a:tc>
                  <a:txBody>
                    <a:bodyPr/>
                    <a:lstStyle/>
                    <a:p>
                      <a:r>
                        <a:rPr lang="en-US" dirty="0" smtClean="0">
                          <a:solidFill>
                            <a:srgbClr val="FFFFFF"/>
                          </a:solidFill>
                        </a:rPr>
                        <a:t>Term</a:t>
                      </a:r>
                      <a:endParaRPr lang="en-US" dirty="0">
                        <a:solidFill>
                          <a:srgbClr val="FFFFFF"/>
                        </a:solidFill>
                      </a:endParaRPr>
                    </a:p>
                  </a:txBody>
                  <a:tcPr/>
                </a:tc>
                <a:tc>
                  <a:txBody>
                    <a:bodyPr/>
                    <a:lstStyle/>
                    <a:p>
                      <a:r>
                        <a:rPr lang="en-US" dirty="0" smtClean="0">
                          <a:solidFill>
                            <a:srgbClr val="FFFFFF"/>
                          </a:solidFill>
                        </a:rPr>
                        <a:t>Definition</a:t>
                      </a:r>
                      <a:endParaRPr lang="en-US" dirty="0">
                        <a:solidFill>
                          <a:srgbClr val="FFFFFF"/>
                        </a:solidFill>
                      </a:endParaRPr>
                    </a:p>
                  </a:txBody>
                  <a:tcPr/>
                </a:tc>
              </a:tr>
              <a:tr h="762000">
                <a:tc>
                  <a:txBody>
                    <a:bodyPr/>
                    <a:lstStyle/>
                    <a:p>
                      <a:r>
                        <a:rPr lang="en-US" dirty="0" smtClean="0"/>
                        <a:t>DDM (Dashboard</a:t>
                      </a:r>
                      <a:r>
                        <a:rPr lang="en-US" baseline="0" dirty="0" smtClean="0"/>
                        <a:t> Data Mart)</a:t>
                      </a:r>
                      <a:endParaRPr lang="en-US" dirty="0"/>
                    </a:p>
                  </a:txBody>
                  <a:tcPr/>
                </a:tc>
                <a:tc>
                  <a:txBody>
                    <a:bodyPr/>
                    <a:lstStyle/>
                    <a:p>
                      <a:r>
                        <a:rPr lang="en-US" dirty="0" smtClean="0"/>
                        <a:t>The DDM</a:t>
                      </a:r>
                      <a:r>
                        <a:rPr lang="en-US" baseline="0" dirty="0" smtClean="0"/>
                        <a:t> is the data mart that pulls data from the ODS and directly updates the studentGPS</a:t>
                      </a:r>
                      <a:r>
                        <a:rPr lang="en-US" sz="1800" dirty="0" smtClean="0"/>
                        <a:t>™ Dashboards</a:t>
                      </a:r>
                      <a:endParaRPr lang="en-US" dirty="0"/>
                    </a:p>
                  </a:txBody>
                  <a:tcPr/>
                </a:tc>
              </a:tr>
              <a:tr h="370840">
                <a:tc>
                  <a:txBody>
                    <a:bodyPr/>
                    <a:lstStyle/>
                    <a:p>
                      <a:r>
                        <a:rPr lang="en-US" dirty="0" smtClean="0"/>
                        <a:t>XML Interchange File</a:t>
                      </a:r>
                      <a:endParaRPr lang="en-US" dirty="0"/>
                    </a:p>
                  </a:txBody>
                  <a:tcPr/>
                </a:tc>
                <a:tc>
                  <a:txBody>
                    <a:bodyPr/>
                    <a:lstStyle/>
                    <a:p>
                      <a:r>
                        <a:rPr lang="en-US" dirty="0" smtClean="0"/>
                        <a:t>TEA</a:t>
                      </a:r>
                      <a:r>
                        <a:rPr lang="en-US" baseline="0" dirty="0" smtClean="0"/>
                        <a:t> uses XML Interchange Files as the vehicle to transfer data</a:t>
                      </a:r>
                      <a:endParaRPr lang="en-US" dirty="0"/>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6</a:t>
            </a:fld>
            <a:endParaRPr lang="en-US" dirty="0"/>
          </a:p>
        </p:txBody>
      </p:sp>
    </p:spTree>
    <p:extLst>
      <p:ext uri="{BB962C8B-B14F-4D97-AF65-F5344CB8AC3E}">
        <p14:creationId xmlns:p14="http://schemas.microsoft.com/office/powerpoint/2010/main" val="320560314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eDM: Functions</a:t>
            </a:r>
            <a:endParaRPr lang="en-US" dirty="0"/>
          </a:p>
        </p:txBody>
      </p:sp>
      <p:sp>
        <p:nvSpPr>
          <p:cNvPr id="3" name="Content Placeholder 2"/>
          <p:cNvSpPr>
            <a:spLocks noGrp="1"/>
          </p:cNvSpPr>
          <p:nvPr>
            <p:ph sz="quarter" idx="1"/>
          </p:nvPr>
        </p:nvSpPr>
        <p:spPr/>
        <p:txBody>
          <a:bodyPr/>
          <a:lstStyle/>
          <a:p>
            <a:r>
              <a:rPr lang="en-US" dirty="0" smtClean="0"/>
              <a:t>TSDS eData Manager (TSDS eDM):</a:t>
            </a:r>
            <a:endParaRPr lang="en-US" dirty="0"/>
          </a:p>
          <a:p>
            <a:pPr lvl="1">
              <a:buFont typeface="Wingdings" pitchFamily="2" charset="2"/>
              <a:buChar char="q"/>
            </a:pPr>
            <a:r>
              <a:rPr lang="en-US" dirty="0" smtClean="0">
                <a:latin typeface="+mn-lt"/>
              </a:rPr>
              <a:t>TSDS eDM automatically picks up files that have been successfully transferred by the TSDS DTU</a:t>
            </a:r>
          </a:p>
          <a:p>
            <a:pPr lvl="1">
              <a:buFont typeface="Wingdings" pitchFamily="2" charset="2"/>
              <a:buChar char="q"/>
            </a:pPr>
            <a:r>
              <a:rPr lang="en-US" dirty="0"/>
              <a:t>Users can also manually upload XML Interchange Files through </a:t>
            </a:r>
            <a:r>
              <a:rPr lang="en-US" dirty="0" smtClean="0"/>
              <a:t>TSDS eDM</a:t>
            </a:r>
            <a:endParaRPr lang="en-US" dirty="0" smtClean="0">
              <a:latin typeface="+mn-lt"/>
            </a:endParaRPr>
          </a:p>
          <a:p>
            <a:pPr lvl="1">
              <a:buFont typeface="Wingdings" pitchFamily="2" charset="2"/>
              <a:buChar char="q"/>
            </a:pPr>
            <a:r>
              <a:rPr lang="en-US" dirty="0" smtClean="0">
                <a:latin typeface="+mn-lt"/>
              </a:rPr>
              <a:t>TSDS eDM runs the XML Interchange files through the data validations and updates the Operational Data Store</a:t>
            </a:r>
          </a:p>
          <a:p>
            <a:pPr lvl="1">
              <a:buFont typeface="Wingdings" pitchFamily="2" charset="2"/>
              <a:buChar char="q"/>
            </a:pPr>
            <a:r>
              <a:rPr lang="en-US" dirty="0" smtClean="0">
                <a:latin typeface="+mn-lt"/>
              </a:rPr>
              <a:t>Error files are generated at initial file validation and again during the ETL process</a:t>
            </a:r>
          </a:p>
          <a:p>
            <a:pPr lvl="1">
              <a:buFont typeface="Wingdings" pitchFamily="2" charset="2"/>
              <a:buChar char="q"/>
            </a:pPr>
            <a:r>
              <a:rPr lang="en-US" dirty="0" smtClean="0">
                <a:latin typeface="+mn-lt"/>
              </a:rPr>
              <a:t>The user can also verify that the ODS has been updated through TSDS eDM</a:t>
            </a:r>
            <a:endParaRPr lang="en-US" dirty="0">
              <a:latin typeface="+mn-lt"/>
            </a:endParaRPr>
          </a:p>
        </p:txBody>
      </p:sp>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60</a:t>
            </a:fld>
            <a:endParaRPr lang="en-US" dirty="0"/>
          </a:p>
        </p:txBody>
      </p:sp>
    </p:spTree>
    <p:extLst>
      <p:ext uri="{BB962C8B-B14F-4D97-AF65-F5344CB8AC3E}">
        <p14:creationId xmlns:p14="http://schemas.microsoft.com/office/powerpoint/2010/main" val="147066876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61</a:t>
            </a:fld>
            <a:endParaRPr lang="en-US" dirty="0"/>
          </a:p>
        </p:txBody>
      </p:sp>
      <p:sp>
        <p:nvSpPr>
          <p:cNvPr id="9" name="Title 1"/>
          <p:cNvSpPr>
            <a:spLocks noGrp="1"/>
          </p:cNvSpPr>
          <p:nvPr>
            <p:ph type="title"/>
          </p:nvPr>
        </p:nvSpPr>
        <p:spPr>
          <a:xfrm>
            <a:off x="1905000" y="457200"/>
            <a:ext cx="6858000" cy="841248"/>
          </a:xfrm>
        </p:spPr>
        <p:txBody>
          <a:bodyPr>
            <a:noAutofit/>
          </a:bodyPr>
          <a:lstStyle/>
          <a:p>
            <a:r>
              <a:rPr lang="en-US" dirty="0" smtClean="0"/>
              <a:t>TSDS eDM: End User Process Map</a:t>
            </a:r>
            <a:endParaRPr lang="en-US" dirty="0"/>
          </a:p>
        </p:txBody>
      </p:sp>
      <p:pic>
        <p:nvPicPr>
          <p:cNvPr id="10" name="Picture 9"/>
          <p:cNvPicPr>
            <a:picLocks noChangeAspect="1"/>
          </p:cNvPicPr>
          <p:nvPr/>
        </p:nvPicPr>
        <p:blipFill>
          <a:blip r:embed="rId3"/>
          <a:stretch>
            <a:fillRect/>
          </a:stretch>
        </p:blipFill>
        <p:spPr>
          <a:xfrm>
            <a:off x="86459" y="1622268"/>
            <a:ext cx="8971083" cy="4778532"/>
          </a:xfrm>
          <a:prstGeom prst="rect">
            <a:avLst/>
          </a:prstGeom>
        </p:spPr>
      </p:pic>
      <p:sp>
        <p:nvSpPr>
          <p:cNvPr id="6" name="Rectangle 5"/>
          <p:cNvSpPr/>
          <p:nvPr/>
        </p:nvSpPr>
        <p:spPr>
          <a:xfrm rot="5400000">
            <a:off x="381000" y="1371600"/>
            <a:ext cx="3505200" cy="3962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0704764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505200" y="1752600"/>
            <a:ext cx="5419725" cy="4305300"/>
          </a:xfrm>
          <a:prstGeom prst="rect">
            <a:avLst/>
          </a:prstGeom>
        </p:spPr>
      </p:pic>
      <p:sp>
        <p:nvSpPr>
          <p:cNvPr id="5" name="Rectangle 4"/>
          <p:cNvSpPr/>
          <p:nvPr/>
        </p:nvSpPr>
        <p:spPr>
          <a:xfrm rot="5400000">
            <a:off x="4514850" y="2647950"/>
            <a:ext cx="2857500" cy="3962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62</a:t>
            </a:fld>
            <a:endParaRPr lang="en-US" dirty="0"/>
          </a:p>
        </p:txBody>
      </p:sp>
      <p:sp>
        <p:nvSpPr>
          <p:cNvPr id="9" name="Title 1"/>
          <p:cNvSpPr>
            <a:spLocks noGrp="1"/>
          </p:cNvSpPr>
          <p:nvPr>
            <p:ph type="title"/>
          </p:nvPr>
        </p:nvSpPr>
        <p:spPr>
          <a:xfrm>
            <a:off x="1905000" y="381000"/>
            <a:ext cx="6858000" cy="841248"/>
          </a:xfrm>
        </p:spPr>
        <p:txBody>
          <a:bodyPr>
            <a:noAutofit/>
          </a:bodyPr>
          <a:lstStyle/>
          <a:p>
            <a:r>
              <a:rPr lang="en-US" sz="2400" dirty="0" smtClean="0"/>
              <a:t>TSDS eDM: Received </a:t>
            </a:r>
            <a:br>
              <a:rPr lang="en-US" sz="2400" dirty="0" smtClean="0"/>
            </a:br>
            <a:r>
              <a:rPr lang="en-US" sz="2400" dirty="0" smtClean="0"/>
              <a:t>XML Interchange Files</a:t>
            </a:r>
            <a:endParaRPr lang="en-US" sz="2400" dirty="0"/>
          </a:p>
        </p:txBody>
      </p:sp>
      <p:sp>
        <p:nvSpPr>
          <p:cNvPr id="11" name="Content Placeholder 3"/>
          <p:cNvSpPr txBox="1">
            <a:spLocks/>
          </p:cNvSpPr>
          <p:nvPr/>
        </p:nvSpPr>
        <p:spPr>
          <a:xfrm>
            <a:off x="152400" y="1676400"/>
            <a:ext cx="3352800" cy="45720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smtClean="0"/>
              <a:t>This section discusses the process once the file has been received by TSDS eDM</a:t>
            </a:r>
          </a:p>
          <a:p>
            <a:r>
              <a:rPr lang="en-US" dirty="0" smtClean="0"/>
              <a:t>The files can be transferred by the TSDS DTU</a:t>
            </a:r>
          </a:p>
          <a:p>
            <a:r>
              <a:rPr lang="en-US" dirty="0" smtClean="0"/>
              <a:t>The files can be manually submitted</a:t>
            </a:r>
            <a:endParaRPr lang="en-US" dirty="0"/>
          </a:p>
        </p:txBody>
      </p:sp>
    </p:spTree>
    <p:extLst>
      <p:ext uri="{BB962C8B-B14F-4D97-AF65-F5344CB8AC3E}">
        <p14:creationId xmlns:p14="http://schemas.microsoft.com/office/powerpoint/2010/main" val="225863261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658230" y="1809750"/>
            <a:ext cx="5419725" cy="4305300"/>
          </a:xfrm>
          <a:prstGeom prst="rect">
            <a:avLst/>
          </a:prstGeom>
        </p:spPr>
      </p:pic>
      <p:sp>
        <p:nvSpPr>
          <p:cNvPr id="5" name="Rectangle 4"/>
          <p:cNvSpPr/>
          <p:nvPr/>
        </p:nvSpPr>
        <p:spPr>
          <a:xfrm rot="5400000">
            <a:off x="6693904" y="2991640"/>
            <a:ext cx="682915" cy="125861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6423880" y="3726486"/>
            <a:ext cx="990600" cy="146242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rot="5400000">
            <a:off x="5317907" y="3781426"/>
            <a:ext cx="1162047" cy="3505198"/>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rot="10800000">
            <a:off x="7649258" y="3061650"/>
            <a:ext cx="1428697" cy="305339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Content Placeholder 3"/>
          <p:cNvSpPr txBox="1">
            <a:spLocks/>
          </p:cNvSpPr>
          <p:nvPr/>
        </p:nvSpPr>
        <p:spPr>
          <a:xfrm>
            <a:off x="152400" y="1676400"/>
            <a:ext cx="3592187" cy="45720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smtClean="0"/>
              <a:t>TSDS eDM picks up XML Interchange file or user manually submits the file</a:t>
            </a:r>
            <a:endParaRPr lang="en-US" dirty="0"/>
          </a:p>
          <a:p>
            <a:r>
              <a:rPr lang="en-US" dirty="0" smtClean="0"/>
              <a:t>The data passes through file validation</a:t>
            </a:r>
          </a:p>
          <a:p>
            <a:pPr lvl="1"/>
            <a:r>
              <a:rPr lang="en-US" dirty="0" smtClean="0"/>
              <a:t>If the file fails validation the user needs to resubmit the source system file </a:t>
            </a:r>
          </a:p>
          <a:p>
            <a:pPr lvl="1"/>
            <a:r>
              <a:rPr lang="en-US" dirty="0" smtClean="0"/>
              <a:t>If the file passes validation, then it is passed to Batch Manager</a:t>
            </a:r>
          </a:p>
          <a:p>
            <a:r>
              <a:rPr lang="en-US" dirty="0" smtClean="0"/>
              <a:t>The ETL process kicks off</a:t>
            </a:r>
          </a:p>
          <a:p>
            <a:pPr lvl="1"/>
            <a:r>
              <a:rPr lang="en-US" dirty="0" smtClean="0"/>
              <a:t>The ODS is updated</a:t>
            </a:r>
          </a:p>
          <a:p>
            <a:pPr lvl="1"/>
            <a:r>
              <a:rPr lang="en-US" dirty="0" smtClean="0"/>
              <a:t>Error files may be generated </a:t>
            </a:r>
            <a:endParaRPr lang="en-US" dirty="0"/>
          </a:p>
        </p:txBody>
      </p:sp>
      <p:sp>
        <p:nvSpPr>
          <p:cNvPr id="14"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63</a:t>
            </a:fld>
            <a:endParaRPr lang="en-US" dirty="0"/>
          </a:p>
        </p:txBody>
      </p:sp>
      <p:sp>
        <p:nvSpPr>
          <p:cNvPr id="15" name="Title 1"/>
          <p:cNvSpPr>
            <a:spLocks noGrp="1"/>
          </p:cNvSpPr>
          <p:nvPr>
            <p:ph type="title"/>
          </p:nvPr>
        </p:nvSpPr>
        <p:spPr>
          <a:xfrm>
            <a:off x="1905000" y="457200"/>
            <a:ext cx="6858000" cy="841248"/>
          </a:xfrm>
        </p:spPr>
        <p:txBody>
          <a:bodyPr>
            <a:noAutofit/>
          </a:bodyPr>
          <a:lstStyle/>
          <a:p>
            <a:r>
              <a:rPr lang="en-US" dirty="0" smtClean="0"/>
              <a:t>TSDS eDM: Data Flow</a:t>
            </a:r>
            <a:endParaRPr lang="en-US" dirty="0"/>
          </a:p>
        </p:txBody>
      </p:sp>
    </p:spTree>
    <p:extLst>
      <p:ext uri="{BB962C8B-B14F-4D97-AF65-F5344CB8AC3E}">
        <p14:creationId xmlns:p14="http://schemas.microsoft.com/office/powerpoint/2010/main" val="1886630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004440" y="1766889"/>
            <a:ext cx="4758559" cy="4538255"/>
          </a:xfrm>
          <a:prstGeom prst="rect">
            <a:avLst/>
          </a:prstGeom>
        </p:spPr>
      </p:pic>
      <p:sp>
        <p:nvSpPr>
          <p:cNvPr id="2" name="Slide Number Placeholder 1"/>
          <p:cNvSpPr>
            <a:spLocks noGrp="1"/>
          </p:cNvSpPr>
          <p:nvPr>
            <p:ph type="sldNum" sz="quarter" idx="12"/>
          </p:nvPr>
        </p:nvSpPr>
        <p:spPr/>
        <p:txBody>
          <a:bodyPr/>
          <a:lstStyle/>
          <a:p>
            <a:fld id="{2F0C4421-5918-4AA3-AE4A-C36EDD2FD6EB}" type="slidenum">
              <a:rPr lang="en-US" smtClean="0"/>
              <a:pPr/>
              <a:t>64</a:t>
            </a:fld>
            <a:endParaRPr lang="en-US" dirty="0"/>
          </a:p>
        </p:txBody>
      </p:sp>
      <p:sp>
        <p:nvSpPr>
          <p:cNvPr id="3" name="Title 2"/>
          <p:cNvSpPr>
            <a:spLocks noGrp="1"/>
          </p:cNvSpPr>
          <p:nvPr>
            <p:ph type="title"/>
          </p:nvPr>
        </p:nvSpPr>
        <p:spPr/>
        <p:txBody>
          <a:bodyPr/>
          <a:lstStyle/>
          <a:p>
            <a:r>
              <a:rPr lang="en-US" dirty="0" smtClean="0"/>
              <a:t>DTU to eDM Data Flow</a:t>
            </a:r>
            <a:endParaRPr lang="en-US" dirty="0"/>
          </a:p>
        </p:txBody>
      </p:sp>
      <p:sp>
        <p:nvSpPr>
          <p:cNvPr id="6" name="Content Placeholder 3"/>
          <p:cNvSpPr txBox="1">
            <a:spLocks/>
          </p:cNvSpPr>
          <p:nvPr/>
        </p:nvSpPr>
        <p:spPr>
          <a:xfrm>
            <a:off x="152400" y="1676400"/>
            <a:ext cx="3886200" cy="45720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smtClean="0"/>
              <a:t>The </a:t>
            </a:r>
            <a:r>
              <a:rPr lang="en-US" b="1" dirty="0" smtClean="0"/>
              <a:t>recommended</a:t>
            </a:r>
            <a:r>
              <a:rPr lang="en-US" dirty="0" smtClean="0"/>
              <a:t> method of submitting data to the TSDS eDM is by using the TSDS DTU</a:t>
            </a:r>
          </a:p>
          <a:p>
            <a:pPr lvl="1"/>
            <a:r>
              <a:rPr lang="en-US" dirty="0" smtClean="0"/>
              <a:t>When files are submitted to eDM via the DTU, the XML Interchange files are automatically uploaded to eDM</a:t>
            </a:r>
          </a:p>
          <a:p>
            <a:pPr lvl="1"/>
            <a:r>
              <a:rPr lang="en-US" dirty="0" smtClean="0"/>
              <a:t>The files are also automatically processed through File Manager to Batch  Manager</a:t>
            </a:r>
            <a:endParaRPr lang="en-US" dirty="0"/>
          </a:p>
        </p:txBody>
      </p:sp>
      <p:sp>
        <p:nvSpPr>
          <p:cNvPr id="7" name="Rectangle 6"/>
          <p:cNvSpPr/>
          <p:nvPr/>
        </p:nvSpPr>
        <p:spPr>
          <a:xfrm rot="5400000">
            <a:off x="5829300" y="2476502"/>
            <a:ext cx="1600200" cy="15240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8150347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4191000" y="1676400"/>
            <a:ext cx="4591050" cy="4378501"/>
          </a:xfrm>
          <a:prstGeom prst="rect">
            <a:avLst/>
          </a:prstGeom>
        </p:spPr>
      </p:pic>
      <p:sp>
        <p:nvSpPr>
          <p:cNvPr id="2" name="Slide Number Placeholder 1"/>
          <p:cNvSpPr>
            <a:spLocks noGrp="1"/>
          </p:cNvSpPr>
          <p:nvPr>
            <p:ph type="sldNum" sz="quarter" idx="12"/>
          </p:nvPr>
        </p:nvSpPr>
        <p:spPr/>
        <p:txBody>
          <a:bodyPr/>
          <a:lstStyle/>
          <a:p>
            <a:fld id="{2F0C4421-5918-4AA3-AE4A-C36EDD2FD6EB}" type="slidenum">
              <a:rPr lang="en-US" smtClean="0"/>
              <a:pPr/>
              <a:t>65</a:t>
            </a:fld>
            <a:endParaRPr lang="en-US" dirty="0"/>
          </a:p>
        </p:txBody>
      </p:sp>
      <p:sp>
        <p:nvSpPr>
          <p:cNvPr id="3" name="Title 2"/>
          <p:cNvSpPr>
            <a:spLocks noGrp="1"/>
          </p:cNvSpPr>
          <p:nvPr>
            <p:ph type="title"/>
          </p:nvPr>
        </p:nvSpPr>
        <p:spPr/>
        <p:txBody>
          <a:bodyPr>
            <a:normAutofit/>
          </a:bodyPr>
          <a:lstStyle/>
          <a:p>
            <a:r>
              <a:rPr lang="en-US" dirty="0" smtClean="0"/>
              <a:t>Manual Data Submission</a:t>
            </a:r>
            <a:endParaRPr lang="en-US" dirty="0"/>
          </a:p>
        </p:txBody>
      </p:sp>
      <p:sp>
        <p:nvSpPr>
          <p:cNvPr id="6" name="Content Placeholder 3"/>
          <p:cNvSpPr txBox="1">
            <a:spLocks/>
          </p:cNvSpPr>
          <p:nvPr/>
        </p:nvSpPr>
        <p:spPr>
          <a:xfrm>
            <a:off x="152400" y="1676400"/>
            <a:ext cx="3886200" cy="45720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smtClean="0"/>
              <a:t>Users can also upload files directly to eDM</a:t>
            </a:r>
          </a:p>
          <a:p>
            <a:pPr lvl="1"/>
            <a:r>
              <a:rPr lang="en-US" dirty="0" smtClean="0"/>
              <a:t>This is not the preferred process</a:t>
            </a:r>
          </a:p>
          <a:p>
            <a:r>
              <a:rPr lang="en-US" dirty="0" smtClean="0"/>
              <a:t>It is important to understand how to do a manual data submission</a:t>
            </a:r>
          </a:p>
          <a:p>
            <a:r>
              <a:rPr lang="en-US" dirty="0" smtClean="0"/>
              <a:t>When users upload directly to eDM, the system can accept zip files</a:t>
            </a:r>
          </a:p>
          <a:p>
            <a:r>
              <a:rPr lang="en-US" dirty="0" smtClean="0"/>
              <a:t>However, the data flow within eDM is then not automated, and users will have to manually promote files from File Manager to Batch Manager</a:t>
            </a:r>
          </a:p>
        </p:txBody>
      </p:sp>
      <p:sp>
        <p:nvSpPr>
          <p:cNvPr id="4" name="Multiply 3"/>
          <p:cNvSpPr/>
          <p:nvPr/>
        </p:nvSpPr>
        <p:spPr>
          <a:xfrm>
            <a:off x="6172200" y="2301766"/>
            <a:ext cx="1143000" cy="91440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322252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Autofit/>
          </a:bodyPr>
          <a:lstStyle/>
          <a:p>
            <a:r>
              <a:rPr lang="en-US" sz="3000" dirty="0" smtClean="0"/>
              <a:t>TSDS eDM: Navigation</a:t>
            </a:r>
            <a:endParaRPr lang="en-US" sz="3000" dirty="0"/>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66</a:t>
            </a:fld>
            <a:endParaRPr lang="en-US" dirty="0"/>
          </a:p>
        </p:txBody>
      </p:sp>
    </p:spTree>
    <p:extLst>
      <p:ext uri="{BB962C8B-B14F-4D97-AF65-F5344CB8AC3E}">
        <p14:creationId xmlns:p14="http://schemas.microsoft.com/office/powerpoint/2010/main" val="270921561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99171" y="1839172"/>
            <a:ext cx="8413569" cy="4215512"/>
          </a:xfrm>
          <a:prstGeom prst="rect">
            <a:avLst/>
          </a:prstGeom>
        </p:spPr>
      </p:pic>
      <p:sp>
        <p:nvSpPr>
          <p:cNvPr id="2" name="Title 1"/>
          <p:cNvSpPr>
            <a:spLocks noGrp="1"/>
          </p:cNvSpPr>
          <p:nvPr>
            <p:ph type="title"/>
          </p:nvPr>
        </p:nvSpPr>
        <p:spPr/>
        <p:txBody>
          <a:bodyPr/>
          <a:lstStyle/>
          <a:p>
            <a:r>
              <a:rPr lang="en-US" dirty="0" smtClean="0"/>
              <a:t>TSDS eDM: TSDS Portal Access</a:t>
            </a: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67</a:t>
            </a:fld>
            <a:endParaRPr lang="en-US" dirty="0"/>
          </a:p>
        </p:txBody>
      </p:sp>
      <p:sp>
        <p:nvSpPr>
          <p:cNvPr id="14" name="Rectangle 13"/>
          <p:cNvSpPr/>
          <p:nvPr/>
        </p:nvSpPr>
        <p:spPr>
          <a:xfrm rot="5400000">
            <a:off x="3527706" y="4061822"/>
            <a:ext cx="1463272" cy="93011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4273460" y="5218789"/>
            <a:ext cx="3124199"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Manage Data Loads</a:t>
            </a:r>
            <a:endParaRPr lang="en-US" dirty="0"/>
          </a:p>
        </p:txBody>
      </p:sp>
      <p:sp>
        <p:nvSpPr>
          <p:cNvPr id="12" name="Right Arrow 11"/>
          <p:cNvSpPr/>
          <p:nvPr/>
        </p:nvSpPr>
        <p:spPr>
          <a:xfrm rot="12635025">
            <a:off x="4552925" y="450169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5422519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06" t="6667" r="58775" b="50000"/>
          <a:stretch/>
        </p:blipFill>
        <p:spPr bwMode="auto">
          <a:xfrm>
            <a:off x="76200" y="1996440"/>
            <a:ext cx="9006840" cy="4023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a:xfrm>
            <a:off x="1905000" y="457200"/>
            <a:ext cx="6858000" cy="841248"/>
          </a:xfrm>
        </p:spPr>
        <p:txBody>
          <a:bodyPr>
            <a:noAutofit/>
          </a:bodyPr>
          <a:lstStyle/>
          <a:p>
            <a:r>
              <a:rPr lang="en-US" dirty="0" smtClean="0"/>
              <a:t>TSDS eDM: Home Page</a:t>
            </a:r>
            <a:endParaRPr lang="en-US" dirty="0"/>
          </a:p>
        </p:txBody>
      </p:sp>
      <p:pic>
        <p:nvPicPr>
          <p:cNvPr id="1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846" t="28718" r="87078" b="48899"/>
          <a:stretch/>
        </p:blipFill>
        <p:spPr bwMode="auto">
          <a:xfrm>
            <a:off x="0" y="3565208"/>
            <a:ext cx="1420740" cy="1645920"/>
          </a:xfrm>
          <a:prstGeom prst="rect">
            <a:avLst/>
          </a:prstGeom>
          <a:noFill/>
          <a:ln w="28575">
            <a:solidFill>
              <a:schemeClr val="accent2">
                <a:lumMod val="75000"/>
              </a:schemeClr>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13"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6067" t="30254" r="35844" b="61035"/>
          <a:stretch/>
        </p:blipFill>
        <p:spPr bwMode="auto">
          <a:xfrm>
            <a:off x="1463513" y="3625216"/>
            <a:ext cx="6461287" cy="731520"/>
          </a:xfrm>
          <a:prstGeom prst="rect">
            <a:avLst/>
          </a:prstGeom>
          <a:noFill/>
          <a:ln w="28575">
            <a:solidFill>
              <a:schemeClr val="accent2">
                <a:lumMod val="75000"/>
              </a:schemeClr>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68</a:t>
            </a:fld>
            <a:endParaRPr lang="en-US" dirty="0"/>
          </a:p>
        </p:txBody>
      </p:sp>
      <p:pic>
        <p:nvPicPr>
          <p:cNvPr id="1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030" t="32109" r="75872" b="60352"/>
          <a:stretch/>
        </p:blipFill>
        <p:spPr bwMode="auto">
          <a:xfrm>
            <a:off x="1500678" y="4388168"/>
            <a:ext cx="4976322" cy="914400"/>
          </a:xfrm>
          <a:prstGeom prst="rect">
            <a:avLst/>
          </a:prstGeom>
          <a:noFill/>
          <a:ln w="38100">
            <a:solidFill>
              <a:schemeClr val="accent2">
                <a:lumMod val="75000"/>
              </a:schemeClr>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61111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69</a:t>
            </a:fld>
            <a:endParaRPr lang="en-US" dirty="0"/>
          </a:p>
        </p:txBody>
      </p:sp>
      <p:sp>
        <p:nvSpPr>
          <p:cNvPr id="14" name="Title 13"/>
          <p:cNvSpPr>
            <a:spLocks noGrp="1"/>
          </p:cNvSpPr>
          <p:nvPr>
            <p:ph type="title"/>
          </p:nvPr>
        </p:nvSpPr>
        <p:spPr>
          <a:xfrm>
            <a:off x="1905000" y="457200"/>
            <a:ext cx="6858000" cy="841248"/>
          </a:xfrm>
        </p:spPr>
        <p:txBody>
          <a:bodyPr>
            <a:noAutofit/>
          </a:bodyPr>
          <a:lstStyle/>
          <a:p>
            <a:r>
              <a:rPr lang="en-US" dirty="0" smtClean="0"/>
              <a:t>TSDS eDM: Menu Options</a:t>
            </a:r>
            <a:endParaRPr lang="en-US" dirty="0"/>
          </a:p>
        </p:txBody>
      </p:sp>
      <p:sp>
        <p:nvSpPr>
          <p:cNvPr id="9" name="Content Placeholder 8"/>
          <p:cNvSpPr>
            <a:spLocks noGrp="1"/>
          </p:cNvSpPr>
          <p:nvPr>
            <p:ph sz="quarter" idx="1"/>
          </p:nvPr>
        </p:nvSpPr>
        <p:spPr>
          <a:xfrm>
            <a:off x="381000" y="1905000"/>
            <a:ext cx="5029200" cy="4191000"/>
          </a:xfrm>
        </p:spPr>
        <p:txBody>
          <a:bodyPr/>
          <a:lstStyle/>
          <a:p>
            <a:r>
              <a:rPr lang="en-US" dirty="0"/>
              <a:t>The </a:t>
            </a:r>
            <a:r>
              <a:rPr lang="en-US" b="1" dirty="0"/>
              <a:t>Menu</a:t>
            </a:r>
            <a:r>
              <a:rPr lang="en-US" dirty="0"/>
              <a:t> allows the </a:t>
            </a:r>
            <a:r>
              <a:rPr lang="en-US" dirty="0" smtClean="0"/>
              <a:t>user to:</a:t>
            </a:r>
          </a:p>
          <a:p>
            <a:pPr lvl="1"/>
            <a:r>
              <a:rPr lang="en-US" b="1" dirty="0" smtClean="0">
                <a:latin typeface="+mn-lt"/>
              </a:rPr>
              <a:t>Home</a:t>
            </a:r>
            <a:r>
              <a:rPr lang="en-US" dirty="0" smtClean="0">
                <a:latin typeface="+mn-lt"/>
              </a:rPr>
              <a:t> – return to the landing page</a:t>
            </a:r>
          </a:p>
          <a:p>
            <a:pPr lvl="1"/>
            <a:r>
              <a:rPr lang="en-US" b="1" dirty="0" smtClean="0">
                <a:latin typeface="+mn-lt"/>
              </a:rPr>
              <a:t>File Manager </a:t>
            </a:r>
            <a:r>
              <a:rPr lang="en-US" dirty="0" smtClean="0">
                <a:latin typeface="+mn-lt"/>
              </a:rPr>
              <a:t>– review the progress of file validation</a:t>
            </a:r>
          </a:p>
          <a:p>
            <a:pPr lvl="1"/>
            <a:r>
              <a:rPr lang="en-US" b="1" dirty="0" smtClean="0">
                <a:latin typeface="+mn-lt"/>
              </a:rPr>
              <a:t>Batch Manager </a:t>
            </a:r>
            <a:r>
              <a:rPr lang="en-US" dirty="0" smtClean="0">
                <a:latin typeface="+mn-lt"/>
              </a:rPr>
              <a:t>– monitor the progress of batches through the ETL process and verify the ODS has been inserted or updated with new records</a:t>
            </a:r>
          </a:p>
          <a:p>
            <a:pPr lvl="1"/>
            <a:r>
              <a:rPr lang="en-US" b="1" dirty="0" smtClean="0">
                <a:latin typeface="+mn-lt"/>
              </a:rPr>
              <a:t>Interchange Upload </a:t>
            </a:r>
            <a:r>
              <a:rPr lang="en-US" dirty="0" smtClean="0">
                <a:latin typeface="+mn-lt"/>
              </a:rPr>
              <a:t>– manually submit files to the ODS</a:t>
            </a:r>
            <a:endParaRPr lang="en-US" dirty="0">
              <a:latin typeface="+mn-lt"/>
            </a:endParaRPr>
          </a:p>
        </p:txBody>
      </p:sp>
      <p:pic>
        <p:nvPicPr>
          <p:cNvPr id="11" name="Picture 2"/>
          <p:cNvPicPr>
            <a:picLocks noGrp="1" noChangeAspect="1" noChangeArrowheads="1"/>
          </p:cNvPicPr>
          <p:nvPr>
            <p:ph sz="quarter" idx="4294967295"/>
          </p:nvPr>
        </p:nvPicPr>
        <p:blipFill rotWithShape="1">
          <a:blip r:embed="rId3">
            <a:extLst>
              <a:ext uri="{28A0092B-C50C-407E-A947-70E740481C1C}">
                <a14:useLocalDpi xmlns:a14="http://schemas.microsoft.com/office/drawing/2010/main" val="0"/>
              </a:ext>
            </a:extLst>
          </a:blip>
          <a:srcRect l="1214" t="30259" r="88193" b="56165"/>
          <a:stretch/>
        </p:blipFill>
        <p:spPr bwMode="auto">
          <a:xfrm>
            <a:off x="5715000" y="2514600"/>
            <a:ext cx="2819131" cy="2257425"/>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209514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TSDS High Level </a:t>
            </a:r>
            <a:r>
              <a:rPr lang="en-US" sz="3000" dirty="0" smtClean="0"/>
              <a:t>End User Process Map Overview</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7</a:t>
            </a:fld>
            <a:endParaRPr lang="en-US" dirty="0"/>
          </a:p>
        </p:txBody>
      </p:sp>
    </p:spTree>
    <p:extLst>
      <p:ext uri="{BB962C8B-B14F-4D97-AF65-F5344CB8AC3E}">
        <p14:creationId xmlns:p14="http://schemas.microsoft.com/office/powerpoint/2010/main" val="255183189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TSDS eDM: Load </a:t>
            </a:r>
            <a:r>
              <a:rPr lang="en-US" dirty="0" smtClean="0"/>
              <a:t>an XML Interchange File</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70</a:t>
            </a:fld>
            <a:endParaRPr lang="en-US" dirty="0"/>
          </a:p>
        </p:txBody>
      </p:sp>
    </p:spTree>
    <p:extLst>
      <p:ext uri="{BB962C8B-B14F-4D97-AF65-F5344CB8AC3E}">
        <p14:creationId xmlns:p14="http://schemas.microsoft.com/office/powerpoint/2010/main" val="45020284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71</a:t>
            </a:fld>
            <a:endParaRPr lang="en-US" dirty="0"/>
          </a:p>
        </p:txBody>
      </p:sp>
      <p:sp>
        <p:nvSpPr>
          <p:cNvPr id="3" name="Title 2"/>
          <p:cNvSpPr>
            <a:spLocks noGrp="1"/>
          </p:cNvSpPr>
          <p:nvPr>
            <p:ph type="title"/>
          </p:nvPr>
        </p:nvSpPr>
        <p:spPr>
          <a:xfrm>
            <a:off x="1905000" y="533400"/>
            <a:ext cx="6705600" cy="685800"/>
          </a:xfrm>
        </p:spPr>
        <p:txBody>
          <a:bodyPr>
            <a:noAutofit/>
          </a:bodyPr>
          <a:lstStyle/>
          <a:p>
            <a:r>
              <a:rPr lang="en-US" dirty="0" smtClean="0"/>
              <a:t>Preparing Files for eDM Submission</a:t>
            </a:r>
            <a:endParaRPr lang="en-US" dirty="0"/>
          </a:p>
        </p:txBody>
      </p:sp>
      <p:sp>
        <p:nvSpPr>
          <p:cNvPr id="4" name="Content Placeholder 3"/>
          <p:cNvSpPr>
            <a:spLocks noGrp="1"/>
          </p:cNvSpPr>
          <p:nvPr>
            <p:ph sz="quarter" idx="1"/>
          </p:nvPr>
        </p:nvSpPr>
        <p:spPr/>
        <p:txBody>
          <a:bodyPr/>
          <a:lstStyle/>
          <a:p>
            <a:r>
              <a:rPr lang="en-US" dirty="0" smtClean="0"/>
              <a:t>TSDS eDM accepts single .xml files that meet the TEDS naming convention</a:t>
            </a:r>
          </a:p>
          <a:p>
            <a:r>
              <a:rPr lang="en-US" dirty="0" smtClean="0"/>
              <a:t>TSDS eDM also accepts zip files for </a:t>
            </a:r>
            <a:r>
              <a:rPr lang="en-US" i="1" dirty="0" smtClean="0"/>
              <a:t>manual </a:t>
            </a:r>
            <a:r>
              <a:rPr lang="en-US" dirty="0" smtClean="0"/>
              <a:t>Interchange Uploads</a:t>
            </a:r>
          </a:p>
          <a:p>
            <a:pPr lvl="1"/>
            <a:r>
              <a:rPr lang="en-US" dirty="0" smtClean="0"/>
              <a:t>The naming convention does not apply to zip files that are manually submitted to eDM</a:t>
            </a:r>
          </a:p>
          <a:p>
            <a:pPr lvl="2"/>
            <a:r>
              <a:rPr lang="en-US" dirty="0" smtClean="0"/>
              <a:t>Individual files within the zip file must adhere to the naming convention</a:t>
            </a:r>
          </a:p>
          <a:p>
            <a:pPr lvl="2"/>
            <a:r>
              <a:rPr lang="en-US" dirty="0" smtClean="0"/>
              <a:t>Note, however, that eDM is not configured to accept zip files with Folders of XML Interchange Files</a:t>
            </a:r>
          </a:p>
          <a:p>
            <a:endParaRPr lang="en-US" dirty="0"/>
          </a:p>
          <a:p>
            <a:endParaRPr lang="en-US" dirty="0"/>
          </a:p>
        </p:txBody>
      </p:sp>
    </p:spTree>
    <p:extLst>
      <p:ext uri="{BB962C8B-B14F-4D97-AF65-F5344CB8AC3E}">
        <p14:creationId xmlns:p14="http://schemas.microsoft.com/office/powerpoint/2010/main" val="123365106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72</a:t>
            </a:fld>
            <a:endParaRPr lang="en-US" dirty="0"/>
          </a:p>
        </p:txBody>
      </p:sp>
      <p:sp>
        <p:nvSpPr>
          <p:cNvPr id="3" name="Title 2"/>
          <p:cNvSpPr>
            <a:spLocks noGrp="1"/>
          </p:cNvSpPr>
          <p:nvPr>
            <p:ph type="title"/>
          </p:nvPr>
        </p:nvSpPr>
        <p:spPr>
          <a:xfrm>
            <a:off x="1905000" y="457200"/>
            <a:ext cx="6705600" cy="685800"/>
          </a:xfrm>
        </p:spPr>
        <p:txBody>
          <a:bodyPr>
            <a:noAutofit/>
          </a:bodyPr>
          <a:lstStyle/>
          <a:p>
            <a:r>
              <a:rPr lang="en-US" sz="2400" dirty="0" smtClean="0"/>
              <a:t>Preparing Zip Files for </a:t>
            </a:r>
            <a:br>
              <a:rPr lang="en-US" sz="2400" dirty="0" smtClean="0"/>
            </a:br>
            <a:r>
              <a:rPr lang="en-US" sz="2400" dirty="0" smtClean="0"/>
              <a:t>TSDS eDM Submission: Samples</a:t>
            </a:r>
            <a:endParaRPr lang="en-US" sz="2400" dirty="0"/>
          </a:p>
        </p:txBody>
      </p:sp>
      <p:sp>
        <p:nvSpPr>
          <p:cNvPr id="4" name="Content Placeholder 3"/>
          <p:cNvSpPr>
            <a:spLocks noGrp="1"/>
          </p:cNvSpPr>
          <p:nvPr>
            <p:ph sz="quarter" idx="1"/>
          </p:nvPr>
        </p:nvSpPr>
        <p:spPr/>
        <p:txBody>
          <a:bodyPr/>
          <a:lstStyle/>
          <a:p>
            <a:r>
              <a:rPr lang="en-US" dirty="0" smtClean="0"/>
              <a:t>This set of files can be zipped and submitted.</a:t>
            </a:r>
          </a:p>
          <a:p>
            <a:endParaRPr lang="en-US" dirty="0"/>
          </a:p>
          <a:p>
            <a:endParaRPr lang="en-US" dirty="0" smtClean="0"/>
          </a:p>
          <a:p>
            <a:endParaRPr lang="en-US" dirty="0"/>
          </a:p>
          <a:p>
            <a:pPr marL="0" indent="0">
              <a:buNone/>
            </a:pPr>
            <a:endParaRPr lang="en-US" dirty="0" smtClean="0"/>
          </a:p>
          <a:p>
            <a:r>
              <a:rPr lang="en-US" dirty="0" smtClean="0"/>
              <a:t>This can’t be zipped and submitted because there are folders.</a:t>
            </a:r>
          </a:p>
          <a:p>
            <a:endParaRPr lang="en-US" dirty="0"/>
          </a:p>
          <a:p>
            <a:endParaRPr lang="en-US"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000" t="11000" r="8249" b="69200"/>
          <a:stretch/>
        </p:blipFill>
        <p:spPr bwMode="auto">
          <a:xfrm>
            <a:off x="152400" y="2293620"/>
            <a:ext cx="8839200" cy="137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2500" t="11200" r="26875" b="67900"/>
          <a:stretch/>
        </p:blipFill>
        <p:spPr bwMode="auto">
          <a:xfrm>
            <a:off x="1066801" y="4572000"/>
            <a:ext cx="6365798" cy="137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2383221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154" t="35463" r="37102" b="19537"/>
          <a:stretch/>
        </p:blipFill>
        <p:spPr bwMode="auto">
          <a:xfrm>
            <a:off x="2409824" y="2452082"/>
            <a:ext cx="6079064"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3"/>
          <p:cNvSpPr>
            <a:spLocks noGrp="1"/>
          </p:cNvSpPr>
          <p:nvPr>
            <p:ph type="title"/>
          </p:nvPr>
        </p:nvSpPr>
        <p:spPr>
          <a:xfrm>
            <a:off x="1905000" y="381000"/>
            <a:ext cx="6858000" cy="838200"/>
          </a:xfrm>
          <a:prstGeom prst="rect">
            <a:avLst/>
          </a:prstGeom>
        </p:spPr>
        <p:txBody>
          <a:bodyPr>
            <a:noAutofit/>
          </a:bodyPr>
          <a:lstStyle/>
          <a:p>
            <a:r>
              <a:rPr lang="en-US" sz="2500" dirty="0" smtClean="0"/>
              <a:t>TSDS eDM: Interchange Upload </a:t>
            </a:r>
            <a:br>
              <a:rPr lang="en-US" sz="2500" dirty="0" smtClean="0"/>
            </a:br>
            <a:r>
              <a:rPr lang="en-US" sz="2500" dirty="0" smtClean="0"/>
              <a:t>Select File</a:t>
            </a:r>
            <a:endParaRPr lang="en-US" sz="2500"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73</a:t>
            </a:fld>
            <a:endParaRPr lang="en-US" dirty="0"/>
          </a:p>
        </p:txBody>
      </p:sp>
      <p:pic>
        <p:nvPicPr>
          <p:cNvPr id="6" name="Picture 2"/>
          <p:cNvPicPr>
            <a:picLocks noGrp="1" noChangeAspect="1" noChangeArrowheads="1"/>
          </p:cNvPicPr>
          <p:nvPr>
            <p:ph sz="quarter" idx="4294967295"/>
          </p:nvPr>
        </p:nvPicPr>
        <p:blipFill rotWithShape="1">
          <a:blip r:embed="rId4">
            <a:extLst>
              <a:ext uri="{28A0092B-C50C-407E-A947-70E740481C1C}">
                <a14:useLocalDpi xmlns:a14="http://schemas.microsoft.com/office/drawing/2010/main" val="0"/>
              </a:ext>
            </a:extLst>
          </a:blip>
          <a:srcRect l="1214" t="30222" r="88131" b="55971"/>
          <a:stretch/>
        </p:blipFill>
        <p:spPr bwMode="auto">
          <a:xfrm>
            <a:off x="326588" y="2452082"/>
            <a:ext cx="1807012" cy="146304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rot="5400000">
            <a:off x="1066799" y="2895602"/>
            <a:ext cx="304801" cy="18287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rot="5400000">
            <a:off x="3521993" y="2287556"/>
            <a:ext cx="242637" cy="2466975"/>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981075" y="3960261"/>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1</a:t>
            </a:r>
            <a:endParaRPr lang="en-US" dirty="0"/>
          </a:p>
        </p:txBody>
      </p:sp>
      <p:sp>
        <p:nvSpPr>
          <p:cNvPr id="11" name="TextBox 10"/>
          <p:cNvSpPr txBox="1"/>
          <p:nvPr/>
        </p:nvSpPr>
        <p:spPr>
          <a:xfrm>
            <a:off x="5030046" y="2819400"/>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2</a:t>
            </a:r>
            <a:endParaRPr lang="en-US" dirty="0"/>
          </a:p>
        </p:txBody>
      </p:sp>
      <p:sp>
        <p:nvSpPr>
          <p:cNvPr id="12" name="TextBox 11"/>
          <p:cNvSpPr txBox="1"/>
          <p:nvPr/>
        </p:nvSpPr>
        <p:spPr>
          <a:xfrm>
            <a:off x="6705600" y="3364468"/>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3</a:t>
            </a:r>
            <a:endParaRPr lang="en-US" dirty="0"/>
          </a:p>
        </p:txBody>
      </p:sp>
      <p:sp>
        <p:nvSpPr>
          <p:cNvPr id="13" name="Right Arrow 12"/>
          <p:cNvSpPr/>
          <p:nvPr/>
        </p:nvSpPr>
        <p:spPr>
          <a:xfrm rot="9306739">
            <a:off x="4693915" y="317488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rot="5400000">
            <a:off x="7797612" y="3438972"/>
            <a:ext cx="213360" cy="80301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8692566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0677" t="11198" r="20443" b="16459"/>
          <a:stretch/>
        </p:blipFill>
        <p:spPr bwMode="auto">
          <a:xfrm>
            <a:off x="914400" y="1752600"/>
            <a:ext cx="7243637" cy="4754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2090737" y="1947863"/>
            <a:ext cx="466725" cy="2057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6697799" y="5951400"/>
            <a:ext cx="244202" cy="6858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2743200" y="3145393"/>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4</a:t>
            </a:r>
            <a:endParaRPr lang="en-US" dirty="0"/>
          </a:p>
        </p:txBody>
      </p:sp>
      <p:sp>
        <p:nvSpPr>
          <p:cNvPr id="10" name="TextBox 9"/>
          <p:cNvSpPr txBox="1"/>
          <p:nvPr/>
        </p:nvSpPr>
        <p:spPr>
          <a:xfrm>
            <a:off x="5791200" y="5802867"/>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5</a:t>
            </a:r>
            <a:endParaRPr lang="en-US" dirty="0"/>
          </a:p>
        </p:txBody>
      </p:sp>
      <p:sp>
        <p:nvSpPr>
          <p:cNvPr id="11"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74</a:t>
            </a:fld>
            <a:endParaRPr lang="en-US" dirty="0"/>
          </a:p>
        </p:txBody>
      </p:sp>
      <p:sp>
        <p:nvSpPr>
          <p:cNvPr id="12" name="Title 3"/>
          <p:cNvSpPr>
            <a:spLocks noGrp="1"/>
          </p:cNvSpPr>
          <p:nvPr>
            <p:ph type="title"/>
          </p:nvPr>
        </p:nvSpPr>
        <p:spPr>
          <a:xfrm>
            <a:off x="1905000" y="381000"/>
            <a:ext cx="6858000" cy="838200"/>
          </a:xfrm>
          <a:prstGeom prst="rect">
            <a:avLst/>
          </a:prstGeom>
        </p:spPr>
        <p:txBody>
          <a:bodyPr>
            <a:noAutofit/>
          </a:bodyPr>
          <a:lstStyle/>
          <a:p>
            <a:r>
              <a:rPr lang="en-US" sz="2500" dirty="0" smtClean="0"/>
              <a:t>TSDS eDM: Interchange Upload </a:t>
            </a:r>
            <a:br>
              <a:rPr lang="en-US" sz="2500" dirty="0" smtClean="0"/>
            </a:br>
            <a:r>
              <a:rPr lang="en-US" sz="2500" dirty="0" smtClean="0"/>
              <a:t>Open File</a:t>
            </a:r>
            <a:endParaRPr lang="en-US" sz="2500" dirty="0"/>
          </a:p>
        </p:txBody>
      </p:sp>
    </p:spTree>
    <p:extLst>
      <p:ext uri="{BB962C8B-B14F-4D97-AF65-F5344CB8AC3E}">
        <p14:creationId xmlns:p14="http://schemas.microsoft.com/office/powerpoint/2010/main" val="226122102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625" t="35417" r="34808" b="18490"/>
          <a:stretch/>
        </p:blipFill>
        <p:spPr bwMode="auto">
          <a:xfrm>
            <a:off x="911352" y="1828800"/>
            <a:ext cx="7242048" cy="4209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a:xfrm>
            <a:off x="1905000" y="457200"/>
            <a:ext cx="6858000" cy="841248"/>
          </a:xfrm>
        </p:spPr>
        <p:txBody>
          <a:bodyPr>
            <a:noAutofit/>
          </a:bodyPr>
          <a:lstStyle/>
          <a:p>
            <a:r>
              <a:rPr lang="en-US" dirty="0" smtClean="0"/>
              <a:t>TSDS eDM: Upload Interchange File</a:t>
            </a:r>
            <a:endParaRPr lang="en-US" dirty="0"/>
          </a:p>
        </p:txBody>
      </p:sp>
      <p:sp>
        <p:nvSpPr>
          <p:cNvPr id="7"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75</a:t>
            </a:fld>
            <a:endParaRPr lang="en-US" dirty="0"/>
          </a:p>
        </p:txBody>
      </p:sp>
      <p:sp>
        <p:nvSpPr>
          <p:cNvPr id="9" name="Rectangle 8"/>
          <p:cNvSpPr/>
          <p:nvPr/>
        </p:nvSpPr>
        <p:spPr>
          <a:xfrm rot="5400000">
            <a:off x="2761266" y="5396000"/>
            <a:ext cx="344867" cy="8382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1676400" y="5943600"/>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6</a:t>
            </a:r>
            <a:endParaRPr lang="en-US" dirty="0"/>
          </a:p>
        </p:txBody>
      </p:sp>
    </p:spTree>
    <p:extLst>
      <p:ext uri="{BB962C8B-B14F-4D97-AF65-F5344CB8AC3E}">
        <p14:creationId xmlns:p14="http://schemas.microsoft.com/office/powerpoint/2010/main" val="206183709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76</a:t>
            </a:fld>
            <a:endParaRPr lang="en-US" dirty="0"/>
          </a:p>
        </p:txBody>
      </p:sp>
      <p:sp>
        <p:nvSpPr>
          <p:cNvPr id="3" name="Title 2"/>
          <p:cNvSpPr>
            <a:spLocks noGrp="1"/>
          </p:cNvSpPr>
          <p:nvPr>
            <p:ph type="title"/>
          </p:nvPr>
        </p:nvSpPr>
        <p:spPr/>
        <p:txBody>
          <a:bodyPr>
            <a:noAutofit/>
          </a:bodyPr>
          <a:lstStyle/>
          <a:p>
            <a:r>
              <a:rPr lang="en-US" sz="2500" dirty="0" smtClean="0"/>
              <a:t>TSDS eDM Upload Interchange </a:t>
            </a:r>
            <a:br>
              <a:rPr lang="en-US" sz="2500" dirty="0" smtClean="0"/>
            </a:br>
            <a:r>
              <a:rPr lang="en-US" sz="2500" dirty="0" smtClean="0"/>
              <a:t>File Error</a:t>
            </a:r>
            <a:endParaRPr lang="en-US" sz="2500"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250" t="38801" r="26375" b="11400"/>
          <a:stretch/>
        </p:blipFill>
        <p:spPr bwMode="auto">
          <a:xfrm>
            <a:off x="533400" y="1905000"/>
            <a:ext cx="8028432" cy="4280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42187" t="30209" r="47266" b="66458"/>
          <a:stretch/>
        </p:blipFill>
        <p:spPr bwMode="auto">
          <a:xfrm>
            <a:off x="2133600" y="3279421"/>
            <a:ext cx="1143000" cy="2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5386803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77</a:t>
            </a:fld>
            <a:endParaRPr lang="en-US" dirty="0"/>
          </a:p>
        </p:txBody>
      </p:sp>
      <p:sp>
        <p:nvSpPr>
          <p:cNvPr id="3" name="Title 2"/>
          <p:cNvSpPr>
            <a:spLocks noGrp="1"/>
          </p:cNvSpPr>
          <p:nvPr>
            <p:ph type="title"/>
          </p:nvPr>
        </p:nvSpPr>
        <p:spPr/>
        <p:txBody>
          <a:bodyPr>
            <a:normAutofit fontScale="90000"/>
          </a:bodyPr>
          <a:lstStyle/>
          <a:p>
            <a:r>
              <a:rPr lang="en-US" dirty="0" smtClean="0"/>
              <a:t>TSDS eDM Upload Interchange </a:t>
            </a:r>
            <a:br>
              <a:rPr lang="en-US" dirty="0" smtClean="0"/>
            </a:br>
            <a:r>
              <a:rPr lang="en-US" dirty="0" smtClean="0"/>
              <a:t>File Error</a:t>
            </a:r>
            <a:endParaRPr lang="en-US" dirty="0"/>
          </a:p>
        </p:txBody>
      </p:sp>
      <p:pic>
        <p:nvPicPr>
          <p:cNvPr id="1638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829" t="24445" r="67593" b="40575"/>
          <a:stretch/>
        </p:blipFill>
        <p:spPr bwMode="auto">
          <a:xfrm>
            <a:off x="609601" y="1767840"/>
            <a:ext cx="7863383" cy="4480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42187" t="30209" r="49903" b="66458"/>
          <a:stretch/>
        </p:blipFill>
        <p:spPr bwMode="auto">
          <a:xfrm>
            <a:off x="2133600" y="3200399"/>
            <a:ext cx="1066800" cy="2809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509076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TSDS eDM: File Manager</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78</a:t>
            </a:fld>
            <a:endParaRPr lang="en-US" dirty="0"/>
          </a:p>
        </p:txBody>
      </p:sp>
    </p:spTree>
    <p:extLst>
      <p:ext uri="{BB962C8B-B14F-4D97-AF65-F5344CB8AC3E}">
        <p14:creationId xmlns:p14="http://schemas.microsoft.com/office/powerpoint/2010/main" val="259385350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79</a:t>
            </a:fld>
            <a:endParaRPr lang="en-US" dirty="0"/>
          </a:p>
        </p:txBody>
      </p:sp>
      <p:sp>
        <p:nvSpPr>
          <p:cNvPr id="14" name="Title 13"/>
          <p:cNvSpPr>
            <a:spLocks noGrp="1"/>
          </p:cNvSpPr>
          <p:nvPr>
            <p:ph type="title"/>
          </p:nvPr>
        </p:nvSpPr>
        <p:spPr>
          <a:xfrm>
            <a:off x="1905000" y="457200"/>
            <a:ext cx="6858000" cy="841248"/>
          </a:xfrm>
        </p:spPr>
        <p:txBody>
          <a:bodyPr>
            <a:noAutofit/>
          </a:bodyPr>
          <a:lstStyle/>
          <a:p>
            <a:r>
              <a:rPr lang="en-US" dirty="0" smtClean="0"/>
              <a:t>TSDS eDM: File Manager Functions</a:t>
            </a:r>
            <a:endParaRPr lang="en-US" dirty="0"/>
          </a:p>
        </p:txBody>
      </p:sp>
      <p:sp>
        <p:nvSpPr>
          <p:cNvPr id="9" name="Content Placeholder 8"/>
          <p:cNvSpPr>
            <a:spLocks noGrp="1"/>
          </p:cNvSpPr>
          <p:nvPr>
            <p:ph sz="quarter" idx="1"/>
          </p:nvPr>
        </p:nvSpPr>
        <p:spPr>
          <a:xfrm>
            <a:off x="381000" y="1981200"/>
            <a:ext cx="5029200" cy="2438400"/>
          </a:xfrm>
        </p:spPr>
        <p:txBody>
          <a:bodyPr/>
          <a:lstStyle/>
          <a:p>
            <a:r>
              <a:rPr lang="en-US" dirty="0"/>
              <a:t>The </a:t>
            </a:r>
            <a:r>
              <a:rPr lang="en-US" b="1" dirty="0" smtClean="0"/>
              <a:t>File Manager</a:t>
            </a:r>
            <a:r>
              <a:rPr lang="en-US" dirty="0" smtClean="0"/>
              <a:t>:</a:t>
            </a:r>
          </a:p>
          <a:p>
            <a:pPr lvl="1"/>
            <a:r>
              <a:rPr lang="en-US" dirty="0" smtClean="0">
                <a:latin typeface="+mn-lt"/>
              </a:rPr>
              <a:t>Runs Pre Load </a:t>
            </a:r>
            <a:r>
              <a:rPr lang="en-US" dirty="0">
                <a:latin typeface="+mn-lt"/>
              </a:rPr>
              <a:t>validations</a:t>
            </a:r>
          </a:p>
          <a:p>
            <a:pPr lvl="1"/>
            <a:r>
              <a:rPr lang="en-US" dirty="0" smtClean="0">
                <a:latin typeface="+mn-lt"/>
              </a:rPr>
              <a:t>Posts the </a:t>
            </a:r>
            <a:r>
              <a:rPr lang="en-US" dirty="0">
                <a:latin typeface="+mn-lt"/>
              </a:rPr>
              <a:t>status of the file</a:t>
            </a:r>
          </a:p>
          <a:p>
            <a:pPr lvl="1"/>
            <a:r>
              <a:rPr lang="en-US" dirty="0">
                <a:latin typeface="+mn-lt"/>
              </a:rPr>
              <a:t>Shows file details</a:t>
            </a:r>
          </a:p>
          <a:p>
            <a:pPr lvl="1"/>
            <a:r>
              <a:rPr lang="en-US" dirty="0" smtClean="0">
                <a:latin typeface="+mn-lt"/>
              </a:rPr>
              <a:t>Allows the user </a:t>
            </a:r>
            <a:r>
              <a:rPr lang="en-US" dirty="0">
                <a:latin typeface="+mn-lt"/>
              </a:rPr>
              <a:t>to download </a:t>
            </a:r>
            <a:r>
              <a:rPr lang="en-US" dirty="0" smtClean="0">
                <a:latin typeface="+mn-lt"/>
              </a:rPr>
              <a:t>files</a:t>
            </a:r>
            <a:endParaRPr lang="en-US" dirty="0">
              <a:latin typeface="+mn-lt"/>
            </a:endParaRPr>
          </a:p>
        </p:txBody>
      </p:sp>
      <p:pic>
        <p:nvPicPr>
          <p:cNvPr id="11" name="Picture 2"/>
          <p:cNvPicPr>
            <a:picLocks noGrp="1" noChangeAspect="1" noChangeArrowheads="1"/>
          </p:cNvPicPr>
          <p:nvPr>
            <p:ph sz="quarter" idx="4294967295"/>
          </p:nvPr>
        </p:nvPicPr>
        <p:blipFill rotWithShape="1">
          <a:blip r:embed="rId3">
            <a:extLst>
              <a:ext uri="{28A0092B-C50C-407E-A947-70E740481C1C}">
                <a14:useLocalDpi xmlns:a14="http://schemas.microsoft.com/office/drawing/2010/main" val="0"/>
              </a:ext>
            </a:extLst>
          </a:blip>
          <a:srcRect l="1214" t="30259" r="88193" b="56165"/>
          <a:stretch/>
        </p:blipFill>
        <p:spPr bwMode="auto">
          <a:xfrm>
            <a:off x="4953001" y="2009775"/>
            <a:ext cx="2626431" cy="210312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5631541" y="2050142"/>
            <a:ext cx="395517" cy="17526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359167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4048"/>
            <a:ext cx="6858000" cy="841248"/>
          </a:xfrm>
        </p:spPr>
        <p:txBody>
          <a:bodyPr>
            <a:noAutofit/>
          </a:bodyPr>
          <a:lstStyle/>
          <a:p>
            <a:r>
              <a:rPr lang="en-US" sz="2400" dirty="0" smtClean="0"/>
              <a:t>TSDS High Level End User </a:t>
            </a:r>
            <a:r>
              <a:rPr lang="en-US" sz="2400" dirty="0"/>
              <a:t/>
            </a:r>
            <a:br>
              <a:rPr lang="en-US" sz="2400" dirty="0"/>
            </a:br>
            <a:r>
              <a:rPr lang="en-US" sz="2400" dirty="0" smtClean="0"/>
              <a:t>Process Map</a:t>
            </a:r>
            <a:endParaRPr lang="en-US" sz="2400" dirty="0"/>
          </a:p>
        </p:txBody>
      </p:sp>
      <p:sp>
        <p:nvSpPr>
          <p:cNvPr id="7"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8</a:t>
            </a:fld>
            <a:endParaRPr lang="en-US" dirty="0"/>
          </a:p>
        </p:txBody>
      </p:sp>
      <p:sp>
        <p:nvSpPr>
          <p:cNvPr id="4" name="Rounded Rectangle 3"/>
          <p:cNvSpPr/>
          <p:nvPr/>
        </p:nvSpPr>
        <p:spPr>
          <a:xfrm>
            <a:off x="533400" y="6324600"/>
            <a:ext cx="8229600" cy="313944"/>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57300" y="6227656"/>
            <a:ext cx="6781800" cy="507831"/>
          </a:xfrm>
          <a:prstGeom prst="rect">
            <a:avLst/>
          </a:prstGeom>
        </p:spPr>
        <p:txBody>
          <a:bodyPr wrap="square">
            <a:spAutoFit/>
          </a:bodyPr>
          <a:lstStyle/>
          <a:p>
            <a:pPr>
              <a:lnSpc>
                <a:spcPct val="150000"/>
              </a:lnSpc>
            </a:pPr>
            <a:r>
              <a:rPr lang="en-US" u="sng" dirty="0">
                <a:solidFill>
                  <a:srgbClr val="000000"/>
                </a:solidFill>
                <a:hlinkClick r:id="rId3"/>
              </a:rPr>
              <a:t>Click here to view the TSDS High Level End User Process Map</a:t>
            </a:r>
            <a:endParaRPr lang="en-US" u="sng" dirty="0">
              <a:solidFill>
                <a:srgbClr val="000000"/>
              </a:solidFill>
              <a:hlinkClick r:id="rId4"/>
            </a:endParaRPr>
          </a:p>
        </p:txBody>
      </p:sp>
      <p:pic>
        <p:nvPicPr>
          <p:cNvPr id="8" name="Picture 7"/>
          <p:cNvPicPr>
            <a:picLocks noChangeAspect="1"/>
          </p:cNvPicPr>
          <p:nvPr/>
        </p:nvPicPr>
        <p:blipFill>
          <a:blip r:embed="rId5"/>
          <a:stretch>
            <a:fillRect/>
          </a:stretch>
        </p:blipFill>
        <p:spPr>
          <a:xfrm>
            <a:off x="248987" y="1622268"/>
            <a:ext cx="8646027" cy="4605388"/>
          </a:xfrm>
          <a:prstGeom prst="rect">
            <a:avLst/>
          </a:prstGeom>
        </p:spPr>
      </p:pic>
    </p:spTree>
    <p:extLst>
      <p:ext uri="{BB962C8B-B14F-4D97-AF65-F5344CB8AC3E}">
        <p14:creationId xmlns:p14="http://schemas.microsoft.com/office/powerpoint/2010/main" val="181962511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38" t="34461" r="7879" b="21008"/>
          <a:stretch/>
        </p:blipFill>
        <p:spPr bwMode="auto">
          <a:xfrm>
            <a:off x="76200" y="2209800"/>
            <a:ext cx="8951486" cy="3291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80</a:t>
            </a:fld>
            <a:endParaRPr lang="en-US" dirty="0"/>
          </a:p>
        </p:txBody>
      </p:sp>
      <p:sp>
        <p:nvSpPr>
          <p:cNvPr id="12" name="Rectangle 11"/>
          <p:cNvSpPr/>
          <p:nvPr/>
        </p:nvSpPr>
        <p:spPr>
          <a:xfrm rot="5400000">
            <a:off x="6928640" y="3385142"/>
            <a:ext cx="2340005" cy="1970524"/>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p:cNvGrpSpPr/>
          <p:nvPr/>
        </p:nvGrpSpPr>
        <p:grpSpPr>
          <a:xfrm>
            <a:off x="1027582" y="1788241"/>
            <a:ext cx="7484180" cy="939417"/>
            <a:chOff x="1064564" y="1803384"/>
            <a:chExt cx="7484180" cy="939417"/>
          </a:xfrm>
        </p:grpSpPr>
        <p:sp>
          <p:nvSpPr>
            <p:cNvPr id="8" name="Right Arrow 7"/>
            <p:cNvSpPr/>
            <p:nvPr/>
          </p:nvSpPr>
          <p:spPr>
            <a:xfrm rot="8196726" flipV="1">
              <a:off x="1064564" y="238905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1622838" y="1803384"/>
              <a:ext cx="2796762"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View log </a:t>
              </a:r>
              <a:r>
                <a:rPr lang="en-US" dirty="0"/>
                <a:t>of files </a:t>
              </a:r>
              <a:r>
                <a:rPr lang="en-US" dirty="0" smtClean="0"/>
                <a:t>uploaded </a:t>
              </a:r>
              <a:r>
                <a:rPr lang="en-US" dirty="0"/>
                <a:t>to eDM</a:t>
              </a:r>
            </a:p>
          </p:txBody>
        </p:sp>
        <p:sp>
          <p:nvSpPr>
            <p:cNvPr id="13" name="Right Arrow 12"/>
            <p:cNvSpPr/>
            <p:nvPr/>
          </p:nvSpPr>
          <p:spPr>
            <a:xfrm rot="8196726" flipV="1">
              <a:off x="5218581" y="231285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5751982" y="1843943"/>
              <a:ext cx="2796762"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Search to locate a specific file</a:t>
              </a:r>
              <a:endParaRPr lang="en-US" dirty="0"/>
            </a:p>
          </p:txBody>
        </p:sp>
      </p:grpSp>
      <p:sp>
        <p:nvSpPr>
          <p:cNvPr id="15" name="Title 13"/>
          <p:cNvSpPr>
            <a:spLocks noGrp="1"/>
          </p:cNvSpPr>
          <p:nvPr>
            <p:ph type="title"/>
          </p:nvPr>
        </p:nvSpPr>
        <p:spPr>
          <a:xfrm>
            <a:off x="1905000" y="457200"/>
            <a:ext cx="6858000" cy="841248"/>
          </a:xfrm>
        </p:spPr>
        <p:txBody>
          <a:bodyPr>
            <a:noAutofit/>
          </a:bodyPr>
          <a:lstStyle/>
          <a:p>
            <a:r>
              <a:rPr lang="en-US" dirty="0" smtClean="0"/>
              <a:t>eDM: File Manager Navigation</a:t>
            </a:r>
            <a:endParaRPr lang="en-US" dirty="0"/>
          </a:p>
        </p:txBody>
      </p:sp>
      <p:sp>
        <p:nvSpPr>
          <p:cNvPr id="16" name="Rectangle 15"/>
          <p:cNvSpPr/>
          <p:nvPr/>
        </p:nvSpPr>
        <p:spPr>
          <a:xfrm rot="5400000">
            <a:off x="247601" y="3524201"/>
            <a:ext cx="609600" cy="41919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515481" y="4001071"/>
            <a:ext cx="1070375"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File ID</a:t>
            </a:r>
            <a:endParaRPr lang="en-US" dirty="0"/>
          </a:p>
        </p:txBody>
      </p:sp>
    </p:spTree>
    <p:extLst>
      <p:ext uri="{BB962C8B-B14F-4D97-AF65-F5344CB8AC3E}">
        <p14:creationId xmlns:p14="http://schemas.microsoft.com/office/powerpoint/2010/main" val="1248980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38" t="34461" r="7879" b="21008"/>
          <a:stretch/>
        </p:blipFill>
        <p:spPr bwMode="auto">
          <a:xfrm>
            <a:off x="76200" y="2209800"/>
            <a:ext cx="8951486" cy="3291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81</a:t>
            </a:fld>
            <a:endParaRPr lang="en-US" dirty="0"/>
          </a:p>
        </p:txBody>
      </p:sp>
      <p:sp>
        <p:nvSpPr>
          <p:cNvPr id="15" name="Title 13"/>
          <p:cNvSpPr>
            <a:spLocks noGrp="1"/>
          </p:cNvSpPr>
          <p:nvPr>
            <p:ph type="title"/>
          </p:nvPr>
        </p:nvSpPr>
        <p:spPr>
          <a:xfrm>
            <a:off x="1905000" y="457200"/>
            <a:ext cx="6858000" cy="841248"/>
          </a:xfrm>
        </p:spPr>
        <p:txBody>
          <a:bodyPr>
            <a:noAutofit/>
          </a:bodyPr>
          <a:lstStyle/>
          <a:p>
            <a:r>
              <a:rPr lang="en-US" dirty="0" smtClean="0"/>
              <a:t>eDM: File Manager Filters &amp; Delete</a:t>
            </a:r>
            <a:endParaRPr lang="en-US" dirty="0"/>
          </a:p>
        </p:txBody>
      </p:sp>
      <p:sp>
        <p:nvSpPr>
          <p:cNvPr id="18" name="Rectangle 17"/>
          <p:cNvSpPr/>
          <p:nvPr/>
        </p:nvSpPr>
        <p:spPr>
          <a:xfrm rot="5400000">
            <a:off x="6291319" y="1023885"/>
            <a:ext cx="471716" cy="451995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p:cNvSpPr txBox="1"/>
          <p:nvPr/>
        </p:nvSpPr>
        <p:spPr>
          <a:xfrm>
            <a:off x="5104644" y="1692609"/>
            <a:ext cx="2796762"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1) Filter files by status and date range</a:t>
            </a:r>
          </a:p>
          <a:p>
            <a:r>
              <a:rPr lang="en-US" dirty="0" smtClean="0"/>
              <a:t>2) Click Filter</a:t>
            </a:r>
            <a:endParaRPr lang="en-US" dirty="0"/>
          </a:p>
        </p:txBody>
      </p:sp>
      <p:sp>
        <p:nvSpPr>
          <p:cNvPr id="20" name="Right Arrow 19"/>
          <p:cNvSpPr/>
          <p:nvPr/>
        </p:nvSpPr>
        <p:spPr>
          <a:xfrm rot="8196726" flipV="1">
            <a:off x="8571381" y="278005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rot="5400000">
            <a:off x="91741" y="3703320"/>
            <a:ext cx="319318" cy="3047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p:cNvSpPr txBox="1"/>
          <p:nvPr/>
        </p:nvSpPr>
        <p:spPr>
          <a:xfrm>
            <a:off x="867236" y="3581400"/>
            <a:ext cx="24384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marL="342900" indent="-342900">
              <a:buAutoNum type="arabicParenR"/>
            </a:pPr>
            <a:r>
              <a:rPr lang="en-US" dirty="0" smtClean="0"/>
              <a:t>Check the box next to target file</a:t>
            </a:r>
          </a:p>
          <a:p>
            <a:pPr marL="342900" indent="-342900">
              <a:buAutoNum type="arabicParenR"/>
            </a:pPr>
            <a:r>
              <a:rPr lang="en-US" dirty="0" smtClean="0"/>
              <a:t>Click Delete files</a:t>
            </a:r>
            <a:endParaRPr lang="en-US" dirty="0"/>
          </a:p>
        </p:txBody>
      </p:sp>
      <p:sp>
        <p:nvSpPr>
          <p:cNvPr id="23" name="Right Arrow 22"/>
          <p:cNvSpPr/>
          <p:nvPr/>
        </p:nvSpPr>
        <p:spPr>
          <a:xfrm rot="8196726" flipV="1">
            <a:off x="1430911" y="275874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4609752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srcRect l="16111" t="36000" r="36667" b="39111"/>
          <a:stretch>
            <a:fillRect/>
          </a:stretch>
        </p:blipFill>
        <p:spPr bwMode="auto">
          <a:xfrm>
            <a:off x="1355196" y="3292930"/>
            <a:ext cx="6477000" cy="213360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82</a:t>
            </a:fld>
            <a:endParaRPr lang="en-US" dirty="0"/>
          </a:p>
        </p:txBody>
      </p:sp>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7214" t="20771" r="58308" b="70110"/>
          <a:stretch/>
        </p:blipFill>
        <p:spPr bwMode="auto">
          <a:xfrm>
            <a:off x="119593" y="2057400"/>
            <a:ext cx="8948207" cy="986051"/>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rot="5400000">
            <a:off x="5239886" y="1770513"/>
            <a:ext cx="416825" cy="11430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rot="5400000">
            <a:off x="1523780" y="4089544"/>
            <a:ext cx="700315" cy="1037484"/>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2158309" y="5696634"/>
            <a:ext cx="4827382"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User can search by File ID or File Name</a:t>
            </a:r>
            <a:endParaRPr lang="en-US" dirty="0"/>
          </a:p>
        </p:txBody>
      </p:sp>
      <p:sp>
        <p:nvSpPr>
          <p:cNvPr id="12" name="Title 13"/>
          <p:cNvSpPr>
            <a:spLocks noGrp="1"/>
          </p:cNvSpPr>
          <p:nvPr>
            <p:ph type="title"/>
          </p:nvPr>
        </p:nvSpPr>
        <p:spPr>
          <a:xfrm>
            <a:off x="1905000" y="457200"/>
            <a:ext cx="6858000" cy="841248"/>
          </a:xfrm>
        </p:spPr>
        <p:txBody>
          <a:bodyPr>
            <a:noAutofit/>
          </a:bodyPr>
          <a:lstStyle/>
          <a:p>
            <a:r>
              <a:rPr lang="en-US" dirty="0" smtClean="0"/>
              <a:t>TSDS eDM: File Manager Search Tab</a:t>
            </a:r>
            <a:endParaRPr lang="en-US" dirty="0"/>
          </a:p>
        </p:txBody>
      </p:sp>
    </p:spTree>
    <p:extLst>
      <p:ext uri="{BB962C8B-B14F-4D97-AF65-F5344CB8AC3E}">
        <p14:creationId xmlns:p14="http://schemas.microsoft.com/office/powerpoint/2010/main" val="244919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38" t="34461" r="7879" b="21008"/>
          <a:stretch/>
        </p:blipFill>
        <p:spPr bwMode="auto">
          <a:xfrm>
            <a:off x="76200" y="2209800"/>
            <a:ext cx="8951486" cy="3291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ular Callout 6"/>
          <p:cNvSpPr/>
          <p:nvPr/>
        </p:nvSpPr>
        <p:spPr>
          <a:xfrm>
            <a:off x="4016903" y="4495800"/>
            <a:ext cx="3831697" cy="1905000"/>
          </a:xfrm>
          <a:prstGeom prst="wedgeRectCallout">
            <a:avLst>
              <a:gd name="adj1" fmla="val 52244"/>
              <a:gd name="adj2" fmla="val -77192"/>
            </a:avLst>
          </a:prstGeom>
          <a:solidFill>
            <a:srgbClr val="FFFFFF"/>
          </a:solidFill>
          <a:ln>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2"/>
          <p:cNvPicPr>
            <a:picLocks noChangeAspect="1" noChangeArrowheads="1"/>
          </p:cNvPicPr>
          <p:nvPr/>
        </p:nvPicPr>
        <p:blipFill>
          <a:blip r:embed="rId4" cstate="print"/>
          <a:srcRect/>
          <a:stretch>
            <a:fillRect/>
          </a:stretch>
        </p:blipFill>
        <p:spPr bwMode="auto">
          <a:xfrm>
            <a:off x="4441171" y="5105400"/>
            <a:ext cx="428625" cy="533400"/>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pic>
        <p:nvPicPr>
          <p:cNvPr id="9" name="Picture 8" descr="document_check.gif"/>
          <p:cNvPicPr>
            <a:picLocks noChangeAspect="1"/>
          </p:cNvPicPr>
          <p:nvPr/>
        </p:nvPicPr>
        <p:blipFill>
          <a:blip r:embed="rId5" cstate="print"/>
          <a:stretch>
            <a:fillRect/>
          </a:stretch>
        </p:blipFill>
        <p:spPr>
          <a:xfrm>
            <a:off x="6096000" y="5157448"/>
            <a:ext cx="457200" cy="457200"/>
          </a:xfrm>
          <a:prstGeom prst="rect">
            <a:avLst/>
          </a:prstGeom>
          <a:ln>
            <a:solidFill>
              <a:schemeClr val="accent1"/>
            </a:solidFill>
          </a:ln>
          <a:effectLst>
            <a:outerShdw blurRad="63500" sx="102000" sy="102000" algn="ctr" rotWithShape="0">
              <a:prstClr val="black">
                <a:alpha val="40000"/>
              </a:prstClr>
            </a:outerShdw>
          </a:effectLst>
        </p:spPr>
      </p:pic>
      <p:pic>
        <p:nvPicPr>
          <p:cNvPr id="11" name="Picture 10" descr="document_error.gif"/>
          <p:cNvPicPr>
            <a:picLocks noChangeAspect="1"/>
          </p:cNvPicPr>
          <p:nvPr/>
        </p:nvPicPr>
        <p:blipFill>
          <a:blip r:embed="rId6" cstate="print"/>
          <a:stretch>
            <a:fillRect/>
          </a:stretch>
        </p:blipFill>
        <p:spPr>
          <a:xfrm>
            <a:off x="7010400" y="5105400"/>
            <a:ext cx="457200" cy="457200"/>
          </a:xfrm>
          <a:prstGeom prst="rect">
            <a:avLst/>
          </a:prstGeom>
          <a:ln>
            <a:solidFill>
              <a:schemeClr val="accent1"/>
            </a:solidFill>
          </a:ln>
          <a:effectLst>
            <a:outerShdw blurRad="63500" sx="102000" sy="102000" algn="ctr" rotWithShape="0">
              <a:prstClr val="black">
                <a:alpha val="40000"/>
              </a:prstClr>
            </a:outerShdw>
          </a:effectLst>
        </p:spPr>
      </p:pic>
      <p:sp>
        <p:nvSpPr>
          <p:cNvPr id="12" name="TextBox 11"/>
          <p:cNvSpPr txBox="1"/>
          <p:nvPr/>
        </p:nvSpPr>
        <p:spPr>
          <a:xfrm>
            <a:off x="4016903" y="5791200"/>
            <a:ext cx="1066800" cy="461665"/>
          </a:xfrm>
          <a:prstGeom prst="rect">
            <a:avLst/>
          </a:prstGeom>
          <a:noFill/>
        </p:spPr>
        <p:txBody>
          <a:bodyPr wrap="square" rtlCol="0">
            <a:spAutoFit/>
          </a:bodyPr>
          <a:lstStyle/>
          <a:p>
            <a:pPr algn="ctr"/>
            <a:r>
              <a:rPr lang="en-US" sz="1200" b="1" dirty="0" smtClean="0"/>
              <a:t>File Processing</a:t>
            </a:r>
            <a:endParaRPr lang="en-US" sz="1200" b="1" dirty="0"/>
          </a:p>
        </p:txBody>
      </p:sp>
      <p:sp>
        <p:nvSpPr>
          <p:cNvPr id="13" name="TextBox 12"/>
          <p:cNvSpPr txBox="1"/>
          <p:nvPr/>
        </p:nvSpPr>
        <p:spPr>
          <a:xfrm>
            <a:off x="5829300" y="5786718"/>
            <a:ext cx="990600" cy="461665"/>
          </a:xfrm>
          <a:prstGeom prst="rect">
            <a:avLst/>
          </a:prstGeom>
          <a:noFill/>
        </p:spPr>
        <p:txBody>
          <a:bodyPr wrap="square" rtlCol="0">
            <a:spAutoFit/>
          </a:bodyPr>
          <a:lstStyle/>
          <a:p>
            <a:pPr algn="ctr"/>
            <a:r>
              <a:rPr lang="en-US" sz="1200" b="1" dirty="0" smtClean="0"/>
              <a:t>Validation OK</a:t>
            </a:r>
            <a:endParaRPr lang="en-US" sz="1200" b="1" dirty="0"/>
          </a:p>
        </p:txBody>
      </p:sp>
      <p:sp>
        <p:nvSpPr>
          <p:cNvPr id="15" name="TextBox 14"/>
          <p:cNvSpPr txBox="1"/>
          <p:nvPr/>
        </p:nvSpPr>
        <p:spPr>
          <a:xfrm>
            <a:off x="6858000" y="5791200"/>
            <a:ext cx="990600" cy="461665"/>
          </a:xfrm>
          <a:prstGeom prst="rect">
            <a:avLst/>
          </a:prstGeom>
          <a:noFill/>
        </p:spPr>
        <p:txBody>
          <a:bodyPr wrap="square" rtlCol="0">
            <a:spAutoFit/>
          </a:bodyPr>
          <a:lstStyle/>
          <a:p>
            <a:pPr algn="ctr"/>
            <a:r>
              <a:rPr lang="en-US" sz="1200" b="1" dirty="0" smtClean="0"/>
              <a:t>Validation Failed</a:t>
            </a:r>
            <a:endParaRPr lang="en-US" sz="1200" b="1" dirty="0"/>
          </a:p>
        </p:txBody>
      </p:sp>
      <p:pic>
        <p:nvPicPr>
          <p:cNvPr id="3074"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37314" t="32716" r="61920" b="64644"/>
          <a:stretch/>
        </p:blipFill>
        <p:spPr bwMode="auto">
          <a:xfrm>
            <a:off x="5288754" y="5111728"/>
            <a:ext cx="382137" cy="548640"/>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7" name="TextBox 16"/>
          <p:cNvSpPr txBox="1"/>
          <p:nvPr/>
        </p:nvSpPr>
        <p:spPr>
          <a:xfrm>
            <a:off x="4953000" y="5791200"/>
            <a:ext cx="990600" cy="461665"/>
          </a:xfrm>
          <a:prstGeom prst="rect">
            <a:avLst/>
          </a:prstGeom>
          <a:noFill/>
        </p:spPr>
        <p:txBody>
          <a:bodyPr wrap="square" rtlCol="0">
            <a:spAutoFit/>
          </a:bodyPr>
          <a:lstStyle/>
          <a:p>
            <a:pPr algn="ctr"/>
            <a:r>
              <a:rPr lang="en-US" sz="1200" b="1" dirty="0" smtClean="0"/>
              <a:t>File Rejected</a:t>
            </a:r>
            <a:endParaRPr lang="en-US" sz="1200" b="1" dirty="0"/>
          </a:p>
        </p:txBody>
      </p:sp>
      <p:sp>
        <p:nvSpPr>
          <p:cNvPr id="4" name="TextBox 3"/>
          <p:cNvSpPr txBox="1"/>
          <p:nvPr/>
        </p:nvSpPr>
        <p:spPr>
          <a:xfrm>
            <a:off x="4724400" y="4618603"/>
            <a:ext cx="2438400" cy="369332"/>
          </a:xfrm>
          <a:prstGeom prst="rect">
            <a:avLst/>
          </a:prstGeom>
          <a:noFill/>
        </p:spPr>
        <p:txBody>
          <a:bodyPr wrap="square" rtlCol="0">
            <a:spAutoFit/>
          </a:bodyPr>
          <a:lstStyle/>
          <a:p>
            <a:r>
              <a:rPr lang="en-US" dirty="0" smtClean="0"/>
              <a:t>File Status </a:t>
            </a:r>
            <a:endParaRPr lang="en-US" dirty="0"/>
          </a:p>
        </p:txBody>
      </p:sp>
      <p:sp>
        <p:nvSpPr>
          <p:cNvPr id="1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83</a:t>
            </a:fld>
            <a:endParaRPr lang="en-US" dirty="0"/>
          </a:p>
        </p:txBody>
      </p:sp>
      <p:sp>
        <p:nvSpPr>
          <p:cNvPr id="19" name="Title 13"/>
          <p:cNvSpPr>
            <a:spLocks noGrp="1"/>
          </p:cNvSpPr>
          <p:nvPr>
            <p:ph type="title"/>
          </p:nvPr>
        </p:nvSpPr>
        <p:spPr>
          <a:xfrm>
            <a:off x="1905000" y="457200"/>
            <a:ext cx="6858000" cy="841248"/>
          </a:xfrm>
        </p:spPr>
        <p:txBody>
          <a:bodyPr>
            <a:noAutofit/>
          </a:bodyPr>
          <a:lstStyle/>
          <a:p>
            <a:r>
              <a:rPr lang="en-US" dirty="0" smtClean="0"/>
              <a:t>eDM: File Manager File Status</a:t>
            </a:r>
            <a:endParaRPr lang="en-US" dirty="0"/>
          </a:p>
        </p:txBody>
      </p:sp>
    </p:spTree>
    <p:extLst>
      <p:ext uri="{BB962C8B-B14F-4D97-AF65-F5344CB8AC3E}">
        <p14:creationId xmlns:p14="http://schemas.microsoft.com/office/powerpoint/2010/main" val="356973959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sz="quarter" idx="1"/>
            <p:extLst>
              <p:ext uri="{D42A27DB-BD31-4B8C-83A1-F6EECF244321}">
                <p14:modId xmlns:p14="http://schemas.microsoft.com/office/powerpoint/2010/main" val="3996792200"/>
              </p:ext>
            </p:extLst>
          </p:nvPr>
        </p:nvGraphicFramePr>
        <p:xfrm>
          <a:off x="533400" y="1981200"/>
          <a:ext cx="8153400" cy="4114800"/>
        </p:xfrm>
        <a:graphic>
          <a:graphicData uri="http://schemas.openxmlformats.org/drawingml/2006/table">
            <a:tbl>
              <a:tblPr firstRow="1" bandRow="1">
                <a:tableStyleId>{5C22544A-7EE6-4342-B048-85BDC9FD1C3A}</a:tableStyleId>
              </a:tblPr>
              <a:tblGrid>
                <a:gridCol w="2717800"/>
                <a:gridCol w="2717800"/>
                <a:gridCol w="2717800"/>
              </a:tblGrid>
              <a:tr h="370840">
                <a:tc>
                  <a:txBody>
                    <a:bodyPr/>
                    <a:lstStyle/>
                    <a:p>
                      <a:r>
                        <a:rPr lang="en-US" dirty="0" smtClean="0">
                          <a:solidFill>
                            <a:srgbClr val="FFFFFF"/>
                          </a:solidFill>
                        </a:rPr>
                        <a:t>Icon</a:t>
                      </a:r>
                      <a:endParaRPr lang="en-US" dirty="0">
                        <a:solidFill>
                          <a:srgbClr val="FFFFFF"/>
                        </a:solidFill>
                      </a:endParaRPr>
                    </a:p>
                  </a:txBody>
                  <a:tcPr/>
                </a:tc>
                <a:tc>
                  <a:txBody>
                    <a:bodyPr/>
                    <a:lstStyle/>
                    <a:p>
                      <a:r>
                        <a:rPr lang="en-US" dirty="0" smtClean="0">
                          <a:solidFill>
                            <a:srgbClr val="FFFFFF"/>
                          </a:solidFill>
                        </a:rPr>
                        <a:t>Title</a:t>
                      </a:r>
                      <a:endParaRPr lang="en-US" dirty="0">
                        <a:solidFill>
                          <a:srgbClr val="FFFFFF"/>
                        </a:solidFill>
                      </a:endParaRPr>
                    </a:p>
                  </a:txBody>
                  <a:tcPr/>
                </a:tc>
                <a:tc>
                  <a:txBody>
                    <a:bodyPr/>
                    <a:lstStyle/>
                    <a:p>
                      <a:r>
                        <a:rPr lang="en-US" dirty="0" smtClean="0">
                          <a:solidFill>
                            <a:srgbClr val="FFFFFF"/>
                          </a:solidFill>
                        </a:rPr>
                        <a:t>Definition</a:t>
                      </a:r>
                      <a:endParaRPr lang="en-US" dirty="0">
                        <a:solidFill>
                          <a:srgbClr val="FFFFFF"/>
                        </a:solidFill>
                      </a:endParaRPr>
                    </a:p>
                  </a:txBody>
                  <a:tcPr/>
                </a:tc>
              </a:tr>
              <a:tr h="370840">
                <a:tc>
                  <a:txBody>
                    <a:bodyPr/>
                    <a:lstStyle/>
                    <a:p>
                      <a:endParaRPr lang="en-US" dirty="0" smtClean="0"/>
                    </a:p>
                    <a:p>
                      <a:endParaRPr lang="en-US" dirty="0" smtClean="0"/>
                    </a:p>
                    <a:p>
                      <a:endParaRPr lang="en-US" dirty="0"/>
                    </a:p>
                  </a:txBody>
                  <a:tcPr/>
                </a:tc>
                <a:tc>
                  <a:txBody>
                    <a:bodyPr/>
                    <a:lstStyle/>
                    <a:p>
                      <a:r>
                        <a:rPr lang="en-US" dirty="0" smtClean="0"/>
                        <a:t>File Processing</a:t>
                      </a:r>
                      <a:endParaRPr lang="en-US" dirty="0"/>
                    </a:p>
                  </a:txBody>
                  <a:tcPr/>
                </a:tc>
                <a:tc>
                  <a:txBody>
                    <a:bodyPr/>
                    <a:lstStyle/>
                    <a:p>
                      <a:r>
                        <a:rPr lang="en-US" dirty="0" smtClean="0"/>
                        <a:t>TSDS eDM</a:t>
                      </a:r>
                      <a:r>
                        <a:rPr lang="en-US" baseline="0" dirty="0" smtClean="0"/>
                        <a:t> is running file through validations</a:t>
                      </a:r>
                      <a:endParaRPr lang="en-US" dirty="0"/>
                    </a:p>
                  </a:txBody>
                  <a:tcPr/>
                </a:tc>
              </a:tr>
              <a:tr h="370840">
                <a:tc>
                  <a:txBody>
                    <a:bodyPr/>
                    <a:lstStyle/>
                    <a:p>
                      <a:endParaRPr lang="en-US" dirty="0" smtClean="0"/>
                    </a:p>
                    <a:p>
                      <a:endParaRPr lang="en-US" dirty="0" smtClean="0"/>
                    </a:p>
                    <a:p>
                      <a:endParaRPr lang="en-US" dirty="0"/>
                    </a:p>
                  </a:txBody>
                  <a:tcPr/>
                </a:tc>
                <a:tc>
                  <a:txBody>
                    <a:bodyPr/>
                    <a:lstStyle/>
                    <a:p>
                      <a:r>
                        <a:rPr lang="en-US" dirty="0" smtClean="0"/>
                        <a:t>File Rejected</a:t>
                      </a:r>
                      <a:endParaRPr lang="en-US" dirty="0"/>
                    </a:p>
                  </a:txBody>
                  <a:tcPr/>
                </a:tc>
                <a:tc>
                  <a:txBody>
                    <a:bodyPr/>
                    <a:lstStyle/>
                    <a:p>
                      <a:r>
                        <a:rPr lang="en-US" dirty="0" smtClean="0"/>
                        <a:t>File has</a:t>
                      </a:r>
                      <a:r>
                        <a:rPr lang="en-US" baseline="0" dirty="0" smtClean="0"/>
                        <a:t> invalid syntax</a:t>
                      </a:r>
                      <a:endParaRPr lang="en-US" dirty="0"/>
                    </a:p>
                  </a:txBody>
                  <a:tcPr/>
                </a:tc>
              </a:tr>
              <a:tr h="1000760">
                <a:tc>
                  <a:txBody>
                    <a:bodyPr/>
                    <a:lstStyle/>
                    <a:p>
                      <a:endParaRPr lang="en-US" dirty="0" smtClean="0"/>
                    </a:p>
                    <a:p>
                      <a:endParaRPr lang="en-US" dirty="0" smtClean="0"/>
                    </a:p>
                    <a:p>
                      <a:endParaRPr lang="en-US" dirty="0"/>
                    </a:p>
                  </a:txBody>
                  <a:tcPr/>
                </a:tc>
                <a:tc>
                  <a:txBody>
                    <a:bodyPr/>
                    <a:lstStyle/>
                    <a:p>
                      <a:r>
                        <a:rPr lang="en-US" dirty="0" smtClean="0"/>
                        <a:t>Validation OK</a:t>
                      </a:r>
                      <a:endParaRPr lang="en-US" dirty="0"/>
                    </a:p>
                  </a:txBody>
                  <a:tcPr/>
                </a:tc>
                <a:tc>
                  <a:txBody>
                    <a:bodyPr/>
                    <a:lstStyle/>
                    <a:p>
                      <a:r>
                        <a:rPr lang="en-US" dirty="0" smtClean="0"/>
                        <a:t>File completed</a:t>
                      </a:r>
                      <a:r>
                        <a:rPr lang="en-US" baseline="0" dirty="0" smtClean="0"/>
                        <a:t> validations without errors</a:t>
                      </a:r>
                      <a:endParaRPr lang="en-US" dirty="0"/>
                    </a:p>
                  </a:txBody>
                  <a:tcPr/>
                </a:tc>
              </a:tr>
              <a:tr h="370840">
                <a:tc>
                  <a:txBody>
                    <a:bodyPr/>
                    <a:lstStyle/>
                    <a:p>
                      <a:endParaRPr lang="en-US" dirty="0" smtClean="0"/>
                    </a:p>
                    <a:p>
                      <a:endParaRPr lang="en-US" dirty="0" smtClean="0"/>
                    </a:p>
                    <a:p>
                      <a:endParaRPr lang="en-US" dirty="0" smtClean="0"/>
                    </a:p>
                  </a:txBody>
                  <a:tcPr/>
                </a:tc>
                <a:tc>
                  <a:txBody>
                    <a:bodyPr/>
                    <a:lstStyle/>
                    <a:p>
                      <a:r>
                        <a:rPr lang="en-US" dirty="0" smtClean="0"/>
                        <a:t>Validation</a:t>
                      </a:r>
                      <a:r>
                        <a:rPr lang="en-US" baseline="0" dirty="0" smtClean="0"/>
                        <a:t> Failed</a:t>
                      </a:r>
                      <a:endParaRPr lang="en-US" dirty="0"/>
                    </a:p>
                  </a:txBody>
                  <a:tcPr/>
                </a:tc>
                <a:tc>
                  <a:txBody>
                    <a:bodyPr/>
                    <a:lstStyle/>
                    <a:p>
                      <a:r>
                        <a:rPr lang="en-US" dirty="0" smtClean="0"/>
                        <a:t>File failed validation</a:t>
                      </a:r>
                      <a:endParaRPr lang="en-US" dirty="0"/>
                    </a:p>
                  </a:txBody>
                  <a:tcPr/>
                </a:tc>
              </a:tr>
            </a:tbl>
          </a:graphicData>
        </a:graphic>
      </p:graphicFrame>
      <p:pic>
        <p:nvPicPr>
          <p:cNvPr id="7" name="Picture 2"/>
          <p:cNvPicPr>
            <a:picLocks noChangeAspect="1" noChangeArrowheads="1"/>
          </p:cNvPicPr>
          <p:nvPr/>
        </p:nvPicPr>
        <p:blipFill>
          <a:blip r:embed="rId3" cstate="print"/>
          <a:srcRect/>
          <a:stretch>
            <a:fillRect/>
          </a:stretch>
        </p:blipFill>
        <p:spPr bwMode="auto">
          <a:xfrm>
            <a:off x="1525137" y="2514600"/>
            <a:ext cx="428625" cy="533400"/>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pic>
        <p:nvPicPr>
          <p:cNvPr id="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7314" t="32716" r="61920" b="64644"/>
          <a:stretch/>
        </p:blipFill>
        <p:spPr bwMode="auto">
          <a:xfrm>
            <a:off x="1571625" y="3413760"/>
            <a:ext cx="382137" cy="548640"/>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9" name="Picture 8" descr="document_check.gif"/>
          <p:cNvPicPr>
            <a:picLocks noChangeAspect="1"/>
          </p:cNvPicPr>
          <p:nvPr/>
        </p:nvPicPr>
        <p:blipFill>
          <a:blip r:embed="rId5" cstate="print"/>
          <a:stretch>
            <a:fillRect/>
          </a:stretch>
        </p:blipFill>
        <p:spPr>
          <a:xfrm>
            <a:off x="1600200" y="4419600"/>
            <a:ext cx="457200" cy="457200"/>
          </a:xfrm>
          <a:prstGeom prst="rect">
            <a:avLst/>
          </a:prstGeom>
          <a:ln>
            <a:solidFill>
              <a:schemeClr val="accent1"/>
            </a:solidFill>
          </a:ln>
          <a:effectLst>
            <a:outerShdw blurRad="63500" sx="102000" sy="102000" algn="ctr" rotWithShape="0">
              <a:prstClr val="black">
                <a:alpha val="40000"/>
              </a:prstClr>
            </a:outerShdw>
          </a:effectLst>
        </p:spPr>
      </p:pic>
      <p:pic>
        <p:nvPicPr>
          <p:cNvPr id="11" name="Picture 10" descr="document_error.gif"/>
          <p:cNvPicPr>
            <a:picLocks noChangeAspect="1"/>
          </p:cNvPicPr>
          <p:nvPr/>
        </p:nvPicPr>
        <p:blipFill>
          <a:blip r:embed="rId6" cstate="print"/>
          <a:stretch>
            <a:fillRect/>
          </a:stretch>
        </p:blipFill>
        <p:spPr>
          <a:xfrm>
            <a:off x="1600200" y="5410200"/>
            <a:ext cx="457200" cy="457200"/>
          </a:xfrm>
          <a:prstGeom prst="rect">
            <a:avLst/>
          </a:prstGeom>
          <a:ln>
            <a:solidFill>
              <a:schemeClr val="accent1"/>
            </a:solidFill>
          </a:ln>
          <a:effectLst>
            <a:outerShdw blurRad="63500" sx="102000" sy="102000" algn="ctr" rotWithShape="0">
              <a:prstClr val="black">
                <a:alpha val="40000"/>
              </a:prstClr>
            </a:outerShdw>
          </a:effectLst>
        </p:spPr>
      </p:pic>
      <p:sp>
        <p:nvSpPr>
          <p:cNvPr id="12"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84</a:t>
            </a:fld>
            <a:endParaRPr lang="en-US" dirty="0"/>
          </a:p>
        </p:txBody>
      </p:sp>
      <p:sp>
        <p:nvSpPr>
          <p:cNvPr id="13" name="Title 13"/>
          <p:cNvSpPr>
            <a:spLocks noGrp="1"/>
          </p:cNvSpPr>
          <p:nvPr>
            <p:ph type="title"/>
          </p:nvPr>
        </p:nvSpPr>
        <p:spPr>
          <a:xfrm>
            <a:off x="1905000" y="381000"/>
            <a:ext cx="6858000" cy="841248"/>
          </a:xfrm>
        </p:spPr>
        <p:txBody>
          <a:bodyPr>
            <a:noAutofit/>
          </a:bodyPr>
          <a:lstStyle/>
          <a:p>
            <a:r>
              <a:rPr lang="en-US" sz="2400" dirty="0" smtClean="0"/>
              <a:t>TSDS eDM: File Manager </a:t>
            </a:r>
            <a:br>
              <a:rPr lang="en-US" sz="2400" dirty="0" smtClean="0"/>
            </a:br>
            <a:r>
              <a:rPr lang="en-US" sz="2400" dirty="0" smtClean="0"/>
              <a:t>Status Definitions</a:t>
            </a:r>
            <a:endParaRPr lang="en-US" sz="2400" dirty="0"/>
          </a:p>
        </p:txBody>
      </p:sp>
    </p:spTree>
    <p:extLst>
      <p:ext uri="{BB962C8B-B14F-4D97-AF65-F5344CB8AC3E}">
        <p14:creationId xmlns:p14="http://schemas.microsoft.com/office/powerpoint/2010/main" val="171997199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38" t="34461" r="7879" b="21008"/>
          <a:stretch/>
        </p:blipFill>
        <p:spPr bwMode="auto">
          <a:xfrm>
            <a:off x="76200" y="2209800"/>
            <a:ext cx="8951486" cy="3291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85</a:t>
            </a:fld>
            <a:endParaRPr lang="en-US" dirty="0"/>
          </a:p>
        </p:txBody>
      </p:sp>
      <p:sp>
        <p:nvSpPr>
          <p:cNvPr id="19" name="Title 13"/>
          <p:cNvSpPr>
            <a:spLocks noGrp="1"/>
          </p:cNvSpPr>
          <p:nvPr>
            <p:ph type="title"/>
          </p:nvPr>
        </p:nvSpPr>
        <p:spPr>
          <a:xfrm>
            <a:off x="1905000" y="457200"/>
            <a:ext cx="6858000" cy="841248"/>
          </a:xfrm>
        </p:spPr>
        <p:txBody>
          <a:bodyPr>
            <a:noAutofit/>
          </a:bodyPr>
          <a:lstStyle/>
          <a:p>
            <a:r>
              <a:rPr lang="en-US" dirty="0" smtClean="0"/>
              <a:t>eDM: Refresh File Status</a:t>
            </a:r>
            <a:endParaRPr lang="en-US" dirty="0"/>
          </a:p>
        </p:txBody>
      </p:sp>
      <p:sp>
        <p:nvSpPr>
          <p:cNvPr id="16" name="TextBox 15"/>
          <p:cNvSpPr txBox="1"/>
          <p:nvPr/>
        </p:nvSpPr>
        <p:spPr>
          <a:xfrm>
            <a:off x="6278880" y="3200402"/>
            <a:ext cx="2190862"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Refresh file status</a:t>
            </a:r>
            <a:endParaRPr lang="en-US" dirty="0"/>
          </a:p>
        </p:txBody>
      </p:sp>
      <p:sp>
        <p:nvSpPr>
          <p:cNvPr id="20" name="Rectangle 19"/>
          <p:cNvSpPr/>
          <p:nvPr/>
        </p:nvSpPr>
        <p:spPr>
          <a:xfrm rot="5400000">
            <a:off x="8648700" y="3162300"/>
            <a:ext cx="533400" cy="30480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71362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307" t="44073" r="7468" b="19900"/>
          <a:stretch/>
        </p:blipFill>
        <p:spPr bwMode="auto">
          <a:xfrm>
            <a:off x="2139651" y="2120144"/>
            <a:ext cx="4864697" cy="32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86</a:t>
            </a:fld>
            <a:endParaRPr lang="en-US" dirty="0"/>
          </a:p>
        </p:txBody>
      </p:sp>
      <p:sp>
        <p:nvSpPr>
          <p:cNvPr id="6" name="Rectangle 5"/>
          <p:cNvSpPr/>
          <p:nvPr/>
        </p:nvSpPr>
        <p:spPr>
          <a:xfrm rot="5400000">
            <a:off x="5268604" y="3722996"/>
            <a:ext cx="1752601" cy="40261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1905001" y="5366265"/>
            <a:ext cx="5333999"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User selects the magnifying glass to view details.  </a:t>
            </a:r>
            <a:endParaRPr lang="en-US" dirty="0"/>
          </a:p>
        </p:txBody>
      </p:sp>
      <p:sp>
        <p:nvSpPr>
          <p:cNvPr id="8" name="Title 13"/>
          <p:cNvSpPr>
            <a:spLocks noGrp="1"/>
          </p:cNvSpPr>
          <p:nvPr>
            <p:ph type="title"/>
          </p:nvPr>
        </p:nvSpPr>
        <p:spPr>
          <a:xfrm>
            <a:off x="1905000" y="457200"/>
            <a:ext cx="6858000" cy="841248"/>
          </a:xfrm>
        </p:spPr>
        <p:txBody>
          <a:bodyPr>
            <a:noAutofit/>
          </a:bodyPr>
          <a:lstStyle/>
          <a:p>
            <a:r>
              <a:rPr lang="en-US" dirty="0" smtClean="0"/>
              <a:t>eDM: View File Details</a:t>
            </a:r>
            <a:endParaRPr lang="en-US" dirty="0"/>
          </a:p>
        </p:txBody>
      </p:sp>
    </p:spTree>
    <p:extLst>
      <p:ext uri="{BB962C8B-B14F-4D97-AF65-F5344CB8AC3E}">
        <p14:creationId xmlns:p14="http://schemas.microsoft.com/office/powerpoint/2010/main" val="175277868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113" t="11979" r="11784" b="27864"/>
          <a:stretch/>
        </p:blipFill>
        <p:spPr bwMode="auto">
          <a:xfrm>
            <a:off x="76200" y="1752600"/>
            <a:ext cx="8943309" cy="4663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87</a:t>
            </a:fld>
            <a:endParaRPr lang="en-US" dirty="0"/>
          </a:p>
        </p:txBody>
      </p:sp>
      <p:sp>
        <p:nvSpPr>
          <p:cNvPr id="10" name="Title 13"/>
          <p:cNvSpPr>
            <a:spLocks noGrp="1"/>
          </p:cNvSpPr>
          <p:nvPr>
            <p:ph type="title"/>
          </p:nvPr>
        </p:nvSpPr>
        <p:spPr>
          <a:xfrm>
            <a:off x="1905000" y="457200"/>
            <a:ext cx="6858000" cy="841248"/>
          </a:xfrm>
        </p:spPr>
        <p:txBody>
          <a:bodyPr>
            <a:noAutofit/>
          </a:bodyPr>
          <a:lstStyle/>
          <a:p>
            <a:r>
              <a:rPr lang="en-US" dirty="0" smtClean="0"/>
              <a:t>eDM: File Manager File Details</a:t>
            </a:r>
            <a:endParaRPr lang="en-US" dirty="0"/>
          </a:p>
        </p:txBody>
      </p:sp>
      <p:sp>
        <p:nvSpPr>
          <p:cNvPr id="7" name="Rectangle 6"/>
          <p:cNvSpPr/>
          <p:nvPr/>
        </p:nvSpPr>
        <p:spPr>
          <a:xfrm rot="5400000">
            <a:off x="1904998" y="380998"/>
            <a:ext cx="381003" cy="38862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rot="5400000">
            <a:off x="1371599" y="2407920"/>
            <a:ext cx="381002" cy="2971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4634231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113" t="39843" r="11480" b="26054"/>
          <a:stretch/>
        </p:blipFill>
        <p:spPr bwMode="auto">
          <a:xfrm>
            <a:off x="0" y="2362199"/>
            <a:ext cx="9157092" cy="2695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rot="5400000">
            <a:off x="4746009" y="1807192"/>
            <a:ext cx="380999" cy="164341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rot="5400000">
            <a:off x="1220983" y="1607943"/>
            <a:ext cx="533402" cy="297536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88</a:t>
            </a:fld>
            <a:endParaRPr lang="en-US" dirty="0"/>
          </a:p>
        </p:txBody>
      </p:sp>
      <p:sp>
        <p:nvSpPr>
          <p:cNvPr id="13" name="Title 13"/>
          <p:cNvSpPr>
            <a:spLocks noGrp="1"/>
          </p:cNvSpPr>
          <p:nvPr>
            <p:ph type="title"/>
          </p:nvPr>
        </p:nvSpPr>
        <p:spPr>
          <a:xfrm>
            <a:off x="1905000" y="457200"/>
            <a:ext cx="6858000" cy="841248"/>
          </a:xfrm>
        </p:spPr>
        <p:txBody>
          <a:bodyPr>
            <a:noAutofit/>
          </a:bodyPr>
          <a:lstStyle/>
          <a:p>
            <a:r>
              <a:rPr lang="en-US" dirty="0" smtClean="0"/>
              <a:t>eDM: File Manager Validation Details</a:t>
            </a:r>
            <a:endParaRPr lang="en-US" dirty="0"/>
          </a:p>
        </p:txBody>
      </p:sp>
      <p:sp>
        <p:nvSpPr>
          <p:cNvPr id="18" name="Right Arrow 17"/>
          <p:cNvSpPr/>
          <p:nvPr/>
        </p:nvSpPr>
        <p:spPr>
          <a:xfrm rot="1839983" flipV="1">
            <a:off x="7801998" y="413721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p:cNvSpPr txBox="1"/>
          <p:nvPr/>
        </p:nvSpPr>
        <p:spPr>
          <a:xfrm>
            <a:off x="6858000" y="3505200"/>
            <a:ext cx="1524000" cy="646331"/>
          </a:xfrm>
          <a:prstGeom prst="rect">
            <a:avLst/>
          </a:prstGeom>
          <a:solidFill>
            <a:srgbClr val="FFFFFF"/>
          </a:solidFill>
          <a:ln>
            <a:solidFill>
              <a:schemeClr val="accent2">
                <a:lumMod val="75000"/>
              </a:schemeClr>
            </a:solidFill>
          </a:ln>
        </p:spPr>
        <p:txBody>
          <a:bodyPr wrap="square" rtlCol="0">
            <a:spAutoFit/>
          </a:bodyPr>
          <a:lstStyle/>
          <a:p>
            <a:pPr algn="ctr"/>
            <a:r>
              <a:rPr lang="en-US" dirty="0" smtClean="0"/>
              <a:t>Download Source File</a:t>
            </a:r>
            <a:endParaRPr lang="en-US" dirty="0"/>
          </a:p>
        </p:txBody>
      </p:sp>
      <p:sp>
        <p:nvSpPr>
          <p:cNvPr id="19" name="Right Arrow 18"/>
          <p:cNvSpPr/>
          <p:nvPr/>
        </p:nvSpPr>
        <p:spPr>
          <a:xfrm rot="19188023" flipV="1">
            <a:off x="3241513" y="505101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1828800" y="5245535"/>
            <a:ext cx="1524000" cy="369332"/>
          </a:xfrm>
          <a:prstGeom prst="rect">
            <a:avLst/>
          </a:prstGeom>
          <a:solidFill>
            <a:srgbClr val="FFFFFF"/>
          </a:solidFill>
          <a:ln>
            <a:solidFill>
              <a:schemeClr val="accent2">
                <a:lumMod val="75000"/>
              </a:schemeClr>
            </a:solidFill>
          </a:ln>
        </p:spPr>
        <p:txBody>
          <a:bodyPr wrap="square" rtlCol="0">
            <a:spAutoFit/>
          </a:bodyPr>
          <a:lstStyle/>
          <a:p>
            <a:pPr algn="ctr"/>
            <a:r>
              <a:rPr lang="en-US" dirty="0" smtClean="0"/>
              <a:t>Add to Batch</a:t>
            </a:r>
            <a:endParaRPr lang="en-US" dirty="0"/>
          </a:p>
        </p:txBody>
      </p:sp>
    </p:spTree>
    <p:extLst>
      <p:ext uri="{BB962C8B-B14F-4D97-AF65-F5344CB8AC3E}">
        <p14:creationId xmlns:p14="http://schemas.microsoft.com/office/powerpoint/2010/main" val="190991050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016" t="41155" r="8679" b="18481"/>
          <a:stretch/>
        </p:blipFill>
        <p:spPr bwMode="auto">
          <a:xfrm>
            <a:off x="60505" y="2514600"/>
            <a:ext cx="9007295" cy="301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3124200" y="3246000"/>
            <a:ext cx="1524000" cy="646331"/>
          </a:xfrm>
          <a:prstGeom prst="rect">
            <a:avLst/>
          </a:prstGeom>
          <a:solidFill>
            <a:srgbClr val="FFFFFF"/>
          </a:solidFill>
          <a:ln>
            <a:solidFill>
              <a:schemeClr val="accent2">
                <a:lumMod val="75000"/>
              </a:schemeClr>
            </a:solidFill>
          </a:ln>
        </p:spPr>
        <p:txBody>
          <a:bodyPr wrap="square" rtlCol="0">
            <a:spAutoFit/>
          </a:bodyPr>
          <a:lstStyle/>
          <a:p>
            <a:pPr algn="ctr"/>
            <a:r>
              <a:rPr lang="en-US" dirty="0" smtClean="0"/>
              <a:t>Validation Failed</a:t>
            </a:r>
            <a:endParaRPr lang="en-US" dirty="0"/>
          </a:p>
        </p:txBody>
      </p:sp>
      <p:sp>
        <p:nvSpPr>
          <p:cNvPr id="13" name="Rectangle 12"/>
          <p:cNvSpPr/>
          <p:nvPr/>
        </p:nvSpPr>
        <p:spPr>
          <a:xfrm rot="5400000">
            <a:off x="8169316" y="4419824"/>
            <a:ext cx="593462" cy="1082494"/>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1104901" y="5638800"/>
            <a:ext cx="6934199"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When a file is returned with Validation Failed the user can download the Error</a:t>
            </a:r>
            <a:r>
              <a:rPr lang="en-US" b="1" dirty="0" smtClean="0"/>
              <a:t> </a:t>
            </a:r>
            <a:r>
              <a:rPr lang="en-US" dirty="0" smtClean="0"/>
              <a:t>File. Note that Add to Batch is greyed out.  Only files that pass validation can be processed.</a:t>
            </a:r>
            <a:endParaRPr lang="en-US" dirty="0"/>
          </a:p>
        </p:txBody>
      </p:sp>
      <p:sp>
        <p:nvSpPr>
          <p:cNvPr id="12"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89</a:t>
            </a:fld>
            <a:endParaRPr lang="en-US" dirty="0"/>
          </a:p>
        </p:txBody>
      </p:sp>
      <p:sp>
        <p:nvSpPr>
          <p:cNvPr id="15" name="Title 13"/>
          <p:cNvSpPr>
            <a:spLocks noGrp="1"/>
          </p:cNvSpPr>
          <p:nvPr>
            <p:ph type="title"/>
          </p:nvPr>
        </p:nvSpPr>
        <p:spPr>
          <a:xfrm>
            <a:off x="1905000" y="457200"/>
            <a:ext cx="6858000" cy="841248"/>
          </a:xfrm>
        </p:spPr>
        <p:txBody>
          <a:bodyPr>
            <a:noAutofit/>
          </a:bodyPr>
          <a:lstStyle/>
          <a:p>
            <a:r>
              <a:rPr lang="en-US" dirty="0" smtClean="0"/>
              <a:t>eDM: File Manager Error File</a:t>
            </a:r>
            <a:endParaRPr lang="en-US" dirty="0"/>
          </a:p>
        </p:txBody>
      </p:sp>
      <p:sp>
        <p:nvSpPr>
          <p:cNvPr id="17" name="Rectangle 16"/>
          <p:cNvSpPr/>
          <p:nvPr/>
        </p:nvSpPr>
        <p:spPr>
          <a:xfrm rot="5400000">
            <a:off x="3920487" y="4903021"/>
            <a:ext cx="220532" cy="1082494"/>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271745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65744" y="1676400"/>
            <a:ext cx="9012513" cy="4800600"/>
          </a:xfrm>
          <a:prstGeom prst="rect">
            <a:avLst/>
          </a:prstGeom>
        </p:spPr>
      </p:pic>
      <p:sp>
        <p:nvSpPr>
          <p:cNvPr id="2" name="Title 1"/>
          <p:cNvSpPr>
            <a:spLocks noGrp="1"/>
          </p:cNvSpPr>
          <p:nvPr>
            <p:ph type="title"/>
          </p:nvPr>
        </p:nvSpPr>
        <p:spPr>
          <a:xfrm>
            <a:off x="1905000" y="457200"/>
            <a:ext cx="6858000" cy="841248"/>
          </a:xfrm>
        </p:spPr>
        <p:txBody>
          <a:bodyPr>
            <a:noAutofit/>
          </a:bodyPr>
          <a:lstStyle/>
          <a:p>
            <a:r>
              <a:rPr lang="en-US" dirty="0" smtClean="0"/>
              <a:t>Managing Data Loads to the ODS</a:t>
            </a:r>
            <a:endParaRPr lang="en-US" dirty="0"/>
          </a:p>
        </p:txBody>
      </p:sp>
      <p:sp>
        <p:nvSpPr>
          <p:cNvPr id="11" name="Rectangle 10"/>
          <p:cNvSpPr/>
          <p:nvPr/>
        </p:nvSpPr>
        <p:spPr>
          <a:xfrm rot="5400000">
            <a:off x="236277" y="1440124"/>
            <a:ext cx="3718446" cy="40386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a:t>
            </a:fld>
            <a:endParaRPr lang="en-US" dirty="0"/>
          </a:p>
        </p:txBody>
      </p:sp>
    </p:spTree>
    <p:extLst>
      <p:ext uri="{BB962C8B-B14F-4D97-AF65-F5344CB8AC3E}">
        <p14:creationId xmlns:p14="http://schemas.microsoft.com/office/powerpoint/2010/main" val="170104519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015" t="35289" r="7553" b="22003"/>
          <a:stretch/>
        </p:blipFill>
        <p:spPr bwMode="auto">
          <a:xfrm>
            <a:off x="76200" y="2362200"/>
            <a:ext cx="9006840" cy="3145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a:xfrm>
            <a:off x="1905000" y="457200"/>
            <a:ext cx="6858000" cy="841248"/>
          </a:xfrm>
        </p:spPr>
        <p:txBody>
          <a:bodyPr>
            <a:noAutofit/>
          </a:bodyPr>
          <a:lstStyle/>
          <a:p>
            <a:r>
              <a:rPr lang="en-US" dirty="0" smtClean="0"/>
              <a:t>TSDS eDM: File Manager Add to Batch</a:t>
            </a:r>
            <a:endParaRPr lang="en-US" dirty="0"/>
          </a:p>
        </p:txBody>
      </p:sp>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90</a:t>
            </a:fld>
            <a:endParaRPr lang="en-US" dirty="0"/>
          </a:p>
        </p:txBody>
      </p:sp>
      <p:sp>
        <p:nvSpPr>
          <p:cNvPr id="7" name="Rectangle 6"/>
          <p:cNvSpPr/>
          <p:nvPr/>
        </p:nvSpPr>
        <p:spPr>
          <a:xfrm rot="5400000">
            <a:off x="521970" y="2716530"/>
            <a:ext cx="266699" cy="115824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8798121" flipV="1">
            <a:off x="346047" y="439066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1104901" y="5879068"/>
            <a:ext cx="6934199"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Check the box next to the target file and then select Add to Batch.</a:t>
            </a:r>
            <a:endParaRPr lang="en-US" dirty="0"/>
          </a:p>
        </p:txBody>
      </p:sp>
      <p:sp>
        <p:nvSpPr>
          <p:cNvPr id="10" name="TextBox 9"/>
          <p:cNvSpPr txBox="1"/>
          <p:nvPr/>
        </p:nvSpPr>
        <p:spPr>
          <a:xfrm>
            <a:off x="2438401" y="1752600"/>
            <a:ext cx="65532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*Note: when files are transferred to eDM via DTU, this is the part of the process that is automated.  Users will not have to execute these steps when files are sent to eDM through the DTU.*</a:t>
            </a:r>
            <a:endParaRPr lang="en-US" dirty="0"/>
          </a:p>
        </p:txBody>
      </p:sp>
    </p:spTree>
    <p:extLst>
      <p:ext uri="{BB962C8B-B14F-4D97-AF65-F5344CB8AC3E}">
        <p14:creationId xmlns:p14="http://schemas.microsoft.com/office/powerpoint/2010/main" val="229715214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113" t="36459" r="7715" b="21614"/>
          <a:stretch/>
        </p:blipFill>
        <p:spPr bwMode="auto">
          <a:xfrm>
            <a:off x="76200" y="2464093"/>
            <a:ext cx="9006840" cy="30985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91</a:t>
            </a:fld>
            <a:endParaRPr lang="en-US" dirty="0"/>
          </a:p>
        </p:txBody>
      </p:sp>
      <p:sp>
        <p:nvSpPr>
          <p:cNvPr id="3" name="Title 2"/>
          <p:cNvSpPr>
            <a:spLocks noGrp="1"/>
          </p:cNvSpPr>
          <p:nvPr>
            <p:ph type="title"/>
          </p:nvPr>
        </p:nvSpPr>
        <p:spPr/>
        <p:txBody>
          <a:bodyPr/>
          <a:lstStyle/>
          <a:p>
            <a:r>
              <a:rPr lang="en-US" dirty="0" smtClean="0"/>
              <a:t>TSDS eDM: View Batch</a:t>
            </a:r>
            <a:endParaRPr lang="en-US" dirty="0"/>
          </a:p>
        </p:txBody>
      </p:sp>
      <p:sp>
        <p:nvSpPr>
          <p:cNvPr id="6" name="Rectangle 5"/>
          <p:cNvSpPr/>
          <p:nvPr/>
        </p:nvSpPr>
        <p:spPr>
          <a:xfrm rot="5400000">
            <a:off x="1485897" y="2867025"/>
            <a:ext cx="238125" cy="904875"/>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1104901" y="5879068"/>
            <a:ext cx="6934199"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Note the check box is grayed out.  Select View Batch to continue.</a:t>
            </a:r>
            <a:endParaRPr lang="en-US" dirty="0"/>
          </a:p>
        </p:txBody>
      </p:sp>
    </p:spTree>
    <p:extLst>
      <p:ext uri="{BB962C8B-B14F-4D97-AF65-F5344CB8AC3E}">
        <p14:creationId xmlns:p14="http://schemas.microsoft.com/office/powerpoint/2010/main" val="203113646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950" t="30368" r="7879" b="20153"/>
          <a:stretch/>
        </p:blipFill>
        <p:spPr bwMode="auto">
          <a:xfrm>
            <a:off x="76200" y="2209800"/>
            <a:ext cx="9009243"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92</a:t>
            </a:fld>
            <a:endParaRPr lang="en-US" dirty="0"/>
          </a:p>
        </p:txBody>
      </p:sp>
      <p:sp>
        <p:nvSpPr>
          <p:cNvPr id="3" name="Title 2"/>
          <p:cNvSpPr>
            <a:spLocks noGrp="1"/>
          </p:cNvSpPr>
          <p:nvPr>
            <p:ph type="title"/>
          </p:nvPr>
        </p:nvSpPr>
        <p:spPr/>
        <p:txBody>
          <a:bodyPr>
            <a:normAutofit fontScale="90000"/>
          </a:bodyPr>
          <a:lstStyle/>
          <a:p>
            <a:r>
              <a:rPr lang="en-US" dirty="0" smtClean="0"/>
              <a:t>TSDS eDM:  Add Batch Notes and </a:t>
            </a:r>
            <a:br>
              <a:rPr lang="en-US" dirty="0" smtClean="0"/>
            </a:br>
            <a:r>
              <a:rPr lang="en-US" dirty="0" smtClean="0"/>
              <a:t>Process</a:t>
            </a:r>
            <a:endParaRPr lang="en-US" dirty="0"/>
          </a:p>
        </p:txBody>
      </p:sp>
      <p:sp>
        <p:nvSpPr>
          <p:cNvPr id="6" name="Rectangle 5"/>
          <p:cNvSpPr/>
          <p:nvPr/>
        </p:nvSpPr>
        <p:spPr>
          <a:xfrm rot="5400000">
            <a:off x="3086100" y="-266700"/>
            <a:ext cx="533400" cy="67056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553538" y="3463409"/>
            <a:ext cx="4549140" cy="369332"/>
          </a:xfrm>
          <a:prstGeom prst="rect">
            <a:avLst/>
          </a:prstGeom>
          <a:solidFill>
            <a:srgbClr val="FFFFFF"/>
          </a:solidFill>
          <a:ln>
            <a:solidFill>
              <a:schemeClr val="accent2">
                <a:lumMod val="75000"/>
              </a:schemeClr>
            </a:solidFill>
          </a:ln>
        </p:spPr>
        <p:txBody>
          <a:bodyPr wrap="square" rtlCol="0">
            <a:spAutoFit/>
          </a:bodyPr>
          <a:lstStyle/>
          <a:p>
            <a:pPr algn="ctr"/>
            <a:r>
              <a:rPr lang="en-US" dirty="0" smtClean="0"/>
              <a:t>Enter Batch Notes here.</a:t>
            </a:r>
            <a:endParaRPr lang="en-US" dirty="0"/>
          </a:p>
        </p:txBody>
      </p:sp>
      <p:sp>
        <p:nvSpPr>
          <p:cNvPr id="8" name="Rectangle 7"/>
          <p:cNvSpPr/>
          <p:nvPr/>
        </p:nvSpPr>
        <p:spPr>
          <a:xfrm rot="5400000">
            <a:off x="571498" y="5143501"/>
            <a:ext cx="228602" cy="12191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1266824" y="5753100"/>
            <a:ext cx="1701876"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Select Process Batch</a:t>
            </a:r>
            <a:endParaRPr lang="en-US" dirty="0"/>
          </a:p>
        </p:txBody>
      </p:sp>
      <p:sp>
        <p:nvSpPr>
          <p:cNvPr id="4" name="Rectangle 3"/>
          <p:cNvSpPr/>
          <p:nvPr/>
        </p:nvSpPr>
        <p:spPr>
          <a:xfrm>
            <a:off x="76200" y="3973770"/>
            <a:ext cx="2041562" cy="14103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354014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Guided Practice: Upload an XML Interchange File and File Manager</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93</a:t>
            </a:fld>
            <a:endParaRPr lang="en-US" dirty="0"/>
          </a:p>
        </p:txBody>
      </p:sp>
    </p:spTree>
    <p:extLst>
      <p:ext uri="{BB962C8B-B14F-4D97-AF65-F5344CB8AC3E}">
        <p14:creationId xmlns:p14="http://schemas.microsoft.com/office/powerpoint/2010/main" val="211363237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Guided Practice</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94</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smtClean="0"/>
              <a:t>You will complete a narrated simulation of Uploading an XML Interchange File and File Manager. </a:t>
            </a:r>
            <a:r>
              <a:rPr lang="en-US" dirty="0"/>
              <a:t>The narration will walk you through the process step by step.  This is a user-driven simulation, so your screen selections will advance the slides.</a:t>
            </a:r>
          </a:p>
          <a:p>
            <a:r>
              <a:rPr lang="en-US" dirty="0" smtClean="0"/>
              <a:t>Let’s log in to Project Share to begin</a:t>
            </a:r>
          </a:p>
          <a:p>
            <a:endParaRPr lang="en-US" dirty="0" smtClean="0"/>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5" name="Rounded Rectangle 4"/>
          <p:cNvSpPr/>
          <p:nvPr/>
        </p:nvSpPr>
        <p:spPr>
          <a:xfrm>
            <a:off x="914400" y="3962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Click Here to Begin</a:t>
            </a:r>
            <a:endParaRPr lang="en-US" sz="2400" b="1" dirty="0">
              <a:solidFill>
                <a:srgbClr val="FFFFFF"/>
              </a:solidFill>
            </a:endParaRPr>
          </a:p>
        </p:txBody>
      </p:sp>
    </p:spTree>
    <p:extLst>
      <p:ext uri="{BB962C8B-B14F-4D97-AF65-F5344CB8AC3E}">
        <p14:creationId xmlns:p14="http://schemas.microsoft.com/office/powerpoint/2010/main" val="109188014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TSDS eDM: Batch Manager</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95</a:t>
            </a:fld>
            <a:endParaRPr lang="en-US" dirty="0"/>
          </a:p>
        </p:txBody>
      </p:sp>
    </p:spTree>
    <p:extLst>
      <p:ext uri="{BB962C8B-B14F-4D97-AF65-F5344CB8AC3E}">
        <p14:creationId xmlns:p14="http://schemas.microsoft.com/office/powerpoint/2010/main" val="15523715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96</a:t>
            </a:fld>
            <a:endParaRPr lang="en-US" dirty="0"/>
          </a:p>
        </p:txBody>
      </p:sp>
      <p:sp>
        <p:nvSpPr>
          <p:cNvPr id="9" name="Content Placeholder 8"/>
          <p:cNvSpPr>
            <a:spLocks noGrp="1"/>
          </p:cNvSpPr>
          <p:nvPr>
            <p:ph sz="quarter" idx="1"/>
          </p:nvPr>
        </p:nvSpPr>
        <p:spPr>
          <a:xfrm>
            <a:off x="381000" y="1905000"/>
            <a:ext cx="5257800" cy="4176484"/>
          </a:xfrm>
        </p:spPr>
        <p:txBody>
          <a:bodyPr/>
          <a:lstStyle/>
          <a:p>
            <a:r>
              <a:rPr lang="en-US" dirty="0"/>
              <a:t>The </a:t>
            </a:r>
            <a:r>
              <a:rPr lang="en-US" b="1" dirty="0" smtClean="0"/>
              <a:t>Batch Manager</a:t>
            </a:r>
            <a:r>
              <a:rPr lang="en-US" dirty="0" smtClean="0"/>
              <a:t>:</a:t>
            </a:r>
          </a:p>
          <a:p>
            <a:pPr lvl="1"/>
            <a:r>
              <a:rPr lang="en-US" dirty="0" smtClean="0"/>
              <a:t>Executes the ETL process and runs the Load Validations (TEDS Section 3, TEDS Section 4 and TEDS Section 5 checks)</a:t>
            </a:r>
            <a:endParaRPr lang="en-US" dirty="0"/>
          </a:p>
          <a:p>
            <a:pPr lvl="1"/>
            <a:r>
              <a:rPr lang="en-US" dirty="0" smtClean="0"/>
              <a:t>Monitors </a:t>
            </a:r>
            <a:r>
              <a:rPr lang="en-US" dirty="0"/>
              <a:t>the </a:t>
            </a:r>
            <a:r>
              <a:rPr lang="en-US" dirty="0" smtClean="0"/>
              <a:t>status </a:t>
            </a:r>
            <a:r>
              <a:rPr lang="en-US" dirty="0"/>
              <a:t>of </a:t>
            </a:r>
            <a:r>
              <a:rPr lang="en-US" dirty="0" smtClean="0"/>
              <a:t>batches</a:t>
            </a:r>
          </a:p>
          <a:p>
            <a:pPr lvl="1"/>
            <a:r>
              <a:rPr lang="en-US" dirty="0" smtClean="0"/>
              <a:t>Produces </a:t>
            </a:r>
            <a:r>
              <a:rPr lang="en-US" dirty="0"/>
              <a:t>error </a:t>
            </a:r>
            <a:r>
              <a:rPr lang="en-US" dirty="0" smtClean="0"/>
              <a:t>files generated by the ETL process</a:t>
            </a:r>
            <a:endParaRPr lang="en-US" dirty="0"/>
          </a:p>
          <a:p>
            <a:pPr lvl="1"/>
            <a:r>
              <a:rPr lang="en-US" dirty="0" smtClean="0"/>
              <a:t>Allows the users to verify </a:t>
            </a:r>
            <a:r>
              <a:rPr lang="en-US" dirty="0"/>
              <a:t> </a:t>
            </a:r>
            <a:r>
              <a:rPr lang="en-US" dirty="0" smtClean="0"/>
              <a:t>the </a:t>
            </a:r>
            <a:r>
              <a:rPr lang="en-US" dirty="0"/>
              <a:t>ODS has been </a:t>
            </a:r>
            <a:r>
              <a:rPr lang="en-US" dirty="0" smtClean="0"/>
              <a:t>updated with new data</a:t>
            </a:r>
            <a:endParaRPr lang="en-US" dirty="0"/>
          </a:p>
        </p:txBody>
      </p:sp>
      <p:pic>
        <p:nvPicPr>
          <p:cNvPr id="11" name="Picture 2"/>
          <p:cNvPicPr>
            <a:picLocks noGrp="1" noChangeAspect="1" noChangeArrowheads="1"/>
          </p:cNvPicPr>
          <p:nvPr>
            <p:ph sz="quarter" idx="4294967295"/>
          </p:nvPr>
        </p:nvPicPr>
        <p:blipFill rotWithShape="1">
          <a:blip r:embed="rId3">
            <a:extLst>
              <a:ext uri="{28A0092B-C50C-407E-A947-70E740481C1C}">
                <a14:useLocalDpi xmlns:a14="http://schemas.microsoft.com/office/drawing/2010/main" val="0"/>
              </a:ext>
            </a:extLst>
          </a:blip>
          <a:srcRect l="1500" t="30259" r="88193" b="56165"/>
          <a:stretch/>
        </p:blipFill>
        <p:spPr bwMode="auto">
          <a:xfrm>
            <a:off x="5791200" y="1905001"/>
            <a:ext cx="2444334" cy="201168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6628266" y="2039484"/>
            <a:ext cx="345165" cy="20573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2"/>
          <p:cNvSpPr>
            <a:spLocks noGrp="1"/>
          </p:cNvSpPr>
          <p:nvPr>
            <p:ph type="title"/>
          </p:nvPr>
        </p:nvSpPr>
        <p:spPr>
          <a:xfrm>
            <a:off x="1905000" y="457200"/>
            <a:ext cx="6858000" cy="841248"/>
          </a:xfrm>
        </p:spPr>
        <p:txBody>
          <a:bodyPr>
            <a:noAutofit/>
          </a:bodyPr>
          <a:lstStyle/>
          <a:p>
            <a:r>
              <a:rPr lang="en-US" dirty="0" smtClean="0"/>
              <a:t>TSDS eDM: Batch Manager Functions</a:t>
            </a:r>
            <a:endParaRPr lang="en-US" dirty="0"/>
          </a:p>
        </p:txBody>
      </p:sp>
    </p:spTree>
    <p:extLst>
      <p:ext uri="{BB962C8B-B14F-4D97-AF65-F5344CB8AC3E}">
        <p14:creationId xmlns:p14="http://schemas.microsoft.com/office/powerpoint/2010/main" val="309301567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396" t="20110" r="58192" b="39412"/>
          <a:stretch/>
        </p:blipFill>
        <p:spPr bwMode="auto">
          <a:xfrm>
            <a:off x="142103" y="2331720"/>
            <a:ext cx="8768621" cy="429768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rot="5400000">
            <a:off x="5984511" y="3692890"/>
            <a:ext cx="3200398" cy="267262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Arrow 8"/>
          <p:cNvSpPr/>
          <p:nvPr/>
        </p:nvSpPr>
        <p:spPr>
          <a:xfrm rot="8196726" flipV="1">
            <a:off x="967314" y="236642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1622838" y="1569671"/>
            <a:ext cx="2796762"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View the log of batch files.</a:t>
            </a:r>
            <a:endParaRPr lang="en-US" dirty="0"/>
          </a:p>
        </p:txBody>
      </p:sp>
      <p:sp>
        <p:nvSpPr>
          <p:cNvPr id="12" name="Right Arrow 11"/>
          <p:cNvSpPr/>
          <p:nvPr/>
        </p:nvSpPr>
        <p:spPr>
          <a:xfrm rot="8196726" flipV="1">
            <a:off x="4304182" y="2362599"/>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5029200" y="1552154"/>
            <a:ext cx="2796762"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Search to locate a specific batch file</a:t>
            </a:r>
            <a:endParaRPr lang="en-US" dirty="0"/>
          </a:p>
        </p:txBody>
      </p:sp>
      <p:sp>
        <p:nvSpPr>
          <p:cNvPr id="14"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97</a:t>
            </a:fld>
            <a:endParaRPr lang="en-US" dirty="0"/>
          </a:p>
        </p:txBody>
      </p:sp>
      <p:sp>
        <p:nvSpPr>
          <p:cNvPr id="15" name="Title 2"/>
          <p:cNvSpPr>
            <a:spLocks noGrp="1"/>
          </p:cNvSpPr>
          <p:nvPr>
            <p:ph type="title"/>
          </p:nvPr>
        </p:nvSpPr>
        <p:spPr>
          <a:xfrm>
            <a:off x="1905000" y="457200"/>
            <a:ext cx="6858000" cy="841248"/>
          </a:xfrm>
        </p:spPr>
        <p:txBody>
          <a:bodyPr>
            <a:noAutofit/>
          </a:bodyPr>
          <a:lstStyle/>
          <a:p>
            <a:r>
              <a:rPr lang="en-US" dirty="0" smtClean="0"/>
              <a:t>TSDS eDM: Batch Manager Navigation</a:t>
            </a:r>
            <a:endParaRPr lang="en-US" dirty="0"/>
          </a:p>
        </p:txBody>
      </p:sp>
      <p:sp>
        <p:nvSpPr>
          <p:cNvPr id="16" name="TextBox 15"/>
          <p:cNvSpPr txBox="1"/>
          <p:nvPr/>
        </p:nvSpPr>
        <p:spPr>
          <a:xfrm>
            <a:off x="1066800" y="4431268"/>
            <a:ext cx="10668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Batch ID</a:t>
            </a:r>
            <a:endParaRPr lang="en-US" dirty="0"/>
          </a:p>
        </p:txBody>
      </p:sp>
      <p:sp>
        <p:nvSpPr>
          <p:cNvPr id="17" name="Rectangle 16"/>
          <p:cNvSpPr/>
          <p:nvPr/>
        </p:nvSpPr>
        <p:spPr>
          <a:xfrm rot="5400000">
            <a:off x="326331" y="3608622"/>
            <a:ext cx="871338" cy="6096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3429543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193" t="36389" r="7896" b="33819"/>
          <a:stretch/>
        </p:blipFill>
        <p:spPr bwMode="auto">
          <a:xfrm>
            <a:off x="60960" y="2819400"/>
            <a:ext cx="9006840" cy="2209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ight Arrow 8"/>
          <p:cNvSpPr/>
          <p:nvPr/>
        </p:nvSpPr>
        <p:spPr>
          <a:xfrm rot="8196726" flipV="1">
            <a:off x="583262" y="325086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rot="5400000">
            <a:off x="96835" y="4217988"/>
            <a:ext cx="311151" cy="25717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98</a:t>
            </a:fld>
            <a:endParaRPr lang="en-US" dirty="0"/>
          </a:p>
        </p:txBody>
      </p:sp>
      <p:sp>
        <p:nvSpPr>
          <p:cNvPr id="10" name="Title 2"/>
          <p:cNvSpPr>
            <a:spLocks noGrp="1"/>
          </p:cNvSpPr>
          <p:nvPr>
            <p:ph type="title"/>
          </p:nvPr>
        </p:nvSpPr>
        <p:spPr>
          <a:xfrm>
            <a:off x="1905000" y="381000"/>
            <a:ext cx="6858000" cy="841248"/>
          </a:xfrm>
        </p:spPr>
        <p:txBody>
          <a:bodyPr>
            <a:noAutofit/>
          </a:bodyPr>
          <a:lstStyle/>
          <a:p>
            <a:r>
              <a:rPr lang="en-US" sz="2500" dirty="0" smtClean="0"/>
              <a:t>TSDS eDM: Batch Manager Filters  </a:t>
            </a:r>
            <a:br>
              <a:rPr lang="en-US" sz="2500" dirty="0" smtClean="0"/>
            </a:br>
            <a:r>
              <a:rPr lang="en-US" sz="2500" dirty="0" smtClean="0"/>
              <a:t>&amp; Hide Batches</a:t>
            </a:r>
            <a:endParaRPr lang="en-US" sz="2500" dirty="0"/>
          </a:p>
        </p:txBody>
      </p:sp>
      <p:sp>
        <p:nvSpPr>
          <p:cNvPr id="8" name="Rectangle 7"/>
          <p:cNvSpPr/>
          <p:nvPr/>
        </p:nvSpPr>
        <p:spPr>
          <a:xfrm rot="5400000">
            <a:off x="6440937" y="1487937"/>
            <a:ext cx="387352" cy="4561573"/>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Arrow 10"/>
          <p:cNvSpPr/>
          <p:nvPr/>
        </p:nvSpPr>
        <p:spPr>
          <a:xfrm rot="8196726" flipV="1">
            <a:off x="8291709" y="283494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5257800" y="1711983"/>
            <a:ext cx="2796762"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marL="342900" indent="-342900">
              <a:buAutoNum type="arabicParenR"/>
            </a:pPr>
            <a:r>
              <a:rPr lang="en-US" dirty="0" smtClean="0"/>
              <a:t>Filter by date or batch status</a:t>
            </a:r>
          </a:p>
          <a:p>
            <a:pPr marL="342900" indent="-342900">
              <a:buAutoNum type="arabicParenR"/>
            </a:pPr>
            <a:r>
              <a:rPr lang="en-US" dirty="0" smtClean="0"/>
              <a:t>Click Filter</a:t>
            </a:r>
            <a:endParaRPr lang="en-US" dirty="0"/>
          </a:p>
        </p:txBody>
      </p:sp>
      <p:sp>
        <p:nvSpPr>
          <p:cNvPr id="13" name="TextBox 12"/>
          <p:cNvSpPr txBox="1"/>
          <p:nvPr/>
        </p:nvSpPr>
        <p:spPr>
          <a:xfrm>
            <a:off x="889178" y="5228630"/>
            <a:ext cx="2796762"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marL="342900" indent="-342900">
              <a:buAutoNum type="arabicParenR"/>
            </a:pPr>
            <a:r>
              <a:rPr lang="en-US" dirty="0" smtClean="0"/>
              <a:t>Check the box next to the target batch</a:t>
            </a:r>
          </a:p>
          <a:p>
            <a:pPr marL="342900" indent="-342900">
              <a:buAutoNum type="arabicParenR"/>
            </a:pPr>
            <a:r>
              <a:rPr lang="en-US" dirty="0" smtClean="0"/>
              <a:t>Click Hide from List</a:t>
            </a:r>
            <a:endParaRPr lang="en-US" dirty="0"/>
          </a:p>
        </p:txBody>
      </p:sp>
    </p:spTree>
    <p:extLst>
      <p:ext uri="{BB962C8B-B14F-4D97-AF65-F5344CB8AC3E}">
        <p14:creationId xmlns:p14="http://schemas.microsoft.com/office/powerpoint/2010/main" val="201239690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114" t="23045" r="72397" b="62283"/>
          <a:stretch/>
        </p:blipFill>
        <p:spPr bwMode="auto">
          <a:xfrm>
            <a:off x="739425" y="1708151"/>
            <a:ext cx="7665150" cy="2286959"/>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6528416" y="1118216"/>
            <a:ext cx="387350" cy="164341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Content Placeholder 3"/>
          <p:cNvSpPr txBox="1">
            <a:spLocks/>
          </p:cNvSpPr>
          <p:nvPr/>
        </p:nvSpPr>
        <p:spPr>
          <a:xfrm>
            <a:off x="2972830" y="4191000"/>
            <a:ext cx="5028170" cy="2558089"/>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smtClean="0"/>
              <a:t>Users can search by</a:t>
            </a:r>
          </a:p>
          <a:p>
            <a:pPr lvl="1"/>
            <a:r>
              <a:rPr lang="en-US" dirty="0" smtClean="0"/>
              <a:t>Batch ID</a:t>
            </a:r>
          </a:p>
          <a:p>
            <a:pPr lvl="1"/>
            <a:r>
              <a:rPr lang="en-US" dirty="0" smtClean="0"/>
              <a:t>Comments</a:t>
            </a:r>
          </a:p>
          <a:p>
            <a:pPr lvl="1"/>
            <a:r>
              <a:rPr lang="en-US" dirty="0" smtClean="0"/>
              <a:t>Status</a:t>
            </a:r>
          </a:p>
          <a:p>
            <a:pPr lvl="1"/>
            <a:r>
              <a:rPr lang="en-US" dirty="0" smtClean="0"/>
              <a:t>Hidden Batches</a:t>
            </a:r>
          </a:p>
          <a:p>
            <a:pPr lvl="1"/>
            <a:r>
              <a:rPr lang="en-US" dirty="0" smtClean="0"/>
              <a:t>Template *Restricted to sys admins*</a:t>
            </a:r>
            <a:endParaRPr lang="en-US" dirty="0"/>
          </a:p>
        </p:txBody>
      </p:sp>
      <p:sp>
        <p:nvSpPr>
          <p:cNvPr id="9"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99</a:t>
            </a:fld>
            <a:endParaRPr lang="en-US" dirty="0"/>
          </a:p>
        </p:txBody>
      </p:sp>
      <p:sp>
        <p:nvSpPr>
          <p:cNvPr id="10" name="Title 2"/>
          <p:cNvSpPr>
            <a:spLocks noGrp="1"/>
          </p:cNvSpPr>
          <p:nvPr>
            <p:ph type="title"/>
          </p:nvPr>
        </p:nvSpPr>
        <p:spPr>
          <a:xfrm>
            <a:off x="1905000" y="457200"/>
            <a:ext cx="6858000" cy="841248"/>
          </a:xfrm>
        </p:spPr>
        <p:txBody>
          <a:bodyPr>
            <a:noAutofit/>
          </a:bodyPr>
          <a:lstStyle/>
          <a:p>
            <a:r>
              <a:rPr lang="en-US" dirty="0" smtClean="0"/>
              <a:t>TSDS eDM: Batch Manager Search Tab</a:t>
            </a:r>
            <a:endParaRPr lang="en-US" dirty="0"/>
          </a:p>
        </p:txBody>
      </p:sp>
    </p:spTree>
    <p:extLst>
      <p:ext uri="{BB962C8B-B14F-4D97-AF65-F5344CB8AC3E}">
        <p14:creationId xmlns:p14="http://schemas.microsoft.com/office/powerpoint/2010/main" val="68085951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9503350F447034E88EE2E57AA2A5F22" ma:contentTypeVersion="0" ma:contentTypeDescription="Create a new document." ma:contentTypeScope="" ma:versionID="69ef94df6f1701d9f3c5622433ea8f07">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B45A69-778E-4D41-A5A4-6C4FF6432815}">
  <ds:schemaRefs>
    <ds:schemaRef ds:uri="http://www.w3.org/XML/1998/namespace"/>
    <ds:schemaRef ds:uri="http://schemas.microsoft.com/office/2006/documentManagement/types"/>
    <ds:schemaRef ds:uri="http://schemas.openxmlformats.org/package/2006/metadata/core-properties"/>
    <ds:schemaRef ds:uri="http://purl.org/dc/elements/1.1/"/>
    <ds:schemaRef ds:uri="http://purl.org/dc/terms/"/>
    <ds:schemaRef ds:uri="http://schemas.microsoft.com/office/2006/metadata/properties"/>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8E204C14-91B9-45BA-8FFF-0F8E553DDC36}">
  <ds:schemaRefs>
    <ds:schemaRef ds:uri="http://schemas.microsoft.com/sharepoint/v3/contenttype/forms"/>
  </ds:schemaRefs>
</ds:datastoreItem>
</file>

<file path=customXml/itemProps3.xml><?xml version="1.0" encoding="utf-8"?>
<ds:datastoreItem xmlns:ds="http://schemas.openxmlformats.org/officeDocument/2006/customXml" ds:itemID="{0D143C01-C0B6-4EBB-B8DB-DF84CC255E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108590</TotalTime>
  <Words>11590</Words>
  <Application>Microsoft Office PowerPoint</Application>
  <PresentationFormat>On-screen Show (4:3)</PresentationFormat>
  <Paragraphs>1209</Paragraphs>
  <Slides>139</Slides>
  <Notes>137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139</vt:i4>
      </vt:variant>
    </vt:vector>
  </HeadingPairs>
  <TitlesOfParts>
    <vt:vector size="146" baseType="lpstr">
      <vt:lpstr>Arial</vt:lpstr>
      <vt:lpstr>Calibri</vt:lpstr>
      <vt:lpstr>Corbel</vt:lpstr>
      <vt:lpstr>Helvetica</vt:lpstr>
      <vt:lpstr>Wingdings</vt:lpstr>
      <vt:lpstr>Wingdings 2</vt:lpstr>
      <vt:lpstr>TSDS (Oct12)</vt:lpstr>
      <vt:lpstr>TSDS Technical Course 3: Loading Data into the ODS    </vt:lpstr>
      <vt:lpstr>Course Agenda</vt:lpstr>
      <vt:lpstr>Course Objectives</vt:lpstr>
      <vt:lpstr>Course Prerequisites </vt:lpstr>
      <vt:lpstr>Key Terms</vt:lpstr>
      <vt:lpstr>Key Terms (cont’d)</vt:lpstr>
      <vt:lpstr>TSDS High Level End User Process Map Overview</vt:lpstr>
      <vt:lpstr>TSDS High Level End User  Process Map</vt:lpstr>
      <vt:lpstr>Managing Data Loads to the ODS</vt:lpstr>
      <vt:lpstr>Main Process Components</vt:lpstr>
      <vt:lpstr>Overview of Data Loading Process</vt:lpstr>
      <vt:lpstr>Logging in to the TSDS Portal</vt:lpstr>
      <vt:lpstr>Logging In</vt:lpstr>
      <vt:lpstr>TSDS Data Transfer Utility (TSDS DTU) Overview</vt:lpstr>
      <vt:lpstr>TSDS DTU: Overview</vt:lpstr>
      <vt:lpstr>TSDS DTU: User Functions</vt:lpstr>
      <vt:lpstr>TSDS DTU: Installation Guide</vt:lpstr>
      <vt:lpstr>TSDS DTU: Navigate to Download</vt:lpstr>
      <vt:lpstr>TSDS DTU: Download Link</vt:lpstr>
      <vt:lpstr>TSDS DTU: Installation Configuration &amp;  File Archives</vt:lpstr>
      <vt:lpstr>TSDS DTU: Locate Icon</vt:lpstr>
      <vt:lpstr>TSDS DTU: Local Access</vt:lpstr>
      <vt:lpstr>TSDS DTU: Local Access</vt:lpstr>
      <vt:lpstr>TSDS DTU: Local Access</vt:lpstr>
      <vt:lpstr>TSDS DTU: Navigation Tabs</vt:lpstr>
      <vt:lpstr>TSDS DTU:  Menu Choices</vt:lpstr>
      <vt:lpstr>TSDS DTU: On Demand Tab</vt:lpstr>
      <vt:lpstr>TSDS DTU: Quick Reference Guides</vt:lpstr>
      <vt:lpstr>TSDS DTU: On Demand Tab Navigation</vt:lpstr>
      <vt:lpstr>TSDS DTU: On Demand Tab Select File</vt:lpstr>
      <vt:lpstr>TSDS DTU: On Demand Tab Select File</vt:lpstr>
      <vt:lpstr>TSDS DTU: On Demand  Tab Invalid File Name</vt:lpstr>
      <vt:lpstr>TSDS DTU: On Demand  Tab Remove Files</vt:lpstr>
      <vt:lpstr>TSDS DTU: On Demand  Tab Transfer Files</vt:lpstr>
      <vt:lpstr>TSDS DTU: On Demand  Tab Transfer Status </vt:lpstr>
      <vt:lpstr>TSDS DTU: On Demand  Tab Transfer Status</vt:lpstr>
      <vt:lpstr>TSDS DTU: Schedule Tab</vt:lpstr>
      <vt:lpstr>TSDS DTU: Schedule Tab Functions</vt:lpstr>
      <vt:lpstr>TSDS DTU: Schedule  Tab Add New Task</vt:lpstr>
      <vt:lpstr>TSDS DTU: Schedule Daily Task</vt:lpstr>
      <vt:lpstr>TSDS DTU: Schedule Weekly Task</vt:lpstr>
      <vt:lpstr>TSDS DTU: Schedule Monthly Tasks</vt:lpstr>
      <vt:lpstr>TSDS DTU: Schedule Tab Edit Task</vt:lpstr>
      <vt:lpstr>TSDS DTU: Schedule Tab Delete Task</vt:lpstr>
      <vt:lpstr>Guided Practice: On Demand and Schedule Tabs</vt:lpstr>
      <vt:lpstr>Guided Practice</vt:lpstr>
      <vt:lpstr>TSDS DTU: Recent Transfer History Tab</vt:lpstr>
      <vt:lpstr>TSDS DTU: Recent Transfer  History Tab</vt:lpstr>
      <vt:lpstr>TSDS DTU: Recent Transfer  History Tab</vt:lpstr>
      <vt:lpstr>TSDS DTU: Logs Tab</vt:lpstr>
      <vt:lpstr>TSDS DTU: Logs Tab</vt:lpstr>
      <vt:lpstr>TSDS DTU: Logs Tab On Demand or Scheduler Log Files</vt:lpstr>
      <vt:lpstr>TSDS DTU: Log File Folder</vt:lpstr>
      <vt:lpstr>TSDS DTU: Log File Sample</vt:lpstr>
      <vt:lpstr>TSDS DTU: Configuration Tab </vt:lpstr>
      <vt:lpstr>TSDS DTU: Configuration</vt:lpstr>
      <vt:lpstr>Guided Practice: Monitoring the TSDS DTU</vt:lpstr>
      <vt:lpstr>Guided Practice</vt:lpstr>
      <vt:lpstr>TSDS eDM: Overview</vt:lpstr>
      <vt:lpstr>TSDS eDM: Functions</vt:lpstr>
      <vt:lpstr>TSDS eDM: End User Process Map</vt:lpstr>
      <vt:lpstr>TSDS eDM: Received  XML Interchange Files</vt:lpstr>
      <vt:lpstr>TSDS eDM: Data Flow</vt:lpstr>
      <vt:lpstr>DTU to eDM Data Flow</vt:lpstr>
      <vt:lpstr>Manual Data Submission</vt:lpstr>
      <vt:lpstr>TSDS eDM: Navigation</vt:lpstr>
      <vt:lpstr>TSDS eDM: TSDS Portal Access</vt:lpstr>
      <vt:lpstr>TSDS eDM: Home Page</vt:lpstr>
      <vt:lpstr>TSDS eDM: Menu Options</vt:lpstr>
      <vt:lpstr>TSDS eDM: Load an XML Interchange File</vt:lpstr>
      <vt:lpstr>Preparing Files for eDM Submission</vt:lpstr>
      <vt:lpstr>Preparing Zip Files for  TSDS eDM Submission: Samples</vt:lpstr>
      <vt:lpstr>TSDS eDM: Interchange Upload  Select File</vt:lpstr>
      <vt:lpstr>TSDS eDM: Interchange Upload  Open File</vt:lpstr>
      <vt:lpstr>TSDS eDM: Upload Interchange File</vt:lpstr>
      <vt:lpstr>TSDS eDM Upload Interchange  File Error</vt:lpstr>
      <vt:lpstr>TSDS eDM Upload Interchange  File Error</vt:lpstr>
      <vt:lpstr>TSDS eDM: File Manager</vt:lpstr>
      <vt:lpstr>TSDS eDM: File Manager Functions</vt:lpstr>
      <vt:lpstr>eDM: File Manager Navigation</vt:lpstr>
      <vt:lpstr>eDM: File Manager Filters &amp; Delete</vt:lpstr>
      <vt:lpstr>TSDS eDM: File Manager Search Tab</vt:lpstr>
      <vt:lpstr>eDM: File Manager File Status</vt:lpstr>
      <vt:lpstr>TSDS eDM: File Manager  Status Definitions</vt:lpstr>
      <vt:lpstr>eDM: Refresh File Status</vt:lpstr>
      <vt:lpstr>eDM: View File Details</vt:lpstr>
      <vt:lpstr>eDM: File Manager File Details</vt:lpstr>
      <vt:lpstr>eDM: File Manager Validation Details</vt:lpstr>
      <vt:lpstr>eDM: File Manager Error File</vt:lpstr>
      <vt:lpstr>TSDS eDM: File Manager Add to Batch</vt:lpstr>
      <vt:lpstr>TSDS eDM: View Batch</vt:lpstr>
      <vt:lpstr>TSDS eDM:  Add Batch Notes and  Process</vt:lpstr>
      <vt:lpstr>Guided Practice: Upload an XML Interchange File and File Manager</vt:lpstr>
      <vt:lpstr>Guided Practice</vt:lpstr>
      <vt:lpstr>TSDS eDM: Batch Manager</vt:lpstr>
      <vt:lpstr>TSDS eDM: Batch Manager Functions</vt:lpstr>
      <vt:lpstr>TSDS eDM: Batch Manager Navigation</vt:lpstr>
      <vt:lpstr>TSDS eDM: Batch Manager Filters   &amp; Hide Batches</vt:lpstr>
      <vt:lpstr>TSDS eDM: Batch Manager Search Tab</vt:lpstr>
      <vt:lpstr>TSDS eDM: Batch Status</vt:lpstr>
      <vt:lpstr>TSDS eDM: Batch Status Definition</vt:lpstr>
      <vt:lpstr>TSDS eDM: Batch Processing</vt:lpstr>
      <vt:lpstr>TSDS eDM: Refresh Batch Status</vt:lpstr>
      <vt:lpstr>TSDS eDM: View Batch Details</vt:lpstr>
      <vt:lpstr>TSDS eDM: Batch Details No Errors</vt:lpstr>
      <vt:lpstr>TSDS eDM:  ETL Information </vt:lpstr>
      <vt:lpstr>TSDS eDM:  ETL Generated Files</vt:lpstr>
      <vt:lpstr>TSDS eDM: Log File</vt:lpstr>
      <vt:lpstr>eDM: Batch Details Complete  with Errors</vt:lpstr>
      <vt:lpstr>eDM: ETL Generated Error Files</vt:lpstr>
      <vt:lpstr>Guided Practice: Batch Manager</vt:lpstr>
      <vt:lpstr>Guided Practice</vt:lpstr>
      <vt:lpstr>Delete Utility</vt:lpstr>
      <vt:lpstr>TSDS High Level End User Process Map</vt:lpstr>
      <vt:lpstr>TSDS High Level End User Process Map:  Delete Utility</vt:lpstr>
      <vt:lpstr>Accessing the Delete Utility</vt:lpstr>
      <vt:lpstr>Delete Utility Homepage</vt:lpstr>
      <vt:lpstr>Requesting a New Delete</vt:lpstr>
      <vt:lpstr>New Delete Request</vt:lpstr>
      <vt:lpstr>Currently Available Deletes</vt:lpstr>
      <vt:lpstr>New Delete Request</vt:lpstr>
      <vt:lpstr>Add Comments and Preview Delete</vt:lpstr>
      <vt:lpstr>Delete Summary</vt:lpstr>
      <vt:lpstr>Rows to be Deleted by Table</vt:lpstr>
      <vt:lpstr>Description of the Delete</vt:lpstr>
      <vt:lpstr>Downloaded Excel File</vt:lpstr>
      <vt:lpstr>Confirm or Cancel the Delete Request</vt:lpstr>
      <vt:lpstr>Confirmation Page</vt:lpstr>
      <vt:lpstr>Error Message: Batch Processing</vt:lpstr>
      <vt:lpstr>Delete Utility Simulation</vt:lpstr>
      <vt:lpstr>Guided Practice: End User Process Map Activity</vt:lpstr>
      <vt:lpstr>TSDS High Level End User  Process Map Activity</vt:lpstr>
      <vt:lpstr>TSDS High Level End User  Process Map Key</vt:lpstr>
      <vt:lpstr>Wrap Up, Knowledge Check, Survey, and Questions</vt:lpstr>
      <vt:lpstr>Wrap Up </vt:lpstr>
      <vt:lpstr>Wrap Up (cont’d)</vt:lpstr>
      <vt:lpstr>Knowledge Check</vt:lpstr>
      <vt:lpstr>Training Survey</vt:lpstr>
      <vt:lpstr>Questions?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jcaven</dc:creator>
  <cp:lastModifiedBy>Elaine Rulla</cp:lastModifiedBy>
  <cp:revision>2172</cp:revision>
  <cp:lastPrinted>2013-04-10T12:50:36Z</cp:lastPrinted>
  <dcterms:created xsi:type="dcterms:W3CDTF">2009-09-01T20:11:00Z</dcterms:created>
  <dcterms:modified xsi:type="dcterms:W3CDTF">2014-08-03T17:44:28Z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0x010100C9503350F447034E88EE2E57AA2A5F22</vt:lpwstr>
  </property>
  <property fmtid="{D5CDD505-2E9C-101B-9397-08002B2CF9AE}" pid="3" name="_NewReviewCycle">
    <vt:lpwstr/>
  </property>
  <property fmtid="{D5CDD505-2E9C-101B-9397-08002B2CF9AE}" pid="4" name="_dlc_DocIdItemGuid">
    <vt:lpwstr>7fd8e421-004a-41be-b615-d2e44760db7c</vt:lpwstr>
  </property>
</Properties>
</file>