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s/comment4.xml" ContentType="application/vnd.openxmlformats-officedocument.presentationml.comments+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comments/comment2.xml" ContentType="application/vnd.openxmlformats-officedocument.presentationml.comments+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comments/comment5.xml" ContentType="application/vnd.openxmlformats-officedocument.presentationml.comment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comments/comment3.xml" ContentType="application/vnd.openxmlformats-officedocument.presentationml.comment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64"/>
  </p:notesMasterIdLst>
  <p:sldIdLst>
    <p:sldId id="256" r:id="rId5"/>
    <p:sldId id="259" r:id="rId6"/>
    <p:sldId id="335" r:id="rId7"/>
    <p:sldId id="337" r:id="rId8"/>
    <p:sldId id="305" r:id="rId9"/>
    <p:sldId id="260" r:id="rId10"/>
    <p:sldId id="306" r:id="rId11"/>
    <p:sldId id="316" r:id="rId12"/>
    <p:sldId id="309" r:id="rId13"/>
    <p:sldId id="261" r:id="rId14"/>
    <p:sldId id="262" r:id="rId15"/>
    <p:sldId id="264" r:id="rId16"/>
    <p:sldId id="265" r:id="rId17"/>
    <p:sldId id="281" r:id="rId18"/>
    <p:sldId id="282" r:id="rId19"/>
    <p:sldId id="317" r:id="rId20"/>
    <p:sldId id="318" r:id="rId21"/>
    <p:sldId id="332" r:id="rId22"/>
    <p:sldId id="333" r:id="rId23"/>
    <p:sldId id="284" r:id="rId24"/>
    <p:sldId id="310" r:id="rId25"/>
    <p:sldId id="286" r:id="rId26"/>
    <p:sldId id="311" r:id="rId27"/>
    <p:sldId id="312" r:id="rId28"/>
    <p:sldId id="258" r:id="rId29"/>
    <p:sldId id="273" r:id="rId30"/>
    <p:sldId id="313" r:id="rId31"/>
    <p:sldId id="319" r:id="rId32"/>
    <p:sldId id="287" r:id="rId33"/>
    <p:sldId id="288" r:id="rId34"/>
    <p:sldId id="320" r:id="rId35"/>
    <p:sldId id="338" r:id="rId36"/>
    <p:sldId id="339" r:id="rId37"/>
    <p:sldId id="291" r:id="rId38"/>
    <p:sldId id="290" r:id="rId39"/>
    <p:sldId id="321" r:id="rId40"/>
    <p:sldId id="293" r:id="rId41"/>
    <p:sldId id="294" r:id="rId42"/>
    <p:sldId id="322" r:id="rId43"/>
    <p:sldId id="295" r:id="rId44"/>
    <p:sldId id="296" r:id="rId45"/>
    <p:sldId id="323" r:id="rId46"/>
    <p:sldId id="299" r:id="rId47"/>
    <p:sldId id="300" r:id="rId48"/>
    <p:sldId id="324" r:id="rId49"/>
    <p:sldId id="297" r:id="rId50"/>
    <p:sldId id="298" r:id="rId51"/>
    <p:sldId id="325" r:id="rId52"/>
    <p:sldId id="301" r:id="rId53"/>
    <p:sldId id="270" r:id="rId54"/>
    <p:sldId id="329" r:id="rId55"/>
    <p:sldId id="334" r:id="rId56"/>
    <p:sldId id="330" r:id="rId57"/>
    <p:sldId id="326" r:id="rId58"/>
    <p:sldId id="303" r:id="rId59"/>
    <p:sldId id="304" r:id="rId60"/>
    <p:sldId id="328" r:id="rId61"/>
    <p:sldId id="327" r:id="rId62"/>
    <p:sldId id="331" r:id="rId63"/>
  </p:sldIdLst>
  <p:sldSz cx="9144000" cy="6858000" type="screen4x3"/>
  <p:notesSz cx="6953250" cy="83756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cammack" initials="cc" lastIdx="6" clrIdx="0"/>
  <p:cmAuthor id="1" name="David E Buter" initials="DB" lastIdx="3"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EBEBE"/>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577" autoAdjust="0"/>
    <p:restoredTop sz="77832" autoAdjust="0"/>
  </p:normalViewPr>
  <p:slideViewPr>
    <p:cSldViewPr>
      <p:cViewPr varScale="1">
        <p:scale>
          <a:sx n="71" d="100"/>
          <a:sy n="71" d="100"/>
        </p:scale>
        <p:origin x="-96" y="-1056"/>
      </p:cViewPr>
      <p:guideLst>
        <p:guide orient="horz" pos="2160"/>
        <p:guide pos="2880"/>
      </p:guideLst>
    </p:cSldViewPr>
  </p:slideViewPr>
  <p:notesTextViewPr>
    <p:cViewPr>
      <p:scale>
        <a:sx n="75" d="100"/>
        <a:sy n="75"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1-30T13:46:39.202" idx="1">
    <p:pos x="10" y="10"/>
    <p:text>I need exact names for these roles...Is each preceded by "Unique ID"?</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3-01-30T18:40:42.571" idx="1">
    <p:pos x="33" y="57"/>
    <p:text>Is there other info about demographic changes that needs to be covered? I added what is no longer allowed.
</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3-01-30T18:40:42.571" idx="3">
    <p:pos x="33" y="57"/>
    <p:text>Is there other info about demographic changes that needs to be covered? I added what is no longer allowed.
</p:text>
  </p:cm>
</p:cmLst>
</file>

<file path=ppt/comments/comment4.xml><?xml version="1.0" encoding="utf-8"?>
<p:cmLst xmlns:a="http://schemas.openxmlformats.org/drawingml/2006/main" xmlns:r="http://schemas.openxmlformats.org/officeDocument/2006/relationships" xmlns:p="http://schemas.openxmlformats.org/presentationml/2006/main">
  <p:cm authorId="0" dt="2013-01-30T16:06:58.002" idx="4">
    <p:pos x="9" y="10"/>
    <p:text>This is list from reqs doc. What do we want to say about this?</p:text>
  </p:cm>
</p:cmLst>
</file>

<file path=ppt/comments/comment5.xml><?xml version="1.0" encoding="utf-8"?>
<p:cmLst xmlns:a="http://schemas.openxmlformats.org/drawingml/2006/main" xmlns:r="http://schemas.openxmlformats.org/officeDocument/2006/relationships" xmlns:p="http://schemas.openxmlformats.org/presentationml/2006/main">
  <p:cm authorId="0" dt="2013-01-30T16:06:58.002" idx="6">
    <p:pos x="9" y="10"/>
    <p:text>This is list from reqs doc. What do we want to say about this?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1878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8566" y="0"/>
            <a:ext cx="3013075" cy="418783"/>
          </a:xfrm>
          <a:prstGeom prst="rect">
            <a:avLst/>
          </a:prstGeom>
        </p:spPr>
        <p:txBody>
          <a:bodyPr vert="horz" lIns="91440" tIns="45720" rIns="91440" bIns="45720" rtlCol="0"/>
          <a:lstStyle>
            <a:lvl1pPr algn="r">
              <a:defRPr sz="1200"/>
            </a:lvl1pPr>
          </a:lstStyle>
          <a:p>
            <a:fld id="{CF254B18-3DB7-49D6-988B-DCDC55276DC1}" type="datetimeFigureOut">
              <a:rPr lang="en-US" smtClean="0"/>
              <a:pPr/>
              <a:t>2/4/2013</a:t>
            </a:fld>
            <a:endParaRPr lang="en-US"/>
          </a:p>
        </p:txBody>
      </p:sp>
      <p:sp>
        <p:nvSpPr>
          <p:cNvPr id="4" name="Slide Image Placeholder 3"/>
          <p:cNvSpPr>
            <a:spLocks noGrp="1" noRot="1" noChangeAspect="1"/>
          </p:cNvSpPr>
          <p:nvPr>
            <p:ph type="sldImg" idx="2"/>
          </p:nvPr>
        </p:nvSpPr>
        <p:spPr>
          <a:xfrm>
            <a:off x="1382713" y="628650"/>
            <a:ext cx="4187825" cy="3140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3978434"/>
            <a:ext cx="5562600" cy="376904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7955414"/>
            <a:ext cx="3013075" cy="41878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8566" y="7955414"/>
            <a:ext cx="3013075" cy="418783"/>
          </a:xfrm>
          <a:prstGeom prst="rect">
            <a:avLst/>
          </a:prstGeom>
        </p:spPr>
        <p:txBody>
          <a:bodyPr vert="horz" lIns="91440" tIns="45720" rIns="91440" bIns="45720" rtlCol="0" anchor="b"/>
          <a:lstStyle>
            <a:lvl1pPr algn="r">
              <a:defRPr sz="1200"/>
            </a:lvl1pPr>
          </a:lstStyle>
          <a:p>
            <a:fld id="{845C3332-5704-4C17-B585-D6168D99225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32193" indent="-232193">
              <a:spcBef>
                <a:spcPct val="0"/>
              </a:spcBef>
            </a:pPr>
            <a:endParaRPr lang="en-US" baseline="0" dirty="0" smtClean="0"/>
          </a:p>
          <a:p>
            <a:pPr marL="232193" indent="-232193">
              <a:spcBef>
                <a:spcPct val="0"/>
              </a:spcBef>
            </a:pPr>
            <a:r>
              <a:rPr lang="en-US" baseline="0" dirty="0" smtClean="0"/>
              <a:t> </a:t>
            </a:r>
          </a:p>
        </p:txBody>
      </p:sp>
      <p:sp>
        <p:nvSpPr>
          <p:cNvPr id="4" name="Slide Number Placeholder 3"/>
          <p:cNvSpPr>
            <a:spLocks noGrp="1"/>
          </p:cNvSpPr>
          <p:nvPr>
            <p:ph type="sldNum" sz="quarter" idx="10"/>
          </p:nvPr>
        </p:nvSpPr>
        <p:spPr/>
        <p:txBody>
          <a:bodyPr/>
          <a:lstStyle/>
          <a:p>
            <a:fld id="{845C3332-5704-4C17-B585-D6168D99225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gives and overall picture of the ID </a:t>
            </a:r>
            <a:r>
              <a:rPr lang="en-US" baseline="0" dirty="0" smtClean="0"/>
              <a:t>assignment process.  </a:t>
            </a:r>
          </a:p>
          <a:p>
            <a:r>
              <a:rPr lang="en-US" baseline="0" dirty="0" smtClean="0"/>
              <a:t>It focuses on uploading a batch file (created from your local SIS or HR system).  The upload batch file process must be used in the initial assignment phase.  It is optional going forward.  It can be run at regular intervals to assign IDs to all people that do not have an ID already assigned.</a:t>
            </a:r>
          </a:p>
          <a:p>
            <a:endParaRPr lang="en-US" baseline="0" dirty="0" smtClean="0"/>
          </a:p>
          <a:p>
            <a:r>
              <a:rPr lang="en-US" baseline="0" dirty="0" smtClean="0"/>
              <a:t>Key Points to review after simulation:</a:t>
            </a:r>
          </a:p>
          <a:p>
            <a:pPr marL="228600" indent="-228600">
              <a:buAutoNum type="arabicPeriod"/>
            </a:pPr>
            <a:r>
              <a:rPr lang="en-US" baseline="0" dirty="0" smtClean="0"/>
              <a:t>Batch files are displayed according to the organization (District or Campus) for which you have access.  </a:t>
            </a:r>
          </a:p>
          <a:p>
            <a:pPr marL="228600" indent="-228600">
              <a:buAutoNum type="arabicPeriod"/>
            </a:pPr>
            <a:r>
              <a:rPr lang="en-US" baseline="0" dirty="0" smtClean="0"/>
              <a:t>Batch files are exported from your source system software and stored on the users local system.</a:t>
            </a:r>
          </a:p>
          <a:p>
            <a:endParaRPr lang="en-US" baseline="0" dirty="0" smtClean="0"/>
          </a:p>
        </p:txBody>
      </p:sp>
      <p:sp>
        <p:nvSpPr>
          <p:cNvPr id="4" name="Slide Number Placeholder 3"/>
          <p:cNvSpPr>
            <a:spLocks noGrp="1"/>
          </p:cNvSpPr>
          <p:nvPr>
            <p:ph type="sldNum" sz="quarter" idx="10"/>
          </p:nvPr>
        </p:nvSpPr>
        <p:spPr/>
        <p:txBody>
          <a:bodyPr/>
          <a:lstStyle/>
          <a:p>
            <a:fld id="{845C3332-5704-4C17-B585-D6168D992253}" type="slidenum">
              <a:rPr lang="en-US" smtClean="0"/>
              <a:pPr/>
              <a:t>28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29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explains how near</a:t>
            </a:r>
            <a:r>
              <a:rPr lang="en-US" baseline="0" dirty="0" smtClean="0"/>
              <a:t> matches are created during the ID assignment process and how </a:t>
            </a:r>
            <a:r>
              <a:rPr lang="en-US" dirty="0" smtClean="0"/>
              <a:t>to resolve near matches.  </a:t>
            </a:r>
          </a:p>
          <a:p>
            <a:endParaRPr lang="en-US" dirty="0" smtClean="0"/>
          </a:p>
          <a:p>
            <a:r>
              <a:rPr lang="en-US" dirty="0" smtClean="0"/>
              <a:t>Summary:</a:t>
            </a:r>
          </a:p>
          <a:p>
            <a:r>
              <a:rPr lang="en-US" baseline="0" dirty="0" smtClean="0"/>
              <a:t>When you discover a student or staff member has more than one unique ID  in the TEA repository, please enter a problem  report in the EDIT+ CSR system to report to TEA. The Unique ID TEA administrator is able to combine duplicates into one record and retire duplicate IDs, leaving one consolidated record.</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explains how near</a:t>
            </a:r>
            <a:r>
              <a:rPr lang="en-US" baseline="0" dirty="0" smtClean="0"/>
              <a:t> matches are created during the ID assignment process and how </a:t>
            </a:r>
            <a:r>
              <a:rPr lang="en-US" dirty="0" smtClean="0"/>
              <a:t>to resolve near matches.  </a:t>
            </a:r>
          </a:p>
          <a:p>
            <a:endParaRPr lang="en-US" dirty="0" smtClean="0"/>
          </a:p>
          <a:p>
            <a:r>
              <a:rPr lang="en-US" dirty="0" smtClean="0"/>
              <a:t>Summary:</a:t>
            </a:r>
          </a:p>
          <a:p>
            <a:r>
              <a:rPr lang="en-US" baseline="0" dirty="0" smtClean="0"/>
              <a:t>When you discover a student or staff member has more than one unique ID  in the TEA repository, please enter a problem  report in the EDIT+ CSR system to report to TEA. The Unique ID TEA administrator is able to combine duplicates into one record and retire duplicate IDs, leaving one consolidated record.</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module further details the mechanics of uploading a batch file.  Users must be very familiar with this process as it will be used for the initial assignment of IDs. After the initial assignment, LEAs may choose whether or not to continue using this process going forward for assignment of IDs to new students/staff.</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module further details the mechanics of uploading a batch file.  Users must be very familiar with this process as it will be used for the initial assignment of IDs. After the initial assignment, LEAs may choose whether or not to continue using this process going forward for assignment of IDs to new students/staff.</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a:t>
            </a:r>
            <a:r>
              <a:rPr lang="en-US" baseline="0" dirty="0" smtClean="0"/>
              <a:t> further details how to enter an individual person in the UID system (as oppose to submitting the record through a batch file).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a:t>
            </a:r>
            <a:r>
              <a:rPr lang="en-US" baseline="0" dirty="0" smtClean="0"/>
              <a:t> further details how to enter an individual person in the UID system (as oppose to submitting the record through a batch file).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39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module explains the different types of searches. Some users may be assigned Search capability only.</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module explains the different types of searches. Some users may be assigned Search capability only.</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are going to get started by reviewing some of the initial implementation points of the TSDS Unique ID project.</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 to the Person</a:t>
            </a:r>
            <a:r>
              <a:rPr lang="en-US" baseline="0" dirty="0" smtClean="0"/>
              <a:t> Search that we just covered, </a:t>
            </a:r>
            <a:r>
              <a:rPr lang="en-US" dirty="0" smtClean="0"/>
              <a:t>this module details how to search for groups of individuals</a:t>
            </a:r>
            <a:r>
              <a:rPr lang="en-US" baseline="0" dirty="0" smtClean="0"/>
              <a:t> by uploading them in a file. </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Similar to the Person</a:t>
            </a:r>
            <a:r>
              <a:rPr lang="en-US" baseline="0" dirty="0" smtClean="0"/>
              <a:t> Search that we just covered, </a:t>
            </a:r>
            <a:r>
              <a:rPr lang="en-US" dirty="0" smtClean="0"/>
              <a:t>this module details how to search for groups of individuals</a:t>
            </a:r>
            <a:r>
              <a:rPr lang="en-US" baseline="0" dirty="0" smtClean="0"/>
              <a:t> by uploading them in a file. </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explains</a:t>
            </a:r>
            <a:r>
              <a:rPr lang="en-US" baseline="0" dirty="0" smtClean="0"/>
              <a:t> how to download information from the Unique ID System. Consider this the reporting module.  This is how you obtain lists of different types of records. For example, you might want a list of all IDs assigned,  all records that have been cancelled, or all records that are in Near Match status.  </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47</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explains</a:t>
            </a:r>
            <a:r>
              <a:rPr lang="en-US" baseline="0" dirty="0" smtClean="0"/>
              <a:t> how to download information from the Unique ID System. Consider this the reporting module.  This is how you obtain lists of different types of records. For example, you might want a list of all IDs assigned,  all records that have been cancelled, or all records that are in Near Match status.  </a:t>
            </a:r>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48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22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23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5C3332-5704-4C17-B585-D6168D992253}" type="slidenum">
              <a:rPr lang="en-US" smtClean="0"/>
              <a:pPr/>
              <a:t>25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gives and overall picture of the ID </a:t>
            </a:r>
            <a:r>
              <a:rPr lang="en-US" baseline="0" dirty="0" smtClean="0"/>
              <a:t>assignment process.  </a:t>
            </a:r>
          </a:p>
          <a:p>
            <a:r>
              <a:rPr lang="en-US" baseline="0" dirty="0" smtClean="0"/>
              <a:t>It focuses on uploading a batch file (created from your local SIS or HR system).  The upload batch file process must be used in the initial assignment phase.  It is optional going forward.  It can be run at regular intervals to assign IDs to all people that do not have an ID already assigned.</a:t>
            </a:r>
          </a:p>
          <a:p>
            <a:endParaRPr lang="en-US" baseline="0" dirty="0" smtClean="0"/>
          </a:p>
          <a:p>
            <a:r>
              <a:rPr lang="en-US" baseline="0" dirty="0" smtClean="0"/>
              <a:t>Key Points to review after simulation:</a:t>
            </a:r>
          </a:p>
          <a:p>
            <a:pPr marL="228600" indent="-228600">
              <a:buAutoNum type="arabicPeriod"/>
            </a:pPr>
            <a:r>
              <a:rPr lang="en-US" baseline="0" dirty="0" smtClean="0"/>
              <a:t>Batch files are displayed according to the organization (District or Campus) for which you have access.  </a:t>
            </a:r>
          </a:p>
          <a:p>
            <a:pPr marL="228600" indent="-228600">
              <a:buAutoNum type="arabicPeriod"/>
            </a:pPr>
            <a:r>
              <a:rPr lang="en-US" baseline="0" dirty="0" smtClean="0"/>
              <a:t>Batch files are exported from your source system software and stored on the users local system.</a:t>
            </a:r>
          </a:p>
          <a:p>
            <a:endParaRPr lang="en-US" baseline="0" dirty="0" smtClean="0"/>
          </a:p>
        </p:txBody>
      </p:sp>
      <p:sp>
        <p:nvSpPr>
          <p:cNvPr id="4" name="Slide Number Placeholder 3"/>
          <p:cNvSpPr>
            <a:spLocks noGrp="1"/>
          </p:cNvSpPr>
          <p:nvPr>
            <p:ph type="sldNum" sz="quarter" idx="10"/>
          </p:nvPr>
        </p:nvSpPr>
        <p:spPr/>
        <p:txBody>
          <a:bodyPr/>
          <a:lstStyle/>
          <a:p>
            <a:fld id="{845C3332-5704-4C17-B585-D6168D992253}" type="slidenum">
              <a:rPr lang="en-US" smtClean="0"/>
              <a:pPr/>
              <a:t>26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module gives and overall picture of the ID </a:t>
            </a:r>
            <a:r>
              <a:rPr lang="en-US" baseline="0" dirty="0" smtClean="0"/>
              <a:t>assignment process.  </a:t>
            </a:r>
          </a:p>
          <a:p>
            <a:r>
              <a:rPr lang="en-US" baseline="0" dirty="0" smtClean="0"/>
              <a:t>It focuses on uploading a batch file (created from your local SIS or HR system).  The upload batch file process must be used in the initial assignment phase.  It is optional going forward.  It can be run at regular intervals to assign IDs to all people that do not have an ID already assigned.</a:t>
            </a:r>
          </a:p>
          <a:p>
            <a:endParaRPr lang="en-US" baseline="0" dirty="0" smtClean="0"/>
          </a:p>
          <a:p>
            <a:r>
              <a:rPr lang="en-US" baseline="0" dirty="0" smtClean="0"/>
              <a:t>Key Points to review after simulation:</a:t>
            </a:r>
          </a:p>
          <a:p>
            <a:pPr marL="228600" indent="-228600">
              <a:buAutoNum type="arabicPeriod"/>
            </a:pPr>
            <a:r>
              <a:rPr lang="en-US" baseline="0" dirty="0" smtClean="0"/>
              <a:t>Batch files are displayed according to the organization (District or Campus) for which you have access.  </a:t>
            </a:r>
          </a:p>
          <a:p>
            <a:pPr marL="228600" indent="-228600">
              <a:buAutoNum type="arabicPeriod"/>
            </a:pPr>
            <a:r>
              <a:rPr lang="en-US" baseline="0" dirty="0" smtClean="0"/>
              <a:t>Batch files are exported from your source system software and stored on the users local system.</a:t>
            </a:r>
          </a:p>
          <a:p>
            <a:endParaRPr lang="en-US" baseline="0" dirty="0" smtClean="0"/>
          </a:p>
        </p:txBody>
      </p:sp>
      <p:sp>
        <p:nvSpPr>
          <p:cNvPr id="4" name="Slide Number Placeholder 3"/>
          <p:cNvSpPr>
            <a:spLocks noGrp="1"/>
          </p:cNvSpPr>
          <p:nvPr>
            <p:ph type="sldNum" sz="quarter" idx="10"/>
          </p:nvPr>
        </p:nvSpPr>
        <p:spPr/>
        <p:txBody>
          <a:bodyPr/>
          <a:lstStyle/>
          <a:p>
            <a:fld id="{845C3332-5704-4C17-B585-D6168D992253}" type="slidenum">
              <a:rPr lang="en-US" smtClean="0"/>
              <a:pPr/>
              <a:t>27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0" y="6248400"/>
            <a:ext cx="2209800" cy="381000"/>
          </a:xfrm>
        </p:spPr>
        <p:txBody>
          <a:bodyPr>
            <a:noAutofit/>
          </a:bodyPr>
          <a:lstStyle>
            <a:lvl1pPr algn="ctr">
              <a:defRPr sz="1800" b="1">
                <a:solidFill>
                  <a:srgbClr val="FFFFFF"/>
                </a:solidFill>
              </a:defRPr>
            </a:lvl1pPr>
          </a:lstStyle>
          <a:p>
            <a:endParaRPr lang="en-US" dirty="0"/>
          </a:p>
        </p:txBody>
      </p:sp>
      <p:sp>
        <p:nvSpPr>
          <p:cNvPr id="17" name="Footer Placeholder 16"/>
          <p:cNvSpPr>
            <a:spLocks noGrp="1"/>
          </p:cNvSpPr>
          <p:nvPr>
            <p:ph type="ftr" sz="quarter" idx="11"/>
          </p:nvPr>
        </p:nvSpPr>
        <p:spPr>
          <a:xfrm>
            <a:off x="2971799" y="441075"/>
            <a:ext cx="4980993" cy="365125"/>
          </a:xfrm>
        </p:spPr>
        <p:txBody>
          <a:bodyPr/>
          <a:lstStyle>
            <a:lvl1pPr algn="r">
              <a:defRPr>
                <a:solidFill>
                  <a:schemeClr val="tx2"/>
                </a:solidFill>
              </a:defRPr>
            </a:lvl1pPr>
          </a:lstStyle>
          <a:p>
            <a:r>
              <a:rPr lang="en-US" smtClean="0"/>
              <a:t>TSDS Unique ID Training for ESCs / February 2013</a:t>
            </a:r>
            <a:endParaRPr lang="en-US" dirty="0"/>
          </a:p>
        </p:txBody>
      </p:sp>
      <p:sp>
        <p:nvSpPr>
          <p:cNvPr id="29" name="Slide Number Placeholder 28"/>
          <p:cNvSpPr>
            <a:spLocks noGrp="1"/>
          </p:cNvSpPr>
          <p:nvPr>
            <p:ph type="sldNum" sz="quarter" idx="12"/>
          </p:nvPr>
        </p:nvSpPr>
        <p:spPr>
          <a:xfrm>
            <a:off x="8001000" y="433137"/>
            <a:ext cx="838200" cy="381000"/>
          </a:xfrm>
        </p:spPr>
        <p:txBody>
          <a:bodyPr/>
          <a:lstStyle>
            <a:lvl1pPr>
              <a:defRPr>
                <a:solidFill>
                  <a:schemeClr val="tx2"/>
                </a:solidFill>
              </a:defRPr>
            </a:lvl1pPr>
          </a:lstStyle>
          <a:p>
            <a:fld id="{5B718548-7D4E-4638-8659-3F8B2F7C3B14}" type="slidenum">
              <a:rPr lang="en-US" smtClean="0"/>
              <a:pPr/>
              <a:t>‹#›</a:t>
            </a:fld>
            <a:endParaRPr lang="en-US"/>
          </a:p>
        </p:txBody>
      </p:sp>
      <p:pic>
        <p:nvPicPr>
          <p:cNvPr id="13" name="Picture 12" descr="TEA-003 TSDS Logo_white_green.png"/>
          <p:cNvPicPr>
            <a:picLocks noChangeAspect="1"/>
          </p:cNvPicPr>
          <p:nvPr userDrawn="1"/>
        </p:nvPicPr>
        <p:blipFill>
          <a:blip r:embed="rId2" cstate="print"/>
          <a:stretch>
            <a:fillRect/>
          </a:stretch>
        </p:blipFill>
        <p:spPr>
          <a:xfrm>
            <a:off x="180475" y="152401"/>
            <a:ext cx="2464905" cy="762000"/>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6" name="Slide Number Placeholder 5"/>
          <p:cNvSpPr>
            <a:spLocks noGrp="1"/>
          </p:cNvSpPr>
          <p:nvPr>
            <p:ph type="sldNum" sz="quarter" idx="12"/>
          </p:nvPr>
        </p:nvSpPr>
        <p:spPr/>
        <p:txBody>
          <a:bodyPr/>
          <a:lstStyle/>
          <a:p>
            <a:fld id="{5B718548-7D4E-4638-8659-3F8B2F7C3B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endParaRPr lang="en-US"/>
          </a:p>
        </p:txBody>
      </p:sp>
      <p:sp>
        <p:nvSpPr>
          <p:cNvPr id="5" name="Footer Placeholder 4"/>
          <p:cNvSpPr>
            <a:spLocks noGrp="1"/>
          </p:cNvSpPr>
          <p:nvPr>
            <p:ph type="ftr" sz="quarter" idx="11"/>
          </p:nvPr>
        </p:nvSpPr>
        <p:spPr>
          <a:xfrm>
            <a:off x="1143000" y="6248207"/>
            <a:ext cx="4887684" cy="365125"/>
          </a:xfrm>
        </p:spPr>
        <p:txBody>
          <a:bodyPr/>
          <a:lstStyle/>
          <a:p>
            <a:r>
              <a:rPr lang="en-US" smtClean="0"/>
              <a:t>TSDS Unique ID Training for ESCs / February 2013</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B718548-7D4E-4638-8659-3F8B2F7C3B14}" type="slidenum">
              <a:rPr lang="en-US" smtClean="0"/>
              <a:pPr/>
              <a:t>‹#›</a:t>
            </a:fld>
            <a:endParaRPr lang="en-US"/>
          </a:p>
        </p:txBody>
      </p:sp>
      <p:pic>
        <p:nvPicPr>
          <p:cNvPr id="11" name="Picture 10" descr="TSDS Logo_all blue.png"/>
          <p:cNvPicPr>
            <a:picLocks noChangeAspect="1"/>
          </p:cNvPicPr>
          <p:nvPr userDrawn="1"/>
        </p:nvPicPr>
        <p:blipFill>
          <a:blip r:embed="rId2" cstate="print"/>
          <a:stretch>
            <a:fillRect/>
          </a:stretch>
        </p:blipFill>
        <p:spPr>
          <a:xfrm>
            <a:off x="457200" y="6248399"/>
            <a:ext cx="599127" cy="36923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Footer Placeholder 11"/>
          <p:cNvSpPr txBox="1">
            <a:spLocks/>
          </p:cNvSpPr>
          <p:nvPr userDrawn="1"/>
        </p:nvSpPr>
        <p:spPr bwMode="auto">
          <a:xfrm>
            <a:off x="762000" y="6400800"/>
            <a:ext cx="5421313"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a:solidFill>
                  <a:schemeClr val="tx1"/>
                </a:solidFill>
                <a:latin typeface="Tw Cen MT" pitchFamily="34" charset="0"/>
              </a:defRPr>
            </a:lvl1pPr>
            <a:lvl2pPr marL="742950" indent="-285750">
              <a:defRPr>
                <a:solidFill>
                  <a:schemeClr val="tx1"/>
                </a:solidFill>
                <a:latin typeface="Tw Cen MT" pitchFamily="34" charset="0"/>
              </a:defRPr>
            </a:lvl2pPr>
            <a:lvl3pPr marL="1143000" indent="-228600">
              <a:defRPr>
                <a:solidFill>
                  <a:schemeClr val="tx1"/>
                </a:solidFill>
                <a:latin typeface="Tw Cen MT" pitchFamily="34" charset="0"/>
              </a:defRPr>
            </a:lvl3pPr>
            <a:lvl4pPr marL="1600200" indent="-228600">
              <a:defRPr>
                <a:solidFill>
                  <a:schemeClr val="tx1"/>
                </a:solidFill>
                <a:latin typeface="Tw Cen MT" pitchFamily="34" charset="0"/>
              </a:defRPr>
            </a:lvl4pPr>
            <a:lvl5pPr marL="2057400" indent="-228600">
              <a:defRPr>
                <a:solidFill>
                  <a:schemeClr val="tx1"/>
                </a:solidFill>
                <a:latin typeface="Tw Cen MT" pitchFamily="34" charset="0"/>
              </a:defRPr>
            </a:lvl5pPr>
            <a:lvl6pPr marL="2514600" indent="-228600" fontAlgn="base">
              <a:spcBef>
                <a:spcPct val="0"/>
              </a:spcBef>
              <a:spcAft>
                <a:spcPct val="0"/>
              </a:spcAft>
              <a:defRPr>
                <a:solidFill>
                  <a:schemeClr val="tx1"/>
                </a:solidFill>
                <a:latin typeface="Tw Cen MT" pitchFamily="34" charset="0"/>
              </a:defRPr>
            </a:lvl6pPr>
            <a:lvl7pPr marL="2971800" indent="-228600" fontAlgn="base">
              <a:spcBef>
                <a:spcPct val="0"/>
              </a:spcBef>
              <a:spcAft>
                <a:spcPct val="0"/>
              </a:spcAft>
              <a:defRPr>
                <a:solidFill>
                  <a:schemeClr val="tx1"/>
                </a:solidFill>
                <a:latin typeface="Tw Cen MT" pitchFamily="34" charset="0"/>
              </a:defRPr>
            </a:lvl7pPr>
            <a:lvl8pPr marL="3429000" indent="-228600" fontAlgn="base">
              <a:spcBef>
                <a:spcPct val="0"/>
              </a:spcBef>
              <a:spcAft>
                <a:spcPct val="0"/>
              </a:spcAft>
              <a:defRPr>
                <a:solidFill>
                  <a:schemeClr val="tx1"/>
                </a:solidFill>
                <a:latin typeface="Tw Cen MT" pitchFamily="34" charset="0"/>
              </a:defRPr>
            </a:lvl8pPr>
            <a:lvl9pPr marL="3886200" indent="-228600" fontAlgn="base">
              <a:spcBef>
                <a:spcPct val="0"/>
              </a:spcBef>
              <a:spcAft>
                <a:spcPct val="0"/>
              </a:spcAft>
              <a:defRPr>
                <a:solidFill>
                  <a:schemeClr val="tx1"/>
                </a:solidFill>
                <a:latin typeface="Tw Cen MT" pitchFamily="34" charset="0"/>
              </a:defRPr>
            </a:lvl9pPr>
          </a:lstStyle>
          <a:p>
            <a:pPr algn="r">
              <a:defRPr/>
            </a:pPr>
            <a:r>
              <a:rPr lang="en-US" sz="1400" dirty="0" smtClean="0">
                <a:solidFill>
                  <a:schemeClr val="tx2"/>
                </a:solidFill>
              </a:rPr>
              <a:t>Texas Education Agency:  Texas Student Data System</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2" name="Content Placeholder 10"/>
          <p:cNvSpPr>
            <a:spLocks noGrp="1"/>
          </p:cNvSpPr>
          <p:nvPr>
            <p:ph sz="quarter" idx="2"/>
          </p:nvPr>
        </p:nvSpPr>
        <p:spPr>
          <a:xfrm>
            <a:off x="609600" y="2438400"/>
            <a:ext cx="7620000" cy="2286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ext Placeholder 15"/>
          <p:cNvSpPr>
            <a:spLocks noGrp="1"/>
          </p:cNvSpPr>
          <p:nvPr>
            <p:ph type="body" sz="quarter" idx="1"/>
          </p:nvPr>
        </p:nvSpPr>
        <p:spPr>
          <a:xfrm>
            <a:off x="609600" y="1752600"/>
            <a:ext cx="7620000" cy="640080"/>
          </a:xfrm>
          <a:solidFill>
            <a:schemeClr val="accent2"/>
          </a:solidFill>
        </p:spPr>
        <p:txBody>
          <a:bodyPr rtlCol="0" anchor="ctr"/>
          <a:lstStyle>
            <a:lvl1pPr marL="0" indent="0">
              <a:buFontTx/>
              <a:buNone/>
              <a:defRPr sz="2000" b="1">
                <a:solidFill>
                  <a:srgbClr val="FFFFFF"/>
                </a:solidFill>
              </a:defRPr>
            </a:lvl1pPr>
          </a:lstStyle>
          <a:p>
            <a:pPr lvl="0"/>
            <a:r>
              <a:rPr lang="en-US" dirty="0" smtClean="0"/>
              <a:t>Click to edit Master text styles</a:t>
            </a:r>
          </a:p>
        </p:txBody>
      </p:sp>
      <p:sp>
        <p:nvSpPr>
          <p:cNvPr id="6" name="Slide Number Placeholder 4"/>
          <p:cNvSpPr>
            <a:spLocks noGrp="1"/>
          </p:cNvSpPr>
          <p:nvPr>
            <p:ph type="sldNum" sz="quarter" idx="10"/>
          </p:nvPr>
        </p:nvSpPr>
        <p:spPr/>
        <p:txBody>
          <a:bodyPr/>
          <a:lstStyle>
            <a:lvl1pPr>
              <a:defRPr/>
            </a:lvl1pPr>
          </a:lstStyle>
          <a:p>
            <a:pPr>
              <a:defRPr/>
            </a:pPr>
            <a:fld id="{644944B3-ACA8-4158-9CE0-15F67AF90DCE}"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8ACD0D-2FD4-4CE5-B18C-84C921C9E750}" type="datetimeFigureOut">
              <a:rPr lang="en-US" smtClean="0"/>
              <a:pPr/>
              <a:t>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5B21A4-BEED-4C75-A1D7-0555031C8B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efault w logo">
    <p:spTree>
      <p:nvGrpSpPr>
        <p:cNvPr id="1" name=""/>
        <p:cNvGrpSpPr/>
        <p:nvPr/>
      </p:nvGrpSpPr>
      <p:grpSpPr>
        <a:xfrm>
          <a:off x="0" y="0"/>
          <a:ext cx="0" cy="0"/>
          <a:chOff x="0" y="0"/>
          <a:chExt cx="0" cy="0"/>
        </a:xfrm>
      </p:grpSpPr>
      <p:sp>
        <p:nvSpPr>
          <p:cNvPr id="9" name="Rectangle 8"/>
          <p:cNvSpPr/>
          <p:nvPr/>
        </p:nvSpPr>
        <p:spPr>
          <a:xfrm>
            <a:off x="1905000" y="0"/>
            <a:ext cx="72390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905000" y="228600"/>
            <a:ext cx="6858000" cy="990600"/>
          </a:xfrm>
        </p:spPr>
        <p:txBody>
          <a:bodyPr>
            <a:normAutofit/>
          </a:bodyPr>
          <a:lstStyle>
            <a:lvl1pPr>
              <a:defRPr kumimoji="0" lang="en-US" sz="4400" kern="1200" dirty="0" smtClean="0">
                <a:solidFill>
                  <a:schemeClr val="tx1"/>
                </a:solidFill>
                <a:latin typeface="+mj-lt"/>
                <a:ea typeface="+mj-ea"/>
                <a:cs typeface="+mj-cs"/>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TSDS Unique ID Training for ESCs / February 2013</a:t>
            </a:r>
            <a:endParaRPr lang="en-US"/>
          </a:p>
        </p:txBody>
      </p:sp>
      <p:sp>
        <p:nvSpPr>
          <p:cNvPr id="5" name="Slide Number Placeholder 4"/>
          <p:cNvSpPr>
            <a:spLocks noGrp="1"/>
          </p:cNvSpPr>
          <p:nvPr>
            <p:ph type="sldNum" sz="quarter" idx="12"/>
          </p:nvPr>
        </p:nvSpPr>
        <p:spPr/>
        <p:txBody>
          <a:bodyPr/>
          <a:lstStyle/>
          <a:p>
            <a:fld id="{5B718548-7D4E-4638-8659-3F8B2F7C3B14}" type="slidenum">
              <a:rPr lang="en-US" smtClean="0"/>
              <a:pPr/>
              <a:t>‹#›</a:t>
            </a:fld>
            <a:endParaRPr lang="en-US"/>
          </a:p>
        </p:txBody>
      </p:sp>
      <p:pic>
        <p:nvPicPr>
          <p:cNvPr id="7" name="Picture 6" descr="Logo no tag.png"/>
          <p:cNvPicPr>
            <a:picLocks noChangeAspect="1"/>
          </p:cNvPicPr>
          <p:nvPr/>
        </p:nvPicPr>
        <p:blipFill>
          <a:blip r:embed="rId2" cstate="print"/>
          <a:stretch>
            <a:fillRect/>
          </a:stretch>
        </p:blipFill>
        <p:spPr>
          <a:xfrm>
            <a:off x="152400" y="152400"/>
            <a:ext cx="1617717" cy="1007787"/>
          </a:xfrm>
          <a:prstGeom prst="rect">
            <a:avLst/>
          </a:prstGeom>
        </p:spPr>
      </p:pic>
      <p:sp>
        <p:nvSpPr>
          <p:cNvPr id="10"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Ref idx="1003">
        <a:schemeClr val="bg1"/>
      </p:bgRef>
    </p:bg>
    <p:spTree>
      <p:nvGrpSpPr>
        <p:cNvPr id="1" name=""/>
        <p:cNvGrpSpPr/>
        <p:nvPr/>
      </p:nvGrpSpPr>
      <p:grpSpPr>
        <a:xfrm>
          <a:off x="0" y="0"/>
          <a:ext cx="0" cy="0"/>
          <a:chOff x="0" y="0"/>
          <a:chExt cx="0" cy="0"/>
        </a:xfrm>
      </p:grpSpPr>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endParaRPr lang="en-US"/>
          </a:p>
        </p:txBody>
      </p:sp>
      <p:sp>
        <p:nvSpPr>
          <p:cNvPr id="13" name="Slide Number Placeholder 12"/>
          <p:cNvSpPr>
            <a:spLocks noGrp="1"/>
          </p:cNvSpPr>
          <p:nvPr>
            <p:ph type="sldNum" sz="quarter" idx="11"/>
          </p:nvPr>
        </p:nvSpPr>
        <p:spPr>
          <a:xfrm>
            <a:off x="228600" y="6248400"/>
            <a:ext cx="1295400" cy="381000"/>
          </a:xfrm>
        </p:spPr>
        <p:txBody>
          <a:bodyPr vert="horz" anchor="ctr"/>
          <a:lstStyle>
            <a:lvl1pPr marL="0" algn="ctr" defTabSz="914400" rtl="0" eaLnBrk="1" latinLnBrk="0" hangingPunct="1">
              <a:defRPr kumimoji="0" lang="en-US" sz="1400" b="0" kern="1200" smtClean="0">
                <a:solidFill>
                  <a:schemeClr val="accent1"/>
                </a:solidFill>
                <a:latin typeface="+mn-lt"/>
                <a:ea typeface="+mn-ea"/>
                <a:cs typeface="+mn-cs"/>
              </a:defRPr>
            </a:lvl1pPr>
          </a:lstStyle>
          <a:p>
            <a:fld id="{5B718548-7D4E-4638-8659-3F8B2F7C3B14}" type="slidenum">
              <a:rPr lang="en-US" smtClean="0"/>
              <a:pPr/>
              <a:t>‹#›</a:t>
            </a:fld>
            <a:endParaRPr lang="en-US"/>
          </a:p>
        </p:txBody>
      </p:sp>
      <p:sp>
        <p:nvSpPr>
          <p:cNvPr id="14" name="Footer Placeholder 13"/>
          <p:cNvSpPr>
            <a:spLocks noGrp="1"/>
          </p:cNvSpPr>
          <p:nvPr>
            <p:ph type="ftr" sz="quarter" idx="12"/>
          </p:nvPr>
        </p:nvSpPr>
        <p:spPr>
          <a:xfrm>
            <a:off x="1600200" y="6248206"/>
            <a:ext cx="4430483" cy="365125"/>
          </a:xfrm>
        </p:spPr>
        <p:txBody>
          <a:bodyPr/>
          <a:lstStyle/>
          <a:p>
            <a:r>
              <a:rPr lang="en-US" smtClean="0"/>
              <a:t>TSDS Unique ID Training for ESCs / February 2013</a:t>
            </a:r>
            <a:endParaRPr lang="en-US" dirty="0"/>
          </a:p>
        </p:txBody>
      </p:sp>
      <p:pic>
        <p:nvPicPr>
          <p:cNvPr id="10" name="Picture 9" descr="TSDS Logo_Reversed_notext.png"/>
          <p:cNvPicPr>
            <a:picLocks noChangeAspect="1"/>
          </p:cNvPicPr>
          <p:nvPr userDrawn="1"/>
        </p:nvPicPr>
        <p:blipFill>
          <a:blip r:embed="rId2" cstate="print"/>
          <a:stretch>
            <a:fillRect/>
          </a:stretch>
        </p:blipFill>
        <p:spPr>
          <a:xfrm>
            <a:off x="152400" y="1828800"/>
            <a:ext cx="922164" cy="574479"/>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endParaRPr lang="en-US"/>
          </a:p>
        </p:txBody>
      </p:sp>
      <p:sp>
        <p:nvSpPr>
          <p:cNvPr id="10" name="Slide Number Placeholder 9"/>
          <p:cNvSpPr>
            <a:spLocks noGrp="1"/>
          </p:cNvSpPr>
          <p:nvPr>
            <p:ph type="sldNum" sz="quarter" idx="16"/>
          </p:nvPr>
        </p:nvSpPr>
        <p:spPr/>
        <p:txBody>
          <a:bodyPr rtlCol="0"/>
          <a:lstStyle/>
          <a:p>
            <a:fld id="{5B718548-7D4E-4638-8659-3F8B2F7C3B14}"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TSDS Unique ID Training for ESCs / February 2013</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81200" y="273050"/>
            <a:ext cx="67056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endParaRPr lang="en-US"/>
          </a:p>
        </p:txBody>
      </p:sp>
      <p:sp>
        <p:nvSpPr>
          <p:cNvPr id="12" name="Slide Number Placeholder 11"/>
          <p:cNvSpPr>
            <a:spLocks noGrp="1"/>
          </p:cNvSpPr>
          <p:nvPr>
            <p:ph type="sldNum" sz="quarter" idx="16"/>
          </p:nvPr>
        </p:nvSpPr>
        <p:spPr/>
        <p:txBody>
          <a:bodyPr rtlCol="0"/>
          <a:lstStyle/>
          <a:p>
            <a:fld id="{5B718548-7D4E-4638-8659-3F8B2F7C3B14}"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TSDS Unique ID Training for ESCs / February 2013</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TSDS Unique ID Training for ESCs / February 2013</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B718548-7D4E-4638-8659-3F8B2F7C3B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B718548-7D4E-4638-8659-3F8B2F7C3B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1200" y="273050"/>
            <a:ext cx="67056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TSDS Unique ID Training for ESCs / February 2013</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B718548-7D4E-4638-8659-3F8B2F7C3B14}"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endParaRPr lang="en-US"/>
          </a:p>
        </p:txBody>
      </p:sp>
      <p:sp>
        <p:nvSpPr>
          <p:cNvPr id="13" name="Slide Number Placeholder 12"/>
          <p:cNvSpPr>
            <a:spLocks noGrp="1"/>
          </p:cNvSpPr>
          <p:nvPr>
            <p:ph type="sldNum" sz="quarter" idx="11"/>
          </p:nvPr>
        </p:nvSpPr>
        <p:spPr>
          <a:xfrm>
            <a:off x="0" y="6248400"/>
            <a:ext cx="1447800" cy="358778"/>
          </a:xfrm>
        </p:spPr>
        <p:txBody>
          <a:bodyPr vert="horz" rtlCol="0" anchor="ctr"/>
          <a:lstStyle>
            <a:lvl1pPr marL="0" algn="ctr" defTabSz="914400" rtl="0" eaLnBrk="1" latinLnBrk="0" hangingPunct="1">
              <a:defRPr kumimoji="0" lang="en-US" sz="1400" b="0" kern="1200" smtClean="0">
                <a:solidFill>
                  <a:schemeClr val="tx2"/>
                </a:solidFill>
                <a:latin typeface="+mn-lt"/>
                <a:ea typeface="+mn-ea"/>
                <a:cs typeface="+mn-cs"/>
              </a:defRPr>
            </a:lvl1pPr>
          </a:lstStyle>
          <a:p>
            <a:fld id="{5B718548-7D4E-4638-8659-3F8B2F7C3B14}"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TSDS Unique ID Training for ESCs / February 2013</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pic>
        <p:nvPicPr>
          <p:cNvPr id="16" name="Picture 15" descr="TSDS Logo_Reversed_notext.png"/>
          <p:cNvPicPr>
            <a:picLocks noChangeAspect="1"/>
          </p:cNvPicPr>
          <p:nvPr userDrawn="1"/>
        </p:nvPicPr>
        <p:blipFill>
          <a:blip r:embed="rId2" cstate="print"/>
          <a:stretch>
            <a:fillRect/>
          </a:stretch>
        </p:blipFill>
        <p:spPr>
          <a:xfrm>
            <a:off x="220836" y="4724400"/>
            <a:ext cx="922164" cy="574479"/>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981200" y="228600"/>
            <a:ext cx="6781800" cy="990600"/>
          </a:xfrm>
          <a:prstGeom prst="rect">
            <a:avLst/>
          </a:prstGeom>
        </p:spPr>
        <p:txBody>
          <a:bodyPr vert="horz" anchor="ctr">
            <a:normAutofit/>
          </a:bodyPr>
          <a:lstStyle/>
          <a:p>
            <a:r>
              <a:rPr kumimoji="0" lang="en-US" smtClean="0"/>
              <a:t>Click to edit Master title style</a:t>
            </a:r>
            <a:endParaRPr kumimoji="0" lang="en-US" dirty="0"/>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accent1"/>
                </a:solidFill>
              </a:defRPr>
            </a:lvl1pPr>
          </a:lstStyle>
          <a:p>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accent1"/>
                </a:solidFill>
              </a:defRPr>
            </a:lvl1pPr>
          </a:lstStyle>
          <a:p>
            <a:r>
              <a:rPr lang="en-US" smtClean="0"/>
              <a:t>TSDS Unique ID Training for ESCs / February 2013</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B718548-7D4E-4638-8659-3F8B2F7C3B14}" type="slidenum">
              <a:rPr lang="en-US" smtClean="0"/>
              <a:pPr/>
              <a:t>‹#›</a:t>
            </a:fld>
            <a:endParaRPr lang="en-US"/>
          </a:p>
        </p:txBody>
      </p:sp>
      <p:pic>
        <p:nvPicPr>
          <p:cNvPr id="12" name="Picture 11" descr="Logo no tag.png"/>
          <p:cNvPicPr>
            <a:picLocks noChangeAspect="1"/>
          </p:cNvPicPr>
          <p:nvPr/>
        </p:nvPicPr>
        <p:blipFill>
          <a:blip r:embed="rId15" cstate="print"/>
          <a:stretch>
            <a:fillRect/>
          </a:stretch>
        </p:blipFill>
        <p:spPr>
          <a:xfrm>
            <a:off x="152400" y="152400"/>
            <a:ext cx="1617717" cy="1007787"/>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rtl="0" eaLnBrk="1" latinLnBrk="0" hangingPunct="1">
        <a:spcBef>
          <a:spcPct val="0"/>
        </a:spcBef>
        <a:buNone/>
        <a:defRPr kumimoji="0" sz="4400" kern="1200">
          <a:solidFill>
            <a:schemeClr val="tx1"/>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jukebox.esc13.net/teadeveloper02/UID_SIMS/TSDS_UID_ASSIGN_ID_PROCESS_PERSON/TSDS_UID_ASSIGN_ID_PROCESS_PERSON.ht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8.xml.rels><?xml version="1.0" encoding="UTF-8" standalone="yes"?>
<Relationships xmlns="http://schemas.openxmlformats.org/package/2006/relationships"><Relationship Id="rId3" Type="http://schemas.openxmlformats.org/officeDocument/2006/relationships/hyperlink" Target="http://projectsharetexas.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jukebox.esc13.net/teadeveloper02/UID_SIMS/TSDS_UID_MATCH_RESOLUTION_PERSON/TSDS_UID_MATCH_RESOLUTION_PERSON.ht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31.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hyperlink" Target="http://jukebox.esc13.net/teadeveloper02/UID_SIMS/TSDS_UPLOAD_BATCH_FILE_PERSON/TSDS_UPLOAD_BATCH_FILE_PERSON.ht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3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hyperlink" Target="http://jukebox.esc13.net/teadeveloper02/UID_SIMS/TSDS_UID_ENTER_INDIVIDUAL_PERSON/TSDS_UID_ENTER_INDIVIDUAL_PERSON.ht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39.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jukebox.esc13.net/teadeveloper02/UID_SIMS/TSDS_UID_PERSON_SEARCH/TSDS_UID_PERSON_SEARCH.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4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http://jukebox.esc13.net/teadeveloper02/UID_SIMS/TSDS_UID_Batch_Search_PERSON/TSDS_UID_Batch_Search_PERSON.ht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4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hyperlink" Target="http://jukebox.esc13.net/teadeveloper02/UID_SIMS/TSDS_UID_Extract_Download_PERSON/TSDS_UID_Extract_Download_PERSON.htm"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48.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hyperlink" Target="mailto:TSDS_Training@tea.state.tx.u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tx2"/>
                </a:solidFill>
              </a:rPr>
              <a:t/>
            </a:r>
            <a:br>
              <a:rPr lang="en-US" dirty="0" smtClean="0">
                <a:solidFill>
                  <a:schemeClr val="tx2"/>
                </a:solidFill>
              </a:rPr>
            </a:br>
            <a:r>
              <a:rPr lang="en-US" dirty="0" smtClean="0"/>
              <a:t>TSDS Unique ID System</a:t>
            </a:r>
            <a:br>
              <a:rPr lang="en-US" dirty="0" smtClean="0"/>
            </a:br>
            <a:r>
              <a:rPr lang="en-US" dirty="0" smtClean="0"/>
              <a:t>Training</a:t>
            </a:r>
            <a:endParaRPr lang="en-US" dirty="0"/>
          </a:p>
        </p:txBody>
      </p:sp>
      <p:sp>
        <p:nvSpPr>
          <p:cNvPr id="3" name="Subtitle 2"/>
          <p:cNvSpPr>
            <a:spLocks noGrp="1"/>
          </p:cNvSpPr>
          <p:nvPr>
            <p:ph type="subTitle" idx="1"/>
          </p:nvPr>
        </p:nvSpPr>
        <p:spPr/>
        <p:txBody>
          <a:bodyPr>
            <a:normAutofit fontScale="70000" lnSpcReduction="20000"/>
          </a:bodyPr>
          <a:lstStyle/>
          <a:p>
            <a:pPr marL="438912" lvl="0" indent="-320040">
              <a:buClr>
                <a:schemeClr val="accent1"/>
              </a:buClr>
              <a:buSzPct val="80000"/>
              <a:defRPr/>
            </a:pPr>
            <a:r>
              <a:rPr lang="en-US" sz="2800" dirty="0" smtClean="0">
                <a:ea typeface="ＭＳ Ｐゴシック" pitchFamily="34" charset="-128"/>
              </a:rPr>
              <a:t>David Butler</a:t>
            </a:r>
          </a:p>
          <a:p>
            <a:pPr marL="438912" lvl="0" indent="-320040">
              <a:buClr>
                <a:schemeClr val="accent1"/>
              </a:buClr>
              <a:buSzPct val="80000"/>
              <a:defRPr/>
            </a:pPr>
            <a:r>
              <a:rPr lang="en-US" sz="2800" dirty="0" smtClean="0">
                <a:ea typeface="ＭＳ Ｐゴシック" pitchFamily="34" charset="-128"/>
              </a:rPr>
              <a:t> – Texas Education Agency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Initial Assignment of IDs</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10</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For the </a:t>
            </a:r>
            <a:r>
              <a:rPr lang="en-US" i="1" u="sng" dirty="0" smtClean="0"/>
              <a:t>initial</a:t>
            </a:r>
            <a:r>
              <a:rPr lang="en-US" dirty="0" smtClean="0"/>
              <a:t> assignment of Unique IDs:</a:t>
            </a:r>
          </a:p>
          <a:p>
            <a:pPr marL="514350" indent="-514350">
              <a:buFont typeface="+mj-lt"/>
              <a:buAutoNum type="arabicPeriod"/>
            </a:pPr>
            <a:r>
              <a:rPr lang="en-US" dirty="0" smtClean="0"/>
              <a:t>LEAs export files from their source systems – one from the SIS for students, one from the HR system for staff.</a:t>
            </a:r>
          </a:p>
          <a:p>
            <a:pPr marL="1108710" lvl="2" indent="-514350"/>
            <a:r>
              <a:rPr lang="en-US" dirty="0" smtClean="0"/>
              <a:t>CSV format</a:t>
            </a:r>
          </a:p>
          <a:p>
            <a:pPr marL="1108710" lvl="2" indent="-514350"/>
            <a:r>
              <a:rPr lang="en-US" dirty="0" smtClean="0"/>
              <a:t>All students/staff active in the 2012-2013 school year</a:t>
            </a:r>
          </a:p>
          <a:p>
            <a:pPr marL="514350" indent="-514350">
              <a:buFont typeface="+mj-lt"/>
              <a:buAutoNum type="arabicPeriod"/>
            </a:pPr>
            <a:r>
              <a:rPr lang="en-US" dirty="0" smtClean="0"/>
              <a:t>LEAs log into the Unique ID system and upload files. </a:t>
            </a:r>
          </a:p>
          <a:p>
            <a:pPr marL="514350" indent="-514350">
              <a:buFont typeface="+mj-lt"/>
              <a:buAutoNum type="arabicPeriod"/>
            </a:pPr>
            <a:r>
              <a:rPr lang="en-US" dirty="0" smtClean="0"/>
              <a:t>The TSDS Unique ID system processes the files and assigns Unique IDs. </a:t>
            </a:r>
          </a:p>
          <a:p>
            <a:pPr marL="514350" indent="-514350">
              <a:buFont typeface="+mj-lt"/>
              <a:buAutoNum type="arabicPeriod"/>
            </a:pPr>
            <a:r>
              <a:rPr lang="en-US" dirty="0" smtClean="0"/>
              <a:t>LEAs download files with Unique IDs assigned and upload these into their source systems.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Ongoing Assignment of IDs</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11</a:t>
            </a:fld>
            <a:endParaRPr lang="en-US"/>
          </a:p>
        </p:txBody>
      </p:sp>
      <p:sp>
        <p:nvSpPr>
          <p:cNvPr id="3" name="Content Placeholder 2"/>
          <p:cNvSpPr>
            <a:spLocks noGrp="1"/>
          </p:cNvSpPr>
          <p:nvPr>
            <p:ph sz="quarter" idx="1"/>
          </p:nvPr>
        </p:nvSpPr>
        <p:spPr/>
        <p:txBody>
          <a:bodyPr/>
          <a:lstStyle/>
          <a:p>
            <a:pPr>
              <a:buNone/>
            </a:pPr>
            <a:r>
              <a:rPr lang="en-US" i="1" u="sng" dirty="0" smtClean="0"/>
              <a:t>After the initial assignment</a:t>
            </a:r>
            <a:r>
              <a:rPr lang="en-US" dirty="0" smtClean="0"/>
              <a:t>, LEAs must assign Unique IDs to all new students and staff.</a:t>
            </a:r>
          </a:p>
          <a:p>
            <a:pPr marL="514350" indent="-514350">
              <a:buFont typeface="+mj-lt"/>
              <a:buAutoNum type="arabicPeriod"/>
            </a:pPr>
            <a:r>
              <a:rPr lang="en-US" dirty="0" smtClean="0"/>
              <a:t>LEAs –</a:t>
            </a:r>
          </a:p>
          <a:p>
            <a:pPr lvl="2"/>
            <a:r>
              <a:rPr lang="en-US" dirty="0" smtClean="0"/>
              <a:t>log in to the TSDS Unique ID System and upload files in CSV format, </a:t>
            </a:r>
            <a:r>
              <a:rPr lang="en-US" b="1" i="1" dirty="0" smtClean="0">
                <a:solidFill>
                  <a:schemeClr val="bg1">
                    <a:lumMod val="50000"/>
                  </a:schemeClr>
                </a:solidFill>
              </a:rPr>
              <a:t>or</a:t>
            </a:r>
          </a:p>
          <a:p>
            <a:pPr lvl="2"/>
            <a:r>
              <a:rPr lang="en-US" dirty="0" smtClean="0"/>
              <a:t>log in to the TSDS Unique ID System and search for new student/staff.</a:t>
            </a:r>
          </a:p>
          <a:p>
            <a:pPr marL="514350" lvl="0" indent="-514350">
              <a:buClr>
                <a:srgbClr val="F9A451"/>
              </a:buClr>
              <a:buFont typeface="+mj-lt"/>
              <a:buAutoNum type="arabicPeriod"/>
            </a:pPr>
            <a:r>
              <a:rPr lang="en-US" dirty="0" smtClean="0">
                <a:solidFill>
                  <a:srgbClr val="000000"/>
                </a:solidFill>
              </a:rPr>
              <a:t>The Unique ID system returns information for each new student/staff member.</a:t>
            </a:r>
          </a:p>
          <a:p>
            <a:pPr lvl="2"/>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Rollout Plan  (1)</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12</a:t>
            </a:fld>
            <a:endParaRPr lang="en-US"/>
          </a:p>
        </p:txBody>
      </p:sp>
      <p:sp>
        <p:nvSpPr>
          <p:cNvPr id="3" name="Content Placeholder 2"/>
          <p:cNvSpPr>
            <a:spLocks noGrp="1"/>
          </p:cNvSpPr>
          <p:nvPr>
            <p:ph sz="quarter" idx="1"/>
          </p:nvPr>
        </p:nvSpPr>
        <p:spPr/>
        <p:txBody>
          <a:bodyPr>
            <a:normAutofit/>
          </a:bodyPr>
          <a:lstStyle/>
          <a:p>
            <a:pPr>
              <a:buClr>
                <a:srgbClr val="FFC000"/>
              </a:buClr>
            </a:pPr>
            <a:r>
              <a:rPr lang="en-US" b="1" dirty="0" smtClean="0"/>
              <a:t>September 15, 2012 </a:t>
            </a:r>
            <a:r>
              <a:rPr lang="en-US" dirty="0" smtClean="0"/>
              <a:t>– Technical specifications and requirements published in TEDS</a:t>
            </a:r>
            <a:endParaRPr lang="en-US" b="1" dirty="0" smtClean="0"/>
          </a:p>
          <a:p>
            <a:pPr>
              <a:buClr>
                <a:srgbClr val="FFC000"/>
              </a:buClr>
            </a:pPr>
            <a:r>
              <a:rPr lang="en-US" b="1" dirty="0" smtClean="0"/>
              <a:t>February, 2013</a:t>
            </a:r>
            <a:r>
              <a:rPr lang="en-US" dirty="0" smtClean="0"/>
              <a:t> – TEA trains ESC staff</a:t>
            </a:r>
          </a:p>
          <a:p>
            <a:pPr>
              <a:buClr>
                <a:srgbClr val="FFC000"/>
              </a:buClr>
            </a:pPr>
            <a:r>
              <a:rPr lang="en-US" b="1" dirty="0" smtClean="0"/>
              <a:t>February </a:t>
            </a:r>
            <a:r>
              <a:rPr lang="en-US" dirty="0" smtClean="0"/>
              <a:t>–</a:t>
            </a:r>
            <a:r>
              <a:rPr lang="en-US" b="1" dirty="0" smtClean="0"/>
              <a:t> March, 2013</a:t>
            </a:r>
            <a:r>
              <a:rPr lang="en-US" dirty="0" smtClean="0"/>
              <a:t>- ESCs train LEA staff</a:t>
            </a:r>
          </a:p>
          <a:p>
            <a:r>
              <a:rPr lang="en-US" b="1" dirty="0" smtClean="0"/>
              <a:t>March 11, 2013 </a:t>
            </a:r>
            <a:r>
              <a:rPr lang="en-US" dirty="0" smtClean="0"/>
              <a:t>– TEA creates Unique ID database. </a:t>
            </a:r>
          </a:p>
          <a:p>
            <a:pPr lvl="1"/>
            <a:r>
              <a:rPr lang="en-US" dirty="0" smtClean="0"/>
              <a:t>PID and PET updates through EDIT+ are no longer available</a:t>
            </a:r>
          </a:p>
          <a:p>
            <a:pPr lvl="1"/>
            <a:r>
              <a:rPr lang="en-US" dirty="0" smtClean="0"/>
              <a:t>PET Files cannot be submitted March 11 – 25, 2013</a:t>
            </a:r>
          </a:p>
          <a:p>
            <a:pPr>
              <a:buClr>
                <a:srgbClr val="FFC000"/>
              </a:buClr>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Rollout Plan  (2)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13</a:t>
            </a:fld>
            <a:endParaRPr lang="en-US"/>
          </a:p>
        </p:txBody>
      </p:sp>
      <p:sp>
        <p:nvSpPr>
          <p:cNvPr id="3" name="Content Placeholder 2"/>
          <p:cNvSpPr>
            <a:spLocks noGrp="1"/>
          </p:cNvSpPr>
          <p:nvPr>
            <p:ph sz="quarter" idx="1"/>
          </p:nvPr>
        </p:nvSpPr>
        <p:spPr>
          <a:xfrm>
            <a:off x="612648" y="1600200"/>
            <a:ext cx="8153400" cy="4953000"/>
          </a:xfrm>
        </p:spPr>
        <p:txBody>
          <a:bodyPr>
            <a:normAutofit/>
          </a:bodyPr>
          <a:lstStyle/>
          <a:p>
            <a:r>
              <a:rPr lang="en-US" b="1" dirty="0" smtClean="0"/>
              <a:t>March 25, 2013 </a:t>
            </a:r>
            <a:r>
              <a:rPr lang="en-US" dirty="0" smtClean="0"/>
              <a:t>– TSDS Unique ID System in production (except for web services)</a:t>
            </a:r>
          </a:p>
          <a:p>
            <a:pPr lvl="1"/>
            <a:r>
              <a:rPr lang="en-US" dirty="0" smtClean="0"/>
              <a:t>Unique IDs are made available to LEAs.</a:t>
            </a:r>
          </a:p>
          <a:p>
            <a:pPr lvl="1"/>
            <a:r>
              <a:rPr lang="en-US" dirty="0" smtClean="0"/>
              <a:t>Demographic updates will be made through the TSDS Unique ID system.</a:t>
            </a:r>
          </a:p>
          <a:p>
            <a:r>
              <a:rPr lang="en-US" b="1" dirty="0" smtClean="0"/>
              <a:t>April 8, 2013 </a:t>
            </a:r>
            <a:r>
              <a:rPr lang="en-US" dirty="0" smtClean="0"/>
              <a:t>-  LEAs have Unique IDs populated in their student/staff source systems and can submit that information through EDIT+.</a:t>
            </a:r>
          </a:p>
          <a:p>
            <a:r>
              <a:rPr lang="en-US" b="1" dirty="0" smtClean="0"/>
              <a:t>June 1, 2013 </a:t>
            </a:r>
            <a:r>
              <a:rPr lang="en-US" dirty="0" smtClean="0"/>
              <a:t>- LEA access to TSDS Unique ID Web Service Interface.</a:t>
            </a:r>
          </a:p>
          <a:p>
            <a:pPr lvl="1"/>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Format  (1)	</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14</a:t>
            </a:fld>
            <a:endParaRPr lang="en-US"/>
          </a:p>
        </p:txBody>
      </p:sp>
      <p:sp>
        <p:nvSpPr>
          <p:cNvPr id="3" name="Content Placeholder 2"/>
          <p:cNvSpPr>
            <a:spLocks noGrp="1"/>
          </p:cNvSpPr>
          <p:nvPr>
            <p:ph sz="quarter" idx="1"/>
          </p:nvPr>
        </p:nvSpPr>
        <p:spPr/>
        <p:txBody>
          <a:bodyPr>
            <a:normAutofit/>
          </a:bodyPr>
          <a:lstStyle/>
          <a:p>
            <a:pPr>
              <a:buNone/>
            </a:pPr>
            <a:r>
              <a:rPr lang="en-US" dirty="0" smtClean="0"/>
              <a:t>7 TSDS Unique ID training modules covering steps to use TSDS Unique ID system  - each has:</a:t>
            </a:r>
          </a:p>
          <a:p>
            <a:pPr marL="320040" lvl="1" indent="-320040">
              <a:spcBef>
                <a:spcPts val="700"/>
              </a:spcBef>
              <a:buClr>
                <a:schemeClr val="accent2"/>
              </a:buClr>
              <a:buSzPct val="60000"/>
              <a:buFont typeface="Wingdings"/>
              <a:buChar char=""/>
            </a:pPr>
            <a:r>
              <a:rPr lang="en-US" sz="2900" dirty="0" smtClean="0"/>
              <a:t>Narrated online video format</a:t>
            </a:r>
          </a:p>
          <a:p>
            <a:pPr marL="320040" lvl="1" indent="-320040">
              <a:spcBef>
                <a:spcPts val="700"/>
              </a:spcBef>
              <a:buClr>
                <a:schemeClr val="accent2"/>
              </a:buClr>
              <a:buSzPct val="60000"/>
              <a:buFont typeface="Wingdings"/>
              <a:buChar char=""/>
            </a:pPr>
            <a:r>
              <a:rPr lang="en-US" sz="2900" dirty="0" smtClean="0"/>
              <a:t>Introduction to steps</a:t>
            </a:r>
          </a:p>
          <a:p>
            <a:pPr marL="320040" lvl="1" indent="-320040">
              <a:spcBef>
                <a:spcPts val="700"/>
              </a:spcBef>
              <a:buClr>
                <a:schemeClr val="accent2"/>
              </a:buClr>
              <a:buSzPct val="60000"/>
              <a:buFont typeface="Wingdings"/>
              <a:buChar char=""/>
            </a:pPr>
            <a:r>
              <a:rPr lang="en-US" sz="2900" dirty="0" smtClean="0"/>
              <a:t>Simulation/Q&amp;A </a:t>
            </a:r>
          </a:p>
          <a:p>
            <a:pPr marL="320040" lvl="1" indent="-320040">
              <a:spcBef>
                <a:spcPts val="700"/>
              </a:spcBef>
              <a:buClr>
                <a:schemeClr val="accent2"/>
              </a:buClr>
              <a:buSzPct val="60000"/>
              <a:buFont typeface="Wingdings"/>
              <a:buChar char=""/>
            </a:pPr>
            <a:r>
              <a:rPr lang="en-US" sz="2900" dirty="0" smtClean="0"/>
              <a:t>Hands-on Exercises</a:t>
            </a:r>
          </a:p>
          <a:p>
            <a:pPr marL="320040" lvl="1" indent="-320040">
              <a:spcBef>
                <a:spcPts val="700"/>
              </a:spcBef>
              <a:buClr>
                <a:schemeClr val="accent2"/>
              </a:buClr>
              <a:buSzPct val="60000"/>
              <a:buFont typeface="Wingdings"/>
              <a:buChar char=""/>
            </a:pPr>
            <a:r>
              <a:rPr lang="en-US" sz="2900" dirty="0" smtClean="0"/>
              <a:t>Online Quizzes (Check for Understanding)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858000" cy="990600"/>
          </a:xfrm>
        </p:spPr>
        <p:txBody>
          <a:bodyPr/>
          <a:lstStyle/>
          <a:p>
            <a:r>
              <a:rPr lang="en-US" dirty="0" smtClean="0"/>
              <a:t>Class Format - (2)</a:t>
            </a:r>
            <a:endParaRPr lang="en-US" dirty="0"/>
          </a:p>
        </p:txBody>
      </p:sp>
      <p:sp>
        <p:nvSpPr>
          <p:cNvPr id="5" name="Footer Placeholder 4"/>
          <p:cNvSpPr>
            <a:spLocks noGrp="1"/>
          </p:cNvSpPr>
          <p:nvPr>
            <p:ph type="ftr" sz="quarter" idx="11"/>
          </p:nvPr>
        </p:nvSpPr>
        <p:spPr>
          <a:xfrm>
            <a:off x="609600" y="6248400"/>
            <a:ext cx="5421083" cy="365125"/>
          </a:xfrm>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15</a:t>
            </a:fld>
            <a:endParaRPr lang="en-US"/>
          </a:p>
        </p:txBody>
      </p:sp>
      <p:sp>
        <p:nvSpPr>
          <p:cNvPr id="3" name="Content Placeholder 2"/>
          <p:cNvSpPr>
            <a:spLocks noGrp="1"/>
          </p:cNvSpPr>
          <p:nvPr>
            <p:ph sz="quarter" idx="1"/>
          </p:nvPr>
        </p:nvSpPr>
        <p:spPr/>
        <p:txBody>
          <a:bodyPr/>
          <a:lstStyle/>
          <a:p>
            <a:pPr>
              <a:buNone/>
            </a:pPr>
            <a:r>
              <a:rPr lang="en-US" dirty="0" smtClean="0"/>
              <a:t>Two Additional Modules and Assessment</a:t>
            </a:r>
          </a:p>
          <a:p>
            <a:r>
              <a:rPr lang="en-US" dirty="0" smtClean="0"/>
              <a:t>Module 8 - Demographic Changes, PET and PID changes due to Unique ID</a:t>
            </a:r>
          </a:p>
          <a:p>
            <a:r>
              <a:rPr lang="en-US" dirty="0" smtClean="0"/>
              <a:t>Module 9 - Overview of TEA System Administrator functions</a:t>
            </a:r>
          </a:p>
          <a:p>
            <a:r>
              <a:rPr lang="en-US" dirty="0" smtClean="0"/>
              <a:t>Certification Assessment - each attendee completes training by taking the certification assessment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858000" cy="990600"/>
          </a:xfrm>
        </p:spPr>
        <p:txBody>
          <a:bodyPr>
            <a:normAutofit fontScale="90000"/>
          </a:bodyPr>
          <a:lstStyle/>
          <a:p>
            <a:r>
              <a:rPr lang="en-US" dirty="0" smtClean="0"/>
              <a:t>Project Share Organization (1)</a:t>
            </a:r>
            <a:endParaRPr lang="en-US" dirty="0"/>
          </a:p>
        </p:txBody>
      </p:sp>
      <p:sp>
        <p:nvSpPr>
          <p:cNvPr id="5" name="Footer Placeholder 4"/>
          <p:cNvSpPr>
            <a:spLocks noGrp="1"/>
          </p:cNvSpPr>
          <p:nvPr>
            <p:ph type="ftr" sz="quarter" idx="11"/>
          </p:nvPr>
        </p:nvSpPr>
        <p:spPr>
          <a:xfrm>
            <a:off x="609600" y="6248400"/>
            <a:ext cx="5421083" cy="365125"/>
          </a:xfrm>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16</a:t>
            </a:fld>
            <a:endParaRPr lang="en-US"/>
          </a:p>
        </p:txBody>
      </p:sp>
      <p:sp>
        <p:nvSpPr>
          <p:cNvPr id="8" name="Content Placeholder 2"/>
          <p:cNvSpPr>
            <a:spLocks noGrp="1"/>
          </p:cNvSpPr>
          <p:nvPr>
            <p:ph sz="quarter" idx="1"/>
          </p:nvPr>
        </p:nvSpPr>
        <p:spPr/>
        <p:txBody>
          <a:bodyPr>
            <a:normAutofit/>
          </a:bodyPr>
          <a:lstStyle/>
          <a:p>
            <a:r>
              <a:rPr lang="en-US" dirty="0" smtClean="0"/>
              <a:t>Group will contain:</a:t>
            </a:r>
          </a:p>
          <a:p>
            <a:endParaRPr lang="en-US" dirty="0" smtClean="0"/>
          </a:p>
          <a:p>
            <a:endParaRPr lang="en-US" dirty="0" smtClean="0"/>
          </a:p>
          <a:p>
            <a:endParaRPr lang="en-US" dirty="0" smtClean="0"/>
          </a:p>
          <a:p>
            <a:endParaRPr lang="en-US" dirty="0" smtClean="0"/>
          </a:p>
          <a:p>
            <a:endParaRPr lang="en-US" dirty="0" smtClean="0"/>
          </a:p>
          <a:p>
            <a:r>
              <a:rPr lang="en-US" dirty="0" smtClean="0"/>
              <a:t>At end of certification (after Friday) you will receive Trainer Access to all of the above materials.</a:t>
            </a:r>
          </a:p>
        </p:txBody>
      </p:sp>
      <p:sp>
        <p:nvSpPr>
          <p:cNvPr id="9" name="Oval 8"/>
          <p:cNvSpPr/>
          <p:nvPr/>
        </p:nvSpPr>
        <p:spPr>
          <a:xfrm>
            <a:off x="2514600" y="2209800"/>
            <a:ext cx="4267200" cy="2514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dirty="0" smtClean="0">
                <a:solidFill>
                  <a:schemeClr val="tx1"/>
                </a:solidFill>
              </a:rPr>
              <a:t>Course</a:t>
            </a:r>
          </a:p>
          <a:p>
            <a:pPr lvl="1">
              <a:buFont typeface="Arial" pitchFamily="34" charset="0"/>
              <a:buChar char="•"/>
            </a:pPr>
            <a:r>
              <a:rPr lang="en-US" dirty="0" smtClean="0">
                <a:solidFill>
                  <a:schemeClr val="tx1"/>
                </a:solidFill>
              </a:rPr>
              <a:t>Lessons</a:t>
            </a:r>
          </a:p>
          <a:p>
            <a:pPr lvl="1">
              <a:buFont typeface="Arial" pitchFamily="34" charset="0"/>
              <a:buChar char="•"/>
            </a:pPr>
            <a:r>
              <a:rPr lang="en-US" dirty="0" smtClean="0">
                <a:solidFill>
                  <a:schemeClr val="tx1"/>
                </a:solidFill>
              </a:rPr>
              <a:t>PowerPoint Presentations</a:t>
            </a:r>
          </a:p>
          <a:p>
            <a:pPr lvl="2">
              <a:buFont typeface="Arial" pitchFamily="34" charset="0"/>
              <a:buChar char="•"/>
            </a:pPr>
            <a:r>
              <a:rPr lang="en-US" dirty="0" smtClean="0">
                <a:solidFill>
                  <a:schemeClr val="tx1"/>
                </a:solidFill>
              </a:rPr>
              <a:t>Simulations</a:t>
            </a:r>
          </a:p>
          <a:p>
            <a:pPr lvl="1">
              <a:buFont typeface="Arial" pitchFamily="34" charset="0"/>
              <a:buChar char="•"/>
            </a:pPr>
            <a:r>
              <a:rPr lang="en-US" dirty="0" smtClean="0">
                <a:solidFill>
                  <a:schemeClr val="tx1"/>
                </a:solidFill>
              </a:rPr>
              <a:t>Exercises</a:t>
            </a:r>
          </a:p>
          <a:p>
            <a:pPr lvl="1">
              <a:buFont typeface="Arial" pitchFamily="34" charset="0"/>
              <a:buChar char="•"/>
            </a:pPr>
            <a:r>
              <a:rPr lang="en-US" dirty="0" smtClean="0">
                <a:solidFill>
                  <a:schemeClr val="tx1"/>
                </a:solidFill>
              </a:rPr>
              <a:t>Quizzes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0"/>
            <a:ext cx="6858000" cy="990600"/>
          </a:xfrm>
        </p:spPr>
        <p:txBody>
          <a:bodyPr>
            <a:normAutofit fontScale="90000"/>
          </a:bodyPr>
          <a:lstStyle/>
          <a:p>
            <a:r>
              <a:rPr lang="en-US" dirty="0" smtClean="0"/>
              <a:t>Project Share Organization  (2)</a:t>
            </a:r>
            <a:endParaRPr lang="en-US" dirty="0"/>
          </a:p>
        </p:txBody>
      </p:sp>
      <p:sp>
        <p:nvSpPr>
          <p:cNvPr id="5" name="Footer Placeholder 4"/>
          <p:cNvSpPr>
            <a:spLocks noGrp="1"/>
          </p:cNvSpPr>
          <p:nvPr>
            <p:ph type="ftr" sz="quarter" idx="11"/>
          </p:nvPr>
        </p:nvSpPr>
        <p:spPr>
          <a:xfrm>
            <a:off x="609600" y="6248400"/>
            <a:ext cx="5421083" cy="365125"/>
          </a:xfrm>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17</a:t>
            </a:fld>
            <a:endParaRPr lang="en-US"/>
          </a:p>
        </p:txBody>
      </p:sp>
      <p:sp>
        <p:nvSpPr>
          <p:cNvPr id="8" name="Content Placeholder 2"/>
          <p:cNvSpPr>
            <a:spLocks noGrp="1"/>
          </p:cNvSpPr>
          <p:nvPr>
            <p:ph sz="quarter" idx="1"/>
          </p:nvPr>
        </p:nvSpPr>
        <p:spPr/>
        <p:txBody>
          <a:bodyPr>
            <a:normAutofit lnSpcReduction="10000"/>
          </a:bodyPr>
          <a:lstStyle/>
          <a:p>
            <a:r>
              <a:rPr lang="en-US" dirty="0" smtClean="0"/>
              <a:t>Meanwhile you have Student Access to:</a:t>
            </a:r>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I (as the instructor) will lead you though the material as you will then go back and lead your LEAs.</a:t>
            </a:r>
          </a:p>
          <a:p>
            <a:endParaRPr lang="en-US" dirty="0" smtClean="0"/>
          </a:p>
        </p:txBody>
      </p:sp>
      <p:sp>
        <p:nvSpPr>
          <p:cNvPr id="7" name="Oval 6"/>
          <p:cNvSpPr/>
          <p:nvPr/>
        </p:nvSpPr>
        <p:spPr>
          <a:xfrm>
            <a:off x="2438400" y="2362200"/>
            <a:ext cx="4267200" cy="2514600"/>
          </a:xfrm>
          <a:prstGeom prst="ellipse">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n-US" dirty="0" smtClean="0">
                <a:solidFill>
                  <a:schemeClr val="tx1"/>
                </a:solidFill>
              </a:rPr>
              <a:t>Course</a:t>
            </a:r>
          </a:p>
          <a:p>
            <a:pPr lvl="1">
              <a:buFont typeface="Arial" pitchFamily="34" charset="0"/>
              <a:buChar char="•"/>
            </a:pPr>
            <a:r>
              <a:rPr lang="en-US" dirty="0" smtClean="0">
                <a:solidFill>
                  <a:schemeClr val="tx1"/>
                </a:solidFill>
              </a:rPr>
              <a:t>Lessons</a:t>
            </a:r>
          </a:p>
          <a:p>
            <a:pPr lvl="1">
              <a:buFont typeface="Arial" pitchFamily="34" charset="0"/>
              <a:buChar char="•"/>
            </a:pPr>
            <a:r>
              <a:rPr lang="en-US" dirty="0" smtClean="0">
                <a:solidFill>
                  <a:schemeClr val="tx1"/>
                </a:solidFill>
              </a:rPr>
              <a:t>Exercises</a:t>
            </a:r>
          </a:p>
          <a:p>
            <a:pPr lvl="1">
              <a:buFont typeface="Arial" pitchFamily="34" charset="0"/>
              <a:buChar char="•"/>
            </a:pPr>
            <a:r>
              <a:rPr lang="en-US" dirty="0" smtClean="0">
                <a:solidFill>
                  <a:schemeClr val="tx1"/>
                </a:solidFill>
              </a:rPr>
              <a:t>Quizzes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600" dirty="0" smtClean="0"/>
              <a:t>Sharing Training Course with ESCs</a:t>
            </a:r>
            <a:endParaRPr lang="en-US" sz="3600" dirty="0"/>
          </a:p>
        </p:txBody>
      </p:sp>
      <p:sp>
        <p:nvSpPr>
          <p:cNvPr id="5" name="Content Placeholder 4"/>
          <p:cNvSpPr>
            <a:spLocks noGrp="1"/>
          </p:cNvSpPr>
          <p:nvPr>
            <p:ph idx="1"/>
          </p:nvPr>
        </p:nvSpPr>
        <p:spPr/>
        <p:txBody>
          <a:bodyPr>
            <a:normAutofit/>
          </a:bodyPr>
          <a:lstStyle/>
          <a:p>
            <a:pPr>
              <a:buNone/>
            </a:pPr>
            <a:r>
              <a:rPr lang="en-US" dirty="0" smtClean="0"/>
              <a:t>After the TOT </a:t>
            </a:r>
          </a:p>
          <a:p>
            <a:r>
              <a:rPr lang="en-US" dirty="0" smtClean="0"/>
              <a:t>ESC Project Share contacts will be notified that training course is ready to be imported.</a:t>
            </a:r>
          </a:p>
          <a:p>
            <a:r>
              <a:rPr lang="en-US" dirty="0" smtClean="0"/>
              <a:t>Project Share contacts will import copy for ESC use.</a:t>
            </a:r>
          </a:p>
          <a:p>
            <a:r>
              <a:rPr lang="en-US" dirty="0" smtClean="0"/>
              <a:t>Project Share contact will “assign” to you (TSDS Unique ID Trainer).</a:t>
            </a:r>
            <a:r>
              <a:rPr lang="en-US" dirty="0" smtClean="0">
                <a:solidFill>
                  <a:srgbClr val="FF0000"/>
                </a:solidFill>
              </a:rPr>
              <a:t> </a:t>
            </a:r>
          </a:p>
          <a:p>
            <a:r>
              <a:rPr lang="en-US" dirty="0" smtClean="0"/>
              <a:t>Project Share contact can provide assistance in managing course.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Who is my Project Share contact?</a:t>
            </a:r>
            <a:endParaRPr lang="en-US" sz="3600" dirty="0"/>
          </a:p>
        </p:txBody>
      </p:sp>
      <p:graphicFrame>
        <p:nvGraphicFramePr>
          <p:cNvPr id="6" name="Content Placeholder 5"/>
          <p:cNvGraphicFramePr>
            <a:graphicFrameLocks noGrp="1"/>
          </p:cNvGraphicFramePr>
          <p:nvPr>
            <p:ph idx="1"/>
          </p:nvPr>
        </p:nvGraphicFramePr>
        <p:xfrm>
          <a:off x="457200" y="1600200"/>
          <a:ext cx="8229600" cy="4079240"/>
        </p:xfrm>
        <a:graphic>
          <a:graphicData uri="http://schemas.openxmlformats.org/drawingml/2006/table">
            <a:tbl>
              <a:tblPr firstRow="1" bandRow="1">
                <a:tableStyleId>{5C22544A-7EE6-4342-B048-85BDC9FD1C3A}</a:tableStyleId>
              </a:tblPr>
              <a:tblGrid>
                <a:gridCol w="1371600"/>
                <a:gridCol w="2743200"/>
                <a:gridCol w="1371600"/>
                <a:gridCol w="2743200"/>
              </a:tblGrid>
              <a:tr h="370840">
                <a:tc>
                  <a:txBody>
                    <a:bodyPr/>
                    <a:lstStyle/>
                    <a:p>
                      <a:pPr algn="ctr"/>
                      <a:r>
                        <a:rPr lang="en-US" sz="1400" dirty="0" smtClean="0"/>
                        <a:t>ESC</a:t>
                      </a:r>
                      <a:endParaRPr lang="en-US" sz="1400" dirty="0"/>
                    </a:p>
                  </a:txBody>
                  <a:tcPr/>
                </a:tc>
                <a:tc>
                  <a:txBody>
                    <a:bodyPr/>
                    <a:lstStyle/>
                    <a:p>
                      <a:pPr algn="ctr"/>
                      <a:r>
                        <a:rPr lang="en-US" sz="1400" dirty="0" smtClean="0"/>
                        <a:t>Contact</a:t>
                      </a:r>
                      <a:endParaRPr lang="en-US" sz="1400" dirty="0"/>
                    </a:p>
                  </a:txBody>
                  <a:tcPr/>
                </a:tc>
                <a:tc>
                  <a:txBody>
                    <a:bodyPr/>
                    <a:lstStyle/>
                    <a:p>
                      <a:pPr algn="ctr"/>
                      <a:r>
                        <a:rPr lang="en-US" sz="1400" dirty="0" smtClean="0"/>
                        <a:t>ESC</a:t>
                      </a:r>
                      <a:endParaRPr lang="en-US" sz="1400" dirty="0"/>
                    </a:p>
                  </a:txBody>
                  <a:tcPr/>
                </a:tc>
                <a:tc>
                  <a:txBody>
                    <a:bodyPr/>
                    <a:lstStyle/>
                    <a:p>
                      <a:pPr algn="ctr"/>
                      <a:r>
                        <a:rPr lang="en-US" sz="1400" dirty="0" smtClean="0"/>
                        <a:t>Contact</a:t>
                      </a:r>
                      <a:endParaRPr lang="en-US" sz="1400" dirty="0"/>
                    </a:p>
                  </a:txBody>
                  <a:tcPr/>
                </a:tc>
              </a:tr>
              <a:tr h="370840">
                <a:tc>
                  <a:txBody>
                    <a:bodyPr/>
                    <a:lstStyle/>
                    <a:p>
                      <a:pPr algn="ctr"/>
                      <a:r>
                        <a:rPr lang="en-US" sz="1400" dirty="0" smtClean="0"/>
                        <a:t>1</a:t>
                      </a:r>
                      <a:endParaRPr lang="en-US" sz="1400" dirty="0"/>
                    </a:p>
                  </a:txBody>
                  <a:tcPr/>
                </a:tc>
                <a:tc>
                  <a:txBody>
                    <a:bodyPr/>
                    <a:lstStyle/>
                    <a:p>
                      <a:pPr algn="ctr"/>
                      <a:r>
                        <a:rPr lang="en-US" sz="1400" dirty="0" smtClean="0"/>
                        <a:t>Wally Trevino</a:t>
                      </a:r>
                      <a:endParaRPr lang="en-US" sz="1400" dirty="0"/>
                    </a:p>
                  </a:txBody>
                  <a:tcPr/>
                </a:tc>
                <a:tc>
                  <a:txBody>
                    <a:bodyPr/>
                    <a:lstStyle/>
                    <a:p>
                      <a:pPr algn="ctr"/>
                      <a:r>
                        <a:rPr lang="en-US" sz="1400" dirty="0" smtClean="0"/>
                        <a:t>11</a:t>
                      </a:r>
                      <a:endParaRPr lang="en-US" sz="1400" dirty="0"/>
                    </a:p>
                  </a:txBody>
                  <a:tcPr/>
                </a:tc>
                <a:tc>
                  <a:txBody>
                    <a:bodyPr/>
                    <a:lstStyle/>
                    <a:p>
                      <a:pPr algn="ctr"/>
                      <a:r>
                        <a:rPr lang="en-US" sz="1400" dirty="0" smtClean="0"/>
                        <a:t>Kathy Wright-Chapman</a:t>
                      </a:r>
                      <a:endParaRPr lang="en-US" sz="1400" dirty="0"/>
                    </a:p>
                  </a:txBody>
                  <a:tcPr/>
                </a:tc>
              </a:tr>
              <a:tr h="370840">
                <a:tc>
                  <a:txBody>
                    <a:bodyPr/>
                    <a:lstStyle/>
                    <a:p>
                      <a:pPr algn="ctr"/>
                      <a:r>
                        <a:rPr lang="en-US" sz="1400" dirty="0" smtClean="0"/>
                        <a:t>2</a:t>
                      </a:r>
                      <a:endParaRPr lang="en-US" sz="1400" dirty="0"/>
                    </a:p>
                  </a:txBody>
                  <a:tcPr/>
                </a:tc>
                <a:tc>
                  <a:txBody>
                    <a:bodyPr/>
                    <a:lstStyle/>
                    <a:p>
                      <a:pPr algn="ctr"/>
                      <a:r>
                        <a:rPr lang="en-US" sz="1400" dirty="0" smtClean="0"/>
                        <a:t>Chris Harris</a:t>
                      </a:r>
                      <a:endParaRPr lang="en-US" sz="1400" dirty="0"/>
                    </a:p>
                  </a:txBody>
                  <a:tcPr/>
                </a:tc>
                <a:tc>
                  <a:txBody>
                    <a:bodyPr/>
                    <a:lstStyle/>
                    <a:p>
                      <a:pPr algn="ctr"/>
                      <a:r>
                        <a:rPr lang="en-US" sz="1400" dirty="0" smtClean="0"/>
                        <a:t>12</a:t>
                      </a:r>
                      <a:endParaRPr lang="en-US" sz="1400" dirty="0"/>
                    </a:p>
                  </a:txBody>
                  <a:tcPr/>
                </a:tc>
                <a:tc>
                  <a:txBody>
                    <a:bodyPr/>
                    <a:lstStyle/>
                    <a:p>
                      <a:pPr algn="ctr"/>
                      <a:r>
                        <a:rPr lang="en-US" sz="1400" dirty="0" smtClean="0"/>
                        <a:t>Sherry</a:t>
                      </a:r>
                      <a:r>
                        <a:rPr lang="en-US" sz="1400" baseline="0" dirty="0" smtClean="0"/>
                        <a:t> McElhannon</a:t>
                      </a:r>
                      <a:endParaRPr lang="en-US" sz="1400" dirty="0"/>
                    </a:p>
                  </a:txBody>
                  <a:tcPr/>
                </a:tc>
              </a:tr>
              <a:tr h="370840">
                <a:tc>
                  <a:txBody>
                    <a:bodyPr/>
                    <a:lstStyle/>
                    <a:p>
                      <a:pPr algn="ctr"/>
                      <a:r>
                        <a:rPr lang="en-US" sz="1400" dirty="0" smtClean="0"/>
                        <a:t>3</a:t>
                      </a:r>
                      <a:endParaRPr lang="en-US" sz="1400" dirty="0"/>
                    </a:p>
                  </a:txBody>
                  <a:tcPr/>
                </a:tc>
                <a:tc>
                  <a:txBody>
                    <a:bodyPr/>
                    <a:lstStyle/>
                    <a:p>
                      <a:pPr algn="ctr"/>
                      <a:r>
                        <a:rPr lang="en-US" sz="1400" dirty="0" smtClean="0"/>
                        <a:t>Diane Sekul</a:t>
                      </a:r>
                      <a:endParaRPr lang="en-US" sz="1400" dirty="0"/>
                    </a:p>
                  </a:txBody>
                  <a:tcPr/>
                </a:tc>
                <a:tc>
                  <a:txBody>
                    <a:bodyPr/>
                    <a:lstStyle/>
                    <a:p>
                      <a:pPr algn="ctr"/>
                      <a:r>
                        <a:rPr lang="en-US" sz="1400" dirty="0" smtClean="0"/>
                        <a:t>13</a:t>
                      </a:r>
                      <a:endParaRPr lang="en-US" sz="1400" dirty="0"/>
                    </a:p>
                  </a:txBody>
                  <a:tcPr/>
                </a:tc>
                <a:tc>
                  <a:txBody>
                    <a:bodyPr/>
                    <a:lstStyle/>
                    <a:p>
                      <a:pPr algn="ctr"/>
                      <a:r>
                        <a:rPr lang="en-US" sz="1400" dirty="0" smtClean="0"/>
                        <a:t>Lannon Heflin</a:t>
                      </a:r>
                      <a:endParaRPr lang="en-US" sz="1400" dirty="0"/>
                    </a:p>
                  </a:txBody>
                  <a:tcPr/>
                </a:tc>
              </a:tr>
              <a:tr h="370840">
                <a:tc>
                  <a:txBody>
                    <a:bodyPr/>
                    <a:lstStyle/>
                    <a:p>
                      <a:pPr algn="ctr"/>
                      <a:r>
                        <a:rPr lang="en-US" sz="1400" dirty="0" smtClean="0"/>
                        <a:t>4</a:t>
                      </a:r>
                      <a:endParaRPr lang="en-US" sz="1400" dirty="0"/>
                    </a:p>
                  </a:txBody>
                  <a:tcPr/>
                </a:tc>
                <a:tc>
                  <a:txBody>
                    <a:bodyPr/>
                    <a:lstStyle/>
                    <a:p>
                      <a:pPr algn="ctr"/>
                      <a:r>
                        <a:rPr lang="en-US" sz="1400" dirty="0" smtClean="0"/>
                        <a:t>Kristi Hernandez</a:t>
                      </a:r>
                      <a:endParaRPr lang="en-US" sz="1400" dirty="0"/>
                    </a:p>
                  </a:txBody>
                  <a:tcPr/>
                </a:tc>
                <a:tc>
                  <a:txBody>
                    <a:bodyPr/>
                    <a:lstStyle/>
                    <a:p>
                      <a:pPr algn="ctr"/>
                      <a:r>
                        <a:rPr lang="en-US" sz="1400" dirty="0" smtClean="0"/>
                        <a:t>14</a:t>
                      </a:r>
                      <a:endParaRPr lang="en-US" sz="1400" dirty="0"/>
                    </a:p>
                  </a:txBody>
                  <a:tcPr/>
                </a:tc>
                <a:tc>
                  <a:txBody>
                    <a:bodyPr/>
                    <a:lstStyle/>
                    <a:p>
                      <a:pPr algn="ctr"/>
                      <a:r>
                        <a:rPr lang="en-US" sz="1400" dirty="0" smtClean="0"/>
                        <a:t>David Watkins</a:t>
                      </a:r>
                      <a:endParaRPr lang="en-US" sz="1400" dirty="0"/>
                    </a:p>
                  </a:txBody>
                  <a:tcPr/>
                </a:tc>
              </a:tr>
              <a:tr h="370840">
                <a:tc>
                  <a:txBody>
                    <a:bodyPr/>
                    <a:lstStyle/>
                    <a:p>
                      <a:pPr algn="ctr"/>
                      <a:r>
                        <a:rPr lang="en-US" sz="1400" dirty="0" smtClean="0"/>
                        <a:t>5</a:t>
                      </a:r>
                      <a:endParaRPr lang="en-US" sz="1400" dirty="0"/>
                    </a:p>
                  </a:txBody>
                  <a:tcPr/>
                </a:tc>
                <a:tc>
                  <a:txBody>
                    <a:bodyPr/>
                    <a:lstStyle/>
                    <a:p>
                      <a:pPr algn="ctr"/>
                      <a:r>
                        <a:rPr lang="en-US" sz="1400" dirty="0" smtClean="0"/>
                        <a:t>April Petitt</a:t>
                      </a:r>
                      <a:endParaRPr lang="en-US" sz="1400" dirty="0"/>
                    </a:p>
                  </a:txBody>
                  <a:tcPr/>
                </a:tc>
                <a:tc>
                  <a:txBody>
                    <a:bodyPr/>
                    <a:lstStyle/>
                    <a:p>
                      <a:pPr algn="ctr"/>
                      <a:r>
                        <a:rPr lang="en-US" sz="1400" dirty="0" smtClean="0"/>
                        <a:t>15</a:t>
                      </a:r>
                      <a:endParaRPr lang="en-US" sz="1400" dirty="0"/>
                    </a:p>
                  </a:txBody>
                  <a:tcPr/>
                </a:tc>
                <a:tc>
                  <a:txBody>
                    <a:bodyPr/>
                    <a:lstStyle/>
                    <a:p>
                      <a:pPr algn="ctr"/>
                      <a:r>
                        <a:rPr lang="en-US" sz="1400" dirty="0" smtClean="0"/>
                        <a:t>Connie Lindsey</a:t>
                      </a:r>
                      <a:endParaRPr lang="en-US" sz="1400" dirty="0"/>
                    </a:p>
                  </a:txBody>
                  <a:tcPr/>
                </a:tc>
              </a:tr>
              <a:tr h="370840">
                <a:tc>
                  <a:txBody>
                    <a:bodyPr/>
                    <a:lstStyle/>
                    <a:p>
                      <a:pPr algn="ctr"/>
                      <a:r>
                        <a:rPr lang="en-US" sz="1400" dirty="0" smtClean="0"/>
                        <a:t>6</a:t>
                      </a:r>
                      <a:endParaRPr lang="en-US" sz="1400" dirty="0"/>
                    </a:p>
                  </a:txBody>
                  <a:tcPr/>
                </a:tc>
                <a:tc>
                  <a:txBody>
                    <a:bodyPr/>
                    <a:lstStyle/>
                    <a:p>
                      <a:pPr algn="ctr"/>
                      <a:r>
                        <a:rPr lang="en-US" sz="1400" dirty="0" smtClean="0"/>
                        <a:t>Melissa McClatchy</a:t>
                      </a:r>
                      <a:endParaRPr lang="en-US" sz="1400" dirty="0"/>
                    </a:p>
                  </a:txBody>
                  <a:tcPr/>
                </a:tc>
                <a:tc>
                  <a:txBody>
                    <a:bodyPr/>
                    <a:lstStyle/>
                    <a:p>
                      <a:pPr algn="ctr"/>
                      <a:r>
                        <a:rPr lang="en-US" sz="1400" dirty="0" smtClean="0"/>
                        <a:t>16</a:t>
                      </a:r>
                      <a:endParaRPr lang="en-US" sz="1400" dirty="0"/>
                    </a:p>
                  </a:txBody>
                  <a:tcPr/>
                </a:tc>
                <a:tc>
                  <a:txBody>
                    <a:bodyPr/>
                    <a:lstStyle/>
                    <a:p>
                      <a:pPr algn="ctr"/>
                      <a:r>
                        <a:rPr lang="en-US" sz="1400" dirty="0" smtClean="0"/>
                        <a:t>Janet Dunavin</a:t>
                      </a:r>
                      <a:endParaRPr lang="en-US" sz="1400" dirty="0"/>
                    </a:p>
                  </a:txBody>
                  <a:tcPr/>
                </a:tc>
              </a:tr>
              <a:tr h="370840">
                <a:tc>
                  <a:txBody>
                    <a:bodyPr/>
                    <a:lstStyle/>
                    <a:p>
                      <a:pPr algn="ctr"/>
                      <a:r>
                        <a:rPr lang="en-US" sz="1400" dirty="0" smtClean="0"/>
                        <a:t>7</a:t>
                      </a:r>
                      <a:endParaRPr lang="en-US" sz="1400" dirty="0"/>
                    </a:p>
                  </a:txBody>
                  <a:tcPr/>
                </a:tc>
                <a:tc>
                  <a:txBody>
                    <a:bodyPr/>
                    <a:lstStyle/>
                    <a:p>
                      <a:pPr algn="ctr"/>
                      <a:r>
                        <a:rPr lang="en-US" sz="1400" dirty="0" smtClean="0"/>
                        <a:t>Mary Smith</a:t>
                      </a:r>
                      <a:endParaRPr lang="en-US" sz="1400" dirty="0"/>
                    </a:p>
                  </a:txBody>
                  <a:tcPr/>
                </a:tc>
                <a:tc>
                  <a:txBody>
                    <a:bodyPr/>
                    <a:lstStyle/>
                    <a:p>
                      <a:pPr algn="ctr"/>
                      <a:r>
                        <a:rPr lang="en-US" sz="1400" dirty="0" smtClean="0"/>
                        <a:t>17</a:t>
                      </a:r>
                      <a:endParaRPr lang="en-US" sz="1400" dirty="0"/>
                    </a:p>
                  </a:txBody>
                  <a:tcPr/>
                </a:tc>
                <a:tc>
                  <a:txBody>
                    <a:bodyPr/>
                    <a:lstStyle/>
                    <a:p>
                      <a:pPr algn="ctr"/>
                      <a:r>
                        <a:rPr lang="en-US" sz="1400" dirty="0" smtClean="0"/>
                        <a:t>Judy Gore</a:t>
                      </a:r>
                      <a:endParaRPr lang="en-US" sz="1400" dirty="0"/>
                    </a:p>
                  </a:txBody>
                  <a:tcPr/>
                </a:tc>
              </a:tr>
              <a:tr h="370840">
                <a:tc>
                  <a:txBody>
                    <a:bodyPr/>
                    <a:lstStyle/>
                    <a:p>
                      <a:pPr algn="ctr"/>
                      <a:r>
                        <a:rPr lang="en-US" sz="1400" dirty="0" smtClean="0"/>
                        <a:t>8</a:t>
                      </a:r>
                      <a:endParaRPr lang="en-US" sz="1400" dirty="0"/>
                    </a:p>
                  </a:txBody>
                  <a:tcPr/>
                </a:tc>
                <a:tc>
                  <a:txBody>
                    <a:bodyPr/>
                    <a:lstStyle/>
                    <a:p>
                      <a:pPr algn="ctr"/>
                      <a:r>
                        <a:rPr lang="en-US" sz="1400" dirty="0" smtClean="0"/>
                        <a:t>Stormy </a:t>
                      </a:r>
                      <a:r>
                        <a:rPr lang="en-US" sz="1400" dirty="0" err="1" smtClean="0"/>
                        <a:t>Cullum</a:t>
                      </a:r>
                      <a:endParaRPr lang="en-US" sz="1400" dirty="0"/>
                    </a:p>
                  </a:txBody>
                  <a:tcPr/>
                </a:tc>
                <a:tc>
                  <a:txBody>
                    <a:bodyPr/>
                    <a:lstStyle/>
                    <a:p>
                      <a:pPr algn="ctr"/>
                      <a:r>
                        <a:rPr lang="en-US" sz="1400" dirty="0" smtClean="0"/>
                        <a:t>18</a:t>
                      </a:r>
                      <a:endParaRPr lang="en-US" sz="1400" dirty="0"/>
                    </a:p>
                  </a:txBody>
                  <a:tcPr/>
                </a:tc>
                <a:tc>
                  <a:txBody>
                    <a:bodyPr/>
                    <a:lstStyle/>
                    <a:p>
                      <a:pPr algn="ctr"/>
                      <a:r>
                        <a:rPr lang="en-US" sz="1400" dirty="0" smtClean="0"/>
                        <a:t>Nancy Donaldson</a:t>
                      </a:r>
                      <a:endParaRPr lang="en-US" sz="1400" dirty="0"/>
                    </a:p>
                  </a:txBody>
                  <a:tcPr/>
                </a:tc>
              </a:tr>
              <a:tr h="370840">
                <a:tc>
                  <a:txBody>
                    <a:bodyPr/>
                    <a:lstStyle/>
                    <a:p>
                      <a:pPr algn="ctr"/>
                      <a:r>
                        <a:rPr lang="en-US" sz="1400" dirty="0" smtClean="0"/>
                        <a:t>9</a:t>
                      </a:r>
                      <a:endParaRPr lang="en-US" sz="1400" dirty="0"/>
                    </a:p>
                  </a:txBody>
                  <a:tcPr/>
                </a:tc>
                <a:tc>
                  <a:txBody>
                    <a:bodyPr/>
                    <a:lstStyle/>
                    <a:p>
                      <a:pPr algn="ctr"/>
                      <a:r>
                        <a:rPr lang="en-US" sz="1400" dirty="0" smtClean="0"/>
                        <a:t>Lisa Taylor</a:t>
                      </a:r>
                      <a:endParaRPr lang="en-US" sz="1400" dirty="0"/>
                    </a:p>
                  </a:txBody>
                  <a:tcPr/>
                </a:tc>
                <a:tc>
                  <a:txBody>
                    <a:bodyPr/>
                    <a:lstStyle/>
                    <a:p>
                      <a:pPr algn="ctr"/>
                      <a:r>
                        <a:rPr lang="en-US" sz="1400" dirty="0" smtClean="0"/>
                        <a:t>19</a:t>
                      </a:r>
                      <a:endParaRPr lang="en-US" sz="1400" dirty="0"/>
                    </a:p>
                  </a:txBody>
                  <a:tcPr/>
                </a:tc>
                <a:tc>
                  <a:txBody>
                    <a:bodyPr/>
                    <a:lstStyle/>
                    <a:p>
                      <a:pPr algn="ctr"/>
                      <a:r>
                        <a:rPr lang="en-US" sz="1400" dirty="0" smtClean="0"/>
                        <a:t>Yoscelina Hernandez</a:t>
                      </a:r>
                      <a:endParaRPr lang="en-US" sz="1400" dirty="0"/>
                    </a:p>
                  </a:txBody>
                  <a:tcPr/>
                </a:tc>
              </a:tr>
              <a:tr h="370840">
                <a:tc>
                  <a:txBody>
                    <a:bodyPr/>
                    <a:lstStyle/>
                    <a:p>
                      <a:pPr algn="ctr"/>
                      <a:r>
                        <a:rPr lang="en-US" sz="1400" dirty="0" smtClean="0"/>
                        <a:t>10</a:t>
                      </a:r>
                      <a:endParaRPr lang="en-US" sz="1400" dirty="0"/>
                    </a:p>
                  </a:txBody>
                  <a:tcPr/>
                </a:tc>
                <a:tc>
                  <a:txBody>
                    <a:bodyPr/>
                    <a:lstStyle/>
                    <a:p>
                      <a:pPr algn="ctr"/>
                      <a:r>
                        <a:rPr lang="en-US" sz="1400" dirty="0" smtClean="0"/>
                        <a:t>Craig Gray</a:t>
                      </a:r>
                      <a:endParaRPr lang="en-US" sz="1400" dirty="0"/>
                    </a:p>
                  </a:txBody>
                  <a:tcPr/>
                </a:tc>
                <a:tc>
                  <a:txBody>
                    <a:bodyPr/>
                    <a:lstStyle/>
                    <a:p>
                      <a:pPr algn="ctr"/>
                      <a:r>
                        <a:rPr lang="en-US" sz="1400" dirty="0" smtClean="0"/>
                        <a:t>20</a:t>
                      </a:r>
                      <a:endParaRPr lang="en-US" sz="1400" dirty="0"/>
                    </a:p>
                  </a:txBody>
                  <a:tcPr/>
                </a:tc>
                <a:tc>
                  <a:txBody>
                    <a:bodyPr/>
                    <a:lstStyle/>
                    <a:p>
                      <a:pPr algn="ctr"/>
                      <a:r>
                        <a:rPr lang="en-US" sz="1400" dirty="0" smtClean="0"/>
                        <a:t>Susan Altgelt</a:t>
                      </a:r>
                      <a:endParaRPr lang="en-US" sz="14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a:t>
            </a:fld>
            <a:endParaRPr lang="en-US"/>
          </a:p>
        </p:txBody>
      </p:sp>
      <p:sp>
        <p:nvSpPr>
          <p:cNvPr id="3" name="Content Placeholder 2"/>
          <p:cNvSpPr>
            <a:spLocks noGrp="1"/>
          </p:cNvSpPr>
          <p:nvPr>
            <p:ph sz="quarter" idx="1"/>
          </p:nvPr>
        </p:nvSpPr>
        <p:spPr/>
        <p:txBody>
          <a:bodyPr>
            <a:normAutofit fontScale="92500" lnSpcReduction="20000"/>
          </a:bodyPr>
          <a:lstStyle/>
          <a:p>
            <a:r>
              <a:rPr lang="en-US" dirty="0" smtClean="0"/>
              <a:t>Objective</a:t>
            </a:r>
          </a:p>
          <a:p>
            <a:r>
              <a:rPr lang="en-US" dirty="0" smtClean="0"/>
              <a:t>Unique </a:t>
            </a:r>
            <a:r>
              <a:rPr lang="en-US" dirty="0" smtClean="0"/>
              <a:t>ID in the TSDS Big Picture</a:t>
            </a:r>
          </a:p>
          <a:p>
            <a:r>
              <a:rPr lang="en-US" dirty="0" smtClean="0"/>
              <a:t>TSDS Unique ID Overview</a:t>
            </a:r>
          </a:p>
          <a:p>
            <a:r>
              <a:rPr lang="en-US" dirty="0" smtClean="0"/>
              <a:t>Rollout Plan</a:t>
            </a:r>
          </a:p>
          <a:p>
            <a:r>
              <a:rPr lang="en-US" dirty="0" smtClean="0"/>
              <a:t>Training Class Format</a:t>
            </a:r>
          </a:p>
          <a:p>
            <a:r>
              <a:rPr lang="en-US" dirty="0" smtClean="0"/>
              <a:t>Support Model </a:t>
            </a:r>
          </a:p>
          <a:p>
            <a:r>
              <a:rPr lang="en-US" dirty="0" smtClean="0"/>
              <a:t>Project Share </a:t>
            </a:r>
          </a:p>
          <a:p>
            <a:r>
              <a:rPr lang="en-US" dirty="0" smtClean="0"/>
              <a:t>Request Access to Unique ID via TEAL</a:t>
            </a:r>
          </a:p>
          <a:p>
            <a:r>
              <a:rPr lang="en-US" dirty="0" smtClean="0"/>
              <a:t>Unique ID Training</a:t>
            </a:r>
          </a:p>
          <a:p>
            <a:r>
              <a:rPr lang="en-US" dirty="0" smtClean="0"/>
              <a:t>Certification Assessment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p:txBody>
          <a:bodyPr/>
          <a:lstStyle/>
          <a:p>
            <a:pPr eaLnBrk="1" hangingPunct="1"/>
            <a:r>
              <a:rPr lang="en-US" sz="4000" b="1" dirty="0" smtClean="0"/>
              <a:t>TSDS Support Model  (1)</a:t>
            </a:r>
          </a:p>
        </p:txBody>
      </p:sp>
      <p:sp>
        <p:nvSpPr>
          <p:cNvPr id="5" name="Slide Number Placeholder 4"/>
          <p:cNvSpPr>
            <a:spLocks noGrp="1"/>
          </p:cNvSpPr>
          <p:nvPr>
            <p:ph type="sldNum" sz="quarter" idx="12"/>
          </p:nvPr>
        </p:nvSpPr>
        <p:spPr/>
        <p:txBody>
          <a:bodyPr>
            <a:normAutofit fontScale="85000" lnSpcReduction="20000"/>
          </a:bodyPr>
          <a:lstStyle/>
          <a:p>
            <a:pPr>
              <a:defRPr/>
            </a:pPr>
            <a:fld id="{CE2D235B-7891-424B-A691-74E978897409}" type="slidenum">
              <a:rPr lang="en-US"/>
              <a:pPr>
                <a:defRPr/>
              </a:pPr>
              <a:t>20</a:t>
            </a:fld>
            <a:endParaRPr lang="en-US" dirty="0"/>
          </a:p>
        </p:txBody>
      </p:sp>
      <p:sp>
        <p:nvSpPr>
          <p:cNvPr id="16" name="Content Placeholder 15"/>
          <p:cNvSpPr>
            <a:spLocks noGrp="1"/>
          </p:cNvSpPr>
          <p:nvPr>
            <p:ph sz="quarter" idx="1"/>
          </p:nvPr>
        </p:nvSpPr>
        <p:spPr/>
        <p:txBody>
          <a:bodyPr/>
          <a:lstStyle/>
          <a:p>
            <a:r>
              <a:rPr lang="en-US" dirty="0" smtClean="0"/>
              <a:t>Initially, requests for assistance entered and routed in EDIT+ CSR system (to be replaced by new JIRA helpdesk system in the future)</a:t>
            </a:r>
          </a:p>
          <a:p>
            <a:r>
              <a:rPr lang="en-US" dirty="0" smtClean="0"/>
              <a:t>Problem reports must be made through the system. </a:t>
            </a:r>
            <a:r>
              <a:rPr lang="en-US" smtClean="0"/>
              <a:t>(To </a:t>
            </a:r>
            <a:r>
              <a:rPr lang="en-US" dirty="0" smtClean="0"/>
              <a:t>track and work problems effectively, TEA cannot provide </a:t>
            </a:r>
            <a:r>
              <a:rPr lang="en-US" smtClean="0"/>
              <a:t>email/telephone support.)</a:t>
            </a:r>
            <a:endParaRPr lang="en-US" dirty="0" smtClean="0"/>
          </a:p>
          <a:p>
            <a:r>
              <a:rPr lang="en-US" dirty="0" smtClean="0"/>
              <a:t>Requests will be managed with three levels of escalation </a:t>
            </a:r>
            <a:endParaRPr lang="en-US" dirty="0"/>
          </a:p>
        </p:txBody>
      </p:sp>
      <p:sp>
        <p:nvSpPr>
          <p:cNvPr id="6" name="Footer Placeholder 5"/>
          <p:cNvSpPr>
            <a:spLocks noGrp="1"/>
          </p:cNvSpPr>
          <p:nvPr>
            <p:ph type="ftr" sz="quarter" idx="11"/>
          </p:nvPr>
        </p:nvSpPr>
        <p:spPr/>
        <p:txBody>
          <a:bodyPr/>
          <a:lstStyle/>
          <a:p>
            <a:r>
              <a:rPr lang="en-US" smtClean="0"/>
              <a:t>TSDS Unique ID Training for ESCs / February 2013</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7"/>
          <p:cNvSpPr>
            <a:spLocks noGrp="1"/>
          </p:cNvSpPr>
          <p:nvPr>
            <p:ph type="title"/>
          </p:nvPr>
        </p:nvSpPr>
        <p:spPr/>
        <p:txBody>
          <a:bodyPr/>
          <a:lstStyle/>
          <a:p>
            <a:pPr eaLnBrk="1" hangingPunct="1"/>
            <a:r>
              <a:rPr lang="en-US" sz="4000" b="1" dirty="0" smtClean="0"/>
              <a:t>TSDS Support Model  (2)</a:t>
            </a:r>
          </a:p>
        </p:txBody>
      </p:sp>
      <p:sp>
        <p:nvSpPr>
          <p:cNvPr id="10" name="Content Placeholder 9"/>
          <p:cNvSpPr>
            <a:spLocks noGrp="1"/>
          </p:cNvSpPr>
          <p:nvPr>
            <p:ph sz="quarter" idx="2"/>
          </p:nvPr>
        </p:nvSpPr>
        <p:spPr>
          <a:xfrm>
            <a:off x="3048000" y="2209800"/>
            <a:ext cx="4724400" cy="609600"/>
          </a:xfrm>
        </p:spPr>
        <p:txBody>
          <a:bodyPr>
            <a:noAutofit/>
          </a:bodyPr>
          <a:lstStyle/>
          <a:p>
            <a:pPr marL="0" indent="0" eaLnBrk="1" fontAlgn="auto" hangingPunct="1">
              <a:spcAft>
                <a:spcPts val="0"/>
              </a:spcAft>
              <a:buFont typeface="Wingdings"/>
              <a:buNone/>
              <a:defRPr/>
            </a:pPr>
            <a:r>
              <a:rPr lang="en-US" sz="2400" dirty="0" smtClean="0"/>
              <a:t>Basic level support will be provided by district (to own staff) or ESC</a:t>
            </a:r>
            <a:endParaRPr lang="en-US" sz="1800" dirty="0" smtClean="0"/>
          </a:p>
          <a:p>
            <a:pPr marL="320040" indent="-320040" eaLnBrk="1" fontAlgn="auto" hangingPunct="1">
              <a:spcAft>
                <a:spcPts val="0"/>
              </a:spcAft>
              <a:buFont typeface="Wingdings"/>
              <a:buNone/>
              <a:defRPr/>
            </a:pPr>
            <a:endParaRPr lang="en-US" sz="1800" dirty="0">
              <a:solidFill>
                <a:schemeClr val="accent1"/>
              </a:solidFill>
            </a:endParaRPr>
          </a:p>
        </p:txBody>
      </p:sp>
      <p:sp>
        <p:nvSpPr>
          <p:cNvPr id="5" name="Slide Number Placeholder 4"/>
          <p:cNvSpPr>
            <a:spLocks noGrp="1"/>
          </p:cNvSpPr>
          <p:nvPr>
            <p:ph type="sldNum" sz="quarter" idx="10"/>
          </p:nvPr>
        </p:nvSpPr>
        <p:spPr/>
        <p:txBody>
          <a:bodyPr>
            <a:normAutofit fontScale="85000" lnSpcReduction="20000"/>
          </a:bodyPr>
          <a:lstStyle/>
          <a:p>
            <a:pPr>
              <a:defRPr/>
            </a:pPr>
            <a:fld id="{CE2D235B-7891-424B-A691-74E978897409}" type="slidenum">
              <a:rPr lang="en-US"/>
              <a:pPr>
                <a:defRPr/>
              </a:pPr>
              <a:t>21</a:t>
            </a:fld>
            <a:endParaRPr lang="en-US" dirty="0"/>
          </a:p>
        </p:txBody>
      </p:sp>
      <p:grpSp>
        <p:nvGrpSpPr>
          <p:cNvPr id="3" name="Group 14"/>
          <p:cNvGrpSpPr/>
          <p:nvPr/>
        </p:nvGrpSpPr>
        <p:grpSpPr>
          <a:xfrm>
            <a:off x="1447800" y="1905000"/>
            <a:ext cx="1295400" cy="4267200"/>
            <a:chOff x="1447800" y="1905000"/>
            <a:chExt cx="1295400" cy="4267200"/>
          </a:xfrm>
        </p:grpSpPr>
        <p:sp>
          <p:nvSpPr>
            <p:cNvPr id="2" name="Rounded Rectangle 1"/>
            <p:cNvSpPr/>
            <p:nvPr/>
          </p:nvSpPr>
          <p:spPr>
            <a:xfrm>
              <a:off x="1447800" y="1905000"/>
              <a:ext cx="12954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rgbClr val="FFFFFF"/>
                  </a:solidFill>
                </a:rPr>
                <a:t>Level 1</a:t>
              </a:r>
            </a:p>
          </p:txBody>
        </p:sp>
        <p:sp>
          <p:nvSpPr>
            <p:cNvPr id="6" name="Rounded Rectangle 5"/>
            <p:cNvSpPr/>
            <p:nvPr/>
          </p:nvSpPr>
          <p:spPr>
            <a:xfrm>
              <a:off x="1447800" y="3467100"/>
              <a:ext cx="12954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rgbClr val="FFFFFF"/>
                  </a:solidFill>
                </a:rPr>
                <a:t>Level 2</a:t>
              </a:r>
            </a:p>
          </p:txBody>
        </p:sp>
        <p:sp>
          <p:nvSpPr>
            <p:cNvPr id="7" name="Rounded Rectangle 6"/>
            <p:cNvSpPr/>
            <p:nvPr/>
          </p:nvSpPr>
          <p:spPr>
            <a:xfrm>
              <a:off x="1447800" y="5029200"/>
              <a:ext cx="12954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rgbClr val="FFFFFF"/>
                  </a:solidFill>
                </a:rPr>
                <a:t>Level 3</a:t>
              </a:r>
            </a:p>
          </p:txBody>
        </p:sp>
        <p:cxnSp>
          <p:nvCxnSpPr>
            <p:cNvPr id="4" name="Straight Arrow Connector 3"/>
            <p:cNvCxnSpPr/>
            <p:nvPr/>
          </p:nvCxnSpPr>
          <p:spPr>
            <a:xfrm>
              <a:off x="1752600" y="3048000"/>
              <a:ext cx="0" cy="4191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2" name="Straight Arrow Connector 11"/>
            <p:cNvCxnSpPr/>
            <p:nvPr/>
          </p:nvCxnSpPr>
          <p:spPr>
            <a:xfrm>
              <a:off x="1752600" y="4610100"/>
              <a:ext cx="0" cy="4191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3" name="Straight Arrow Connector 12"/>
            <p:cNvCxnSpPr/>
            <p:nvPr/>
          </p:nvCxnSpPr>
          <p:spPr>
            <a:xfrm flipV="1">
              <a:off x="2438400" y="3048000"/>
              <a:ext cx="0" cy="4191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4" name="Straight Arrow Connector 13"/>
            <p:cNvCxnSpPr/>
            <p:nvPr/>
          </p:nvCxnSpPr>
          <p:spPr>
            <a:xfrm flipV="1">
              <a:off x="2438400" y="4610100"/>
              <a:ext cx="0" cy="419100"/>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grpSp>
      <p:sp>
        <p:nvSpPr>
          <p:cNvPr id="31756" name="Content Placeholder 9"/>
          <p:cNvSpPr txBox="1">
            <a:spLocks/>
          </p:cNvSpPr>
          <p:nvPr/>
        </p:nvSpPr>
        <p:spPr bwMode="auto">
          <a:xfrm>
            <a:off x="3048000" y="3752850"/>
            <a:ext cx="3810000" cy="571500"/>
          </a:xfrm>
          <a:prstGeom prst="rect">
            <a:avLst/>
          </a:prstGeom>
          <a:noFill/>
          <a:ln w="9525">
            <a:noFill/>
            <a:miter lim="800000"/>
            <a:headEnd/>
            <a:tailEnd/>
          </a:ln>
        </p:spPr>
        <p:txBody>
          <a:bodyPr/>
          <a:lstStyle/>
          <a:p>
            <a:pPr>
              <a:spcBef>
                <a:spcPts val="700"/>
              </a:spcBef>
              <a:buClr>
                <a:schemeClr val="accent2"/>
              </a:buClr>
              <a:buSzPct val="60000"/>
              <a:buFont typeface="Wingdings" pitchFamily="2" charset="2"/>
              <a:buNone/>
            </a:pPr>
            <a:r>
              <a:rPr lang="en-US" sz="2400" dirty="0"/>
              <a:t>Provided by ESCs</a:t>
            </a:r>
            <a:endParaRPr lang="en-US" dirty="0">
              <a:solidFill>
                <a:schemeClr val="accent1"/>
              </a:solidFill>
            </a:endParaRPr>
          </a:p>
        </p:txBody>
      </p:sp>
      <p:sp>
        <p:nvSpPr>
          <p:cNvPr id="31757" name="Content Placeholder 9"/>
          <p:cNvSpPr txBox="1">
            <a:spLocks/>
          </p:cNvSpPr>
          <p:nvPr/>
        </p:nvSpPr>
        <p:spPr bwMode="auto">
          <a:xfrm>
            <a:off x="3048000" y="5314950"/>
            <a:ext cx="3657600" cy="571500"/>
          </a:xfrm>
          <a:prstGeom prst="rect">
            <a:avLst/>
          </a:prstGeom>
          <a:noFill/>
          <a:ln w="9525">
            <a:noFill/>
            <a:miter lim="800000"/>
            <a:headEnd/>
            <a:tailEnd/>
          </a:ln>
        </p:spPr>
        <p:txBody>
          <a:bodyPr/>
          <a:lstStyle/>
          <a:p>
            <a:pPr>
              <a:spcBef>
                <a:spcPts val="700"/>
              </a:spcBef>
              <a:buClr>
                <a:schemeClr val="accent2"/>
              </a:buClr>
              <a:buSzPct val="60000"/>
              <a:buFont typeface="Wingdings" pitchFamily="2" charset="2"/>
              <a:buNone/>
            </a:pPr>
            <a:r>
              <a:rPr lang="en-US" sz="2400" dirty="0"/>
              <a:t>Provided by TEA</a:t>
            </a:r>
            <a:endParaRPr lang="en-US" dirty="0">
              <a:solidFill>
                <a:schemeClr val="accent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TSDS Unique </a:t>
            </a:r>
            <a:r>
              <a:rPr lang="en-US" dirty="0"/>
              <a:t>ID Roles</a:t>
            </a:r>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22</a:t>
            </a:fld>
            <a:endParaRPr lang="en-US"/>
          </a:p>
        </p:txBody>
      </p:sp>
      <p:sp>
        <p:nvSpPr>
          <p:cNvPr id="3" name="Content Placeholder 2"/>
          <p:cNvSpPr>
            <a:spLocks noGrp="1"/>
          </p:cNvSpPr>
          <p:nvPr>
            <p:ph sz="quarter" idx="1"/>
          </p:nvPr>
        </p:nvSpPr>
        <p:spPr/>
        <p:txBody>
          <a:bodyPr/>
          <a:lstStyle/>
          <a:p>
            <a:r>
              <a:rPr lang="en-US" b="1" dirty="0" smtClean="0">
                <a:solidFill>
                  <a:schemeClr val="tx2"/>
                </a:solidFill>
              </a:rPr>
              <a:t>TEA Administrator </a:t>
            </a:r>
            <a:r>
              <a:rPr lang="en-US" dirty="0" smtClean="0"/>
              <a:t>-State or System Administrator</a:t>
            </a:r>
          </a:p>
          <a:p>
            <a:r>
              <a:rPr lang="en-US" b="1" dirty="0" err="1" smtClean="0">
                <a:solidFill>
                  <a:schemeClr val="tx2"/>
                </a:solidFill>
              </a:rPr>
              <a:t>Uniq</a:t>
            </a:r>
            <a:r>
              <a:rPr lang="en-US" b="1" dirty="0" smtClean="0">
                <a:solidFill>
                  <a:schemeClr val="tx2"/>
                </a:solidFill>
              </a:rPr>
              <a:t>-ID LEA </a:t>
            </a:r>
            <a:r>
              <a:rPr lang="en-US" dirty="0" smtClean="0"/>
              <a:t>- can search and update</a:t>
            </a:r>
          </a:p>
          <a:p>
            <a:r>
              <a:rPr lang="en-US" b="1" dirty="0" smtClean="0">
                <a:solidFill>
                  <a:schemeClr val="tx2"/>
                </a:solidFill>
              </a:rPr>
              <a:t>Uniq-ID Campus </a:t>
            </a:r>
            <a:r>
              <a:rPr lang="en-US" dirty="0" smtClean="0"/>
              <a:t>- can search and update campus</a:t>
            </a:r>
          </a:p>
          <a:p>
            <a:r>
              <a:rPr lang="en-US" b="1" dirty="0" smtClean="0">
                <a:solidFill>
                  <a:schemeClr val="tx2"/>
                </a:solidFill>
              </a:rPr>
              <a:t>Uniq-ID LEA Search</a:t>
            </a:r>
            <a:r>
              <a:rPr lang="en-US" dirty="0" smtClean="0">
                <a:solidFill>
                  <a:schemeClr val="tx2"/>
                </a:solidFill>
              </a:rPr>
              <a:t> </a:t>
            </a:r>
            <a:r>
              <a:rPr lang="en-US" dirty="0" smtClean="0"/>
              <a:t>- can search and view only</a:t>
            </a:r>
          </a:p>
          <a:p>
            <a:r>
              <a:rPr lang="en-US" b="1" dirty="0" smtClean="0">
                <a:solidFill>
                  <a:schemeClr val="tx2"/>
                </a:solidFill>
              </a:rPr>
              <a:t>Uniq-ID Campus Search </a:t>
            </a:r>
            <a:r>
              <a:rPr lang="en-US" dirty="0" smtClean="0"/>
              <a:t>- can search and view only</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Unique ID via TEAL</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23</a:t>
            </a:fld>
            <a:endParaRPr lang="en-US"/>
          </a:p>
        </p:txBody>
      </p:sp>
      <p:sp>
        <p:nvSpPr>
          <p:cNvPr id="3" name="Content Placeholder 2"/>
          <p:cNvSpPr>
            <a:spLocks noGrp="1"/>
          </p:cNvSpPr>
          <p:nvPr>
            <p:ph sz="quarter" idx="1"/>
          </p:nvPr>
        </p:nvSpPr>
        <p:spPr/>
        <p:txBody>
          <a:bodyPr>
            <a:normAutofit/>
          </a:bodyPr>
          <a:lstStyle/>
          <a:p>
            <a:pPr>
              <a:buNone/>
            </a:pPr>
            <a:r>
              <a:rPr lang="en-US" dirty="0" smtClean="0"/>
              <a:t>Users need to apply for a TEAL account and access to TSDS with a Unique ID role.</a:t>
            </a:r>
          </a:p>
          <a:p>
            <a:pPr>
              <a:buNone/>
            </a:pPr>
            <a:r>
              <a:rPr lang="en-US" dirty="0" smtClean="0"/>
              <a:t>To request access, start at [insert URL]. </a:t>
            </a:r>
          </a:p>
          <a:p>
            <a:pPr>
              <a:buNone/>
            </a:pPr>
            <a:r>
              <a:rPr lang="en-US" dirty="0" smtClean="0"/>
              <a:t>Procedure varies slightly:  </a:t>
            </a:r>
          </a:p>
          <a:p>
            <a:r>
              <a:rPr lang="en-US" dirty="0" smtClean="0"/>
              <a:t>Needs TEAL account, has no TEASE account</a:t>
            </a:r>
          </a:p>
          <a:p>
            <a:r>
              <a:rPr lang="en-US" dirty="0" smtClean="0"/>
              <a:t>Needs TEAL account, and does have TEASE account</a:t>
            </a:r>
          </a:p>
          <a:p>
            <a:r>
              <a:rPr lang="en-US" dirty="0" smtClean="0"/>
              <a:t>Has TEAL account, needs access to Unique ID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Unique ID via TEAL</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24</a:t>
            </a:fld>
            <a:endParaRPr lang="en-US"/>
          </a:p>
        </p:txBody>
      </p:sp>
      <p:sp>
        <p:nvSpPr>
          <p:cNvPr id="3" name="Content Placeholder 2"/>
          <p:cNvSpPr>
            <a:spLocks noGrp="1"/>
          </p:cNvSpPr>
          <p:nvPr>
            <p:ph sz="quarter" idx="1"/>
          </p:nvPr>
        </p:nvSpPr>
        <p:spPr/>
        <p:txBody>
          <a:bodyPr>
            <a:normAutofit/>
          </a:bodyPr>
          <a:lstStyle/>
          <a:p>
            <a:pPr>
              <a:buNone/>
            </a:pPr>
            <a:r>
              <a:rPr lang="en-US" dirty="0" smtClean="0"/>
              <a:t>Demonstration – </a:t>
            </a:r>
          </a:p>
          <a:p>
            <a:r>
              <a:rPr lang="en-US" dirty="0" smtClean="0"/>
              <a:t>User with a TEAL account, accessing TSDS Unique ID</a:t>
            </a:r>
            <a:endParaRPr lang="en-US" dirty="0"/>
          </a:p>
        </p:txBody>
      </p:sp>
      <p:pic>
        <p:nvPicPr>
          <p:cNvPr id="2061" name="Picture 13" descr="C:\Users\ccammack\AppData\Local\Microsoft\Windows\Temporary Internet Files\Content.IE5\B0T9AVBC\MC900413588[1].wmf"/>
          <p:cNvPicPr>
            <a:picLocks noChangeAspect="1" noChangeArrowheads="1"/>
          </p:cNvPicPr>
          <p:nvPr/>
        </p:nvPicPr>
        <p:blipFill>
          <a:blip r:embed="rId3" cstate="print"/>
          <a:srcRect/>
          <a:stretch>
            <a:fillRect/>
          </a:stretch>
        </p:blipFill>
        <p:spPr bwMode="auto">
          <a:xfrm>
            <a:off x="2438400" y="3276600"/>
            <a:ext cx="3505200" cy="2570096"/>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1:  ID Assignment Process</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25</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Module 1: ID Assignment Process (1)</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26</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covers the assignment process and previews the steps needed to begin assigning IDs.  </a:t>
            </a:r>
          </a:p>
          <a:p>
            <a:r>
              <a:rPr lang="en-US" dirty="0" smtClean="0"/>
              <a:t>A batch file is created first from your local SIS or HR system. </a:t>
            </a:r>
          </a:p>
          <a:p>
            <a:r>
              <a:rPr lang="en-US" dirty="0" smtClean="0"/>
              <a:t>The batch file is uploaded and the system assigns unique IDs for you to download.</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0000"/>
                </a:solidFill>
              </a:rPr>
              <a:t>Module 1: ID Assignment Process </a:t>
            </a:r>
            <a:r>
              <a:rPr lang="en-US" sz="3600" dirty="0" smtClean="0">
                <a:solidFill>
                  <a:srgbClr val="000000"/>
                </a:solidFill>
              </a:rPr>
              <a:t>(2)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27</a:t>
            </a:fld>
            <a:endParaRPr lang="en-US"/>
          </a:p>
        </p:txBody>
      </p:sp>
      <p:sp>
        <p:nvSpPr>
          <p:cNvPr id="3" name="Content Placeholder 2"/>
          <p:cNvSpPr>
            <a:spLocks noGrp="1"/>
          </p:cNvSpPr>
          <p:nvPr>
            <p:ph sz="quarter" idx="1"/>
          </p:nvPr>
        </p:nvSpPr>
        <p:spPr/>
        <p:txBody>
          <a:bodyPr>
            <a:normAutofit/>
          </a:bodyPr>
          <a:lstStyle/>
          <a:p>
            <a:endParaRPr lang="en-US" dirty="0" smtClean="0"/>
          </a:p>
          <a:p>
            <a:r>
              <a:rPr lang="en-US" dirty="0" smtClean="0"/>
              <a:t>View </a:t>
            </a:r>
            <a:r>
              <a:rPr lang="en-US" dirty="0" smtClean="0">
                <a:hlinkClick r:id="rId3"/>
              </a:rPr>
              <a:t>Simulation</a:t>
            </a:r>
            <a:r>
              <a:rPr lang="en-US" dirty="0" smtClean="0"/>
              <a:t> / Q&amp;A</a:t>
            </a:r>
          </a:p>
          <a:p>
            <a:r>
              <a:rPr lang="en-US" dirty="0" smtClean="0"/>
              <a:t>Hands-on Exercise</a:t>
            </a:r>
          </a:p>
          <a:p>
            <a:pPr>
              <a:buNone/>
            </a:pPr>
            <a:endParaRPr lang="en-US" dirty="0" smtClean="0"/>
          </a:p>
          <a:p>
            <a:pPr>
              <a:buNone/>
            </a:pPr>
            <a:endParaRPr lang="en-US" dirty="0" smtClean="0"/>
          </a:p>
          <a:p>
            <a:endParaRPr lang="en-US" dirty="0"/>
          </a:p>
        </p:txBody>
      </p:sp>
      <p:pic>
        <p:nvPicPr>
          <p:cNvPr id="102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590800" y="35052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000000"/>
                </a:solidFill>
              </a:rPr>
              <a:t>Module 1: ID Assignment Process </a:t>
            </a:r>
            <a:r>
              <a:rPr lang="en-US" sz="3600" dirty="0" smtClean="0">
                <a:solidFill>
                  <a:srgbClr val="000000"/>
                </a:solidFill>
              </a:rPr>
              <a:t>(3)</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28</a:t>
            </a:fld>
            <a:endParaRPr lang="en-US"/>
          </a:p>
        </p:txBody>
      </p:sp>
      <p:sp>
        <p:nvSpPr>
          <p:cNvPr id="3" name="Content Placeholder 2"/>
          <p:cNvSpPr>
            <a:spLocks noGrp="1"/>
          </p:cNvSpPr>
          <p:nvPr>
            <p:ph sz="quarter" idx="1"/>
          </p:nvPr>
        </p:nvSpPr>
        <p:spPr/>
        <p:txBody>
          <a:bodyPr>
            <a:normAutofit/>
          </a:bodyPr>
          <a:lstStyle/>
          <a:p>
            <a:endParaRPr lang="en-US" dirty="0" smtClean="0"/>
          </a:p>
          <a:p>
            <a:r>
              <a:rPr lang="en-US" dirty="0" smtClean="0"/>
              <a:t>Hands-on Exercise</a:t>
            </a:r>
          </a:p>
          <a:p>
            <a:pPr lvl="1"/>
            <a:r>
              <a:rPr lang="en-US" dirty="0" smtClean="0"/>
              <a:t>Log-in to Project Share: </a:t>
            </a:r>
            <a:r>
              <a:rPr lang="en-US" dirty="0" smtClean="0">
                <a:hlinkClick r:id="rId3"/>
              </a:rPr>
              <a:t>http://projectsharetexas.org/</a:t>
            </a:r>
            <a:endParaRPr lang="en-US" dirty="0" smtClean="0"/>
          </a:p>
          <a:p>
            <a:pPr lvl="1"/>
            <a:r>
              <a:rPr lang="en-US" dirty="0" smtClean="0"/>
              <a:t>Access the Unique TSDS Course</a:t>
            </a:r>
          </a:p>
          <a:p>
            <a:pPr lvl="1"/>
            <a:r>
              <a:rPr lang="en-US" dirty="0" smtClean="0"/>
              <a:t>Access Lesson 1.</a:t>
            </a:r>
          </a:p>
          <a:p>
            <a:pPr lvl="1"/>
            <a:r>
              <a:rPr lang="en-US" dirty="0" smtClean="0"/>
              <a:t>Log in to Unique ID System</a:t>
            </a:r>
          </a:p>
          <a:p>
            <a:pPr lvl="1"/>
            <a:r>
              <a:rPr lang="en-US" dirty="0" smtClean="0"/>
              <a:t>Load Student file (9 records)- </a:t>
            </a:r>
            <a:r>
              <a:rPr lang="en-US" i="1" dirty="0" smtClean="0"/>
              <a:t>Stop before assigning ids.</a:t>
            </a:r>
            <a:endParaRPr lang="en-US" dirty="0" smtClean="0"/>
          </a:p>
          <a:p>
            <a:pPr>
              <a:buNone/>
            </a:pPr>
            <a:endParaRPr lang="en-US" dirty="0" smtClean="0"/>
          </a:p>
          <a:p>
            <a:pPr>
              <a:buNone/>
            </a:pPr>
            <a:endParaRPr lang="en-US" dirty="0" smtClean="0"/>
          </a:p>
          <a:p>
            <a:endParaRPr lang="en-US" dirty="0"/>
          </a:p>
        </p:txBody>
      </p:sp>
      <p:pic>
        <p:nvPicPr>
          <p:cNvPr id="102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7239000" y="5181600"/>
            <a:ext cx="1380653" cy="101585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2:  Match Resolution</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29</a:t>
            </a:fld>
            <a:endParaRPr lang="en-US" dirty="0"/>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a:t>
            </a:r>
            <a:r>
              <a:rPr lang="en-US" dirty="0"/>
              <a:t>Objective</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a:t>
            </a:fld>
            <a:endParaRPr lang="en-US"/>
          </a:p>
        </p:txBody>
      </p:sp>
      <p:sp>
        <p:nvSpPr>
          <p:cNvPr id="3" name="Content Placeholder 2"/>
          <p:cNvSpPr>
            <a:spLocks noGrp="1"/>
          </p:cNvSpPr>
          <p:nvPr>
            <p:ph sz="quarter" idx="1"/>
          </p:nvPr>
        </p:nvSpPr>
        <p:spPr/>
        <p:txBody>
          <a:bodyPr>
            <a:normAutofit lnSpcReduction="10000"/>
          </a:bodyPr>
          <a:lstStyle/>
          <a:p>
            <a:r>
              <a:rPr lang="en-US" dirty="0" smtClean="0"/>
              <a:t>The primary focus of this course is to train the participants in how and when to use the TSDS Unique ID System (UID). </a:t>
            </a:r>
          </a:p>
          <a:p>
            <a:r>
              <a:rPr lang="en-US" dirty="0" smtClean="0"/>
              <a:t>In addition, the participants will see:</a:t>
            </a:r>
          </a:p>
          <a:p>
            <a:pPr lvl="1"/>
            <a:r>
              <a:rPr lang="en-US" dirty="0" smtClean="0"/>
              <a:t>How UID fits into the overall TSDS architecture</a:t>
            </a:r>
          </a:p>
          <a:p>
            <a:pPr lvl="1"/>
            <a:r>
              <a:rPr lang="en-US" dirty="0" smtClean="0"/>
              <a:t>How to use TEAL to access UID</a:t>
            </a:r>
          </a:p>
          <a:p>
            <a:pPr lvl="1"/>
            <a:r>
              <a:rPr lang="en-US" dirty="0" smtClean="0"/>
              <a:t>How the business process around demographic data is changing with respect to how to add a new person’s demographic data and how to later make changes to it.</a:t>
            </a:r>
          </a:p>
          <a:p>
            <a:pPr lvl="1"/>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Module 2: Match Resolution (1)</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30</a:t>
            </a:fld>
            <a:endParaRPr lang="en-US"/>
          </a:p>
        </p:txBody>
      </p:sp>
      <p:sp>
        <p:nvSpPr>
          <p:cNvPr id="3" name="Content Placeholder 2"/>
          <p:cNvSpPr>
            <a:spLocks noGrp="1"/>
          </p:cNvSpPr>
          <p:nvPr>
            <p:ph sz="quarter" idx="1"/>
          </p:nvPr>
        </p:nvSpPr>
        <p:spPr/>
        <p:txBody>
          <a:bodyPr>
            <a:normAutofit/>
          </a:bodyPr>
          <a:lstStyle/>
          <a:p>
            <a:pPr>
              <a:buNone/>
            </a:pPr>
            <a:r>
              <a:rPr lang="en-US" dirty="0" smtClean="0"/>
              <a:t>Explains how near matches are created and how to resolve near matches</a:t>
            </a:r>
          </a:p>
          <a:p>
            <a:r>
              <a:rPr lang="en-US" dirty="0" smtClean="0"/>
              <a:t>View </a:t>
            </a:r>
            <a:r>
              <a:rPr lang="en-US" dirty="0" smtClean="0">
                <a:hlinkClick r:id="rId3"/>
              </a:rPr>
              <a:t>Simulation</a:t>
            </a:r>
            <a:r>
              <a:rPr lang="en-US" dirty="0" smtClean="0"/>
              <a:t> / Q&amp;A</a:t>
            </a:r>
          </a:p>
          <a:p>
            <a:r>
              <a:rPr lang="en-US" dirty="0" smtClean="0"/>
              <a:t>Hands-on Exercise</a:t>
            </a:r>
          </a:p>
          <a:p>
            <a:endParaRPr lang="en-US" dirty="0" smtClean="0"/>
          </a:p>
          <a:p>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743200" y="3617332"/>
            <a:ext cx="3057053" cy="2249313"/>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Module 2: Match Resolution (2)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31</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Review results of Student load by:</a:t>
            </a:r>
          </a:p>
          <a:p>
            <a:pPr lvl="2"/>
            <a:r>
              <a:rPr lang="en-US" dirty="0" smtClean="0"/>
              <a:t>resolving near matches</a:t>
            </a:r>
          </a:p>
          <a:p>
            <a:pPr lvl="2"/>
            <a:r>
              <a:rPr lang="en-US" dirty="0" smtClean="0"/>
              <a:t>cancelling a record</a:t>
            </a:r>
          </a:p>
          <a:p>
            <a:pPr lvl="2"/>
            <a:r>
              <a:rPr lang="en-US" dirty="0" smtClean="0"/>
              <a:t>noting Batch info</a:t>
            </a:r>
          </a:p>
          <a:p>
            <a:pPr lvl="1"/>
            <a:endParaRPr lang="en-US" dirty="0" smtClean="0"/>
          </a:p>
          <a:p>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7543800" y="5791200"/>
            <a:ext cx="1075853" cy="791589"/>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a:t>
            </a:r>
            <a:r>
              <a:rPr lang="en-US" dirty="0"/>
              <a:t>Objective</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32</a:t>
            </a:fld>
            <a:endParaRPr lang="en-US"/>
          </a:p>
        </p:txBody>
      </p:sp>
      <p:sp>
        <p:nvSpPr>
          <p:cNvPr id="3" name="Content Placeholder 2"/>
          <p:cNvSpPr>
            <a:spLocks noGrp="1"/>
          </p:cNvSpPr>
          <p:nvPr>
            <p:ph sz="quarter" idx="1"/>
          </p:nvPr>
        </p:nvSpPr>
        <p:spPr/>
        <p:txBody>
          <a:bodyPr>
            <a:normAutofit lnSpcReduction="10000"/>
          </a:bodyPr>
          <a:lstStyle/>
          <a:p>
            <a:r>
              <a:rPr lang="en-US" dirty="0" smtClean="0"/>
              <a:t>The primary focus of this course is to train the participants in how and when to use the TSDS Unique ID System (UID). </a:t>
            </a:r>
          </a:p>
          <a:p>
            <a:r>
              <a:rPr lang="en-US" dirty="0" smtClean="0"/>
              <a:t>In addition, the participants will see:</a:t>
            </a:r>
          </a:p>
          <a:p>
            <a:pPr lvl="1"/>
            <a:r>
              <a:rPr lang="en-US" dirty="0" smtClean="0"/>
              <a:t>How UID fits into the overall TSDS architecture</a:t>
            </a:r>
          </a:p>
          <a:p>
            <a:pPr lvl="1"/>
            <a:r>
              <a:rPr lang="en-US" dirty="0" smtClean="0"/>
              <a:t>How to use TEAL to access UID</a:t>
            </a:r>
          </a:p>
          <a:p>
            <a:pPr lvl="1"/>
            <a:r>
              <a:rPr lang="en-US" dirty="0" smtClean="0"/>
              <a:t>How the business process around demographic data is changing with respect to how to add a new person’s demographic data and how to later make changes to it.</a:t>
            </a:r>
          </a:p>
          <a:p>
            <a:pPr lvl="1"/>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Goals Day 2</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33</a:t>
            </a:fld>
            <a:endParaRPr lang="en-US"/>
          </a:p>
        </p:txBody>
      </p:sp>
      <p:sp>
        <p:nvSpPr>
          <p:cNvPr id="3" name="Content Placeholder 2"/>
          <p:cNvSpPr>
            <a:spLocks noGrp="1"/>
          </p:cNvSpPr>
          <p:nvPr>
            <p:ph sz="quarter" idx="1"/>
          </p:nvPr>
        </p:nvSpPr>
        <p:spPr/>
        <p:txBody>
          <a:bodyPr>
            <a:normAutofit/>
          </a:bodyPr>
          <a:lstStyle/>
          <a:p>
            <a:r>
              <a:rPr lang="en-US" dirty="0" smtClean="0"/>
              <a:t>Items we will cover today:</a:t>
            </a:r>
          </a:p>
          <a:p>
            <a:pPr lvl="1"/>
            <a:r>
              <a:rPr lang="en-US" dirty="0" smtClean="0"/>
              <a:t>Remaining Unique </a:t>
            </a:r>
            <a:r>
              <a:rPr lang="en-US" dirty="0" smtClean="0"/>
              <a:t>ID Training</a:t>
            </a:r>
          </a:p>
          <a:p>
            <a:pPr lvl="1"/>
            <a:r>
              <a:rPr lang="en-US" dirty="0" smtClean="0"/>
              <a:t>Certification </a:t>
            </a:r>
            <a:r>
              <a:rPr lang="en-US" dirty="0" smtClean="0"/>
              <a:t>Assessment</a:t>
            </a:r>
          </a:p>
          <a:p>
            <a:pPr lvl="1"/>
            <a:r>
              <a:rPr lang="en-US" dirty="0" smtClean="0"/>
              <a:t>Request Access to Unique ID via TEAL</a:t>
            </a:r>
          </a:p>
          <a:p>
            <a:pPr lvl="1">
              <a:buNone/>
            </a:pPr>
            <a:endParaRPr lang="en-US" dirty="0" smtClean="0"/>
          </a:p>
          <a:p>
            <a:pPr lvl="1"/>
            <a:endParaRPr lang="en-US" dirty="0" smtClean="0"/>
          </a:p>
          <a:p>
            <a:endParaRPr lang="en-US"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3:  Upload Batch File</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34</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010400" cy="990600"/>
          </a:xfrm>
        </p:spPr>
        <p:txBody>
          <a:bodyPr>
            <a:noAutofit/>
          </a:bodyPr>
          <a:lstStyle/>
          <a:p>
            <a:r>
              <a:rPr lang="en-US" sz="4000" dirty="0" smtClean="0"/>
              <a:t>Module 3: Upload a Batch File </a:t>
            </a:r>
            <a:r>
              <a:rPr lang="en-US" sz="3200" dirty="0" smtClean="0"/>
              <a:t>(1)</a:t>
            </a:r>
            <a:endParaRPr lang="en-US" sz="32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35</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covers how to upload a batch file. </a:t>
            </a:r>
          </a:p>
          <a:p>
            <a:r>
              <a:rPr lang="en-US" dirty="0" smtClean="0"/>
              <a:t>View </a:t>
            </a:r>
            <a:r>
              <a:rPr lang="en-US" dirty="0" smtClean="0">
                <a:hlinkClick r:id="rId3"/>
              </a:rPr>
              <a:t>Simulation</a:t>
            </a:r>
            <a:r>
              <a:rPr lang="en-US" dirty="0" smtClean="0"/>
              <a:t> / Q&amp;A</a:t>
            </a:r>
          </a:p>
          <a:p>
            <a:r>
              <a:rPr lang="en-US" dirty="0" smtClean="0"/>
              <a:t>Hands-on Exercise</a:t>
            </a:r>
          </a:p>
          <a:p>
            <a:r>
              <a:rPr lang="en-US" dirty="0" smtClean="0"/>
              <a:t>Quiz over Modules 1, 2, and 3</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590801" y="3796526"/>
            <a:ext cx="3124200" cy="22987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239000" cy="990600"/>
          </a:xfrm>
        </p:spPr>
        <p:txBody>
          <a:bodyPr>
            <a:normAutofit fontScale="90000"/>
          </a:bodyPr>
          <a:lstStyle/>
          <a:p>
            <a:r>
              <a:rPr lang="en-US" dirty="0" smtClean="0"/>
              <a:t>Module 3: Upload a Batch File (2)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36</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Load Staff file (1 record). </a:t>
            </a:r>
          </a:p>
          <a:p>
            <a:pPr lvl="1"/>
            <a:r>
              <a:rPr lang="en-US" dirty="0" smtClean="0"/>
              <a:t>Assign IDs. </a:t>
            </a:r>
          </a:p>
          <a:p>
            <a:pPr lvl="1"/>
            <a:r>
              <a:rPr lang="en-US" dirty="0" smtClean="0"/>
              <a:t>Review results of Staff load.</a:t>
            </a:r>
          </a:p>
          <a:p>
            <a:r>
              <a:rPr lang="en-US" dirty="0" smtClean="0"/>
              <a:t>Quiz over Modules 1, 2, and 3</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2590801" y="3796526"/>
            <a:ext cx="3124200" cy="22987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4:  Enter Individual Student</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37</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239000" cy="990600"/>
          </a:xfrm>
        </p:spPr>
        <p:txBody>
          <a:bodyPr>
            <a:normAutofit/>
          </a:bodyPr>
          <a:lstStyle/>
          <a:p>
            <a:r>
              <a:rPr lang="en-US" sz="3600" dirty="0" smtClean="0"/>
              <a:t>Module 4: Enter Individual Student (1)</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38</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covers how to enter an individual to find the student or staff person’s unique ID.</a:t>
            </a:r>
          </a:p>
          <a:p>
            <a:r>
              <a:rPr lang="en-US" dirty="0" smtClean="0"/>
              <a:t>View </a:t>
            </a:r>
            <a:r>
              <a:rPr lang="en-US" dirty="0" smtClean="0">
                <a:hlinkClick r:id="rId3"/>
              </a:rPr>
              <a:t>Simulation</a:t>
            </a:r>
            <a:r>
              <a:rPr lang="en-US" dirty="0" smtClean="0"/>
              <a:t> / Q&amp;A</a:t>
            </a:r>
          </a:p>
          <a:p>
            <a:r>
              <a:rPr lang="en-US" dirty="0" smtClean="0"/>
              <a:t>Hands-on Exercise</a:t>
            </a:r>
          </a:p>
          <a:p>
            <a:r>
              <a:rPr lang="en-US" dirty="0" smtClean="0"/>
              <a:t>Quiz</a:t>
            </a:r>
          </a:p>
          <a:p>
            <a:endParaRPr lang="en-US" dirty="0" smtClean="0"/>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590800" y="36576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239000" cy="990600"/>
          </a:xfrm>
        </p:spPr>
        <p:txBody>
          <a:bodyPr>
            <a:normAutofit/>
          </a:bodyPr>
          <a:lstStyle/>
          <a:p>
            <a:r>
              <a:rPr lang="en-US" sz="3600" dirty="0" smtClean="0"/>
              <a:t>Module 4: Enter Individual Student (2)</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39</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Enter an individual student with middle name slightly different than on in your batch and update the master record.</a:t>
            </a:r>
          </a:p>
          <a:p>
            <a:r>
              <a:rPr lang="en-US" dirty="0" smtClean="0"/>
              <a:t>Quiz</a:t>
            </a:r>
          </a:p>
          <a:p>
            <a:endParaRPr lang="en-US" dirty="0" smtClean="0"/>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2590800" y="36576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Goals Day 1</a:t>
            </a:r>
            <a:endParaRPr lang="en-US" dirty="0"/>
          </a:p>
        </p:txBody>
      </p:sp>
      <p:sp>
        <p:nvSpPr>
          <p:cNvPr id="5" name="Footer Placeholder 4"/>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a:t>
            </a:fld>
            <a:endParaRPr lang="en-US"/>
          </a:p>
        </p:txBody>
      </p:sp>
      <p:sp>
        <p:nvSpPr>
          <p:cNvPr id="3" name="Content Placeholder 2"/>
          <p:cNvSpPr>
            <a:spLocks noGrp="1"/>
          </p:cNvSpPr>
          <p:nvPr>
            <p:ph sz="quarter" idx="1"/>
          </p:nvPr>
        </p:nvSpPr>
        <p:spPr/>
        <p:txBody>
          <a:bodyPr>
            <a:normAutofit/>
          </a:bodyPr>
          <a:lstStyle/>
          <a:p>
            <a:r>
              <a:rPr lang="en-US" dirty="0" smtClean="0"/>
              <a:t>Items we will cover today:</a:t>
            </a:r>
          </a:p>
          <a:p>
            <a:pPr lvl="1"/>
            <a:r>
              <a:rPr lang="en-US" dirty="0" smtClean="0"/>
              <a:t>Unique ID in the TSDS Big Picture</a:t>
            </a:r>
          </a:p>
          <a:p>
            <a:pPr lvl="1"/>
            <a:r>
              <a:rPr lang="en-US" dirty="0" smtClean="0"/>
              <a:t>TSDS Unique ID Overview</a:t>
            </a:r>
          </a:p>
          <a:p>
            <a:pPr lvl="1"/>
            <a:r>
              <a:rPr lang="en-US" dirty="0" smtClean="0"/>
              <a:t>Rollout Plan</a:t>
            </a:r>
          </a:p>
          <a:p>
            <a:pPr lvl="1"/>
            <a:r>
              <a:rPr lang="en-US" dirty="0" smtClean="0"/>
              <a:t>Training Class Format</a:t>
            </a:r>
          </a:p>
          <a:p>
            <a:pPr lvl="1"/>
            <a:r>
              <a:rPr lang="en-US" dirty="0" smtClean="0"/>
              <a:t>Support Model </a:t>
            </a:r>
          </a:p>
          <a:p>
            <a:pPr lvl="1"/>
            <a:r>
              <a:rPr lang="en-US" dirty="0" smtClean="0"/>
              <a:t>Project Share </a:t>
            </a:r>
            <a:endParaRPr lang="en-US" dirty="0" smtClean="0"/>
          </a:p>
          <a:p>
            <a:pPr lvl="1"/>
            <a:r>
              <a:rPr lang="en-US" dirty="0" smtClean="0"/>
              <a:t>Begin Unique ID System training</a:t>
            </a:r>
          </a:p>
          <a:p>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5:  Person Search</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40</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5: Person Search (1)</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41</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covers the various types of person searches available.</a:t>
            </a:r>
          </a:p>
          <a:p>
            <a:r>
              <a:rPr lang="en-US" dirty="0" smtClean="0"/>
              <a:t>View </a:t>
            </a:r>
            <a:r>
              <a:rPr lang="en-US" dirty="0" smtClean="0">
                <a:hlinkClick r:id="rId3"/>
              </a:rPr>
              <a:t>Simulation</a:t>
            </a:r>
            <a:r>
              <a:rPr lang="en-US" dirty="0" smtClean="0"/>
              <a:t> / Q&amp;A</a:t>
            </a:r>
          </a:p>
          <a:p>
            <a:r>
              <a:rPr lang="en-US" dirty="0" smtClean="0"/>
              <a:t>Hands-on Exercise</a:t>
            </a:r>
          </a:p>
          <a:p>
            <a:pPr>
              <a:buNone/>
            </a:pPr>
            <a:endParaRPr lang="en-US" dirty="0" smtClean="0"/>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590801" y="3567926"/>
            <a:ext cx="3124200" cy="229871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5: Person Search (2)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42</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Search for different students/staff</a:t>
            </a:r>
          </a:p>
          <a:p>
            <a:pPr>
              <a:buNone/>
            </a:pPr>
            <a:endParaRPr lang="en-US" dirty="0" smtClean="0"/>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2590801" y="3567926"/>
            <a:ext cx="3124200" cy="2298719"/>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6:  Batch/Group Search</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43</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858000" cy="990600"/>
          </a:xfrm>
        </p:spPr>
        <p:txBody>
          <a:bodyPr>
            <a:normAutofit/>
          </a:bodyPr>
          <a:lstStyle/>
          <a:p>
            <a:r>
              <a:rPr lang="en-US" sz="3600" dirty="0" smtClean="0"/>
              <a:t>Module 6: Batch/Group Search (1)</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44</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covers how to upload a batch file to search for one or more persons.</a:t>
            </a:r>
          </a:p>
          <a:p>
            <a:r>
              <a:rPr lang="en-US" dirty="0" smtClean="0"/>
              <a:t>View </a:t>
            </a:r>
            <a:r>
              <a:rPr lang="en-US" dirty="0" smtClean="0">
                <a:hlinkClick r:id="rId3"/>
              </a:rPr>
              <a:t>Simulation</a:t>
            </a:r>
            <a:r>
              <a:rPr lang="en-US" dirty="0" smtClean="0"/>
              <a:t> / Q&amp;A</a:t>
            </a:r>
          </a:p>
          <a:p>
            <a:r>
              <a:rPr lang="en-US" dirty="0" smtClean="0"/>
              <a:t>Hands-on Exercise</a:t>
            </a:r>
          </a:p>
          <a:p>
            <a:r>
              <a:rPr lang="en-US" dirty="0" smtClean="0"/>
              <a:t>Quiz</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743200" y="37338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6858000" cy="990600"/>
          </a:xfrm>
        </p:spPr>
        <p:txBody>
          <a:bodyPr>
            <a:normAutofit/>
          </a:bodyPr>
          <a:lstStyle/>
          <a:p>
            <a:r>
              <a:rPr lang="en-US" sz="3600" dirty="0" smtClean="0"/>
              <a:t>Module 6: Batch/Group Search (2)</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45</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Use the 2 batch files that you uploaded. Search for the names that were in them and see how the system does a search</a:t>
            </a:r>
          </a:p>
          <a:p>
            <a:r>
              <a:rPr lang="en-US" dirty="0" smtClean="0"/>
              <a:t>Quiz</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2743200" y="37338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7:  Extract and Download</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46</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239000" cy="990600"/>
          </a:xfrm>
        </p:spPr>
        <p:txBody>
          <a:bodyPr>
            <a:normAutofit/>
          </a:bodyPr>
          <a:lstStyle/>
          <a:p>
            <a:r>
              <a:rPr lang="en-US" sz="3600" dirty="0" smtClean="0"/>
              <a:t>Module 7: Extract and Download (1)</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47</a:t>
            </a:fld>
            <a:endParaRPr lang="en-US"/>
          </a:p>
        </p:txBody>
      </p:sp>
      <p:sp>
        <p:nvSpPr>
          <p:cNvPr id="3" name="Content Placeholder 2"/>
          <p:cNvSpPr>
            <a:spLocks noGrp="1"/>
          </p:cNvSpPr>
          <p:nvPr>
            <p:ph sz="quarter" idx="1"/>
          </p:nvPr>
        </p:nvSpPr>
        <p:spPr/>
        <p:txBody>
          <a:bodyPr>
            <a:normAutofit/>
          </a:bodyPr>
          <a:lstStyle/>
          <a:p>
            <a:pPr>
              <a:buNone/>
            </a:pPr>
            <a:r>
              <a:rPr lang="en-US" dirty="0" smtClean="0"/>
              <a:t>This module will cover the extract and download function - how to obtain lists of records</a:t>
            </a:r>
          </a:p>
          <a:p>
            <a:r>
              <a:rPr lang="en-US" dirty="0" smtClean="0"/>
              <a:t>View </a:t>
            </a:r>
            <a:r>
              <a:rPr lang="en-US" dirty="0" smtClean="0">
                <a:hlinkClick r:id="rId3"/>
              </a:rPr>
              <a:t>Simulation</a:t>
            </a:r>
            <a:r>
              <a:rPr lang="en-US" dirty="0" smtClean="0"/>
              <a:t> / Q&amp;A</a:t>
            </a:r>
          </a:p>
          <a:p>
            <a:r>
              <a:rPr lang="en-US" dirty="0" smtClean="0"/>
              <a:t>Hands-on Exercise</a:t>
            </a:r>
          </a:p>
          <a:p>
            <a:r>
              <a:rPr lang="en-US" dirty="0" smtClean="0"/>
              <a:t>Quiz</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4" cstate="print"/>
          <a:srcRect/>
          <a:stretch>
            <a:fillRect/>
          </a:stretch>
        </p:blipFill>
        <p:spPr bwMode="auto">
          <a:xfrm>
            <a:off x="2667000" y="3657600"/>
            <a:ext cx="3209453" cy="2361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28600"/>
            <a:ext cx="7239000" cy="990600"/>
          </a:xfrm>
        </p:spPr>
        <p:txBody>
          <a:bodyPr>
            <a:normAutofit/>
          </a:bodyPr>
          <a:lstStyle/>
          <a:p>
            <a:r>
              <a:rPr lang="en-US" sz="3600" dirty="0" smtClean="0"/>
              <a:t>Module 7: Extract and Download (2)</a:t>
            </a:r>
            <a:endParaRPr lang="en-US" sz="3600"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48</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On Home page, change filter to look at files that have Duplicates / Near Matches, and download one of the files.  </a:t>
            </a:r>
          </a:p>
          <a:p>
            <a:pPr lvl="1"/>
            <a:r>
              <a:rPr lang="en-US" dirty="0" smtClean="0"/>
              <a:t>Add several of them to a download cart and download them. </a:t>
            </a:r>
          </a:p>
          <a:p>
            <a:r>
              <a:rPr lang="en-US" dirty="0" smtClean="0"/>
              <a:t>Quiz</a:t>
            </a:r>
          </a:p>
          <a:p>
            <a:pPr>
              <a:buNone/>
            </a:pPr>
            <a:endParaRPr lang="en-US" dirty="0" smtClean="0"/>
          </a:p>
          <a:p>
            <a:pPr>
              <a:buNone/>
            </a:pPr>
            <a:endParaRPr lang="en-US" dirty="0" smtClean="0"/>
          </a:p>
          <a:p>
            <a:endParaRPr lang="en-US" dirty="0"/>
          </a:p>
        </p:txBody>
      </p:sp>
      <p:pic>
        <p:nvPicPr>
          <p:cNvPr id="6" name="Picture 2" descr="C:\Users\ccammack\AppData\Local\Microsoft\Windows\Temporary Internet Files\Content.IE5\B0T9AVBC\MC900234108[1].wmf"/>
          <p:cNvPicPr>
            <a:picLocks noChangeAspect="1" noChangeArrowheads="1"/>
          </p:cNvPicPr>
          <p:nvPr/>
        </p:nvPicPr>
        <p:blipFill>
          <a:blip r:embed="rId3" cstate="print"/>
          <a:srcRect/>
          <a:stretch>
            <a:fillRect/>
          </a:stretch>
        </p:blipFill>
        <p:spPr bwMode="auto">
          <a:xfrm>
            <a:off x="5867400" y="4191000"/>
            <a:ext cx="2277379" cy="16756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8:  Demographic Changes</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49</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Unique ID in TSDS</a:t>
            </a:r>
            <a:endParaRPr lang="en-US" dirty="0"/>
          </a:p>
        </p:txBody>
      </p:sp>
      <p:sp>
        <p:nvSpPr>
          <p:cNvPr id="7" name="Footer Placeholder 6"/>
          <p:cNvSpPr>
            <a:spLocks noGrp="1"/>
          </p:cNvSpPr>
          <p:nvPr>
            <p:ph type="ftr" sz="quarter" idx="11"/>
          </p:nvPr>
        </p:nvSpPr>
        <p:spPr/>
        <p:txBody>
          <a:bodyPr/>
          <a:lstStyle/>
          <a:p>
            <a:r>
              <a:rPr lang="en-US" smtClean="0"/>
              <a:t>TSDS Unique ID Training for ESCs / February 2013</a:t>
            </a:r>
            <a:endParaRPr lang="en-US"/>
          </a:p>
        </p:txBody>
      </p:sp>
      <p:sp>
        <p:nvSpPr>
          <p:cNvPr id="6" name="Slide Number Placeholder 5"/>
          <p:cNvSpPr>
            <a:spLocks noGrp="1"/>
          </p:cNvSpPr>
          <p:nvPr>
            <p:ph type="sldNum" sz="quarter" idx="12"/>
          </p:nvPr>
        </p:nvSpPr>
        <p:spPr/>
        <p:txBody>
          <a:bodyPr>
            <a:normAutofit fontScale="85000" lnSpcReduction="20000"/>
          </a:bodyPr>
          <a:lstStyle/>
          <a:p>
            <a:fld id="{5B718548-7D4E-4638-8659-3F8B2F7C3B14}" type="slidenum">
              <a:rPr lang="en-US" smtClean="0"/>
              <a:pPr/>
              <a:t>5</a:t>
            </a:fld>
            <a:endParaRPr lang="en-US"/>
          </a:p>
        </p:txBody>
      </p:sp>
      <p:sp>
        <p:nvSpPr>
          <p:cNvPr id="3" name="Content Placeholder 2"/>
          <p:cNvSpPr>
            <a:spLocks noGrp="1"/>
          </p:cNvSpPr>
          <p:nvPr>
            <p:ph sz="quarter" idx="1"/>
          </p:nvPr>
        </p:nvSpPr>
        <p:spPr>
          <a:xfrm>
            <a:off x="612648" y="1600200"/>
            <a:ext cx="8153400" cy="4572000"/>
          </a:xfrm>
        </p:spPr>
        <p:txBody>
          <a:bodyPr>
            <a:normAutofit fontScale="92500"/>
          </a:bodyPr>
          <a:lstStyle/>
          <a:p>
            <a:r>
              <a:rPr lang="en-US" dirty="0" smtClean="0"/>
              <a:t>Unique ID    Phase I of the TSDS Project</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To synchronize Unique ID and PID, all 1,245 districts and charter schools must implement Unique ID spring 2013</a:t>
            </a:r>
          </a:p>
          <a:p>
            <a:pPr>
              <a:buNone/>
            </a:pPr>
            <a:endParaRPr lang="en-US" dirty="0" smtClean="0"/>
          </a:p>
        </p:txBody>
      </p:sp>
      <p:pic>
        <p:nvPicPr>
          <p:cNvPr id="4" name="Picture 3" descr="TSDS-Basicgreyflow_Uniq-ID.png"/>
          <p:cNvPicPr>
            <a:picLocks noChangeAspect="1"/>
          </p:cNvPicPr>
          <p:nvPr/>
        </p:nvPicPr>
        <p:blipFill>
          <a:blip r:embed="rId2" cstate="print"/>
          <a:stretch>
            <a:fillRect/>
          </a:stretch>
        </p:blipFill>
        <p:spPr>
          <a:xfrm>
            <a:off x="1676400" y="2209800"/>
            <a:ext cx="5411433" cy="2807340"/>
          </a:xfrm>
          <a:prstGeom prst="rect">
            <a:avLst/>
          </a:prstGeom>
        </p:spPr>
      </p:pic>
      <p:sp>
        <p:nvSpPr>
          <p:cNvPr id="5" name="Right Arrow 4"/>
          <p:cNvSpPr/>
          <p:nvPr/>
        </p:nvSpPr>
        <p:spPr>
          <a:xfrm flipV="1">
            <a:off x="2362200" y="1828800"/>
            <a:ext cx="304800" cy="15240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and </a:t>
            </a:r>
            <a:r>
              <a:rPr lang="en-US" dirty="0" err="1" smtClean="0"/>
              <a:t>TREx</a:t>
            </a: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50</a:t>
            </a:fld>
            <a:endParaRPr lang="en-US"/>
          </a:p>
        </p:txBody>
      </p:sp>
      <p:sp>
        <p:nvSpPr>
          <p:cNvPr id="3" name="Content Placeholder 2"/>
          <p:cNvSpPr>
            <a:spLocks noGrp="1"/>
          </p:cNvSpPr>
          <p:nvPr>
            <p:ph sz="quarter" idx="1"/>
          </p:nvPr>
        </p:nvSpPr>
        <p:spPr/>
        <p:txBody>
          <a:bodyPr>
            <a:normAutofit fontScale="92500" lnSpcReduction="10000"/>
          </a:bodyPr>
          <a:lstStyle/>
          <a:p>
            <a:r>
              <a:rPr lang="en-US" dirty="0" smtClean="0"/>
              <a:t>While the TSDS Unique ID database is being created,  LEAs cannot submit PET files </a:t>
            </a:r>
            <a:r>
              <a:rPr lang="en-US" b="1" dirty="0" smtClean="0">
                <a:solidFill>
                  <a:schemeClr val="accent1"/>
                </a:solidFill>
              </a:rPr>
              <a:t>(March 11 – 25, 2013)</a:t>
            </a:r>
          </a:p>
          <a:p>
            <a:r>
              <a:rPr lang="en-US" dirty="0" smtClean="0"/>
              <a:t>Starting </a:t>
            </a:r>
            <a:r>
              <a:rPr lang="en-US" b="1" dirty="0" smtClean="0">
                <a:solidFill>
                  <a:schemeClr val="accent1"/>
                </a:solidFill>
              </a:rPr>
              <a:t>March 25, 2013:</a:t>
            </a:r>
          </a:p>
          <a:p>
            <a:pPr lvl="1"/>
            <a:r>
              <a:rPr lang="en-US" dirty="0" smtClean="0"/>
              <a:t>PET submission files will be checked against the TSDS Unique ID database to ensure Unique IDs have been previously  assigned.</a:t>
            </a:r>
          </a:p>
          <a:p>
            <a:pPr lvl="1"/>
            <a:r>
              <a:rPr lang="en-US" dirty="0" smtClean="0"/>
              <a:t>All demographic updates must be made through the TSDS Unique ID system (Neither PID Update nor PEIMS Demographics Revision Flag will be allowed).</a:t>
            </a:r>
          </a:p>
          <a:p>
            <a:r>
              <a:rPr lang="en-US" dirty="0" smtClean="0"/>
              <a:t>TSDS Unique ID will be added to the PET submission file and the TREx extraction file in the </a:t>
            </a:r>
            <a:r>
              <a:rPr lang="en-US" b="1" dirty="0" smtClean="0">
                <a:solidFill>
                  <a:schemeClr val="accent1"/>
                </a:solidFill>
              </a:rPr>
              <a:t>2013-14</a:t>
            </a:r>
            <a:r>
              <a:rPr lang="en-US" dirty="0" smtClean="0"/>
              <a:t> school year.</a:t>
            </a:r>
          </a:p>
          <a:p>
            <a:pPr lvl="1">
              <a:buNone/>
            </a:pP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PET Changes 	</a:t>
            </a:r>
            <a:endParaRPr lang="en-US" dirty="0"/>
          </a:p>
        </p:txBody>
      </p:sp>
      <p:sp>
        <p:nvSpPr>
          <p:cNvPr id="3" name="Footer Placeholder 2"/>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51</a:t>
            </a:fld>
            <a:endParaRPr lang="en-US"/>
          </a:p>
        </p:txBody>
      </p:sp>
      <p:sp>
        <p:nvSpPr>
          <p:cNvPr id="5" name="Content Placeholder 4"/>
          <p:cNvSpPr>
            <a:spLocks noGrp="1"/>
          </p:cNvSpPr>
          <p:nvPr>
            <p:ph sz="quarter" idx="1"/>
          </p:nvPr>
        </p:nvSpPr>
        <p:spPr/>
        <p:txBody>
          <a:bodyPr/>
          <a:lstStyle/>
          <a:p>
            <a:r>
              <a:rPr lang="en-US" dirty="0" smtClean="0"/>
              <a:t>Once you have assigned Unique IDs to all of your students, you are ready to submit a PET File.</a:t>
            </a:r>
          </a:p>
          <a:p>
            <a:r>
              <a:rPr lang="en-US" dirty="0" smtClean="0"/>
              <a:t>TEA will match First Name, Last Name, Date of Birth and SSN/S-Number to the TSDS Unique ID database to see if there is a match.  If there is not a match, the PET Record will be rejected.</a:t>
            </a:r>
          </a:p>
          <a:p>
            <a:r>
              <a:rPr lang="en-US" dirty="0" smtClean="0"/>
              <a:t>The user will need to add the Student to the TSDS Unique ID System before submitting the PET Record again.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PEIMS Changes	</a:t>
            </a:r>
            <a:endParaRPr lang="en-US" dirty="0"/>
          </a:p>
        </p:txBody>
      </p:sp>
      <p:sp>
        <p:nvSpPr>
          <p:cNvPr id="3" name="Footer Placeholder 2"/>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52</a:t>
            </a:fld>
            <a:endParaRPr lang="en-US"/>
          </a:p>
        </p:txBody>
      </p:sp>
      <p:sp>
        <p:nvSpPr>
          <p:cNvPr id="5" name="Content Placeholder 4"/>
          <p:cNvSpPr>
            <a:spLocks noGrp="1"/>
          </p:cNvSpPr>
          <p:nvPr>
            <p:ph sz="quarter" idx="1"/>
          </p:nvPr>
        </p:nvSpPr>
        <p:spPr/>
        <p:txBody>
          <a:bodyPr/>
          <a:lstStyle/>
          <a:p>
            <a:r>
              <a:rPr lang="en-US" dirty="0" smtClean="0"/>
              <a:t>Once you have assigned Unique IDs to all of your students and staff, you are ready to submit your PEIMS Submission 3 file.  </a:t>
            </a:r>
          </a:p>
          <a:p>
            <a:r>
              <a:rPr lang="en-US" dirty="0" smtClean="0"/>
              <a:t>Existing matching logic is still in place and LEAs will receive PID errors and PID discrepancies when certain demographic information does not match between the PEIMS submission file and the UID database.</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Changes</a:t>
            </a:r>
            <a:endParaRPr lang="en-US" dirty="0"/>
          </a:p>
        </p:txBody>
      </p:sp>
      <p:sp>
        <p:nvSpPr>
          <p:cNvPr id="3" name="Footer Placeholder 2"/>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53</a:t>
            </a:fld>
            <a:endParaRPr lang="en-US"/>
          </a:p>
        </p:txBody>
      </p:sp>
      <p:sp>
        <p:nvSpPr>
          <p:cNvPr id="5" name="Content Placeholder 4"/>
          <p:cNvSpPr>
            <a:spLocks noGrp="1"/>
          </p:cNvSpPr>
          <p:nvPr>
            <p:ph sz="quarter" idx="1"/>
          </p:nvPr>
        </p:nvSpPr>
        <p:spPr/>
        <p:txBody>
          <a:bodyPr/>
          <a:lstStyle/>
          <a:p>
            <a:r>
              <a:rPr lang="en-US" dirty="0" smtClean="0"/>
              <a:t>Use the Search Person menu option to make demographic changes.  </a:t>
            </a:r>
          </a:p>
          <a:p>
            <a:r>
              <a:rPr lang="en-US" dirty="0" smtClean="0"/>
              <a:t>Campus and LEA users will have the Edit Person button on the Search Person page.</a:t>
            </a:r>
          </a:p>
          <a:p>
            <a:r>
              <a:rPr lang="en-US" dirty="0" smtClean="0"/>
              <a:t>Camps and LEA Search users will </a:t>
            </a:r>
            <a:r>
              <a:rPr lang="en-US" b="1" dirty="0" smtClean="0">
                <a:solidFill>
                  <a:srgbClr val="0070C0"/>
                </a:solidFill>
              </a:rPr>
              <a:t>not</a:t>
            </a:r>
            <a:r>
              <a:rPr lang="en-US" dirty="0" smtClean="0"/>
              <a:t> have the Edit Person button on the Search Person page.</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 Changes</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54</a:t>
            </a:fld>
            <a:endParaRPr lang="en-US"/>
          </a:p>
        </p:txBody>
      </p:sp>
      <p:sp>
        <p:nvSpPr>
          <p:cNvPr id="3" name="Content Placeholder 2"/>
          <p:cNvSpPr>
            <a:spLocks noGrp="1"/>
          </p:cNvSpPr>
          <p:nvPr>
            <p:ph sz="quarter" idx="1"/>
          </p:nvPr>
        </p:nvSpPr>
        <p:spPr/>
        <p:txBody>
          <a:bodyPr>
            <a:normAutofit/>
          </a:bodyPr>
          <a:lstStyle/>
          <a:p>
            <a:r>
              <a:rPr lang="en-US" dirty="0" smtClean="0"/>
              <a:t>Hands-on Exercise</a:t>
            </a:r>
          </a:p>
          <a:p>
            <a:pPr lvl="1"/>
            <a:r>
              <a:rPr lang="en-US" dirty="0" smtClean="0"/>
              <a:t>Submit your own information as a Staff record.  Then using the Search Person option, change the name on the Staff record.</a:t>
            </a:r>
          </a:p>
          <a:p>
            <a:pPr lvl="1">
              <a:buNone/>
            </a:pP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4000" dirty="0" smtClean="0"/>
              <a:t>Module 9:  TEA Administrator</a:t>
            </a:r>
            <a:endParaRPr lang="en-US" sz="4000" dirty="0"/>
          </a:p>
        </p:txBody>
      </p:sp>
      <p:sp>
        <p:nvSpPr>
          <p:cNvPr id="3" name="Slide Number Placeholder 2"/>
          <p:cNvSpPr>
            <a:spLocks noGrp="1"/>
          </p:cNvSpPr>
          <p:nvPr>
            <p:ph type="sldNum" sz="quarter" idx="11"/>
          </p:nvPr>
        </p:nvSpPr>
        <p:spPr/>
        <p:txBody>
          <a:bodyPr/>
          <a:lstStyle/>
          <a:p>
            <a:fld id="{5B718548-7D4E-4638-8659-3F8B2F7C3B14}" type="slidenum">
              <a:rPr lang="en-US" smtClean="0"/>
              <a:pPr/>
              <a:t>55</a:t>
            </a:fld>
            <a:endParaRPr lang="en-US"/>
          </a:p>
        </p:txBody>
      </p:sp>
      <p:sp>
        <p:nvSpPr>
          <p:cNvPr id="5" name="Footer Placeholder 4"/>
          <p:cNvSpPr>
            <a:spLocks noGrp="1"/>
          </p:cNvSpPr>
          <p:nvPr>
            <p:ph type="ftr" sz="quarter" idx="12"/>
          </p:nvPr>
        </p:nvSpPr>
        <p:spPr/>
        <p:txBody>
          <a:bodyPr/>
          <a:lstStyle/>
          <a:p>
            <a:r>
              <a:rPr lang="en-US" smtClean="0"/>
              <a:t>TSDS Unique ID Training for ESCs / February 2013</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 Administrator (1)</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56</a:t>
            </a:fld>
            <a:endParaRPr lang="en-US"/>
          </a:p>
        </p:txBody>
      </p:sp>
      <p:sp>
        <p:nvSpPr>
          <p:cNvPr id="3" name="Content Placeholder 2"/>
          <p:cNvSpPr>
            <a:spLocks noGrp="1"/>
          </p:cNvSpPr>
          <p:nvPr>
            <p:ph sz="quarter" idx="1"/>
          </p:nvPr>
        </p:nvSpPr>
        <p:spPr/>
        <p:txBody>
          <a:bodyPr>
            <a:normAutofit/>
          </a:bodyPr>
          <a:lstStyle/>
          <a:p>
            <a:pPr lvl="0"/>
            <a:r>
              <a:rPr lang="en-US" b="1" dirty="0" smtClean="0"/>
              <a:t>Administrator Reports:</a:t>
            </a:r>
          </a:p>
          <a:p>
            <a:pPr lvl="1"/>
            <a:r>
              <a:rPr lang="en-US" b="1" dirty="0" smtClean="0"/>
              <a:t>No History Report:  </a:t>
            </a:r>
            <a:r>
              <a:rPr lang="en-US" dirty="0" smtClean="0"/>
              <a:t>Lists all LEAs that have not submitted data within a specific timeframe.</a:t>
            </a:r>
          </a:p>
          <a:p>
            <a:pPr lvl="1"/>
            <a:r>
              <a:rPr lang="en-US" b="1" dirty="0" smtClean="0"/>
              <a:t>Cancelled Records Report:   </a:t>
            </a:r>
            <a:r>
              <a:rPr lang="en-US" dirty="0" smtClean="0"/>
              <a:t>Administrator can view all cancelled records in the system. </a:t>
            </a:r>
          </a:p>
          <a:p>
            <a:pPr lvl="1"/>
            <a:r>
              <a:rPr lang="en-US" b="1" dirty="0" smtClean="0"/>
              <a:t>Near Match Report:  </a:t>
            </a:r>
            <a:r>
              <a:rPr lang="en-US" dirty="0" smtClean="0"/>
              <a:t>Provides administrators with information about any pending near matches in the system.</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TEA Administrator (2)</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57</a:t>
            </a:fld>
            <a:endParaRPr lang="en-US"/>
          </a:p>
        </p:txBody>
      </p:sp>
      <p:sp>
        <p:nvSpPr>
          <p:cNvPr id="3" name="Content Placeholder 2"/>
          <p:cNvSpPr>
            <a:spLocks noGrp="1"/>
          </p:cNvSpPr>
          <p:nvPr>
            <p:ph sz="quarter" idx="1"/>
          </p:nvPr>
        </p:nvSpPr>
        <p:spPr/>
        <p:txBody>
          <a:bodyPr>
            <a:normAutofit/>
          </a:bodyPr>
          <a:lstStyle/>
          <a:p>
            <a:pPr lvl="0"/>
            <a:r>
              <a:rPr lang="en-US" b="1" dirty="0" smtClean="0"/>
              <a:t>Administrator Functions:</a:t>
            </a:r>
          </a:p>
          <a:p>
            <a:pPr lvl="1"/>
            <a:r>
              <a:rPr lang="en-US" b="1" dirty="0" smtClean="0"/>
              <a:t>Review Duplicate IDs</a:t>
            </a:r>
            <a:r>
              <a:rPr lang="en-US" dirty="0" smtClean="0"/>
              <a:t>:  The TEA Administrator will be able to review duplicate IDs to compare records that potentially share one identifier.</a:t>
            </a:r>
          </a:p>
          <a:p>
            <a:pPr lvl="1"/>
            <a:r>
              <a:rPr lang="en-US" b="1" dirty="0" smtClean="0"/>
              <a:t>Retire an ID</a:t>
            </a:r>
            <a:r>
              <a:rPr lang="en-US" dirty="0" smtClean="0"/>
              <a:t>:  The TEA Administrator will use this function to retire a duplicate ID so that it will not mistakenly be used again. </a:t>
            </a:r>
          </a:p>
          <a:p>
            <a:pPr lvl="1"/>
            <a:r>
              <a:rPr lang="en-US" b="1" dirty="0" smtClean="0"/>
              <a:t>Separate Shared ID</a:t>
            </a:r>
            <a:r>
              <a:rPr lang="en-US" dirty="0" smtClean="0"/>
              <a:t>:  The TEA Administrator will use this function to locate situations where one ID was assigned to two different people and separate the two records.</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TSDS Administrator (3)</a:t>
            </a:r>
            <a:endParaRPr lang="en-US" dirty="0"/>
          </a:p>
        </p:txBody>
      </p:sp>
      <p:sp>
        <p:nvSpPr>
          <p:cNvPr id="3" name="Footer Placeholder 2"/>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58</a:t>
            </a:fld>
            <a:endParaRPr lang="en-US"/>
          </a:p>
        </p:txBody>
      </p:sp>
      <p:pic>
        <p:nvPicPr>
          <p:cNvPr id="2051" name="Picture 3"/>
          <p:cNvPicPr>
            <a:picLocks noGrp="1" noChangeAspect="1" noChangeArrowheads="1"/>
          </p:cNvPicPr>
          <p:nvPr>
            <p:ph sz="quarter" idx="1"/>
          </p:nvPr>
        </p:nvPicPr>
        <p:blipFill>
          <a:blip r:embed="rId2" cstate="print"/>
          <a:srcRect/>
          <a:stretch>
            <a:fillRect/>
          </a:stretch>
        </p:blipFill>
        <p:spPr bwMode="auto">
          <a:xfrm>
            <a:off x="685800" y="1828800"/>
            <a:ext cx="7391400" cy="3429000"/>
          </a:xfrm>
          <a:prstGeom prst="rect">
            <a:avLst/>
          </a:prstGeom>
          <a:noFill/>
          <a:ln w="19050">
            <a:solidFill>
              <a:schemeClr val="tx1"/>
            </a:solidFill>
            <a:miter lim="800000"/>
            <a:headEnd/>
            <a:tailEnd/>
          </a:ln>
        </p:spPr>
      </p:pic>
      <p:sp>
        <p:nvSpPr>
          <p:cNvPr id="8" name="Oval 7"/>
          <p:cNvSpPr/>
          <p:nvPr/>
        </p:nvSpPr>
        <p:spPr>
          <a:xfrm>
            <a:off x="533400" y="2895600"/>
            <a:ext cx="1752600" cy="1447800"/>
          </a:xfrm>
          <a:prstGeom prst="ellipse">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Questions about Training</a:t>
            </a:r>
            <a:endParaRPr lang="en-US" dirty="0"/>
          </a:p>
        </p:txBody>
      </p:sp>
      <p:sp>
        <p:nvSpPr>
          <p:cNvPr id="3" name="Footer Placeholder 2"/>
          <p:cNvSpPr>
            <a:spLocks noGrp="1"/>
          </p:cNvSpPr>
          <p:nvPr>
            <p:ph type="ftr" sz="quarter" idx="11"/>
          </p:nvPr>
        </p:nvSpPr>
        <p:spPr/>
        <p:txBody>
          <a:bodyPr/>
          <a:lstStyle/>
          <a:p>
            <a:r>
              <a:rPr lang="en-US" dirty="0" smtClean="0"/>
              <a:t>TSDS Unique ID Training for ESCs / February 2013</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59</a:t>
            </a:fld>
            <a:endParaRPr lang="en-US"/>
          </a:p>
        </p:txBody>
      </p:sp>
      <p:sp>
        <p:nvSpPr>
          <p:cNvPr id="10" name="Content Placeholder 9"/>
          <p:cNvSpPr>
            <a:spLocks noGrp="1"/>
          </p:cNvSpPr>
          <p:nvPr>
            <p:ph sz="quarter" idx="1"/>
          </p:nvPr>
        </p:nvSpPr>
        <p:spPr/>
        <p:txBody>
          <a:bodyPr/>
          <a:lstStyle/>
          <a:p>
            <a:pPr marL="0" marR="0">
              <a:spcBef>
                <a:spcPts val="0"/>
              </a:spcBef>
              <a:spcAft>
                <a:spcPts val="0"/>
              </a:spcAft>
              <a:buNone/>
            </a:pPr>
            <a:r>
              <a:rPr lang="en-US" sz="3200" dirty="0" smtClean="0">
                <a:solidFill>
                  <a:srgbClr val="1F497D"/>
                </a:solidFill>
                <a:latin typeface="Calibri"/>
                <a:ea typeface="Calibri"/>
              </a:rPr>
              <a:t>For additional questions or clarification about Unique ID training, please contact us at –</a:t>
            </a:r>
            <a:endParaRPr lang="en-US" sz="3200" dirty="0" smtClean="0">
              <a:latin typeface="Calibri"/>
              <a:ea typeface="Calibri"/>
            </a:endParaRPr>
          </a:p>
          <a:p>
            <a:pPr marL="0" marR="0">
              <a:spcBef>
                <a:spcPts val="0"/>
              </a:spcBef>
              <a:spcAft>
                <a:spcPts val="0"/>
              </a:spcAft>
              <a:buNone/>
            </a:pPr>
            <a:r>
              <a:rPr lang="en-US" sz="3200" dirty="0" smtClean="0">
                <a:solidFill>
                  <a:srgbClr val="1F497D"/>
                </a:solidFill>
                <a:latin typeface="Calibri"/>
                <a:ea typeface="Calibri"/>
              </a:rPr>
              <a:t> </a:t>
            </a:r>
            <a:endParaRPr lang="en-US" sz="3200" dirty="0" smtClean="0">
              <a:latin typeface="Calibri"/>
              <a:ea typeface="Calibri"/>
            </a:endParaRPr>
          </a:p>
          <a:p>
            <a:pPr marL="0" marR="0" algn="ctr">
              <a:spcBef>
                <a:spcPts val="0"/>
              </a:spcBef>
              <a:spcAft>
                <a:spcPts val="0"/>
              </a:spcAft>
              <a:buNone/>
            </a:pPr>
            <a:r>
              <a:rPr lang="en-US" sz="3200" u="sng" dirty="0" smtClean="0">
                <a:solidFill>
                  <a:srgbClr val="1F497D"/>
                </a:solidFill>
                <a:latin typeface="Calibri"/>
                <a:ea typeface="Calibri"/>
                <a:hlinkClick r:id="rId2"/>
              </a:rPr>
              <a:t>TSDS_Training@tea.state.tx.us</a:t>
            </a:r>
            <a:r>
              <a:rPr lang="en-US" sz="3200" dirty="0" smtClean="0">
                <a:solidFill>
                  <a:srgbClr val="1F497D"/>
                </a:solidFill>
                <a:latin typeface="Calibri"/>
                <a:ea typeface="Calibri"/>
              </a:rPr>
              <a:t> </a:t>
            </a:r>
          </a:p>
          <a:p>
            <a:pPr marL="0" marR="0" algn="ctr">
              <a:spcBef>
                <a:spcPts val="0"/>
              </a:spcBef>
              <a:spcAft>
                <a:spcPts val="0"/>
              </a:spcAft>
              <a:buNone/>
            </a:pPr>
            <a:endParaRPr lang="en-US" sz="3200" dirty="0" smtClean="0">
              <a:latin typeface="Calibri"/>
              <a:ea typeface="Calibri"/>
            </a:endParaRPr>
          </a:p>
          <a:p>
            <a:pPr marL="0" marR="0">
              <a:spcBef>
                <a:spcPts val="0"/>
              </a:spcBef>
              <a:spcAft>
                <a:spcPts val="0"/>
              </a:spcAft>
              <a:buNone/>
            </a:pPr>
            <a:r>
              <a:rPr lang="en-US" sz="3200" dirty="0" smtClean="0">
                <a:solidFill>
                  <a:srgbClr val="1F497D"/>
                </a:solidFill>
                <a:latin typeface="Calibri"/>
                <a:ea typeface="Calibri"/>
              </a:rPr>
              <a:t> </a:t>
            </a:r>
            <a:endParaRPr lang="en-US" sz="3200" dirty="0" smtClean="0">
              <a:latin typeface="Calibri"/>
              <a:ea typeface="Calibri"/>
            </a:endParaRPr>
          </a:p>
          <a:p>
            <a:endParaRPr lang="en-US" dirty="0"/>
          </a:p>
        </p:txBody>
      </p:sp>
      <p:pic>
        <p:nvPicPr>
          <p:cNvPr id="1027" name="Picture 3" descr="C:\Users\ccammack\AppData\Local\Microsoft\Windows\Temporary Internet Files\Content.IE5\UQIA0KST\MC900237886[2].wmf"/>
          <p:cNvPicPr>
            <a:picLocks noChangeAspect="1" noChangeArrowheads="1"/>
          </p:cNvPicPr>
          <p:nvPr/>
        </p:nvPicPr>
        <p:blipFill>
          <a:blip r:embed="rId3" cstate="print"/>
          <a:srcRect/>
          <a:stretch>
            <a:fillRect/>
          </a:stretch>
        </p:blipFill>
        <p:spPr bwMode="auto">
          <a:xfrm>
            <a:off x="2971801" y="4035884"/>
            <a:ext cx="2438400" cy="195072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TSDS Unique ID Overview  (1)</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6</a:t>
            </a:fld>
            <a:endParaRPr lang="en-US"/>
          </a:p>
        </p:txBody>
      </p:sp>
      <p:sp>
        <p:nvSpPr>
          <p:cNvPr id="3" name="Content Placeholder 2"/>
          <p:cNvSpPr>
            <a:spLocks noGrp="1"/>
          </p:cNvSpPr>
          <p:nvPr>
            <p:ph sz="quarter" idx="1"/>
          </p:nvPr>
        </p:nvSpPr>
        <p:spPr/>
        <p:txBody>
          <a:bodyPr/>
          <a:lstStyle/>
          <a:p>
            <a:r>
              <a:rPr lang="en-US" dirty="0" smtClean="0"/>
              <a:t>A Unique ID is required for each </a:t>
            </a:r>
            <a:r>
              <a:rPr lang="en-US" i="1" u="sng" dirty="0" smtClean="0"/>
              <a:t>Student</a:t>
            </a:r>
            <a:r>
              <a:rPr lang="en-US" dirty="0" smtClean="0"/>
              <a:t> and </a:t>
            </a:r>
            <a:r>
              <a:rPr lang="en-US" i="1" u="sng" dirty="0" smtClean="0"/>
              <a:t>Staff member</a:t>
            </a:r>
            <a:r>
              <a:rPr lang="en-US" dirty="0" smtClean="0"/>
              <a:t> to load information into the TSDS Education Data Warehouse (EDW).</a:t>
            </a:r>
          </a:p>
          <a:p>
            <a:endParaRPr lang="en-US" dirty="0"/>
          </a:p>
        </p:txBody>
      </p:sp>
      <p:grpSp>
        <p:nvGrpSpPr>
          <p:cNvPr id="11" name="Group 10"/>
          <p:cNvGrpSpPr/>
          <p:nvPr/>
        </p:nvGrpSpPr>
        <p:grpSpPr>
          <a:xfrm>
            <a:off x="1371600" y="3124200"/>
            <a:ext cx="6478233" cy="3131637"/>
            <a:chOff x="1752600" y="2971800"/>
            <a:chExt cx="6478233" cy="3131637"/>
          </a:xfrm>
        </p:grpSpPr>
        <p:pic>
          <p:nvPicPr>
            <p:cNvPr id="6" name="Picture 5" descr="TSDS-Basicgreyflow_Uniq-ID.png"/>
            <p:cNvPicPr>
              <a:picLocks noChangeAspect="1"/>
            </p:cNvPicPr>
            <p:nvPr/>
          </p:nvPicPr>
          <p:blipFill>
            <a:blip r:embed="rId3" cstate="print"/>
            <a:stretch>
              <a:fillRect/>
            </a:stretch>
          </p:blipFill>
          <p:spPr>
            <a:xfrm>
              <a:off x="3810000" y="3810000"/>
              <a:ext cx="4420833" cy="2293437"/>
            </a:xfrm>
            <a:prstGeom prst="rect">
              <a:avLst/>
            </a:prstGeom>
          </p:spPr>
        </p:pic>
        <p:sp>
          <p:nvSpPr>
            <p:cNvPr id="9" name="Bent Arrow 8"/>
            <p:cNvSpPr/>
            <p:nvPr/>
          </p:nvSpPr>
          <p:spPr>
            <a:xfrm rot="5400000">
              <a:off x="3810000" y="2514600"/>
              <a:ext cx="685800" cy="2362200"/>
            </a:xfrm>
            <a:prstGeom prst="bentArrow">
              <a:avLst>
                <a:gd name="adj1" fmla="val 15163"/>
                <a:gd name="adj2" fmla="val 25000"/>
                <a:gd name="adj3" fmla="val 25000"/>
                <a:gd name="adj4" fmla="val 4375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Picture 6" descr="TeacherStudents.jpg"/>
            <p:cNvPicPr>
              <a:picLocks noChangeAspect="1"/>
            </p:cNvPicPr>
            <p:nvPr/>
          </p:nvPicPr>
          <p:blipFill>
            <a:blip r:embed="rId4" cstate="print"/>
            <a:stretch>
              <a:fillRect/>
            </a:stretch>
          </p:blipFill>
          <p:spPr>
            <a:xfrm>
              <a:off x="1981200" y="3124200"/>
              <a:ext cx="1171575" cy="1219200"/>
            </a:xfrm>
            <a:prstGeom prst="rect">
              <a:avLst/>
            </a:prstGeom>
          </p:spPr>
        </p:pic>
        <p:sp>
          <p:nvSpPr>
            <p:cNvPr id="10" name="Oval 9"/>
            <p:cNvSpPr/>
            <p:nvPr/>
          </p:nvSpPr>
          <p:spPr>
            <a:xfrm>
              <a:off x="1752600" y="2971800"/>
              <a:ext cx="1524000" cy="1524000"/>
            </a:xfrm>
            <a:prstGeom prst="ellipse">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TSDS Unique ID Overview  (2)</a:t>
            </a:r>
            <a:r>
              <a:rPr lang="en-US" dirty="0" smtClean="0"/>
              <a:t>	</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7</a:t>
            </a:fld>
            <a:endParaRPr lang="en-US"/>
          </a:p>
        </p:txBody>
      </p:sp>
      <p:sp>
        <p:nvSpPr>
          <p:cNvPr id="3" name="Content Placeholder 2"/>
          <p:cNvSpPr>
            <a:spLocks noGrp="1"/>
          </p:cNvSpPr>
          <p:nvPr>
            <p:ph sz="quarter" idx="1"/>
          </p:nvPr>
        </p:nvSpPr>
        <p:spPr/>
        <p:txBody>
          <a:bodyPr/>
          <a:lstStyle/>
          <a:p>
            <a:r>
              <a:rPr lang="en-US" dirty="0" smtClean="0"/>
              <a:t>Unique ID will be the gateway to PID</a:t>
            </a:r>
            <a:endParaRPr lang="en-US" dirty="0"/>
          </a:p>
        </p:txBody>
      </p:sp>
      <p:grpSp>
        <p:nvGrpSpPr>
          <p:cNvPr id="16" name="Group 15"/>
          <p:cNvGrpSpPr/>
          <p:nvPr/>
        </p:nvGrpSpPr>
        <p:grpSpPr>
          <a:xfrm>
            <a:off x="3352800" y="3505200"/>
            <a:ext cx="3810000" cy="2133600"/>
            <a:chOff x="2438400" y="3352800"/>
            <a:chExt cx="3810000" cy="2133600"/>
          </a:xfrm>
        </p:grpSpPr>
        <p:sp>
          <p:nvSpPr>
            <p:cNvPr id="6" name="Rounded Rectangle 5"/>
            <p:cNvSpPr/>
            <p:nvPr/>
          </p:nvSpPr>
          <p:spPr>
            <a:xfrm>
              <a:off x="2438400" y="3352800"/>
              <a:ext cx="1371600" cy="21336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876800" y="3352800"/>
              <a:ext cx="1371600" cy="2133600"/>
            </a:xfrm>
            <a:prstGeom prst="roundRect">
              <a:avLst/>
            </a:prstGeom>
            <a:solidFill>
              <a:srgbClr val="BE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4038600" y="4038600"/>
              <a:ext cx="609600" cy="914400"/>
            </a:xfrm>
            <a:prstGeom prst="roundRect">
              <a:avLst/>
            </a:prstGeom>
            <a:solidFill>
              <a:srgbClr val="BE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514600" y="4114800"/>
              <a:ext cx="1295400" cy="381000"/>
            </a:xfrm>
            <a:prstGeom prst="rect">
              <a:avLst/>
            </a:prstGeom>
            <a:noFill/>
          </p:spPr>
          <p:txBody>
            <a:bodyPr wrap="square" rtlCol="0">
              <a:spAutoFit/>
            </a:bodyPr>
            <a:lstStyle/>
            <a:p>
              <a:r>
                <a:rPr lang="en-US" dirty="0" smtClean="0"/>
                <a:t>Unique ID</a:t>
              </a:r>
              <a:endParaRPr lang="en-US" dirty="0"/>
            </a:p>
          </p:txBody>
        </p:sp>
        <p:sp>
          <p:nvSpPr>
            <p:cNvPr id="10" name="TextBox 9"/>
            <p:cNvSpPr txBox="1"/>
            <p:nvPr/>
          </p:nvSpPr>
          <p:spPr>
            <a:xfrm>
              <a:off x="5029200" y="4191000"/>
              <a:ext cx="1066800" cy="369332"/>
            </a:xfrm>
            <a:prstGeom prst="rect">
              <a:avLst/>
            </a:prstGeom>
            <a:noFill/>
          </p:spPr>
          <p:txBody>
            <a:bodyPr wrap="square" rtlCol="0">
              <a:spAutoFit/>
            </a:bodyPr>
            <a:lstStyle/>
            <a:p>
              <a:pPr algn="ctr"/>
              <a:r>
                <a:rPr lang="en-US" dirty="0" smtClean="0"/>
                <a:t>PID</a:t>
              </a:r>
              <a:endParaRPr lang="en-US" dirty="0"/>
            </a:p>
          </p:txBody>
        </p:sp>
      </p:grpSp>
      <p:pic>
        <p:nvPicPr>
          <p:cNvPr id="1030" name="Picture 6" descr="C:\Users\ccammack\AppData\Local\Microsoft\Windows\Temporary Internet Files\Content.IE5\UQIA0KST\MC900060173[1].wmf"/>
          <p:cNvPicPr>
            <a:picLocks noChangeAspect="1" noChangeArrowheads="1"/>
          </p:cNvPicPr>
          <p:nvPr/>
        </p:nvPicPr>
        <p:blipFill>
          <a:blip r:embed="rId2" cstate="print"/>
          <a:srcRect/>
          <a:stretch>
            <a:fillRect/>
          </a:stretch>
        </p:blipFill>
        <p:spPr bwMode="auto">
          <a:xfrm>
            <a:off x="685800" y="2438400"/>
            <a:ext cx="1594047" cy="1214628"/>
          </a:xfrm>
          <a:prstGeom prst="rect">
            <a:avLst/>
          </a:prstGeom>
          <a:noFill/>
        </p:spPr>
      </p:pic>
      <p:sp>
        <p:nvSpPr>
          <p:cNvPr id="19" name="Right Arrow 18"/>
          <p:cNvSpPr/>
          <p:nvPr/>
        </p:nvSpPr>
        <p:spPr>
          <a:xfrm>
            <a:off x="4800600" y="4267200"/>
            <a:ext cx="914400" cy="228600"/>
          </a:xfrm>
          <a:prstGeom prst="rightArrow">
            <a:avLst/>
          </a:prstGeom>
          <a:solidFill>
            <a:srgbClr val="00B050">
              <a:alpha val="51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rot="1072625">
            <a:off x="2336765" y="3338874"/>
            <a:ext cx="978408" cy="484632"/>
          </a:xfrm>
          <a:prstGeom prst="rightArrow">
            <a:avLst/>
          </a:prstGeom>
          <a:solidFill>
            <a:srgbClr val="00B050">
              <a:alpha val="57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0800000">
            <a:off x="4800600" y="4800600"/>
            <a:ext cx="914400" cy="228600"/>
          </a:xfrm>
          <a:prstGeom prst="rightArrow">
            <a:avLst/>
          </a:prstGeom>
          <a:solidFill>
            <a:srgbClr val="00B050">
              <a:alpha val="5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029200" y="4495800"/>
            <a:ext cx="533400" cy="338554"/>
          </a:xfrm>
          <a:prstGeom prst="rect">
            <a:avLst/>
          </a:prstGeom>
          <a:noFill/>
        </p:spPr>
        <p:txBody>
          <a:bodyPr wrap="square" rtlCol="0">
            <a:spAutoFit/>
          </a:bodyPr>
          <a:lstStyle/>
          <a:p>
            <a:r>
              <a:rPr lang="en-US" sz="1600" dirty="0" smtClean="0"/>
              <a:t>Link</a:t>
            </a:r>
            <a:endParaRPr lang="en-US" sz="1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TSDS Unique ID </a:t>
            </a:r>
            <a:r>
              <a:rPr lang="en-US" dirty="0" smtClean="0"/>
              <a:t>Source Data	</a:t>
            </a:r>
            <a:endParaRPr lang="en-US" dirty="0"/>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8</a:t>
            </a:fld>
            <a:endParaRPr lang="en-US"/>
          </a:p>
        </p:txBody>
      </p:sp>
      <p:sp>
        <p:nvSpPr>
          <p:cNvPr id="3" name="Content Placeholder 2"/>
          <p:cNvSpPr>
            <a:spLocks noGrp="1"/>
          </p:cNvSpPr>
          <p:nvPr>
            <p:ph sz="quarter" idx="1"/>
          </p:nvPr>
        </p:nvSpPr>
        <p:spPr/>
        <p:txBody>
          <a:bodyPr/>
          <a:lstStyle/>
          <a:p>
            <a:r>
              <a:rPr lang="en-US" dirty="0" smtClean="0"/>
              <a:t>Unique ID will be the gateway to PID</a:t>
            </a:r>
            <a:endParaRPr lang="en-US" dirty="0"/>
          </a:p>
        </p:txBody>
      </p:sp>
      <p:pic>
        <p:nvPicPr>
          <p:cNvPr id="1030" name="Picture 6" descr="C:\Users\ccammack\AppData\Local\Microsoft\Windows\Temporary Internet Files\Content.IE5\UQIA0KST\MC900060173[1].wmf"/>
          <p:cNvPicPr>
            <a:picLocks noChangeAspect="1" noChangeArrowheads="1"/>
          </p:cNvPicPr>
          <p:nvPr/>
        </p:nvPicPr>
        <p:blipFill>
          <a:blip r:embed="rId2" cstate="print"/>
          <a:srcRect/>
          <a:stretch>
            <a:fillRect/>
          </a:stretch>
        </p:blipFill>
        <p:spPr bwMode="auto">
          <a:xfrm>
            <a:off x="685800" y="2438400"/>
            <a:ext cx="1594047" cy="1214628"/>
          </a:xfrm>
          <a:prstGeom prst="rect">
            <a:avLst/>
          </a:prstGeom>
          <a:noFill/>
        </p:spPr>
      </p:pic>
      <p:sp>
        <p:nvSpPr>
          <p:cNvPr id="20" name="Right Arrow 19"/>
          <p:cNvSpPr/>
          <p:nvPr/>
        </p:nvSpPr>
        <p:spPr>
          <a:xfrm rot="227671">
            <a:off x="2375220" y="2852668"/>
            <a:ext cx="1019568" cy="427232"/>
          </a:xfrm>
          <a:prstGeom prst="rightArrow">
            <a:avLst>
              <a:gd name="adj1" fmla="val 47212"/>
              <a:gd name="adj2" fmla="val 51527"/>
            </a:avLst>
          </a:prstGeom>
          <a:solidFill>
            <a:srgbClr val="00B050">
              <a:alpha val="57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3505200" y="2514600"/>
            <a:ext cx="2743200" cy="1600200"/>
            <a:chOff x="3352800" y="3505200"/>
            <a:chExt cx="3810000" cy="2133600"/>
          </a:xfrm>
        </p:grpSpPr>
        <p:grpSp>
          <p:nvGrpSpPr>
            <p:cNvPr id="11" name="Group 15"/>
            <p:cNvGrpSpPr/>
            <p:nvPr/>
          </p:nvGrpSpPr>
          <p:grpSpPr>
            <a:xfrm>
              <a:off x="3352800" y="3505200"/>
              <a:ext cx="3810000" cy="2133600"/>
              <a:chOff x="2438400" y="3352800"/>
              <a:chExt cx="3810000" cy="2133600"/>
            </a:xfrm>
          </p:grpSpPr>
          <p:sp>
            <p:nvSpPr>
              <p:cNvPr id="6" name="Rounded Rectangle 5"/>
              <p:cNvSpPr/>
              <p:nvPr/>
            </p:nvSpPr>
            <p:spPr>
              <a:xfrm>
                <a:off x="2438400" y="3352800"/>
                <a:ext cx="1371600" cy="21336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4876800" y="3352800"/>
                <a:ext cx="1371600" cy="2133600"/>
              </a:xfrm>
              <a:prstGeom prst="roundRect">
                <a:avLst/>
              </a:prstGeom>
              <a:solidFill>
                <a:srgbClr val="BE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4038600" y="4038600"/>
                <a:ext cx="609600" cy="914400"/>
              </a:xfrm>
              <a:prstGeom prst="roundRect">
                <a:avLst/>
              </a:prstGeom>
              <a:solidFill>
                <a:srgbClr val="BEB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514600" y="4114800"/>
                <a:ext cx="1295400" cy="410369"/>
              </a:xfrm>
              <a:prstGeom prst="rect">
                <a:avLst/>
              </a:prstGeom>
              <a:noFill/>
            </p:spPr>
            <p:txBody>
              <a:bodyPr wrap="square" rtlCol="0">
                <a:spAutoFit/>
              </a:bodyPr>
              <a:lstStyle/>
              <a:p>
                <a:r>
                  <a:rPr lang="en-US" sz="1400" dirty="0" smtClean="0"/>
                  <a:t>Unique ID</a:t>
                </a:r>
                <a:endParaRPr lang="en-US" sz="1400" dirty="0"/>
              </a:p>
            </p:txBody>
          </p:sp>
          <p:sp>
            <p:nvSpPr>
              <p:cNvPr id="10" name="TextBox 9"/>
              <p:cNvSpPr txBox="1"/>
              <p:nvPr/>
            </p:nvSpPr>
            <p:spPr>
              <a:xfrm>
                <a:off x="5029200" y="4191000"/>
                <a:ext cx="1066800" cy="410369"/>
              </a:xfrm>
              <a:prstGeom prst="rect">
                <a:avLst/>
              </a:prstGeom>
              <a:noFill/>
            </p:spPr>
            <p:txBody>
              <a:bodyPr wrap="square" rtlCol="0">
                <a:spAutoFit/>
              </a:bodyPr>
              <a:lstStyle/>
              <a:p>
                <a:pPr algn="ctr"/>
                <a:r>
                  <a:rPr lang="en-US" sz="1400" dirty="0" smtClean="0"/>
                  <a:t>PID</a:t>
                </a:r>
                <a:endParaRPr lang="en-US" sz="1400" dirty="0"/>
              </a:p>
            </p:txBody>
          </p:sp>
        </p:grpSp>
        <p:sp>
          <p:nvSpPr>
            <p:cNvPr id="19" name="Right Arrow 18"/>
            <p:cNvSpPr/>
            <p:nvPr/>
          </p:nvSpPr>
          <p:spPr>
            <a:xfrm>
              <a:off x="4800600" y="4267200"/>
              <a:ext cx="914400" cy="228600"/>
            </a:xfrm>
            <a:prstGeom prst="rightArrow">
              <a:avLst/>
            </a:prstGeom>
            <a:solidFill>
              <a:srgbClr val="00B050">
                <a:alpha val="51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0800000">
              <a:off x="4800600" y="4800600"/>
              <a:ext cx="914400" cy="228600"/>
            </a:xfrm>
            <a:prstGeom prst="rightArrow">
              <a:avLst/>
            </a:prstGeom>
            <a:solidFill>
              <a:srgbClr val="00B050">
                <a:alpha val="50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029200" y="4495800"/>
              <a:ext cx="533400" cy="328295"/>
            </a:xfrm>
            <a:prstGeom prst="rect">
              <a:avLst/>
            </a:prstGeom>
            <a:noFill/>
          </p:spPr>
          <p:txBody>
            <a:bodyPr wrap="square" rtlCol="0">
              <a:spAutoFit/>
            </a:bodyPr>
            <a:lstStyle/>
            <a:p>
              <a:r>
                <a:rPr lang="en-US" sz="1000" dirty="0" smtClean="0"/>
                <a:t>Link</a:t>
              </a:r>
              <a:endParaRPr lang="en-US" sz="1000" dirty="0"/>
            </a:p>
          </p:txBody>
        </p:sp>
      </p:grpSp>
      <p:sp>
        <p:nvSpPr>
          <p:cNvPr id="17" name="Rounded Rectangle 16"/>
          <p:cNvSpPr/>
          <p:nvPr/>
        </p:nvSpPr>
        <p:spPr>
          <a:xfrm>
            <a:off x="685800" y="4419600"/>
            <a:ext cx="838200" cy="106680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SIS</a:t>
            </a:r>
            <a:endParaRPr lang="en-US" dirty="0"/>
          </a:p>
        </p:txBody>
      </p:sp>
      <p:sp>
        <p:nvSpPr>
          <p:cNvPr id="24" name="Rounded Rectangle 23"/>
          <p:cNvSpPr/>
          <p:nvPr/>
        </p:nvSpPr>
        <p:spPr>
          <a:xfrm>
            <a:off x="1905000" y="4419600"/>
            <a:ext cx="838200" cy="1066800"/>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HRIS</a:t>
            </a:r>
            <a:endParaRPr lang="en-US" dirty="0">
              <a:solidFill>
                <a:schemeClr val="tx1"/>
              </a:solidFill>
            </a:endParaRPr>
          </a:p>
        </p:txBody>
      </p:sp>
      <p:sp>
        <p:nvSpPr>
          <p:cNvPr id="25" name="Right Arrow 24"/>
          <p:cNvSpPr/>
          <p:nvPr/>
        </p:nvSpPr>
        <p:spPr>
          <a:xfrm rot="17579564">
            <a:off x="1143000" y="39624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ight Arrow 25"/>
          <p:cNvSpPr/>
          <p:nvPr/>
        </p:nvSpPr>
        <p:spPr>
          <a:xfrm rot="15228766">
            <a:off x="1773697" y="3947101"/>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ight Arrow 26"/>
          <p:cNvSpPr/>
          <p:nvPr/>
        </p:nvSpPr>
        <p:spPr>
          <a:xfrm rot="11066598">
            <a:off x="2301017" y="3315453"/>
            <a:ext cx="1019568" cy="427232"/>
          </a:xfrm>
          <a:prstGeom prst="rightArrow">
            <a:avLst>
              <a:gd name="adj1" fmla="val 47212"/>
              <a:gd name="adj2" fmla="val 51527"/>
            </a:avLst>
          </a:prstGeom>
          <a:solidFill>
            <a:srgbClr val="00B050">
              <a:alpha val="57000"/>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rot="4434636">
            <a:off x="2001976" y="4023222"/>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ight Arrow 28"/>
          <p:cNvSpPr/>
          <p:nvPr/>
        </p:nvSpPr>
        <p:spPr>
          <a:xfrm rot="6935140">
            <a:off x="963815" y="3875046"/>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2819400" y="4191000"/>
            <a:ext cx="1066800" cy="762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4191000" y="4800600"/>
            <a:ext cx="1891865" cy="369332"/>
          </a:xfrm>
          <a:prstGeom prst="rect">
            <a:avLst/>
          </a:prstGeom>
          <a:noFill/>
        </p:spPr>
        <p:txBody>
          <a:bodyPr wrap="none" rtlCol="0">
            <a:spAutoFit/>
          </a:bodyPr>
          <a:lstStyle/>
          <a:p>
            <a:r>
              <a:rPr lang="en-US" dirty="0" smtClean="0"/>
              <a:t>Future web service</a:t>
            </a:r>
          </a:p>
        </p:txBody>
      </p:sp>
      <p:cxnSp>
        <p:nvCxnSpPr>
          <p:cNvPr id="36" name="Straight Arrow Connector 35"/>
          <p:cNvCxnSpPr/>
          <p:nvPr/>
        </p:nvCxnSpPr>
        <p:spPr>
          <a:xfrm flipH="1" flipV="1">
            <a:off x="3886200" y="47244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3200400" y="4648200"/>
            <a:ext cx="838200" cy="246221"/>
          </a:xfrm>
          <a:prstGeom prst="rect">
            <a:avLst/>
          </a:prstGeom>
          <a:noFill/>
        </p:spPr>
        <p:txBody>
          <a:bodyPr wrap="square" rtlCol="0">
            <a:spAutoFit/>
          </a:bodyPr>
          <a:lstStyle/>
          <a:p>
            <a:r>
              <a:rPr lang="en-US" sz="1000" dirty="0" smtClean="0"/>
              <a:t>SIS &amp; HRIS</a:t>
            </a:r>
            <a:endParaRPr lang="en-US" sz="1000" dirty="0"/>
          </a:p>
        </p:txBody>
      </p:sp>
      <p:sp>
        <p:nvSpPr>
          <p:cNvPr id="38" name="Down Arrow 37"/>
          <p:cNvSpPr/>
          <p:nvPr/>
        </p:nvSpPr>
        <p:spPr>
          <a:xfrm rot="3145471">
            <a:off x="3038133" y="4141753"/>
            <a:ext cx="194662" cy="647809"/>
          </a:xfrm>
          <a:prstGeom prst="down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Down Arrow 38"/>
          <p:cNvSpPr/>
          <p:nvPr/>
        </p:nvSpPr>
        <p:spPr>
          <a:xfrm rot="13995471">
            <a:off x="3193368" y="4282863"/>
            <a:ext cx="168555" cy="637509"/>
          </a:xfrm>
          <a:prstGeom prst="down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Unique ID</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Enhanced matching logic ensures a unique ID is assigned to each person, and one person does not have two unique IDs.</a:t>
            </a:r>
          </a:p>
          <a:p>
            <a:endParaRPr lang="en-US" dirty="0" smtClean="0"/>
          </a:p>
          <a:p>
            <a:r>
              <a:rPr lang="en-US" dirty="0" smtClean="0"/>
              <a:t>Unique ID interface allows users at all levels side-by-side view of closely matching records.</a:t>
            </a:r>
          </a:p>
          <a:p>
            <a:endParaRPr lang="en-US" dirty="0" smtClean="0"/>
          </a:p>
          <a:p>
            <a:r>
              <a:rPr lang="en-US" dirty="0" smtClean="0"/>
              <a:t>TEA Administrator has new capability to find duplicate records and retire IDs that are erroneously assigned.</a:t>
            </a:r>
          </a:p>
          <a:p>
            <a:pPr>
              <a:buNone/>
            </a:pPr>
            <a:endParaRPr lang="en-US" dirty="0"/>
          </a:p>
        </p:txBody>
      </p:sp>
      <p:sp>
        <p:nvSpPr>
          <p:cNvPr id="4" name="Slide Number Placeholder 3"/>
          <p:cNvSpPr>
            <a:spLocks noGrp="1"/>
          </p:cNvSpPr>
          <p:nvPr>
            <p:ph type="sldNum" sz="quarter" idx="12"/>
          </p:nvPr>
        </p:nvSpPr>
        <p:spPr/>
        <p:txBody>
          <a:bodyPr>
            <a:normAutofit fontScale="85000" lnSpcReduction="20000"/>
          </a:bodyPr>
          <a:lstStyle/>
          <a:p>
            <a:fld id="{5B718548-7D4E-4638-8659-3F8B2F7C3B14}" type="slidenum">
              <a:rPr lang="en-US" smtClean="0"/>
              <a:pPr/>
              <a:t>9</a:t>
            </a:fld>
            <a:endParaRPr lang="en-US"/>
          </a:p>
        </p:txBody>
      </p:sp>
      <p:sp>
        <p:nvSpPr>
          <p:cNvPr id="5" name="Footer Placeholder 4"/>
          <p:cNvSpPr>
            <a:spLocks noGrp="1"/>
          </p:cNvSpPr>
          <p:nvPr>
            <p:ph type="ftr" sz="quarter" idx="11"/>
          </p:nvPr>
        </p:nvSpPr>
        <p:spPr/>
        <p:txBody>
          <a:bodyPr/>
          <a:lstStyle/>
          <a:p>
            <a:r>
              <a:rPr lang="en-US" smtClean="0"/>
              <a:t>TSDS Unique ID Training for ESCs / February 2013</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SDS Vendor Presentation_November 13 2012">
  <a:themeElements>
    <a:clrScheme name="Custom 13">
      <a:dk1>
        <a:srgbClr val="000000"/>
      </a:dk1>
      <a:lt1>
        <a:srgbClr val="FCD192"/>
      </a:lt1>
      <a:dk2>
        <a:srgbClr val="2E6AA6"/>
      </a:dk2>
      <a:lt2>
        <a:srgbClr val="C9E9DB"/>
      </a:lt2>
      <a:accent1>
        <a:srgbClr val="0082C8"/>
      </a:accent1>
      <a:accent2>
        <a:srgbClr val="F9A451"/>
      </a:accent2>
      <a:accent3>
        <a:srgbClr val="72C6A2"/>
      </a:accent3>
      <a:accent4>
        <a:srgbClr val="2E6AA6"/>
      </a:accent4>
      <a:accent5>
        <a:srgbClr val="00B5CB"/>
      </a:accent5>
      <a:accent6>
        <a:srgbClr val="AADCC7"/>
      </a:accent6>
      <a:hlink>
        <a:srgbClr val="2E6AA6"/>
      </a:hlink>
      <a:folHlink>
        <a:srgbClr val="7F7F7F"/>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5D2D016BD6B1E43BA4DF36C7515B275" ma:contentTypeVersion="0" ma:contentTypeDescription="Create a new document." ma:contentTypeScope="" ma:versionID="df863ea1716981226ac580ab50862de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41BC3C-47C4-4F9A-949D-A889E276F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3FE2F357-9936-4CA5-9A81-D3642CAC549C}">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customXml/itemProps3.xml><?xml version="1.0" encoding="utf-8"?>
<ds:datastoreItem xmlns:ds="http://schemas.openxmlformats.org/officeDocument/2006/customXml" ds:itemID="{A78A7658-FACD-4003-9C54-CC24F21CBB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2423</TotalTime>
  <Words>3738</Words>
  <Application>Microsoft Office PowerPoint</Application>
  <PresentationFormat>On-screen Show (4:3)</PresentationFormat>
  <Paragraphs>528</Paragraphs>
  <Slides>59</Slides>
  <Notes>23</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TSDS Vendor Presentation_November 13 2012</vt:lpstr>
      <vt:lpstr> TSDS Unique ID System Training</vt:lpstr>
      <vt:lpstr>Agenda</vt:lpstr>
      <vt:lpstr>Course Objective</vt:lpstr>
      <vt:lpstr>Goals Day 1</vt:lpstr>
      <vt:lpstr>Unique ID in TSDS</vt:lpstr>
      <vt:lpstr>TSDS Unique ID Overview  (1)</vt:lpstr>
      <vt:lpstr>TSDS Unique ID Overview  (2) </vt:lpstr>
      <vt:lpstr>TSDS Unique ID Source Data </vt:lpstr>
      <vt:lpstr>Benefits of Unique ID</vt:lpstr>
      <vt:lpstr>Initial Assignment of IDs</vt:lpstr>
      <vt:lpstr>Ongoing Assignment of IDs</vt:lpstr>
      <vt:lpstr>Rollout Plan  (1)</vt:lpstr>
      <vt:lpstr>Rollout Plan  (2)</vt:lpstr>
      <vt:lpstr>Class Format  (1) </vt:lpstr>
      <vt:lpstr>Class Format - (2)</vt:lpstr>
      <vt:lpstr>Project Share Organization (1)</vt:lpstr>
      <vt:lpstr>Project Share Organization  (2)</vt:lpstr>
      <vt:lpstr>Sharing Training Course with ESCs</vt:lpstr>
      <vt:lpstr>Who is my Project Share contact?</vt:lpstr>
      <vt:lpstr>TSDS Support Model  (1)</vt:lpstr>
      <vt:lpstr>TSDS Support Model  (2)</vt:lpstr>
      <vt:lpstr>TSDS Unique ID Roles</vt:lpstr>
      <vt:lpstr>Access to Unique ID via TEAL</vt:lpstr>
      <vt:lpstr>Access to Unique ID via TEAL</vt:lpstr>
      <vt:lpstr>Module 1:  ID Assignment Process</vt:lpstr>
      <vt:lpstr>Module 1: ID Assignment Process (1)</vt:lpstr>
      <vt:lpstr>Module 1: ID Assignment Process (2)</vt:lpstr>
      <vt:lpstr>Module 1: ID Assignment Process (3)</vt:lpstr>
      <vt:lpstr>Module 2:  Match Resolution</vt:lpstr>
      <vt:lpstr>Module 2: Match Resolution (1)</vt:lpstr>
      <vt:lpstr>Module 2: Match Resolution (2)</vt:lpstr>
      <vt:lpstr>Course Objective</vt:lpstr>
      <vt:lpstr>Goals Day 2</vt:lpstr>
      <vt:lpstr>Module 3:  Upload Batch File</vt:lpstr>
      <vt:lpstr>Module 3: Upload a Batch File (1)</vt:lpstr>
      <vt:lpstr>Module 3: Upload a Batch File (2)</vt:lpstr>
      <vt:lpstr>Module 4:  Enter Individual Student</vt:lpstr>
      <vt:lpstr>Module 4: Enter Individual Student (1)</vt:lpstr>
      <vt:lpstr>Module 4: Enter Individual Student (2)</vt:lpstr>
      <vt:lpstr>Module 5:  Person Search</vt:lpstr>
      <vt:lpstr>Module 5: Person Search (1)</vt:lpstr>
      <vt:lpstr>Module 5: Person Search (2)</vt:lpstr>
      <vt:lpstr>Module 6:  Batch/Group Search</vt:lpstr>
      <vt:lpstr>Module 6: Batch/Group Search (1)</vt:lpstr>
      <vt:lpstr>Module 6: Batch/Group Search (2)</vt:lpstr>
      <vt:lpstr>Module 7:  Extract and Download</vt:lpstr>
      <vt:lpstr>Module 7: Extract and Download (1)</vt:lpstr>
      <vt:lpstr>Module 7: Extract and Download (2)</vt:lpstr>
      <vt:lpstr>Module 8:  Demographic Changes</vt:lpstr>
      <vt:lpstr>PET and TREx </vt:lpstr>
      <vt:lpstr>PET Changes  </vt:lpstr>
      <vt:lpstr>PEIMS Changes </vt:lpstr>
      <vt:lpstr>Demographic Changes</vt:lpstr>
      <vt:lpstr>Demographic Changes</vt:lpstr>
      <vt:lpstr>Module 9:  TEA Administrator</vt:lpstr>
      <vt:lpstr>TEA Administrator (1)</vt:lpstr>
      <vt:lpstr>TEA Administrator (2)</vt:lpstr>
      <vt:lpstr>TSDS Administrator (3)</vt:lpstr>
      <vt:lpstr>Questions about Training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TSDS LEA Application Software Vendor Webinar –  TSDS Unique Identifier for Students and Staff</dc:title>
  <dc:creator>thanson</dc:creator>
  <cp:lastModifiedBy>David E Buter</cp:lastModifiedBy>
  <cp:revision>92</cp:revision>
  <dcterms:created xsi:type="dcterms:W3CDTF">2012-11-08T22:43:48Z</dcterms:created>
  <dcterms:modified xsi:type="dcterms:W3CDTF">2013-02-04T15:17:17Z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b72575cd-e6b6-41af-bac1-fdee27b3c73c</vt:lpwstr>
  </property>
  <property fmtid="{D5CDD505-2E9C-101B-9397-08002B2CF9AE}" pid="3" name="ContentTypeId">
    <vt:lpwstr>0x01010065D2D016BD6B1E43BA4DF36C7515B275</vt:lpwstr>
  </property>
</Properties>
</file>