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41.xml" ContentType="application/vnd.openxmlformats-officedocument.presentationml.notesSlide+xml"/>
  <Override PartName="/ppt/slides/slide158.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notesSlides/notesSlide135.xml" ContentType="application/vnd.openxmlformats-officedocument.presentationml.notes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diagrams/colors1.xml" ContentType="application/vnd.openxmlformats-officedocument.drawingml.diagramColors+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slideLayouts/slideLayout12.xml" ContentType="application/vnd.openxmlformats-officedocument.presentationml.slideLayout+xml"/>
  <Override PartName="/ppt/notesSlides/notesSlide51.xml" ContentType="application/vnd.openxmlformats-officedocument.presentationml.notesSlide+xml"/>
  <Override PartName="/ppt/slides/slide157.xml" ContentType="application/vnd.openxmlformats-officedocument.presentationml.slide+xml"/>
  <Override PartName="/ppt/notesSlides/notesSlide40.xml" ContentType="application/vnd.openxmlformats-officedocument.presentationml.notesSlide+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diagrams/data1.xml" ContentType="application/vnd.openxmlformats-officedocument.drawingml.diagramData+xml"/>
  <Override PartName="/ppt/notesSlides/notesSlide145.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notesSlides/notesSlide170.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commentAuthors.xml" ContentType="application/vnd.openxmlformats-officedocument.presentationml.commentAuthors+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diagrams/drawing1.xml" ContentType="application/vnd.ms-office.drawingml.diagramDrawing+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diagrams/quickStyle1.xml" ContentType="application/vnd.openxmlformats-officedocument.drawingml.diagramStyl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slides/slide207.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slides/slide99.xml" ContentType="application/vnd.openxmlformats-officedocument.presentationml.slide+xml"/>
  <Override PartName="/ppt/diagrams/layout1.xml" ContentType="application/vnd.openxmlformats-officedocument.drawingml.diagramLayout+xml"/>
  <Override PartName="/ppt/notesSlides/notesSlide14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6" r:id="rId4"/>
  </p:sldMasterIdLst>
  <p:notesMasterIdLst>
    <p:notesMasterId r:id="rId214"/>
  </p:notesMasterIdLst>
  <p:handoutMasterIdLst>
    <p:handoutMasterId r:id="rId215"/>
  </p:handoutMasterIdLst>
  <p:sldIdLst>
    <p:sldId id="892" r:id="rId5"/>
    <p:sldId id="787" r:id="rId6"/>
    <p:sldId id="788" r:id="rId7"/>
    <p:sldId id="953" r:id="rId8"/>
    <p:sldId id="789" r:id="rId9"/>
    <p:sldId id="841" r:id="rId10"/>
    <p:sldId id="795" r:id="rId11"/>
    <p:sldId id="827" r:id="rId12"/>
    <p:sldId id="797" r:id="rId13"/>
    <p:sldId id="798" r:id="rId14"/>
    <p:sldId id="799" r:id="rId15"/>
    <p:sldId id="800" r:id="rId16"/>
    <p:sldId id="801" r:id="rId17"/>
    <p:sldId id="802" r:id="rId18"/>
    <p:sldId id="842" r:id="rId19"/>
    <p:sldId id="803" r:id="rId20"/>
    <p:sldId id="925" r:id="rId21"/>
    <p:sldId id="926" r:id="rId22"/>
    <p:sldId id="1082" r:id="rId23"/>
    <p:sldId id="1083" r:id="rId24"/>
    <p:sldId id="1084" r:id="rId25"/>
    <p:sldId id="1085" r:id="rId26"/>
    <p:sldId id="1086" r:id="rId27"/>
    <p:sldId id="1076" r:id="rId28"/>
    <p:sldId id="1077" r:id="rId29"/>
    <p:sldId id="1078" r:id="rId30"/>
    <p:sldId id="1079" r:id="rId31"/>
    <p:sldId id="1080" r:id="rId32"/>
    <p:sldId id="805" r:id="rId33"/>
    <p:sldId id="844" r:id="rId34"/>
    <p:sldId id="848" r:id="rId35"/>
    <p:sldId id="846" r:id="rId36"/>
    <p:sldId id="873" r:id="rId37"/>
    <p:sldId id="1038" r:id="rId38"/>
    <p:sldId id="1039" r:id="rId39"/>
    <p:sldId id="849" r:id="rId40"/>
    <p:sldId id="847" r:id="rId41"/>
    <p:sldId id="850" r:id="rId42"/>
    <p:sldId id="851" r:id="rId43"/>
    <p:sldId id="872" r:id="rId44"/>
    <p:sldId id="854" r:id="rId45"/>
    <p:sldId id="900" r:id="rId46"/>
    <p:sldId id="1087" r:id="rId47"/>
    <p:sldId id="1088" r:id="rId48"/>
    <p:sldId id="899" r:id="rId49"/>
    <p:sldId id="855" r:id="rId50"/>
    <p:sldId id="1046" r:id="rId51"/>
    <p:sldId id="1047" r:id="rId52"/>
    <p:sldId id="1048" r:id="rId53"/>
    <p:sldId id="1049" r:id="rId54"/>
    <p:sldId id="901" r:id="rId55"/>
    <p:sldId id="888" r:id="rId56"/>
    <p:sldId id="1050" r:id="rId57"/>
    <p:sldId id="1051" r:id="rId58"/>
    <p:sldId id="1052" r:id="rId59"/>
    <p:sldId id="1053" r:id="rId60"/>
    <p:sldId id="1054" r:id="rId61"/>
    <p:sldId id="1055" r:id="rId62"/>
    <p:sldId id="1081" r:id="rId63"/>
    <p:sldId id="890" r:id="rId64"/>
    <p:sldId id="955" r:id="rId65"/>
    <p:sldId id="956" r:id="rId66"/>
    <p:sldId id="957" r:id="rId67"/>
    <p:sldId id="958" r:id="rId68"/>
    <p:sldId id="959" r:id="rId69"/>
    <p:sldId id="954" r:id="rId70"/>
    <p:sldId id="902" r:id="rId71"/>
    <p:sldId id="903" r:id="rId72"/>
    <p:sldId id="904" r:id="rId73"/>
    <p:sldId id="906" r:id="rId74"/>
    <p:sldId id="886" r:id="rId75"/>
    <p:sldId id="929" r:id="rId76"/>
    <p:sldId id="960" r:id="rId77"/>
    <p:sldId id="933" r:id="rId78"/>
    <p:sldId id="891" r:id="rId79"/>
    <p:sldId id="889" r:id="rId80"/>
    <p:sldId id="961" r:id="rId81"/>
    <p:sldId id="967" r:id="rId82"/>
    <p:sldId id="1089" r:id="rId83"/>
    <p:sldId id="1090" r:id="rId84"/>
    <p:sldId id="1091" r:id="rId85"/>
    <p:sldId id="968" r:id="rId86"/>
    <p:sldId id="965" r:id="rId87"/>
    <p:sldId id="966" r:id="rId88"/>
    <p:sldId id="934" r:id="rId89"/>
    <p:sldId id="905" r:id="rId90"/>
    <p:sldId id="969" r:id="rId91"/>
    <p:sldId id="970" r:id="rId92"/>
    <p:sldId id="971" r:id="rId93"/>
    <p:sldId id="972" r:id="rId94"/>
    <p:sldId id="973" r:id="rId95"/>
    <p:sldId id="974" r:id="rId96"/>
    <p:sldId id="975" r:id="rId97"/>
    <p:sldId id="976" r:id="rId98"/>
    <p:sldId id="977" r:id="rId99"/>
    <p:sldId id="935" r:id="rId100"/>
    <p:sldId id="927" r:id="rId101"/>
    <p:sldId id="978" r:id="rId102"/>
    <p:sldId id="979" r:id="rId103"/>
    <p:sldId id="936" r:id="rId104"/>
    <p:sldId id="928" r:id="rId105"/>
    <p:sldId id="980" r:id="rId106"/>
    <p:sldId id="981" r:id="rId107"/>
    <p:sldId id="982" r:id="rId108"/>
    <p:sldId id="983" r:id="rId109"/>
    <p:sldId id="984" r:id="rId110"/>
    <p:sldId id="985" r:id="rId111"/>
    <p:sldId id="986" r:id="rId112"/>
    <p:sldId id="987" r:id="rId113"/>
    <p:sldId id="988" r:id="rId114"/>
    <p:sldId id="989" r:id="rId115"/>
    <p:sldId id="990" r:id="rId116"/>
    <p:sldId id="991" r:id="rId117"/>
    <p:sldId id="992" r:id="rId118"/>
    <p:sldId id="993" r:id="rId119"/>
    <p:sldId id="994" r:id="rId120"/>
    <p:sldId id="995" r:id="rId121"/>
    <p:sldId id="996" r:id="rId122"/>
    <p:sldId id="997" r:id="rId123"/>
    <p:sldId id="998" r:id="rId124"/>
    <p:sldId id="999" r:id="rId125"/>
    <p:sldId id="1000" r:id="rId126"/>
    <p:sldId id="1001" r:id="rId127"/>
    <p:sldId id="1002" r:id="rId128"/>
    <p:sldId id="1003" r:id="rId129"/>
    <p:sldId id="937" r:id="rId130"/>
    <p:sldId id="938" r:id="rId131"/>
    <p:sldId id="930" r:id="rId132"/>
    <p:sldId id="939" r:id="rId133"/>
    <p:sldId id="931" r:id="rId134"/>
    <p:sldId id="1004" r:id="rId135"/>
    <p:sldId id="1005" r:id="rId136"/>
    <p:sldId id="1006" r:id="rId137"/>
    <p:sldId id="943" r:id="rId138"/>
    <p:sldId id="942" r:id="rId139"/>
    <p:sldId id="1007" r:id="rId140"/>
    <p:sldId id="1008" r:id="rId141"/>
    <p:sldId id="1009" r:id="rId142"/>
    <p:sldId id="1010" r:id="rId143"/>
    <p:sldId id="1011" r:id="rId144"/>
    <p:sldId id="945" r:id="rId145"/>
    <p:sldId id="944" r:id="rId146"/>
    <p:sldId id="1012" r:id="rId147"/>
    <p:sldId id="1014" r:id="rId148"/>
    <p:sldId id="1015" r:id="rId149"/>
    <p:sldId id="1016" r:id="rId150"/>
    <p:sldId id="1017" r:id="rId151"/>
    <p:sldId id="1013" r:id="rId152"/>
    <p:sldId id="940" r:id="rId153"/>
    <p:sldId id="932" r:id="rId154"/>
    <p:sldId id="1026" r:id="rId155"/>
    <p:sldId id="1027" r:id="rId156"/>
    <p:sldId id="1028" r:id="rId157"/>
    <p:sldId id="1029" r:id="rId158"/>
    <p:sldId id="1030" r:id="rId159"/>
    <p:sldId id="1031" r:id="rId160"/>
    <p:sldId id="1032" r:id="rId161"/>
    <p:sldId id="1033" r:id="rId162"/>
    <p:sldId id="1034" r:id="rId163"/>
    <p:sldId id="946" r:id="rId164"/>
    <p:sldId id="947" r:id="rId165"/>
    <p:sldId id="1035" r:id="rId166"/>
    <p:sldId id="1042" r:id="rId167"/>
    <p:sldId id="1043" r:id="rId168"/>
    <p:sldId id="1041" r:id="rId169"/>
    <p:sldId id="1036" r:id="rId170"/>
    <p:sldId id="948" r:id="rId171"/>
    <p:sldId id="949" r:id="rId172"/>
    <p:sldId id="819" r:id="rId173"/>
    <p:sldId id="1056" r:id="rId174"/>
    <p:sldId id="1057" r:id="rId175"/>
    <p:sldId id="1058" r:id="rId176"/>
    <p:sldId id="1059" r:id="rId177"/>
    <p:sldId id="1060" r:id="rId178"/>
    <p:sldId id="1061" r:id="rId179"/>
    <p:sldId id="1062" r:id="rId180"/>
    <p:sldId id="910" r:id="rId181"/>
    <p:sldId id="911" r:id="rId182"/>
    <p:sldId id="1044" r:id="rId183"/>
    <p:sldId id="1063" r:id="rId184"/>
    <p:sldId id="1064" r:id="rId185"/>
    <p:sldId id="1065" r:id="rId186"/>
    <p:sldId id="1066" r:id="rId187"/>
    <p:sldId id="1067" r:id="rId188"/>
    <p:sldId id="1068" r:id="rId189"/>
    <p:sldId id="1069" r:id="rId190"/>
    <p:sldId id="1070" r:id="rId191"/>
    <p:sldId id="1072" r:id="rId192"/>
    <p:sldId id="1073" r:id="rId193"/>
    <p:sldId id="865" r:id="rId194"/>
    <p:sldId id="893" r:id="rId195"/>
    <p:sldId id="870" r:id="rId196"/>
    <p:sldId id="867" r:id="rId197"/>
    <p:sldId id="1074" r:id="rId198"/>
    <p:sldId id="1075" r:id="rId199"/>
    <p:sldId id="868" r:id="rId200"/>
    <p:sldId id="839" r:id="rId201"/>
    <p:sldId id="914" r:id="rId202"/>
    <p:sldId id="1037" r:id="rId203"/>
    <p:sldId id="1040" r:id="rId204"/>
    <p:sldId id="950" r:id="rId205"/>
    <p:sldId id="951" r:id="rId206"/>
    <p:sldId id="923" r:id="rId207"/>
    <p:sldId id="913" r:id="rId208"/>
    <p:sldId id="840" r:id="rId209"/>
    <p:sldId id="941" r:id="rId210"/>
    <p:sldId id="824" r:id="rId211"/>
    <p:sldId id="825" r:id="rId212"/>
    <p:sldId id="829" r:id="rId213"/>
  </p:sldIdLst>
  <p:sldSz cx="9144000" cy="6858000" type="screen4x3"/>
  <p:notesSz cx="6858000" cy="9296400"/>
  <p:custDataLst>
    <p:tags r:id="rId2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VvjkS8Qu2qNwZDvPKzeXFg==" hashData="ZCFu7qOZrt1m4Cf0+DRpsv/xh1k="/>
  <p:extLst>
    <p:ext uri="{521415D9-36F7-43E2-AB2F-B90AF26B5E84}">
      <p14:sectionLst xmlns="" xmlns:p14="http://schemas.microsoft.com/office/powerpoint/2010/main">
        <p14:section name="Default Section" id="{08D37935-4C30-44BB-BA5E-0B2F34861CF2}">
          <p14:sldIdLst>
            <p14:sldId id="892"/>
            <p14:sldId id="787"/>
            <p14:sldId id="788"/>
            <p14:sldId id="953"/>
            <p14:sldId id="789"/>
            <p14:sldId id="841"/>
            <p14:sldId id="795"/>
            <p14:sldId id="827"/>
            <p14:sldId id="797"/>
            <p14:sldId id="798"/>
            <p14:sldId id="799"/>
            <p14:sldId id="800"/>
            <p14:sldId id="801"/>
            <p14:sldId id="802"/>
            <p14:sldId id="842"/>
            <p14:sldId id="803"/>
            <p14:sldId id="925"/>
            <p14:sldId id="926"/>
            <p14:sldId id="1076"/>
            <p14:sldId id="1077"/>
            <p14:sldId id="1078"/>
            <p14:sldId id="1079"/>
            <p14:sldId id="1080"/>
            <p14:sldId id="805"/>
            <p14:sldId id="844"/>
            <p14:sldId id="848"/>
            <p14:sldId id="846"/>
            <p14:sldId id="873"/>
            <p14:sldId id="1038"/>
            <p14:sldId id="1039"/>
            <p14:sldId id="849"/>
            <p14:sldId id="847"/>
            <p14:sldId id="850"/>
            <p14:sldId id="851"/>
            <p14:sldId id="872"/>
            <p14:sldId id="854"/>
            <p14:sldId id="900"/>
            <p14:sldId id="899"/>
            <p14:sldId id="855"/>
            <p14:sldId id="1046"/>
            <p14:sldId id="1047"/>
            <p14:sldId id="1048"/>
            <p14:sldId id="1049"/>
            <p14:sldId id="901"/>
            <p14:sldId id="888"/>
            <p14:sldId id="1050"/>
            <p14:sldId id="1051"/>
            <p14:sldId id="1052"/>
            <p14:sldId id="1053"/>
            <p14:sldId id="1054"/>
            <p14:sldId id="1055"/>
            <p14:sldId id="1081"/>
            <p14:sldId id="890"/>
            <p14:sldId id="955"/>
            <p14:sldId id="956"/>
            <p14:sldId id="957"/>
            <p14:sldId id="958"/>
            <p14:sldId id="959"/>
            <p14:sldId id="954"/>
            <p14:sldId id="902"/>
            <p14:sldId id="903"/>
            <p14:sldId id="904"/>
            <p14:sldId id="906"/>
            <p14:sldId id="886"/>
            <p14:sldId id="929"/>
            <p14:sldId id="960"/>
            <p14:sldId id="933"/>
            <p14:sldId id="891"/>
            <p14:sldId id="889"/>
            <p14:sldId id="961"/>
            <p14:sldId id="967"/>
            <p14:sldId id="968"/>
            <p14:sldId id="965"/>
            <p14:sldId id="966"/>
            <p14:sldId id="934"/>
            <p14:sldId id="905"/>
            <p14:sldId id="969"/>
            <p14:sldId id="970"/>
            <p14:sldId id="971"/>
            <p14:sldId id="972"/>
            <p14:sldId id="973"/>
            <p14:sldId id="974"/>
            <p14:sldId id="975"/>
            <p14:sldId id="976"/>
            <p14:sldId id="977"/>
            <p14:sldId id="935"/>
            <p14:sldId id="927"/>
            <p14:sldId id="978"/>
            <p14:sldId id="979"/>
            <p14:sldId id="936"/>
            <p14:sldId id="928"/>
            <p14:sldId id="980"/>
            <p14:sldId id="981"/>
            <p14:sldId id="982"/>
            <p14:sldId id="983"/>
            <p14:sldId id="984"/>
            <p14:sldId id="985"/>
            <p14:sldId id="986"/>
            <p14:sldId id="987"/>
            <p14:sldId id="988"/>
            <p14:sldId id="989"/>
            <p14:sldId id="990"/>
            <p14:sldId id="991"/>
            <p14:sldId id="992"/>
            <p14:sldId id="993"/>
            <p14:sldId id="994"/>
            <p14:sldId id="995"/>
            <p14:sldId id="996"/>
            <p14:sldId id="997"/>
            <p14:sldId id="998"/>
            <p14:sldId id="999"/>
            <p14:sldId id="1000"/>
            <p14:sldId id="1001"/>
            <p14:sldId id="1002"/>
            <p14:sldId id="1003"/>
            <p14:sldId id="937"/>
            <p14:sldId id="938"/>
            <p14:sldId id="930"/>
            <p14:sldId id="939"/>
            <p14:sldId id="931"/>
            <p14:sldId id="1004"/>
            <p14:sldId id="1005"/>
            <p14:sldId id="1006"/>
            <p14:sldId id="943"/>
            <p14:sldId id="942"/>
            <p14:sldId id="1007"/>
            <p14:sldId id="1008"/>
            <p14:sldId id="1009"/>
            <p14:sldId id="1010"/>
            <p14:sldId id="1011"/>
            <p14:sldId id="945"/>
            <p14:sldId id="944"/>
            <p14:sldId id="1012"/>
            <p14:sldId id="1014"/>
            <p14:sldId id="1015"/>
            <p14:sldId id="1016"/>
            <p14:sldId id="1017"/>
            <p14:sldId id="1013"/>
            <p14:sldId id="940"/>
            <p14:sldId id="932"/>
            <p14:sldId id="1026"/>
            <p14:sldId id="1027"/>
            <p14:sldId id="1028"/>
            <p14:sldId id="1029"/>
            <p14:sldId id="1030"/>
            <p14:sldId id="1031"/>
            <p14:sldId id="1032"/>
            <p14:sldId id="1033"/>
            <p14:sldId id="1034"/>
            <p14:sldId id="946"/>
            <p14:sldId id="947"/>
            <p14:sldId id="1035"/>
            <p14:sldId id="1042"/>
            <p14:sldId id="1043"/>
            <p14:sldId id="1041"/>
            <p14:sldId id="1036"/>
            <p14:sldId id="948"/>
            <p14:sldId id="949"/>
            <p14:sldId id="819"/>
            <p14:sldId id="1056"/>
            <p14:sldId id="1057"/>
            <p14:sldId id="1058"/>
            <p14:sldId id="1059"/>
            <p14:sldId id="1060"/>
            <p14:sldId id="1061"/>
            <p14:sldId id="1062"/>
            <p14:sldId id="910"/>
            <p14:sldId id="911"/>
            <p14:sldId id="1044"/>
            <p14:sldId id="1063"/>
            <p14:sldId id="1064"/>
            <p14:sldId id="1065"/>
            <p14:sldId id="1066"/>
            <p14:sldId id="1067"/>
            <p14:sldId id="1068"/>
            <p14:sldId id="1069"/>
            <p14:sldId id="1070"/>
            <p14:sldId id="1072"/>
            <p14:sldId id="1073"/>
            <p14:sldId id="865"/>
            <p14:sldId id="893"/>
            <p14:sldId id="870"/>
            <p14:sldId id="867"/>
            <p14:sldId id="1074"/>
            <p14:sldId id="1075"/>
            <p14:sldId id="868"/>
            <p14:sldId id="839"/>
            <p14:sldId id="914"/>
            <p14:sldId id="1037"/>
            <p14:sldId id="1040"/>
            <p14:sldId id="950"/>
            <p14:sldId id="951"/>
            <p14:sldId id="923"/>
            <p14:sldId id="913"/>
            <p14:sldId id="840"/>
            <p14:sldId id="941"/>
            <p14:sldId id="824"/>
            <p14:sldId id="825"/>
            <p14:sldId id="829"/>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ynep Young" initials="ZY" lastIdx="2" clrIdx="0"/>
  <p:cmAuthor id="1" name="Sharon Reddehase" initials="SNR" lastIdx="1" clrIdx="1"/>
  <p:cmAuthor id="2" name="mulrich" initials="mu" lastIdx="4" clrIdx="2"/>
  <p:cmAuthor id="3" name="Hartwig, Alan" initials="AH" lastIdx="5" clrIdx="3"/>
  <p:cmAuthor id="4" name="Lisa McNicholas" initials="LM" lastIdx="1" clrIdx="4"/>
  <p:cmAuthor id="5" name="dsorrel" initials="ds" lastIdx="38"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FF"/>
    <a:srgbClr val="CDCDCD"/>
    <a:srgbClr val="9DD7EB"/>
    <a:srgbClr val="CAF4F6"/>
    <a:srgbClr val="31B3C5"/>
    <a:srgbClr val="66DEE4"/>
    <a:srgbClr val="9AEAEE"/>
    <a:srgbClr val="9FD7EB"/>
    <a:srgbClr val="70C4E2"/>
    <a:srgbClr val="E3F3F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575" autoAdjust="0"/>
    <p:restoredTop sz="84544" autoAdjust="0"/>
  </p:normalViewPr>
  <p:slideViewPr>
    <p:cSldViewPr>
      <p:cViewPr>
        <p:scale>
          <a:sx n="70" d="100"/>
          <a:sy n="70" d="100"/>
        </p:scale>
        <p:origin x="-978" y="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57" d="100"/>
          <a:sy n="57" d="100"/>
        </p:scale>
        <p:origin x="-2640" y="-108"/>
      </p:cViewPr>
      <p:guideLst>
        <p:guide orient="horz" pos="2929"/>
        <p:guide pos="2160"/>
      </p:guideLst>
    </p:cSldViewPr>
  </p:notes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slide" Target="slides/slide187.xml"/><Relationship Id="rId205" Type="http://schemas.openxmlformats.org/officeDocument/2006/relationships/slide" Target="slides/slide201.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160" Type="http://schemas.openxmlformats.org/officeDocument/2006/relationships/slide" Target="slides/slide156.xml"/><Relationship Id="rId165" Type="http://schemas.openxmlformats.org/officeDocument/2006/relationships/slide" Target="slides/slide161.xml"/><Relationship Id="rId181" Type="http://schemas.openxmlformats.org/officeDocument/2006/relationships/slide" Target="slides/slide177.xml"/><Relationship Id="rId186" Type="http://schemas.openxmlformats.org/officeDocument/2006/relationships/slide" Target="slides/slide182.xml"/><Relationship Id="rId216" Type="http://schemas.openxmlformats.org/officeDocument/2006/relationships/tags" Target="tags/tag1.xml"/><Relationship Id="rId211" Type="http://schemas.openxmlformats.org/officeDocument/2006/relationships/slide" Target="slides/slide207.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slide" Target="slides/slide151.xml"/><Relationship Id="rId171" Type="http://schemas.openxmlformats.org/officeDocument/2006/relationships/slide" Target="slides/slide167.xml"/><Relationship Id="rId176" Type="http://schemas.openxmlformats.org/officeDocument/2006/relationships/slide" Target="slides/slide172.xml"/><Relationship Id="rId192" Type="http://schemas.openxmlformats.org/officeDocument/2006/relationships/slide" Target="slides/slide188.xml"/><Relationship Id="rId197" Type="http://schemas.openxmlformats.org/officeDocument/2006/relationships/slide" Target="slides/slide193.xml"/><Relationship Id="rId206" Type="http://schemas.openxmlformats.org/officeDocument/2006/relationships/slide" Target="slides/slide202.xml"/><Relationship Id="rId201" Type="http://schemas.openxmlformats.org/officeDocument/2006/relationships/slide" Target="slides/slide197.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openxmlformats.org/officeDocument/2006/relationships/slide" Target="slides/slide157.xml"/><Relationship Id="rId166" Type="http://schemas.openxmlformats.org/officeDocument/2006/relationships/slide" Target="slides/slide162.xml"/><Relationship Id="rId182" Type="http://schemas.openxmlformats.org/officeDocument/2006/relationships/slide" Target="slides/slide178.xml"/><Relationship Id="rId187" Type="http://schemas.openxmlformats.org/officeDocument/2006/relationships/slide" Target="slides/slide183.xml"/><Relationship Id="rId217"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212" Type="http://schemas.openxmlformats.org/officeDocument/2006/relationships/slide" Target="slides/slide208.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172" Type="http://schemas.openxmlformats.org/officeDocument/2006/relationships/slide" Target="slides/slide168.xml"/><Relationship Id="rId193" Type="http://schemas.openxmlformats.org/officeDocument/2006/relationships/slide" Target="slides/slide189.xml"/><Relationship Id="rId202" Type="http://schemas.openxmlformats.org/officeDocument/2006/relationships/slide" Target="slides/slide198.xml"/><Relationship Id="rId207" Type="http://schemas.openxmlformats.org/officeDocument/2006/relationships/slide" Target="slides/slide203.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slide" Target="slides/slide179.xml"/><Relationship Id="rId213" Type="http://schemas.openxmlformats.org/officeDocument/2006/relationships/slide" Target="slides/slide209.xml"/><Relationship Id="rId218" Type="http://schemas.openxmlformats.org/officeDocument/2006/relationships/presProps" Target="presProp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199" Type="http://schemas.openxmlformats.org/officeDocument/2006/relationships/slide" Target="slides/slide195.xml"/><Relationship Id="rId203" Type="http://schemas.openxmlformats.org/officeDocument/2006/relationships/slide" Target="slides/slide199.xml"/><Relationship Id="rId208" Type="http://schemas.openxmlformats.org/officeDocument/2006/relationships/slide" Target="slides/slide204.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189" Type="http://schemas.openxmlformats.org/officeDocument/2006/relationships/slide" Target="slides/slide185.xml"/><Relationship Id="rId219" Type="http://schemas.openxmlformats.org/officeDocument/2006/relationships/viewProps" Target="viewProps.xml"/><Relationship Id="rId3" Type="http://schemas.openxmlformats.org/officeDocument/2006/relationships/customXml" Target="../customXml/item3.xml"/><Relationship Id="rId214" Type="http://schemas.openxmlformats.org/officeDocument/2006/relationships/notesMaster" Target="notesMasters/notesMaster1.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slide" Target="slides/slide191.xml"/><Relationship Id="rId209" Type="http://schemas.openxmlformats.org/officeDocument/2006/relationships/slide" Target="slides/slide205.xml"/><Relationship Id="rId190" Type="http://schemas.openxmlformats.org/officeDocument/2006/relationships/slide" Target="slides/slide186.xml"/><Relationship Id="rId204" Type="http://schemas.openxmlformats.org/officeDocument/2006/relationships/slide" Target="slides/slide200.xml"/><Relationship Id="rId220" Type="http://schemas.openxmlformats.org/officeDocument/2006/relationships/theme" Target="theme/theme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10" Type="http://schemas.openxmlformats.org/officeDocument/2006/relationships/slide" Target="slides/slide206.xml"/><Relationship Id="rId215" Type="http://schemas.openxmlformats.org/officeDocument/2006/relationships/handoutMaster" Target="handoutMasters/handoutMaster1.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221" Type="http://schemas.openxmlformats.org/officeDocument/2006/relationships/tableStyles" Target="tableStyles.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D9CBE4-5169-4E8E-A457-34B9A84642F4}" type="doc">
      <dgm:prSet loTypeId="urn:microsoft.com/office/officeart/2005/8/layout/hierarchy1" loCatId="hierarchy" qsTypeId="urn:microsoft.com/office/officeart/2005/8/quickstyle/simple1" qsCatId="simple" csTypeId="urn:microsoft.com/office/officeart/2005/8/colors/accent6_1" csCatId="accent6" phldr="1"/>
      <dgm:spPr/>
      <dgm:t>
        <a:bodyPr/>
        <a:lstStyle/>
        <a:p>
          <a:endParaRPr lang="en-US"/>
        </a:p>
      </dgm:t>
    </dgm:pt>
    <dgm:pt modelId="{5AF11193-198E-469C-9E33-2504729FE210}">
      <dgm:prSet phldrT="[Text]"/>
      <dgm:spPr/>
      <dgm:t>
        <a:bodyPr/>
        <a:lstStyle/>
        <a:p>
          <a:r>
            <a:rPr lang="en-US" dirty="0" smtClean="0"/>
            <a:t>Assign State ID</a:t>
          </a:r>
          <a:endParaRPr lang="en-US" dirty="0"/>
        </a:p>
      </dgm:t>
    </dgm:pt>
    <dgm:pt modelId="{1BF1FD80-7065-420D-8ABB-96B4AEB9AA4A}" type="parTrans" cxnId="{3774A36A-9FE0-4119-A96A-A0623586FE77}">
      <dgm:prSet/>
      <dgm:spPr/>
      <dgm:t>
        <a:bodyPr/>
        <a:lstStyle/>
        <a:p>
          <a:endParaRPr lang="en-US"/>
        </a:p>
      </dgm:t>
    </dgm:pt>
    <dgm:pt modelId="{9CF89880-64F2-44EE-AC9C-C7CE78EF148E}" type="sibTrans" cxnId="{3774A36A-9FE0-4119-A96A-A0623586FE77}">
      <dgm:prSet/>
      <dgm:spPr/>
      <dgm:t>
        <a:bodyPr/>
        <a:lstStyle/>
        <a:p>
          <a:endParaRPr lang="en-US"/>
        </a:p>
      </dgm:t>
    </dgm:pt>
    <dgm:pt modelId="{76923C0A-AEDE-4FD7-AAE3-7A8B748098B7}">
      <dgm:prSet phldrT="[Text]"/>
      <dgm:spPr/>
      <dgm:t>
        <a:bodyPr/>
        <a:lstStyle/>
        <a:p>
          <a:r>
            <a:rPr lang="en-US" dirty="0" smtClean="0"/>
            <a:t>No Match</a:t>
          </a:r>
          <a:endParaRPr lang="en-US" dirty="0"/>
        </a:p>
      </dgm:t>
    </dgm:pt>
    <dgm:pt modelId="{3234BCC8-CE5B-47A7-8422-D0661D50D397}" type="parTrans" cxnId="{1DDA67FC-8A9F-4E5D-9227-127CE3FEC475}">
      <dgm:prSet/>
      <dgm:spPr/>
      <dgm:t>
        <a:bodyPr/>
        <a:lstStyle/>
        <a:p>
          <a:endParaRPr lang="en-US"/>
        </a:p>
      </dgm:t>
    </dgm:pt>
    <dgm:pt modelId="{D0A746E1-EA74-4FCD-A239-D6784348662D}" type="sibTrans" cxnId="{1DDA67FC-8A9F-4E5D-9227-127CE3FEC475}">
      <dgm:prSet/>
      <dgm:spPr/>
      <dgm:t>
        <a:bodyPr/>
        <a:lstStyle/>
        <a:p>
          <a:endParaRPr lang="en-US"/>
        </a:p>
      </dgm:t>
    </dgm:pt>
    <dgm:pt modelId="{AB74EEC3-EE09-4B5D-A8B3-D20F813CC831}">
      <dgm:prSet phldrT="[Text]"/>
      <dgm:spPr/>
      <dgm:t>
        <a:bodyPr/>
        <a:lstStyle/>
        <a:p>
          <a:r>
            <a:rPr lang="en-US" dirty="0" smtClean="0"/>
            <a:t>Near Match</a:t>
          </a:r>
        </a:p>
      </dgm:t>
    </dgm:pt>
    <dgm:pt modelId="{DEAA3320-EF71-488E-815D-D9D5E080E101}" type="sibTrans" cxnId="{346EB9B8-B690-4B1D-B8BA-677E008366A6}">
      <dgm:prSet/>
      <dgm:spPr/>
      <dgm:t>
        <a:bodyPr/>
        <a:lstStyle/>
        <a:p>
          <a:endParaRPr lang="en-US"/>
        </a:p>
      </dgm:t>
    </dgm:pt>
    <dgm:pt modelId="{FD7A781F-1E2D-4C85-83D6-DF74764DBF90}" type="parTrans" cxnId="{346EB9B8-B690-4B1D-B8BA-677E008366A6}">
      <dgm:prSet/>
      <dgm:spPr/>
      <dgm:t>
        <a:bodyPr/>
        <a:lstStyle/>
        <a:p>
          <a:endParaRPr lang="en-US"/>
        </a:p>
      </dgm:t>
    </dgm:pt>
    <dgm:pt modelId="{958C1A61-EF22-42A4-ABC5-561B390457DB}">
      <dgm:prSet phldrT="[Text]"/>
      <dgm:spPr/>
      <dgm:t>
        <a:bodyPr/>
        <a:lstStyle/>
        <a:p>
          <a:r>
            <a:rPr lang="en-US" dirty="0" smtClean="0"/>
            <a:t>New ID Assigned</a:t>
          </a:r>
          <a:endParaRPr lang="en-US" dirty="0"/>
        </a:p>
      </dgm:t>
    </dgm:pt>
    <dgm:pt modelId="{D1A7870E-0CCC-4959-8657-4E35E0C8E9E3}" type="parTrans" cxnId="{2781F58B-EFD5-41C8-84CD-488B3E369422}">
      <dgm:prSet/>
      <dgm:spPr/>
      <dgm:t>
        <a:bodyPr/>
        <a:lstStyle/>
        <a:p>
          <a:endParaRPr lang="en-US"/>
        </a:p>
      </dgm:t>
    </dgm:pt>
    <dgm:pt modelId="{A037B0F5-7D5D-40E5-A985-6DABB9AEA37F}" type="sibTrans" cxnId="{2781F58B-EFD5-41C8-84CD-488B3E369422}">
      <dgm:prSet/>
      <dgm:spPr/>
      <dgm:t>
        <a:bodyPr/>
        <a:lstStyle/>
        <a:p>
          <a:endParaRPr lang="en-US"/>
        </a:p>
      </dgm:t>
    </dgm:pt>
    <dgm:pt modelId="{B9F74928-3462-41F4-AC28-4354A49274DE}">
      <dgm:prSet phldrT="[Text]"/>
      <dgm:spPr/>
      <dgm:t>
        <a:bodyPr/>
        <a:lstStyle/>
        <a:p>
          <a:r>
            <a:rPr lang="en-US" dirty="0" smtClean="0"/>
            <a:t>Master is Updated</a:t>
          </a:r>
        </a:p>
      </dgm:t>
    </dgm:pt>
    <dgm:pt modelId="{5B242044-DD19-4136-96CB-5C6ABB0ECB25}" type="parTrans" cxnId="{6710914C-40E3-43B6-9D4C-1F7711D060AB}">
      <dgm:prSet/>
      <dgm:spPr/>
      <dgm:t>
        <a:bodyPr/>
        <a:lstStyle/>
        <a:p>
          <a:endParaRPr lang="en-US"/>
        </a:p>
      </dgm:t>
    </dgm:pt>
    <dgm:pt modelId="{A7EFCD7E-23FC-4655-B803-9A7030E4D240}" type="sibTrans" cxnId="{6710914C-40E3-43B6-9D4C-1F7711D060AB}">
      <dgm:prSet/>
      <dgm:spPr/>
      <dgm:t>
        <a:bodyPr/>
        <a:lstStyle/>
        <a:p>
          <a:endParaRPr lang="en-US"/>
        </a:p>
      </dgm:t>
    </dgm:pt>
    <dgm:pt modelId="{8533EB72-44EF-4D82-B6B2-C5189FAF6FD7}">
      <dgm:prSet phldrT="[Text]"/>
      <dgm:spPr/>
      <dgm:t>
        <a:bodyPr/>
        <a:lstStyle/>
        <a:p>
          <a:r>
            <a:rPr lang="en-US" dirty="0" smtClean="0"/>
            <a:t>Match</a:t>
          </a:r>
        </a:p>
      </dgm:t>
    </dgm:pt>
    <dgm:pt modelId="{4EFA9A9C-307A-4CAD-A2F9-26323718552E}" type="parTrans" cxnId="{42AE3447-E514-4632-99E4-16CC899860E7}">
      <dgm:prSet/>
      <dgm:spPr/>
      <dgm:t>
        <a:bodyPr/>
        <a:lstStyle/>
        <a:p>
          <a:endParaRPr lang="en-US"/>
        </a:p>
      </dgm:t>
    </dgm:pt>
    <dgm:pt modelId="{DB0DD410-6F73-44FB-B699-7D54885E986E}" type="sibTrans" cxnId="{42AE3447-E514-4632-99E4-16CC899860E7}">
      <dgm:prSet/>
      <dgm:spPr/>
      <dgm:t>
        <a:bodyPr/>
        <a:lstStyle/>
        <a:p>
          <a:endParaRPr lang="en-US"/>
        </a:p>
      </dgm:t>
    </dgm:pt>
    <dgm:pt modelId="{DB1ED1E5-F164-44D1-874A-AB20DE28B917}">
      <dgm:prSet phldrT="[Text]"/>
      <dgm:spPr/>
      <dgm:t>
        <a:bodyPr/>
        <a:lstStyle/>
        <a:p>
          <a:r>
            <a:rPr lang="en-US" dirty="0" smtClean="0"/>
            <a:t>Human Intervention is Required</a:t>
          </a:r>
        </a:p>
      </dgm:t>
    </dgm:pt>
    <dgm:pt modelId="{3715CB06-9DDD-4053-AA6F-BFCEBFEFBA35}" type="parTrans" cxnId="{147A003D-8D09-43B3-8BAD-EA9AD5170822}">
      <dgm:prSet/>
      <dgm:spPr/>
      <dgm:t>
        <a:bodyPr/>
        <a:lstStyle/>
        <a:p>
          <a:endParaRPr lang="en-US"/>
        </a:p>
      </dgm:t>
    </dgm:pt>
    <dgm:pt modelId="{6F790C0B-84C1-419A-8BF0-565D13577BDE}" type="sibTrans" cxnId="{147A003D-8D09-43B3-8BAD-EA9AD5170822}">
      <dgm:prSet/>
      <dgm:spPr/>
      <dgm:t>
        <a:bodyPr/>
        <a:lstStyle/>
        <a:p>
          <a:endParaRPr lang="en-US"/>
        </a:p>
      </dgm:t>
    </dgm:pt>
    <dgm:pt modelId="{5584568A-41C8-4274-A8DF-B319262929FD}">
      <dgm:prSet phldrT="[Text]"/>
      <dgm:spPr/>
      <dgm:t>
        <a:bodyPr/>
        <a:lstStyle/>
        <a:p>
          <a:r>
            <a:rPr lang="en-US" dirty="0" smtClean="0"/>
            <a:t>Download State IDs</a:t>
          </a:r>
          <a:endParaRPr lang="en-US" dirty="0"/>
        </a:p>
      </dgm:t>
    </dgm:pt>
    <dgm:pt modelId="{3C1A6F22-E9E6-4E58-93D4-72693DD6D313}" type="parTrans" cxnId="{657370E3-1CDC-4B77-A9F2-84D5BAEA1B82}">
      <dgm:prSet/>
      <dgm:spPr/>
      <dgm:t>
        <a:bodyPr/>
        <a:lstStyle/>
        <a:p>
          <a:endParaRPr lang="en-US"/>
        </a:p>
      </dgm:t>
    </dgm:pt>
    <dgm:pt modelId="{E91E45A3-1C36-40B6-B21A-7835990404C3}" type="sibTrans" cxnId="{657370E3-1CDC-4B77-A9F2-84D5BAEA1B82}">
      <dgm:prSet/>
      <dgm:spPr/>
      <dgm:t>
        <a:bodyPr/>
        <a:lstStyle/>
        <a:p>
          <a:endParaRPr lang="en-US"/>
        </a:p>
      </dgm:t>
    </dgm:pt>
    <dgm:pt modelId="{4A08795F-F842-42EE-8AE5-1AE6E402AD23}">
      <dgm:prSet phldrT="[Text]"/>
      <dgm:spPr/>
      <dgm:t>
        <a:bodyPr/>
        <a:lstStyle/>
        <a:p>
          <a:r>
            <a:rPr lang="en-US" dirty="0" smtClean="0"/>
            <a:t>Master is Updated</a:t>
          </a:r>
        </a:p>
      </dgm:t>
    </dgm:pt>
    <dgm:pt modelId="{F68694DF-CF33-4897-B86B-6D58DA2E96E8}" type="parTrans" cxnId="{E6BFB6AB-A3EB-4B19-BB56-4A30A8D866B0}">
      <dgm:prSet/>
      <dgm:spPr/>
      <dgm:t>
        <a:bodyPr/>
        <a:lstStyle/>
        <a:p>
          <a:endParaRPr lang="en-US"/>
        </a:p>
      </dgm:t>
    </dgm:pt>
    <dgm:pt modelId="{7028F8F9-5BCB-4C3E-BAFC-22303D4DEC0F}" type="sibTrans" cxnId="{E6BFB6AB-A3EB-4B19-BB56-4A30A8D866B0}">
      <dgm:prSet/>
      <dgm:spPr/>
      <dgm:t>
        <a:bodyPr/>
        <a:lstStyle/>
        <a:p>
          <a:endParaRPr lang="en-US"/>
        </a:p>
      </dgm:t>
    </dgm:pt>
    <dgm:pt modelId="{809CFEA2-4840-47D4-9EDE-3024195D3AB5}">
      <dgm:prSet phldrT="[Text]"/>
      <dgm:spPr/>
      <dgm:t>
        <a:bodyPr/>
        <a:lstStyle/>
        <a:p>
          <a:r>
            <a:rPr lang="en-US" dirty="0" smtClean="0"/>
            <a:t>Record is Cancelled</a:t>
          </a:r>
        </a:p>
      </dgm:t>
    </dgm:pt>
    <dgm:pt modelId="{46A38B1F-5DF0-4EE5-A371-130F400BF266}" type="parTrans" cxnId="{1EA7C9CE-2E1E-423C-A1EF-D65E98D1A116}">
      <dgm:prSet/>
      <dgm:spPr/>
      <dgm:t>
        <a:bodyPr/>
        <a:lstStyle/>
        <a:p>
          <a:endParaRPr lang="en-US"/>
        </a:p>
      </dgm:t>
    </dgm:pt>
    <dgm:pt modelId="{FC493ACE-15A9-4846-801F-3FA5CAA02988}" type="sibTrans" cxnId="{1EA7C9CE-2E1E-423C-A1EF-D65E98D1A116}">
      <dgm:prSet/>
      <dgm:spPr/>
      <dgm:t>
        <a:bodyPr/>
        <a:lstStyle/>
        <a:p>
          <a:endParaRPr lang="en-US"/>
        </a:p>
      </dgm:t>
    </dgm:pt>
    <dgm:pt modelId="{2460F680-527B-4201-9422-95A20558C9FF}">
      <dgm:prSet phldrT="[Text]"/>
      <dgm:spPr/>
      <dgm:t>
        <a:bodyPr/>
        <a:lstStyle/>
        <a:p>
          <a:r>
            <a:rPr lang="en-US" dirty="0" smtClean="0"/>
            <a:t>New ID Created</a:t>
          </a:r>
        </a:p>
      </dgm:t>
    </dgm:pt>
    <dgm:pt modelId="{99F22E80-670D-4582-8ABB-EB46F726230E}" type="parTrans" cxnId="{53EEF098-0F4E-4FC7-9F2F-EBED78A35117}">
      <dgm:prSet/>
      <dgm:spPr/>
      <dgm:t>
        <a:bodyPr/>
        <a:lstStyle/>
        <a:p>
          <a:endParaRPr lang="en-US"/>
        </a:p>
      </dgm:t>
    </dgm:pt>
    <dgm:pt modelId="{0176165E-AA69-44A3-9B12-094C847EE4BA}" type="sibTrans" cxnId="{53EEF098-0F4E-4FC7-9F2F-EBED78A35117}">
      <dgm:prSet/>
      <dgm:spPr/>
      <dgm:t>
        <a:bodyPr/>
        <a:lstStyle/>
        <a:p>
          <a:endParaRPr lang="en-US"/>
        </a:p>
      </dgm:t>
    </dgm:pt>
    <dgm:pt modelId="{003FEFEA-616C-4FF2-AFD9-930A09B64426}" type="pres">
      <dgm:prSet presAssocID="{AED9CBE4-5169-4E8E-A457-34B9A84642F4}" presName="hierChild1" presStyleCnt="0">
        <dgm:presLayoutVars>
          <dgm:chPref val="1"/>
          <dgm:dir/>
          <dgm:animOne val="branch"/>
          <dgm:animLvl val="lvl"/>
          <dgm:resizeHandles/>
        </dgm:presLayoutVars>
      </dgm:prSet>
      <dgm:spPr/>
      <dgm:t>
        <a:bodyPr/>
        <a:lstStyle/>
        <a:p>
          <a:endParaRPr lang="en-US"/>
        </a:p>
      </dgm:t>
    </dgm:pt>
    <dgm:pt modelId="{96BD10DF-7373-47C2-9C2B-3D71EDA0C0BA}" type="pres">
      <dgm:prSet presAssocID="{5AF11193-198E-469C-9E33-2504729FE210}" presName="hierRoot1" presStyleCnt="0"/>
      <dgm:spPr/>
    </dgm:pt>
    <dgm:pt modelId="{32F1737E-0518-46EC-AE48-C26176706F1D}" type="pres">
      <dgm:prSet presAssocID="{5AF11193-198E-469C-9E33-2504729FE210}" presName="composite" presStyleCnt="0"/>
      <dgm:spPr/>
    </dgm:pt>
    <dgm:pt modelId="{E85F82FE-DCF5-4F48-A787-779DB3C9930C}" type="pres">
      <dgm:prSet presAssocID="{5AF11193-198E-469C-9E33-2504729FE210}" presName="background" presStyleLbl="node0" presStyleIdx="0" presStyleCnt="1"/>
      <dgm:spPr/>
    </dgm:pt>
    <dgm:pt modelId="{A9D888DA-67E7-4DEB-9134-F8C6AA1D65D0}" type="pres">
      <dgm:prSet presAssocID="{5AF11193-198E-469C-9E33-2504729FE210}" presName="text" presStyleLbl="fgAcc0" presStyleIdx="0" presStyleCnt="1">
        <dgm:presLayoutVars>
          <dgm:chPref val="3"/>
        </dgm:presLayoutVars>
      </dgm:prSet>
      <dgm:spPr/>
      <dgm:t>
        <a:bodyPr/>
        <a:lstStyle/>
        <a:p>
          <a:endParaRPr lang="en-US"/>
        </a:p>
      </dgm:t>
    </dgm:pt>
    <dgm:pt modelId="{1E3D6368-7910-4468-A349-2AF5D1EB6CB1}" type="pres">
      <dgm:prSet presAssocID="{5AF11193-198E-469C-9E33-2504729FE210}" presName="hierChild2" presStyleCnt="0"/>
      <dgm:spPr/>
    </dgm:pt>
    <dgm:pt modelId="{D3697763-1332-4945-9F58-96E9EBA1BFB3}" type="pres">
      <dgm:prSet presAssocID="{3234BCC8-CE5B-47A7-8422-D0661D50D397}" presName="Name10" presStyleLbl="parChTrans1D2" presStyleIdx="0" presStyleCnt="3"/>
      <dgm:spPr/>
      <dgm:t>
        <a:bodyPr/>
        <a:lstStyle/>
        <a:p>
          <a:endParaRPr lang="en-US"/>
        </a:p>
      </dgm:t>
    </dgm:pt>
    <dgm:pt modelId="{2110328E-EAF2-4DA3-A3CC-5CA4D1220AFF}" type="pres">
      <dgm:prSet presAssocID="{76923C0A-AEDE-4FD7-AAE3-7A8B748098B7}" presName="hierRoot2" presStyleCnt="0"/>
      <dgm:spPr/>
    </dgm:pt>
    <dgm:pt modelId="{2EC030F6-1427-47B2-A543-56C55FEBE1B3}" type="pres">
      <dgm:prSet presAssocID="{76923C0A-AEDE-4FD7-AAE3-7A8B748098B7}" presName="composite2" presStyleCnt="0"/>
      <dgm:spPr/>
    </dgm:pt>
    <dgm:pt modelId="{A7F7ECEF-4795-4148-96C1-4B822C3238E3}" type="pres">
      <dgm:prSet presAssocID="{76923C0A-AEDE-4FD7-AAE3-7A8B748098B7}" presName="background2" presStyleLbl="node2" presStyleIdx="0" presStyleCnt="3"/>
      <dgm:spPr/>
    </dgm:pt>
    <dgm:pt modelId="{D4054D24-B91B-4E68-9FC5-C2DF0FE7EDCD}" type="pres">
      <dgm:prSet presAssocID="{76923C0A-AEDE-4FD7-AAE3-7A8B748098B7}" presName="text2" presStyleLbl="fgAcc2" presStyleIdx="0" presStyleCnt="3">
        <dgm:presLayoutVars>
          <dgm:chPref val="3"/>
        </dgm:presLayoutVars>
      </dgm:prSet>
      <dgm:spPr/>
      <dgm:t>
        <a:bodyPr/>
        <a:lstStyle/>
        <a:p>
          <a:endParaRPr lang="en-US"/>
        </a:p>
      </dgm:t>
    </dgm:pt>
    <dgm:pt modelId="{FB60343B-294B-4332-AC29-C9F9C62AADE6}" type="pres">
      <dgm:prSet presAssocID="{76923C0A-AEDE-4FD7-AAE3-7A8B748098B7}" presName="hierChild3" presStyleCnt="0"/>
      <dgm:spPr/>
    </dgm:pt>
    <dgm:pt modelId="{E0D1828F-C7FC-4690-B038-55C79F63AAB0}" type="pres">
      <dgm:prSet presAssocID="{D1A7870E-0CCC-4959-8657-4E35E0C8E9E3}" presName="Name17" presStyleLbl="parChTrans1D3" presStyleIdx="0" presStyleCnt="3"/>
      <dgm:spPr/>
      <dgm:t>
        <a:bodyPr/>
        <a:lstStyle/>
        <a:p>
          <a:endParaRPr lang="en-US"/>
        </a:p>
      </dgm:t>
    </dgm:pt>
    <dgm:pt modelId="{07CFAAE6-1D20-462A-BFF5-AC35039D4809}" type="pres">
      <dgm:prSet presAssocID="{958C1A61-EF22-42A4-ABC5-561B390457DB}" presName="hierRoot3" presStyleCnt="0"/>
      <dgm:spPr/>
    </dgm:pt>
    <dgm:pt modelId="{25C8F774-BCEF-487C-A3A0-42BAA4379335}" type="pres">
      <dgm:prSet presAssocID="{958C1A61-EF22-42A4-ABC5-561B390457DB}" presName="composite3" presStyleCnt="0"/>
      <dgm:spPr/>
    </dgm:pt>
    <dgm:pt modelId="{CA7D9D95-01D3-4F0C-AA0D-1AAA18F508DB}" type="pres">
      <dgm:prSet presAssocID="{958C1A61-EF22-42A4-ABC5-561B390457DB}" presName="background3" presStyleLbl="node3" presStyleIdx="0" presStyleCnt="3"/>
      <dgm:spPr/>
    </dgm:pt>
    <dgm:pt modelId="{2205F22E-5C65-4A1D-BFB3-B5117E0ACCED}" type="pres">
      <dgm:prSet presAssocID="{958C1A61-EF22-42A4-ABC5-561B390457DB}" presName="text3" presStyleLbl="fgAcc3" presStyleIdx="0" presStyleCnt="3">
        <dgm:presLayoutVars>
          <dgm:chPref val="3"/>
        </dgm:presLayoutVars>
      </dgm:prSet>
      <dgm:spPr/>
      <dgm:t>
        <a:bodyPr/>
        <a:lstStyle/>
        <a:p>
          <a:endParaRPr lang="en-US"/>
        </a:p>
      </dgm:t>
    </dgm:pt>
    <dgm:pt modelId="{9A6634FB-4C62-4950-B45D-AF8E5EE3ACC9}" type="pres">
      <dgm:prSet presAssocID="{958C1A61-EF22-42A4-ABC5-561B390457DB}" presName="hierChild4" presStyleCnt="0"/>
      <dgm:spPr/>
    </dgm:pt>
    <dgm:pt modelId="{AA1C38FD-E8F8-46A0-8936-2E2297A8976D}" type="pres">
      <dgm:prSet presAssocID="{3C1A6F22-E9E6-4E58-93D4-72693DD6D313}" presName="Name23" presStyleLbl="parChTrans1D4" presStyleIdx="0" presStyleCnt="4"/>
      <dgm:spPr/>
      <dgm:t>
        <a:bodyPr/>
        <a:lstStyle/>
        <a:p>
          <a:endParaRPr lang="en-US"/>
        </a:p>
      </dgm:t>
    </dgm:pt>
    <dgm:pt modelId="{5196CFA7-2102-476B-8D8F-E788C19F1D8D}" type="pres">
      <dgm:prSet presAssocID="{5584568A-41C8-4274-A8DF-B319262929FD}" presName="hierRoot4" presStyleCnt="0"/>
      <dgm:spPr/>
    </dgm:pt>
    <dgm:pt modelId="{293350BC-FA12-4722-94D8-AC3331688265}" type="pres">
      <dgm:prSet presAssocID="{5584568A-41C8-4274-A8DF-B319262929FD}" presName="composite4" presStyleCnt="0"/>
      <dgm:spPr/>
    </dgm:pt>
    <dgm:pt modelId="{24A82B06-61B5-4053-B6CD-E4E422DE9B9D}" type="pres">
      <dgm:prSet presAssocID="{5584568A-41C8-4274-A8DF-B319262929FD}" presName="background4" presStyleLbl="node4" presStyleIdx="0" presStyleCnt="4"/>
      <dgm:spPr/>
    </dgm:pt>
    <dgm:pt modelId="{871611C4-1174-4DE8-BA27-D50C692F9A82}" type="pres">
      <dgm:prSet presAssocID="{5584568A-41C8-4274-A8DF-B319262929FD}" presName="text4" presStyleLbl="fgAcc4" presStyleIdx="0" presStyleCnt="4">
        <dgm:presLayoutVars>
          <dgm:chPref val="3"/>
        </dgm:presLayoutVars>
      </dgm:prSet>
      <dgm:spPr/>
      <dgm:t>
        <a:bodyPr/>
        <a:lstStyle/>
        <a:p>
          <a:endParaRPr lang="en-US"/>
        </a:p>
      </dgm:t>
    </dgm:pt>
    <dgm:pt modelId="{53C9EF6B-8F8F-462D-82D5-C48F7E18FF10}" type="pres">
      <dgm:prSet presAssocID="{5584568A-41C8-4274-A8DF-B319262929FD}" presName="hierChild5" presStyleCnt="0"/>
      <dgm:spPr/>
    </dgm:pt>
    <dgm:pt modelId="{91603D86-C99D-4FE6-9AA4-1FD4FC37FF71}" type="pres">
      <dgm:prSet presAssocID="{FD7A781F-1E2D-4C85-83D6-DF74764DBF90}" presName="Name10" presStyleLbl="parChTrans1D2" presStyleIdx="1" presStyleCnt="3"/>
      <dgm:spPr/>
      <dgm:t>
        <a:bodyPr/>
        <a:lstStyle/>
        <a:p>
          <a:endParaRPr lang="en-US"/>
        </a:p>
      </dgm:t>
    </dgm:pt>
    <dgm:pt modelId="{FC78D395-ABDC-4774-8A50-6BF7CD64BD79}" type="pres">
      <dgm:prSet presAssocID="{AB74EEC3-EE09-4B5D-A8B3-D20F813CC831}" presName="hierRoot2" presStyleCnt="0"/>
      <dgm:spPr/>
    </dgm:pt>
    <dgm:pt modelId="{F5E3AC10-1A69-4843-9B90-51CA60C20D08}" type="pres">
      <dgm:prSet presAssocID="{AB74EEC3-EE09-4B5D-A8B3-D20F813CC831}" presName="composite2" presStyleCnt="0"/>
      <dgm:spPr/>
    </dgm:pt>
    <dgm:pt modelId="{8E4D16D3-A859-4FBD-B85D-D11767B876FF}" type="pres">
      <dgm:prSet presAssocID="{AB74EEC3-EE09-4B5D-A8B3-D20F813CC831}" presName="background2" presStyleLbl="node2" presStyleIdx="1" presStyleCnt="3"/>
      <dgm:spPr/>
    </dgm:pt>
    <dgm:pt modelId="{5A9869FB-E0A9-4EEC-B8C1-F9D93EC90F75}" type="pres">
      <dgm:prSet presAssocID="{AB74EEC3-EE09-4B5D-A8B3-D20F813CC831}" presName="text2" presStyleLbl="fgAcc2" presStyleIdx="1" presStyleCnt="3">
        <dgm:presLayoutVars>
          <dgm:chPref val="3"/>
        </dgm:presLayoutVars>
      </dgm:prSet>
      <dgm:spPr/>
      <dgm:t>
        <a:bodyPr/>
        <a:lstStyle/>
        <a:p>
          <a:endParaRPr lang="en-US"/>
        </a:p>
      </dgm:t>
    </dgm:pt>
    <dgm:pt modelId="{1F43AD28-6768-463C-A03E-E4342D377B46}" type="pres">
      <dgm:prSet presAssocID="{AB74EEC3-EE09-4B5D-A8B3-D20F813CC831}" presName="hierChild3" presStyleCnt="0"/>
      <dgm:spPr/>
    </dgm:pt>
    <dgm:pt modelId="{9CC79BA5-0805-439A-9E50-5046B9E43C5B}" type="pres">
      <dgm:prSet presAssocID="{3715CB06-9DDD-4053-AA6F-BFCEBFEFBA35}" presName="Name17" presStyleLbl="parChTrans1D3" presStyleIdx="1" presStyleCnt="3"/>
      <dgm:spPr/>
      <dgm:t>
        <a:bodyPr/>
        <a:lstStyle/>
        <a:p>
          <a:endParaRPr lang="en-US"/>
        </a:p>
      </dgm:t>
    </dgm:pt>
    <dgm:pt modelId="{CE020FBB-858B-459F-86FA-EFAA4B7F57C3}" type="pres">
      <dgm:prSet presAssocID="{DB1ED1E5-F164-44D1-874A-AB20DE28B917}" presName="hierRoot3" presStyleCnt="0"/>
      <dgm:spPr/>
    </dgm:pt>
    <dgm:pt modelId="{B67B38B7-2546-43B2-B55A-26B4B05F2380}" type="pres">
      <dgm:prSet presAssocID="{DB1ED1E5-F164-44D1-874A-AB20DE28B917}" presName="composite3" presStyleCnt="0"/>
      <dgm:spPr/>
    </dgm:pt>
    <dgm:pt modelId="{013D02A0-0028-4DE3-B18A-38F76B3D9AE2}" type="pres">
      <dgm:prSet presAssocID="{DB1ED1E5-F164-44D1-874A-AB20DE28B917}" presName="background3" presStyleLbl="node3" presStyleIdx="1" presStyleCnt="3"/>
      <dgm:spPr/>
    </dgm:pt>
    <dgm:pt modelId="{6651E319-9A88-4BB5-B9BE-489728AA66B0}" type="pres">
      <dgm:prSet presAssocID="{DB1ED1E5-F164-44D1-874A-AB20DE28B917}" presName="text3" presStyleLbl="fgAcc3" presStyleIdx="1" presStyleCnt="3">
        <dgm:presLayoutVars>
          <dgm:chPref val="3"/>
        </dgm:presLayoutVars>
      </dgm:prSet>
      <dgm:spPr/>
      <dgm:t>
        <a:bodyPr/>
        <a:lstStyle/>
        <a:p>
          <a:endParaRPr lang="en-US"/>
        </a:p>
      </dgm:t>
    </dgm:pt>
    <dgm:pt modelId="{0E57A863-38E9-4A27-B524-796CCEE805C3}" type="pres">
      <dgm:prSet presAssocID="{DB1ED1E5-F164-44D1-874A-AB20DE28B917}" presName="hierChild4" presStyleCnt="0"/>
      <dgm:spPr/>
    </dgm:pt>
    <dgm:pt modelId="{2DDBF951-9187-455E-8D52-D4A778C7F706}" type="pres">
      <dgm:prSet presAssocID="{F68694DF-CF33-4897-B86B-6D58DA2E96E8}" presName="Name23" presStyleLbl="parChTrans1D4" presStyleIdx="1" presStyleCnt="4"/>
      <dgm:spPr/>
      <dgm:t>
        <a:bodyPr/>
        <a:lstStyle/>
        <a:p>
          <a:endParaRPr lang="en-US"/>
        </a:p>
      </dgm:t>
    </dgm:pt>
    <dgm:pt modelId="{B740C773-1C9B-400B-8406-4127BF3961BE}" type="pres">
      <dgm:prSet presAssocID="{4A08795F-F842-42EE-8AE5-1AE6E402AD23}" presName="hierRoot4" presStyleCnt="0"/>
      <dgm:spPr/>
    </dgm:pt>
    <dgm:pt modelId="{2CD20602-8040-4542-8BE0-991D460D6ECD}" type="pres">
      <dgm:prSet presAssocID="{4A08795F-F842-42EE-8AE5-1AE6E402AD23}" presName="composite4" presStyleCnt="0"/>
      <dgm:spPr/>
    </dgm:pt>
    <dgm:pt modelId="{320D8997-2255-41DE-B4FF-2E21DE18111F}" type="pres">
      <dgm:prSet presAssocID="{4A08795F-F842-42EE-8AE5-1AE6E402AD23}" presName="background4" presStyleLbl="node4" presStyleIdx="1" presStyleCnt="4"/>
      <dgm:spPr/>
    </dgm:pt>
    <dgm:pt modelId="{51BD6F44-63F1-410E-A118-AF4B288D3C1C}" type="pres">
      <dgm:prSet presAssocID="{4A08795F-F842-42EE-8AE5-1AE6E402AD23}" presName="text4" presStyleLbl="fgAcc4" presStyleIdx="1" presStyleCnt="4">
        <dgm:presLayoutVars>
          <dgm:chPref val="3"/>
        </dgm:presLayoutVars>
      </dgm:prSet>
      <dgm:spPr/>
      <dgm:t>
        <a:bodyPr/>
        <a:lstStyle/>
        <a:p>
          <a:endParaRPr lang="en-US"/>
        </a:p>
      </dgm:t>
    </dgm:pt>
    <dgm:pt modelId="{F2E83CFB-175A-4DC1-AA4D-C107185B9E42}" type="pres">
      <dgm:prSet presAssocID="{4A08795F-F842-42EE-8AE5-1AE6E402AD23}" presName="hierChild5" presStyleCnt="0"/>
      <dgm:spPr/>
    </dgm:pt>
    <dgm:pt modelId="{AF3ED200-2030-4991-8CE6-7ECD15E59373}" type="pres">
      <dgm:prSet presAssocID="{46A38B1F-5DF0-4EE5-A371-130F400BF266}" presName="Name23" presStyleLbl="parChTrans1D4" presStyleIdx="2" presStyleCnt="4"/>
      <dgm:spPr/>
      <dgm:t>
        <a:bodyPr/>
        <a:lstStyle/>
        <a:p>
          <a:endParaRPr lang="en-US"/>
        </a:p>
      </dgm:t>
    </dgm:pt>
    <dgm:pt modelId="{0B6A6230-961A-490D-8B83-639C9B995343}" type="pres">
      <dgm:prSet presAssocID="{809CFEA2-4840-47D4-9EDE-3024195D3AB5}" presName="hierRoot4" presStyleCnt="0"/>
      <dgm:spPr/>
    </dgm:pt>
    <dgm:pt modelId="{9818466A-6A8C-463C-83F7-1A868482914A}" type="pres">
      <dgm:prSet presAssocID="{809CFEA2-4840-47D4-9EDE-3024195D3AB5}" presName="composite4" presStyleCnt="0"/>
      <dgm:spPr/>
    </dgm:pt>
    <dgm:pt modelId="{8DF47D80-2633-4B68-954E-15F80D4A2C21}" type="pres">
      <dgm:prSet presAssocID="{809CFEA2-4840-47D4-9EDE-3024195D3AB5}" presName="background4" presStyleLbl="node4" presStyleIdx="2" presStyleCnt="4"/>
      <dgm:spPr/>
    </dgm:pt>
    <dgm:pt modelId="{9D5F100E-6AA7-4B9E-B2AE-8B0BB9744808}" type="pres">
      <dgm:prSet presAssocID="{809CFEA2-4840-47D4-9EDE-3024195D3AB5}" presName="text4" presStyleLbl="fgAcc4" presStyleIdx="2" presStyleCnt="4">
        <dgm:presLayoutVars>
          <dgm:chPref val="3"/>
        </dgm:presLayoutVars>
      </dgm:prSet>
      <dgm:spPr/>
      <dgm:t>
        <a:bodyPr/>
        <a:lstStyle/>
        <a:p>
          <a:endParaRPr lang="en-US"/>
        </a:p>
      </dgm:t>
    </dgm:pt>
    <dgm:pt modelId="{41052F67-909A-4ABB-84CB-D320FDA43559}" type="pres">
      <dgm:prSet presAssocID="{809CFEA2-4840-47D4-9EDE-3024195D3AB5}" presName="hierChild5" presStyleCnt="0"/>
      <dgm:spPr/>
    </dgm:pt>
    <dgm:pt modelId="{F6BE36AF-0A6F-4E6C-A537-A037725DDF68}" type="pres">
      <dgm:prSet presAssocID="{99F22E80-670D-4582-8ABB-EB46F726230E}" presName="Name23" presStyleLbl="parChTrans1D4" presStyleIdx="3" presStyleCnt="4"/>
      <dgm:spPr/>
      <dgm:t>
        <a:bodyPr/>
        <a:lstStyle/>
        <a:p>
          <a:endParaRPr lang="en-US"/>
        </a:p>
      </dgm:t>
    </dgm:pt>
    <dgm:pt modelId="{1479E155-B3F7-442F-A901-F446F9843420}" type="pres">
      <dgm:prSet presAssocID="{2460F680-527B-4201-9422-95A20558C9FF}" presName="hierRoot4" presStyleCnt="0"/>
      <dgm:spPr/>
    </dgm:pt>
    <dgm:pt modelId="{A27E4B14-1B6D-46CD-99FD-A92FA5CED3BD}" type="pres">
      <dgm:prSet presAssocID="{2460F680-527B-4201-9422-95A20558C9FF}" presName="composite4" presStyleCnt="0"/>
      <dgm:spPr/>
    </dgm:pt>
    <dgm:pt modelId="{A7753306-332C-4420-A852-898C0801194C}" type="pres">
      <dgm:prSet presAssocID="{2460F680-527B-4201-9422-95A20558C9FF}" presName="background4" presStyleLbl="node4" presStyleIdx="3" presStyleCnt="4"/>
      <dgm:spPr/>
    </dgm:pt>
    <dgm:pt modelId="{710B71A7-4956-4DC8-9FBC-4E6C144047F1}" type="pres">
      <dgm:prSet presAssocID="{2460F680-527B-4201-9422-95A20558C9FF}" presName="text4" presStyleLbl="fgAcc4" presStyleIdx="3" presStyleCnt="4">
        <dgm:presLayoutVars>
          <dgm:chPref val="3"/>
        </dgm:presLayoutVars>
      </dgm:prSet>
      <dgm:spPr/>
      <dgm:t>
        <a:bodyPr/>
        <a:lstStyle/>
        <a:p>
          <a:endParaRPr lang="en-US"/>
        </a:p>
      </dgm:t>
    </dgm:pt>
    <dgm:pt modelId="{80293985-3165-4AE6-A951-CC9D799009EE}" type="pres">
      <dgm:prSet presAssocID="{2460F680-527B-4201-9422-95A20558C9FF}" presName="hierChild5" presStyleCnt="0"/>
      <dgm:spPr/>
    </dgm:pt>
    <dgm:pt modelId="{4A4D2AD3-EFC4-4191-AF78-E4A5CEC56857}" type="pres">
      <dgm:prSet presAssocID="{4EFA9A9C-307A-4CAD-A2F9-26323718552E}" presName="Name10" presStyleLbl="parChTrans1D2" presStyleIdx="2" presStyleCnt="3"/>
      <dgm:spPr/>
      <dgm:t>
        <a:bodyPr/>
        <a:lstStyle/>
        <a:p>
          <a:endParaRPr lang="en-US"/>
        </a:p>
      </dgm:t>
    </dgm:pt>
    <dgm:pt modelId="{CF7D939F-6D6C-44BF-848F-2109CE3AC722}" type="pres">
      <dgm:prSet presAssocID="{8533EB72-44EF-4D82-B6B2-C5189FAF6FD7}" presName="hierRoot2" presStyleCnt="0"/>
      <dgm:spPr/>
    </dgm:pt>
    <dgm:pt modelId="{C4E5B4D5-049C-4F74-9A0A-62E2A762431F}" type="pres">
      <dgm:prSet presAssocID="{8533EB72-44EF-4D82-B6B2-C5189FAF6FD7}" presName="composite2" presStyleCnt="0"/>
      <dgm:spPr/>
    </dgm:pt>
    <dgm:pt modelId="{6E59017B-39AD-4F03-8B65-94699AD0E8D9}" type="pres">
      <dgm:prSet presAssocID="{8533EB72-44EF-4D82-B6B2-C5189FAF6FD7}" presName="background2" presStyleLbl="node2" presStyleIdx="2" presStyleCnt="3"/>
      <dgm:spPr/>
    </dgm:pt>
    <dgm:pt modelId="{8C190FC2-CF31-4C2C-A2C3-CA7A0A1170AD}" type="pres">
      <dgm:prSet presAssocID="{8533EB72-44EF-4D82-B6B2-C5189FAF6FD7}" presName="text2" presStyleLbl="fgAcc2" presStyleIdx="2" presStyleCnt="3">
        <dgm:presLayoutVars>
          <dgm:chPref val="3"/>
        </dgm:presLayoutVars>
      </dgm:prSet>
      <dgm:spPr/>
      <dgm:t>
        <a:bodyPr/>
        <a:lstStyle/>
        <a:p>
          <a:endParaRPr lang="en-US"/>
        </a:p>
      </dgm:t>
    </dgm:pt>
    <dgm:pt modelId="{DFAB5D91-B9D7-4AB6-94E1-B733E8011304}" type="pres">
      <dgm:prSet presAssocID="{8533EB72-44EF-4D82-B6B2-C5189FAF6FD7}" presName="hierChild3" presStyleCnt="0"/>
      <dgm:spPr/>
    </dgm:pt>
    <dgm:pt modelId="{88261C1E-A25D-4997-B6B3-04B2DA8E93F3}" type="pres">
      <dgm:prSet presAssocID="{5B242044-DD19-4136-96CB-5C6ABB0ECB25}" presName="Name17" presStyleLbl="parChTrans1D3" presStyleIdx="2" presStyleCnt="3"/>
      <dgm:spPr/>
      <dgm:t>
        <a:bodyPr/>
        <a:lstStyle/>
        <a:p>
          <a:endParaRPr lang="en-US"/>
        </a:p>
      </dgm:t>
    </dgm:pt>
    <dgm:pt modelId="{9E5F77C4-D50C-4A41-B88B-E825A1E8365D}" type="pres">
      <dgm:prSet presAssocID="{B9F74928-3462-41F4-AC28-4354A49274DE}" presName="hierRoot3" presStyleCnt="0"/>
      <dgm:spPr/>
    </dgm:pt>
    <dgm:pt modelId="{E07DC6DF-4984-4E16-B730-F658B99D160E}" type="pres">
      <dgm:prSet presAssocID="{B9F74928-3462-41F4-AC28-4354A49274DE}" presName="composite3" presStyleCnt="0"/>
      <dgm:spPr/>
    </dgm:pt>
    <dgm:pt modelId="{0EA31879-144A-47B1-9D92-B79C925283B6}" type="pres">
      <dgm:prSet presAssocID="{B9F74928-3462-41F4-AC28-4354A49274DE}" presName="background3" presStyleLbl="node3" presStyleIdx="2" presStyleCnt="3"/>
      <dgm:spPr/>
    </dgm:pt>
    <dgm:pt modelId="{BD3D2103-CC69-47CA-9B94-91191DC63A05}" type="pres">
      <dgm:prSet presAssocID="{B9F74928-3462-41F4-AC28-4354A49274DE}" presName="text3" presStyleLbl="fgAcc3" presStyleIdx="2" presStyleCnt="3">
        <dgm:presLayoutVars>
          <dgm:chPref val="3"/>
        </dgm:presLayoutVars>
      </dgm:prSet>
      <dgm:spPr/>
      <dgm:t>
        <a:bodyPr/>
        <a:lstStyle/>
        <a:p>
          <a:endParaRPr lang="en-US"/>
        </a:p>
      </dgm:t>
    </dgm:pt>
    <dgm:pt modelId="{84D82CEB-4DD5-4305-8221-C75989734F3F}" type="pres">
      <dgm:prSet presAssocID="{B9F74928-3462-41F4-AC28-4354A49274DE}" presName="hierChild4" presStyleCnt="0"/>
      <dgm:spPr/>
    </dgm:pt>
  </dgm:ptLst>
  <dgm:cxnLst>
    <dgm:cxn modelId="{04F828BD-89E5-44DE-8F65-15E867759164}" type="presOf" srcId="{FD7A781F-1E2D-4C85-83D6-DF74764DBF90}" destId="{91603D86-C99D-4FE6-9AA4-1FD4FC37FF71}" srcOrd="0" destOrd="0" presId="urn:microsoft.com/office/officeart/2005/8/layout/hierarchy1"/>
    <dgm:cxn modelId="{4F78C907-9CD5-43D9-BC92-45DB68EB4831}" type="presOf" srcId="{76923C0A-AEDE-4FD7-AAE3-7A8B748098B7}" destId="{D4054D24-B91B-4E68-9FC5-C2DF0FE7EDCD}" srcOrd="0" destOrd="0" presId="urn:microsoft.com/office/officeart/2005/8/layout/hierarchy1"/>
    <dgm:cxn modelId="{5DB7A3DD-E58B-4106-901A-670E425F0480}" type="presOf" srcId="{3715CB06-9DDD-4053-AA6F-BFCEBFEFBA35}" destId="{9CC79BA5-0805-439A-9E50-5046B9E43C5B}" srcOrd="0" destOrd="0" presId="urn:microsoft.com/office/officeart/2005/8/layout/hierarchy1"/>
    <dgm:cxn modelId="{CA5192A3-664F-4A7F-A7EF-3A633767F539}" type="presOf" srcId="{958C1A61-EF22-42A4-ABC5-561B390457DB}" destId="{2205F22E-5C65-4A1D-BFB3-B5117E0ACCED}" srcOrd="0" destOrd="0" presId="urn:microsoft.com/office/officeart/2005/8/layout/hierarchy1"/>
    <dgm:cxn modelId="{E6BFB6AB-A3EB-4B19-BB56-4A30A8D866B0}" srcId="{DB1ED1E5-F164-44D1-874A-AB20DE28B917}" destId="{4A08795F-F842-42EE-8AE5-1AE6E402AD23}" srcOrd="0" destOrd="0" parTransId="{F68694DF-CF33-4897-B86B-6D58DA2E96E8}" sibTransId="{7028F8F9-5BCB-4C3E-BAFC-22303D4DEC0F}"/>
    <dgm:cxn modelId="{C6B8A14A-7D24-47BB-B720-B27395BA17EB}" type="presOf" srcId="{5AF11193-198E-469C-9E33-2504729FE210}" destId="{A9D888DA-67E7-4DEB-9134-F8C6AA1D65D0}" srcOrd="0" destOrd="0" presId="urn:microsoft.com/office/officeart/2005/8/layout/hierarchy1"/>
    <dgm:cxn modelId="{8757C62F-0C5E-498B-A1C1-5CD9E624AFC1}" type="presOf" srcId="{46A38B1F-5DF0-4EE5-A371-130F400BF266}" destId="{AF3ED200-2030-4991-8CE6-7ECD15E59373}" srcOrd="0" destOrd="0" presId="urn:microsoft.com/office/officeart/2005/8/layout/hierarchy1"/>
    <dgm:cxn modelId="{3774A36A-9FE0-4119-A96A-A0623586FE77}" srcId="{AED9CBE4-5169-4E8E-A457-34B9A84642F4}" destId="{5AF11193-198E-469C-9E33-2504729FE210}" srcOrd="0" destOrd="0" parTransId="{1BF1FD80-7065-420D-8ABB-96B4AEB9AA4A}" sibTransId="{9CF89880-64F2-44EE-AC9C-C7CE78EF148E}"/>
    <dgm:cxn modelId="{346EB9B8-B690-4B1D-B8BA-677E008366A6}" srcId="{5AF11193-198E-469C-9E33-2504729FE210}" destId="{AB74EEC3-EE09-4B5D-A8B3-D20F813CC831}" srcOrd="1" destOrd="0" parTransId="{FD7A781F-1E2D-4C85-83D6-DF74764DBF90}" sibTransId="{DEAA3320-EF71-488E-815D-D9D5E080E101}"/>
    <dgm:cxn modelId="{42AE3447-E514-4632-99E4-16CC899860E7}" srcId="{5AF11193-198E-469C-9E33-2504729FE210}" destId="{8533EB72-44EF-4D82-B6B2-C5189FAF6FD7}" srcOrd="2" destOrd="0" parTransId="{4EFA9A9C-307A-4CAD-A2F9-26323718552E}" sibTransId="{DB0DD410-6F73-44FB-B699-7D54885E986E}"/>
    <dgm:cxn modelId="{97C26171-5C40-467E-B302-DEBDBDF3B770}" type="presOf" srcId="{AED9CBE4-5169-4E8E-A457-34B9A84642F4}" destId="{003FEFEA-616C-4FF2-AFD9-930A09B64426}" srcOrd="0" destOrd="0" presId="urn:microsoft.com/office/officeart/2005/8/layout/hierarchy1"/>
    <dgm:cxn modelId="{09F1D775-B6AB-47AE-8042-DA8A51CAF31E}" type="presOf" srcId="{4EFA9A9C-307A-4CAD-A2F9-26323718552E}" destId="{4A4D2AD3-EFC4-4191-AF78-E4A5CEC56857}" srcOrd="0" destOrd="0" presId="urn:microsoft.com/office/officeart/2005/8/layout/hierarchy1"/>
    <dgm:cxn modelId="{2D8BDBAC-C071-4FA0-A0F8-1101C89BAEB3}" type="presOf" srcId="{AB74EEC3-EE09-4B5D-A8B3-D20F813CC831}" destId="{5A9869FB-E0A9-4EEC-B8C1-F9D93EC90F75}" srcOrd="0" destOrd="0" presId="urn:microsoft.com/office/officeart/2005/8/layout/hierarchy1"/>
    <dgm:cxn modelId="{FBEFE40E-E7C0-4EF1-A400-0E58FE9E0B41}" type="presOf" srcId="{5B242044-DD19-4136-96CB-5C6ABB0ECB25}" destId="{88261C1E-A25D-4997-B6B3-04B2DA8E93F3}" srcOrd="0" destOrd="0" presId="urn:microsoft.com/office/officeart/2005/8/layout/hierarchy1"/>
    <dgm:cxn modelId="{2781F58B-EFD5-41C8-84CD-488B3E369422}" srcId="{76923C0A-AEDE-4FD7-AAE3-7A8B748098B7}" destId="{958C1A61-EF22-42A4-ABC5-561B390457DB}" srcOrd="0" destOrd="0" parTransId="{D1A7870E-0CCC-4959-8657-4E35E0C8E9E3}" sibTransId="{A037B0F5-7D5D-40E5-A985-6DABB9AEA37F}"/>
    <dgm:cxn modelId="{FF0C88DE-9F59-4827-8B85-77FFB3E7F692}" type="presOf" srcId="{D1A7870E-0CCC-4959-8657-4E35E0C8E9E3}" destId="{E0D1828F-C7FC-4690-B038-55C79F63AAB0}" srcOrd="0" destOrd="0" presId="urn:microsoft.com/office/officeart/2005/8/layout/hierarchy1"/>
    <dgm:cxn modelId="{129A161C-A25C-4369-A2F3-743C1ED75C41}" type="presOf" srcId="{DB1ED1E5-F164-44D1-874A-AB20DE28B917}" destId="{6651E319-9A88-4BB5-B9BE-489728AA66B0}" srcOrd="0" destOrd="0" presId="urn:microsoft.com/office/officeart/2005/8/layout/hierarchy1"/>
    <dgm:cxn modelId="{6710914C-40E3-43B6-9D4C-1F7711D060AB}" srcId="{8533EB72-44EF-4D82-B6B2-C5189FAF6FD7}" destId="{B9F74928-3462-41F4-AC28-4354A49274DE}" srcOrd="0" destOrd="0" parTransId="{5B242044-DD19-4136-96CB-5C6ABB0ECB25}" sibTransId="{A7EFCD7E-23FC-4655-B803-9A7030E4D240}"/>
    <dgm:cxn modelId="{504CDAA9-F657-4531-8DF0-5184DF5FC7FE}" type="presOf" srcId="{5584568A-41C8-4274-A8DF-B319262929FD}" destId="{871611C4-1174-4DE8-BA27-D50C692F9A82}" srcOrd="0" destOrd="0" presId="urn:microsoft.com/office/officeart/2005/8/layout/hierarchy1"/>
    <dgm:cxn modelId="{07ABAB62-7302-4B18-934A-6D8803E95150}" type="presOf" srcId="{4A08795F-F842-42EE-8AE5-1AE6E402AD23}" destId="{51BD6F44-63F1-410E-A118-AF4B288D3C1C}" srcOrd="0" destOrd="0" presId="urn:microsoft.com/office/officeart/2005/8/layout/hierarchy1"/>
    <dgm:cxn modelId="{147A003D-8D09-43B3-8BAD-EA9AD5170822}" srcId="{AB74EEC3-EE09-4B5D-A8B3-D20F813CC831}" destId="{DB1ED1E5-F164-44D1-874A-AB20DE28B917}" srcOrd="0" destOrd="0" parTransId="{3715CB06-9DDD-4053-AA6F-BFCEBFEFBA35}" sibTransId="{6F790C0B-84C1-419A-8BF0-565D13577BDE}"/>
    <dgm:cxn modelId="{42F6C5D3-22D6-4B2C-83EF-339E48F77B10}" type="presOf" srcId="{3234BCC8-CE5B-47A7-8422-D0661D50D397}" destId="{D3697763-1332-4945-9F58-96E9EBA1BFB3}" srcOrd="0" destOrd="0" presId="urn:microsoft.com/office/officeart/2005/8/layout/hierarchy1"/>
    <dgm:cxn modelId="{657370E3-1CDC-4B77-A9F2-84D5BAEA1B82}" srcId="{958C1A61-EF22-42A4-ABC5-561B390457DB}" destId="{5584568A-41C8-4274-A8DF-B319262929FD}" srcOrd="0" destOrd="0" parTransId="{3C1A6F22-E9E6-4E58-93D4-72693DD6D313}" sibTransId="{E91E45A3-1C36-40B6-B21A-7835990404C3}"/>
    <dgm:cxn modelId="{DC04F523-4BE0-4F39-983D-30855B3F684C}" type="presOf" srcId="{F68694DF-CF33-4897-B86B-6D58DA2E96E8}" destId="{2DDBF951-9187-455E-8D52-D4A778C7F706}" srcOrd="0" destOrd="0" presId="urn:microsoft.com/office/officeart/2005/8/layout/hierarchy1"/>
    <dgm:cxn modelId="{1EA7C9CE-2E1E-423C-A1EF-D65E98D1A116}" srcId="{DB1ED1E5-F164-44D1-874A-AB20DE28B917}" destId="{809CFEA2-4840-47D4-9EDE-3024195D3AB5}" srcOrd="1" destOrd="0" parTransId="{46A38B1F-5DF0-4EE5-A371-130F400BF266}" sibTransId="{FC493ACE-15A9-4846-801F-3FA5CAA02988}"/>
    <dgm:cxn modelId="{333F0DD9-AB20-4596-85D7-3DB8EB3AEA77}" type="presOf" srcId="{99F22E80-670D-4582-8ABB-EB46F726230E}" destId="{F6BE36AF-0A6F-4E6C-A537-A037725DDF68}" srcOrd="0" destOrd="0" presId="urn:microsoft.com/office/officeart/2005/8/layout/hierarchy1"/>
    <dgm:cxn modelId="{C5C29EAC-46BF-42FD-ABE8-EC7AFE3F815A}" type="presOf" srcId="{3C1A6F22-E9E6-4E58-93D4-72693DD6D313}" destId="{AA1C38FD-E8F8-46A0-8936-2E2297A8976D}" srcOrd="0" destOrd="0" presId="urn:microsoft.com/office/officeart/2005/8/layout/hierarchy1"/>
    <dgm:cxn modelId="{53EEF098-0F4E-4FC7-9F2F-EBED78A35117}" srcId="{DB1ED1E5-F164-44D1-874A-AB20DE28B917}" destId="{2460F680-527B-4201-9422-95A20558C9FF}" srcOrd="2" destOrd="0" parTransId="{99F22E80-670D-4582-8ABB-EB46F726230E}" sibTransId="{0176165E-AA69-44A3-9B12-094C847EE4BA}"/>
    <dgm:cxn modelId="{F63876AB-E274-47AD-8CBA-317BB817B966}" type="presOf" srcId="{B9F74928-3462-41F4-AC28-4354A49274DE}" destId="{BD3D2103-CC69-47CA-9B94-91191DC63A05}" srcOrd="0" destOrd="0" presId="urn:microsoft.com/office/officeart/2005/8/layout/hierarchy1"/>
    <dgm:cxn modelId="{1DDA67FC-8A9F-4E5D-9227-127CE3FEC475}" srcId="{5AF11193-198E-469C-9E33-2504729FE210}" destId="{76923C0A-AEDE-4FD7-AAE3-7A8B748098B7}" srcOrd="0" destOrd="0" parTransId="{3234BCC8-CE5B-47A7-8422-D0661D50D397}" sibTransId="{D0A746E1-EA74-4FCD-A239-D6784348662D}"/>
    <dgm:cxn modelId="{6CCF08BC-7DFF-4449-B248-A52892760E14}" type="presOf" srcId="{8533EB72-44EF-4D82-B6B2-C5189FAF6FD7}" destId="{8C190FC2-CF31-4C2C-A2C3-CA7A0A1170AD}" srcOrd="0" destOrd="0" presId="urn:microsoft.com/office/officeart/2005/8/layout/hierarchy1"/>
    <dgm:cxn modelId="{47A759EC-2EC4-4171-8188-EAC4A5AF4C6E}" type="presOf" srcId="{2460F680-527B-4201-9422-95A20558C9FF}" destId="{710B71A7-4956-4DC8-9FBC-4E6C144047F1}" srcOrd="0" destOrd="0" presId="urn:microsoft.com/office/officeart/2005/8/layout/hierarchy1"/>
    <dgm:cxn modelId="{68B81D85-A641-4E02-BB7E-2B574A0906D9}" type="presOf" srcId="{809CFEA2-4840-47D4-9EDE-3024195D3AB5}" destId="{9D5F100E-6AA7-4B9E-B2AE-8B0BB9744808}" srcOrd="0" destOrd="0" presId="urn:microsoft.com/office/officeart/2005/8/layout/hierarchy1"/>
    <dgm:cxn modelId="{93DEDA27-6ABE-4EBF-845B-1C6101CCF2FB}" type="presParOf" srcId="{003FEFEA-616C-4FF2-AFD9-930A09B64426}" destId="{96BD10DF-7373-47C2-9C2B-3D71EDA0C0BA}" srcOrd="0" destOrd="0" presId="urn:microsoft.com/office/officeart/2005/8/layout/hierarchy1"/>
    <dgm:cxn modelId="{834B8893-E09E-426A-A8BA-DAB89940C855}" type="presParOf" srcId="{96BD10DF-7373-47C2-9C2B-3D71EDA0C0BA}" destId="{32F1737E-0518-46EC-AE48-C26176706F1D}" srcOrd="0" destOrd="0" presId="urn:microsoft.com/office/officeart/2005/8/layout/hierarchy1"/>
    <dgm:cxn modelId="{84F1ECE6-D1EB-4D8D-95E8-B09F86865382}" type="presParOf" srcId="{32F1737E-0518-46EC-AE48-C26176706F1D}" destId="{E85F82FE-DCF5-4F48-A787-779DB3C9930C}" srcOrd="0" destOrd="0" presId="urn:microsoft.com/office/officeart/2005/8/layout/hierarchy1"/>
    <dgm:cxn modelId="{9DB246F8-1729-461C-A8FE-223C8FEA52A7}" type="presParOf" srcId="{32F1737E-0518-46EC-AE48-C26176706F1D}" destId="{A9D888DA-67E7-4DEB-9134-F8C6AA1D65D0}" srcOrd="1" destOrd="0" presId="urn:microsoft.com/office/officeart/2005/8/layout/hierarchy1"/>
    <dgm:cxn modelId="{05353183-2623-4374-AC4E-5FF8705D754C}" type="presParOf" srcId="{96BD10DF-7373-47C2-9C2B-3D71EDA0C0BA}" destId="{1E3D6368-7910-4468-A349-2AF5D1EB6CB1}" srcOrd="1" destOrd="0" presId="urn:microsoft.com/office/officeart/2005/8/layout/hierarchy1"/>
    <dgm:cxn modelId="{A3DD4783-A7B8-49C2-A7FA-7098D8AB2479}" type="presParOf" srcId="{1E3D6368-7910-4468-A349-2AF5D1EB6CB1}" destId="{D3697763-1332-4945-9F58-96E9EBA1BFB3}" srcOrd="0" destOrd="0" presId="urn:microsoft.com/office/officeart/2005/8/layout/hierarchy1"/>
    <dgm:cxn modelId="{B73866B7-0256-4F5E-B859-D82C573A5FD1}" type="presParOf" srcId="{1E3D6368-7910-4468-A349-2AF5D1EB6CB1}" destId="{2110328E-EAF2-4DA3-A3CC-5CA4D1220AFF}" srcOrd="1" destOrd="0" presId="urn:microsoft.com/office/officeart/2005/8/layout/hierarchy1"/>
    <dgm:cxn modelId="{6DC80EE3-5365-47C3-98C7-B2FE8746DE79}" type="presParOf" srcId="{2110328E-EAF2-4DA3-A3CC-5CA4D1220AFF}" destId="{2EC030F6-1427-47B2-A543-56C55FEBE1B3}" srcOrd="0" destOrd="0" presId="urn:microsoft.com/office/officeart/2005/8/layout/hierarchy1"/>
    <dgm:cxn modelId="{2844335E-265C-492D-99C6-D54D9029C8B4}" type="presParOf" srcId="{2EC030F6-1427-47B2-A543-56C55FEBE1B3}" destId="{A7F7ECEF-4795-4148-96C1-4B822C3238E3}" srcOrd="0" destOrd="0" presId="urn:microsoft.com/office/officeart/2005/8/layout/hierarchy1"/>
    <dgm:cxn modelId="{5051202C-86D2-4D5A-912C-D3C22C90787A}" type="presParOf" srcId="{2EC030F6-1427-47B2-A543-56C55FEBE1B3}" destId="{D4054D24-B91B-4E68-9FC5-C2DF0FE7EDCD}" srcOrd="1" destOrd="0" presId="urn:microsoft.com/office/officeart/2005/8/layout/hierarchy1"/>
    <dgm:cxn modelId="{A7190871-39AE-4FFC-B966-3C1788B1CA80}" type="presParOf" srcId="{2110328E-EAF2-4DA3-A3CC-5CA4D1220AFF}" destId="{FB60343B-294B-4332-AC29-C9F9C62AADE6}" srcOrd="1" destOrd="0" presId="urn:microsoft.com/office/officeart/2005/8/layout/hierarchy1"/>
    <dgm:cxn modelId="{604F92A7-DF25-48CB-92E9-30A4E7F7E238}" type="presParOf" srcId="{FB60343B-294B-4332-AC29-C9F9C62AADE6}" destId="{E0D1828F-C7FC-4690-B038-55C79F63AAB0}" srcOrd="0" destOrd="0" presId="urn:microsoft.com/office/officeart/2005/8/layout/hierarchy1"/>
    <dgm:cxn modelId="{BEE2F233-9772-457B-9934-87B0FF2FE846}" type="presParOf" srcId="{FB60343B-294B-4332-AC29-C9F9C62AADE6}" destId="{07CFAAE6-1D20-462A-BFF5-AC35039D4809}" srcOrd="1" destOrd="0" presId="urn:microsoft.com/office/officeart/2005/8/layout/hierarchy1"/>
    <dgm:cxn modelId="{1C33218D-9BA6-4882-868A-FDCDFB716518}" type="presParOf" srcId="{07CFAAE6-1D20-462A-BFF5-AC35039D4809}" destId="{25C8F774-BCEF-487C-A3A0-42BAA4379335}" srcOrd="0" destOrd="0" presId="urn:microsoft.com/office/officeart/2005/8/layout/hierarchy1"/>
    <dgm:cxn modelId="{387D6054-BEC4-4D1F-B6DF-B82D772937C1}" type="presParOf" srcId="{25C8F774-BCEF-487C-A3A0-42BAA4379335}" destId="{CA7D9D95-01D3-4F0C-AA0D-1AAA18F508DB}" srcOrd="0" destOrd="0" presId="urn:microsoft.com/office/officeart/2005/8/layout/hierarchy1"/>
    <dgm:cxn modelId="{1E96FEC6-732D-4EA2-9A16-929B09763E4C}" type="presParOf" srcId="{25C8F774-BCEF-487C-A3A0-42BAA4379335}" destId="{2205F22E-5C65-4A1D-BFB3-B5117E0ACCED}" srcOrd="1" destOrd="0" presId="urn:microsoft.com/office/officeart/2005/8/layout/hierarchy1"/>
    <dgm:cxn modelId="{1A670521-3388-422B-8047-52F7227A164C}" type="presParOf" srcId="{07CFAAE6-1D20-462A-BFF5-AC35039D4809}" destId="{9A6634FB-4C62-4950-B45D-AF8E5EE3ACC9}" srcOrd="1" destOrd="0" presId="urn:microsoft.com/office/officeart/2005/8/layout/hierarchy1"/>
    <dgm:cxn modelId="{104BE9D3-AECA-465F-8AE1-5881108CA851}" type="presParOf" srcId="{9A6634FB-4C62-4950-B45D-AF8E5EE3ACC9}" destId="{AA1C38FD-E8F8-46A0-8936-2E2297A8976D}" srcOrd="0" destOrd="0" presId="urn:microsoft.com/office/officeart/2005/8/layout/hierarchy1"/>
    <dgm:cxn modelId="{0BE30B0F-C121-4E03-B2CC-17DF304B5D1F}" type="presParOf" srcId="{9A6634FB-4C62-4950-B45D-AF8E5EE3ACC9}" destId="{5196CFA7-2102-476B-8D8F-E788C19F1D8D}" srcOrd="1" destOrd="0" presId="urn:microsoft.com/office/officeart/2005/8/layout/hierarchy1"/>
    <dgm:cxn modelId="{09D8CF2F-16B8-458D-AB65-896258A50D63}" type="presParOf" srcId="{5196CFA7-2102-476B-8D8F-E788C19F1D8D}" destId="{293350BC-FA12-4722-94D8-AC3331688265}" srcOrd="0" destOrd="0" presId="urn:microsoft.com/office/officeart/2005/8/layout/hierarchy1"/>
    <dgm:cxn modelId="{641C9899-7144-4DEE-9D00-5AD93E7AD406}" type="presParOf" srcId="{293350BC-FA12-4722-94D8-AC3331688265}" destId="{24A82B06-61B5-4053-B6CD-E4E422DE9B9D}" srcOrd="0" destOrd="0" presId="urn:microsoft.com/office/officeart/2005/8/layout/hierarchy1"/>
    <dgm:cxn modelId="{6F71769F-6454-4103-9AEB-8026FE348BA8}" type="presParOf" srcId="{293350BC-FA12-4722-94D8-AC3331688265}" destId="{871611C4-1174-4DE8-BA27-D50C692F9A82}" srcOrd="1" destOrd="0" presId="urn:microsoft.com/office/officeart/2005/8/layout/hierarchy1"/>
    <dgm:cxn modelId="{B82DC958-997D-4721-B181-AEB137DA0A22}" type="presParOf" srcId="{5196CFA7-2102-476B-8D8F-E788C19F1D8D}" destId="{53C9EF6B-8F8F-462D-82D5-C48F7E18FF10}" srcOrd="1" destOrd="0" presId="urn:microsoft.com/office/officeart/2005/8/layout/hierarchy1"/>
    <dgm:cxn modelId="{86C1FAE8-682A-4DAB-B549-DDF90B2522AF}" type="presParOf" srcId="{1E3D6368-7910-4468-A349-2AF5D1EB6CB1}" destId="{91603D86-C99D-4FE6-9AA4-1FD4FC37FF71}" srcOrd="2" destOrd="0" presId="urn:microsoft.com/office/officeart/2005/8/layout/hierarchy1"/>
    <dgm:cxn modelId="{8FB7A704-DBBB-4336-9D10-E2C75C2F784F}" type="presParOf" srcId="{1E3D6368-7910-4468-A349-2AF5D1EB6CB1}" destId="{FC78D395-ABDC-4774-8A50-6BF7CD64BD79}" srcOrd="3" destOrd="0" presId="urn:microsoft.com/office/officeart/2005/8/layout/hierarchy1"/>
    <dgm:cxn modelId="{F8C0FD4C-482D-4B5D-AAC9-FA4ECA5A2ACB}" type="presParOf" srcId="{FC78D395-ABDC-4774-8A50-6BF7CD64BD79}" destId="{F5E3AC10-1A69-4843-9B90-51CA60C20D08}" srcOrd="0" destOrd="0" presId="urn:microsoft.com/office/officeart/2005/8/layout/hierarchy1"/>
    <dgm:cxn modelId="{113A4209-0A6E-4230-8D0B-1C557D11FDB2}" type="presParOf" srcId="{F5E3AC10-1A69-4843-9B90-51CA60C20D08}" destId="{8E4D16D3-A859-4FBD-B85D-D11767B876FF}" srcOrd="0" destOrd="0" presId="urn:microsoft.com/office/officeart/2005/8/layout/hierarchy1"/>
    <dgm:cxn modelId="{17851135-4140-4F27-A842-243E6C531368}" type="presParOf" srcId="{F5E3AC10-1A69-4843-9B90-51CA60C20D08}" destId="{5A9869FB-E0A9-4EEC-B8C1-F9D93EC90F75}" srcOrd="1" destOrd="0" presId="urn:microsoft.com/office/officeart/2005/8/layout/hierarchy1"/>
    <dgm:cxn modelId="{590CB448-30E7-4B5C-92B5-A6AFD9572DFD}" type="presParOf" srcId="{FC78D395-ABDC-4774-8A50-6BF7CD64BD79}" destId="{1F43AD28-6768-463C-A03E-E4342D377B46}" srcOrd="1" destOrd="0" presId="urn:microsoft.com/office/officeart/2005/8/layout/hierarchy1"/>
    <dgm:cxn modelId="{09C688E5-2E18-446B-A133-06531C46CF3E}" type="presParOf" srcId="{1F43AD28-6768-463C-A03E-E4342D377B46}" destId="{9CC79BA5-0805-439A-9E50-5046B9E43C5B}" srcOrd="0" destOrd="0" presId="urn:microsoft.com/office/officeart/2005/8/layout/hierarchy1"/>
    <dgm:cxn modelId="{8060ECF5-DD6B-4A8E-97B7-B03719D83E62}" type="presParOf" srcId="{1F43AD28-6768-463C-A03E-E4342D377B46}" destId="{CE020FBB-858B-459F-86FA-EFAA4B7F57C3}" srcOrd="1" destOrd="0" presId="urn:microsoft.com/office/officeart/2005/8/layout/hierarchy1"/>
    <dgm:cxn modelId="{EABBD26F-175C-4B90-A5F2-DD3F6B259916}" type="presParOf" srcId="{CE020FBB-858B-459F-86FA-EFAA4B7F57C3}" destId="{B67B38B7-2546-43B2-B55A-26B4B05F2380}" srcOrd="0" destOrd="0" presId="urn:microsoft.com/office/officeart/2005/8/layout/hierarchy1"/>
    <dgm:cxn modelId="{B793F773-E7A7-4CD0-97EC-4FFF022B940E}" type="presParOf" srcId="{B67B38B7-2546-43B2-B55A-26B4B05F2380}" destId="{013D02A0-0028-4DE3-B18A-38F76B3D9AE2}" srcOrd="0" destOrd="0" presId="urn:microsoft.com/office/officeart/2005/8/layout/hierarchy1"/>
    <dgm:cxn modelId="{4FE962CA-3FAD-409C-B7D7-4E1C568EE1FA}" type="presParOf" srcId="{B67B38B7-2546-43B2-B55A-26B4B05F2380}" destId="{6651E319-9A88-4BB5-B9BE-489728AA66B0}" srcOrd="1" destOrd="0" presId="urn:microsoft.com/office/officeart/2005/8/layout/hierarchy1"/>
    <dgm:cxn modelId="{E8731E36-7B22-4119-81AC-5B5FACACCF67}" type="presParOf" srcId="{CE020FBB-858B-459F-86FA-EFAA4B7F57C3}" destId="{0E57A863-38E9-4A27-B524-796CCEE805C3}" srcOrd="1" destOrd="0" presId="urn:microsoft.com/office/officeart/2005/8/layout/hierarchy1"/>
    <dgm:cxn modelId="{2BD1F168-0966-462F-B8A8-062D280C74C0}" type="presParOf" srcId="{0E57A863-38E9-4A27-B524-796CCEE805C3}" destId="{2DDBF951-9187-455E-8D52-D4A778C7F706}" srcOrd="0" destOrd="0" presId="urn:microsoft.com/office/officeart/2005/8/layout/hierarchy1"/>
    <dgm:cxn modelId="{3BFFEA1D-8D64-44FC-A3C6-8E7404A5229A}" type="presParOf" srcId="{0E57A863-38E9-4A27-B524-796CCEE805C3}" destId="{B740C773-1C9B-400B-8406-4127BF3961BE}" srcOrd="1" destOrd="0" presId="urn:microsoft.com/office/officeart/2005/8/layout/hierarchy1"/>
    <dgm:cxn modelId="{DA5D9AE5-1481-4775-AD1E-F18C37287598}" type="presParOf" srcId="{B740C773-1C9B-400B-8406-4127BF3961BE}" destId="{2CD20602-8040-4542-8BE0-991D460D6ECD}" srcOrd="0" destOrd="0" presId="urn:microsoft.com/office/officeart/2005/8/layout/hierarchy1"/>
    <dgm:cxn modelId="{2929BF04-9771-42B5-A252-B04919A7E752}" type="presParOf" srcId="{2CD20602-8040-4542-8BE0-991D460D6ECD}" destId="{320D8997-2255-41DE-B4FF-2E21DE18111F}" srcOrd="0" destOrd="0" presId="urn:microsoft.com/office/officeart/2005/8/layout/hierarchy1"/>
    <dgm:cxn modelId="{935E1E8B-7F29-4B3F-987F-28162D690D13}" type="presParOf" srcId="{2CD20602-8040-4542-8BE0-991D460D6ECD}" destId="{51BD6F44-63F1-410E-A118-AF4B288D3C1C}" srcOrd="1" destOrd="0" presId="urn:microsoft.com/office/officeart/2005/8/layout/hierarchy1"/>
    <dgm:cxn modelId="{4FB6F913-D29F-42D8-93BF-012DEDB754BA}" type="presParOf" srcId="{B740C773-1C9B-400B-8406-4127BF3961BE}" destId="{F2E83CFB-175A-4DC1-AA4D-C107185B9E42}" srcOrd="1" destOrd="0" presId="urn:microsoft.com/office/officeart/2005/8/layout/hierarchy1"/>
    <dgm:cxn modelId="{63F934FE-9EED-42C2-AC13-52B00A70C7C4}" type="presParOf" srcId="{0E57A863-38E9-4A27-B524-796CCEE805C3}" destId="{AF3ED200-2030-4991-8CE6-7ECD15E59373}" srcOrd="2" destOrd="0" presId="urn:microsoft.com/office/officeart/2005/8/layout/hierarchy1"/>
    <dgm:cxn modelId="{0751E577-480D-4B46-88F0-5014DF856D57}" type="presParOf" srcId="{0E57A863-38E9-4A27-B524-796CCEE805C3}" destId="{0B6A6230-961A-490D-8B83-639C9B995343}" srcOrd="3" destOrd="0" presId="urn:microsoft.com/office/officeart/2005/8/layout/hierarchy1"/>
    <dgm:cxn modelId="{C09F78DD-030B-4A11-BBE0-80C06968AEB7}" type="presParOf" srcId="{0B6A6230-961A-490D-8B83-639C9B995343}" destId="{9818466A-6A8C-463C-83F7-1A868482914A}" srcOrd="0" destOrd="0" presId="urn:microsoft.com/office/officeart/2005/8/layout/hierarchy1"/>
    <dgm:cxn modelId="{063E7E7C-18CC-4D0C-B097-E75B0433C33A}" type="presParOf" srcId="{9818466A-6A8C-463C-83F7-1A868482914A}" destId="{8DF47D80-2633-4B68-954E-15F80D4A2C21}" srcOrd="0" destOrd="0" presId="urn:microsoft.com/office/officeart/2005/8/layout/hierarchy1"/>
    <dgm:cxn modelId="{BD7B2631-D302-414F-864E-B1BAFD55179E}" type="presParOf" srcId="{9818466A-6A8C-463C-83F7-1A868482914A}" destId="{9D5F100E-6AA7-4B9E-B2AE-8B0BB9744808}" srcOrd="1" destOrd="0" presId="urn:microsoft.com/office/officeart/2005/8/layout/hierarchy1"/>
    <dgm:cxn modelId="{10406AAC-8861-4EC2-86DE-50C0C8CD306A}" type="presParOf" srcId="{0B6A6230-961A-490D-8B83-639C9B995343}" destId="{41052F67-909A-4ABB-84CB-D320FDA43559}" srcOrd="1" destOrd="0" presId="urn:microsoft.com/office/officeart/2005/8/layout/hierarchy1"/>
    <dgm:cxn modelId="{E9CE57C2-219E-4FA6-88DD-3B167E36566A}" type="presParOf" srcId="{0E57A863-38E9-4A27-B524-796CCEE805C3}" destId="{F6BE36AF-0A6F-4E6C-A537-A037725DDF68}" srcOrd="4" destOrd="0" presId="urn:microsoft.com/office/officeart/2005/8/layout/hierarchy1"/>
    <dgm:cxn modelId="{5270EA60-8B21-4504-A5E9-CDF00F5EE087}" type="presParOf" srcId="{0E57A863-38E9-4A27-B524-796CCEE805C3}" destId="{1479E155-B3F7-442F-A901-F446F9843420}" srcOrd="5" destOrd="0" presId="urn:microsoft.com/office/officeart/2005/8/layout/hierarchy1"/>
    <dgm:cxn modelId="{B8EA6BCA-6741-4DAC-B789-EAA0066A2D82}" type="presParOf" srcId="{1479E155-B3F7-442F-A901-F446F9843420}" destId="{A27E4B14-1B6D-46CD-99FD-A92FA5CED3BD}" srcOrd="0" destOrd="0" presId="urn:microsoft.com/office/officeart/2005/8/layout/hierarchy1"/>
    <dgm:cxn modelId="{58F7864A-FCCF-4516-9502-31EDEAC61FA5}" type="presParOf" srcId="{A27E4B14-1B6D-46CD-99FD-A92FA5CED3BD}" destId="{A7753306-332C-4420-A852-898C0801194C}" srcOrd="0" destOrd="0" presId="urn:microsoft.com/office/officeart/2005/8/layout/hierarchy1"/>
    <dgm:cxn modelId="{06B53FC6-C607-47A0-972F-9396447F91D4}" type="presParOf" srcId="{A27E4B14-1B6D-46CD-99FD-A92FA5CED3BD}" destId="{710B71A7-4956-4DC8-9FBC-4E6C144047F1}" srcOrd="1" destOrd="0" presId="urn:microsoft.com/office/officeart/2005/8/layout/hierarchy1"/>
    <dgm:cxn modelId="{827CC050-BF24-4421-A21B-D8C819218CF4}" type="presParOf" srcId="{1479E155-B3F7-442F-A901-F446F9843420}" destId="{80293985-3165-4AE6-A951-CC9D799009EE}" srcOrd="1" destOrd="0" presId="urn:microsoft.com/office/officeart/2005/8/layout/hierarchy1"/>
    <dgm:cxn modelId="{8581F68C-22BF-45CF-8D26-40ABE2D2508A}" type="presParOf" srcId="{1E3D6368-7910-4468-A349-2AF5D1EB6CB1}" destId="{4A4D2AD3-EFC4-4191-AF78-E4A5CEC56857}" srcOrd="4" destOrd="0" presId="urn:microsoft.com/office/officeart/2005/8/layout/hierarchy1"/>
    <dgm:cxn modelId="{27D9A02E-145B-4D9E-9EF0-54132FAE2E98}" type="presParOf" srcId="{1E3D6368-7910-4468-A349-2AF5D1EB6CB1}" destId="{CF7D939F-6D6C-44BF-848F-2109CE3AC722}" srcOrd="5" destOrd="0" presId="urn:microsoft.com/office/officeart/2005/8/layout/hierarchy1"/>
    <dgm:cxn modelId="{9E3051BF-8B99-4270-8852-9B8340289CCB}" type="presParOf" srcId="{CF7D939F-6D6C-44BF-848F-2109CE3AC722}" destId="{C4E5B4D5-049C-4F74-9A0A-62E2A762431F}" srcOrd="0" destOrd="0" presId="urn:microsoft.com/office/officeart/2005/8/layout/hierarchy1"/>
    <dgm:cxn modelId="{22B17A88-77DA-4E0D-86D6-E9585F5388E3}" type="presParOf" srcId="{C4E5B4D5-049C-4F74-9A0A-62E2A762431F}" destId="{6E59017B-39AD-4F03-8B65-94699AD0E8D9}" srcOrd="0" destOrd="0" presId="urn:microsoft.com/office/officeart/2005/8/layout/hierarchy1"/>
    <dgm:cxn modelId="{F742CD35-A8EC-46E0-98FF-A99DA84A9550}" type="presParOf" srcId="{C4E5B4D5-049C-4F74-9A0A-62E2A762431F}" destId="{8C190FC2-CF31-4C2C-A2C3-CA7A0A1170AD}" srcOrd="1" destOrd="0" presId="urn:microsoft.com/office/officeart/2005/8/layout/hierarchy1"/>
    <dgm:cxn modelId="{7A583EA9-C6F6-4768-861B-9C1E2625C079}" type="presParOf" srcId="{CF7D939F-6D6C-44BF-848F-2109CE3AC722}" destId="{DFAB5D91-B9D7-4AB6-94E1-B733E8011304}" srcOrd="1" destOrd="0" presId="urn:microsoft.com/office/officeart/2005/8/layout/hierarchy1"/>
    <dgm:cxn modelId="{F91D7A2E-ED76-449B-A1B9-77C9EB3BE48C}" type="presParOf" srcId="{DFAB5D91-B9D7-4AB6-94E1-B733E8011304}" destId="{88261C1E-A25D-4997-B6B3-04B2DA8E93F3}" srcOrd="0" destOrd="0" presId="urn:microsoft.com/office/officeart/2005/8/layout/hierarchy1"/>
    <dgm:cxn modelId="{77DB5BC6-858A-4B0D-B971-B51BACDEAA7D}" type="presParOf" srcId="{DFAB5D91-B9D7-4AB6-94E1-B733E8011304}" destId="{9E5F77C4-D50C-4A41-B88B-E825A1E8365D}" srcOrd="1" destOrd="0" presId="urn:microsoft.com/office/officeart/2005/8/layout/hierarchy1"/>
    <dgm:cxn modelId="{59830FA4-08D5-4D44-82A2-481D47B912EB}" type="presParOf" srcId="{9E5F77C4-D50C-4A41-B88B-E825A1E8365D}" destId="{E07DC6DF-4984-4E16-B730-F658B99D160E}" srcOrd="0" destOrd="0" presId="urn:microsoft.com/office/officeart/2005/8/layout/hierarchy1"/>
    <dgm:cxn modelId="{66BFFA2A-1BCB-4298-80CB-52B36ACD4DF2}" type="presParOf" srcId="{E07DC6DF-4984-4E16-B730-F658B99D160E}" destId="{0EA31879-144A-47B1-9D92-B79C925283B6}" srcOrd="0" destOrd="0" presId="urn:microsoft.com/office/officeart/2005/8/layout/hierarchy1"/>
    <dgm:cxn modelId="{F39161C2-7DE2-44A6-A26A-9708B8AA3004}" type="presParOf" srcId="{E07DC6DF-4984-4E16-B730-F658B99D160E}" destId="{BD3D2103-CC69-47CA-9B94-91191DC63A05}" srcOrd="1" destOrd="0" presId="urn:microsoft.com/office/officeart/2005/8/layout/hierarchy1"/>
    <dgm:cxn modelId="{E8565504-EE16-4084-89C5-F2CB3C139A05}" type="presParOf" srcId="{9E5F77C4-D50C-4A41-B88B-E825A1E8365D}" destId="{84D82CEB-4DD5-4305-8221-C75989734F3F}" srcOrd="1" destOrd="0" presId="urn:microsoft.com/office/officeart/2005/8/layout/hierarchy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8261C1E-A25D-4997-B6B3-04B2DA8E93F3}">
      <dsp:nvSpPr>
        <dsp:cNvPr id="0" name=""/>
        <dsp:cNvSpPr/>
      </dsp:nvSpPr>
      <dsp:spPr>
        <a:xfrm>
          <a:off x="5054917" y="1803162"/>
          <a:ext cx="91440" cy="335798"/>
        </a:xfrm>
        <a:custGeom>
          <a:avLst/>
          <a:gdLst/>
          <a:ahLst/>
          <a:cxnLst/>
          <a:rect l="0" t="0" r="0" b="0"/>
          <a:pathLst>
            <a:path>
              <a:moveTo>
                <a:pt x="45720" y="0"/>
              </a:moveTo>
              <a:lnTo>
                <a:pt x="45720" y="335798"/>
              </a:lnTo>
            </a:path>
          </a:pathLst>
        </a:custGeom>
        <a:noFill/>
        <a:ln w="1905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A4D2AD3-EFC4-4191-AF78-E4A5CEC56857}">
      <dsp:nvSpPr>
        <dsp:cNvPr id="0" name=""/>
        <dsp:cNvSpPr/>
      </dsp:nvSpPr>
      <dsp:spPr>
        <a:xfrm>
          <a:off x="2983855" y="734187"/>
          <a:ext cx="2116782" cy="335798"/>
        </a:xfrm>
        <a:custGeom>
          <a:avLst/>
          <a:gdLst/>
          <a:ahLst/>
          <a:cxnLst/>
          <a:rect l="0" t="0" r="0" b="0"/>
          <a:pathLst>
            <a:path>
              <a:moveTo>
                <a:pt x="0" y="0"/>
              </a:moveTo>
              <a:lnTo>
                <a:pt x="0" y="228837"/>
              </a:lnTo>
              <a:lnTo>
                <a:pt x="2116782" y="228837"/>
              </a:lnTo>
              <a:lnTo>
                <a:pt x="2116782" y="335798"/>
              </a:lnTo>
            </a:path>
          </a:pathLst>
        </a:custGeom>
        <a:noFill/>
        <a:ln w="1905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6BE36AF-0A6F-4E6C-A537-A037725DDF68}">
      <dsp:nvSpPr>
        <dsp:cNvPr id="0" name=""/>
        <dsp:cNvSpPr/>
      </dsp:nvSpPr>
      <dsp:spPr>
        <a:xfrm>
          <a:off x="3689449" y="2872138"/>
          <a:ext cx="1411188" cy="335798"/>
        </a:xfrm>
        <a:custGeom>
          <a:avLst/>
          <a:gdLst/>
          <a:ahLst/>
          <a:cxnLst/>
          <a:rect l="0" t="0" r="0" b="0"/>
          <a:pathLst>
            <a:path>
              <a:moveTo>
                <a:pt x="0" y="0"/>
              </a:moveTo>
              <a:lnTo>
                <a:pt x="0" y="228837"/>
              </a:lnTo>
              <a:lnTo>
                <a:pt x="1411188" y="228837"/>
              </a:lnTo>
              <a:lnTo>
                <a:pt x="1411188" y="335798"/>
              </a:lnTo>
            </a:path>
          </a:pathLst>
        </a:custGeom>
        <a:noFill/>
        <a:ln w="1905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3ED200-2030-4991-8CE6-7ECD15E59373}">
      <dsp:nvSpPr>
        <dsp:cNvPr id="0" name=""/>
        <dsp:cNvSpPr/>
      </dsp:nvSpPr>
      <dsp:spPr>
        <a:xfrm>
          <a:off x="3643729" y="2872138"/>
          <a:ext cx="91440" cy="335798"/>
        </a:xfrm>
        <a:custGeom>
          <a:avLst/>
          <a:gdLst/>
          <a:ahLst/>
          <a:cxnLst/>
          <a:rect l="0" t="0" r="0" b="0"/>
          <a:pathLst>
            <a:path>
              <a:moveTo>
                <a:pt x="45720" y="0"/>
              </a:moveTo>
              <a:lnTo>
                <a:pt x="45720" y="335798"/>
              </a:lnTo>
            </a:path>
          </a:pathLst>
        </a:custGeom>
        <a:noFill/>
        <a:ln w="1905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DDBF951-9187-455E-8D52-D4A778C7F706}">
      <dsp:nvSpPr>
        <dsp:cNvPr id="0" name=""/>
        <dsp:cNvSpPr/>
      </dsp:nvSpPr>
      <dsp:spPr>
        <a:xfrm>
          <a:off x="2278260" y="2872138"/>
          <a:ext cx="1411188" cy="335798"/>
        </a:xfrm>
        <a:custGeom>
          <a:avLst/>
          <a:gdLst/>
          <a:ahLst/>
          <a:cxnLst/>
          <a:rect l="0" t="0" r="0" b="0"/>
          <a:pathLst>
            <a:path>
              <a:moveTo>
                <a:pt x="1411188" y="0"/>
              </a:moveTo>
              <a:lnTo>
                <a:pt x="1411188" y="228837"/>
              </a:lnTo>
              <a:lnTo>
                <a:pt x="0" y="228837"/>
              </a:lnTo>
              <a:lnTo>
                <a:pt x="0" y="335798"/>
              </a:lnTo>
            </a:path>
          </a:pathLst>
        </a:custGeom>
        <a:noFill/>
        <a:ln w="1905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C79BA5-0805-439A-9E50-5046B9E43C5B}">
      <dsp:nvSpPr>
        <dsp:cNvPr id="0" name=""/>
        <dsp:cNvSpPr/>
      </dsp:nvSpPr>
      <dsp:spPr>
        <a:xfrm>
          <a:off x="3643729" y="1803162"/>
          <a:ext cx="91440" cy="335798"/>
        </a:xfrm>
        <a:custGeom>
          <a:avLst/>
          <a:gdLst/>
          <a:ahLst/>
          <a:cxnLst/>
          <a:rect l="0" t="0" r="0" b="0"/>
          <a:pathLst>
            <a:path>
              <a:moveTo>
                <a:pt x="45720" y="0"/>
              </a:moveTo>
              <a:lnTo>
                <a:pt x="45720" y="335798"/>
              </a:lnTo>
            </a:path>
          </a:pathLst>
        </a:custGeom>
        <a:noFill/>
        <a:ln w="1905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603D86-C99D-4FE6-9AA4-1FD4FC37FF71}">
      <dsp:nvSpPr>
        <dsp:cNvPr id="0" name=""/>
        <dsp:cNvSpPr/>
      </dsp:nvSpPr>
      <dsp:spPr>
        <a:xfrm>
          <a:off x="2983855" y="734187"/>
          <a:ext cx="705594" cy="335798"/>
        </a:xfrm>
        <a:custGeom>
          <a:avLst/>
          <a:gdLst/>
          <a:ahLst/>
          <a:cxnLst/>
          <a:rect l="0" t="0" r="0" b="0"/>
          <a:pathLst>
            <a:path>
              <a:moveTo>
                <a:pt x="0" y="0"/>
              </a:moveTo>
              <a:lnTo>
                <a:pt x="0" y="228837"/>
              </a:lnTo>
              <a:lnTo>
                <a:pt x="705594" y="228837"/>
              </a:lnTo>
              <a:lnTo>
                <a:pt x="705594" y="335798"/>
              </a:lnTo>
            </a:path>
          </a:pathLst>
        </a:custGeom>
        <a:noFill/>
        <a:ln w="1905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A1C38FD-E8F8-46A0-8936-2E2297A8976D}">
      <dsp:nvSpPr>
        <dsp:cNvPr id="0" name=""/>
        <dsp:cNvSpPr/>
      </dsp:nvSpPr>
      <dsp:spPr>
        <a:xfrm>
          <a:off x="821352" y="2872138"/>
          <a:ext cx="91440" cy="335798"/>
        </a:xfrm>
        <a:custGeom>
          <a:avLst/>
          <a:gdLst/>
          <a:ahLst/>
          <a:cxnLst/>
          <a:rect l="0" t="0" r="0" b="0"/>
          <a:pathLst>
            <a:path>
              <a:moveTo>
                <a:pt x="45720" y="0"/>
              </a:moveTo>
              <a:lnTo>
                <a:pt x="45720" y="335798"/>
              </a:lnTo>
            </a:path>
          </a:pathLst>
        </a:custGeom>
        <a:noFill/>
        <a:ln w="1905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0D1828F-C7FC-4690-B038-55C79F63AAB0}">
      <dsp:nvSpPr>
        <dsp:cNvPr id="0" name=""/>
        <dsp:cNvSpPr/>
      </dsp:nvSpPr>
      <dsp:spPr>
        <a:xfrm>
          <a:off x="821352" y="1803162"/>
          <a:ext cx="91440" cy="335798"/>
        </a:xfrm>
        <a:custGeom>
          <a:avLst/>
          <a:gdLst/>
          <a:ahLst/>
          <a:cxnLst/>
          <a:rect l="0" t="0" r="0" b="0"/>
          <a:pathLst>
            <a:path>
              <a:moveTo>
                <a:pt x="45720" y="0"/>
              </a:moveTo>
              <a:lnTo>
                <a:pt x="45720" y="335798"/>
              </a:lnTo>
            </a:path>
          </a:pathLst>
        </a:custGeom>
        <a:noFill/>
        <a:ln w="1905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3697763-1332-4945-9F58-96E9EBA1BFB3}">
      <dsp:nvSpPr>
        <dsp:cNvPr id="0" name=""/>
        <dsp:cNvSpPr/>
      </dsp:nvSpPr>
      <dsp:spPr>
        <a:xfrm>
          <a:off x="867072" y="734187"/>
          <a:ext cx="2116782" cy="335798"/>
        </a:xfrm>
        <a:custGeom>
          <a:avLst/>
          <a:gdLst/>
          <a:ahLst/>
          <a:cxnLst/>
          <a:rect l="0" t="0" r="0" b="0"/>
          <a:pathLst>
            <a:path>
              <a:moveTo>
                <a:pt x="2116782" y="0"/>
              </a:moveTo>
              <a:lnTo>
                <a:pt x="2116782" y="228837"/>
              </a:lnTo>
              <a:lnTo>
                <a:pt x="0" y="228837"/>
              </a:lnTo>
              <a:lnTo>
                <a:pt x="0" y="335798"/>
              </a:lnTo>
            </a:path>
          </a:pathLst>
        </a:custGeom>
        <a:noFill/>
        <a:ln w="1905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5F82FE-DCF5-4F48-A787-779DB3C9930C}">
      <dsp:nvSpPr>
        <dsp:cNvPr id="0" name=""/>
        <dsp:cNvSpPr/>
      </dsp:nvSpPr>
      <dsp:spPr>
        <a:xfrm>
          <a:off x="2406550" y="1011"/>
          <a:ext cx="1154608" cy="733176"/>
        </a:xfrm>
        <a:prstGeom prst="roundRect">
          <a:avLst>
            <a:gd name="adj" fmla="val 10000"/>
          </a:avLst>
        </a:prstGeom>
        <a:solidFill>
          <a:schemeClr val="lt1">
            <a:hueOff val="0"/>
            <a:satOff val="0"/>
            <a:lumOff val="0"/>
            <a:alphaOff val="0"/>
          </a:schemeClr>
        </a:solidFill>
        <a:ln w="1905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9D888DA-67E7-4DEB-9134-F8C6AA1D65D0}">
      <dsp:nvSpPr>
        <dsp:cNvPr id="0" name=""/>
        <dsp:cNvSpPr/>
      </dsp:nvSpPr>
      <dsp:spPr>
        <a:xfrm>
          <a:off x="2534840" y="122886"/>
          <a:ext cx="1154608" cy="733176"/>
        </a:xfrm>
        <a:prstGeom prst="roundRect">
          <a:avLst>
            <a:gd name="adj" fmla="val 10000"/>
          </a:avLst>
        </a:prstGeom>
        <a:solidFill>
          <a:schemeClr val="accent6">
            <a:alpha val="90000"/>
            <a:tint val="40000"/>
            <a:hueOff val="0"/>
            <a:satOff val="0"/>
            <a:lumOff val="0"/>
            <a:alphaOff val="0"/>
          </a:schemeClr>
        </a:solidFill>
        <a:ln w="1905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Assign State ID</a:t>
          </a:r>
          <a:endParaRPr lang="en-US" sz="1400" kern="1200" dirty="0"/>
        </a:p>
      </dsp:txBody>
      <dsp:txXfrm>
        <a:off x="2534840" y="122886"/>
        <a:ext cx="1154608" cy="733176"/>
      </dsp:txXfrm>
    </dsp:sp>
    <dsp:sp modelId="{A7F7ECEF-4795-4148-96C1-4B822C3238E3}">
      <dsp:nvSpPr>
        <dsp:cNvPr id="0" name=""/>
        <dsp:cNvSpPr/>
      </dsp:nvSpPr>
      <dsp:spPr>
        <a:xfrm>
          <a:off x="289768" y="1069986"/>
          <a:ext cx="1154608" cy="733176"/>
        </a:xfrm>
        <a:prstGeom prst="roundRect">
          <a:avLst>
            <a:gd name="adj" fmla="val 10000"/>
          </a:avLst>
        </a:prstGeom>
        <a:solidFill>
          <a:schemeClr val="lt1">
            <a:hueOff val="0"/>
            <a:satOff val="0"/>
            <a:lumOff val="0"/>
            <a:alphaOff val="0"/>
          </a:schemeClr>
        </a:solidFill>
        <a:ln w="1905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4054D24-B91B-4E68-9FC5-C2DF0FE7EDCD}">
      <dsp:nvSpPr>
        <dsp:cNvPr id="0" name=""/>
        <dsp:cNvSpPr/>
      </dsp:nvSpPr>
      <dsp:spPr>
        <a:xfrm>
          <a:off x="418058" y="1191861"/>
          <a:ext cx="1154608" cy="733176"/>
        </a:xfrm>
        <a:prstGeom prst="roundRect">
          <a:avLst>
            <a:gd name="adj" fmla="val 10000"/>
          </a:avLst>
        </a:prstGeom>
        <a:solidFill>
          <a:schemeClr val="accent6">
            <a:alpha val="90000"/>
            <a:tint val="40000"/>
            <a:hueOff val="0"/>
            <a:satOff val="0"/>
            <a:lumOff val="0"/>
            <a:alphaOff val="0"/>
          </a:schemeClr>
        </a:solidFill>
        <a:ln w="1905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No Match</a:t>
          </a:r>
          <a:endParaRPr lang="en-US" sz="1400" kern="1200" dirty="0"/>
        </a:p>
      </dsp:txBody>
      <dsp:txXfrm>
        <a:off x="418058" y="1191861"/>
        <a:ext cx="1154608" cy="733176"/>
      </dsp:txXfrm>
    </dsp:sp>
    <dsp:sp modelId="{CA7D9D95-01D3-4F0C-AA0D-1AAA18F508DB}">
      <dsp:nvSpPr>
        <dsp:cNvPr id="0" name=""/>
        <dsp:cNvSpPr/>
      </dsp:nvSpPr>
      <dsp:spPr>
        <a:xfrm>
          <a:off x="289768" y="2138961"/>
          <a:ext cx="1154608" cy="733176"/>
        </a:xfrm>
        <a:prstGeom prst="roundRect">
          <a:avLst>
            <a:gd name="adj" fmla="val 10000"/>
          </a:avLst>
        </a:prstGeom>
        <a:solidFill>
          <a:schemeClr val="lt1">
            <a:hueOff val="0"/>
            <a:satOff val="0"/>
            <a:lumOff val="0"/>
            <a:alphaOff val="0"/>
          </a:schemeClr>
        </a:solidFill>
        <a:ln w="1905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205F22E-5C65-4A1D-BFB3-B5117E0ACCED}">
      <dsp:nvSpPr>
        <dsp:cNvPr id="0" name=""/>
        <dsp:cNvSpPr/>
      </dsp:nvSpPr>
      <dsp:spPr>
        <a:xfrm>
          <a:off x="418058" y="2260837"/>
          <a:ext cx="1154608" cy="733176"/>
        </a:xfrm>
        <a:prstGeom prst="roundRect">
          <a:avLst>
            <a:gd name="adj" fmla="val 10000"/>
          </a:avLst>
        </a:prstGeom>
        <a:solidFill>
          <a:schemeClr val="accent6">
            <a:alpha val="90000"/>
            <a:tint val="40000"/>
            <a:hueOff val="0"/>
            <a:satOff val="0"/>
            <a:lumOff val="0"/>
            <a:alphaOff val="0"/>
          </a:schemeClr>
        </a:solidFill>
        <a:ln w="1905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New ID Assigned</a:t>
          </a:r>
          <a:endParaRPr lang="en-US" sz="1400" kern="1200" dirty="0"/>
        </a:p>
      </dsp:txBody>
      <dsp:txXfrm>
        <a:off x="418058" y="2260837"/>
        <a:ext cx="1154608" cy="733176"/>
      </dsp:txXfrm>
    </dsp:sp>
    <dsp:sp modelId="{24A82B06-61B5-4053-B6CD-E4E422DE9B9D}">
      <dsp:nvSpPr>
        <dsp:cNvPr id="0" name=""/>
        <dsp:cNvSpPr/>
      </dsp:nvSpPr>
      <dsp:spPr>
        <a:xfrm>
          <a:off x="289768" y="3207936"/>
          <a:ext cx="1154608" cy="733176"/>
        </a:xfrm>
        <a:prstGeom prst="roundRect">
          <a:avLst>
            <a:gd name="adj" fmla="val 10000"/>
          </a:avLst>
        </a:prstGeom>
        <a:solidFill>
          <a:schemeClr val="lt1">
            <a:hueOff val="0"/>
            <a:satOff val="0"/>
            <a:lumOff val="0"/>
            <a:alphaOff val="0"/>
          </a:schemeClr>
        </a:solidFill>
        <a:ln w="1905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71611C4-1174-4DE8-BA27-D50C692F9A82}">
      <dsp:nvSpPr>
        <dsp:cNvPr id="0" name=""/>
        <dsp:cNvSpPr/>
      </dsp:nvSpPr>
      <dsp:spPr>
        <a:xfrm>
          <a:off x="418058" y="3329812"/>
          <a:ext cx="1154608" cy="733176"/>
        </a:xfrm>
        <a:prstGeom prst="roundRect">
          <a:avLst>
            <a:gd name="adj" fmla="val 10000"/>
          </a:avLst>
        </a:prstGeom>
        <a:solidFill>
          <a:schemeClr val="accent6">
            <a:alpha val="90000"/>
            <a:tint val="40000"/>
            <a:hueOff val="0"/>
            <a:satOff val="0"/>
            <a:lumOff val="0"/>
            <a:alphaOff val="0"/>
          </a:schemeClr>
        </a:solidFill>
        <a:ln w="1905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Download State IDs</a:t>
          </a:r>
          <a:endParaRPr lang="en-US" sz="1400" kern="1200" dirty="0"/>
        </a:p>
      </dsp:txBody>
      <dsp:txXfrm>
        <a:off x="418058" y="3329812"/>
        <a:ext cx="1154608" cy="733176"/>
      </dsp:txXfrm>
    </dsp:sp>
    <dsp:sp modelId="{8E4D16D3-A859-4FBD-B85D-D11767B876FF}">
      <dsp:nvSpPr>
        <dsp:cNvPr id="0" name=""/>
        <dsp:cNvSpPr/>
      </dsp:nvSpPr>
      <dsp:spPr>
        <a:xfrm>
          <a:off x="3112144" y="1069986"/>
          <a:ext cx="1154608" cy="733176"/>
        </a:xfrm>
        <a:prstGeom prst="roundRect">
          <a:avLst>
            <a:gd name="adj" fmla="val 10000"/>
          </a:avLst>
        </a:prstGeom>
        <a:solidFill>
          <a:schemeClr val="lt1">
            <a:hueOff val="0"/>
            <a:satOff val="0"/>
            <a:lumOff val="0"/>
            <a:alphaOff val="0"/>
          </a:schemeClr>
        </a:solidFill>
        <a:ln w="1905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A9869FB-E0A9-4EEC-B8C1-F9D93EC90F75}">
      <dsp:nvSpPr>
        <dsp:cNvPr id="0" name=""/>
        <dsp:cNvSpPr/>
      </dsp:nvSpPr>
      <dsp:spPr>
        <a:xfrm>
          <a:off x="3240434" y="1191861"/>
          <a:ext cx="1154608" cy="733176"/>
        </a:xfrm>
        <a:prstGeom prst="roundRect">
          <a:avLst>
            <a:gd name="adj" fmla="val 10000"/>
          </a:avLst>
        </a:prstGeom>
        <a:solidFill>
          <a:schemeClr val="accent6">
            <a:alpha val="90000"/>
            <a:tint val="40000"/>
            <a:hueOff val="0"/>
            <a:satOff val="0"/>
            <a:lumOff val="0"/>
            <a:alphaOff val="0"/>
          </a:schemeClr>
        </a:solidFill>
        <a:ln w="1905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Near Match</a:t>
          </a:r>
        </a:p>
      </dsp:txBody>
      <dsp:txXfrm>
        <a:off x="3240434" y="1191861"/>
        <a:ext cx="1154608" cy="733176"/>
      </dsp:txXfrm>
    </dsp:sp>
    <dsp:sp modelId="{013D02A0-0028-4DE3-B18A-38F76B3D9AE2}">
      <dsp:nvSpPr>
        <dsp:cNvPr id="0" name=""/>
        <dsp:cNvSpPr/>
      </dsp:nvSpPr>
      <dsp:spPr>
        <a:xfrm>
          <a:off x="3112144" y="2138961"/>
          <a:ext cx="1154608" cy="733176"/>
        </a:xfrm>
        <a:prstGeom prst="roundRect">
          <a:avLst>
            <a:gd name="adj" fmla="val 10000"/>
          </a:avLst>
        </a:prstGeom>
        <a:solidFill>
          <a:schemeClr val="lt1">
            <a:hueOff val="0"/>
            <a:satOff val="0"/>
            <a:lumOff val="0"/>
            <a:alphaOff val="0"/>
          </a:schemeClr>
        </a:solidFill>
        <a:ln w="1905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651E319-9A88-4BB5-B9BE-489728AA66B0}">
      <dsp:nvSpPr>
        <dsp:cNvPr id="0" name=""/>
        <dsp:cNvSpPr/>
      </dsp:nvSpPr>
      <dsp:spPr>
        <a:xfrm>
          <a:off x="3240434" y="2260837"/>
          <a:ext cx="1154608" cy="733176"/>
        </a:xfrm>
        <a:prstGeom prst="roundRect">
          <a:avLst>
            <a:gd name="adj" fmla="val 10000"/>
          </a:avLst>
        </a:prstGeom>
        <a:solidFill>
          <a:schemeClr val="accent6">
            <a:alpha val="90000"/>
            <a:tint val="40000"/>
            <a:hueOff val="0"/>
            <a:satOff val="0"/>
            <a:lumOff val="0"/>
            <a:alphaOff val="0"/>
          </a:schemeClr>
        </a:solidFill>
        <a:ln w="1905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Human Intervention is Required</a:t>
          </a:r>
        </a:p>
      </dsp:txBody>
      <dsp:txXfrm>
        <a:off x="3240434" y="2260837"/>
        <a:ext cx="1154608" cy="733176"/>
      </dsp:txXfrm>
    </dsp:sp>
    <dsp:sp modelId="{320D8997-2255-41DE-B4FF-2E21DE18111F}">
      <dsp:nvSpPr>
        <dsp:cNvPr id="0" name=""/>
        <dsp:cNvSpPr/>
      </dsp:nvSpPr>
      <dsp:spPr>
        <a:xfrm>
          <a:off x="1700956" y="3207936"/>
          <a:ext cx="1154608" cy="733176"/>
        </a:xfrm>
        <a:prstGeom prst="roundRect">
          <a:avLst>
            <a:gd name="adj" fmla="val 10000"/>
          </a:avLst>
        </a:prstGeom>
        <a:solidFill>
          <a:schemeClr val="lt1">
            <a:hueOff val="0"/>
            <a:satOff val="0"/>
            <a:lumOff val="0"/>
            <a:alphaOff val="0"/>
          </a:schemeClr>
        </a:solidFill>
        <a:ln w="1905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BD6F44-63F1-410E-A118-AF4B288D3C1C}">
      <dsp:nvSpPr>
        <dsp:cNvPr id="0" name=""/>
        <dsp:cNvSpPr/>
      </dsp:nvSpPr>
      <dsp:spPr>
        <a:xfrm>
          <a:off x="1829246" y="3329812"/>
          <a:ext cx="1154608" cy="733176"/>
        </a:xfrm>
        <a:prstGeom prst="roundRect">
          <a:avLst>
            <a:gd name="adj" fmla="val 10000"/>
          </a:avLst>
        </a:prstGeom>
        <a:solidFill>
          <a:schemeClr val="accent6">
            <a:alpha val="90000"/>
            <a:tint val="40000"/>
            <a:hueOff val="0"/>
            <a:satOff val="0"/>
            <a:lumOff val="0"/>
            <a:alphaOff val="0"/>
          </a:schemeClr>
        </a:solidFill>
        <a:ln w="1905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Master is Updated</a:t>
          </a:r>
        </a:p>
      </dsp:txBody>
      <dsp:txXfrm>
        <a:off x="1829246" y="3329812"/>
        <a:ext cx="1154608" cy="733176"/>
      </dsp:txXfrm>
    </dsp:sp>
    <dsp:sp modelId="{8DF47D80-2633-4B68-954E-15F80D4A2C21}">
      <dsp:nvSpPr>
        <dsp:cNvPr id="0" name=""/>
        <dsp:cNvSpPr/>
      </dsp:nvSpPr>
      <dsp:spPr>
        <a:xfrm>
          <a:off x="3112144" y="3207936"/>
          <a:ext cx="1154608" cy="733176"/>
        </a:xfrm>
        <a:prstGeom prst="roundRect">
          <a:avLst>
            <a:gd name="adj" fmla="val 10000"/>
          </a:avLst>
        </a:prstGeom>
        <a:solidFill>
          <a:schemeClr val="lt1">
            <a:hueOff val="0"/>
            <a:satOff val="0"/>
            <a:lumOff val="0"/>
            <a:alphaOff val="0"/>
          </a:schemeClr>
        </a:solidFill>
        <a:ln w="1905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5F100E-6AA7-4B9E-B2AE-8B0BB9744808}">
      <dsp:nvSpPr>
        <dsp:cNvPr id="0" name=""/>
        <dsp:cNvSpPr/>
      </dsp:nvSpPr>
      <dsp:spPr>
        <a:xfrm>
          <a:off x="3240434" y="3329812"/>
          <a:ext cx="1154608" cy="733176"/>
        </a:xfrm>
        <a:prstGeom prst="roundRect">
          <a:avLst>
            <a:gd name="adj" fmla="val 10000"/>
          </a:avLst>
        </a:prstGeom>
        <a:solidFill>
          <a:schemeClr val="accent6">
            <a:alpha val="90000"/>
            <a:tint val="40000"/>
            <a:hueOff val="0"/>
            <a:satOff val="0"/>
            <a:lumOff val="0"/>
            <a:alphaOff val="0"/>
          </a:schemeClr>
        </a:solidFill>
        <a:ln w="1905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Record is Cancelled</a:t>
          </a:r>
        </a:p>
      </dsp:txBody>
      <dsp:txXfrm>
        <a:off x="3240434" y="3329812"/>
        <a:ext cx="1154608" cy="733176"/>
      </dsp:txXfrm>
    </dsp:sp>
    <dsp:sp modelId="{A7753306-332C-4420-A852-898C0801194C}">
      <dsp:nvSpPr>
        <dsp:cNvPr id="0" name=""/>
        <dsp:cNvSpPr/>
      </dsp:nvSpPr>
      <dsp:spPr>
        <a:xfrm>
          <a:off x="4523333" y="3207936"/>
          <a:ext cx="1154608" cy="733176"/>
        </a:xfrm>
        <a:prstGeom prst="roundRect">
          <a:avLst>
            <a:gd name="adj" fmla="val 10000"/>
          </a:avLst>
        </a:prstGeom>
        <a:solidFill>
          <a:schemeClr val="lt1">
            <a:hueOff val="0"/>
            <a:satOff val="0"/>
            <a:lumOff val="0"/>
            <a:alphaOff val="0"/>
          </a:schemeClr>
        </a:solidFill>
        <a:ln w="1905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10B71A7-4956-4DC8-9FBC-4E6C144047F1}">
      <dsp:nvSpPr>
        <dsp:cNvPr id="0" name=""/>
        <dsp:cNvSpPr/>
      </dsp:nvSpPr>
      <dsp:spPr>
        <a:xfrm>
          <a:off x="4651623" y="3329812"/>
          <a:ext cx="1154608" cy="733176"/>
        </a:xfrm>
        <a:prstGeom prst="roundRect">
          <a:avLst>
            <a:gd name="adj" fmla="val 10000"/>
          </a:avLst>
        </a:prstGeom>
        <a:solidFill>
          <a:schemeClr val="accent6">
            <a:alpha val="90000"/>
            <a:tint val="40000"/>
            <a:hueOff val="0"/>
            <a:satOff val="0"/>
            <a:lumOff val="0"/>
            <a:alphaOff val="0"/>
          </a:schemeClr>
        </a:solidFill>
        <a:ln w="1905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New ID Created</a:t>
          </a:r>
        </a:p>
      </dsp:txBody>
      <dsp:txXfrm>
        <a:off x="4651623" y="3329812"/>
        <a:ext cx="1154608" cy="733176"/>
      </dsp:txXfrm>
    </dsp:sp>
    <dsp:sp modelId="{6E59017B-39AD-4F03-8B65-94699AD0E8D9}">
      <dsp:nvSpPr>
        <dsp:cNvPr id="0" name=""/>
        <dsp:cNvSpPr/>
      </dsp:nvSpPr>
      <dsp:spPr>
        <a:xfrm>
          <a:off x="4523333" y="1069986"/>
          <a:ext cx="1154608" cy="733176"/>
        </a:xfrm>
        <a:prstGeom prst="roundRect">
          <a:avLst>
            <a:gd name="adj" fmla="val 10000"/>
          </a:avLst>
        </a:prstGeom>
        <a:solidFill>
          <a:schemeClr val="lt1">
            <a:hueOff val="0"/>
            <a:satOff val="0"/>
            <a:lumOff val="0"/>
            <a:alphaOff val="0"/>
          </a:schemeClr>
        </a:solidFill>
        <a:ln w="1905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C190FC2-CF31-4C2C-A2C3-CA7A0A1170AD}">
      <dsp:nvSpPr>
        <dsp:cNvPr id="0" name=""/>
        <dsp:cNvSpPr/>
      </dsp:nvSpPr>
      <dsp:spPr>
        <a:xfrm>
          <a:off x="4651623" y="1191861"/>
          <a:ext cx="1154608" cy="733176"/>
        </a:xfrm>
        <a:prstGeom prst="roundRect">
          <a:avLst>
            <a:gd name="adj" fmla="val 10000"/>
          </a:avLst>
        </a:prstGeom>
        <a:solidFill>
          <a:schemeClr val="accent6">
            <a:alpha val="90000"/>
            <a:tint val="40000"/>
            <a:hueOff val="0"/>
            <a:satOff val="0"/>
            <a:lumOff val="0"/>
            <a:alphaOff val="0"/>
          </a:schemeClr>
        </a:solidFill>
        <a:ln w="1905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Match</a:t>
          </a:r>
        </a:p>
      </dsp:txBody>
      <dsp:txXfrm>
        <a:off x="4651623" y="1191861"/>
        <a:ext cx="1154608" cy="733176"/>
      </dsp:txXfrm>
    </dsp:sp>
    <dsp:sp modelId="{0EA31879-144A-47B1-9D92-B79C925283B6}">
      <dsp:nvSpPr>
        <dsp:cNvPr id="0" name=""/>
        <dsp:cNvSpPr/>
      </dsp:nvSpPr>
      <dsp:spPr>
        <a:xfrm>
          <a:off x="4523333" y="2138961"/>
          <a:ext cx="1154608" cy="733176"/>
        </a:xfrm>
        <a:prstGeom prst="roundRect">
          <a:avLst>
            <a:gd name="adj" fmla="val 10000"/>
          </a:avLst>
        </a:prstGeom>
        <a:solidFill>
          <a:schemeClr val="lt1">
            <a:hueOff val="0"/>
            <a:satOff val="0"/>
            <a:lumOff val="0"/>
            <a:alphaOff val="0"/>
          </a:schemeClr>
        </a:solidFill>
        <a:ln w="1905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D3D2103-CC69-47CA-9B94-91191DC63A05}">
      <dsp:nvSpPr>
        <dsp:cNvPr id="0" name=""/>
        <dsp:cNvSpPr/>
      </dsp:nvSpPr>
      <dsp:spPr>
        <a:xfrm>
          <a:off x="4651623" y="2260837"/>
          <a:ext cx="1154608" cy="733176"/>
        </a:xfrm>
        <a:prstGeom prst="roundRect">
          <a:avLst>
            <a:gd name="adj" fmla="val 10000"/>
          </a:avLst>
        </a:prstGeom>
        <a:solidFill>
          <a:schemeClr val="accent6">
            <a:alpha val="90000"/>
            <a:tint val="40000"/>
            <a:hueOff val="0"/>
            <a:satOff val="0"/>
            <a:lumOff val="0"/>
            <a:alphaOff val="0"/>
          </a:schemeClr>
        </a:solidFill>
        <a:ln w="1905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Master is Updated</a:t>
          </a:r>
        </a:p>
      </dsp:txBody>
      <dsp:txXfrm>
        <a:off x="4651623" y="2260837"/>
        <a:ext cx="1154608" cy="73317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sz="quarter" idx="1"/>
          </p:nvPr>
        </p:nvSpPr>
        <p:spPr>
          <a:xfrm>
            <a:off x="3884614" y="0"/>
            <a:ext cx="2971800" cy="464820"/>
          </a:xfrm>
          <a:prstGeom prst="rect">
            <a:avLst/>
          </a:prstGeom>
        </p:spPr>
        <p:txBody>
          <a:bodyPr vert="horz" lIns="92924" tIns="46463" rIns="92924" bIns="46463" rtlCol="0"/>
          <a:lstStyle>
            <a:lvl1pPr algn="r">
              <a:defRPr sz="1200"/>
            </a:lvl1pPr>
          </a:lstStyle>
          <a:p>
            <a:fld id="{A030672E-E987-4208-B802-497B74C6D590}" type="datetimeFigureOut">
              <a:rPr lang="en-US" smtClean="0"/>
              <a:pPr/>
              <a:t>1/7/2014</a:t>
            </a:fld>
            <a:endParaRPr lang="en-US" dirty="0"/>
          </a:p>
        </p:txBody>
      </p:sp>
      <p:sp>
        <p:nvSpPr>
          <p:cNvPr id="4" name="Footer Placeholder 3"/>
          <p:cNvSpPr>
            <a:spLocks noGrp="1"/>
          </p:cNvSpPr>
          <p:nvPr>
            <p:ph type="ftr" sz="quarter" idx="2"/>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4" y="8829966"/>
            <a:ext cx="2971800" cy="464820"/>
          </a:xfrm>
          <a:prstGeom prst="rect">
            <a:avLst/>
          </a:prstGeom>
        </p:spPr>
        <p:txBody>
          <a:bodyPr vert="horz" lIns="92924" tIns="46463" rIns="92924" bIns="46463" rtlCol="0" anchor="b"/>
          <a:lstStyle>
            <a:lvl1pPr algn="r">
              <a:defRPr sz="1200"/>
            </a:lvl1pPr>
          </a:lstStyle>
          <a:p>
            <a:fld id="{563BF832-B673-4E9B-A5C5-DEC0860B5060}" type="slidenum">
              <a:rPr lang="en-US" smtClean="0"/>
              <a:pPr/>
              <a:t>‹#›</a:t>
            </a:fld>
            <a:endParaRPr lang="en-US" dirty="0"/>
          </a:p>
        </p:txBody>
      </p:sp>
    </p:spTree>
    <p:extLst>
      <p:ext uri="{BB962C8B-B14F-4D97-AF65-F5344CB8AC3E}">
        <p14:creationId xmlns="" xmlns:p14="http://schemas.microsoft.com/office/powerpoint/2010/main" val="1822071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0"/>
            <a:ext cx="2971800" cy="464820"/>
          </a:xfrm>
          <a:prstGeom prst="rect">
            <a:avLst/>
          </a:prstGeom>
        </p:spPr>
        <p:txBody>
          <a:bodyPr vert="horz" lIns="92924" tIns="46463" rIns="92924" bIns="46463" rtlCol="0"/>
          <a:lstStyle>
            <a:lvl1pPr algn="l">
              <a:defRPr sz="1200"/>
            </a:lvl1pPr>
          </a:lstStyle>
          <a:p>
            <a:endParaRPr lang="en-US" dirty="0"/>
          </a:p>
        </p:txBody>
      </p:sp>
      <p:sp>
        <p:nvSpPr>
          <p:cNvPr id="3" name="Date Placeholder 2"/>
          <p:cNvSpPr>
            <a:spLocks noGrp="1"/>
          </p:cNvSpPr>
          <p:nvPr>
            <p:ph type="dt" idx="1"/>
          </p:nvPr>
        </p:nvSpPr>
        <p:spPr>
          <a:xfrm>
            <a:off x="3884614" y="0"/>
            <a:ext cx="2971800" cy="464820"/>
          </a:xfrm>
          <a:prstGeom prst="rect">
            <a:avLst/>
          </a:prstGeom>
        </p:spPr>
        <p:txBody>
          <a:bodyPr vert="horz" lIns="92924" tIns="46463" rIns="92924" bIns="46463" rtlCol="0"/>
          <a:lstStyle>
            <a:lvl1pPr algn="r">
              <a:defRPr sz="1200"/>
            </a:lvl1pPr>
          </a:lstStyle>
          <a:p>
            <a:fld id="{DB0EB5D8-2522-4108-8D60-F7CA4D8873A0}" type="datetimeFigureOut">
              <a:rPr lang="en-US" smtClean="0"/>
              <a:pPr/>
              <a:t>1/7/2014</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2924" tIns="46463" rIns="92924" bIns="46463" rtlCol="0" anchor="ctr"/>
          <a:lstStyle/>
          <a:p>
            <a:endParaRPr lang="en-US" dirty="0"/>
          </a:p>
        </p:txBody>
      </p:sp>
      <p:sp>
        <p:nvSpPr>
          <p:cNvPr id="5" name="Notes Placeholder 4"/>
          <p:cNvSpPr>
            <a:spLocks noGrp="1"/>
          </p:cNvSpPr>
          <p:nvPr>
            <p:ph type="body" sz="quarter" idx="3"/>
          </p:nvPr>
        </p:nvSpPr>
        <p:spPr>
          <a:xfrm>
            <a:off x="685800" y="4415791"/>
            <a:ext cx="5486400" cy="4183380"/>
          </a:xfrm>
          <a:prstGeom prst="rect">
            <a:avLst/>
          </a:prstGeom>
        </p:spPr>
        <p:txBody>
          <a:bodyPr vert="horz" lIns="92924" tIns="46463" rIns="92924" bIns="46463"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4" y="8829966"/>
            <a:ext cx="2971800" cy="464820"/>
          </a:xfrm>
          <a:prstGeom prst="rect">
            <a:avLst/>
          </a:prstGeom>
        </p:spPr>
        <p:txBody>
          <a:bodyPr vert="horz" lIns="92924" tIns="46463" rIns="92924" bIns="4646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4" y="8829966"/>
            <a:ext cx="2971800" cy="464820"/>
          </a:xfrm>
          <a:prstGeom prst="rect">
            <a:avLst/>
          </a:prstGeom>
        </p:spPr>
        <p:txBody>
          <a:bodyPr vert="horz" lIns="92924" tIns="46463" rIns="92924" bIns="46463" rtlCol="0" anchor="b"/>
          <a:lstStyle>
            <a:lvl1pPr algn="r">
              <a:defRPr sz="1200"/>
            </a:lvl1pPr>
          </a:lstStyle>
          <a:p>
            <a:fld id="{7872E534-9B96-469B-99C0-8551271B58B1}" type="slidenum">
              <a:rPr lang="en-US" smtClean="0"/>
              <a:pPr/>
              <a:t>‹#›</a:t>
            </a:fld>
            <a:endParaRPr lang="en-US" dirty="0"/>
          </a:p>
        </p:txBody>
      </p:sp>
    </p:spTree>
    <p:extLst>
      <p:ext uri="{BB962C8B-B14F-4D97-AF65-F5344CB8AC3E}">
        <p14:creationId xmlns="" xmlns:p14="http://schemas.microsoft.com/office/powerpoint/2010/main" val="23504521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tea.state.tx.us/TSDS/StudentGPS%E2%84%A2_Dashboard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defTabSz="914286">
              <a:spcBef>
                <a:spcPct val="0"/>
              </a:spcBef>
              <a:defRPr/>
            </a:pPr>
            <a:r>
              <a:rPr lang="en-US" b="0" dirty="0" smtClean="0">
                <a:solidFill>
                  <a:schemeClr val="bg1"/>
                </a:solidFill>
              </a:rPr>
              <a:t>Welcome</a:t>
            </a:r>
            <a:r>
              <a:rPr lang="en-US" b="0" baseline="0" dirty="0" smtClean="0">
                <a:solidFill>
                  <a:schemeClr val="bg1"/>
                </a:solidFill>
              </a:rPr>
              <a:t> to today’s training session.  In this course, we will provide an overview of the Support and Escalation Plan that is set to support the Texas Student Data System.</a:t>
            </a:r>
            <a:endParaRPr lang="en-US" b="0" dirty="0" smtClean="0">
              <a:solidFill>
                <a:schemeClr val="bg1"/>
              </a:solidFill>
            </a:endParaRPr>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A20616-7B71-4702-A286-C5FF8E60A4CF}" type="slidenum">
              <a:rPr lang="en-US" smtClean="0"/>
              <a:pPr fontAlgn="base">
                <a:spcBef>
                  <a:spcPct val="0"/>
                </a:spcBef>
                <a:spcAft>
                  <a:spcPct val="0"/>
                </a:spcAft>
                <a:defRPr/>
              </a:pPr>
              <a:t>1</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Components</a:t>
            </a:r>
            <a:r>
              <a:rPr lang="en-US" baseline="0" dirty="0" smtClean="0"/>
              <a:t> of the Education Data Warehouse (EDW) include: </a:t>
            </a:r>
          </a:p>
          <a:p>
            <a:endParaRPr lang="en-US" baseline="0" dirty="0" smtClean="0"/>
          </a:p>
          <a:p>
            <a:pPr fontAlgn="base"/>
            <a:r>
              <a:rPr lang="en-US" b="1" u="sng" dirty="0" smtClean="0">
                <a:solidFill>
                  <a:schemeClr val="tx1"/>
                </a:solidFill>
                <a:latin typeface="+mn-lt"/>
              </a:rPr>
              <a:t>Operational </a:t>
            </a:r>
            <a:r>
              <a:rPr lang="en-US" b="1" u="sng" dirty="0">
                <a:solidFill>
                  <a:schemeClr val="tx1"/>
                </a:solidFill>
                <a:latin typeface="+mn-lt"/>
              </a:rPr>
              <a:t>Data </a:t>
            </a:r>
            <a:r>
              <a:rPr lang="en-US" b="1" u="sng" dirty="0" smtClean="0">
                <a:solidFill>
                  <a:schemeClr val="tx1"/>
                </a:solidFill>
                <a:latin typeface="+mn-lt"/>
              </a:rPr>
              <a:t>Store</a:t>
            </a:r>
            <a:r>
              <a:rPr lang="en-US" b="0" u="none" baseline="0" dirty="0">
                <a:solidFill>
                  <a:schemeClr val="tx1"/>
                </a:solidFill>
                <a:latin typeface="+mn-lt"/>
              </a:rPr>
              <a:t> </a:t>
            </a:r>
            <a:r>
              <a:rPr lang="en-US" dirty="0" smtClean="0">
                <a:solidFill>
                  <a:schemeClr val="tx1"/>
                </a:solidFill>
                <a:latin typeface="+mn-lt"/>
              </a:rPr>
              <a:t>– </a:t>
            </a:r>
            <a:r>
              <a:rPr lang="en-US" dirty="0">
                <a:solidFill>
                  <a:schemeClr val="tx1"/>
                </a:solidFill>
                <a:latin typeface="+mn-lt"/>
              </a:rPr>
              <a:t>the ODS, the system's data store, will include a wide range of educational data from the LEAs, spanning multiple years.</a:t>
            </a:r>
          </a:p>
          <a:p>
            <a:pPr marL="0" marR="0" indent="0" algn="l" defTabSz="914400" rtl="0" eaLnBrk="1" fontAlgn="base" latinLnBrk="0" hangingPunct="1">
              <a:lnSpc>
                <a:spcPct val="100000"/>
              </a:lnSpc>
              <a:spcBef>
                <a:spcPts val="0"/>
              </a:spcBef>
              <a:spcAft>
                <a:spcPts val="0"/>
              </a:spcAft>
              <a:buClrTx/>
              <a:buSzTx/>
              <a:buFontTx/>
              <a:buNone/>
              <a:tabLst/>
              <a:defRPr/>
            </a:pPr>
            <a:r>
              <a:rPr lang="en-US" sz="1200" b="1" u="sng" kern="1200" dirty="0" smtClean="0">
                <a:solidFill>
                  <a:schemeClr val="tx1"/>
                </a:solidFill>
                <a:latin typeface="Arial" pitchFamily="34" charset="0"/>
                <a:ea typeface="+mn-ea"/>
                <a:cs typeface="Arial" pitchFamily="34" charset="0"/>
              </a:rPr>
              <a:t>Unique ID</a:t>
            </a:r>
            <a:r>
              <a:rPr lang="en-US" sz="1200" kern="1200" dirty="0" smtClean="0">
                <a:solidFill>
                  <a:schemeClr val="tx1"/>
                </a:solidFill>
                <a:latin typeface="Arial" pitchFamily="34" charset="0"/>
                <a:ea typeface="+mn-ea"/>
                <a:cs typeface="Arial" pitchFamily="34" charset="0"/>
              </a:rPr>
              <a:t> - the TSDS</a:t>
            </a:r>
            <a:r>
              <a:rPr lang="en-US" sz="1200" kern="1200" baseline="0" dirty="0" smtClean="0">
                <a:solidFill>
                  <a:schemeClr val="tx1"/>
                </a:solidFill>
                <a:latin typeface="Arial" pitchFamily="34" charset="0"/>
                <a:ea typeface="+mn-ea"/>
                <a:cs typeface="Arial" pitchFamily="34" charset="0"/>
              </a:rPr>
              <a:t> application</a:t>
            </a:r>
            <a:r>
              <a:rPr lang="en-US" sz="1200" kern="1200" dirty="0" smtClean="0">
                <a:solidFill>
                  <a:schemeClr val="tx1"/>
                </a:solidFill>
                <a:latin typeface="Arial" pitchFamily="34" charset="0"/>
                <a:ea typeface="+mn-ea"/>
                <a:cs typeface="Arial" pitchFamily="34" charset="0"/>
              </a:rPr>
              <a:t> for managing identification numbers</a:t>
            </a:r>
            <a:endParaRPr lang="en-US" b="1" u="sng" dirty="0" smtClean="0">
              <a:solidFill>
                <a:schemeClr val="tx1"/>
              </a:solidFill>
              <a:latin typeface="+mn-lt"/>
            </a:endParaRPr>
          </a:p>
          <a:p>
            <a:pPr fontAlgn="base"/>
            <a:r>
              <a:rPr lang="en-US" b="1" u="sng" dirty="0" smtClean="0">
                <a:solidFill>
                  <a:schemeClr val="tx1"/>
                </a:solidFill>
                <a:latin typeface="+mn-lt"/>
              </a:rPr>
              <a:t>Dashboard </a:t>
            </a:r>
            <a:r>
              <a:rPr lang="en-US" b="1" u="sng" dirty="0">
                <a:solidFill>
                  <a:schemeClr val="tx1"/>
                </a:solidFill>
                <a:latin typeface="+mn-lt"/>
              </a:rPr>
              <a:t>Data Mart</a:t>
            </a:r>
            <a:r>
              <a:rPr lang="en-US" dirty="0">
                <a:solidFill>
                  <a:schemeClr val="tx1"/>
                </a:solidFill>
                <a:latin typeface="+mn-lt"/>
              </a:rPr>
              <a:t> – the DDM is a voluntary repository for multiple years of performance data that uses information loaded by participating LEAs to the ODS to calculate performance metrics and power the optional </a:t>
            </a:r>
            <a:r>
              <a:rPr lang="en-US" u="sng" dirty="0" smtClean="0">
                <a:solidFill>
                  <a:schemeClr val="tx1"/>
                </a:solidFill>
                <a:latin typeface="+mn-lt"/>
                <a:hlinkClick r:id="rId3" tooltip="Performance Dashboards"/>
              </a:rPr>
              <a:t>studentGPS™ </a:t>
            </a:r>
            <a:r>
              <a:rPr lang="en-US" u="sng" dirty="0">
                <a:solidFill>
                  <a:schemeClr val="tx1"/>
                </a:solidFill>
                <a:latin typeface="+mn-lt"/>
                <a:hlinkClick r:id="rId3" tooltip="Performance Dashboards"/>
              </a:rPr>
              <a:t>Dashboards</a:t>
            </a:r>
            <a:r>
              <a:rPr lang="en-US" dirty="0">
                <a:solidFill>
                  <a:schemeClr val="tx1"/>
                </a:solidFill>
                <a:latin typeface="+mn-lt"/>
              </a:rPr>
              <a:t>.</a:t>
            </a:r>
          </a:p>
          <a:p>
            <a:pPr fontAlgn="base"/>
            <a:r>
              <a:rPr lang="en-US" b="1" u="sng" dirty="0" smtClean="0">
                <a:solidFill>
                  <a:schemeClr val="tx1"/>
                </a:solidFill>
                <a:latin typeface="+mn-lt"/>
              </a:rPr>
              <a:t>TSDS PEIMS Data Mart</a:t>
            </a:r>
            <a:r>
              <a:rPr lang="en-US" dirty="0">
                <a:solidFill>
                  <a:schemeClr val="tx1"/>
                </a:solidFill>
                <a:latin typeface="+mn-lt"/>
              </a:rPr>
              <a:t> – the replacement for Edit+, the TSDS PEIMS is a repository for PEIMS data and enables the selective loading, validation, and reporting required to finalize and submit a PEIMS collection.</a:t>
            </a:r>
          </a:p>
          <a:p>
            <a:pPr fontAlgn="base"/>
            <a:r>
              <a:rPr lang="en-US" b="1" u="sng" dirty="0">
                <a:solidFill>
                  <a:schemeClr val="tx1"/>
                </a:solidFill>
                <a:latin typeface="+mn-lt"/>
              </a:rPr>
              <a:t>Other </a:t>
            </a:r>
            <a:r>
              <a:rPr lang="en-US" b="1" u="sng" dirty="0" smtClean="0">
                <a:solidFill>
                  <a:schemeClr val="tx1"/>
                </a:solidFill>
                <a:latin typeface="+mn-lt"/>
              </a:rPr>
              <a:t>Data </a:t>
            </a:r>
            <a:r>
              <a:rPr lang="en-US" b="1" u="sng" dirty="0">
                <a:solidFill>
                  <a:schemeClr val="tx1"/>
                </a:solidFill>
                <a:latin typeface="+mn-lt"/>
              </a:rPr>
              <a:t>M</a:t>
            </a:r>
            <a:r>
              <a:rPr lang="en-US" b="1" u="sng" dirty="0" smtClean="0">
                <a:solidFill>
                  <a:schemeClr val="tx1"/>
                </a:solidFill>
                <a:latin typeface="+mn-lt"/>
              </a:rPr>
              <a:t>arts</a:t>
            </a:r>
            <a:r>
              <a:rPr lang="en-US" dirty="0">
                <a:solidFill>
                  <a:schemeClr val="tx1"/>
                </a:solidFill>
                <a:latin typeface="+mn-lt"/>
              </a:rPr>
              <a:t> – TEA plans to continue its work consolidating its data collection systems well into the future. The goal is to reduce redundant collection and improve connections between databases for better reportability. As needed, other data marts may be created to accommodate other programs.</a:t>
            </a:r>
          </a:p>
          <a:p>
            <a:endParaRPr lang="en-US" dirty="0">
              <a:solidFill>
                <a:schemeClr val="tx1"/>
              </a:solidFill>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10</a:t>
            </a:fld>
            <a:endParaRPr lang="en-US" dirty="0"/>
          </a:p>
        </p:txBody>
      </p:sp>
    </p:spTree>
    <p:extLst>
      <p:ext uri="{BB962C8B-B14F-4D97-AF65-F5344CB8AC3E}">
        <p14:creationId xmlns="" xmlns:p14="http://schemas.microsoft.com/office/powerpoint/2010/main" val="241257713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this example NameofInstiution</a:t>
            </a:r>
            <a:r>
              <a:rPr lang="en-US" baseline="0" dirty="0" smtClean="0"/>
              <a:t> is supposed to be above OrganizationCategories, as outlined in the XSD Schema. The system sees the data element tag and recognizes that the required value is in fact present in the XML Interchange File.  It is just in the wrong place.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117</a:t>
            </a:fld>
            <a:endParaRPr lang="en-US" dirty="0"/>
          </a:p>
        </p:txBody>
      </p:sp>
    </p:spTree>
    <p:extLst>
      <p:ext uri="{BB962C8B-B14F-4D97-AF65-F5344CB8AC3E}">
        <p14:creationId xmlns="" xmlns:p14="http://schemas.microsoft.com/office/powerpoint/2010/main" val="194043518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File</a:t>
            </a:r>
            <a:r>
              <a:rPr lang="en-US" sz="1200" kern="1200" baseline="0" dirty="0" smtClean="0">
                <a:solidFill>
                  <a:schemeClr val="tx1"/>
                </a:solidFill>
                <a:effectLst/>
                <a:latin typeface="Arial" pitchFamily="34" charset="0"/>
                <a:ea typeface="+mn-ea"/>
                <a:cs typeface="Arial" pitchFamily="34" charset="0"/>
              </a:rPr>
              <a:t> Manager </a:t>
            </a:r>
            <a:r>
              <a:rPr lang="en-US" sz="1200" kern="1200" dirty="0" smtClean="0">
                <a:solidFill>
                  <a:schemeClr val="tx1"/>
                </a:solidFill>
                <a:effectLst/>
                <a:latin typeface="Arial" pitchFamily="34" charset="0"/>
                <a:ea typeface="+mn-ea"/>
                <a:cs typeface="Arial" pitchFamily="34" charset="0"/>
              </a:rPr>
              <a:t>validates that the data elements</a:t>
            </a:r>
            <a:r>
              <a:rPr lang="en-US" sz="1200" kern="1200" baseline="0" dirty="0" smtClean="0">
                <a:solidFill>
                  <a:schemeClr val="tx1"/>
                </a:solidFill>
                <a:effectLst/>
                <a:latin typeface="Arial" pitchFamily="34" charset="0"/>
                <a:ea typeface="+mn-ea"/>
                <a:cs typeface="Arial" pitchFamily="34" charset="0"/>
              </a:rPr>
              <a:t> in the file match the File Name.  In this example, the interchange submitted is StudentParameterExtension.  However, the data in the XML Interchange File belongs to the EducationOrgnanization Interchange.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118</a:t>
            </a:fld>
            <a:endParaRPr lang="en-US" dirty="0"/>
          </a:p>
        </p:txBody>
      </p:sp>
    </p:spTree>
    <p:extLst>
      <p:ext uri="{BB962C8B-B14F-4D97-AF65-F5344CB8AC3E}">
        <p14:creationId xmlns="" xmlns:p14="http://schemas.microsoft.com/office/powerpoint/2010/main" val="194043518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Batch Manager executes another set of data validations.  These validations check for referential integrity of the data elements. These load validations align to TEDS Section 3 and TEDS Section 5 checks.</a:t>
            </a:r>
            <a:r>
              <a:rPr lang="en-US" baseline="0" dirty="0" smtClean="0"/>
              <a:t> </a:t>
            </a:r>
            <a:r>
              <a:rPr lang="en-US" dirty="0" smtClean="0"/>
              <a:t>These are the same validations that are referred to as  field edits. The terms Batch Manager Validations and field edits are interchangeable. This following</a:t>
            </a:r>
            <a:r>
              <a:rPr lang="en-US" baseline="0" dirty="0" smtClean="0"/>
              <a:t> examples are far from a comprehensive list of errors, just samples of common data issues.</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119</a:t>
            </a:fld>
            <a:endParaRPr lang="en-US" dirty="0"/>
          </a:p>
        </p:txBody>
      </p:sp>
    </p:spTree>
    <p:extLst>
      <p:ext uri="{BB962C8B-B14F-4D97-AF65-F5344CB8AC3E}">
        <p14:creationId xmlns="" xmlns:p14="http://schemas.microsoft.com/office/powerpoint/2010/main" val="285118251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Master Lookup table stores the majority of TEDS code values.  TEDS defines accepted code values for Address Type.  These should be the Address Types defined and used in your SIS.  The accepted code values are:  Home, Physical, Billing, Mailing, Other, Temporary or Work.  Within the system, the accepted code values are called Lookup Descriptions (Lookup Desc).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Each of those values is linked to the Lookup Code DC006.  Any of these values would be accepted as valid values for Address Type.  This error message is telling me the Lookup Desc is defined as “Physically” – this is not one of the accepted values and needs to be corrected.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120</a:t>
            </a:fld>
            <a:endParaRPr lang="en-US" dirty="0"/>
          </a:p>
        </p:txBody>
      </p:sp>
    </p:spTree>
    <p:extLst>
      <p:ext uri="{BB962C8B-B14F-4D97-AF65-F5344CB8AC3E}">
        <p14:creationId xmlns="" xmlns:p14="http://schemas.microsoft.com/office/powerpoint/2010/main" val="194043518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Batch</a:t>
            </a:r>
            <a:r>
              <a:rPr lang="en-US" baseline="0" dirty="0" smtClean="0"/>
              <a:t> Manager also checks for course codes.  These course codes are loaded year over year in the Course Table.  The ODS crosswalks the changing course codes each year. If files are submitted with course codes that are not represented in the Course Table, then an error file is generated.  In this example, Course_Id=ABC_2013_12345678 and the subsequent Course Ids are not valid.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121</a:t>
            </a:fld>
            <a:endParaRPr lang="en-US" dirty="0"/>
          </a:p>
        </p:txBody>
      </p:sp>
    </p:spTree>
    <p:extLst>
      <p:ext uri="{BB962C8B-B14F-4D97-AF65-F5344CB8AC3E}">
        <p14:creationId xmlns="" xmlns:p14="http://schemas.microsoft.com/office/powerpoint/2010/main" val="194043518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Batch</a:t>
            </a:r>
            <a:r>
              <a:rPr lang="en-US" baseline="0" dirty="0" smtClean="0"/>
              <a:t> Manager flags duplicate records as well.  Two assessment records with the same test administration and the same key field of Stud_Snapshot.Student_Id were submitted to ODS.  Batch Manager flags both of the records and neither are inserted into the ODS.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122</a:t>
            </a:fld>
            <a:endParaRPr lang="en-US" dirty="0"/>
          </a:p>
        </p:txBody>
      </p:sp>
    </p:spTree>
    <p:extLst>
      <p:ext uri="{BB962C8B-B14F-4D97-AF65-F5344CB8AC3E}">
        <p14:creationId xmlns="" xmlns:p14="http://schemas.microsoft.com/office/powerpoint/2010/main" val="194043518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Student ID is a key field and must be populated for the record to load.  Batch Manager does a referential integrity check of Student IDs against the Student Table.  If the Student ID doesn’t exist in the Student Table, the record errors out.</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123</a:t>
            </a:fld>
            <a:endParaRPr lang="en-US" dirty="0"/>
          </a:p>
        </p:txBody>
      </p:sp>
    </p:spTree>
    <p:extLst>
      <p:ext uri="{BB962C8B-B14F-4D97-AF65-F5344CB8AC3E}">
        <p14:creationId xmlns="" xmlns:p14="http://schemas.microsoft.com/office/powerpoint/2010/main" val="194043518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same</a:t>
            </a:r>
            <a:r>
              <a:rPr lang="en-US" baseline="0" dirty="0" smtClean="0"/>
              <a:t> logic applies here.  In several Interchanges, the location code is a key field.  If Batch Manager checks for that location code against the Location Table and the Location ID doesn’t exist, an error file is generated.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124</a:t>
            </a:fld>
            <a:endParaRPr lang="en-US" dirty="0"/>
          </a:p>
        </p:txBody>
      </p:sp>
    </p:spTree>
    <p:extLst>
      <p:ext uri="{BB962C8B-B14F-4D97-AF65-F5344CB8AC3E}">
        <p14:creationId xmlns="" xmlns:p14="http://schemas.microsoft.com/office/powerpoint/2010/main" val="194043518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The </a:t>
            </a:r>
            <a:r>
              <a:rPr lang="en-US" sz="1200" kern="1200" dirty="0" err="1" smtClean="0">
                <a:solidFill>
                  <a:schemeClr val="tx1"/>
                </a:solidFill>
                <a:effectLst/>
                <a:latin typeface="Arial" pitchFamily="34" charset="0"/>
                <a:ea typeface="+mn-ea"/>
                <a:cs typeface="Arial" pitchFamily="34" charset="0"/>
              </a:rPr>
              <a:t>Location_Marking_Period</a:t>
            </a:r>
            <a:r>
              <a:rPr lang="en-US" sz="1200" kern="1200" dirty="0" smtClean="0">
                <a:solidFill>
                  <a:schemeClr val="tx1"/>
                </a:solidFill>
                <a:effectLst/>
                <a:latin typeface="Arial" pitchFamily="34" charset="0"/>
                <a:ea typeface="+mn-ea"/>
                <a:cs typeface="Arial" pitchFamily="34" charset="0"/>
              </a:rPr>
              <a:t> table is loaded by the </a:t>
            </a:r>
            <a:r>
              <a:rPr lang="en-US" sz="1200" kern="1200" dirty="0" err="1" smtClean="0">
                <a:solidFill>
                  <a:schemeClr val="tx1"/>
                </a:solidFill>
                <a:effectLst/>
                <a:latin typeface="Arial" pitchFamily="34" charset="0"/>
                <a:ea typeface="+mn-ea"/>
                <a:cs typeface="Arial" pitchFamily="34" charset="0"/>
              </a:rPr>
              <a:t>EducationOrgCalendar</a:t>
            </a:r>
            <a:r>
              <a:rPr lang="en-US" sz="1200" kern="1200" dirty="0" smtClean="0">
                <a:solidFill>
                  <a:schemeClr val="tx1"/>
                </a:solidFill>
                <a:effectLst/>
                <a:latin typeface="Arial" pitchFamily="34" charset="0"/>
                <a:ea typeface="+mn-ea"/>
                <a:cs typeface="Arial" pitchFamily="34" charset="0"/>
              </a:rPr>
              <a:t> Interchange and the error reported indicates that this combination of data elements was not included in the </a:t>
            </a:r>
            <a:r>
              <a:rPr lang="en-US" sz="1200" kern="1200" dirty="0" err="1" smtClean="0">
                <a:solidFill>
                  <a:schemeClr val="tx1"/>
                </a:solidFill>
                <a:effectLst/>
                <a:latin typeface="Arial" pitchFamily="34" charset="0"/>
                <a:ea typeface="+mn-ea"/>
                <a:cs typeface="Arial" pitchFamily="34" charset="0"/>
              </a:rPr>
              <a:t>EducationOrgCalendar</a:t>
            </a:r>
            <a:r>
              <a:rPr lang="en-US" sz="1200" kern="1200" dirty="0" smtClean="0">
                <a:solidFill>
                  <a:schemeClr val="tx1"/>
                </a:solidFill>
                <a:effectLst/>
                <a:latin typeface="Arial" pitchFamily="34" charset="0"/>
                <a:ea typeface="+mn-ea"/>
                <a:cs typeface="Arial" pitchFamily="34" charset="0"/>
              </a:rPr>
              <a:t> data that was previously loaded. The </a:t>
            </a:r>
            <a:r>
              <a:rPr lang="en-US" sz="1200" kern="1200" dirty="0" err="1" smtClean="0">
                <a:solidFill>
                  <a:schemeClr val="tx1"/>
                </a:solidFill>
                <a:effectLst/>
                <a:latin typeface="Arial" pitchFamily="34" charset="0"/>
                <a:ea typeface="+mn-ea"/>
                <a:cs typeface="Arial" pitchFamily="34" charset="0"/>
              </a:rPr>
              <a:t>Location_ID</a:t>
            </a:r>
            <a:r>
              <a:rPr lang="en-US" sz="1200" kern="1200" dirty="0" smtClean="0">
                <a:solidFill>
                  <a:schemeClr val="tx1"/>
                </a:solidFill>
                <a:effectLst/>
                <a:latin typeface="Arial" pitchFamily="34" charset="0"/>
                <a:ea typeface="+mn-ea"/>
                <a:cs typeface="Arial" pitchFamily="34" charset="0"/>
              </a:rPr>
              <a:t> is the School (</a:t>
            </a:r>
            <a:r>
              <a:rPr lang="en-US" sz="1200" kern="1200" dirty="0" err="1" smtClean="0">
                <a:solidFill>
                  <a:schemeClr val="tx1"/>
                </a:solidFill>
                <a:effectLst/>
                <a:latin typeface="Arial" pitchFamily="34" charset="0"/>
                <a:ea typeface="+mn-ea"/>
                <a:cs typeface="Arial" pitchFamily="34" charset="0"/>
              </a:rPr>
              <a:t>EducationOrganizationReference</a:t>
            </a:r>
            <a:r>
              <a:rPr lang="en-US" sz="1200" kern="1200" dirty="0" smtClean="0">
                <a:solidFill>
                  <a:schemeClr val="tx1"/>
                </a:solidFill>
                <a:effectLst/>
                <a:latin typeface="Arial" pitchFamily="34" charset="0"/>
                <a:ea typeface="+mn-ea"/>
                <a:cs typeface="Arial" pitchFamily="34" charset="0"/>
              </a:rPr>
              <a:t>), </a:t>
            </a:r>
            <a:r>
              <a:rPr lang="en-US" sz="1200" kern="1200" dirty="0" err="1" smtClean="0">
                <a:solidFill>
                  <a:schemeClr val="tx1"/>
                </a:solidFill>
                <a:effectLst/>
                <a:latin typeface="Arial" pitchFamily="34" charset="0"/>
                <a:ea typeface="+mn-ea"/>
                <a:cs typeface="Arial" pitchFamily="34" charset="0"/>
              </a:rPr>
              <a:t>Term_Code</a:t>
            </a:r>
            <a:r>
              <a:rPr lang="en-US" sz="1200" kern="1200" dirty="0" smtClean="0">
                <a:solidFill>
                  <a:schemeClr val="tx1"/>
                </a:solidFill>
                <a:effectLst/>
                <a:latin typeface="Arial" pitchFamily="34" charset="0"/>
                <a:ea typeface="+mn-ea"/>
                <a:cs typeface="Arial" pitchFamily="34" charset="0"/>
              </a:rPr>
              <a:t> is the XML element Term, the </a:t>
            </a:r>
            <a:r>
              <a:rPr lang="en-US" sz="1200" kern="1200" dirty="0" err="1" smtClean="0">
                <a:solidFill>
                  <a:schemeClr val="tx1"/>
                </a:solidFill>
                <a:effectLst/>
                <a:latin typeface="Arial" pitchFamily="34" charset="0"/>
                <a:ea typeface="+mn-ea"/>
                <a:cs typeface="Arial" pitchFamily="34" charset="0"/>
              </a:rPr>
              <a:t>MP_Code</a:t>
            </a:r>
            <a:r>
              <a:rPr lang="en-US" sz="1200" kern="1200" dirty="0" smtClean="0">
                <a:solidFill>
                  <a:schemeClr val="tx1"/>
                </a:solidFill>
                <a:effectLst/>
                <a:latin typeface="Arial" pitchFamily="34" charset="0"/>
                <a:ea typeface="+mn-ea"/>
                <a:cs typeface="Arial" pitchFamily="34" charset="0"/>
              </a:rPr>
              <a:t> is the XML element </a:t>
            </a:r>
            <a:r>
              <a:rPr lang="en-US" sz="1200" kern="1200" dirty="0" err="1" smtClean="0">
                <a:solidFill>
                  <a:schemeClr val="tx1"/>
                </a:solidFill>
                <a:effectLst/>
                <a:latin typeface="Arial" pitchFamily="34" charset="0"/>
                <a:ea typeface="+mn-ea"/>
                <a:cs typeface="Arial" pitchFamily="34" charset="0"/>
              </a:rPr>
              <a:t>GradingPeriod</a:t>
            </a:r>
            <a:r>
              <a:rPr lang="en-US" sz="1200" kern="1200" dirty="0" smtClean="0">
                <a:solidFill>
                  <a:schemeClr val="tx1"/>
                </a:solidFill>
                <a:effectLst/>
                <a:latin typeface="Arial" pitchFamily="34" charset="0"/>
                <a:ea typeface="+mn-ea"/>
                <a:cs typeface="Arial" pitchFamily="34" charset="0"/>
              </a:rPr>
              <a:t> and the </a:t>
            </a:r>
            <a:r>
              <a:rPr lang="en-US" sz="1200" kern="1200" dirty="0" err="1" smtClean="0">
                <a:solidFill>
                  <a:schemeClr val="tx1"/>
                </a:solidFill>
                <a:effectLst/>
                <a:latin typeface="Arial" pitchFamily="34" charset="0"/>
                <a:ea typeface="+mn-ea"/>
                <a:cs typeface="Arial" pitchFamily="34" charset="0"/>
              </a:rPr>
              <a:t>Term_MP_Desc</a:t>
            </a:r>
            <a:r>
              <a:rPr lang="en-US" sz="1200" kern="1200" dirty="0" smtClean="0">
                <a:solidFill>
                  <a:schemeClr val="tx1"/>
                </a:solidFill>
                <a:effectLst/>
                <a:latin typeface="Arial" pitchFamily="34" charset="0"/>
                <a:ea typeface="+mn-ea"/>
                <a:cs typeface="Arial" pitchFamily="34" charset="0"/>
              </a:rPr>
              <a:t> is the XML element </a:t>
            </a:r>
            <a:r>
              <a:rPr lang="en-US" sz="1200" kern="1200" dirty="0" err="1" smtClean="0">
                <a:solidFill>
                  <a:schemeClr val="tx1"/>
                </a:solidFill>
                <a:effectLst/>
                <a:latin typeface="Arial" pitchFamily="34" charset="0"/>
                <a:ea typeface="+mn-ea"/>
                <a:cs typeface="Arial" pitchFamily="34" charset="0"/>
              </a:rPr>
              <a:t>SchoolYear</a:t>
            </a:r>
            <a:r>
              <a:rPr lang="en-US" sz="1200" kern="1200" dirty="0" smtClean="0">
                <a:solidFill>
                  <a:schemeClr val="tx1"/>
                </a:solidFill>
                <a:effectLst/>
                <a:latin typeface="Arial" pitchFamily="34" charset="0"/>
                <a:ea typeface="+mn-ea"/>
                <a:cs typeface="Arial" pitchFamily="34" charset="0"/>
              </a:rPr>
              <a:t>. </a:t>
            </a:r>
            <a:r>
              <a:rPr lang="en-US" dirty="0" smtClean="0">
                <a:effectLst/>
              </a:rPr>
              <a:t/>
            </a:r>
            <a:br>
              <a:rPr lang="en-US" dirty="0" smtClean="0">
                <a:effectLst/>
              </a:rPr>
            </a:b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125</a:t>
            </a:fld>
            <a:endParaRPr lang="en-US" dirty="0"/>
          </a:p>
        </p:txBody>
      </p:sp>
    </p:spTree>
    <p:extLst>
      <p:ext uri="{BB962C8B-B14F-4D97-AF65-F5344CB8AC3E}">
        <p14:creationId xmlns="" xmlns:p14="http://schemas.microsoft.com/office/powerpoint/2010/main" val="194043518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When</a:t>
            </a:r>
            <a:r>
              <a:rPr lang="en-US" b="0" baseline="0" dirty="0" smtClean="0"/>
              <a:t> an issue occurs with the TSDS eDM the first step is to determine if it is a system or connectivity issue.  Likewise, the issue could be related the file naming convention that is required by the TSDS system. If the XML Interchange Files meet the correct naming convention this can automatically be ruled out.  Next, make sure the XML Interchange files that were transferred by the DTU were successfully submitted into the TSDS eDM.  There have been instances that connectivity failed at the time of transfer and the files were not inducted into the application.  </a:t>
            </a:r>
          </a:p>
          <a:p>
            <a:endParaRPr lang="en-US" b="0"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0" baseline="0" dirty="0" smtClean="0"/>
              <a:t>Once the files are in File Manager, there is the possibility that the status will be “stuck” in processing.  This is a system issue and should be escalated to Level 3. The correct contact at </a:t>
            </a:r>
            <a:r>
              <a:rPr lang="en-US" dirty="0" smtClean="0"/>
              <a:t>Level 3 needs to re-start service using the eDM console.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126</a:t>
            </a:fld>
            <a:endParaRPr lang="en-US" dirty="0"/>
          </a:p>
        </p:txBody>
      </p:sp>
    </p:spTree>
    <p:extLst>
      <p:ext uri="{BB962C8B-B14F-4D97-AF65-F5344CB8AC3E}">
        <p14:creationId xmlns="" xmlns:p14="http://schemas.microsoft.com/office/powerpoint/2010/main" val="3156544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Bef>
                <a:spcPts val="0"/>
              </a:spcBef>
              <a:spcAft>
                <a:spcPts val="0"/>
              </a:spcAft>
            </a:pPr>
            <a:r>
              <a:rPr lang="en-US" dirty="0"/>
              <a:t>TSDS PEIMS leverages the benefits of the new TSDS platform  through a redesign of the state-mandated PEIMS process.  TSDS PEIMS collects public school data to help determine funding allocations, accountability ratings, and facilitate data reporting for state and federal initiatives.  TSDS PEIMS is designed to improve our system capacity which will  reduce technology risk (including system downtime) that was present with EDIT+.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11</a:t>
            </a:fld>
            <a:endParaRPr lang="en-US" dirty="0"/>
          </a:p>
        </p:txBody>
      </p:sp>
    </p:spTree>
    <p:extLst>
      <p:ext uri="{BB962C8B-B14F-4D97-AF65-F5344CB8AC3E}">
        <p14:creationId xmlns="" xmlns:p14="http://schemas.microsoft.com/office/powerpoint/2010/main" val="314902191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If the XML Files have a Failed Validation Status, Level 3 should check to make sure that the issue didn’t occur at the LEA or Campus level at the point of data entry or extract.  If the Technical Coaches are unable to resolve the data issue, then the support ticket should be escalated to Level 3. </a:t>
            </a:r>
            <a:r>
              <a:rPr lang="en-US" dirty="0" smtClean="0"/>
              <a:t>Level 3 will then review the error files using Help Desk access in eDM.</a:t>
            </a:r>
            <a:endParaRPr lang="en-US" b="0" baseline="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127</a:t>
            </a:fld>
            <a:endParaRPr lang="en-US" dirty="0"/>
          </a:p>
        </p:txBody>
      </p:sp>
    </p:spTree>
    <p:extLst>
      <p:ext uri="{BB962C8B-B14F-4D97-AF65-F5344CB8AC3E}">
        <p14:creationId xmlns="" xmlns:p14="http://schemas.microsoft.com/office/powerpoint/2010/main" val="315654485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p>
          <a:p>
            <a:r>
              <a:rPr lang="en-US" dirty="0" smtClean="0"/>
              <a:t>Read through each action item.</a:t>
            </a:r>
            <a:r>
              <a:rPr lang="en-US" baseline="0" dirty="0" smtClean="0"/>
              <a:t>  Make sure that each participant feels comfortable determining how to elicit this information from the LEA or checking from the ESC and/or finding the information in the TIMS support ticket.</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128</a:t>
            </a:fld>
            <a:endParaRPr lang="en-US" dirty="0"/>
          </a:p>
        </p:txBody>
      </p:sp>
    </p:spTree>
    <p:extLst>
      <p:ext uri="{BB962C8B-B14F-4D97-AF65-F5344CB8AC3E}">
        <p14:creationId xmlns="" xmlns:p14="http://schemas.microsoft.com/office/powerpoint/2010/main" val="78248201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in Batch Manager, if the batch is stuck in status processing for an extended period of time it is a system issue</a:t>
            </a:r>
          </a:p>
          <a:p>
            <a:pPr lvl="1"/>
            <a:r>
              <a:rPr lang="en-US" dirty="0" smtClean="0"/>
              <a:t>The correct contact at Level 3 needs to re-start services using the eDM Console</a:t>
            </a:r>
          </a:p>
          <a:p>
            <a:r>
              <a:rPr lang="en-US" dirty="0" smtClean="0"/>
              <a:t>If the status indicates that the Load Plan Failed, this is another system issue and should be escalated to Level 3</a:t>
            </a:r>
          </a:p>
          <a:p>
            <a:r>
              <a:rPr lang="en-US" dirty="0" smtClean="0"/>
              <a:t>if the load plan runs to completion and the status is Complete with Errors, the ESC should check to make sure that the issue didn’t occur at the LEA or Campus level at the point of data entry or extract</a:t>
            </a:r>
          </a:p>
          <a:p>
            <a:r>
              <a:rPr lang="en-US" dirty="0" smtClean="0"/>
              <a:t>If the issue is unresolved Level 3 will then review the error files using Help Desk access in eDM</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129</a:t>
            </a:fld>
            <a:endParaRPr lang="en-US" dirty="0"/>
          </a:p>
        </p:txBody>
      </p:sp>
    </p:spTree>
    <p:extLst>
      <p:ext uri="{BB962C8B-B14F-4D97-AF65-F5344CB8AC3E}">
        <p14:creationId xmlns="" xmlns:p14="http://schemas.microsoft.com/office/powerpoint/2010/main" val="352227823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p>
          <a:p>
            <a:r>
              <a:rPr lang="en-US" dirty="0" smtClean="0"/>
              <a:t>Read through each action item.</a:t>
            </a:r>
            <a:r>
              <a:rPr lang="en-US" baseline="0" dirty="0" smtClean="0"/>
              <a:t>  Make sure that each participant feels comfortable determining how to elicit this information from the prior levels of support or the ticket initiator and/or from the information supplied in the support ticket.</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130</a:t>
            </a:fld>
            <a:endParaRPr lang="en-US" dirty="0"/>
          </a:p>
        </p:txBody>
      </p:sp>
    </p:spTree>
    <p:extLst>
      <p:ext uri="{BB962C8B-B14F-4D97-AF65-F5344CB8AC3E}">
        <p14:creationId xmlns="" xmlns:p14="http://schemas.microsoft.com/office/powerpoint/2010/main" val="78248201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section does not replace TSDS Technical</a:t>
            </a:r>
            <a:r>
              <a:rPr lang="en-US" baseline="0" dirty="0" smtClean="0"/>
              <a:t> Course 4: Managing Data Loads in the PDM.  However, highlights of the troubleshooting process as well as a brief troubleshooting checklist have been provided.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131</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sz="1200" kern="1200" dirty="0" smtClean="0">
                <a:solidFill>
                  <a:schemeClr val="tx1"/>
                </a:solidFill>
                <a:latin typeface="Arial" pitchFamily="34" charset="0"/>
                <a:ea typeface="+mn-ea"/>
                <a:cs typeface="Arial" pitchFamily="34" charset="0"/>
              </a:rPr>
              <a:t>Data promotions from the ODS to the PDM will occasionally result in a failed status from eith</a:t>
            </a:r>
            <a:r>
              <a:rPr lang="en-US" dirty="0" smtClean="0"/>
              <a:t>er a system level issue or a data issue</a:t>
            </a:r>
            <a:endParaRPr lang="en-US" sz="1200" kern="1200" dirty="0" smtClean="0">
              <a:solidFill>
                <a:schemeClr val="tx1"/>
              </a:solidFill>
              <a:latin typeface="Arial" pitchFamily="34" charset="0"/>
              <a:ea typeface="+mn-ea"/>
              <a:cs typeface="Arial" pitchFamily="34" charset="0"/>
            </a:endParaRPr>
          </a:p>
          <a:p>
            <a:pPr marL="628650" lvl="1" indent="-171450">
              <a:buFont typeface="Arial" pitchFamily="34" charset="0"/>
              <a:buChar char="•"/>
            </a:pPr>
            <a:r>
              <a:rPr lang="en-US" sz="1200" kern="1200" dirty="0" smtClean="0">
                <a:solidFill>
                  <a:schemeClr val="tx1"/>
                </a:solidFill>
                <a:latin typeface="Arial" pitchFamily="34" charset="0"/>
                <a:ea typeface="+mn-ea"/>
                <a:cs typeface="Arial" pitchFamily="34" charset="0"/>
              </a:rPr>
              <a:t>Support</a:t>
            </a:r>
            <a:r>
              <a:rPr lang="en-US" sz="1200" kern="1200" baseline="0" dirty="0" smtClean="0">
                <a:solidFill>
                  <a:schemeClr val="tx1"/>
                </a:solidFill>
                <a:latin typeface="Arial" pitchFamily="34" charset="0"/>
                <a:ea typeface="+mn-ea"/>
                <a:cs typeface="Arial" pitchFamily="34" charset="0"/>
              </a:rPr>
              <a:t> should</a:t>
            </a:r>
            <a:r>
              <a:rPr lang="en-US" sz="1200" kern="1200" dirty="0" smtClean="0">
                <a:solidFill>
                  <a:schemeClr val="tx1"/>
                </a:solidFill>
                <a:latin typeface="Arial" pitchFamily="34" charset="0"/>
                <a:ea typeface="+mn-ea"/>
                <a:cs typeface="Arial" pitchFamily="34" charset="0"/>
              </a:rPr>
              <a:t>:</a:t>
            </a:r>
          </a:p>
          <a:p>
            <a:pPr marL="1085850" lvl="2" indent="-171450">
              <a:buFont typeface="Arial" pitchFamily="34" charset="0"/>
              <a:buChar char="•"/>
            </a:pPr>
            <a:r>
              <a:rPr lang="en-US" sz="1200" kern="1200" dirty="0" smtClean="0">
                <a:solidFill>
                  <a:schemeClr val="tx1"/>
                </a:solidFill>
                <a:latin typeface="Arial" pitchFamily="34" charset="0"/>
                <a:ea typeface="+mn-ea"/>
                <a:cs typeface="Arial" pitchFamily="34" charset="0"/>
              </a:rPr>
              <a:t>First check local servers and connectivity</a:t>
            </a:r>
          </a:p>
          <a:p>
            <a:pPr marL="1085850" lvl="2" indent="-171450">
              <a:buFont typeface="Arial" pitchFamily="34" charset="0"/>
              <a:buChar char="•"/>
            </a:pPr>
            <a:r>
              <a:rPr lang="en-US" sz="1000" kern="1200" dirty="0" smtClean="0">
                <a:solidFill>
                  <a:schemeClr val="tx1"/>
                </a:solidFill>
                <a:latin typeface="Arial" pitchFamily="34" charset="0"/>
                <a:ea typeface="+mn-ea"/>
                <a:cs typeface="Arial" pitchFamily="34" charset="0"/>
              </a:rPr>
              <a:t>If that does not identify and resolve the issue, t</a:t>
            </a:r>
            <a:r>
              <a:rPr lang="en-US" sz="1200" kern="1200" dirty="0" smtClean="0">
                <a:solidFill>
                  <a:schemeClr val="tx1"/>
                </a:solidFill>
                <a:latin typeface="Arial" pitchFamily="34" charset="0"/>
                <a:ea typeface="+mn-ea"/>
                <a:cs typeface="Arial" pitchFamily="34" charset="0"/>
              </a:rPr>
              <a:t>hen open a support ticket in TIMS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132</a:t>
            </a:fld>
            <a:endParaRPr lang="en-US" dirty="0"/>
          </a:p>
        </p:txBody>
      </p:sp>
    </p:spTree>
    <p:extLst>
      <p:ext uri="{BB962C8B-B14F-4D97-AF65-F5344CB8AC3E}">
        <p14:creationId xmlns="" xmlns:p14="http://schemas.microsoft.com/office/powerpoint/2010/main" val="330730936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After the General Troubleshooting action items have been executed and Level 2 has determined that it is not a system or connectivity issue, the Technical Coaches should be contacted</a:t>
            </a:r>
          </a:p>
          <a:p>
            <a:pPr marL="171450" indent="-171450">
              <a:buFont typeface="Arial" pitchFamily="34" charset="0"/>
              <a:buChar char="•"/>
            </a:pPr>
            <a:r>
              <a:rPr lang="en-US" dirty="0" smtClean="0"/>
              <a:t>If the data failed to promote from the ODS it is most likely an ETL issue, which the ESCs are not equipped to resolve in Year 1</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If the Technical Coaches cannot resolve the issue, the support ticket should be escalated to Level 3</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At Level 3 the correct contact should be assigned the ticket in order to investigate the failure of the data promotion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134</a:t>
            </a:fld>
            <a:endParaRPr lang="en-US" dirty="0"/>
          </a:p>
        </p:txBody>
      </p:sp>
    </p:spTree>
    <p:extLst>
      <p:ext uri="{BB962C8B-B14F-4D97-AF65-F5344CB8AC3E}">
        <p14:creationId xmlns="" xmlns:p14="http://schemas.microsoft.com/office/powerpoint/2010/main" val="375881566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p>
          <a:p>
            <a:r>
              <a:rPr lang="en-US" dirty="0" smtClean="0"/>
              <a:t>Read through each action item.</a:t>
            </a:r>
            <a:r>
              <a:rPr lang="en-US" baseline="0" dirty="0" smtClean="0"/>
              <a:t>  Make sure that each participant feels comfortable determining how to elicit this information from the LEA or checking from the ESC.</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135</a:t>
            </a:fld>
            <a:endParaRPr lang="en-US" dirty="0"/>
          </a:p>
        </p:txBody>
      </p:sp>
    </p:spTree>
    <p:extLst>
      <p:ext uri="{BB962C8B-B14F-4D97-AF65-F5344CB8AC3E}">
        <p14:creationId xmlns="" xmlns:p14="http://schemas.microsoft.com/office/powerpoint/2010/main" val="78248201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section does not replace TSDS Technical</a:t>
            </a:r>
            <a:r>
              <a:rPr lang="en-US" baseline="0" dirty="0" smtClean="0"/>
              <a:t> Course 5: Managing Data Loads in the DDM.  However, highlights of the troubleshooting process as well as a brief troubleshooting checklist have been provided.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136</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the TSDS Portal, there is a link to access the studentGPS™ Dashboards Reports.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137</a:t>
            </a:fld>
            <a:endParaRPr lang="en-US" dirty="0"/>
          </a:p>
        </p:txBody>
      </p:sp>
    </p:spTree>
    <p:extLst>
      <p:ext uri="{BB962C8B-B14F-4D97-AF65-F5344CB8AC3E}">
        <p14:creationId xmlns="" xmlns:p14="http://schemas.microsoft.com/office/powerpoint/2010/main" val="3375062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Bef>
                <a:spcPts val="0"/>
              </a:spcBef>
              <a:spcAft>
                <a:spcPts val="0"/>
              </a:spcAft>
            </a:pPr>
            <a:r>
              <a:rPr lang="en-US" dirty="0" smtClean="0"/>
              <a:t>TSDS offers the new TSDS Client-Side</a:t>
            </a:r>
            <a:r>
              <a:rPr lang="en-US" baseline="0" dirty="0" smtClean="0"/>
              <a:t> V</a:t>
            </a:r>
            <a:r>
              <a:rPr lang="en-US" dirty="0" smtClean="0"/>
              <a:t>alidation </a:t>
            </a:r>
            <a:r>
              <a:rPr lang="en-US" dirty="0"/>
              <a:t>T</a:t>
            </a:r>
            <a:r>
              <a:rPr lang="en-US" dirty="0" smtClean="0"/>
              <a:t>ool </a:t>
            </a:r>
            <a:r>
              <a:rPr lang="en-US" dirty="0"/>
              <a:t>available in the beginning of the data loading process, which will help identify data errors earlier, prior to uploading PEIMS and dashboard data to the Education Data Warehouse (EDW), ultimately enhancing data quality in the long-term.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12</a:t>
            </a:fld>
            <a:endParaRPr lang="en-US" dirty="0"/>
          </a:p>
        </p:txBody>
      </p:sp>
    </p:spTree>
    <p:extLst>
      <p:ext uri="{BB962C8B-B14F-4D97-AF65-F5344CB8AC3E}">
        <p14:creationId xmlns="" xmlns:p14="http://schemas.microsoft.com/office/powerpoint/2010/main" val="314902191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TSDS Portal link will take you to the Business Objects Portal where all the studentGPS™ Dashboards Validation Reports are stored.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138</a:t>
            </a:fld>
            <a:endParaRPr lang="en-US" dirty="0"/>
          </a:p>
        </p:txBody>
      </p:sp>
    </p:spTree>
    <p:extLst>
      <p:ext uri="{BB962C8B-B14F-4D97-AF65-F5344CB8AC3E}">
        <p14:creationId xmlns="" xmlns:p14="http://schemas.microsoft.com/office/powerpoint/2010/main" val="314651956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smtClean="0"/>
              <a:t>Let’s start</a:t>
            </a:r>
            <a:r>
              <a:rPr lang="en-US" u="none" baseline="0" dirty="0" smtClean="0"/>
              <a:t> by going through one example of a studentGPS™ Dashboards Validation Report.</a:t>
            </a:r>
          </a:p>
          <a:p>
            <a:endParaRPr lang="en-US" u="none"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u="none" dirty="0" smtClean="0"/>
              <a:t>The</a:t>
            </a:r>
            <a:r>
              <a:rPr lang="en-US" u="none" baseline="0" dirty="0" smtClean="0"/>
              <a:t> </a:t>
            </a:r>
            <a:r>
              <a:rPr lang="en-US" u="none" dirty="0" smtClean="0"/>
              <a:t>Staff Association – Leave Event report displays data in the ODS that was submitted in the Staff Association interchange, related to leave event data. The report will provide the date </a:t>
            </a:r>
            <a:r>
              <a:rPr lang="en-US" dirty="0" smtClean="0"/>
              <a:t>of the leave event, category of the leave event, reason for the leave event, and staff ID of the individual on leave.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139</a:t>
            </a:fld>
            <a:endParaRPr lang="en-US" dirty="0"/>
          </a:p>
        </p:txBody>
      </p:sp>
    </p:spTree>
    <p:extLst>
      <p:ext uri="{BB962C8B-B14F-4D97-AF65-F5344CB8AC3E}">
        <p14:creationId xmlns="" xmlns:p14="http://schemas.microsoft.com/office/powerpoint/2010/main" val="351279626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u="sng" dirty="0" smtClean="0"/>
              <a:t>studentGPS™ Dashboards Metric Validation</a:t>
            </a:r>
            <a:r>
              <a:rPr lang="en-US" dirty="0" smtClean="0"/>
              <a:t>: This report displays dashboard metrics for a school year, and compares them to reasonable benchmark values. </a:t>
            </a:r>
          </a:p>
          <a:p>
            <a:pPr marL="171450" indent="-171450">
              <a:buFont typeface="Arial" pitchFamily="34" charset="0"/>
              <a:buChar char="•"/>
            </a:pPr>
            <a:r>
              <a:rPr lang="en-US" u="sng" dirty="0" smtClean="0"/>
              <a:t>studentGPS™ Dashboards Submission Summary</a:t>
            </a:r>
            <a:r>
              <a:rPr lang="en-US" dirty="0" smtClean="0"/>
              <a:t>: This report displays a count of records submitted by interchange and school year for dashboard data at the district or campus level. </a:t>
            </a:r>
          </a:p>
          <a:p>
            <a:pPr marL="171450" indent="-171450">
              <a:buFont typeface="Arial" pitchFamily="34" charset="0"/>
              <a:buChar char="•"/>
            </a:pPr>
            <a:r>
              <a:rPr lang="en-US" u="sng" dirty="0" smtClean="0"/>
              <a:t>Staff Association – Teacher Section Association</a:t>
            </a:r>
            <a:r>
              <a:rPr lang="en-US" dirty="0" smtClean="0"/>
              <a:t>: This  report displays errors in data in the ODS that were submitted in the Staff Association interchange, related to teacher section association data.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140</a:t>
            </a:fld>
            <a:endParaRPr lang="en-US" dirty="0"/>
          </a:p>
        </p:txBody>
      </p:sp>
    </p:spTree>
    <p:extLst>
      <p:ext uri="{BB962C8B-B14F-4D97-AF65-F5344CB8AC3E}">
        <p14:creationId xmlns="" xmlns:p14="http://schemas.microsoft.com/office/powerpoint/2010/main" val="146170066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If the studentGPS™ Dashboards Validation Reports are available through the TSDS Portal, the success of the data promotion and the validity of the data can both be confirmed</a:t>
            </a:r>
          </a:p>
          <a:p>
            <a:pPr marL="171450" indent="-171450">
              <a:buFont typeface="Arial" pitchFamily="34" charset="0"/>
              <a:buChar char="•"/>
            </a:pPr>
            <a:r>
              <a:rPr lang="en-US" dirty="0" smtClean="0"/>
              <a:t>If the reports show that the data is not on target with expectations, the Technical Coaches should be contacted</a:t>
            </a:r>
          </a:p>
          <a:p>
            <a:pPr marL="171450" indent="-171450">
              <a:buFont typeface="Arial" pitchFamily="34" charset="0"/>
              <a:buChar char="•"/>
            </a:pPr>
            <a:r>
              <a:rPr lang="en-US" dirty="0" smtClean="0"/>
              <a:t>If the Technical Coaches cannot resolve the </a:t>
            </a:r>
            <a:r>
              <a:rPr lang="en-US" smtClean="0"/>
              <a:t>issue then </a:t>
            </a:r>
            <a:r>
              <a:rPr lang="en-US" dirty="0" smtClean="0"/>
              <a:t>the support ticket should be escalated to Level 3</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Once at Level 3, the correct support contact should be assigned to the issue to investigate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141</a:t>
            </a:fld>
            <a:endParaRPr lang="en-US" dirty="0"/>
          </a:p>
        </p:txBody>
      </p:sp>
    </p:spTree>
    <p:extLst>
      <p:ext uri="{BB962C8B-B14F-4D97-AF65-F5344CB8AC3E}">
        <p14:creationId xmlns="" xmlns:p14="http://schemas.microsoft.com/office/powerpoint/2010/main" val="375881566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p>
          <a:p>
            <a:r>
              <a:rPr lang="en-US" dirty="0" smtClean="0"/>
              <a:t>Read through each action item.</a:t>
            </a:r>
            <a:r>
              <a:rPr lang="en-US" baseline="0" dirty="0" smtClean="0"/>
              <a:t>  Make sure that each participant feels comfortable determining how to elicit this information from the LEA or checking from the ESC.</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142</a:t>
            </a:fld>
            <a:endParaRPr lang="en-US" dirty="0"/>
          </a:p>
        </p:txBody>
      </p:sp>
    </p:spTree>
    <p:extLst>
      <p:ext uri="{BB962C8B-B14F-4D97-AF65-F5344CB8AC3E}">
        <p14:creationId xmlns="" xmlns:p14="http://schemas.microsoft.com/office/powerpoint/2010/main" val="78248201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section does not replace TSDS Unique ID</a:t>
            </a:r>
            <a:r>
              <a:rPr lang="en-US" baseline="0" dirty="0" smtClean="0"/>
              <a:t> training.  However, highlights of the troubleshooting process as well as a brief troubleshooting checklist have been provided.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143</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Unique ID has two required levels of validation:</a:t>
            </a:r>
          </a:p>
          <a:p>
            <a:pPr lvl="1"/>
            <a:r>
              <a:rPr lang="en-US" dirty="0" smtClean="0"/>
              <a:t>File Level Validation</a:t>
            </a:r>
          </a:p>
          <a:p>
            <a:pPr lvl="1"/>
            <a:r>
              <a:rPr lang="en-US" dirty="0" smtClean="0"/>
              <a:t>Data Level Validation</a:t>
            </a:r>
          </a:p>
          <a:p>
            <a:r>
              <a:rPr lang="en-US" dirty="0" smtClean="0"/>
              <a:t>The Batch file will be rejected if it does not meet the required specifications</a:t>
            </a:r>
          </a:p>
          <a:p>
            <a:r>
              <a:rPr lang="en-US" dirty="0" smtClean="0"/>
              <a:t>Once the batch passes the file validation with no errors it will proceed to data level validation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144</a:t>
            </a:fld>
            <a:endParaRPr lang="en-US" dirty="0"/>
          </a:p>
        </p:txBody>
      </p:sp>
    </p:spTree>
    <p:extLst>
      <p:ext uri="{BB962C8B-B14F-4D97-AF65-F5344CB8AC3E}">
        <p14:creationId xmlns="" xmlns:p14="http://schemas.microsoft.com/office/powerpoint/2010/main" val="210735215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Batch</a:t>
            </a:r>
            <a:r>
              <a:rPr lang="en-US" baseline="0" dirty="0" smtClean="0"/>
              <a:t> Filename needs to conform to the filename in TEDS Section 9 TSDS Unique ID Specifications.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145</a:t>
            </a:fld>
            <a:endParaRPr lang="en-US" dirty="0"/>
          </a:p>
        </p:txBody>
      </p:sp>
    </p:spTree>
    <p:extLst>
      <p:ext uri="{BB962C8B-B14F-4D97-AF65-F5344CB8AC3E}">
        <p14:creationId xmlns="" xmlns:p14="http://schemas.microsoft.com/office/powerpoint/2010/main" val="238002370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p>
          <a:p>
            <a:r>
              <a:rPr lang="en-US" b="0" dirty="0" smtClean="0"/>
              <a:t>Read through</a:t>
            </a:r>
            <a:r>
              <a:rPr lang="en-US" b="0" baseline="0" dirty="0" smtClean="0"/>
              <a:t> the sample file names.</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146</a:t>
            </a:fld>
            <a:endParaRPr lang="en-US" dirty="0"/>
          </a:p>
        </p:txBody>
      </p:sp>
    </p:spTree>
    <p:extLst>
      <p:ext uri="{BB962C8B-B14F-4D97-AF65-F5344CB8AC3E}">
        <p14:creationId xmlns="" xmlns:p14="http://schemas.microsoft.com/office/powerpoint/2010/main" val="157207904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TSDS</a:t>
            </a:r>
            <a:r>
              <a:rPr lang="en-US" baseline="0" dirty="0" smtClean="0"/>
              <a:t> U</a:t>
            </a:r>
          </a:p>
          <a:p>
            <a:r>
              <a:rPr lang="en-US" dirty="0" smtClean="0"/>
              <a:t>The file must contain:</a:t>
            </a:r>
          </a:p>
          <a:p>
            <a:pPr lvl="1"/>
            <a:r>
              <a:rPr lang="en-US" dirty="0" smtClean="0"/>
              <a:t>Header Record</a:t>
            </a:r>
          </a:p>
          <a:p>
            <a:pPr lvl="1"/>
            <a:r>
              <a:rPr lang="en-US" dirty="0" smtClean="0"/>
              <a:t>Detail Record</a:t>
            </a:r>
          </a:p>
          <a:p>
            <a:pPr lvl="1"/>
            <a:r>
              <a:rPr lang="en-US" dirty="0" smtClean="0"/>
              <a:t>Trailer Record</a:t>
            </a:r>
          </a:p>
          <a:p>
            <a:r>
              <a:rPr lang="en-US" dirty="0" smtClean="0"/>
              <a:t>File will fail validation if:</a:t>
            </a:r>
          </a:p>
          <a:p>
            <a:pPr lvl="1"/>
            <a:r>
              <a:rPr lang="en-US" dirty="0" smtClean="0"/>
              <a:t>One or more fields are missing in one of the record types</a:t>
            </a:r>
          </a:p>
          <a:p>
            <a:pPr lvl="1"/>
            <a:r>
              <a:rPr lang="en-US" dirty="0" smtClean="0"/>
              <a:t>The Trailer record is missing</a:t>
            </a:r>
          </a:p>
          <a:p>
            <a:pPr lvl="1"/>
            <a:r>
              <a:rPr lang="en-US" dirty="0" smtClean="0"/>
              <a:t>The Header record Transmission ID doesn’t match Trailer Record Transmission ID</a:t>
            </a:r>
          </a:p>
          <a:p>
            <a:pPr lvl="1"/>
            <a:r>
              <a:rPr lang="en-US" dirty="0" smtClean="0"/>
              <a:t>The Record count in the trailer record does not equal the actual number of records in the file</a:t>
            </a:r>
          </a:p>
          <a:p>
            <a:r>
              <a:rPr lang="en-US" baseline="0" dirty="0" smtClean="0"/>
              <a:t>unique ID checks the file architecture as well.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147</a:t>
            </a:fld>
            <a:endParaRPr lang="en-US" dirty="0"/>
          </a:p>
        </p:txBody>
      </p:sp>
    </p:spTree>
    <p:extLst>
      <p:ext uri="{BB962C8B-B14F-4D97-AF65-F5344CB8AC3E}">
        <p14:creationId xmlns="" xmlns:p14="http://schemas.microsoft.com/office/powerpoint/2010/main" val="33427480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86">
              <a:defRPr/>
            </a:pPr>
            <a:r>
              <a:rPr lang="en-US" dirty="0"/>
              <a:t>The </a:t>
            </a:r>
            <a:r>
              <a:rPr lang="en-US" dirty="0" smtClean="0"/>
              <a:t>studentGPS</a:t>
            </a:r>
            <a:r>
              <a:rPr lang="en-US" sz="1200" dirty="0" smtClean="0"/>
              <a:t>™</a:t>
            </a:r>
            <a:r>
              <a:rPr lang="en-US" dirty="0" smtClean="0"/>
              <a:t> </a:t>
            </a:r>
            <a:r>
              <a:rPr lang="en-US" dirty="0"/>
              <a:t>Dashboards gives educators a view into the whole student, providing an easy-to-understand picture of how a student is performing by combining multiple student data, such as grades, attendance, discipline, standardized test scores, program areas, and demographics, all in one place.  Educators can easily see the trends and make more timely and informed decisions. </a:t>
            </a:r>
          </a:p>
          <a:p>
            <a:pPr defTabSz="914286">
              <a:defRPr/>
            </a:pPr>
            <a:endParaRPr lang="en-US" dirty="0">
              <a:cs typeface="Arial" pitchFamily="34"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13</a:t>
            </a:fld>
            <a:endParaRPr lang="en-US" dirty="0"/>
          </a:p>
        </p:txBody>
      </p:sp>
    </p:spTree>
    <p:extLst>
      <p:ext uri="{BB962C8B-B14F-4D97-AF65-F5344CB8AC3E}">
        <p14:creationId xmlns="" xmlns:p14="http://schemas.microsoft.com/office/powerpoint/2010/main" val="302780029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TEDS Section 9 - TSDS Unique ID Specifications</a:t>
            </a:r>
          </a:p>
          <a:p>
            <a:pPr lvl="1"/>
            <a:r>
              <a:rPr lang="en-US" dirty="0" smtClean="0"/>
              <a:t>This document contains the TSDS Unique ID Batch File Format file specifications for the Student and Staff file submissions </a:t>
            </a:r>
          </a:p>
          <a:p>
            <a:pPr lvl="1"/>
            <a:r>
              <a:rPr lang="en-US" dirty="0" smtClean="0"/>
              <a:t>Let’s take a moment to explore</a:t>
            </a:r>
            <a:r>
              <a:rPr lang="en-US" baseline="0" dirty="0" smtClean="0"/>
              <a:t> the documentation</a:t>
            </a:r>
          </a:p>
          <a:p>
            <a:pPr lvl="1"/>
            <a:endParaRPr lang="en-US" dirty="0" smtClean="0"/>
          </a:p>
          <a:p>
            <a:pPr lvl="0"/>
            <a:r>
              <a:rPr lang="en-US" b="1" dirty="0" smtClean="0"/>
              <a:t>Trainer Notes:</a:t>
            </a:r>
          </a:p>
          <a:p>
            <a:pPr lvl="0"/>
            <a:r>
              <a:rPr lang="en-US" b="0" dirty="0" smtClean="0"/>
              <a:t>Click</a:t>
            </a:r>
            <a:r>
              <a:rPr lang="en-US" b="0" baseline="0" dirty="0" smtClean="0"/>
              <a:t> on the link and browse the Section 9 Specifications.  Direct participants to do the same.</a:t>
            </a:r>
            <a:endParaRPr lang="en-US" b="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148</a:t>
            </a:fld>
            <a:endParaRPr lang="en-US" dirty="0"/>
          </a:p>
        </p:txBody>
      </p:sp>
    </p:spTree>
    <p:extLst>
      <p:ext uri="{BB962C8B-B14F-4D97-AF65-F5344CB8AC3E}">
        <p14:creationId xmlns="" xmlns:p14="http://schemas.microsoft.com/office/powerpoint/2010/main" val="3729836865"/>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Support and oversight of TSDS Unique ID may fall under different staff members at the ESC.  However, the same TSDS Subsystem General Checklist items should still be checked first.  The first goal is to determine if the issue is system or connectivity related versus a data or an extract issue.  </a:t>
            </a:r>
          </a:p>
          <a:p>
            <a:endParaRPr lang="en-US" b="0" baseline="0" dirty="0" smtClean="0"/>
          </a:p>
          <a:p>
            <a:r>
              <a:rPr lang="en-US" b="0" baseline="0" dirty="0" smtClean="0"/>
              <a:t>Once it has been determined that it is not a system issue, the ESC should check to make sure the file meets the required naming conventions and file specifications.</a:t>
            </a:r>
          </a:p>
          <a:p>
            <a:endParaRPr lang="en-US" b="0" baseline="0" dirty="0" smtClean="0"/>
          </a:p>
          <a:p>
            <a:r>
              <a:rPr lang="en-US" b="0" baseline="0" dirty="0" smtClean="0"/>
              <a:t>Next the ESC should determine that the issue didn’t occur at the LEA or Campus level at the point of data entry or extract.  </a:t>
            </a:r>
          </a:p>
          <a:p>
            <a:endParaRPr lang="en-US" b="0" baseline="0" dirty="0" smtClean="0"/>
          </a:p>
          <a:p>
            <a:r>
              <a:rPr lang="en-US" b="0" baseline="0" dirty="0" smtClean="0"/>
              <a:t>Once all of these possibilities have been ruled out, the ESC should contact the Technical Coaches to help resolve the issue.  If a resolution doesn’t occur at this point, then the support ticket should be escalated to Level 3. </a:t>
            </a:r>
          </a:p>
          <a:p>
            <a:endParaRPr lang="en-US" b="0" baseline="0" dirty="0" smtClean="0"/>
          </a:p>
          <a:p>
            <a:r>
              <a:rPr lang="en-US" b="0" baseline="0" dirty="0" smtClean="0"/>
              <a:t>Once at Level 3, the support issue should be assigned to correct support contact.</a:t>
            </a:r>
          </a:p>
          <a:p>
            <a:endParaRPr lang="en-US" dirty="0" smtClean="0"/>
          </a:p>
          <a:p>
            <a:r>
              <a:rPr lang="en-US" dirty="0" smtClean="0"/>
              <a:t>Note that Level 2 and Level 3 also assist with Match Resolution.</a:t>
            </a:r>
            <a:r>
              <a:rPr lang="en-US" baseline="0" dirty="0" smtClean="0"/>
              <a:t> </a:t>
            </a:r>
            <a:r>
              <a:rPr lang="en-US" dirty="0" smtClean="0"/>
              <a:t>Level 3 is also responsible for resolving the queue of Shared and Duplicate IDs.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149</a:t>
            </a:fld>
            <a:endParaRPr lang="en-US" dirty="0"/>
          </a:p>
        </p:txBody>
      </p:sp>
    </p:spTree>
    <p:extLst>
      <p:ext uri="{BB962C8B-B14F-4D97-AF65-F5344CB8AC3E}">
        <p14:creationId xmlns="" xmlns:p14="http://schemas.microsoft.com/office/powerpoint/2010/main" val="54747791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p>
          <a:p>
            <a:r>
              <a:rPr lang="en-US" dirty="0" smtClean="0"/>
              <a:t>Read through each action item.</a:t>
            </a:r>
            <a:r>
              <a:rPr lang="en-US" baseline="0" dirty="0" smtClean="0"/>
              <a:t>  Make sure that each participant feels comfortable determining how to elicit this information from the LEA or checking from the ESC and/or finding this information in the TIMS support tickets.</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150</a:t>
            </a:fld>
            <a:endParaRPr lang="en-US" dirty="0"/>
          </a:p>
        </p:txBody>
      </p:sp>
    </p:spTree>
    <p:extLst>
      <p:ext uri="{BB962C8B-B14F-4D97-AF65-F5344CB8AC3E}">
        <p14:creationId xmlns="" xmlns:p14="http://schemas.microsoft.com/office/powerpoint/2010/main" val="78248201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section does not replace TSDS Unique ID</a:t>
            </a:r>
            <a:r>
              <a:rPr lang="en-US" baseline="0" dirty="0" smtClean="0"/>
              <a:t> training.  However, highlights of the match resolution process have been provided, focusing on the rules that drive the matching engine decisions.  Let’s review these concepts.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151</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 the system finds a Match it will assign the ID of the matching student to the submission record.  The information contained in the submission record becomes the IDs current information and the information of the master record gets moved to the ID history.</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152</a:t>
            </a:fld>
            <a:endParaRPr lang="en-US" dirty="0"/>
          </a:p>
        </p:txBody>
      </p:sp>
    </p:spTree>
    <p:extLst>
      <p:ext uri="{BB962C8B-B14F-4D97-AF65-F5344CB8AC3E}">
        <p14:creationId xmlns="" xmlns:p14="http://schemas.microsoft.com/office/powerpoint/2010/main" val="87484923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 the system finds no matching student it will assign a new student ID.  These records do not need to be reviewed.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153</a:t>
            </a:fld>
            <a:endParaRPr lang="en-US" dirty="0"/>
          </a:p>
        </p:txBody>
      </p:sp>
    </p:spTree>
    <p:extLst>
      <p:ext uri="{BB962C8B-B14F-4D97-AF65-F5344CB8AC3E}">
        <p14:creationId xmlns="" xmlns:p14="http://schemas.microsoft.com/office/powerpoint/2010/main" val="4250359644"/>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Near</a:t>
            </a:r>
            <a:r>
              <a:rPr lang="en-US" baseline="0" dirty="0" smtClean="0"/>
              <a:t> Match instances will be triggered when records fall into the Near Match Threshold of 89-97.  Near Match instances will also be forced when:</a:t>
            </a:r>
          </a:p>
          <a:p>
            <a:endParaRPr lang="en-US" baseline="0" dirty="0" smtClean="0"/>
          </a:p>
          <a:p>
            <a:pPr marL="171450" lvl="0" indent="-171450">
              <a:buFont typeface="Arial" pitchFamily="34" charset="0"/>
              <a:buChar char="•"/>
            </a:pPr>
            <a:r>
              <a:rPr lang="en-US" dirty="0" smtClean="0"/>
              <a:t>Multiple Matches are identified</a:t>
            </a:r>
          </a:p>
          <a:p>
            <a:pPr marL="171450" lvl="0" indent="-171450">
              <a:buFont typeface="Arial" pitchFamily="34" charset="0"/>
              <a:buChar char="•"/>
            </a:pPr>
            <a:r>
              <a:rPr lang="en-US" dirty="0" smtClean="0"/>
              <a:t>Records are flagged by the SSN rule</a:t>
            </a:r>
          </a:p>
          <a:p>
            <a:pPr marL="171450" lvl="0" indent="-171450">
              <a:buFont typeface="Arial" pitchFamily="34" charset="0"/>
              <a:buChar char="•"/>
            </a:pPr>
            <a:r>
              <a:rPr lang="en-US" dirty="0" smtClean="0"/>
              <a:t>Records are flagged by the Twins rule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154</a:t>
            </a:fld>
            <a:endParaRPr lang="en-US" dirty="0"/>
          </a:p>
        </p:txBody>
      </p:sp>
    </p:spTree>
    <p:extLst>
      <p:ext uri="{BB962C8B-B14F-4D97-AF65-F5344CB8AC3E}">
        <p14:creationId xmlns="" xmlns:p14="http://schemas.microsoft.com/office/powerpoint/2010/main" val="201936014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smtClean="0"/>
              <a:t>An</a:t>
            </a:r>
            <a:r>
              <a:rPr lang="en-US" baseline="0" dirty="0" smtClean="0"/>
              <a:t> instance of  multiple matches occurs when </a:t>
            </a:r>
            <a:r>
              <a:rPr lang="en-US" dirty="0" smtClean="0"/>
              <a:t>two or more potential matches are found in the Match threshold.</a:t>
            </a:r>
            <a:r>
              <a:rPr lang="en-US" baseline="0" dirty="0" smtClean="0"/>
              <a:t>  T</a:t>
            </a:r>
            <a:r>
              <a:rPr lang="en-US" dirty="0" smtClean="0"/>
              <a:t>he system</a:t>
            </a:r>
          </a:p>
          <a:p>
            <a:pPr algn="l"/>
            <a:r>
              <a:rPr lang="en-US" dirty="0" smtClean="0"/>
              <a:t>forces a near match.</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155</a:t>
            </a:fld>
            <a:endParaRPr lang="en-US" dirty="0"/>
          </a:p>
        </p:txBody>
      </p:sp>
    </p:spTree>
    <p:extLst>
      <p:ext uri="{BB962C8B-B14F-4D97-AF65-F5344CB8AC3E}">
        <p14:creationId xmlns="" xmlns:p14="http://schemas.microsoft.com/office/powerpoint/2010/main" val="155305009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t>
            </a:r>
            <a:r>
              <a:rPr lang="en-US" baseline="0" dirty="0" smtClean="0"/>
              <a:t> instance of the Twins Rule occurs when </a:t>
            </a:r>
            <a:r>
              <a:rPr lang="en-US" dirty="0" smtClean="0"/>
              <a:t>a match is found and the district code is the same but the local ID is different.</a:t>
            </a:r>
            <a:r>
              <a:rPr lang="en-US" baseline="0" dirty="0" smtClean="0"/>
              <a:t>  Again, </a:t>
            </a:r>
            <a:r>
              <a:rPr lang="en-US" dirty="0" smtClean="0"/>
              <a:t>the system forces a near match.</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156</a:t>
            </a:fld>
            <a:endParaRPr lang="en-US" dirty="0"/>
          </a:p>
        </p:txBody>
      </p:sp>
    </p:spTree>
    <p:extLst>
      <p:ext uri="{BB962C8B-B14F-4D97-AF65-F5344CB8AC3E}">
        <p14:creationId xmlns="" xmlns:p14="http://schemas.microsoft.com/office/powerpoint/2010/main" val="366200979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a:t>
            </a:r>
            <a:r>
              <a:rPr lang="en-US" baseline="0" dirty="0" smtClean="0"/>
              <a:t> instance of a forced near match occurs when </a:t>
            </a:r>
            <a:r>
              <a:rPr lang="en-US" dirty="0" smtClean="0"/>
              <a:t>a match is found but the SSNs or S-Numbers are different between the records.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157</a:t>
            </a:fld>
            <a:endParaRPr lang="en-US" dirty="0"/>
          </a:p>
        </p:txBody>
      </p:sp>
    </p:spTree>
    <p:extLst>
      <p:ext uri="{BB962C8B-B14F-4D97-AF65-F5344CB8AC3E}">
        <p14:creationId xmlns="" xmlns:p14="http://schemas.microsoft.com/office/powerpoint/2010/main" val="1050590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cs typeface="Arial" pitchFamily="34" charset="0"/>
              </a:rPr>
              <a:t>TPEIR is the statewide longitudinal data warehouse that combines 20+ years of data from Texas public schools, higher education, educator certification and the workforce.  The public-facing reports support analysis of students moving from PreK-12 to Texas colleges and universities, and in some cases, return to PreK-12 as teachers or administrators. TPEIR will continue to provide the public aggregated reports on student graduation, teacher employment and certification, and higher education enrollment and graduation counts, that will help parents, districts, charter schools, and the public be more informed about education performance within the state of Texas. </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14</a:t>
            </a:fld>
            <a:endParaRPr lang="en-US" dirty="0"/>
          </a:p>
        </p:txBody>
      </p:sp>
    </p:spTree>
    <p:extLst>
      <p:ext uri="{BB962C8B-B14F-4D97-AF65-F5344CB8AC3E}">
        <p14:creationId xmlns="" xmlns:p14="http://schemas.microsoft.com/office/powerpoint/2010/main" val="161881462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forced</a:t>
            </a:r>
            <a:r>
              <a:rPr lang="en-US" baseline="0" dirty="0" smtClean="0"/>
              <a:t> near match likewise occurs when no match is found, but the SSN or S-Number submitted is the same as an existing record.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158</a:t>
            </a:fld>
            <a:endParaRPr lang="en-US" dirty="0"/>
          </a:p>
        </p:txBody>
      </p:sp>
    </p:spTree>
    <p:extLst>
      <p:ext uri="{BB962C8B-B14F-4D97-AF65-F5344CB8AC3E}">
        <p14:creationId xmlns="" xmlns:p14="http://schemas.microsoft.com/office/powerpoint/2010/main" val="252818332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matching engine is kicked off when the end user selects Assign State ID.  There are three pathways from this point. First, if there is No Match a new ID is automatically assigned.  The user does not have to review those records.  If there is a Match – so a record that falls between 98-100 match score, the master is updated.  Again, the user does not have to review these instances.  When a Near Match is flagged human intervention is required to make a match decision.  The end user has to review the records and either create a new ID, update the Master or seek additional information or support if a match decision cannot be made.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159</a:t>
            </a:fld>
            <a:endParaRPr lang="en-US" dirty="0"/>
          </a:p>
        </p:txBody>
      </p:sp>
    </p:spTree>
    <p:extLst>
      <p:ext uri="{BB962C8B-B14F-4D97-AF65-F5344CB8AC3E}">
        <p14:creationId xmlns="" xmlns:p14="http://schemas.microsoft.com/office/powerpoint/2010/main" val="191563139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Level 2 also assists the LEAs with match resolution</a:t>
            </a:r>
          </a:p>
          <a:p>
            <a:r>
              <a:rPr lang="en-US" dirty="0" smtClean="0"/>
              <a:t>Level 2 can communicate with the Level 1 Unique ID support contacts and other Level 2 support contacts to resolve near matches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Level 3 is responsible for resolving the queue of Shared and Duplicate IDs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160</a:t>
            </a:fld>
            <a:endParaRPr lang="en-US" dirty="0"/>
          </a:p>
        </p:txBody>
      </p:sp>
    </p:spTree>
    <p:extLst>
      <p:ext uri="{BB962C8B-B14F-4D97-AF65-F5344CB8AC3E}">
        <p14:creationId xmlns="" xmlns:p14="http://schemas.microsoft.com/office/powerpoint/2010/main" val="1855559618"/>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p>
          <a:p>
            <a:r>
              <a:rPr lang="en-US" dirty="0" smtClean="0"/>
              <a:t>Read through each action item.</a:t>
            </a:r>
            <a:r>
              <a:rPr lang="en-US" baseline="0" dirty="0" smtClean="0"/>
              <a:t>  Make sure that each participant feels comfortable determining how to elicit this information from prior levels of support/from the ticket initiator and/or locate this information in the TIMS support ticket. </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161</a:t>
            </a:fld>
            <a:endParaRPr lang="en-US" dirty="0"/>
          </a:p>
        </p:txBody>
      </p:sp>
    </p:spTree>
    <p:extLst>
      <p:ext uri="{BB962C8B-B14F-4D97-AF65-F5344CB8AC3E}">
        <p14:creationId xmlns="" xmlns:p14="http://schemas.microsoft.com/office/powerpoint/2010/main" val="78248201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section</a:t>
            </a:r>
            <a:r>
              <a:rPr lang="en-US" baseline="0" dirty="0" smtClean="0"/>
              <a:t> does not replace PEIMS Course 3: PEIMS Application.  However, highlights of the troubleshooting process have been provided to assist you.</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162</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p>
          <a:p>
            <a:r>
              <a:rPr lang="en-US" dirty="0" smtClean="0"/>
              <a:t>Read through each action item.</a:t>
            </a:r>
            <a:r>
              <a:rPr lang="en-US" baseline="0" dirty="0" smtClean="0"/>
              <a:t>  Make sure that each participant feels comfortable determining how to elicit this information from prior levels of support/from the ticket initiator and/or locate this information in the TIMS support ticket. </a:t>
            </a: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164</a:t>
            </a:fld>
            <a:endParaRPr lang="en-US" dirty="0"/>
          </a:p>
        </p:txBody>
      </p:sp>
    </p:spTree>
    <p:extLst>
      <p:ext uri="{BB962C8B-B14F-4D97-AF65-F5344CB8AC3E}">
        <p14:creationId xmlns="" xmlns:p14="http://schemas.microsoft.com/office/powerpoint/2010/main" val="78248201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section</a:t>
            </a:r>
            <a:r>
              <a:rPr lang="en-US" baseline="0" dirty="0" smtClean="0"/>
              <a:t> does not replace training on how to support TEAL account access issues.  However, highlights of the troubleshooting process have been provided to assist you.</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165</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itchFamily="34" charset="0"/>
              <a:buChar char="•"/>
            </a:pPr>
            <a:r>
              <a:rPr lang="en-US" dirty="0" smtClean="0"/>
              <a:t>Level 2 has TEAL privileges for support regarding account access issues </a:t>
            </a:r>
          </a:p>
          <a:p>
            <a:pPr marL="171450" lvl="0" indent="-171450">
              <a:buFont typeface="Arial" pitchFamily="34" charset="0"/>
              <a:buChar char="•"/>
            </a:pPr>
            <a:r>
              <a:rPr lang="en-US" dirty="0" smtClean="0"/>
              <a:t>The first step is to check that the user is accessing the correct URL</a:t>
            </a:r>
          </a:p>
          <a:p>
            <a:pPr marL="171450" lvl="0" indent="-171450">
              <a:buFont typeface="Arial" pitchFamily="34" charset="0"/>
              <a:buChar char="•"/>
            </a:pPr>
            <a:r>
              <a:rPr lang="en-US" dirty="0" smtClean="0"/>
              <a:t>Once that has been confirmed Level 2 can re-set existing log-in credentials</a:t>
            </a:r>
          </a:p>
          <a:p>
            <a:pPr marL="171450" lvl="0" indent="-171450">
              <a:buFont typeface="Arial" pitchFamily="34" charset="0"/>
              <a:buChar char="•"/>
            </a:pPr>
            <a:r>
              <a:rPr lang="en-US" dirty="0" smtClean="0"/>
              <a:t>If it is determined that the user doesn’t yet have a TEAL account,  the account needs to be requested</a:t>
            </a:r>
          </a:p>
          <a:p>
            <a:pPr marL="171450" lvl="0" indent="-171450">
              <a:buFont typeface="Arial" pitchFamily="34" charset="0"/>
              <a:buChar char="•"/>
            </a:pPr>
            <a:r>
              <a:rPr lang="en-US" dirty="0" smtClean="0"/>
              <a:t>If the TEAL issue cannot be resolved at Level 2, then the support ticket needs to be escalated to Level 3</a:t>
            </a:r>
          </a:p>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At Level 3 the support issue is assigned to the correct support contact</a:t>
            </a:r>
          </a:p>
          <a:p>
            <a:pPr lvl="0"/>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167</a:t>
            </a:fld>
            <a:endParaRPr lang="en-US" dirty="0"/>
          </a:p>
        </p:txBody>
      </p:sp>
    </p:spTree>
    <p:extLst>
      <p:ext uri="{BB962C8B-B14F-4D97-AF65-F5344CB8AC3E}">
        <p14:creationId xmlns="" xmlns:p14="http://schemas.microsoft.com/office/powerpoint/2010/main" val="3858597347"/>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p>
          <a:p>
            <a:r>
              <a:rPr lang="en-US" dirty="0" smtClean="0"/>
              <a:t>Read through each action item.</a:t>
            </a:r>
            <a:r>
              <a:rPr lang="en-US" baseline="0" dirty="0" smtClean="0"/>
              <a:t>  Make sure that each participant feels comfortable determining how to elicit this information from prior levels of support/from the ticket initiator and/or locate this information in the TIMS support ticket. </a:t>
            </a: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168</a:t>
            </a:fld>
            <a:endParaRPr lang="en-US" dirty="0"/>
          </a:p>
        </p:txBody>
      </p:sp>
    </p:spTree>
    <p:extLst>
      <p:ext uri="{BB962C8B-B14F-4D97-AF65-F5344CB8AC3E}">
        <p14:creationId xmlns="" xmlns:p14="http://schemas.microsoft.com/office/powerpoint/2010/main" val="782482019"/>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a:t>
            </a:r>
            <a:r>
              <a:rPr lang="en-US" baseline="0" dirty="0" smtClean="0"/>
              <a:t> you have thoroughly reviewed possible resolutions, it is time to initiate or escalate the issue.  If this is a support ticket initiated by an LEA or Campus user or at Level 1or Level 2, the ticket can be escalated in TIMS.  If you are initiator, open the support ticket in TIMS.  This next section is not meant to </a:t>
            </a:r>
            <a:r>
              <a:rPr lang="en-US" i="0" baseline="0" dirty="0" smtClean="0"/>
              <a:t>replace TIMS training, which will delivered in another session. This is just meant to provide guidance on best practices.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169</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TSDS Unique ID provides enhanced matching logic to help users reconcile individuals with closely matching demographics. Its user-friendly interface allows authorized users to assign IDs and update student and staff demographics quickly and efficiently. Unique ID also makes it possible to expand TSDS and provide future functionality, like data transfers.</a:t>
            </a:r>
          </a:p>
          <a:p>
            <a:r>
              <a:rPr lang="en-US" dirty="0" smtClean="0"/>
              <a:t>Each student and staff member is assigned a single unique identifier for his or her entire career within the Texas educational system, and these identifiers are required to load data to TSDS.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15</a:t>
            </a:fld>
            <a:endParaRPr lang="en-US" dirty="0"/>
          </a:p>
        </p:txBody>
      </p:sp>
    </p:spTree>
    <p:extLst>
      <p:ext uri="{BB962C8B-B14F-4D97-AF65-F5344CB8AC3E}">
        <p14:creationId xmlns="" xmlns:p14="http://schemas.microsoft.com/office/powerpoint/2010/main" val="3559971414"/>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start with</a:t>
            </a:r>
            <a:r>
              <a:rPr lang="en-US" baseline="0" dirty="0" smtClean="0"/>
              <a:t> Create an Incident. </a:t>
            </a:r>
            <a:r>
              <a:rPr lang="en-US" dirty="0" smtClean="0"/>
              <a:t>Create an Incident opens a support ticket in TIMS.</a:t>
            </a:r>
            <a:r>
              <a:rPr lang="en-US" baseline="0" dirty="0" smtClean="0"/>
              <a:t>  </a:t>
            </a:r>
            <a:r>
              <a:rPr lang="en-US" dirty="0" smtClean="0"/>
              <a:t>Users are required to provide specific information.</a:t>
            </a:r>
            <a:r>
              <a:rPr lang="en-US" baseline="0" dirty="0" smtClean="0"/>
              <a:t>  </a:t>
            </a:r>
            <a:r>
              <a:rPr lang="en-US" dirty="0" smtClean="0"/>
              <a:t>Some information is automatically captured when the ticket is initiated.</a:t>
            </a:r>
            <a:r>
              <a:rPr lang="en-US" baseline="0" dirty="0" smtClean="0"/>
              <a:t>  </a:t>
            </a:r>
            <a:r>
              <a:rPr lang="en-US" dirty="0" smtClean="0"/>
              <a:t>This link is used to report problems , ask questions or to suggest improvements.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170</a:t>
            </a:fld>
            <a:endParaRPr lang="en-US" dirty="0"/>
          </a:p>
        </p:txBody>
      </p:sp>
    </p:spTree>
    <p:extLst>
      <p:ext uri="{BB962C8B-B14F-4D97-AF65-F5344CB8AC3E}">
        <p14:creationId xmlns="" xmlns:p14="http://schemas.microsoft.com/office/powerpoint/2010/main" val="144924478"/>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Under Create an Incident the user</a:t>
            </a:r>
            <a:r>
              <a:rPr lang="en-US" baseline="0" dirty="0" smtClean="0"/>
              <a:t> selects the TIMS icon</a:t>
            </a:r>
            <a:r>
              <a:rPr lang="en-US" dirty="0" smtClean="0"/>
              <a:t>.</a:t>
            </a:r>
            <a:r>
              <a:rPr lang="en-US" baseline="0" dirty="0" smtClean="0"/>
              <a:t>  </a:t>
            </a:r>
            <a:r>
              <a:rPr lang="en-US" dirty="0" smtClean="0"/>
              <a:t>JIRA is the name of the software behind TIMS.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171</a:t>
            </a:fld>
            <a:endParaRPr lang="en-US" dirty="0"/>
          </a:p>
        </p:txBody>
      </p:sp>
    </p:spTree>
    <p:extLst>
      <p:ext uri="{BB962C8B-B14F-4D97-AF65-F5344CB8AC3E}">
        <p14:creationId xmlns="" xmlns:p14="http://schemas.microsoft.com/office/powerpoint/2010/main" val="4160698028"/>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Users need to complete the online form with the most specific information possible.</a:t>
            </a:r>
            <a:r>
              <a:rPr lang="en-US" baseline="0" dirty="0" smtClean="0"/>
              <a:t> </a:t>
            </a:r>
            <a:r>
              <a:rPr lang="en-US" dirty="0" smtClean="0"/>
              <a:t>If a ticket has already been initiated it may only be necessary to revise.</a:t>
            </a:r>
            <a:r>
              <a:rPr lang="en-US" baseline="0" dirty="0" smtClean="0"/>
              <a:t>  </a:t>
            </a:r>
            <a:r>
              <a:rPr lang="en-US" dirty="0" smtClean="0"/>
              <a:t>Include a Summary that clearly indicates the issue.</a:t>
            </a:r>
            <a:r>
              <a:rPr lang="en-US" baseline="0" dirty="0" smtClean="0"/>
              <a:t> </a:t>
            </a:r>
            <a:r>
              <a:rPr lang="en-US" dirty="0" smtClean="0"/>
              <a:t>Provide a meaningful description with details, that also informs Level 3 what actions have already been taken to resolve the issue.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172</a:t>
            </a:fld>
            <a:endParaRPr lang="en-US" dirty="0"/>
          </a:p>
        </p:txBody>
      </p:sp>
    </p:spTree>
    <p:extLst>
      <p:ext uri="{BB962C8B-B14F-4D97-AF65-F5344CB8AC3E}">
        <p14:creationId xmlns="" xmlns:p14="http://schemas.microsoft.com/office/powerpoint/2010/main" val="1054904613"/>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Users must also assign a severity level.</a:t>
            </a:r>
            <a:r>
              <a:rPr lang="en-US" baseline="0" dirty="0" smtClean="0"/>
              <a:t>  </a:t>
            </a:r>
            <a:r>
              <a:rPr lang="en-US" dirty="0" smtClean="0"/>
              <a:t>It is required to include an attachment with a screen shot of the error or the error message as well.</a:t>
            </a:r>
            <a:r>
              <a:rPr lang="en-US" baseline="0" dirty="0" smtClean="0"/>
              <a:t>  </a:t>
            </a:r>
            <a:r>
              <a:rPr lang="en-US" dirty="0" smtClean="0"/>
              <a:t>Users select Create when the online form has been completed.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173</a:t>
            </a:fld>
            <a:endParaRPr lang="en-US" dirty="0"/>
          </a:p>
        </p:txBody>
      </p:sp>
    </p:spTree>
    <p:extLst>
      <p:ext uri="{BB962C8B-B14F-4D97-AF65-F5344CB8AC3E}">
        <p14:creationId xmlns="" xmlns:p14="http://schemas.microsoft.com/office/powerpoint/2010/main" val="203794669"/>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look at</a:t>
            </a:r>
            <a:r>
              <a:rPr lang="en-US" baseline="0" dirty="0" smtClean="0"/>
              <a:t> another couple of examples of support tickets that demonstrate best practices.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174</a:t>
            </a:fld>
            <a:endParaRPr lang="en-US" dirty="0"/>
          </a:p>
        </p:txBody>
      </p:sp>
    </p:spTree>
    <p:extLst>
      <p:ext uri="{BB962C8B-B14F-4D97-AF65-F5344CB8AC3E}">
        <p14:creationId xmlns="" xmlns:p14="http://schemas.microsoft.com/office/powerpoint/2010/main" val="844389240"/>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support ticket</a:t>
            </a:r>
            <a:r>
              <a:rPr lang="en-US" baseline="0" dirty="0" smtClean="0"/>
              <a:t> we initiated  - Key 156 -  is now posted under All Unresolved Support Issues.  </a:t>
            </a:r>
            <a:r>
              <a:rPr lang="en-US" dirty="0" smtClean="0"/>
              <a:t>Once created the support ticket is placed in the work flow. The status</a:t>
            </a:r>
            <a:r>
              <a:rPr lang="en-US" baseline="0" dirty="0" smtClean="0"/>
              <a:t> on this ticket is Level 3 Incoming.  Level 3 can drill down on the Key or the Summary to view or edit the details of the support ticket.</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177</a:t>
            </a:fld>
            <a:endParaRPr lang="en-US" dirty="0"/>
          </a:p>
        </p:txBody>
      </p:sp>
    </p:spTree>
    <p:extLst>
      <p:ext uri="{BB962C8B-B14F-4D97-AF65-F5344CB8AC3E}">
        <p14:creationId xmlns="" xmlns:p14="http://schemas.microsoft.com/office/powerpoint/2010/main" val="1541405044"/>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this screen, there are tools that you will learn more about in TIMS training.</a:t>
            </a:r>
            <a:r>
              <a:rPr lang="en-US" baseline="0" dirty="0" smtClean="0"/>
              <a:t>  </a:t>
            </a:r>
            <a:r>
              <a:rPr lang="en-US" dirty="0" smtClean="0"/>
              <a:t>Under the Workflow tab, however, is the link to Escalate to Level 4, or Return to Level 1 or Level 2.</a:t>
            </a:r>
            <a:r>
              <a:rPr lang="en-US" baseline="0" dirty="0" smtClean="0"/>
              <a:t>  </a:t>
            </a:r>
            <a:r>
              <a:rPr lang="en-US" dirty="0" smtClean="0"/>
              <a:t>Level 3 makes this selection when all support resources have been thoroughly researched.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178</a:t>
            </a:fld>
            <a:endParaRPr lang="en-US" dirty="0"/>
          </a:p>
        </p:txBody>
      </p:sp>
    </p:spTree>
    <p:extLst>
      <p:ext uri="{BB962C8B-B14F-4D97-AF65-F5344CB8AC3E}">
        <p14:creationId xmlns="" xmlns:p14="http://schemas.microsoft.com/office/powerpoint/2010/main" val="2812463794"/>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order to escalate the issue to Level 4, Level 3 needs to identify the appropriate Level 4 Component </a:t>
            </a:r>
          </a:p>
          <a:p>
            <a:r>
              <a:rPr lang="en-US" dirty="0" smtClean="0"/>
              <a:t>Assignees and comments can also be specified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179</a:t>
            </a:fld>
            <a:endParaRPr lang="en-US" dirty="0"/>
          </a:p>
        </p:txBody>
      </p:sp>
    </p:spTree>
    <p:extLst>
      <p:ext uri="{BB962C8B-B14F-4D97-AF65-F5344CB8AC3E}">
        <p14:creationId xmlns="" xmlns:p14="http://schemas.microsoft.com/office/powerpoint/2010/main" val="2957352410"/>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walk through a couple</a:t>
            </a:r>
            <a:r>
              <a:rPr lang="en-US" baseline="0" dirty="0" smtClean="0"/>
              <a:t> of scenarios together and see what a complete and helpful support ticket looks like.  The more information we can provide our support team, the more quickly the issue can be addressed.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190</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Let’s complete an activity together to review how to initiate a support ticket in TIMS that meets the best practice standards</a:t>
            </a:r>
          </a:p>
          <a:p>
            <a:pPr marL="171450" indent="-171450">
              <a:buFont typeface="Arial" pitchFamily="34" charset="0"/>
              <a:buChar char="•"/>
            </a:pPr>
            <a:r>
              <a:rPr lang="en-US" dirty="0" smtClean="0"/>
              <a:t>This activity will be a narrated tutorial and requires your participation</a:t>
            </a:r>
          </a:p>
          <a:p>
            <a:pPr marL="171450" indent="-171450">
              <a:buFont typeface="Arial" pitchFamily="34" charset="0"/>
              <a:buChar char="•"/>
            </a:pPr>
            <a:r>
              <a:rPr lang="en-US" dirty="0" smtClean="0"/>
              <a:t>Log in to Project Share and access the simulation under Course 4 Resources</a:t>
            </a:r>
          </a:p>
          <a:p>
            <a:pPr marL="171450" indent="-171450">
              <a:buFont typeface="Arial" pitchFamily="34" charset="0"/>
              <a:buChar char="•"/>
            </a:pPr>
            <a:endParaRPr lang="en-US" dirty="0" smtClean="0"/>
          </a:p>
          <a:p>
            <a:pPr marL="0" indent="0">
              <a:buFont typeface="Arial" pitchFamily="34" charset="0"/>
              <a:buNone/>
            </a:pPr>
            <a:r>
              <a:rPr lang="en-US" b="1" dirty="0" smtClean="0"/>
              <a:t>Trainer Notes:</a:t>
            </a:r>
          </a:p>
          <a:p>
            <a:pPr marL="0" indent="0">
              <a:buFont typeface="Arial" pitchFamily="34" charset="0"/>
              <a:buNone/>
            </a:pPr>
            <a:r>
              <a:rPr lang="en-US" b="0" dirty="0" smtClean="0"/>
              <a:t>Direct participants to this course under Project</a:t>
            </a:r>
            <a:r>
              <a:rPr lang="en-US" b="0" baseline="0" dirty="0" smtClean="0"/>
              <a:t> Share to access and complete the simulation individually.  You can launch the simulation from the link on this slide. </a:t>
            </a:r>
            <a:endParaRPr lang="en-US" b="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191</a:t>
            </a:fld>
            <a:endParaRPr lang="en-US" dirty="0"/>
          </a:p>
        </p:txBody>
      </p:sp>
    </p:spTree>
    <p:extLst>
      <p:ext uri="{BB962C8B-B14F-4D97-AF65-F5344CB8AC3E}">
        <p14:creationId xmlns="" xmlns:p14="http://schemas.microsoft.com/office/powerpoint/2010/main" val="3027800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Level</a:t>
            </a:r>
            <a:r>
              <a:rPr lang="en-US" baseline="0" dirty="0" smtClean="0"/>
              <a:t> 3 Support consists of all the support personnel at TEA Help Desk and Support.</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16</a:t>
            </a:fld>
            <a:endParaRPr lang="en-US" dirty="0"/>
          </a:p>
        </p:txBody>
      </p:sp>
    </p:spTree>
    <p:extLst>
      <p:ext uri="{BB962C8B-B14F-4D97-AF65-F5344CB8AC3E}">
        <p14:creationId xmlns="" xmlns:p14="http://schemas.microsoft.com/office/powerpoint/2010/main" val="1788335439"/>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a support</a:t>
            </a:r>
            <a:r>
              <a:rPr lang="en-US" baseline="0" dirty="0" smtClean="0"/>
              <a:t> ticket has been initiated in TIMS, the system allows for tracking of the issue until it is resolved.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192</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An automatic message is generated when a ticket is initiated and sent to the ticket initiator</a:t>
            </a:r>
          </a:p>
          <a:p>
            <a:pPr marL="171450" indent="-171450">
              <a:buFont typeface="Arial" pitchFamily="34" charset="0"/>
              <a:buChar char="•"/>
            </a:pPr>
            <a:r>
              <a:rPr lang="en-US" dirty="0" smtClean="0"/>
              <a:t>Levels 1, 2 and 3 can Watch a support ticket until it is resolved</a:t>
            </a:r>
          </a:p>
          <a:p>
            <a:pPr marL="171450" indent="-171450">
              <a:buFont typeface="Arial" pitchFamily="34" charset="0"/>
              <a:buChar char="•"/>
            </a:pPr>
            <a:r>
              <a:rPr lang="en-US" dirty="0" smtClean="0"/>
              <a:t>Support may contact the ticket initiator directly if additional information is necessary</a:t>
            </a:r>
          </a:p>
          <a:p>
            <a:pPr marL="171450" indent="-171450">
              <a:buFont typeface="Arial" pitchFamily="34" charset="0"/>
              <a:buChar char="•"/>
            </a:pPr>
            <a:r>
              <a:rPr lang="en-US" dirty="0" smtClean="0"/>
              <a:t>All levels of support may need to facilitate communication with the ticket initiator</a:t>
            </a:r>
          </a:p>
          <a:p>
            <a:pPr marL="628650" lvl="1" indent="-171450">
              <a:buFont typeface="Arial" pitchFamily="34" charset="0"/>
              <a:buChar char="•"/>
            </a:pPr>
            <a:r>
              <a:rPr lang="en-US" dirty="0" smtClean="0"/>
              <a:t>Campus and LEA users cannot update a support ticket after it is initiated</a:t>
            </a:r>
          </a:p>
          <a:p>
            <a:pPr marL="628650" lvl="1" indent="-171450">
              <a:buFont typeface="Arial" pitchFamily="34" charset="0"/>
              <a:buChar char="•"/>
            </a:pPr>
            <a:r>
              <a:rPr lang="en-US" dirty="0" smtClean="0"/>
              <a:t>Levels 1, 2 and 3 must update information as necessary</a:t>
            </a:r>
          </a:p>
          <a:p>
            <a:pPr marL="171450" indent="-171450">
              <a:buFont typeface="Arial" pitchFamily="34" charset="0"/>
              <a:buChar char="•"/>
            </a:pPr>
            <a:r>
              <a:rPr lang="en-US" dirty="0" smtClean="0"/>
              <a:t>A message will be generated when the ticket is resolved and sent to the ticket initiator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193</a:t>
            </a:fld>
            <a:endParaRPr lang="en-US" dirty="0"/>
          </a:p>
        </p:txBody>
      </p:sp>
    </p:spTree>
    <p:extLst>
      <p:ext uri="{BB962C8B-B14F-4D97-AF65-F5344CB8AC3E}">
        <p14:creationId xmlns="" xmlns:p14="http://schemas.microsoft.com/office/powerpoint/2010/main" val="468225969"/>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email feature is used to notify a TIMS support user about an incident in TIMS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194</a:t>
            </a:fld>
            <a:endParaRPr lang="en-US" dirty="0"/>
          </a:p>
        </p:txBody>
      </p:sp>
    </p:spTree>
    <p:extLst>
      <p:ext uri="{BB962C8B-B14F-4D97-AF65-F5344CB8AC3E}">
        <p14:creationId xmlns="" xmlns:p14="http://schemas.microsoft.com/office/powerpoint/2010/main" val="207105785"/>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Under the support ticket there is the Edit tab.</a:t>
            </a:r>
            <a:r>
              <a:rPr lang="en-US" baseline="0" dirty="0" smtClean="0"/>
              <a:t>  </a:t>
            </a:r>
            <a:r>
              <a:rPr lang="en-US" dirty="0" smtClean="0"/>
              <a:t>LEA and Campus users do not have the ability to revise a support ticket once it has been initiated.</a:t>
            </a:r>
            <a:r>
              <a:rPr lang="en-US" baseline="0" dirty="0" smtClean="0"/>
              <a:t>  Leve</a:t>
            </a:r>
            <a:r>
              <a:rPr lang="en-US" dirty="0" smtClean="0"/>
              <a:t>ls 1,</a:t>
            </a:r>
            <a:r>
              <a:rPr lang="en-US" baseline="0" dirty="0" smtClean="0"/>
              <a:t> 2 and 3 </a:t>
            </a:r>
            <a:r>
              <a:rPr lang="en-US" dirty="0" smtClean="0"/>
              <a:t>must add or revise information as the issue is escalated.</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196</a:t>
            </a:fld>
            <a:endParaRPr lang="en-US" dirty="0"/>
          </a:p>
        </p:txBody>
      </p:sp>
    </p:spTree>
    <p:extLst>
      <p:ext uri="{BB962C8B-B14F-4D97-AF65-F5344CB8AC3E}">
        <p14:creationId xmlns="" xmlns:p14="http://schemas.microsoft.com/office/powerpoint/2010/main" val="144924478"/>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022">
              <a:defRPr/>
            </a:pPr>
            <a:r>
              <a:rPr lang="en-US" dirty="0" smtClean="0"/>
              <a:t>Let’s review some best</a:t>
            </a:r>
            <a:r>
              <a:rPr lang="en-US" baseline="0" dirty="0" smtClean="0"/>
              <a:t> practices that support a streamlined workflow in TIMS.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197</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the first steps to preparedness is knowing</a:t>
            </a:r>
            <a:r>
              <a:rPr lang="en-US" baseline="0" dirty="0" smtClean="0"/>
              <a:t> the contact information for the Technical Coaches you may need to communicate with during the resolution process.  The Technical Coaches will be key to communicating information to the ESCs.  Take a moment and download the Support Contact Sheet from this course in Project Share and complete the required information.  </a:t>
            </a:r>
          </a:p>
          <a:p>
            <a:endParaRPr lang="en-US" baseline="0" dirty="0" smtClean="0"/>
          </a:p>
          <a:p>
            <a:r>
              <a:rPr lang="en-US" b="1" baseline="0" dirty="0" smtClean="0"/>
              <a:t>Trainer Notes:</a:t>
            </a:r>
          </a:p>
          <a:p>
            <a:r>
              <a:rPr lang="en-US" b="0" baseline="0" dirty="0" smtClean="0"/>
              <a:t>You may opt to hand out hard copies of the Support Contact Sheet, but make sure participants also know where to access the document under Project Share.</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198</a:t>
            </a:fld>
            <a:endParaRPr lang="en-US" dirty="0"/>
          </a:p>
        </p:txBody>
      </p:sp>
    </p:spTree>
    <p:extLst>
      <p:ext uri="{BB962C8B-B14F-4D97-AF65-F5344CB8AC3E}">
        <p14:creationId xmlns="" xmlns:p14="http://schemas.microsoft.com/office/powerpoint/2010/main" val="1800698465"/>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not the actual support contact</a:t>
            </a:r>
            <a:r>
              <a:rPr lang="en-US" baseline="0" dirty="0" smtClean="0"/>
              <a:t> sheet, just a list of the roles.  The complete contact list is available under Project Share. </a:t>
            </a:r>
            <a:r>
              <a:rPr lang="en-US" dirty="0" smtClean="0"/>
              <a:t>One of the first steps to preparedness is knowing</a:t>
            </a:r>
            <a:r>
              <a:rPr lang="en-US" baseline="0" dirty="0" smtClean="0"/>
              <a:t> the contact Level 3 support contacts you may need to communicate with during the resolution process.  Take a moment and download the Support Contact Sheet from this course in Project Share and complete the required information.  </a:t>
            </a:r>
          </a:p>
          <a:p>
            <a:endParaRPr lang="en-US" baseline="0" dirty="0" smtClean="0"/>
          </a:p>
          <a:p>
            <a:r>
              <a:rPr lang="en-US" b="1" baseline="0" dirty="0" smtClean="0"/>
              <a:t>Trainer Notes:</a:t>
            </a:r>
          </a:p>
          <a:p>
            <a:r>
              <a:rPr lang="en-US" b="0" baseline="0" dirty="0" smtClean="0"/>
              <a:t>You may opt to hand out hard copies of the Support Contact Sheet, but make sure participants also know where to access the document under Project Share.</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199</a:t>
            </a:fld>
            <a:endParaRPr lang="en-US" dirty="0"/>
          </a:p>
        </p:txBody>
      </p:sp>
    </p:spTree>
    <p:extLst>
      <p:ext uri="{BB962C8B-B14F-4D97-AF65-F5344CB8AC3E}">
        <p14:creationId xmlns="" xmlns:p14="http://schemas.microsoft.com/office/powerpoint/2010/main" val="1800698465"/>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L3</a:t>
            </a:r>
            <a:r>
              <a:rPr lang="en-US" baseline="0" dirty="0" smtClean="0"/>
              <a:t> has determined that an issue cannot be resolved, the next step is to identify the Level 4 component and subsystem contact.  This slide captures the Components and Subsystems, but the actual contact sheet is posted under this course in Project Share.  Let’s take a moment to download and complete the Level 4 Component Contact Sheet.  </a:t>
            </a:r>
          </a:p>
          <a:p>
            <a:endParaRPr lang="en-US" baseline="0" dirty="0" smtClean="0"/>
          </a:p>
          <a:p>
            <a:r>
              <a:rPr lang="en-US" b="1" baseline="0" dirty="0" smtClean="0"/>
              <a:t>Trainer Notes:</a:t>
            </a:r>
          </a:p>
          <a:p>
            <a:r>
              <a:rPr lang="en-US" b="0" baseline="0" dirty="0" smtClean="0"/>
              <a:t>You may opt to hand out hard copies of the Level 4 Component Contact Sheet, but make sure participants also know where to access the document under Project Share.</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200</a:t>
            </a:fld>
            <a:endParaRPr lang="en-US" dirty="0"/>
          </a:p>
        </p:txBody>
      </p:sp>
    </p:spTree>
    <p:extLst>
      <p:ext uri="{BB962C8B-B14F-4D97-AF65-F5344CB8AC3E}">
        <p14:creationId xmlns="" xmlns:p14="http://schemas.microsoft.com/office/powerpoint/2010/main" val="1800698465"/>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dirty="0" smtClean="0"/>
              <a:t>If</a:t>
            </a:r>
            <a:r>
              <a:rPr lang="en-US" baseline="0" dirty="0" smtClean="0"/>
              <a:t> a support ticket has been escalated through the previous levels of support, the majority of relevant information has most likely been entered in TIMS already.  However, it is still a best practice to check the information provided in the support ticket before escalating the ticket to the appropriate Level 4 component.  Likewise, if the ticket is being initiated at Level 3, it is a best practice to create the incident with as much pertinent information as possible.  </a:t>
            </a:r>
            <a:endParaRPr lang="en-US" dirty="0" smtClean="0"/>
          </a:p>
          <a:p>
            <a:pPr marL="171450" indent="-171450">
              <a:buFont typeface="Arial" pitchFamily="34" charset="0"/>
              <a:buChar char="•"/>
            </a:pPr>
            <a:endParaRPr lang="en-US" dirty="0" smtClean="0"/>
          </a:p>
          <a:p>
            <a:pPr marL="171450" indent="-171450">
              <a:buFont typeface="Arial" pitchFamily="34" charset="0"/>
              <a:buChar char="•"/>
            </a:pPr>
            <a:r>
              <a:rPr lang="en-US" dirty="0" smtClean="0"/>
              <a:t>Identify the TSDS subsystem you are using</a:t>
            </a:r>
          </a:p>
          <a:p>
            <a:pPr marL="171450" indent="-171450">
              <a:buFont typeface="Arial" pitchFamily="34" charset="0"/>
              <a:buChar char="•"/>
            </a:pPr>
            <a:r>
              <a:rPr lang="en-US" dirty="0" smtClean="0"/>
              <a:t>Be sure to include a screen shot (or multiple screen shots) to demonstrate the issue</a:t>
            </a:r>
          </a:p>
          <a:p>
            <a:pPr marL="171450" indent="-171450">
              <a:buFont typeface="Arial" pitchFamily="34" charset="0"/>
              <a:buChar char="•"/>
            </a:pPr>
            <a:r>
              <a:rPr lang="en-US" dirty="0" smtClean="0"/>
              <a:t>If there is an error message, include the error message in the support ticket</a:t>
            </a:r>
          </a:p>
          <a:p>
            <a:pPr marL="171450" indent="-171450">
              <a:buFont typeface="Arial" pitchFamily="34" charset="0"/>
              <a:buChar char="•"/>
            </a:pPr>
            <a:r>
              <a:rPr lang="en-US" dirty="0" smtClean="0"/>
              <a:t>If you are running a specific report, be sure to include the subsystem and the report identifier</a:t>
            </a:r>
          </a:p>
          <a:p>
            <a:pPr marL="171450" indent="-171450">
              <a:buFont typeface="Arial" pitchFamily="34" charset="0"/>
              <a:buChar char="•"/>
            </a:pPr>
            <a:r>
              <a:rPr lang="en-US" dirty="0" smtClean="0"/>
              <a:t>Explain what the user (or L3) was attempting to do when the issue occurred</a:t>
            </a:r>
          </a:p>
          <a:p>
            <a:endParaRPr lang="en-US" dirty="0" smtClean="0"/>
          </a:p>
          <a:p>
            <a:r>
              <a:rPr lang="en-US" b="1" baseline="0" dirty="0" smtClean="0"/>
              <a:t>Trainer Notes:</a:t>
            </a:r>
          </a:p>
          <a:p>
            <a:r>
              <a:rPr lang="en-US" b="0" baseline="0" dirty="0" smtClean="0"/>
              <a:t>You may opt to hand out hard copies of the Best Practices Checklist, but make sure participants also know where to access the document under Project Share.</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201</a:t>
            </a:fld>
            <a:endParaRPr lang="en-US" dirty="0"/>
          </a:p>
        </p:txBody>
      </p:sp>
    </p:spTree>
    <p:extLst>
      <p:ext uri="{BB962C8B-B14F-4D97-AF65-F5344CB8AC3E}">
        <p14:creationId xmlns="" xmlns:p14="http://schemas.microsoft.com/office/powerpoint/2010/main" val="3560420781"/>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Provide as much detail as possible in the description text box</a:t>
            </a:r>
          </a:p>
          <a:p>
            <a:pPr marL="628650" lvl="1" indent="-171450">
              <a:buFont typeface="Arial" pitchFamily="34" charset="0"/>
              <a:buChar char="•"/>
            </a:pPr>
            <a:r>
              <a:rPr lang="en-US" dirty="0" smtClean="0"/>
              <a:t>Is performance slow?</a:t>
            </a:r>
          </a:p>
          <a:p>
            <a:pPr marL="628650" lvl="1" indent="-171450">
              <a:buFont typeface="Arial" pitchFamily="34" charset="0"/>
              <a:buChar char="•"/>
            </a:pPr>
            <a:r>
              <a:rPr lang="en-US" dirty="0" smtClean="0"/>
              <a:t>What, specifically, about the data looks wrong?</a:t>
            </a:r>
          </a:p>
          <a:p>
            <a:pPr marL="628650" lvl="1" indent="-171450">
              <a:buFont typeface="Arial" pitchFamily="34" charset="0"/>
              <a:buChar char="•"/>
            </a:pPr>
            <a:r>
              <a:rPr lang="en-US" dirty="0" smtClean="0"/>
              <a:t>What process is failing</a:t>
            </a:r>
            <a:r>
              <a:rPr lang="en-US" baseline="0" dirty="0" smtClean="0"/>
              <a:t> to complete?</a:t>
            </a:r>
            <a:endParaRPr lang="en-US" dirty="0" smtClean="0"/>
          </a:p>
          <a:p>
            <a:pPr marL="628650" lvl="1" indent="-171450">
              <a:buFont typeface="Arial" pitchFamily="34" charset="0"/>
              <a:buChar char="•"/>
            </a:pPr>
            <a:r>
              <a:rPr lang="en-US" dirty="0" smtClean="0"/>
              <a:t>What attempts at resolution have you already made?</a:t>
            </a:r>
          </a:p>
          <a:p>
            <a:pPr marL="628650" lvl="1" indent="-171450">
              <a:buFont typeface="Arial" pitchFamily="34" charset="0"/>
              <a:buChar char="•"/>
            </a:pPr>
            <a:r>
              <a:rPr lang="en-US" dirty="0" smtClean="0"/>
              <a:t>What did you find in the TSDS Support Knowledge Base?</a:t>
            </a:r>
          </a:p>
          <a:p>
            <a:pPr marL="628650" lvl="1" indent="-171450">
              <a:buFont typeface="Arial" pitchFamily="34" charset="0"/>
              <a:buChar char="•"/>
            </a:pPr>
            <a:r>
              <a:rPr lang="en-US" dirty="0" smtClean="0"/>
              <a:t>Is there any reference to this issue in the internal Knowledge Base?</a:t>
            </a:r>
          </a:p>
          <a:p>
            <a:pPr marL="628650" lvl="1" indent="-171450">
              <a:buFont typeface="Arial" pitchFamily="34" charset="0"/>
              <a:buChar char="•"/>
            </a:pPr>
            <a:r>
              <a:rPr lang="en-US" dirty="0" smtClean="0"/>
              <a:t>What troubleshooting already occurred at the Level</a:t>
            </a:r>
            <a:r>
              <a:rPr lang="en-US" baseline="0" dirty="0" smtClean="0"/>
              <a:t> 1</a:t>
            </a:r>
            <a:r>
              <a:rPr lang="en-US" dirty="0" smtClean="0"/>
              <a:t> or Level 2? </a:t>
            </a:r>
          </a:p>
          <a:p>
            <a:pPr marL="628650" lvl="1" indent="-171450">
              <a:buFont typeface="Arial" pitchFamily="34" charset="0"/>
              <a:buChar char="•"/>
            </a:pPr>
            <a:r>
              <a:rPr lang="en-US" dirty="0" smtClean="0"/>
              <a:t>Were the Technical Coaches able to provide any information?</a:t>
            </a:r>
          </a:p>
          <a:p>
            <a:pPr marL="628650" lvl="1" indent="-171450">
              <a:buFont typeface="Arial" pitchFamily="34" charset="0"/>
              <a:buChar char="•"/>
            </a:pPr>
            <a:r>
              <a:rPr lang="en-US" dirty="0" smtClean="0"/>
              <a:t>Are any of the local systems experiencing any other issues at the moment?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202</a:t>
            </a:fld>
            <a:endParaRPr lang="en-US" dirty="0"/>
          </a:p>
        </p:txBody>
      </p:sp>
    </p:spTree>
    <p:extLst>
      <p:ext uri="{BB962C8B-B14F-4D97-AF65-F5344CB8AC3E}">
        <p14:creationId xmlns="" xmlns:p14="http://schemas.microsoft.com/office/powerpoint/2010/main" val="35604207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Level 3 support is made up of all the support personnel at TEA</a:t>
            </a:r>
          </a:p>
          <a:p>
            <a:pPr marL="171450" indent="-171450">
              <a:buFont typeface="Arial" pitchFamily="34" charset="0"/>
              <a:buChar char="•"/>
            </a:pPr>
            <a:r>
              <a:rPr lang="en-US" dirty="0" smtClean="0"/>
              <a:t>Roles at Level 3 are specialized and aligned to some but not all of the TSDS Subsystems</a:t>
            </a:r>
          </a:p>
          <a:p>
            <a:pPr marL="628650" lvl="1" indent="-171450">
              <a:buFont typeface="Arial" pitchFamily="34" charset="0"/>
              <a:buChar char="•"/>
            </a:pPr>
            <a:r>
              <a:rPr lang="en-US" dirty="0" smtClean="0"/>
              <a:t>Level 3 support personnel should be trained in role-specific skills</a:t>
            </a:r>
          </a:p>
          <a:p>
            <a:pPr marL="628650" lvl="1" indent="-171450">
              <a:buFont typeface="Arial" pitchFamily="34" charset="0"/>
              <a:buChar char="•"/>
            </a:pPr>
            <a:r>
              <a:rPr lang="en-US" dirty="0" smtClean="0"/>
              <a:t>Once the support ticket is escalated to Level 3 in TIMS, the issue is assigned to the correct TEA staff</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17</a:t>
            </a:fld>
            <a:endParaRPr lang="en-US" dirty="0"/>
          </a:p>
        </p:txBody>
      </p:sp>
    </p:spTree>
    <p:extLst>
      <p:ext uri="{BB962C8B-B14F-4D97-AF65-F5344CB8AC3E}">
        <p14:creationId xmlns="" xmlns:p14="http://schemas.microsoft.com/office/powerpoint/2010/main" val="2285677542"/>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Make every effort to safeguard student information.  Transmitting student information via email is not a FERPA-compliant practice.  Take precaution with the information provided in the template below, how the documents are transmitted and managed and who has access to the information.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203</a:t>
            </a:fld>
            <a:endParaRPr lang="en-US" dirty="0"/>
          </a:p>
        </p:txBody>
      </p:sp>
    </p:spTree>
    <p:extLst>
      <p:ext uri="{BB962C8B-B14F-4D97-AF65-F5344CB8AC3E}">
        <p14:creationId xmlns="" xmlns:p14="http://schemas.microsoft.com/office/powerpoint/2010/main" val="2796950344"/>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022">
              <a:defRPr/>
            </a:pPr>
            <a:r>
              <a:rPr lang="en-US" dirty="0" smtClean="0"/>
              <a:t>Now it is time for</a:t>
            </a:r>
            <a:r>
              <a:rPr lang="en-US" baseline="0" dirty="0" smtClean="0"/>
              <a:t> a quick </a:t>
            </a:r>
            <a:r>
              <a:rPr lang="en-US" dirty="0" smtClean="0"/>
              <a:t>Wrap</a:t>
            </a:r>
            <a:r>
              <a:rPr lang="en-US" baseline="0" dirty="0" smtClean="0"/>
              <a:t> Up, Knowledge Check, Survey, and Questions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204</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6000"/>
              </a:lnSpc>
              <a:spcBef>
                <a:spcPts val="600"/>
              </a:spcBef>
              <a:spcAft>
                <a:spcPts val="300"/>
              </a:spcAft>
              <a:buNone/>
            </a:pPr>
            <a:r>
              <a:rPr lang="en-US" sz="1200" b="1" dirty="0" smtClean="0">
                <a:solidFill>
                  <a:schemeClr val="accent2"/>
                </a:solidFill>
                <a:sym typeface="Helvetica" charset="0"/>
              </a:rPr>
              <a:t>Today we talked about: </a:t>
            </a:r>
          </a:p>
          <a:p>
            <a:pPr marL="285750" indent="-285750">
              <a:lnSpc>
                <a:spcPct val="106000"/>
              </a:lnSpc>
              <a:spcBef>
                <a:spcPts val="600"/>
              </a:spcBef>
              <a:spcAft>
                <a:spcPts val="300"/>
              </a:spcAft>
              <a:buFont typeface="Arial" pitchFamily="34" charset="0"/>
              <a:buChar char="•"/>
            </a:pPr>
            <a:r>
              <a:rPr lang="en-US" sz="1800" dirty="0" smtClean="0"/>
              <a:t>Review of  the TSDS Subsystems</a:t>
            </a:r>
          </a:p>
          <a:p>
            <a:pPr marL="285750" indent="-285750">
              <a:lnSpc>
                <a:spcPct val="106000"/>
              </a:lnSpc>
              <a:spcBef>
                <a:spcPts val="600"/>
              </a:spcBef>
              <a:spcAft>
                <a:spcPts val="300"/>
              </a:spcAft>
              <a:buFont typeface="Arial" pitchFamily="34" charset="0"/>
              <a:buChar char="•"/>
            </a:pPr>
            <a:r>
              <a:rPr lang="en-US" sz="1800" dirty="0" smtClean="0"/>
              <a:t>Level 3 TSDS access by role</a:t>
            </a:r>
          </a:p>
          <a:p>
            <a:pPr marL="285750" indent="-285750">
              <a:lnSpc>
                <a:spcPct val="106000"/>
              </a:lnSpc>
              <a:spcBef>
                <a:spcPts val="600"/>
              </a:spcBef>
              <a:spcAft>
                <a:spcPts val="300"/>
              </a:spcAft>
              <a:buFont typeface="Arial" pitchFamily="34" charset="0"/>
              <a:buChar char="•"/>
            </a:pPr>
            <a:r>
              <a:rPr lang="en-US" sz="1800" dirty="0" smtClean="0"/>
              <a:t>Overview of the TIMS process</a:t>
            </a:r>
          </a:p>
          <a:p>
            <a:pPr marL="285750" indent="-285750">
              <a:buFont typeface="Arial" pitchFamily="34" charset="0"/>
              <a:buChar char="•"/>
            </a:pPr>
            <a:r>
              <a:rPr lang="en-US" sz="1800" dirty="0" smtClean="0"/>
              <a:t>Navigation of the TSDS Support Knowledge Base</a:t>
            </a:r>
          </a:p>
          <a:p>
            <a:pPr marL="742950" lvl="1" indent="-285750">
              <a:buFont typeface="Arial" pitchFamily="34" charset="0"/>
              <a:buChar char="•"/>
            </a:pPr>
            <a:r>
              <a:rPr lang="en-US" sz="1800" dirty="0" smtClean="0"/>
              <a:t>Catalogue system and data issues in the repository</a:t>
            </a:r>
          </a:p>
          <a:p>
            <a:pPr marL="285750" indent="-285750">
              <a:buFont typeface="Arial" pitchFamily="34" charset="0"/>
              <a:buChar char="•"/>
            </a:pPr>
            <a:r>
              <a:rPr lang="en-US" sz="1800" dirty="0" smtClean="0"/>
              <a:t>Navigation of the support documentation in TIMS</a:t>
            </a:r>
          </a:p>
          <a:p>
            <a:pPr marL="742950" lvl="1" indent="-285750">
              <a:buFont typeface="Arial" pitchFamily="34" charset="0"/>
              <a:buChar char="•"/>
            </a:pPr>
            <a:r>
              <a:rPr lang="en-US" sz="1800" dirty="0" smtClean="0"/>
              <a:t>Access and populate the internal Knowledge Base </a:t>
            </a:r>
          </a:p>
          <a:p>
            <a:pPr marL="0" indent="0">
              <a:lnSpc>
                <a:spcPct val="106000"/>
              </a:lnSpc>
              <a:spcBef>
                <a:spcPts val="600"/>
              </a:spcBef>
              <a:spcAft>
                <a:spcPts val="300"/>
              </a:spcAft>
              <a:buNone/>
            </a:pPr>
            <a:endParaRPr lang="en-US" sz="1200" b="1" dirty="0" smtClean="0">
              <a:solidFill>
                <a:schemeClr val="accent2"/>
              </a:solidFill>
              <a:sym typeface="Helvetica" charset="0"/>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205</a:t>
            </a:fld>
            <a:endParaRPr lang="en-US" dirty="0"/>
          </a:p>
        </p:txBody>
      </p:sp>
    </p:spTree>
    <p:extLst>
      <p:ext uri="{BB962C8B-B14F-4D97-AF65-F5344CB8AC3E}">
        <p14:creationId xmlns="" xmlns:p14="http://schemas.microsoft.com/office/powerpoint/2010/main" val="3462022318"/>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6000"/>
              </a:lnSpc>
              <a:spcBef>
                <a:spcPts val="600"/>
              </a:spcBef>
              <a:spcAft>
                <a:spcPts val="300"/>
              </a:spcAft>
              <a:buNone/>
            </a:pPr>
            <a:r>
              <a:rPr lang="en-US" sz="1200" b="1" dirty="0" smtClean="0">
                <a:solidFill>
                  <a:schemeClr val="accent2"/>
                </a:solidFill>
                <a:sym typeface="Helvetica" charset="0"/>
              </a:rPr>
              <a:t>What Did We</a:t>
            </a:r>
            <a:r>
              <a:rPr lang="en-US" sz="1200" b="1" baseline="0" dirty="0" smtClean="0">
                <a:solidFill>
                  <a:schemeClr val="accent2"/>
                </a:solidFill>
                <a:sym typeface="Helvetica" charset="0"/>
              </a:rPr>
              <a:t> Talk About (cont’d) </a:t>
            </a:r>
            <a:endParaRPr lang="en-US" sz="1200" b="1" dirty="0" smtClean="0">
              <a:solidFill>
                <a:schemeClr val="accent2"/>
              </a:solidFill>
              <a:sym typeface="Helvetica" charset="0"/>
            </a:endParaRPr>
          </a:p>
          <a:p>
            <a:pPr marL="171450" indent="-171450">
              <a:buFont typeface="Arial" pitchFamily="34" charset="0"/>
              <a:buChar char="•"/>
            </a:pPr>
            <a:r>
              <a:rPr lang="en-US" sz="1200" dirty="0" smtClean="0"/>
              <a:t>Troubleshoot data and system issues for each TSDS subsystem</a:t>
            </a:r>
          </a:p>
          <a:p>
            <a:pPr marL="171450" indent="-171450">
              <a:buFont typeface="Arial" pitchFamily="34" charset="0"/>
              <a:buChar char="•"/>
            </a:pPr>
            <a:r>
              <a:rPr lang="en-US" sz="1200" dirty="0" smtClean="0"/>
              <a:t>Leverage the Technical Coaches</a:t>
            </a:r>
          </a:p>
          <a:p>
            <a:pPr marL="171450" indent="-171450">
              <a:buFont typeface="Arial" pitchFamily="34" charset="0"/>
              <a:buChar char="•"/>
            </a:pPr>
            <a:r>
              <a:rPr lang="en-US" sz="1200" dirty="0" smtClean="0"/>
              <a:t>Level 3 and 4 support contacts and SMEs</a:t>
            </a:r>
          </a:p>
          <a:p>
            <a:pPr marL="171450" indent="-171450">
              <a:buFont typeface="Arial" pitchFamily="34" charset="0"/>
              <a:buChar char="•"/>
            </a:pPr>
            <a:r>
              <a:rPr lang="en-US" sz="1200" dirty="0" smtClean="0"/>
              <a:t>Best practices to support the work flow in TIMS and escalating issues to Level 4</a:t>
            </a:r>
          </a:p>
          <a:p>
            <a:pPr marL="0" indent="0">
              <a:lnSpc>
                <a:spcPct val="106000"/>
              </a:lnSpc>
              <a:spcBef>
                <a:spcPts val="600"/>
              </a:spcBef>
              <a:spcAft>
                <a:spcPts val="300"/>
              </a:spcAft>
              <a:buNone/>
            </a:pPr>
            <a:endParaRPr lang="en-US" sz="1200" b="1" dirty="0" smtClean="0">
              <a:solidFill>
                <a:schemeClr val="accent2"/>
              </a:solidFill>
              <a:sym typeface="Helvetica" charset="0"/>
            </a:endParaRPr>
          </a:p>
          <a:p>
            <a:pPr marL="0" indent="0">
              <a:lnSpc>
                <a:spcPct val="106000"/>
              </a:lnSpc>
              <a:spcBef>
                <a:spcPts val="600"/>
              </a:spcBef>
              <a:spcAft>
                <a:spcPts val="300"/>
              </a:spcAft>
              <a:buNone/>
            </a:pPr>
            <a:endParaRPr lang="en-US" sz="1200" b="1" dirty="0" smtClean="0">
              <a:solidFill>
                <a:schemeClr val="accent2"/>
              </a:solidFill>
              <a:sym typeface="Helvetica" charset="0"/>
            </a:endParaRPr>
          </a:p>
          <a:p>
            <a:pPr marL="0" indent="0">
              <a:lnSpc>
                <a:spcPct val="106000"/>
              </a:lnSpc>
              <a:spcBef>
                <a:spcPts val="600"/>
              </a:spcBef>
              <a:spcAft>
                <a:spcPts val="300"/>
              </a:spcAft>
              <a:buNone/>
            </a:pPr>
            <a:r>
              <a:rPr lang="en-US" sz="1200" b="1" dirty="0" smtClean="0">
                <a:solidFill>
                  <a:schemeClr val="accent2"/>
                </a:solidFill>
                <a:sym typeface="Helvetica" charset="0"/>
              </a:rPr>
              <a:t>What did you learn?</a:t>
            </a:r>
            <a:endParaRPr lang="en-US" sz="1200" dirty="0" smtClean="0"/>
          </a:p>
          <a:p>
            <a:pPr>
              <a:lnSpc>
                <a:spcPct val="106000"/>
              </a:lnSpc>
              <a:spcBef>
                <a:spcPts val="600"/>
              </a:spcBef>
              <a:spcAft>
                <a:spcPts val="300"/>
              </a:spcAft>
            </a:pPr>
            <a:r>
              <a:rPr lang="en-US" sz="1200" dirty="0" smtClean="0"/>
              <a:t>Describe the TSDS support escalation process from L1 to L4.</a:t>
            </a:r>
          </a:p>
          <a:p>
            <a:pPr>
              <a:lnSpc>
                <a:spcPct val="106000"/>
              </a:lnSpc>
              <a:spcBef>
                <a:spcPts val="600"/>
              </a:spcBef>
              <a:spcAft>
                <a:spcPts val="300"/>
              </a:spcAft>
            </a:pPr>
            <a:r>
              <a:rPr lang="en-US" sz="1200" dirty="0" smtClean="0"/>
              <a:t>What information should be included when initiating or escalating a support ticket?</a:t>
            </a:r>
          </a:p>
          <a:p>
            <a:pPr>
              <a:lnSpc>
                <a:spcPct val="106000"/>
              </a:lnSpc>
              <a:spcBef>
                <a:spcPts val="600"/>
              </a:spcBef>
              <a:spcAft>
                <a:spcPts val="300"/>
              </a:spcAft>
            </a:pPr>
            <a:r>
              <a:rPr lang="en-US" sz="1200" dirty="0" smtClean="0"/>
              <a:t>Who are the contacts for the Level 4 components?</a:t>
            </a:r>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206</a:t>
            </a:fld>
            <a:endParaRPr lang="en-US" dirty="0"/>
          </a:p>
        </p:txBody>
      </p:sp>
    </p:spTree>
    <p:extLst>
      <p:ext uri="{BB962C8B-B14F-4D97-AF65-F5344CB8AC3E}">
        <p14:creationId xmlns="" xmlns:p14="http://schemas.microsoft.com/office/powerpoint/2010/main" val="3462022318"/>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Bef>
                <a:spcPts val="600"/>
              </a:spcBef>
              <a:spcAft>
                <a:spcPts val="300"/>
              </a:spcAft>
            </a:pPr>
            <a:r>
              <a:rPr lang="en-US" sz="1200" dirty="0" smtClean="0"/>
              <a:t>Please log in to Project Share and select the Knowledge Check link under this course and take ten minutes to answer questions about this training session.</a:t>
            </a:r>
          </a:p>
        </p:txBody>
      </p:sp>
      <p:sp>
        <p:nvSpPr>
          <p:cNvPr id="4" name="Slide Number Placeholder 3"/>
          <p:cNvSpPr>
            <a:spLocks noGrp="1"/>
          </p:cNvSpPr>
          <p:nvPr>
            <p:ph type="sldNum" sz="quarter" idx="10"/>
          </p:nvPr>
        </p:nvSpPr>
        <p:spPr/>
        <p:txBody>
          <a:bodyPr/>
          <a:lstStyle/>
          <a:p>
            <a:fld id="{7872E534-9B96-469B-99C0-8551271B58B1}" type="slidenum">
              <a:rPr lang="en-US" smtClean="0"/>
              <a:pPr/>
              <a:t>207</a:t>
            </a:fld>
            <a:endParaRPr lang="en-US" dirty="0"/>
          </a:p>
        </p:txBody>
      </p:sp>
    </p:spTree>
    <p:extLst>
      <p:ext uri="{BB962C8B-B14F-4D97-AF65-F5344CB8AC3E}">
        <p14:creationId xmlns="" xmlns:p14="http://schemas.microsoft.com/office/powerpoint/2010/main" val="3462022318"/>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73053">
              <a:defRPr/>
            </a:pPr>
            <a:r>
              <a:rPr lang="en-US" baseline="0" dirty="0" smtClean="0">
                <a:latin typeface="Arial" pitchFamily="34" charset="0"/>
              </a:rPr>
              <a:t>Please click the survey link in Project Share and take five minutes to answer questions about this training session.</a:t>
            </a:r>
          </a:p>
          <a:p>
            <a:endParaRPr lang="en-US" baseline="0" dirty="0" smtClean="0">
              <a:latin typeface="Arial" pitchFamily="34" charset="0"/>
            </a:endParaRPr>
          </a:p>
          <a:p>
            <a:r>
              <a:rPr lang="en-US" b="1" baseline="0" dirty="0" smtClean="0">
                <a:latin typeface="Arial" pitchFamily="34" charset="0"/>
              </a:rPr>
              <a:t>Trainer note:  </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a:t>
            </a:r>
            <a:r>
              <a:rPr lang="en-US" b="0" baseline="0" dirty="0" smtClean="0"/>
              <a:t> content of the slide should be updated with information about the survey that you choose to administer to the training participants.  The instructions and the hyper link should be updated.</a:t>
            </a:r>
            <a:endParaRPr lang="en-US" b="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208</a:t>
            </a:fld>
            <a:endParaRPr lang="en-US" dirty="0"/>
          </a:p>
        </p:txBody>
      </p:sp>
    </p:spTree>
    <p:extLst>
      <p:ext uri="{BB962C8B-B14F-4D97-AF65-F5344CB8AC3E}">
        <p14:creationId xmlns="" xmlns:p14="http://schemas.microsoft.com/office/powerpoint/2010/main" val="3462022318"/>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More</a:t>
            </a:r>
            <a:r>
              <a:rPr lang="en-US" baseline="0" dirty="0" smtClean="0"/>
              <a:t> information is available on the Texas Student Data System website located at www.texasstudentdatasystem.org.</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209</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TEA does not own the data in the TSDS system</a:t>
            </a:r>
          </a:p>
          <a:p>
            <a:pPr lvl="0"/>
            <a:r>
              <a:rPr lang="en-US" dirty="0" smtClean="0"/>
              <a:t>TEA (Level 3)  is only allowed to access the TSDS subsystems with express permission from the LEA</a:t>
            </a:r>
          </a:p>
          <a:p>
            <a:pPr lvl="0"/>
            <a:r>
              <a:rPr lang="en-US" dirty="0" smtClean="0"/>
              <a:t>Level 3 has </a:t>
            </a:r>
            <a:r>
              <a:rPr lang="en-US" i="1" dirty="0" smtClean="0"/>
              <a:t>ticket by ticket</a:t>
            </a:r>
            <a:r>
              <a:rPr lang="en-US" dirty="0" smtClean="0"/>
              <a:t> access to the following subsystems for limited support reasons:</a:t>
            </a:r>
          </a:p>
          <a:p>
            <a:pPr lvl="0"/>
            <a:endParaRPr lang="en-US" dirty="0" smtClean="0"/>
          </a:p>
          <a:p>
            <a:pPr lvl="0"/>
            <a:r>
              <a:rPr lang="en-US" b="1" dirty="0" smtClean="0"/>
              <a:t>Trainer</a:t>
            </a:r>
            <a:r>
              <a:rPr lang="en-US" b="1" baseline="0" dirty="0" smtClean="0"/>
              <a:t> Notes:</a:t>
            </a:r>
          </a:p>
          <a:p>
            <a:pPr lvl="0"/>
            <a:r>
              <a:rPr lang="en-US" b="0" baseline="0" dirty="0" smtClean="0"/>
              <a:t>Read through each item in the table.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18</a:t>
            </a:fld>
            <a:endParaRPr lang="en-US" dirty="0"/>
          </a:p>
        </p:txBody>
      </p:sp>
    </p:spTree>
    <p:extLst>
      <p:ext uri="{BB962C8B-B14F-4D97-AF65-F5344CB8AC3E}">
        <p14:creationId xmlns="" xmlns:p14="http://schemas.microsoft.com/office/powerpoint/2010/main" val="7294320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Level</a:t>
            </a:r>
            <a:r>
              <a:rPr lang="en-US" baseline="0" dirty="0" smtClean="0"/>
              <a:t> 4 Support consists of all the support personnel at each ESC responsible for managing one of the TSDS subsystems.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19</a:t>
            </a:fld>
            <a:endParaRPr lang="en-US" dirty="0"/>
          </a:p>
        </p:txBody>
      </p:sp>
    </p:spTree>
    <p:extLst>
      <p:ext uri="{BB962C8B-B14F-4D97-AF65-F5344CB8AC3E}">
        <p14:creationId xmlns="" xmlns:p14="http://schemas.microsoft.com/office/powerpoint/2010/main" val="1788335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Bef>
                <a:spcPts val="600"/>
              </a:spcBef>
              <a:spcAft>
                <a:spcPts val="300"/>
              </a:spcAft>
              <a:buFont typeface="Wingdings" pitchFamily="2" charset="2"/>
              <a:buNone/>
            </a:pPr>
            <a:r>
              <a:rPr lang="en-US" dirty="0" smtClean="0">
                <a:latin typeface="Arial" pitchFamily="34" charset="0"/>
              </a:rPr>
              <a:t>During this course, we will</a:t>
            </a:r>
            <a:r>
              <a:rPr lang="en-US" baseline="0" dirty="0" smtClean="0">
                <a:latin typeface="Arial" pitchFamily="34" charset="0"/>
              </a:rPr>
              <a:t> provide training on the following:</a:t>
            </a:r>
          </a:p>
          <a:p>
            <a:pPr marL="171450" indent="-171450">
              <a:lnSpc>
                <a:spcPct val="106000"/>
              </a:lnSpc>
              <a:spcBef>
                <a:spcPts val="600"/>
              </a:spcBef>
              <a:spcAft>
                <a:spcPts val="300"/>
              </a:spcAft>
              <a:buFont typeface="Arial" pitchFamily="34" charset="0"/>
              <a:buChar char="•"/>
            </a:pPr>
            <a:r>
              <a:rPr lang="en-US" dirty="0" smtClean="0"/>
              <a:t>Review of  the TSDS Subsystems</a:t>
            </a:r>
          </a:p>
          <a:p>
            <a:pPr marL="171450" indent="-171450">
              <a:lnSpc>
                <a:spcPct val="106000"/>
              </a:lnSpc>
              <a:spcBef>
                <a:spcPts val="600"/>
              </a:spcBef>
              <a:spcAft>
                <a:spcPts val="300"/>
              </a:spcAft>
              <a:buFont typeface="Arial" pitchFamily="34" charset="0"/>
              <a:buChar char="•"/>
            </a:pPr>
            <a:r>
              <a:rPr lang="en-US" dirty="0" smtClean="0"/>
              <a:t>Level 3 TSDS access by role</a:t>
            </a:r>
          </a:p>
          <a:p>
            <a:pPr marL="171450" indent="-171450">
              <a:lnSpc>
                <a:spcPct val="106000"/>
              </a:lnSpc>
              <a:spcBef>
                <a:spcPts val="600"/>
              </a:spcBef>
              <a:spcAft>
                <a:spcPts val="300"/>
              </a:spcAft>
              <a:buFont typeface="Arial" pitchFamily="34" charset="0"/>
              <a:buChar char="•"/>
            </a:pPr>
            <a:r>
              <a:rPr lang="en-US" dirty="0" smtClean="0"/>
              <a:t>Overview of the TIMS process</a:t>
            </a:r>
          </a:p>
          <a:p>
            <a:pPr marL="171450" indent="-171450">
              <a:buFont typeface="Arial" pitchFamily="34" charset="0"/>
              <a:buChar char="•"/>
            </a:pPr>
            <a:r>
              <a:rPr lang="en-US" dirty="0" smtClean="0"/>
              <a:t>Navigation of the TSDS Support Knowledge Base</a:t>
            </a:r>
          </a:p>
          <a:p>
            <a:pPr marL="628650" lvl="1" indent="-171450">
              <a:buFont typeface="Arial" pitchFamily="34" charset="0"/>
              <a:buChar char="•"/>
            </a:pPr>
            <a:r>
              <a:rPr lang="en-US" dirty="0" smtClean="0"/>
              <a:t>Catalogue system and data issues in the repository</a:t>
            </a:r>
          </a:p>
          <a:p>
            <a:pPr marL="171450" indent="-171450">
              <a:buFont typeface="Arial" pitchFamily="34" charset="0"/>
              <a:buChar char="•"/>
            </a:pPr>
            <a:r>
              <a:rPr lang="en-US" dirty="0" smtClean="0"/>
              <a:t>Navigation of the support documentation in TIMS</a:t>
            </a:r>
          </a:p>
          <a:p>
            <a:pPr marL="628650" lvl="1" indent="-171450">
              <a:buFont typeface="Arial" pitchFamily="34" charset="0"/>
              <a:buChar char="•"/>
            </a:pPr>
            <a:r>
              <a:rPr lang="en-US" dirty="0" smtClean="0"/>
              <a:t>Access and populate the internal Knowledge Base </a:t>
            </a:r>
          </a:p>
          <a:p>
            <a:pPr marL="171450" indent="-171450">
              <a:buFont typeface="Arial" pitchFamily="34" charset="0"/>
              <a:buChar char="•"/>
            </a:pPr>
            <a:r>
              <a:rPr lang="en-US" dirty="0" smtClean="0"/>
              <a:t>Leverage the Technical Coaches</a:t>
            </a:r>
          </a:p>
          <a:p>
            <a:pPr marL="171450" indent="-171450">
              <a:buFont typeface="Arial" pitchFamily="34" charset="0"/>
              <a:buChar char="•"/>
            </a:pPr>
            <a:r>
              <a:rPr lang="en-US" dirty="0" smtClean="0"/>
              <a:t>Level 4 support contacts and SMEs</a:t>
            </a:r>
          </a:p>
          <a:p>
            <a:pPr marL="171450" indent="-171450">
              <a:buFont typeface="Arial" pitchFamily="34" charset="0"/>
              <a:buChar char="•"/>
            </a:pPr>
            <a:r>
              <a:rPr lang="en-US" dirty="0" smtClean="0"/>
              <a:t>Troubleshoot data and system issues for each TSDS subsystem</a:t>
            </a:r>
          </a:p>
          <a:p>
            <a:pPr marL="171450" indent="-171450">
              <a:buFont typeface="Arial" pitchFamily="34" charset="0"/>
              <a:buChar char="•"/>
            </a:pPr>
            <a:r>
              <a:rPr lang="en-US" dirty="0" smtClean="0"/>
              <a:t>Best practices to support the work flow in TIMS and escalating issues to Level 4</a:t>
            </a:r>
          </a:p>
        </p:txBody>
      </p:sp>
      <p:sp>
        <p:nvSpPr>
          <p:cNvPr id="4" name="Slide Number Placeholder 3"/>
          <p:cNvSpPr>
            <a:spLocks noGrp="1"/>
          </p:cNvSpPr>
          <p:nvPr>
            <p:ph type="sldNum" sz="quarter" idx="10"/>
          </p:nvPr>
        </p:nvSpPr>
        <p:spPr/>
        <p:txBody>
          <a:bodyPr/>
          <a:lstStyle/>
          <a:p>
            <a:fld id="{7872E534-9B96-469B-99C0-8551271B58B1}" type="slidenum">
              <a:rPr lang="en-US" smtClean="0"/>
              <a:pPr/>
              <a:t>2</a:t>
            </a:fld>
            <a:endParaRPr lang="en-US" dirty="0"/>
          </a:p>
        </p:txBody>
      </p:sp>
    </p:spTree>
    <p:extLst>
      <p:ext uri="{BB962C8B-B14F-4D97-AF65-F5344CB8AC3E}">
        <p14:creationId xmlns="" xmlns:p14="http://schemas.microsoft.com/office/powerpoint/2010/main" val="735313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Level 4 support is made up of TEA and Subject Matter Experts (SMEs).</a:t>
            </a:r>
            <a:r>
              <a:rPr lang="en-US" baseline="0" dirty="0" smtClean="0"/>
              <a:t> </a:t>
            </a:r>
            <a:r>
              <a:rPr lang="en-US" dirty="0" smtClean="0"/>
              <a:t>Roles at Level 4 are highly specialized and aligned to limited Level 4 components.</a:t>
            </a:r>
          </a:p>
          <a:p>
            <a:pPr marL="0" indent="0">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20</a:t>
            </a:fld>
            <a:endParaRPr lang="en-US" dirty="0"/>
          </a:p>
        </p:txBody>
      </p:sp>
    </p:spTree>
    <p:extLst>
      <p:ext uri="{BB962C8B-B14F-4D97-AF65-F5344CB8AC3E}">
        <p14:creationId xmlns="" xmlns:p14="http://schemas.microsoft.com/office/powerpoint/2010/main" val="22856775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TEA does not own the data in the TSDS system</a:t>
            </a:r>
          </a:p>
          <a:p>
            <a:pPr lvl="0"/>
            <a:r>
              <a:rPr lang="en-US" dirty="0" smtClean="0"/>
              <a:t>Level</a:t>
            </a:r>
            <a:r>
              <a:rPr lang="en-US" baseline="0" dirty="0" smtClean="0"/>
              <a:t> 4</a:t>
            </a:r>
            <a:r>
              <a:rPr lang="en-US" dirty="0" smtClean="0"/>
              <a:t> is only allowed to access the TSDS subsystems with express permission from the LEA</a:t>
            </a:r>
          </a:p>
          <a:p>
            <a:pPr lvl="0"/>
            <a:r>
              <a:rPr lang="en-US" dirty="0" smtClean="0"/>
              <a:t>Level 4 has </a:t>
            </a:r>
            <a:r>
              <a:rPr lang="en-US" i="1" dirty="0" smtClean="0"/>
              <a:t>ticket by ticket</a:t>
            </a:r>
            <a:r>
              <a:rPr lang="en-US" dirty="0" smtClean="0"/>
              <a:t> access to the TSDS subsystems for limited support reasons</a:t>
            </a:r>
          </a:p>
          <a:p>
            <a:pPr lvl="0"/>
            <a:r>
              <a:rPr lang="en-US" dirty="0" smtClean="0"/>
              <a:t>Access level is not open to all, general Level 4 Users</a:t>
            </a:r>
          </a:p>
          <a:p>
            <a:pPr lvl="0"/>
            <a:r>
              <a:rPr lang="en-US" dirty="0" smtClean="0"/>
              <a:t>Access is restricted only to the SME associated with a specific TSDS component</a:t>
            </a:r>
          </a:p>
          <a:p>
            <a:pPr lvl="0"/>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22</a:t>
            </a:fld>
            <a:endParaRPr lang="en-US" dirty="0"/>
          </a:p>
        </p:txBody>
      </p:sp>
    </p:spTree>
    <p:extLst>
      <p:ext uri="{BB962C8B-B14F-4D97-AF65-F5344CB8AC3E}">
        <p14:creationId xmlns="" xmlns:p14="http://schemas.microsoft.com/office/powerpoint/2010/main" val="7294320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Level</a:t>
            </a:r>
            <a:r>
              <a:rPr lang="en-US" baseline="0" dirty="0" smtClean="0"/>
              <a:t> 4 access is furthermore permitted only on a ticket by ticket basis.  There is no general access. </a:t>
            </a:r>
          </a:p>
          <a:p>
            <a:pPr lvl="0"/>
            <a:endParaRPr lang="en-US" dirty="0" smtClean="0"/>
          </a:p>
          <a:p>
            <a:pPr lvl="0"/>
            <a:r>
              <a:rPr lang="en-US" b="1" dirty="0" smtClean="0"/>
              <a:t>Trainer</a:t>
            </a:r>
            <a:r>
              <a:rPr lang="en-US" b="1" baseline="0" dirty="0" smtClean="0"/>
              <a:t> Notes:</a:t>
            </a:r>
          </a:p>
          <a:p>
            <a:pPr lvl="0"/>
            <a:r>
              <a:rPr lang="en-US" b="0" baseline="0" dirty="0" smtClean="0"/>
              <a:t>Read through each item in the table.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23</a:t>
            </a:fld>
            <a:endParaRPr lang="en-US" dirty="0"/>
          </a:p>
        </p:txBody>
      </p:sp>
    </p:spTree>
    <p:extLst>
      <p:ext uri="{BB962C8B-B14F-4D97-AF65-F5344CB8AC3E}">
        <p14:creationId xmlns="" xmlns:p14="http://schemas.microsoft.com/office/powerpoint/2010/main" val="7294320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a:t>
            </a:r>
            <a:r>
              <a:rPr lang="en-US" baseline="0" dirty="0" smtClean="0"/>
              <a:t> a high level look of the TIMS process.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29</a:t>
            </a:fld>
            <a:endParaRPr lang="en-US" dirty="0"/>
          </a:p>
        </p:txBody>
      </p:sp>
    </p:spTree>
    <p:extLst>
      <p:ext uri="{BB962C8B-B14F-4D97-AF65-F5344CB8AC3E}">
        <p14:creationId xmlns="" xmlns:p14="http://schemas.microsoft.com/office/powerpoint/2010/main" val="17883354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TIMS stands for the TSDS Incident Management System.</a:t>
            </a:r>
          </a:p>
          <a:p>
            <a:r>
              <a:rPr lang="en-US" dirty="0" smtClean="0"/>
              <a:t>TIMS is an application that manages the support and escalation process between the four levels of support.</a:t>
            </a:r>
          </a:p>
          <a:p>
            <a:r>
              <a:rPr lang="en-US" dirty="0" smtClean="0"/>
              <a:t>LEA Data Stewards and the technical support teams at the ESC and TEA, as well as the TEA Subject matter Experts use TIMS for incident management and work assignment.  </a:t>
            </a:r>
          </a:p>
          <a:p>
            <a:r>
              <a:rPr lang="en-US" dirty="0" smtClean="0"/>
              <a:t>TIMS allows users to create new support incidents (tickets) and monitor the progress of any incident they have opened until it is resolved.</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TIMS is managed by Level 3.</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30</a:t>
            </a:fld>
            <a:endParaRPr lang="en-US" dirty="0"/>
          </a:p>
        </p:txBody>
      </p:sp>
    </p:spTree>
    <p:extLst>
      <p:ext uri="{BB962C8B-B14F-4D97-AF65-F5344CB8AC3E}">
        <p14:creationId xmlns="" xmlns:p14="http://schemas.microsoft.com/office/powerpoint/2010/main" val="35599714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Trainer</a:t>
            </a:r>
            <a:r>
              <a:rPr lang="en-US" baseline="0" dirty="0" smtClean="0"/>
              <a:t> Notes:</a:t>
            </a:r>
          </a:p>
          <a:p>
            <a:endParaRPr lang="en-US" baseline="0" dirty="0" smtClean="0"/>
          </a:p>
          <a:p>
            <a:r>
              <a:rPr lang="en-US" baseline="0" dirty="0" smtClean="0"/>
              <a:t>Read through each level and definition in the table.</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31</a:t>
            </a:fld>
            <a:endParaRPr lang="en-US" dirty="0"/>
          </a:p>
        </p:txBody>
      </p:sp>
    </p:spTree>
    <p:extLst>
      <p:ext uri="{BB962C8B-B14F-4D97-AF65-F5344CB8AC3E}">
        <p14:creationId xmlns="" xmlns:p14="http://schemas.microsoft.com/office/powerpoint/2010/main" val="12297135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overview of the support and escalation process that is initiated when an LEA or Campus User opens a support ticket through the TSDS Portal.</a:t>
            </a:r>
            <a:r>
              <a:rPr lang="en-US" baseline="0" dirty="0" smtClean="0"/>
              <a:t>  Support tickets are also initiated at Level 1, Level 2 and Level 3.  </a:t>
            </a:r>
            <a:r>
              <a:rPr lang="en-US" dirty="0" smtClean="0"/>
              <a:t>At each step troubleshooting is executed by the support contact(s).</a:t>
            </a:r>
            <a:r>
              <a:rPr lang="en-US" baseline="0" dirty="0" smtClean="0"/>
              <a:t>  </a:t>
            </a:r>
            <a:r>
              <a:rPr lang="en-US" dirty="0" smtClean="0"/>
              <a:t>If the issue cannot be resolved at that level, the support ticket is escalated to the next tier.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32</a:t>
            </a:fld>
            <a:endParaRPr lang="en-US" dirty="0"/>
          </a:p>
        </p:txBody>
      </p:sp>
    </p:spTree>
    <p:extLst>
      <p:ext uri="{BB962C8B-B14F-4D97-AF65-F5344CB8AC3E}">
        <p14:creationId xmlns="" xmlns:p14="http://schemas.microsoft.com/office/powerpoint/2010/main" val="31865820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When</a:t>
            </a:r>
            <a:r>
              <a:rPr lang="en-US" b="0" baseline="0" dirty="0" smtClean="0"/>
              <a:t> the support ticket is initiated by an LEA or Campus user through the TSDS portal, Level 1 is the first tier of support.  Ideally, Level 1 will be able to resolve all “local” issues or user support questions.  If not, the ticket is escalated to Level 2 within TIMS.  If Level 2 is unable to resolve the issue with the assistance of the Technical Coaches, then the issue is escalated to Level 3. If Level 3 is unable to resolve the issue then the Level 4 component is identified and the issue is escalated within TIMS.</a:t>
            </a:r>
            <a:endParaRPr lang="en-US" b="0" dirty="0" smtClean="0"/>
          </a:p>
          <a:p>
            <a:endParaRPr lang="en-US" b="1" dirty="0" smtClean="0"/>
          </a:p>
          <a:p>
            <a:r>
              <a:rPr lang="en-US" b="1" dirty="0" smtClean="0"/>
              <a:t>Trainer</a:t>
            </a:r>
            <a:r>
              <a:rPr lang="en-US" b="1" baseline="0" dirty="0" smtClean="0"/>
              <a:t> notes: </a:t>
            </a:r>
          </a:p>
          <a:p>
            <a:endParaRPr lang="en-US" b="1" baseline="0" dirty="0" smtClean="0"/>
          </a:p>
          <a:p>
            <a:r>
              <a:rPr lang="en-US" b="0" baseline="0" dirty="0" smtClean="0"/>
              <a:t>Walk the participants through the process, step by step.</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33</a:t>
            </a:fld>
            <a:endParaRPr lang="en-US" dirty="0"/>
          </a:p>
        </p:txBody>
      </p:sp>
    </p:spTree>
    <p:extLst>
      <p:ext uri="{BB962C8B-B14F-4D97-AF65-F5344CB8AC3E}">
        <p14:creationId xmlns="" xmlns:p14="http://schemas.microsoft.com/office/powerpoint/2010/main" val="11975804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This</a:t>
            </a:r>
            <a:r>
              <a:rPr lang="en-US" b="0" baseline="0" dirty="0" smtClean="0"/>
              <a:t> diagram provides a more detailed view of the TSDS Support Process, again starting from the LEA/Campus user. The latter part of the process is continued on the following slide.  Note that at each stage the resources available to that tier of support are delineated.</a:t>
            </a:r>
          </a:p>
          <a:p>
            <a:endParaRPr lang="en-US" b="0" dirty="0" smtClean="0"/>
          </a:p>
          <a:p>
            <a:r>
              <a:rPr lang="en-US" b="1" dirty="0" smtClean="0"/>
              <a:t>Trainer Notes:</a:t>
            </a:r>
          </a:p>
          <a:p>
            <a:r>
              <a:rPr lang="en-US" b="0" dirty="0" smtClean="0"/>
              <a:t>Read</a:t>
            </a:r>
            <a:r>
              <a:rPr lang="en-US" b="0" baseline="0" dirty="0" smtClean="0"/>
              <a:t> through the process flow diagram step by step.  </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34</a:t>
            </a:fld>
            <a:endParaRPr lang="en-US" dirty="0"/>
          </a:p>
        </p:txBody>
      </p:sp>
    </p:spTree>
    <p:extLst>
      <p:ext uri="{BB962C8B-B14F-4D97-AF65-F5344CB8AC3E}">
        <p14:creationId xmlns="" xmlns:p14="http://schemas.microsoft.com/office/powerpoint/2010/main" val="602133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This</a:t>
            </a:r>
            <a:r>
              <a:rPr lang="en-US" b="0" baseline="0" dirty="0" smtClean="0"/>
              <a:t> is continued from the previous slide, at the point that the L2 cannot resole the issue using the available resources. Let’s take a moment and download the diagram from this course in Project Share.  </a:t>
            </a:r>
          </a:p>
          <a:p>
            <a:endParaRPr lang="en-US" b="0" dirty="0" smtClean="0"/>
          </a:p>
          <a:p>
            <a:r>
              <a:rPr lang="en-US" b="1" dirty="0" smtClean="0"/>
              <a:t>Trainer Notes:</a:t>
            </a:r>
          </a:p>
          <a:p>
            <a:r>
              <a:rPr lang="en-US" b="0" dirty="0" smtClean="0"/>
              <a:t>Read</a:t>
            </a:r>
            <a:r>
              <a:rPr lang="en-US" b="0" baseline="0" dirty="0" smtClean="0"/>
              <a:t> through the process flow diagram step by step and allow participants time to review the diagram on their own.  Log in to Project Share and model how to access the diagram.  </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35</a:t>
            </a:fld>
            <a:endParaRPr lang="en-US" dirty="0"/>
          </a:p>
        </p:txBody>
      </p:sp>
    </p:spTree>
    <p:extLst>
      <p:ext uri="{BB962C8B-B14F-4D97-AF65-F5344CB8AC3E}">
        <p14:creationId xmlns="" xmlns:p14="http://schemas.microsoft.com/office/powerpoint/2010/main" val="2369839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106000"/>
              </a:lnSpc>
              <a:spcBef>
                <a:spcPts val="600"/>
              </a:spcBef>
              <a:spcAft>
                <a:spcPts val="300"/>
              </a:spcAft>
            </a:pPr>
            <a:r>
              <a:rPr lang="en-US" sz="1800" b="0" dirty="0" smtClean="0">
                <a:solidFill>
                  <a:schemeClr val="accent2"/>
                </a:solidFill>
              </a:rPr>
              <a:t>Pre-requisites that are needed prior to this training: </a:t>
            </a:r>
          </a:p>
          <a:p>
            <a:pPr lvl="1">
              <a:lnSpc>
                <a:spcPct val="106000"/>
              </a:lnSpc>
              <a:spcBef>
                <a:spcPts val="600"/>
              </a:spcBef>
              <a:spcAft>
                <a:spcPts val="300"/>
              </a:spcAft>
            </a:pPr>
            <a:r>
              <a:rPr lang="en-US" sz="1800" dirty="0" smtClean="0"/>
              <a:t>Participants must have a valid log in for the TSDS Portal</a:t>
            </a:r>
          </a:p>
          <a:p>
            <a:pPr lvl="1">
              <a:lnSpc>
                <a:spcPct val="106000"/>
              </a:lnSpc>
              <a:spcBef>
                <a:spcPts val="600"/>
              </a:spcBef>
              <a:spcAft>
                <a:spcPts val="300"/>
              </a:spcAft>
            </a:pPr>
            <a:r>
              <a:rPr lang="en-US" sz="1800" dirty="0" smtClean="0"/>
              <a:t>Participants must have a valid log in for Project Share</a:t>
            </a:r>
          </a:p>
          <a:p>
            <a:pPr lvl="1">
              <a:lnSpc>
                <a:spcPct val="106000"/>
              </a:lnSpc>
              <a:spcBef>
                <a:spcPts val="600"/>
              </a:spcBef>
              <a:spcAft>
                <a:spcPts val="300"/>
              </a:spcAft>
            </a:pPr>
            <a:endParaRPr lang="en-US" sz="1800" dirty="0" smtClean="0"/>
          </a:p>
          <a:p>
            <a:pPr lvl="0">
              <a:lnSpc>
                <a:spcPct val="106000"/>
              </a:lnSpc>
              <a:spcBef>
                <a:spcPts val="600"/>
              </a:spcBef>
              <a:spcAft>
                <a:spcPts val="300"/>
              </a:spcAft>
            </a:pPr>
            <a:r>
              <a:rPr lang="en-US" sz="1900" u="sng" dirty="0" smtClean="0"/>
              <a:t>Training Prerequisites</a:t>
            </a:r>
            <a:r>
              <a:rPr lang="en-US" sz="1900" dirty="0" smtClean="0"/>
              <a:t>: </a:t>
            </a:r>
          </a:p>
          <a:p>
            <a:pPr lvl="1">
              <a:lnSpc>
                <a:spcPct val="106000"/>
              </a:lnSpc>
              <a:spcBef>
                <a:spcPts val="600"/>
              </a:spcBef>
              <a:spcAft>
                <a:spcPts val="300"/>
              </a:spcAft>
            </a:pPr>
            <a:r>
              <a:rPr lang="en-US" sz="1900" dirty="0" smtClean="0"/>
              <a:t>All participants should attend TSDS Technical Course 1: Overview of TSDS and TSDS High Level End User Process Map </a:t>
            </a:r>
          </a:p>
          <a:p>
            <a:pPr lvl="1">
              <a:lnSpc>
                <a:spcPct val="106000"/>
              </a:lnSpc>
              <a:spcBef>
                <a:spcPts val="600"/>
              </a:spcBef>
              <a:spcAft>
                <a:spcPts val="300"/>
              </a:spcAft>
            </a:pPr>
            <a:r>
              <a:rPr lang="en-US" sz="1900" dirty="0" smtClean="0"/>
              <a:t>Dependent on Level 3 Role, the following TSDS Technical Courses:</a:t>
            </a:r>
          </a:p>
          <a:p>
            <a:pPr lvl="2">
              <a:lnSpc>
                <a:spcPct val="106000"/>
              </a:lnSpc>
              <a:spcBef>
                <a:spcPts val="600"/>
              </a:spcBef>
              <a:spcAft>
                <a:spcPts val="300"/>
              </a:spcAft>
            </a:pPr>
            <a:r>
              <a:rPr lang="en-US" sz="1900" dirty="0" smtClean="0"/>
              <a:t>Course 2: TSDS Client-Side Validation Tool</a:t>
            </a:r>
          </a:p>
          <a:p>
            <a:pPr lvl="2">
              <a:lnSpc>
                <a:spcPct val="106000"/>
              </a:lnSpc>
              <a:spcBef>
                <a:spcPts val="600"/>
              </a:spcBef>
              <a:spcAft>
                <a:spcPts val="300"/>
              </a:spcAft>
            </a:pPr>
            <a:r>
              <a:rPr lang="en-US" sz="1900" dirty="0" smtClean="0"/>
              <a:t>Course 3: Loading Data into the ODS</a:t>
            </a:r>
          </a:p>
          <a:p>
            <a:pPr lvl="2">
              <a:lnSpc>
                <a:spcPct val="106000"/>
              </a:lnSpc>
              <a:spcBef>
                <a:spcPts val="600"/>
              </a:spcBef>
              <a:spcAft>
                <a:spcPts val="300"/>
              </a:spcAft>
            </a:pPr>
            <a:r>
              <a:rPr lang="en-US" sz="1900" dirty="0" smtClean="0"/>
              <a:t>Course 4: Managing Data Loads into the PDM</a:t>
            </a:r>
          </a:p>
          <a:p>
            <a:pPr lvl="2">
              <a:lnSpc>
                <a:spcPct val="106000"/>
              </a:lnSpc>
              <a:spcBef>
                <a:spcPts val="600"/>
              </a:spcBef>
              <a:spcAft>
                <a:spcPts val="300"/>
              </a:spcAft>
            </a:pPr>
            <a:r>
              <a:rPr lang="en-US" sz="1900" dirty="0" smtClean="0"/>
              <a:t>Course 5: Managing Data Loads into the DDM</a:t>
            </a:r>
          </a:p>
          <a:p>
            <a:pPr lvl="2">
              <a:lnSpc>
                <a:spcPct val="106000"/>
              </a:lnSpc>
              <a:spcBef>
                <a:spcPts val="600"/>
              </a:spcBef>
              <a:spcAft>
                <a:spcPts val="300"/>
              </a:spcAft>
            </a:pPr>
            <a:r>
              <a:rPr lang="en-US" sz="1900" dirty="0" smtClean="0"/>
              <a:t>Course 6: studentGPS™ Dashboards Configuration and Administrative Tasks</a:t>
            </a:r>
          </a:p>
          <a:p>
            <a:pPr lvl="1">
              <a:lnSpc>
                <a:spcPct val="106000"/>
              </a:lnSpc>
              <a:spcBef>
                <a:spcPts val="600"/>
              </a:spcBef>
              <a:spcAft>
                <a:spcPts val="300"/>
              </a:spcAft>
            </a:pPr>
            <a:endParaRPr lang="en-US" sz="1800" dirty="0" smtClean="0"/>
          </a:p>
          <a:p>
            <a:pPr lvl="0">
              <a:lnSpc>
                <a:spcPct val="106000"/>
              </a:lnSpc>
              <a:spcBef>
                <a:spcPts val="600"/>
              </a:spcBef>
              <a:spcAft>
                <a:spcPts val="300"/>
              </a:spcAft>
            </a:pPr>
            <a:r>
              <a:rPr lang="en-US" sz="2400" dirty="0" smtClean="0"/>
              <a:t>*As</a:t>
            </a:r>
            <a:r>
              <a:rPr lang="en-US" sz="2400" baseline="0" dirty="0" smtClean="0"/>
              <a:t> Level 3 requires a higher level of technical expertise, the assignments are geared towards specific roles.  Areas of expertise are specialized versus general.  </a:t>
            </a:r>
            <a:endParaRPr lang="en-US" sz="2400" dirty="0" smtClean="0"/>
          </a:p>
          <a:p>
            <a:pPr lvl="0">
              <a:lnSpc>
                <a:spcPct val="106000"/>
              </a:lnSpc>
              <a:spcBef>
                <a:spcPts val="600"/>
              </a:spcBef>
              <a:spcAft>
                <a:spcPts val="300"/>
              </a:spcAft>
            </a:pPr>
            <a:endParaRPr lang="en-US" sz="18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a:t>
            </a:fld>
            <a:endParaRPr lang="en-US" dirty="0"/>
          </a:p>
        </p:txBody>
      </p:sp>
    </p:spTree>
    <p:extLst>
      <p:ext uri="{BB962C8B-B14F-4D97-AF65-F5344CB8AC3E}">
        <p14:creationId xmlns="" xmlns:p14="http://schemas.microsoft.com/office/powerpoint/2010/main" val="27564176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dirty="0" smtClean="0"/>
              <a:t>LEA or Campus User identifies an issue and researches the TSDS Support Knowledge Base</a:t>
            </a:r>
          </a:p>
          <a:p>
            <a:pPr marL="342900" indent="-342900">
              <a:buFont typeface="+mj-lt"/>
              <a:buAutoNum type="arabicPeriod"/>
            </a:pPr>
            <a:r>
              <a:rPr lang="en-US" dirty="0" smtClean="0"/>
              <a:t>LEA or Campus User opens a support ticket through the TSDS Portal</a:t>
            </a:r>
          </a:p>
          <a:p>
            <a:pPr marL="342900" indent="-342900">
              <a:buFont typeface="+mj-lt"/>
              <a:buAutoNum type="arabicPeriod"/>
            </a:pPr>
            <a:r>
              <a:rPr lang="en-US" dirty="0" smtClean="0"/>
              <a:t>Level I (the LEA Data Steward) reviews the ticket</a:t>
            </a:r>
          </a:p>
          <a:p>
            <a:pPr marL="662940" lvl="1" indent="-342900">
              <a:buFont typeface="+mj-lt"/>
              <a:buAutoNum type="arabicPeriod"/>
            </a:pPr>
            <a:r>
              <a:rPr lang="en-US" dirty="0" smtClean="0"/>
              <a:t>Level 1 researches the possible data or system issues at the LEA or Campus</a:t>
            </a:r>
          </a:p>
          <a:p>
            <a:pPr marL="937260" lvl="2" indent="-342900">
              <a:buFont typeface="+mj-lt"/>
              <a:buAutoNum type="arabicPeriod"/>
            </a:pPr>
            <a:r>
              <a:rPr lang="en-US" dirty="0" smtClean="0"/>
              <a:t>Support tickets could include</a:t>
            </a:r>
          </a:p>
          <a:p>
            <a:pPr marL="1394460" lvl="3" indent="-342900">
              <a:buFont typeface="+mj-lt"/>
              <a:buAutoNum type="arabicPeriod"/>
            </a:pPr>
            <a:r>
              <a:rPr lang="en-US" dirty="0" smtClean="0"/>
              <a:t>Bug in the</a:t>
            </a:r>
            <a:r>
              <a:rPr lang="en-US" baseline="0" dirty="0" smtClean="0"/>
              <a:t> application</a:t>
            </a:r>
            <a:endParaRPr lang="en-US" dirty="0" smtClean="0"/>
          </a:p>
          <a:p>
            <a:pPr marL="1394460" lvl="3" indent="-342900">
              <a:buFont typeface="+mj-lt"/>
              <a:buAutoNum type="arabicPeriod"/>
            </a:pPr>
            <a:r>
              <a:rPr lang="en-US" dirty="0" smtClean="0"/>
              <a:t>Enhancement requests </a:t>
            </a:r>
          </a:p>
          <a:p>
            <a:pPr marL="1394460" lvl="3" indent="-342900">
              <a:buFont typeface="+mj-lt"/>
              <a:buAutoNum type="arabicPeriod"/>
            </a:pPr>
            <a:r>
              <a:rPr lang="en-US" dirty="0" smtClean="0"/>
              <a:t>Questions</a:t>
            </a:r>
          </a:p>
          <a:p>
            <a:pPr marL="937260" lvl="2" indent="-342900">
              <a:buFont typeface="+mj-lt"/>
              <a:buAutoNum type="arabicPeriod"/>
            </a:pPr>
            <a:r>
              <a:rPr lang="en-US" dirty="0" smtClean="0"/>
              <a:t>If the issue is resolved the support ticket</a:t>
            </a:r>
            <a:r>
              <a:rPr lang="en-US" baseline="0" dirty="0" smtClean="0"/>
              <a:t> status</a:t>
            </a:r>
            <a:r>
              <a:rPr lang="en-US" dirty="0" smtClean="0"/>
              <a:t> is set to</a:t>
            </a:r>
            <a:r>
              <a:rPr lang="en-US" baseline="0" dirty="0" smtClean="0"/>
              <a:t> Resolved</a:t>
            </a:r>
            <a:endParaRPr lang="en-US" dirty="0" smtClean="0"/>
          </a:p>
          <a:p>
            <a:pPr marL="937260" lvl="2" indent="-342900">
              <a:buFont typeface="+mj-lt"/>
              <a:buAutoNum type="arabicPeriod"/>
            </a:pPr>
            <a:r>
              <a:rPr lang="en-US" dirty="0" smtClean="0"/>
              <a:t>If the issue is not resolved, the support ticket is escalated to Level 2</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36</a:t>
            </a:fld>
            <a:endParaRPr lang="en-US" dirty="0"/>
          </a:p>
        </p:txBody>
      </p:sp>
    </p:spTree>
    <p:extLst>
      <p:ext uri="{BB962C8B-B14F-4D97-AF65-F5344CB8AC3E}">
        <p14:creationId xmlns="" xmlns:p14="http://schemas.microsoft.com/office/powerpoint/2010/main" val="13603357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dirty="0" smtClean="0"/>
              <a:t>Level 2 (the ESC Technical Champion) reviews the support ticket</a:t>
            </a:r>
          </a:p>
          <a:p>
            <a:pPr marL="662940" lvl="1" indent="-342900">
              <a:buFont typeface="+mj-lt"/>
              <a:buAutoNum type="arabicPeriod"/>
            </a:pPr>
            <a:r>
              <a:rPr lang="en-US" dirty="0" smtClean="0"/>
              <a:t>If necessary  the Level 2 may communicate directly with the ticket initiator in order to get  more information</a:t>
            </a:r>
          </a:p>
          <a:p>
            <a:pPr marL="662940" lvl="1" indent="-342900">
              <a:buFont typeface="+mj-lt"/>
              <a:buAutoNum type="arabicPeriod"/>
            </a:pPr>
            <a:r>
              <a:rPr lang="en-US" dirty="0" smtClean="0"/>
              <a:t>Level 2 troubleshoots the error files or system issues with the support of the state-wide Technical Coaches</a:t>
            </a:r>
          </a:p>
          <a:p>
            <a:pPr marL="937260" lvl="2" indent="-342900">
              <a:buFont typeface="+mj-lt"/>
              <a:buAutoNum type="arabicPeriod"/>
            </a:pPr>
            <a:r>
              <a:rPr lang="en-US" dirty="0" smtClean="0"/>
              <a:t>Level 2 may resolve the issue or provide details to Level 1 to resolve the issue</a:t>
            </a:r>
          </a:p>
          <a:p>
            <a:pPr marL="1394460" lvl="3" indent="-342900">
              <a:buFont typeface="+mj-lt"/>
              <a:buAutoNum type="arabicPeriod"/>
            </a:pPr>
            <a:r>
              <a:rPr lang="en-US" dirty="0" smtClean="0"/>
              <a:t>The support ticket status would then be set to Resolved</a:t>
            </a:r>
          </a:p>
          <a:p>
            <a:pPr marL="937260" lvl="2" indent="-342900">
              <a:buFont typeface="+mj-lt"/>
              <a:buAutoNum type="arabicPeriod"/>
            </a:pPr>
            <a:r>
              <a:rPr lang="en-US" dirty="0" smtClean="0"/>
              <a:t>If Level 2 is unable to resolve the issue then the support ticket is escalated to Level 3</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37</a:t>
            </a:fld>
            <a:endParaRPr lang="en-US" dirty="0"/>
          </a:p>
        </p:txBody>
      </p:sp>
    </p:spTree>
    <p:extLst>
      <p:ext uri="{BB962C8B-B14F-4D97-AF65-F5344CB8AC3E}">
        <p14:creationId xmlns="" xmlns:p14="http://schemas.microsoft.com/office/powerpoint/2010/main" val="15032144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dirty="0" smtClean="0"/>
              <a:t>Level 3 (TEA Help Desk) reviews the support ticket</a:t>
            </a:r>
          </a:p>
          <a:p>
            <a:pPr marL="662940" lvl="1" indent="-342900">
              <a:buFont typeface="+mj-lt"/>
              <a:buAutoNum type="arabicPeriod"/>
            </a:pPr>
            <a:r>
              <a:rPr lang="en-US" dirty="0" smtClean="0"/>
              <a:t>If necessary Level 3 may communicate directly with the ticket initiator in order to get  more information</a:t>
            </a:r>
          </a:p>
          <a:p>
            <a:pPr marL="662940" lvl="1" indent="-342900">
              <a:buFont typeface="+mj-lt"/>
              <a:buAutoNum type="arabicPeriod"/>
            </a:pPr>
            <a:r>
              <a:rPr lang="en-US" dirty="0" smtClean="0"/>
              <a:t>Level 3 troubleshoots the error files or system issues </a:t>
            </a:r>
          </a:p>
          <a:p>
            <a:pPr marL="662940" lvl="1" indent="-342900">
              <a:buFont typeface="+mj-lt"/>
              <a:buAutoNum type="arabicPeriod"/>
            </a:pPr>
            <a:r>
              <a:rPr lang="en-US" dirty="0" smtClean="0"/>
              <a:t>Level 3 may resolve the issue or provide details to Level 2 or Level 1 to resolve the issue</a:t>
            </a:r>
          </a:p>
          <a:p>
            <a:pPr marL="1394460" lvl="3" indent="-342900">
              <a:buFont typeface="+mj-lt"/>
              <a:buAutoNum type="arabicPeriod"/>
            </a:pPr>
            <a:r>
              <a:rPr lang="en-US" dirty="0" smtClean="0"/>
              <a:t>The support ticket status</a:t>
            </a:r>
            <a:r>
              <a:rPr lang="en-US" baseline="0" dirty="0" smtClean="0"/>
              <a:t> </a:t>
            </a:r>
            <a:r>
              <a:rPr lang="en-US" dirty="0" smtClean="0"/>
              <a:t>would then be set</a:t>
            </a:r>
            <a:r>
              <a:rPr lang="en-US" baseline="0" dirty="0" smtClean="0"/>
              <a:t> to </a:t>
            </a:r>
            <a:r>
              <a:rPr lang="en-US" dirty="0" smtClean="0"/>
              <a:t>Resolved</a:t>
            </a:r>
          </a:p>
          <a:p>
            <a:pPr marL="480060" lvl="1" indent="-342900">
              <a:buFont typeface="+mj-lt"/>
              <a:buAutoNum type="arabicPeriod"/>
            </a:pPr>
            <a:r>
              <a:rPr lang="en-US" dirty="0" smtClean="0"/>
              <a:t>If Level 3 is unable to resolve the issue then the Level 4 component is identified</a:t>
            </a:r>
          </a:p>
          <a:p>
            <a:pPr marL="1394460" lvl="3" indent="-342900">
              <a:buFont typeface="+mj-lt"/>
              <a:buAutoNum type="arabicPeriod"/>
            </a:pPr>
            <a:r>
              <a:rPr lang="en-US" dirty="0" smtClean="0"/>
              <a:t>The support ticket is then escalated to Level 4</a:t>
            </a:r>
          </a:p>
          <a:p>
            <a:pPr marL="0" indent="0">
              <a:buFont typeface="+mj-lt"/>
              <a:buNone/>
            </a:pP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38</a:t>
            </a:fld>
            <a:endParaRPr lang="en-US" dirty="0"/>
          </a:p>
        </p:txBody>
      </p:sp>
    </p:spTree>
    <p:extLst>
      <p:ext uri="{BB962C8B-B14F-4D97-AF65-F5344CB8AC3E}">
        <p14:creationId xmlns="" xmlns:p14="http://schemas.microsoft.com/office/powerpoint/2010/main" val="15032144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mj-lt"/>
              <a:buAutoNum type="arabicPeriod"/>
            </a:pPr>
            <a:r>
              <a:rPr lang="en-US" dirty="0" smtClean="0"/>
              <a:t>Level 4 (TEA and Subject Matter Experts) reviews the support ticket</a:t>
            </a:r>
          </a:p>
          <a:p>
            <a:pPr marL="662940" lvl="1" indent="-342900">
              <a:buFont typeface="+mj-lt"/>
              <a:buAutoNum type="arabicPeriod"/>
            </a:pPr>
            <a:r>
              <a:rPr lang="en-US" dirty="0" smtClean="0"/>
              <a:t>If necessary Level 4 may communicate directly with the ticket initiator in order to get  more information</a:t>
            </a:r>
          </a:p>
          <a:p>
            <a:pPr marL="662940" lvl="1" indent="-342900">
              <a:buFont typeface="+mj-lt"/>
              <a:buAutoNum type="arabicPeriod"/>
            </a:pPr>
            <a:r>
              <a:rPr lang="en-US" dirty="0" smtClean="0"/>
              <a:t>Level 4 troubleshoots the error files or system issues </a:t>
            </a:r>
          </a:p>
          <a:p>
            <a:pPr marL="662940" lvl="1" indent="-342900">
              <a:buFont typeface="+mj-lt"/>
              <a:buAutoNum type="arabicPeriod"/>
            </a:pPr>
            <a:r>
              <a:rPr lang="en-US" dirty="0" smtClean="0"/>
              <a:t>Level 4 may resolve the issue or provide details to prior levels to resolve the issue</a:t>
            </a:r>
          </a:p>
          <a:p>
            <a:pPr marL="1394460" lvl="3" indent="-342900">
              <a:buFont typeface="+mj-lt"/>
              <a:buAutoNum type="arabicPeriod"/>
            </a:pPr>
            <a:r>
              <a:rPr lang="en-US" dirty="0" smtClean="0"/>
              <a:t>The support ticket status</a:t>
            </a:r>
            <a:r>
              <a:rPr lang="en-US" baseline="0" dirty="0" smtClean="0"/>
              <a:t> </a:t>
            </a:r>
            <a:r>
              <a:rPr lang="en-US" dirty="0" smtClean="0"/>
              <a:t>would then be set</a:t>
            </a:r>
            <a:r>
              <a:rPr lang="en-US" baseline="0" dirty="0" smtClean="0"/>
              <a:t> to </a:t>
            </a:r>
            <a:r>
              <a:rPr lang="en-US" dirty="0" smtClean="0"/>
              <a:t>Resolved</a:t>
            </a:r>
          </a:p>
          <a:p>
            <a:pPr marL="0" indent="0">
              <a:buFont typeface="+mj-lt"/>
              <a:buNone/>
            </a:pP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39</a:t>
            </a:fld>
            <a:endParaRPr lang="en-US" dirty="0"/>
          </a:p>
        </p:txBody>
      </p:sp>
    </p:spTree>
    <p:extLst>
      <p:ext uri="{BB962C8B-B14F-4D97-AF65-F5344CB8AC3E}">
        <p14:creationId xmlns="" xmlns:p14="http://schemas.microsoft.com/office/powerpoint/2010/main" val="15032144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Each support ticket will be assigned a level of severity.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As the ticket is escalated or circumstances evolve, the severity level can be revised.</a:t>
            </a:r>
          </a:p>
          <a:p>
            <a:r>
              <a:rPr lang="en-US" dirty="0" smtClean="0"/>
              <a:t>Each level of severity requires that the incident be resolved within a certain time frame.</a:t>
            </a:r>
          </a:p>
          <a:p>
            <a:endParaRPr lang="en-US" dirty="0" smtClean="0"/>
          </a:p>
          <a:p>
            <a:r>
              <a:rPr lang="en-US" b="1" dirty="0" smtClean="0"/>
              <a:t>Trainer</a:t>
            </a:r>
            <a:r>
              <a:rPr lang="en-US" b="1" baseline="0" dirty="0" smtClean="0"/>
              <a:t> Notes:</a:t>
            </a:r>
          </a:p>
          <a:p>
            <a:r>
              <a:rPr lang="en-US" b="0" baseline="0" dirty="0" smtClean="0"/>
              <a:t>Read through the table.</a:t>
            </a:r>
            <a:endParaRPr lang="en-US" b="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40</a:t>
            </a:fld>
            <a:endParaRPr lang="en-US" dirty="0"/>
          </a:p>
        </p:txBody>
      </p:sp>
    </p:spTree>
    <p:extLst>
      <p:ext uri="{BB962C8B-B14F-4D97-AF65-F5344CB8AC3E}">
        <p14:creationId xmlns="" xmlns:p14="http://schemas.microsoft.com/office/powerpoint/2010/main" val="28267351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022">
              <a:defRPr/>
            </a:pPr>
            <a:r>
              <a:rPr lang="en-US" baseline="0" dirty="0" smtClean="0"/>
              <a:t>There will be data or system issues that cannot be resolved at Level 3.  However, prior to escalating the support ticket to Level 4, Level 3 should thoroughly research the support resources and leverage Level 3 support contacts.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41</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a:t>
            </a:r>
            <a:r>
              <a:rPr lang="en-US" baseline="0" dirty="0" smtClean="0"/>
              <a:t> next sections we will discuss each of the resources referenced in the Level 3 Action Plan.  Prior to escalating the support ticket to Level 4, Level 3 should:</a:t>
            </a:r>
          </a:p>
          <a:p>
            <a:pPr marL="342900" indent="-342900">
              <a:buSzPct val="100000"/>
              <a:buFont typeface="+mj-lt"/>
              <a:buAutoNum type="arabicPeriod"/>
            </a:pPr>
            <a:r>
              <a:rPr lang="en-US" dirty="0" smtClean="0"/>
              <a:t>Search the TSDS Support Knowledge Base for a documented resolution</a:t>
            </a:r>
          </a:p>
          <a:p>
            <a:pPr marL="342900" indent="-342900">
              <a:buSzPct val="100000"/>
              <a:buFont typeface="+mj-lt"/>
              <a:buAutoNum type="arabicPeriod"/>
            </a:pPr>
            <a:r>
              <a:rPr lang="en-US" dirty="0" smtClean="0"/>
              <a:t>Review the user documentation for the target TSDS subsystem under the support materials in TIMS</a:t>
            </a:r>
          </a:p>
          <a:p>
            <a:pPr marL="342900" indent="-342900">
              <a:buSzPct val="100000"/>
              <a:buFont typeface="+mj-lt"/>
              <a:buAutoNum type="arabicPeriod"/>
            </a:pPr>
            <a:r>
              <a:rPr lang="en-US" dirty="0" smtClean="0"/>
              <a:t>Review the internal Knowledge Base</a:t>
            </a:r>
          </a:p>
          <a:p>
            <a:pPr marL="342900" indent="-342900">
              <a:buSzPct val="100000"/>
              <a:buFont typeface="+mj-lt"/>
              <a:buAutoNum type="arabicPeriod"/>
            </a:pPr>
            <a:r>
              <a:rPr lang="en-US" dirty="0" smtClean="0"/>
              <a:t>If necessary, contact other Level 3 support roles for cross-team resolution</a:t>
            </a:r>
          </a:p>
          <a:p>
            <a:pPr marL="662940" lvl="1" indent="-342900">
              <a:buSzPct val="100000"/>
              <a:buFont typeface="+mj-lt"/>
              <a:buAutoNum type="arabicPeriod"/>
            </a:pPr>
            <a:r>
              <a:rPr lang="en-US" dirty="0" smtClean="0"/>
              <a:t>If a new issue and resolution has been identified, populate the Knowledge Base repository and change the status of the ticket to Resolved</a:t>
            </a:r>
          </a:p>
          <a:p>
            <a:pPr marL="342900" indent="-342900">
              <a:buSzPct val="100000"/>
              <a:buFont typeface="+mj-lt"/>
              <a:buAutoNum type="arabicPeriod"/>
            </a:pPr>
            <a:r>
              <a:rPr lang="en-US" dirty="0" smtClean="0"/>
              <a:t>If none of the above lead to a resolution, identify the Level 4 component</a:t>
            </a:r>
          </a:p>
          <a:p>
            <a:pPr marL="342900" indent="-342900">
              <a:buSzPct val="100000"/>
              <a:buFont typeface="+mj-lt"/>
              <a:buAutoNum type="arabicPeriod"/>
            </a:pPr>
            <a:r>
              <a:rPr lang="en-US" dirty="0" smtClean="0"/>
              <a:t>Escalate the issue to Level 4</a:t>
            </a:r>
          </a:p>
          <a:p>
            <a:endParaRPr lang="en-US"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42</a:t>
            </a:fld>
            <a:endParaRPr lang="en-US" dirty="0"/>
          </a:p>
        </p:txBody>
      </p:sp>
    </p:spTree>
    <p:extLst>
      <p:ext uri="{BB962C8B-B14F-4D97-AF65-F5344CB8AC3E}">
        <p14:creationId xmlns="" xmlns:p14="http://schemas.microsoft.com/office/powerpoint/2010/main" val="20208277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022">
              <a:defRPr/>
            </a:pPr>
            <a:r>
              <a:rPr lang="en-US" baseline="0" dirty="0" smtClean="0"/>
              <a:t>Level 4 ultimately is responsible for making sure all support tickets are resolved.  Level 4 relies on the team of SMEs to perform an analysis of the issue and creating a resolution.  Level 4 likewise assists with developing the documentation on new resolutions. </a:t>
            </a:r>
          </a:p>
        </p:txBody>
      </p:sp>
      <p:sp>
        <p:nvSpPr>
          <p:cNvPr id="4" name="Slide Number Placeholder 3"/>
          <p:cNvSpPr>
            <a:spLocks noGrp="1"/>
          </p:cNvSpPr>
          <p:nvPr>
            <p:ph type="sldNum" sz="quarter" idx="10"/>
          </p:nvPr>
        </p:nvSpPr>
        <p:spPr/>
        <p:txBody>
          <a:bodyPr/>
          <a:lstStyle/>
          <a:p>
            <a:fld id="{7872E534-9B96-469B-99C0-8551271B58B1}" type="slidenum">
              <a:rPr lang="en-US" smtClean="0"/>
              <a:pPr/>
              <a:t>43</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a:t>
            </a:r>
            <a:r>
              <a:rPr lang="en-US" baseline="0" dirty="0" smtClean="0"/>
              <a:t> next sections we will discuss each of the resources referenced in the Level 4 Action Plan. </a:t>
            </a:r>
          </a:p>
          <a:p>
            <a:endParaRPr lang="en-US" baseline="0" dirty="0" smtClean="0"/>
          </a:p>
          <a:p>
            <a:pPr marL="342900" indent="-342900">
              <a:buSzPct val="100000"/>
              <a:buFont typeface="+mj-lt"/>
              <a:buAutoNum type="arabicPeriod"/>
            </a:pPr>
            <a:r>
              <a:rPr lang="en-US" dirty="0" smtClean="0"/>
              <a:t>Search the TSDS Support Knowledge Base for a documented resolution</a:t>
            </a:r>
          </a:p>
          <a:p>
            <a:pPr marL="342900" indent="-342900">
              <a:buSzPct val="100000"/>
              <a:buFont typeface="+mj-lt"/>
              <a:buAutoNum type="arabicPeriod"/>
            </a:pPr>
            <a:r>
              <a:rPr lang="en-US" dirty="0" smtClean="0"/>
              <a:t>Review the user documentation for the target TSDS subsystem under the support materials in TIMS</a:t>
            </a:r>
          </a:p>
          <a:p>
            <a:pPr marL="342900" indent="-342900">
              <a:buSzPct val="100000"/>
              <a:buFont typeface="+mj-lt"/>
              <a:buAutoNum type="arabicPeriod"/>
            </a:pPr>
            <a:r>
              <a:rPr lang="en-US" dirty="0" smtClean="0"/>
              <a:t>Review the internal Knowledge Base</a:t>
            </a:r>
          </a:p>
          <a:p>
            <a:pPr marL="342900" indent="-342900">
              <a:buSzPct val="100000"/>
              <a:buFont typeface="+mj-lt"/>
              <a:buAutoNum type="arabicPeriod"/>
            </a:pPr>
            <a:r>
              <a:rPr lang="en-US" dirty="0" smtClean="0"/>
              <a:t>Execute the internal process of source code fix and testing</a:t>
            </a:r>
            <a:endParaRPr lang="en-US" b="1" dirty="0" smtClean="0"/>
          </a:p>
          <a:p>
            <a:pPr marL="342900" indent="-342900">
              <a:buSzPct val="100000"/>
              <a:buFont typeface="+mj-lt"/>
              <a:buAutoNum type="arabicPeriod"/>
            </a:pPr>
            <a:r>
              <a:rPr lang="en-US" dirty="0" smtClean="0"/>
              <a:t>If necessary, contact other TEA SMEs for cross-team resolution</a:t>
            </a:r>
          </a:p>
          <a:p>
            <a:pPr marL="342900" indent="-342900">
              <a:buSzPct val="100000"/>
              <a:buFont typeface="+mj-lt"/>
              <a:buAutoNum type="arabicPeriod"/>
            </a:pPr>
            <a:r>
              <a:rPr lang="en-US" dirty="0" smtClean="0"/>
              <a:t>Identify a resolution to the issue</a:t>
            </a:r>
          </a:p>
          <a:p>
            <a:pPr marL="662940" lvl="1" indent="-342900">
              <a:buSzPct val="100000"/>
              <a:buFont typeface="+mj-lt"/>
              <a:buAutoNum type="arabicPeriod"/>
            </a:pPr>
            <a:r>
              <a:rPr lang="en-US" dirty="0" smtClean="0"/>
              <a:t>Document the resolution in the Knowledge Base repository</a:t>
            </a:r>
          </a:p>
          <a:p>
            <a:pPr marL="662940" lvl="1" indent="-342900">
              <a:buSzPct val="100000"/>
              <a:buFont typeface="+mj-lt"/>
              <a:buAutoNum type="arabicPeriod"/>
            </a:pPr>
            <a:r>
              <a:rPr lang="en-US" dirty="0" smtClean="0"/>
              <a:t>Change the status of the ticket to Resolved</a:t>
            </a:r>
          </a:p>
          <a:p>
            <a:endParaRPr lang="en-US" baseline="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44</a:t>
            </a:fld>
            <a:endParaRPr lang="en-US" dirty="0"/>
          </a:p>
        </p:txBody>
      </p:sp>
    </p:spTree>
    <p:extLst>
      <p:ext uri="{BB962C8B-B14F-4D97-AF65-F5344CB8AC3E}">
        <p14:creationId xmlns="" xmlns:p14="http://schemas.microsoft.com/office/powerpoint/2010/main" val="20208277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022">
              <a:defRPr/>
            </a:pPr>
            <a:r>
              <a:rPr lang="en-US" baseline="0" dirty="0" smtClean="0"/>
              <a:t>The first resource to check is the TSDS Support Knowledge Base.  This is a body of documented resolutions that will continue to expand based on incoming support tickets that are then catalogued by Level 3 into the Knowledge Base repository.</a:t>
            </a:r>
          </a:p>
        </p:txBody>
      </p:sp>
      <p:sp>
        <p:nvSpPr>
          <p:cNvPr id="4" name="Slide Number Placeholder 3"/>
          <p:cNvSpPr>
            <a:spLocks noGrp="1"/>
          </p:cNvSpPr>
          <p:nvPr>
            <p:ph type="sldNum" sz="quarter" idx="10"/>
          </p:nvPr>
        </p:nvSpPr>
        <p:spPr/>
        <p:txBody>
          <a:bodyPr/>
          <a:lstStyle/>
          <a:p>
            <a:fld id="{7872E534-9B96-469B-99C0-8551271B58B1}" type="slidenum">
              <a:rPr lang="en-US" smtClean="0"/>
              <a:pPr/>
              <a:t>45</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106000"/>
              </a:lnSpc>
              <a:spcBef>
                <a:spcPts val="600"/>
              </a:spcBef>
              <a:spcAft>
                <a:spcPts val="300"/>
              </a:spcAft>
            </a:pPr>
            <a:r>
              <a:rPr lang="en-US" sz="1900" u="sng" dirty="0" smtClean="0"/>
              <a:t>Training Prerequisites</a:t>
            </a:r>
            <a:r>
              <a:rPr lang="en-US" sz="1900" dirty="0" smtClean="0"/>
              <a:t>: </a:t>
            </a:r>
          </a:p>
          <a:p>
            <a:pPr lvl="1">
              <a:lnSpc>
                <a:spcPct val="106000"/>
              </a:lnSpc>
              <a:spcBef>
                <a:spcPts val="600"/>
              </a:spcBef>
              <a:spcAft>
                <a:spcPts val="300"/>
              </a:spcAft>
            </a:pPr>
            <a:r>
              <a:rPr lang="en-US" sz="1900" dirty="0" smtClean="0"/>
              <a:t>TSDS Unique ID Training Series</a:t>
            </a:r>
          </a:p>
          <a:p>
            <a:pPr lvl="1">
              <a:lnSpc>
                <a:spcPct val="106000"/>
              </a:lnSpc>
              <a:spcBef>
                <a:spcPts val="600"/>
              </a:spcBef>
              <a:spcAft>
                <a:spcPts val="300"/>
              </a:spcAft>
            </a:pPr>
            <a:r>
              <a:rPr lang="en-US" sz="1900" dirty="0" smtClean="0"/>
              <a:t>PID/PET Search Training</a:t>
            </a:r>
          </a:p>
          <a:p>
            <a:pPr lvl="1">
              <a:lnSpc>
                <a:spcPct val="106000"/>
              </a:lnSpc>
              <a:spcBef>
                <a:spcPts val="600"/>
              </a:spcBef>
              <a:spcAft>
                <a:spcPts val="300"/>
              </a:spcAft>
            </a:pPr>
            <a:r>
              <a:rPr lang="en-US" sz="1900" dirty="0" smtClean="0"/>
              <a:t>TEAL Training: Supporting Account Access Issues</a:t>
            </a:r>
            <a:endParaRPr lang="en-US" sz="2400" dirty="0" smtClean="0"/>
          </a:p>
          <a:p>
            <a:pPr marL="457200" marR="0" lvl="1" indent="0" algn="l" defTabSz="914400" rtl="0" eaLnBrk="1" fontAlgn="auto" latinLnBrk="0" hangingPunct="1">
              <a:lnSpc>
                <a:spcPct val="106000"/>
              </a:lnSpc>
              <a:spcBef>
                <a:spcPts val="600"/>
              </a:spcBef>
              <a:spcAft>
                <a:spcPts val="300"/>
              </a:spcAft>
              <a:buClrTx/>
              <a:buSzTx/>
              <a:buFontTx/>
              <a:buNone/>
              <a:tabLst/>
              <a:defRPr/>
            </a:pPr>
            <a:r>
              <a:rPr lang="en-US" sz="1800" dirty="0" smtClean="0"/>
              <a:t>PEIMS Course 3: PEIMS Application</a:t>
            </a:r>
            <a:endParaRPr lang="en-US" sz="2000" dirty="0" smtClean="0"/>
          </a:p>
          <a:p>
            <a:pPr lvl="1">
              <a:lnSpc>
                <a:spcPct val="106000"/>
              </a:lnSpc>
              <a:spcBef>
                <a:spcPts val="600"/>
              </a:spcBef>
              <a:spcAft>
                <a:spcPts val="300"/>
              </a:spcAft>
            </a:pPr>
            <a:endParaRPr lang="en-US" sz="1800" dirty="0" smtClean="0"/>
          </a:p>
          <a:p>
            <a:pPr lvl="0">
              <a:lnSpc>
                <a:spcPct val="106000"/>
              </a:lnSpc>
              <a:spcBef>
                <a:spcPts val="600"/>
              </a:spcBef>
              <a:spcAft>
                <a:spcPts val="300"/>
              </a:spcAft>
            </a:pPr>
            <a:r>
              <a:rPr lang="en-US" sz="2400" dirty="0" smtClean="0"/>
              <a:t>*As</a:t>
            </a:r>
            <a:r>
              <a:rPr lang="en-US" sz="2400" baseline="0" dirty="0" smtClean="0"/>
              <a:t> Level 3 requires a higher level of technical expertise, the assignments are geared towards specific roles.  Areas of expertise are specialized versus general.  </a:t>
            </a:r>
            <a:endParaRPr lang="en-US" sz="2400" dirty="0" smtClean="0"/>
          </a:p>
          <a:p>
            <a:pPr lvl="0">
              <a:lnSpc>
                <a:spcPct val="106000"/>
              </a:lnSpc>
              <a:spcBef>
                <a:spcPts val="600"/>
              </a:spcBef>
              <a:spcAft>
                <a:spcPts val="300"/>
              </a:spcAft>
            </a:pPr>
            <a:endParaRPr lang="en-US" sz="18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a:t>
            </a:fld>
            <a:endParaRPr lang="en-US" dirty="0"/>
          </a:p>
        </p:txBody>
      </p:sp>
    </p:spTree>
    <p:extLst>
      <p:ext uri="{BB962C8B-B14F-4D97-AF65-F5344CB8AC3E}">
        <p14:creationId xmlns="" xmlns:p14="http://schemas.microsoft.com/office/powerpoint/2010/main" val="27564176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TSDS Support Knowledge Base is the first resource that should be checked when a potential issue is identified</a:t>
            </a:r>
          </a:p>
          <a:p>
            <a:r>
              <a:rPr lang="en-US" dirty="0" smtClean="0"/>
              <a:t>The TSDS Support Knowledge Base is the catalogue of known issues that resulted in support tickets </a:t>
            </a:r>
          </a:p>
          <a:p>
            <a:pPr lvl="1"/>
            <a:r>
              <a:rPr lang="en-US" dirty="0" smtClean="0"/>
              <a:t>The Knowledge Base will provide a documented resolution	</a:t>
            </a:r>
          </a:p>
          <a:p>
            <a:r>
              <a:rPr lang="en-US" dirty="0" smtClean="0"/>
              <a:t>Level 3 is the support level responsible for cataloging issues and resolutions in the Knowledge Base repository</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46</a:t>
            </a:fld>
            <a:endParaRPr lang="en-US" dirty="0"/>
          </a:p>
        </p:txBody>
      </p:sp>
    </p:spTree>
    <p:extLst>
      <p:ext uri="{BB962C8B-B14F-4D97-AF65-F5344CB8AC3E}">
        <p14:creationId xmlns="" xmlns:p14="http://schemas.microsoft.com/office/powerpoint/2010/main" val="36606406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Help/Support can be accessed from any page in the TSDS Portal.</a:t>
            </a:r>
            <a:r>
              <a:rPr lang="en-US" baseline="0" dirty="0" smtClean="0"/>
              <a:t>  </a:t>
            </a:r>
            <a:r>
              <a:rPr lang="en-US" dirty="0" smtClean="0"/>
              <a:t>Note the location on the topmost tool bar.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47</a:t>
            </a:fld>
            <a:endParaRPr lang="en-US" dirty="0"/>
          </a:p>
        </p:txBody>
      </p:sp>
    </p:spTree>
    <p:extLst>
      <p:ext uri="{BB962C8B-B14F-4D97-AF65-F5344CB8AC3E}">
        <p14:creationId xmlns="" xmlns:p14="http://schemas.microsoft.com/office/powerpoint/2010/main" val="7820053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Under Help/Support</a:t>
            </a:r>
            <a:r>
              <a:rPr lang="en-US" baseline="0" dirty="0" smtClean="0"/>
              <a:t> in the TSDS Portal there are three options:  Create an Incident; View My Incidents; and Search Knowledge Base.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48</a:t>
            </a:fld>
            <a:endParaRPr lang="en-US" dirty="0"/>
          </a:p>
        </p:txBody>
      </p:sp>
    </p:spTree>
    <p:extLst>
      <p:ext uri="{BB962C8B-B14F-4D97-AF65-F5344CB8AC3E}">
        <p14:creationId xmlns="" xmlns:p14="http://schemas.microsoft.com/office/powerpoint/2010/main" val="1449244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Under TSDS Support, Search Knowledge Base is one of the available options.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49</a:t>
            </a:fld>
            <a:endParaRPr lang="en-US" dirty="0"/>
          </a:p>
        </p:txBody>
      </p:sp>
    </p:spTree>
    <p:extLst>
      <p:ext uri="{BB962C8B-B14F-4D97-AF65-F5344CB8AC3E}">
        <p14:creationId xmlns="" xmlns:p14="http://schemas.microsoft.com/office/powerpoint/2010/main" val="27262822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TSDS Support Knowledge Base is located inside TIMS.</a:t>
            </a:r>
          </a:p>
          <a:p>
            <a:r>
              <a:rPr lang="en-US" dirty="0" smtClean="0"/>
              <a:t>Search for documentation using common terms</a:t>
            </a:r>
          </a:p>
          <a:p>
            <a:r>
              <a:rPr lang="en-US" dirty="0" smtClean="0"/>
              <a:t>Scroll through the list of topics using the section called Labels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50</a:t>
            </a:fld>
            <a:endParaRPr lang="en-US" dirty="0"/>
          </a:p>
        </p:txBody>
      </p:sp>
    </p:spTree>
    <p:extLst>
      <p:ext uri="{BB962C8B-B14F-4D97-AF65-F5344CB8AC3E}">
        <p14:creationId xmlns="" xmlns:p14="http://schemas.microsoft.com/office/powerpoint/2010/main" val="35523197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022">
              <a:defRPr/>
            </a:pPr>
            <a:r>
              <a:rPr lang="en-US" baseline="0" dirty="0" smtClean="0"/>
              <a:t>Let’s complete an activity together to review how to leverage the TSDS Support Knowledge Base.</a:t>
            </a:r>
          </a:p>
        </p:txBody>
      </p:sp>
      <p:sp>
        <p:nvSpPr>
          <p:cNvPr id="4" name="Slide Number Placeholder 3"/>
          <p:cNvSpPr>
            <a:spLocks noGrp="1"/>
          </p:cNvSpPr>
          <p:nvPr>
            <p:ph type="sldNum" sz="quarter" idx="10"/>
          </p:nvPr>
        </p:nvSpPr>
        <p:spPr/>
        <p:txBody>
          <a:bodyPr/>
          <a:lstStyle/>
          <a:p>
            <a:fld id="{7872E534-9B96-469B-99C0-8551271B58B1}" type="slidenum">
              <a:rPr lang="en-US" smtClean="0"/>
              <a:pPr/>
              <a:t>51</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Let’s complete an activity together to review how to leverage TSDS Support Knowledge</a:t>
            </a:r>
            <a:r>
              <a:rPr lang="en-US" baseline="0" dirty="0" smtClean="0"/>
              <a:t> Base</a:t>
            </a:r>
            <a:endParaRPr lang="en-US" dirty="0" smtClean="0"/>
          </a:p>
          <a:p>
            <a:pPr marL="171450" indent="-171450">
              <a:buFont typeface="Arial" pitchFamily="34" charset="0"/>
              <a:buChar char="•"/>
            </a:pPr>
            <a:r>
              <a:rPr lang="en-US" dirty="0" smtClean="0"/>
              <a:t>This activity will be a narrated tutorial and requires your participation</a:t>
            </a:r>
          </a:p>
          <a:p>
            <a:pPr marL="171450" indent="-171450">
              <a:buFont typeface="Arial" pitchFamily="34" charset="0"/>
              <a:buChar char="•"/>
            </a:pPr>
            <a:r>
              <a:rPr lang="en-US" dirty="0" smtClean="0"/>
              <a:t>Log in to Project Share and access the simulation under Course 4</a:t>
            </a:r>
            <a:r>
              <a:rPr lang="en-US" baseline="0" dirty="0" smtClean="0"/>
              <a:t> </a:t>
            </a:r>
            <a:r>
              <a:rPr lang="en-US" dirty="0" smtClean="0"/>
              <a:t>Resources</a:t>
            </a:r>
          </a:p>
          <a:p>
            <a:pPr marL="0" indent="0">
              <a:buFont typeface="Arial" pitchFamily="34" charset="0"/>
              <a:buNone/>
            </a:pPr>
            <a:endParaRPr lang="en-US" b="0" dirty="0" smtClean="0"/>
          </a:p>
          <a:p>
            <a:pPr marL="0" indent="0">
              <a:buFont typeface="Arial" pitchFamily="34" charset="0"/>
              <a:buNone/>
            </a:pPr>
            <a:r>
              <a:rPr lang="en-US" b="1" dirty="0" smtClean="0"/>
              <a:t>Trainer Notes:</a:t>
            </a:r>
          </a:p>
          <a:p>
            <a:pPr marL="0" indent="0">
              <a:buFont typeface="Arial" pitchFamily="34" charset="0"/>
              <a:buNone/>
            </a:pPr>
            <a:r>
              <a:rPr lang="en-US" b="0" dirty="0" smtClean="0"/>
              <a:t>Participants</a:t>
            </a:r>
            <a:r>
              <a:rPr lang="en-US" b="0" baseline="0" dirty="0" smtClean="0"/>
              <a:t> will have to log in to Project Share to complete this activity individually.  You can launch the simulation from the link imbedded on this slide. </a:t>
            </a:r>
            <a:endParaRPr lang="en-US" b="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52</a:t>
            </a:fld>
            <a:endParaRPr lang="en-US" dirty="0"/>
          </a:p>
        </p:txBody>
      </p:sp>
    </p:spTree>
    <p:extLst>
      <p:ext uri="{BB962C8B-B14F-4D97-AF65-F5344CB8AC3E}">
        <p14:creationId xmlns="" xmlns:p14="http://schemas.microsoft.com/office/powerpoint/2010/main" val="30278002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022">
              <a:defRPr/>
            </a:pPr>
            <a:r>
              <a:rPr lang="en-US" baseline="0" dirty="0" smtClean="0"/>
              <a:t>In addition to the TSDS Support Knowledge Base, there is a body of technical user guides for the TSDS subsystems located in TIMS.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60</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internal Knowledge Base provides the Technical Coaches, Level 3 and Level 4 with expert level FAQs and documentation.</a:t>
            </a:r>
            <a:r>
              <a:rPr lang="en-US" baseline="0" dirty="0" smtClean="0"/>
              <a:t> </a:t>
            </a:r>
            <a:r>
              <a:rPr lang="en-US" dirty="0" smtClean="0"/>
              <a:t>Access to the internal Knowledge Base is limited to the support contacts with advanced training.</a:t>
            </a:r>
            <a:r>
              <a:rPr lang="en-US" baseline="0" dirty="0" smtClean="0"/>
              <a:t> </a:t>
            </a:r>
            <a:r>
              <a:rPr lang="en-US" dirty="0" smtClean="0"/>
              <a:t>The internal Knowledge Base is populated by Level 3 based on incoming support tickets and resolutions.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61</a:t>
            </a:fld>
            <a:endParaRPr lang="en-US" dirty="0"/>
          </a:p>
        </p:txBody>
      </p:sp>
    </p:spTree>
    <p:extLst>
      <p:ext uri="{BB962C8B-B14F-4D97-AF65-F5344CB8AC3E}">
        <p14:creationId xmlns="" xmlns:p14="http://schemas.microsoft.com/office/powerpoint/2010/main" val="31045276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022">
              <a:defRPr/>
            </a:pPr>
            <a:r>
              <a:rPr lang="en-US" baseline="0" dirty="0" smtClean="0"/>
              <a:t>Let’s complete an activity together to review how to leverage the TSDS Internal Knowledge Base.</a:t>
            </a:r>
          </a:p>
        </p:txBody>
      </p:sp>
      <p:sp>
        <p:nvSpPr>
          <p:cNvPr id="4" name="Slide Number Placeholder 3"/>
          <p:cNvSpPr>
            <a:spLocks noGrp="1"/>
          </p:cNvSpPr>
          <p:nvPr>
            <p:ph type="sldNum" sz="quarter" idx="10"/>
          </p:nvPr>
        </p:nvSpPr>
        <p:spPr/>
        <p:txBody>
          <a:bodyPr/>
          <a:lstStyle/>
          <a:p>
            <a:fld id="{7872E534-9B96-469B-99C0-8551271B58B1}" type="slidenum">
              <a:rPr lang="en-US" smtClean="0"/>
              <a:pPr/>
              <a:t>64</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106000"/>
              </a:lnSpc>
              <a:spcBef>
                <a:spcPts val="600"/>
              </a:spcBef>
              <a:spcAft>
                <a:spcPts val="300"/>
              </a:spcAft>
            </a:pPr>
            <a:r>
              <a:rPr lang="en-US" dirty="0" smtClean="0"/>
              <a:t>At the conclusion of this training, the participant</a:t>
            </a:r>
            <a:r>
              <a:rPr lang="en-US" baseline="0" dirty="0" smtClean="0"/>
              <a:t> will be able to </a:t>
            </a:r>
            <a:r>
              <a:rPr lang="en-US" sz="1800" baseline="0" dirty="0" smtClean="0"/>
              <a:t>d</a:t>
            </a:r>
            <a:r>
              <a:rPr lang="en-US" sz="1800" dirty="0" smtClean="0"/>
              <a:t>escribe</a:t>
            </a:r>
            <a:r>
              <a:rPr lang="en-US" sz="1800" baseline="0" dirty="0" smtClean="0"/>
              <a:t> </a:t>
            </a:r>
            <a:r>
              <a:rPr lang="en-US" sz="1800" dirty="0" smtClean="0"/>
              <a:t>the TSDS Subsystems,</a:t>
            </a:r>
            <a:r>
              <a:rPr lang="en-US" sz="1800" baseline="0" dirty="0" smtClean="0"/>
              <a:t> u</a:t>
            </a:r>
            <a:r>
              <a:rPr lang="en-US" sz="1800" dirty="0" smtClean="0"/>
              <a:t>nderstand the roles and access levels for Level 3 support,</a:t>
            </a:r>
            <a:r>
              <a:rPr lang="en-US" sz="1800" baseline="0" dirty="0" smtClean="0"/>
              <a:t> a</a:t>
            </a:r>
            <a:r>
              <a:rPr lang="en-US" sz="1800" dirty="0" smtClean="0"/>
              <a:t>rticulate an understanding of the TIMS process,</a:t>
            </a:r>
            <a:r>
              <a:rPr lang="en-US" sz="1800" baseline="0" dirty="0" smtClean="0"/>
              <a:t> </a:t>
            </a:r>
            <a:r>
              <a:rPr lang="en-US" sz="1900" baseline="0" dirty="0" smtClean="0"/>
              <a:t>a</a:t>
            </a:r>
            <a:r>
              <a:rPr lang="en-US" sz="1900" dirty="0" smtClean="0"/>
              <a:t>ccess and navigate the TSDS Support Knowledge Base, including how to catalogue data and system issues in the repository,</a:t>
            </a:r>
            <a:r>
              <a:rPr lang="en-US" sz="1900" baseline="0" dirty="0" smtClean="0"/>
              <a:t> a</a:t>
            </a:r>
            <a:r>
              <a:rPr lang="en-US" sz="1900" dirty="0" smtClean="0"/>
              <a:t>ccess the support documentation in TIMS, including the internal Knowledge Base,</a:t>
            </a:r>
            <a:r>
              <a:rPr lang="en-US" sz="1900" baseline="0" dirty="0" smtClean="0"/>
              <a:t> u</a:t>
            </a:r>
            <a:r>
              <a:rPr lang="en-US" sz="1900" dirty="0" smtClean="0"/>
              <a:t>nderstand how to troubleshoot data and system issues for each of the TSDS Subsystems,</a:t>
            </a:r>
            <a:r>
              <a:rPr lang="en-US" sz="1900" baseline="0" dirty="0" smtClean="0"/>
              <a:t> l</a:t>
            </a:r>
            <a:r>
              <a:rPr lang="en-US" sz="1900" dirty="0" smtClean="0"/>
              <a:t>everage the</a:t>
            </a:r>
            <a:r>
              <a:rPr lang="en-US" sz="1900" baseline="0" dirty="0" smtClean="0"/>
              <a:t> Technical Coaches, Level 4 Support Contacts and SMEs, and employ </a:t>
            </a:r>
            <a:r>
              <a:rPr lang="en-US" sz="1900" dirty="0" smtClean="0"/>
              <a:t>best practices to support the work flow in TIMS and escalating issues to Level 4.</a:t>
            </a:r>
          </a:p>
          <a:p>
            <a:pPr lvl="0">
              <a:lnSpc>
                <a:spcPct val="106000"/>
              </a:lnSpc>
              <a:spcBef>
                <a:spcPts val="600"/>
              </a:spcBef>
              <a:spcAft>
                <a:spcPts val="300"/>
              </a:spcAft>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5</a:t>
            </a:fld>
            <a:endParaRPr lang="en-US" dirty="0"/>
          </a:p>
        </p:txBody>
      </p:sp>
    </p:spTree>
    <p:extLst>
      <p:ext uri="{BB962C8B-B14F-4D97-AF65-F5344CB8AC3E}">
        <p14:creationId xmlns="" xmlns:p14="http://schemas.microsoft.com/office/powerpoint/2010/main" val="275641766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Let’s complete an activity together to review how to leverage TSDS Internal Knowledge</a:t>
            </a:r>
            <a:r>
              <a:rPr lang="en-US" baseline="0" dirty="0" smtClean="0"/>
              <a:t> Base</a:t>
            </a:r>
            <a:endParaRPr lang="en-US" dirty="0" smtClean="0"/>
          </a:p>
          <a:p>
            <a:pPr marL="171450" indent="-171450">
              <a:buFont typeface="Arial" pitchFamily="34" charset="0"/>
              <a:buChar char="•"/>
            </a:pPr>
            <a:r>
              <a:rPr lang="en-US" dirty="0" smtClean="0"/>
              <a:t>This activity will be a narrated tutorial and requires your participation</a:t>
            </a:r>
          </a:p>
          <a:p>
            <a:pPr marL="171450" indent="-171450">
              <a:buFont typeface="Arial" pitchFamily="34" charset="0"/>
              <a:buChar char="•"/>
            </a:pPr>
            <a:r>
              <a:rPr lang="en-US" dirty="0" smtClean="0"/>
              <a:t>Log in to Project Share and access the simulation under Course 4</a:t>
            </a:r>
            <a:r>
              <a:rPr lang="en-US" baseline="0" dirty="0" smtClean="0"/>
              <a:t> </a:t>
            </a:r>
            <a:r>
              <a:rPr lang="en-US" dirty="0" smtClean="0"/>
              <a:t>Resources</a:t>
            </a:r>
          </a:p>
          <a:p>
            <a:pPr marL="0" indent="0">
              <a:buFont typeface="Arial" pitchFamily="34" charset="0"/>
              <a:buNone/>
            </a:pPr>
            <a:endParaRPr lang="en-US" dirty="0" smtClean="0"/>
          </a:p>
          <a:p>
            <a:pPr marL="0" indent="0">
              <a:buFont typeface="Arial" pitchFamily="34" charset="0"/>
              <a:buNone/>
            </a:pPr>
            <a:r>
              <a:rPr lang="en-US" b="1" dirty="0" smtClean="0"/>
              <a:t>Trainer Notes:</a:t>
            </a:r>
          </a:p>
          <a:p>
            <a:pPr marL="0" indent="0">
              <a:buFont typeface="Arial" pitchFamily="34" charset="0"/>
              <a:buNone/>
            </a:pPr>
            <a:r>
              <a:rPr lang="en-US" b="0" dirty="0" smtClean="0"/>
              <a:t>Participants</a:t>
            </a:r>
            <a:r>
              <a:rPr lang="en-US" b="0" baseline="0" dirty="0" smtClean="0"/>
              <a:t> will have to log in to Project Share to complete this activity individually.  You can launch the simulation from the link imbedded on this slide. </a:t>
            </a:r>
            <a:endParaRPr lang="en-US" b="0" dirty="0" smtClean="0"/>
          </a:p>
          <a:p>
            <a:pPr marL="0" indent="0">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65</a:t>
            </a:fld>
            <a:endParaRPr lang="en-US" dirty="0"/>
          </a:p>
        </p:txBody>
      </p:sp>
    </p:spTree>
    <p:extLst>
      <p:ext uri="{BB962C8B-B14F-4D97-AF65-F5344CB8AC3E}">
        <p14:creationId xmlns="" xmlns:p14="http://schemas.microsoft.com/office/powerpoint/2010/main" val="302780029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022">
              <a:defRPr/>
            </a:pPr>
            <a:r>
              <a:rPr lang="en-US" baseline="0" dirty="0" smtClean="0"/>
              <a:t>In addition to the TSDS Support Knowledge Base, there is a body of technical user guides for the TSDS subsystems located in TIMS.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66</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9022">
              <a:defRPr/>
            </a:pPr>
            <a:r>
              <a:rPr lang="en-US" baseline="0" dirty="0" smtClean="0"/>
              <a:t>Let’s complete an activity together to review how to leverage the TIMS Support Documentation.</a:t>
            </a:r>
          </a:p>
        </p:txBody>
      </p:sp>
      <p:sp>
        <p:nvSpPr>
          <p:cNvPr id="4" name="Slide Number Placeholder 3"/>
          <p:cNvSpPr>
            <a:spLocks noGrp="1"/>
          </p:cNvSpPr>
          <p:nvPr>
            <p:ph type="sldNum" sz="quarter" idx="10"/>
          </p:nvPr>
        </p:nvSpPr>
        <p:spPr/>
        <p:txBody>
          <a:bodyPr/>
          <a:lstStyle/>
          <a:p>
            <a:fld id="{7872E534-9B96-469B-99C0-8551271B58B1}" type="slidenum">
              <a:rPr lang="en-US" smtClean="0"/>
              <a:pPr/>
              <a:t>69</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Let’s complete an activity together to review how to leverage the TIMS Support</a:t>
            </a:r>
            <a:r>
              <a:rPr lang="en-US" baseline="0" dirty="0" smtClean="0"/>
              <a:t> Documentation</a:t>
            </a:r>
            <a:endParaRPr lang="en-US" dirty="0" smtClean="0"/>
          </a:p>
          <a:p>
            <a:pPr marL="171450" indent="-171450">
              <a:buFont typeface="Arial" pitchFamily="34" charset="0"/>
              <a:buChar char="•"/>
            </a:pPr>
            <a:r>
              <a:rPr lang="en-US" dirty="0" smtClean="0"/>
              <a:t>This activity will be a narrated tutorial and requires</a:t>
            </a:r>
            <a:r>
              <a:rPr lang="en-US" baseline="0" dirty="0" smtClean="0"/>
              <a:t> </a:t>
            </a:r>
            <a:r>
              <a:rPr lang="en-US" dirty="0" smtClean="0"/>
              <a:t>your participation</a:t>
            </a:r>
          </a:p>
          <a:p>
            <a:pPr marL="171450" indent="-171450">
              <a:buFont typeface="Arial" pitchFamily="34" charset="0"/>
              <a:buChar char="•"/>
            </a:pPr>
            <a:r>
              <a:rPr lang="en-US" dirty="0" smtClean="0"/>
              <a:t>Log in to Project Share and access the simulation under Course 4 Resources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70</a:t>
            </a:fld>
            <a:endParaRPr lang="en-US" dirty="0"/>
          </a:p>
        </p:txBody>
      </p:sp>
    </p:spTree>
    <p:extLst>
      <p:ext uri="{BB962C8B-B14F-4D97-AF65-F5344CB8AC3E}">
        <p14:creationId xmlns="" xmlns:p14="http://schemas.microsoft.com/office/powerpoint/2010/main" val="30278002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previously mentioned, the Level 3 roles are more specialized.  There are multiple resources included in this section, some pertinent only to specific roles.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71</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is expec</a:t>
            </a:r>
            <a:r>
              <a:rPr lang="en-US" baseline="0" dirty="0" smtClean="0"/>
              <a:t>ted that prior to working with support tickets coming to Level 3 that the end user has complete training on the target TSDS subsystem.</a:t>
            </a:r>
          </a:p>
          <a:p>
            <a:endParaRPr lang="en-US" baseline="0" dirty="0" smtClean="0"/>
          </a:p>
          <a:p>
            <a:r>
              <a:rPr lang="en-US" dirty="0" smtClean="0"/>
              <a:t>As noted in the Training Pre-Requisites for this course, the TSDS Technical Courses 2-6 are core components for:</a:t>
            </a:r>
          </a:p>
          <a:p>
            <a:pPr lvl="1"/>
            <a:r>
              <a:rPr lang="en-US" dirty="0" smtClean="0"/>
              <a:t>TSDS Client-Side Validation Tool</a:t>
            </a:r>
          </a:p>
          <a:p>
            <a:pPr lvl="1"/>
            <a:r>
              <a:rPr lang="en-US" dirty="0" smtClean="0"/>
              <a:t>Loading Data into the ODS</a:t>
            </a:r>
          </a:p>
          <a:p>
            <a:pPr lvl="1"/>
            <a:r>
              <a:rPr lang="en-US" dirty="0" smtClean="0"/>
              <a:t>Managing Data Loads into the PDM</a:t>
            </a:r>
          </a:p>
          <a:p>
            <a:pPr lvl="1"/>
            <a:r>
              <a:rPr lang="en-US" dirty="0" smtClean="0"/>
              <a:t>Managing Data Loads into the DDM</a:t>
            </a:r>
          </a:p>
          <a:p>
            <a:pPr lvl="1"/>
            <a:r>
              <a:rPr lang="en-US" dirty="0" smtClean="0"/>
              <a:t>studentGPS™ Dashboards Configuration and Administrative Tasks</a:t>
            </a:r>
          </a:p>
          <a:p>
            <a:r>
              <a:rPr lang="en-US" dirty="0" smtClean="0"/>
              <a:t>TSDS Unique ID may be required </a:t>
            </a:r>
          </a:p>
          <a:p>
            <a:r>
              <a:rPr lang="en-US" dirty="0" smtClean="0"/>
              <a:t>Training specific to TEAL account access support may be required</a:t>
            </a:r>
          </a:p>
          <a:p>
            <a:r>
              <a:rPr lang="en-US" dirty="0" smtClean="0"/>
              <a:t>Training on the PEIMS application may be required</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72</a:t>
            </a:fld>
            <a:endParaRPr lang="en-US" dirty="0"/>
          </a:p>
        </p:txBody>
      </p:sp>
    </p:spTree>
    <p:extLst>
      <p:ext uri="{BB962C8B-B14F-4D97-AF65-F5344CB8AC3E}">
        <p14:creationId xmlns="" xmlns:p14="http://schemas.microsoft.com/office/powerpoint/2010/main" val="7847052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The following section directs participants to Troubleshooting Resources for each TSDS subsystem</a:t>
            </a:r>
          </a:p>
          <a:p>
            <a:pPr marL="171450" indent="-171450">
              <a:buFont typeface="Arial" pitchFamily="34" charset="0"/>
              <a:buChar char="•"/>
            </a:pPr>
            <a:r>
              <a:rPr lang="en-US" dirty="0" smtClean="0"/>
              <a:t>It is not necessary for participants to access each resource – just the resources that support his or her Level 3 support role</a:t>
            </a:r>
          </a:p>
          <a:p>
            <a:pPr marL="171450" indent="-171450">
              <a:buFont typeface="Arial" pitchFamily="34" charset="0"/>
              <a:buChar char="•"/>
            </a:pPr>
            <a:r>
              <a:rPr lang="en-US" dirty="0" smtClean="0"/>
              <a:t>Each resource has been partitioned by subsystem under this course in Project Share</a:t>
            </a:r>
          </a:p>
          <a:p>
            <a:pPr marL="171450" indent="-171450">
              <a:buFont typeface="Arial" pitchFamily="34" charset="0"/>
              <a:buChar char="•"/>
            </a:pPr>
            <a:r>
              <a:rPr lang="en-US" dirty="0" smtClean="0"/>
              <a:t>For each subsystem there is a high level troubleshooting checklist and training material</a:t>
            </a:r>
            <a:r>
              <a:rPr lang="en-US" baseline="0" dirty="0" smtClean="0"/>
              <a:t> highlights from the TSDS training course</a:t>
            </a:r>
            <a:endParaRPr lang="en-US" dirty="0" smtClean="0"/>
          </a:p>
          <a:p>
            <a:pPr marL="171450" indent="-171450">
              <a:buFont typeface="Arial" pitchFamily="34" charset="0"/>
              <a:buChar char="•"/>
            </a:pP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73</a:t>
            </a:fld>
            <a:endParaRPr lang="en-US" dirty="0"/>
          </a:p>
        </p:txBody>
      </p:sp>
    </p:spTree>
    <p:extLst>
      <p:ext uri="{BB962C8B-B14F-4D97-AF65-F5344CB8AC3E}">
        <p14:creationId xmlns="" xmlns:p14="http://schemas.microsoft.com/office/powerpoint/2010/main" val="36375675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TSDS Subsystems include the TSDS Client-Side Validation Tool, the TSDS DTU, TSDS eDM,</a:t>
            </a:r>
            <a:r>
              <a:rPr lang="en-US" baseline="0" dirty="0" smtClean="0"/>
              <a:t> </a:t>
            </a:r>
            <a:r>
              <a:rPr lang="en-US" dirty="0" smtClean="0"/>
              <a:t>TSDS Unique ID, PEIMS Data Mart (PDM), the PEIMS</a:t>
            </a:r>
            <a:r>
              <a:rPr lang="en-US" baseline="0" dirty="0" smtClean="0"/>
              <a:t> Application</a:t>
            </a:r>
            <a:r>
              <a:rPr lang="en-US" dirty="0" smtClean="0"/>
              <a:t> and the Dashboard Data Mart (DDM).</a:t>
            </a:r>
          </a:p>
          <a:p>
            <a:endParaRPr lang="en-US" dirty="0" smtClean="0"/>
          </a:p>
          <a:p>
            <a:r>
              <a:rPr lang="en-US" dirty="0" smtClean="0"/>
              <a:t>The first step is to identify whether the issue is system or data related.  The above checklist applies to all the TSDS Subsystems and ruling out whether the issue presenting itself with any of the subsystems is due to a technical problem or lapse in connectivity.</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74</a:t>
            </a:fld>
            <a:endParaRPr lang="en-US" dirty="0"/>
          </a:p>
        </p:txBody>
      </p:sp>
    </p:spTree>
    <p:extLst>
      <p:ext uri="{BB962C8B-B14F-4D97-AF65-F5344CB8AC3E}">
        <p14:creationId xmlns="" xmlns:p14="http://schemas.microsoft.com/office/powerpoint/2010/main" val="27607012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 a moment and download the TSDS Support &amp; Escalation Plan: Level</a:t>
            </a:r>
            <a:r>
              <a:rPr lang="en-US" baseline="0" dirty="0" smtClean="0"/>
              <a:t> 3 </a:t>
            </a:r>
            <a:r>
              <a:rPr lang="en-US" dirty="0" smtClean="0"/>
              <a:t>Troubleshooting Checklist.</a:t>
            </a:r>
            <a:r>
              <a:rPr lang="en-US" baseline="0" dirty="0" smtClean="0"/>
              <a:t>  </a:t>
            </a:r>
            <a:r>
              <a:rPr lang="en-US" dirty="0" smtClean="0"/>
              <a:t>Log in to Project Share and download the checklist from Course 4</a:t>
            </a:r>
          </a:p>
          <a:p>
            <a:endParaRPr lang="en-US" dirty="0" smtClean="0"/>
          </a:p>
          <a:p>
            <a:r>
              <a:rPr lang="en-US" b="1" dirty="0" smtClean="0"/>
              <a:t>Trainer Note:  </a:t>
            </a:r>
            <a:r>
              <a:rPr lang="en-US" dirty="0" smtClean="0"/>
              <a:t>You may</a:t>
            </a:r>
            <a:r>
              <a:rPr lang="en-US" baseline="0" dirty="0" smtClean="0"/>
              <a:t> also provide the participants with a hard copy of the document at this point, but make sure all know how to access the document on Project Share as well.</a:t>
            </a: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75</a:t>
            </a:fld>
            <a:endParaRPr lang="en-US" dirty="0"/>
          </a:p>
        </p:txBody>
      </p:sp>
    </p:spTree>
    <p:extLst>
      <p:ext uri="{BB962C8B-B14F-4D97-AF65-F5344CB8AC3E}">
        <p14:creationId xmlns="" xmlns:p14="http://schemas.microsoft.com/office/powerpoint/2010/main" val="30278002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p>
          <a:p>
            <a:r>
              <a:rPr lang="en-US" dirty="0" smtClean="0"/>
              <a:t>Read through each action item.</a:t>
            </a:r>
            <a:r>
              <a:rPr lang="en-US" baseline="0" dirty="0" smtClean="0"/>
              <a:t>  Make sure the participants know how and where to find this information.  The Level 3 participants should be able to access the referenced support resources as well as research the TIMS support ticket for these answers.</a:t>
            </a:r>
            <a:r>
              <a:rPr lang="en-US" baseline="0" dirty="0"/>
              <a:t> </a:t>
            </a:r>
            <a:r>
              <a:rPr lang="en-US" baseline="0" dirty="0" smtClean="0"/>
              <a:t> If information regarding connectivity/system issues is not provided in the support ticket, then Level 3 may have to contact the ticket initiator.  Ensure that the participants know how to find the contact information for the ticket initiator in TIMS. </a:t>
            </a:r>
            <a:endParaRPr lang="en-US"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76</a:t>
            </a:fld>
            <a:endParaRPr lang="en-US" dirty="0"/>
          </a:p>
        </p:txBody>
      </p:sp>
    </p:spTree>
    <p:extLst>
      <p:ext uri="{BB962C8B-B14F-4D97-AF65-F5344CB8AC3E}">
        <p14:creationId xmlns="" xmlns:p14="http://schemas.microsoft.com/office/powerpoint/2010/main" val="782482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a:t>
            </a:r>
            <a:r>
              <a:rPr lang="en-US" b="1" baseline="0" dirty="0" smtClean="0"/>
              <a:t> Notes:</a:t>
            </a:r>
          </a:p>
          <a:p>
            <a:r>
              <a:rPr lang="en-US" baseline="0" dirty="0" smtClean="0"/>
              <a:t>Read through each term and definition.</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6</a:t>
            </a:fld>
            <a:endParaRPr lang="en-US" dirty="0"/>
          </a:p>
        </p:txBody>
      </p:sp>
    </p:spTree>
    <p:extLst>
      <p:ext uri="{BB962C8B-B14F-4D97-AF65-F5344CB8AC3E}">
        <p14:creationId xmlns="" xmlns:p14="http://schemas.microsoft.com/office/powerpoint/2010/main" val="267431045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section does not replace TSDS Technical</a:t>
            </a:r>
            <a:r>
              <a:rPr lang="en-US" baseline="0" dirty="0" smtClean="0"/>
              <a:t> Course 6: </a:t>
            </a:r>
            <a:r>
              <a:rPr lang="en-US" dirty="0" smtClean="0"/>
              <a:t>studentGPS™ Dashboards Configuration</a:t>
            </a:r>
            <a:r>
              <a:rPr lang="en-US" baseline="0" dirty="0" smtClean="0"/>
              <a:t> and Administrative Tasks.  However, highlights of the troubleshooting process as well as a brief troubleshooting checklist have been provided.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77</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several tools available to administrators of the studentGPS™ Dashboards.</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78</a:t>
            </a:fld>
            <a:endParaRPr lang="en-US" dirty="0"/>
          </a:p>
        </p:txBody>
      </p:sp>
    </p:spTree>
    <p:extLst>
      <p:ext uri="{BB962C8B-B14F-4D97-AF65-F5344CB8AC3E}">
        <p14:creationId xmlns="" xmlns:p14="http://schemas.microsoft.com/office/powerpoint/2010/main" val="96592336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A System Administrator has the ability to impersonate a</a:t>
            </a:r>
            <a:r>
              <a:rPr lang="en-US" baseline="0" dirty="0" smtClean="0"/>
              <a:t> </a:t>
            </a:r>
            <a:r>
              <a:rPr lang="en-US" dirty="0" smtClean="0"/>
              <a:t>user </a:t>
            </a:r>
          </a:p>
          <a:p>
            <a:pPr marL="171450" indent="-171450">
              <a:buFont typeface="Arial" pitchFamily="34" charset="0"/>
              <a:buChar char="•"/>
            </a:pPr>
            <a:r>
              <a:rPr lang="en-US" dirty="0" smtClean="0"/>
              <a:t>A user has an issue that is specific to their role and you want to see the same screens they are seeing, such as:</a:t>
            </a:r>
          </a:p>
          <a:p>
            <a:pPr marL="628650" lvl="1" indent="-171450">
              <a:buFont typeface="Arial" pitchFamily="34" charset="0"/>
              <a:buChar char="•"/>
            </a:pPr>
            <a:r>
              <a:rPr lang="en-US" dirty="0" smtClean="0"/>
              <a:t>Trouble logging in</a:t>
            </a:r>
          </a:p>
          <a:p>
            <a:pPr marL="628650" lvl="1" indent="-171450">
              <a:buFont typeface="Arial" pitchFamily="34" charset="0"/>
              <a:buChar char="•"/>
            </a:pPr>
            <a:r>
              <a:rPr lang="en-US" dirty="0" smtClean="0"/>
              <a:t>Data in their studentGPS™ Dashboards is not correct or they do not understand or have questions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79</a:t>
            </a:fld>
            <a:endParaRPr lang="en-US" dirty="0"/>
          </a:p>
        </p:txBody>
      </p:sp>
    </p:spTree>
    <p:extLst>
      <p:ext uri="{BB962C8B-B14F-4D97-AF65-F5344CB8AC3E}">
        <p14:creationId xmlns:p14="http://schemas.microsoft.com/office/powerpoint/2010/main" xmlns="" val="227721801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dirty="0" smtClean="0"/>
              <a:t>Let’s briefly</a:t>
            </a:r>
            <a:r>
              <a:rPr lang="en-US" baseline="0" dirty="0" smtClean="0"/>
              <a:t> review how to impersonate a user.  Once logged in as a system administrator, click the search bar at the top.</a:t>
            </a:r>
            <a:endParaRPr lang="en-US" dirty="0" smtClean="0"/>
          </a:p>
          <a:p>
            <a:pPr marL="171450" indent="-171450">
              <a:buFont typeface="Arial" pitchFamily="34" charset="0"/>
              <a:buChar char="•"/>
            </a:pPr>
            <a:r>
              <a:rPr lang="en-US" dirty="0" smtClean="0"/>
              <a:t>Type first few letters of person’s name in search bar and </a:t>
            </a:r>
          </a:p>
          <a:p>
            <a:pPr marL="171450" indent="-171450">
              <a:buFont typeface="Arial" pitchFamily="34" charset="0"/>
              <a:buChar char="•"/>
            </a:pPr>
            <a:r>
              <a:rPr lang="en-US" dirty="0" smtClean="0"/>
              <a:t>Click the arrow button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80</a:t>
            </a:fld>
            <a:endParaRPr lang="en-US" dirty="0"/>
          </a:p>
        </p:txBody>
      </p:sp>
    </p:spTree>
    <p:extLst>
      <p:ext uri="{BB962C8B-B14F-4D97-AF65-F5344CB8AC3E}">
        <p14:creationId xmlns:p14="http://schemas.microsoft.com/office/powerpoint/2010/main" xmlns="" val="391303536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Click Staff</a:t>
            </a:r>
          </a:p>
          <a:p>
            <a:pPr marL="171450" indent="-171450">
              <a:buFont typeface="Arial" pitchFamily="34" charset="0"/>
              <a:buChar char="•"/>
            </a:pPr>
            <a:r>
              <a:rPr lang="en-US" dirty="0" smtClean="0"/>
              <a:t>Search for the person on the list.* Click ‘LOGIN AS’ button to impersonate their log-in</a:t>
            </a:r>
          </a:p>
          <a:p>
            <a:pPr marL="171450" indent="-171450">
              <a:buFont typeface="Arial" pitchFamily="34" charset="0"/>
              <a:buChar char="•"/>
            </a:pPr>
            <a:r>
              <a:rPr lang="en-US" dirty="0" smtClean="0"/>
              <a:t>Once logged in as another person, you must log out and log back in to impersonate another user</a:t>
            </a:r>
          </a:p>
          <a:p>
            <a:pPr marL="171450" indent="-171450">
              <a:buFont typeface="Arial" pitchFamily="34" charset="0"/>
              <a:buChar char="•"/>
            </a:pPr>
            <a:r>
              <a:rPr lang="en-US" dirty="0" smtClean="0"/>
              <a:t>Note</a:t>
            </a:r>
            <a:r>
              <a:rPr lang="en-US" baseline="0" dirty="0" smtClean="0"/>
              <a:t> that i</a:t>
            </a:r>
            <a:r>
              <a:rPr lang="en-US" dirty="0" smtClean="0"/>
              <a:t>f person is not listed, they are not in the studentGPS™ Dashboards database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81</a:t>
            </a:fld>
            <a:endParaRPr lang="en-US" dirty="0"/>
          </a:p>
        </p:txBody>
      </p:sp>
    </p:spTree>
    <p:extLst>
      <p:ext uri="{BB962C8B-B14F-4D97-AF65-F5344CB8AC3E}">
        <p14:creationId xmlns:p14="http://schemas.microsoft.com/office/powerpoint/2010/main" xmlns="" val="209959424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addition to potential data issues, teachers and staff may need to have their roles or claim sets adjusted in order to access the appropriate students.</a:t>
            </a:r>
            <a:r>
              <a:rPr lang="en-US" baseline="0" dirty="0" smtClean="0"/>
              <a:t>  </a:t>
            </a:r>
            <a:r>
              <a:rPr lang="en-US" dirty="0" smtClean="0"/>
              <a:t>The following slides highlight some common questions and issues noted by the LPR districts.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82</a:t>
            </a:fld>
            <a:endParaRPr lang="en-US" dirty="0"/>
          </a:p>
        </p:txBody>
      </p:sp>
    </p:spTree>
    <p:extLst>
      <p:ext uri="{BB962C8B-B14F-4D97-AF65-F5344CB8AC3E}">
        <p14:creationId xmlns="" xmlns:p14="http://schemas.microsoft.com/office/powerpoint/2010/main" val="366219239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dirty="0" smtClean="0"/>
              <a:t>What if I want to review the roles I have now?</a:t>
            </a:r>
          </a:p>
          <a:p>
            <a:pPr marL="815146" lvl="1" indent="-285750">
              <a:buFont typeface="Arial" pitchFamily="34" charset="0"/>
              <a:buChar char="•"/>
              <a:tabLst>
                <a:tab pos="528535" algn="l"/>
                <a:tab pos="668148" algn="l"/>
              </a:tabLst>
            </a:pPr>
            <a:r>
              <a:rPr lang="en-US" sz="1200" kern="1200" dirty="0" smtClean="0">
                <a:solidFill>
                  <a:schemeClr val="tx1"/>
                </a:solidFill>
                <a:latin typeface="Arial" pitchFamily="34" charset="0"/>
                <a:ea typeface="+mn-ea"/>
                <a:cs typeface="Arial" pitchFamily="34" charset="0"/>
              </a:rPr>
              <a:t>Use the Batch Edit feature to export current list of position titles and settings in Excel</a:t>
            </a:r>
          </a:p>
          <a:p>
            <a:pPr marL="0" indent="0">
              <a:buFont typeface="Arial" pitchFamily="34" charset="0"/>
              <a:buNone/>
            </a:pPr>
            <a:r>
              <a:rPr lang="en-US" dirty="0" smtClean="0"/>
              <a:t>Can I change access for a particular person?</a:t>
            </a:r>
          </a:p>
          <a:p>
            <a:pPr marL="815146" lvl="1" indent="-285750">
              <a:buFont typeface="Arial" pitchFamily="34" charset="0"/>
              <a:buChar char="•"/>
            </a:pPr>
            <a:r>
              <a:rPr lang="en-US" sz="1200" kern="1200" dirty="0" smtClean="0">
                <a:solidFill>
                  <a:schemeClr val="tx1"/>
                </a:solidFill>
                <a:latin typeface="Arial" pitchFamily="34" charset="0"/>
                <a:ea typeface="+mn-ea"/>
                <a:cs typeface="Arial" pitchFamily="34" charset="0"/>
              </a:rPr>
              <a:t>No.  In the case where a specific person needs access, we recommend setting up a new position title for that person in the LEA SIS.  Once this is established, you can assign the desired </a:t>
            </a:r>
            <a:r>
              <a:rPr lang="en-US" sz="1000" kern="1200" dirty="0" smtClean="0">
                <a:solidFill>
                  <a:schemeClr val="tx1"/>
                </a:solidFill>
                <a:latin typeface="Arial" pitchFamily="34" charset="0"/>
                <a:ea typeface="+mn-ea"/>
                <a:cs typeface="Arial" pitchFamily="34" charset="0"/>
              </a:rPr>
              <a:t>studentGPS™ Dashboards </a:t>
            </a:r>
            <a:r>
              <a:rPr lang="en-US" sz="1200" kern="1200" dirty="0" smtClean="0">
                <a:solidFill>
                  <a:schemeClr val="tx1"/>
                </a:solidFill>
                <a:latin typeface="Arial" pitchFamily="34" charset="0"/>
                <a:ea typeface="+mn-ea"/>
                <a:cs typeface="Arial" pitchFamily="34" charset="0"/>
              </a:rPr>
              <a:t> claim setting for that position title.</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83</a:t>
            </a:fld>
            <a:endParaRPr lang="en-US" dirty="0"/>
          </a:p>
        </p:txBody>
      </p:sp>
    </p:spTree>
    <p:extLst>
      <p:ext uri="{BB962C8B-B14F-4D97-AF65-F5344CB8AC3E}">
        <p14:creationId xmlns="" xmlns:p14="http://schemas.microsoft.com/office/powerpoint/2010/main" val="28071520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Here</a:t>
            </a:r>
            <a:r>
              <a:rPr lang="en-US" b="0" baseline="0" dirty="0" smtClean="0"/>
              <a:t> are some examples of common symptoms, possible causes and fixes. </a:t>
            </a:r>
          </a:p>
          <a:p>
            <a:endParaRPr lang="en-US" b="0" baseline="0" dirty="0" smtClean="0"/>
          </a:p>
          <a:p>
            <a:r>
              <a:rPr lang="en-US" b="1" baseline="0" dirty="0" smtClean="0"/>
              <a:t>Trainer Notes:  </a:t>
            </a:r>
          </a:p>
          <a:p>
            <a:r>
              <a:rPr lang="en-US" b="0" baseline="0" dirty="0" smtClean="0"/>
              <a:t>Read through the chart with the participants.</a:t>
            </a:r>
            <a:endParaRPr lang="en-US" b="0" dirty="0" smtClean="0"/>
          </a:p>
          <a:p>
            <a:endParaRPr lang="en-US" b="1" dirty="0" smtClean="0"/>
          </a:p>
          <a:p>
            <a:endParaRPr lang="en-US" b="1" dirty="0" smtClean="0"/>
          </a:p>
          <a:p>
            <a:r>
              <a:rPr lang="en-US" b="1" dirty="0" smtClean="0"/>
              <a:t>Trainer Questions:</a:t>
            </a:r>
          </a:p>
          <a:p>
            <a:pPr marL="228600" indent="-228600">
              <a:buAutoNum type="arabicParenR"/>
            </a:pPr>
            <a:r>
              <a:rPr lang="en-US" baseline="0" dirty="0" smtClean="0"/>
              <a:t>How does the system admin test roles?</a:t>
            </a:r>
          </a:p>
          <a:p>
            <a:pPr marL="228600" indent="-228600">
              <a:buAutoNum type="arabicParenR"/>
            </a:pPr>
            <a:r>
              <a:rPr lang="en-US" baseline="0" dirty="0" smtClean="0"/>
              <a:t>What are some common symptoms of support issues and resolutions?</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84</a:t>
            </a:fld>
            <a:endParaRPr lang="en-US" dirty="0"/>
          </a:p>
        </p:txBody>
      </p:sp>
    </p:spTree>
    <p:extLst>
      <p:ext uri="{BB962C8B-B14F-4D97-AF65-F5344CB8AC3E}">
        <p14:creationId xmlns="" xmlns:p14="http://schemas.microsoft.com/office/powerpoint/2010/main" val="24601088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0" kern="1200" dirty="0" smtClean="0">
                <a:solidFill>
                  <a:schemeClr val="tx1"/>
                </a:solidFill>
                <a:effectLst/>
                <a:latin typeface="Arial" pitchFamily="34" charset="0"/>
                <a:ea typeface="+mn-ea"/>
                <a:cs typeface="Arial" pitchFamily="34" charset="0"/>
              </a:rPr>
              <a:t>Once it has been determined</a:t>
            </a:r>
            <a:r>
              <a:rPr lang="en-US" sz="1200" i="0" kern="1200" baseline="0" dirty="0" smtClean="0">
                <a:solidFill>
                  <a:schemeClr val="tx1"/>
                </a:solidFill>
                <a:effectLst/>
                <a:latin typeface="Arial" pitchFamily="34" charset="0"/>
                <a:ea typeface="+mn-ea"/>
                <a:cs typeface="Arial" pitchFamily="34" charset="0"/>
              </a:rPr>
              <a:t> that it is not a system issue by executing the action items on the TSDS subsystem checklist, the next step is determine if it is an error that has occurred at the LEA or Campus at the point of data entry or source system extract.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kern="1200" baseline="0" dirty="0" smtClean="0">
              <a:solidFill>
                <a:schemeClr val="tx1"/>
              </a:solidFill>
              <a:effectLst/>
              <a:latin typeface="Arial" pitchFamily="34" charset="0"/>
              <a:ea typeface="+mn-ea"/>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Arial" pitchFamily="34" charset="0"/>
                <a:ea typeface="+mn-ea"/>
                <a:cs typeface="Arial" pitchFamily="34" charset="0"/>
              </a:rPr>
              <a:t>Once these possibilities have been ruled out, the Technical Coaches should be contacted next to help identify and resolve data issues.  If no resolution has been reached at that point, the support ticket should be escalated to Level 3.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Arial" pitchFamily="34" charset="0"/>
              <a:ea typeface="+mn-ea"/>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Arial" pitchFamily="34" charset="0"/>
                <a:ea typeface="+mn-ea"/>
                <a:cs typeface="Arial" pitchFamily="34" charset="0"/>
              </a:rPr>
              <a:t>Level 3 can query the ODS and verify data as well as monitor the data promotion from the ODS to the DDM to identify both system and ETL issues.</a:t>
            </a:r>
            <a:endParaRPr lang="en-US" b="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85</a:t>
            </a:fld>
            <a:endParaRPr lang="en-US" dirty="0"/>
          </a:p>
        </p:txBody>
      </p:sp>
    </p:spTree>
    <p:extLst>
      <p:ext uri="{BB962C8B-B14F-4D97-AF65-F5344CB8AC3E}">
        <p14:creationId xmlns="" xmlns:p14="http://schemas.microsoft.com/office/powerpoint/2010/main" val="206347266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p>
          <a:p>
            <a:r>
              <a:rPr lang="en-US" dirty="0" smtClean="0"/>
              <a:t>Read through each action item.</a:t>
            </a:r>
            <a:r>
              <a:rPr lang="en-US" baseline="0" dirty="0" smtClean="0"/>
              <a:t>  Make sure that each participant feels comfortable finding this information in the TIMS support ticket or finding the contact information for the ticket initiator in order to elicit more detailed information about what has occurred at the LEA and previous levels of support.</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86</a:t>
            </a:fld>
            <a:endParaRPr lang="en-US" dirty="0"/>
          </a:p>
        </p:txBody>
      </p:sp>
    </p:spTree>
    <p:extLst>
      <p:ext uri="{BB962C8B-B14F-4D97-AF65-F5344CB8AC3E}">
        <p14:creationId xmlns="" xmlns:p14="http://schemas.microsoft.com/office/powerpoint/2010/main" val="782482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will now go over key components or subsystems of the Texas Student Data System. As a Level 3 user, you will not have direct access to all of the TSDS subsystems.  However, each subsystems has a key role in the overall system.  Note that in different courses the applications that make up the TSDS system are also called “components”.  In the context of the Support and Escalation Plan we are calling the applications subsystems as this is the terminology in line with the support ticket management system.</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7</a:t>
            </a:fld>
            <a:endParaRPr lang="en-US" dirty="0"/>
          </a:p>
        </p:txBody>
      </p:sp>
    </p:spTree>
    <p:extLst>
      <p:ext uri="{BB962C8B-B14F-4D97-AF65-F5344CB8AC3E}">
        <p14:creationId xmlns="" xmlns:p14="http://schemas.microsoft.com/office/powerpoint/2010/main" val="31891242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section does not replace TSDS Technical</a:t>
            </a:r>
            <a:r>
              <a:rPr lang="en-US" baseline="0" dirty="0" smtClean="0"/>
              <a:t> Course 2: TSDS Client-Side Validation Tool.  However, highlights of the troubleshooting process as well as a brief troubleshooting checklist have been provided.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87</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Users will periodically experience issues during the installation</a:t>
            </a:r>
          </a:p>
          <a:p>
            <a:pPr marL="171450" indent="-171450">
              <a:buFont typeface="Arial" pitchFamily="34" charset="0"/>
              <a:buChar char="•"/>
            </a:pPr>
            <a:r>
              <a:rPr lang="en-US" dirty="0" smtClean="0"/>
              <a:t>Potential issues may be:</a:t>
            </a:r>
          </a:p>
          <a:p>
            <a:pPr marL="628650" lvl="1" indent="-171450">
              <a:buFont typeface="Arial" pitchFamily="34" charset="0"/>
              <a:buChar char="•"/>
            </a:pPr>
            <a:r>
              <a:rPr lang="en-US" dirty="0" smtClean="0"/>
              <a:t>User can’t access the TSDS Portal</a:t>
            </a:r>
          </a:p>
          <a:p>
            <a:pPr marL="628650" lvl="1" indent="-171450">
              <a:buFont typeface="Arial" pitchFamily="34" charset="0"/>
              <a:buChar char="•"/>
            </a:pPr>
            <a:r>
              <a:rPr lang="en-US" dirty="0" smtClean="0"/>
              <a:t>User doesn’t have correct permission to download the tool</a:t>
            </a:r>
          </a:p>
          <a:p>
            <a:pPr marL="628650" lvl="1" indent="-171450">
              <a:buFont typeface="Arial" pitchFamily="34" charset="0"/>
              <a:buChar char="•"/>
            </a:pPr>
            <a:r>
              <a:rPr lang="en-US" dirty="0" smtClean="0"/>
              <a:t>The local system doesn’t meet the minimum requirements to handle the download and install</a:t>
            </a:r>
          </a:p>
          <a:p>
            <a:pPr marL="628650" lvl="1" indent="-171450">
              <a:buFont typeface="Arial" pitchFamily="34" charset="0"/>
              <a:buChar char="•"/>
            </a:pPr>
            <a:r>
              <a:rPr lang="en-US" dirty="0" smtClean="0"/>
              <a:t>User receives an error message upon unsuccessful installation</a:t>
            </a:r>
          </a:p>
          <a:p>
            <a:pPr marL="171450" indent="-171450">
              <a:buFont typeface="Arial" pitchFamily="34" charset="0"/>
              <a:buChar char="•"/>
            </a:pPr>
            <a:r>
              <a:rPr lang="en-US" dirty="0" smtClean="0"/>
              <a:t>To resolve all of these issues, the user should open a support ticket in TIMS</a:t>
            </a:r>
          </a:p>
          <a:p>
            <a:pPr lvl="0"/>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88</a:t>
            </a:fld>
            <a:endParaRPr lang="en-US" dirty="0"/>
          </a:p>
        </p:txBody>
      </p:sp>
    </p:spTree>
    <p:extLst>
      <p:ext uri="{BB962C8B-B14F-4D97-AF65-F5344CB8AC3E}">
        <p14:creationId xmlns="" xmlns:p14="http://schemas.microsoft.com/office/powerpoint/2010/main" val="275641766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Periodically a user will experience issues executing the version updates</a:t>
            </a:r>
          </a:p>
          <a:p>
            <a:pPr marL="171450" indent="-171450">
              <a:buFont typeface="Arial" pitchFamily="34" charset="0"/>
              <a:buChar char="•"/>
            </a:pPr>
            <a:r>
              <a:rPr lang="en-US" dirty="0" smtClean="0"/>
              <a:t>Issues may occur:</a:t>
            </a:r>
          </a:p>
          <a:p>
            <a:pPr marL="628650" lvl="1" indent="-171450">
              <a:buFont typeface="Arial" pitchFamily="34" charset="0"/>
              <a:buChar char="•"/>
            </a:pPr>
            <a:r>
              <a:rPr lang="en-US" dirty="0" smtClean="0"/>
              <a:t>If the network is experiencing connectivity issues</a:t>
            </a:r>
          </a:p>
          <a:p>
            <a:pPr marL="1085850" lvl="2" indent="-171450">
              <a:buFont typeface="Arial" pitchFamily="34" charset="0"/>
              <a:buChar char="•"/>
            </a:pPr>
            <a:r>
              <a:rPr lang="en-US" dirty="0" smtClean="0"/>
              <a:t>If this is the case, retry the update when connectivity has been restored</a:t>
            </a:r>
          </a:p>
          <a:p>
            <a:pPr marL="628650" lvl="1" indent="-171450">
              <a:buFont typeface="Arial" pitchFamily="34" charset="0"/>
              <a:buChar char="•"/>
            </a:pPr>
            <a:r>
              <a:rPr lang="en-US" dirty="0" smtClean="0"/>
              <a:t>If there is not enough disk space</a:t>
            </a:r>
          </a:p>
          <a:p>
            <a:pPr marL="1085850" lvl="2" indent="-171450">
              <a:buFont typeface="Arial" pitchFamily="34" charset="0"/>
              <a:buChar char="•"/>
            </a:pPr>
            <a:r>
              <a:rPr lang="en-US" dirty="0" smtClean="0"/>
              <a:t>Attempt the version update when disk space has been cleared</a:t>
            </a:r>
          </a:p>
          <a:p>
            <a:pPr marL="1085850" lvl="2" indent="-171450">
              <a:buFont typeface="Arial" pitchFamily="34" charset="0"/>
              <a:buChar char="•"/>
            </a:pPr>
            <a:r>
              <a:rPr lang="en-US" dirty="0" smtClean="0"/>
              <a:t>If that doesn’t resolve the issue, open a support ticket in TIMS</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89</a:t>
            </a:fld>
            <a:endParaRPr lang="en-US" dirty="0"/>
          </a:p>
        </p:txBody>
      </p:sp>
    </p:spTree>
    <p:extLst>
      <p:ext uri="{BB962C8B-B14F-4D97-AF65-F5344CB8AC3E}">
        <p14:creationId xmlns="" xmlns:p14="http://schemas.microsoft.com/office/powerpoint/2010/main" val="53610345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Files may not be passed through the Validation Process if</a:t>
            </a:r>
            <a:r>
              <a:rPr lang="en-US" sz="1200" baseline="0" dirty="0" smtClean="0"/>
              <a:t> there is n</a:t>
            </a:r>
            <a:r>
              <a:rPr lang="en-US" sz="1200" dirty="0" smtClean="0"/>
              <a:t>ot enough disk space on the local machine. The user will need to remove unnecessary files to free up some space.</a:t>
            </a:r>
            <a:r>
              <a:rPr lang="en-US" sz="1200" baseline="0" dirty="0" smtClean="0"/>
              <a:t>  The Files will also be rejected if t</a:t>
            </a:r>
            <a:r>
              <a:rPr lang="en-US" sz="1200" dirty="0" smtClean="0"/>
              <a:t>he input file is corrupted and freezes the process.  The program will have to be terminated and can be run again without including the bad file. If both of the aforementioned possibilities have been checked, open a support ticket in TIMS.</a:t>
            </a:r>
          </a:p>
          <a:p>
            <a:pPr lvl="0"/>
            <a:endParaRPr lang="en-US" sz="1200"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90</a:t>
            </a:fld>
            <a:endParaRPr lang="en-US" dirty="0"/>
          </a:p>
        </p:txBody>
      </p:sp>
    </p:spTree>
    <p:extLst>
      <p:ext uri="{BB962C8B-B14F-4D97-AF65-F5344CB8AC3E}">
        <p14:creationId xmlns="" xmlns:p14="http://schemas.microsoft.com/office/powerpoint/2010/main" val="275641766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Bef>
                <a:spcPts val="600"/>
              </a:spcBef>
              <a:spcAft>
                <a:spcPts val="300"/>
              </a:spcAft>
            </a:pPr>
            <a:r>
              <a:rPr lang="en-US" sz="1200" dirty="0" smtClean="0"/>
              <a:t>The TSDS Client-Side</a:t>
            </a:r>
            <a:r>
              <a:rPr lang="en-US" sz="1200" baseline="0" dirty="0" smtClean="0"/>
              <a:t> Validation Tool requires that XML Interchange Files meet the current TEDS naming convention. </a:t>
            </a:r>
            <a:r>
              <a:rPr lang="en-US" sz="1200" dirty="0" smtClean="0"/>
              <a:t>If the file fails the naming conventions, the system displays an error prompt and the file is removed from the list. The user can browse again and upload another file</a:t>
            </a:r>
            <a:r>
              <a:rPr lang="en-US" sz="1200" baseline="0" dirty="0" smtClean="0"/>
              <a:t> or t</a:t>
            </a:r>
            <a:r>
              <a:rPr lang="en-US" sz="1200" dirty="0" smtClean="0"/>
              <a:t>he file with the incorrect naming convention must be corrected in the source system and re-submitted.  Let’s review the TEDS naming</a:t>
            </a:r>
            <a:r>
              <a:rPr lang="en-US" sz="1200" baseline="0" dirty="0" smtClean="0"/>
              <a:t> convention.</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91</a:t>
            </a:fld>
            <a:endParaRPr lang="en-US" dirty="0"/>
          </a:p>
        </p:txBody>
      </p:sp>
    </p:spTree>
    <p:extLst>
      <p:ext uri="{BB962C8B-B14F-4D97-AF65-F5344CB8AC3E}">
        <p14:creationId xmlns="" xmlns:p14="http://schemas.microsoft.com/office/powerpoint/2010/main" val="275641766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addition to the naming</a:t>
            </a:r>
            <a:r>
              <a:rPr lang="en-US" baseline="0" dirty="0" smtClean="0"/>
              <a:t> convention the user also needs to prepare zip files according to the TSDS system configurations.  The TSDS system doesn’t accept zip files with subfolders of XML Interchange Files.  The system can only process zip files with a directory of individual XML Interchange Files.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92</a:t>
            </a:fld>
            <a:endParaRPr lang="en-US" dirty="0"/>
          </a:p>
        </p:txBody>
      </p:sp>
    </p:spTree>
    <p:extLst>
      <p:ext uri="{BB962C8B-B14F-4D97-AF65-F5344CB8AC3E}">
        <p14:creationId xmlns="" xmlns:p14="http://schemas.microsoft.com/office/powerpoint/2010/main" val="210337488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the XML Interchange Files fail validation, then the data submission did not meet the requirements of TEDS Section 3 and TEDS Section 5 data validations.</a:t>
            </a:r>
          </a:p>
        </p:txBody>
      </p:sp>
      <p:sp>
        <p:nvSpPr>
          <p:cNvPr id="4" name="Slide Number Placeholder 3"/>
          <p:cNvSpPr>
            <a:spLocks noGrp="1"/>
          </p:cNvSpPr>
          <p:nvPr>
            <p:ph type="sldNum" sz="quarter" idx="10"/>
          </p:nvPr>
        </p:nvSpPr>
        <p:spPr/>
        <p:txBody>
          <a:bodyPr/>
          <a:lstStyle/>
          <a:p>
            <a:fld id="{7872E534-9B96-469B-99C0-8551271B58B1}" type="slidenum">
              <a:rPr lang="en-US" smtClean="0"/>
              <a:pPr/>
              <a:t>93</a:t>
            </a:fld>
            <a:endParaRPr lang="en-US" dirty="0"/>
          </a:p>
        </p:txBody>
      </p:sp>
    </p:spTree>
    <p:extLst>
      <p:ext uri="{BB962C8B-B14F-4D97-AF65-F5344CB8AC3E}">
        <p14:creationId xmlns="" xmlns:p14="http://schemas.microsoft.com/office/powerpoint/2010/main" val="400607959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TEDS Section 3 Checks provide a description of the data elements, including:</a:t>
            </a:r>
          </a:p>
          <a:p>
            <a:pPr marL="171450" lvl="0" indent="-171450">
              <a:buFont typeface="Arial" pitchFamily="34" charset="0"/>
              <a:buChar char="•"/>
            </a:pPr>
            <a:r>
              <a:rPr lang="en-US" dirty="0" smtClean="0"/>
              <a:t>Data length </a:t>
            </a:r>
          </a:p>
          <a:p>
            <a:pPr marL="171450" lvl="0" indent="-171450">
              <a:buFont typeface="Arial" pitchFamily="34" charset="0"/>
              <a:buChar char="•"/>
            </a:pPr>
            <a:r>
              <a:rPr lang="en-US" dirty="0" smtClean="0"/>
              <a:t>Required field</a:t>
            </a:r>
          </a:p>
          <a:p>
            <a:pPr marL="171450" lvl="0" indent="-171450">
              <a:buFont typeface="Arial" pitchFamily="34" charset="0"/>
              <a:buChar char="•"/>
            </a:pPr>
            <a:r>
              <a:rPr lang="en-US" dirty="0" smtClean="0"/>
              <a:t>Data type</a:t>
            </a:r>
          </a:p>
          <a:p>
            <a:pPr marL="171450" lvl="0" indent="-171450">
              <a:buFont typeface="Arial" pitchFamily="34" charset="0"/>
              <a:buChar char="•"/>
            </a:pPr>
            <a:r>
              <a:rPr lang="en-US" dirty="0" smtClean="0"/>
              <a:t>Complex type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dirty="0" smtClean="0"/>
              <a:t>Refer to the TSDS Website for the latest information.</a:t>
            </a:r>
          </a:p>
          <a:p>
            <a:pPr marL="0" lvl="0" indent="0">
              <a:buFont typeface="Arial" pitchFamily="34" charset="0"/>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94</a:t>
            </a:fld>
            <a:endParaRPr lang="en-US" dirty="0"/>
          </a:p>
        </p:txBody>
      </p:sp>
    </p:spTree>
    <p:extLst>
      <p:ext uri="{BB962C8B-B14F-4D97-AF65-F5344CB8AC3E}">
        <p14:creationId xmlns="" xmlns:p14="http://schemas.microsoft.com/office/powerpoint/2010/main" val="416313828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TEDS Section 5 provides business rules and validations, as applicable.</a:t>
            </a:r>
            <a:r>
              <a:rPr lang="en-US" baseline="0" dirty="0" smtClean="0"/>
              <a:t>  </a:t>
            </a:r>
            <a:r>
              <a:rPr lang="en-US" dirty="0" smtClean="0"/>
              <a:t>A district's data are validated against business and field validation rules to verify that all required data category types have been submitted.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95</a:t>
            </a:fld>
            <a:endParaRPr lang="en-US" dirty="0"/>
          </a:p>
        </p:txBody>
      </p:sp>
    </p:spTree>
    <p:extLst>
      <p:ext uri="{BB962C8B-B14F-4D97-AF65-F5344CB8AC3E}">
        <p14:creationId xmlns="" xmlns:p14="http://schemas.microsoft.com/office/powerpoint/2010/main" val="416313828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When</a:t>
            </a:r>
            <a:r>
              <a:rPr lang="en-US" b="0" baseline="0" dirty="0" smtClean="0"/>
              <a:t> an issue occurs with the TSDS Client-Side Validation Tool, the first step is to determine if the issue resides at the LEA or Campus.  The next step is to determine if it is a system or connectivity issue.  Likewise, the issue could be related the file naming convention that is required by the TSDS system.  Once those possibilities have been rules out, the Technical Coaches would next be contacted to help resolve any potential data issues.  If no resolution has been reached the issue should then be escalated to Level 3. </a:t>
            </a:r>
            <a:r>
              <a:rPr lang="en-US" dirty="0" smtClean="0"/>
              <a:t>If Level 3 is unable to resolve the issue then the support ticket should be escalated to Level 4.</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96</a:t>
            </a:fld>
            <a:endParaRPr lang="en-US" dirty="0"/>
          </a:p>
        </p:txBody>
      </p:sp>
    </p:spTree>
    <p:extLst>
      <p:ext uri="{BB962C8B-B14F-4D97-AF65-F5344CB8AC3E}">
        <p14:creationId xmlns="" xmlns:p14="http://schemas.microsoft.com/office/powerpoint/2010/main" val="2395956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solidFill>
                  <a:schemeClr val="tx1"/>
                </a:solidFill>
                <a:latin typeface="Arial" pitchFamily="34" charset="0"/>
                <a:cs typeface="Arial" pitchFamily="34" charset="0"/>
              </a:rPr>
              <a:t>The Texas Student Data System (TSDS) consists of multiple components or susbsystems that will improve and standardize the data collection and data management process in the State of Texas, and equip educators with timely, actionable and historical student data to drive classroom and student success. The TSDS components consist of the Optional State Sponsored Student Information System, the Education Data Warehouse, the TSDS PEIMS Application, the studentGPS™ Dashboards and the TPEIR public reporting system.  Note that TIMS doesn’t support the state wide SIS or other source systems.  </a:t>
            </a:r>
            <a:endParaRPr lang="en-US" baseline="0" dirty="0" smtClean="0">
              <a:solidFill>
                <a:schemeClr val="tx1"/>
              </a:solidFill>
            </a:endParaRPr>
          </a:p>
        </p:txBody>
      </p:sp>
      <p:sp>
        <p:nvSpPr>
          <p:cNvPr id="4" name="Slide Number Placeholder 3"/>
          <p:cNvSpPr>
            <a:spLocks noGrp="1"/>
          </p:cNvSpPr>
          <p:nvPr>
            <p:ph type="sldNum" sz="quarter" idx="10"/>
          </p:nvPr>
        </p:nvSpPr>
        <p:spPr/>
        <p:txBody>
          <a:bodyPr/>
          <a:lstStyle/>
          <a:p>
            <a:fld id="{7872E534-9B96-469B-99C0-8551271B58B1}" type="slidenum">
              <a:rPr lang="en-US" smtClean="0"/>
              <a:pPr/>
              <a:t>8</a:t>
            </a:fld>
            <a:endParaRPr lang="en-US" dirty="0"/>
          </a:p>
        </p:txBody>
      </p:sp>
    </p:spTree>
    <p:extLst>
      <p:ext uri="{BB962C8B-B14F-4D97-AF65-F5344CB8AC3E}">
        <p14:creationId xmlns="" xmlns:p14="http://schemas.microsoft.com/office/powerpoint/2010/main" val="272208779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Trainer Notes:</a:t>
            </a:r>
          </a:p>
          <a:p>
            <a:r>
              <a:rPr lang="en-US" dirty="0" smtClean="0"/>
              <a:t>Read through each action item.</a:t>
            </a:r>
            <a:r>
              <a:rPr lang="en-US" baseline="0" dirty="0" smtClean="0"/>
              <a:t>  Make sure that each participant feels comfortable determining how to elicit this information from the LEA or checking from the ESC and/or locating the information in the TIMS support ticket.</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97</a:t>
            </a:fld>
            <a:endParaRPr lang="en-US" dirty="0"/>
          </a:p>
        </p:txBody>
      </p:sp>
    </p:spTree>
    <p:extLst>
      <p:ext uri="{BB962C8B-B14F-4D97-AF65-F5344CB8AC3E}">
        <p14:creationId xmlns="" xmlns:p14="http://schemas.microsoft.com/office/powerpoint/2010/main" val="78248201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section does not replace TSDS Technical</a:t>
            </a:r>
            <a:r>
              <a:rPr lang="en-US" baseline="0" dirty="0" smtClean="0"/>
              <a:t> Course 3: Loading Data into the ODS.  However, highlights of the troubleshooting process as well as a brief troubleshooting checklist have been provided.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98</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a</a:t>
            </a:r>
            <a:r>
              <a:rPr lang="en-US" baseline="0" dirty="0" smtClean="0"/>
              <a:t> file fails to transfer in the TSDS DTU, there is a lost of recommended actions to review prior to escalating the issue.  First:  </a:t>
            </a:r>
          </a:p>
          <a:p>
            <a:pPr marL="171450" lvl="0" indent="-171450">
              <a:buFont typeface="Arial" pitchFamily="34" charset="0"/>
              <a:buChar char="•"/>
            </a:pPr>
            <a:r>
              <a:rPr lang="en-US" dirty="0" smtClean="0"/>
              <a:t>If you are using a zip file, check that the zip file doesn’t contain folders, only XML Interchange Files.</a:t>
            </a:r>
          </a:p>
          <a:p>
            <a:pPr marL="171450" lvl="0" indent="-171450">
              <a:buFont typeface="Arial" pitchFamily="34" charset="0"/>
              <a:buChar char="•"/>
            </a:pPr>
            <a:r>
              <a:rPr lang="en-US" dirty="0" smtClean="0"/>
              <a:t>Check the name of all the </a:t>
            </a:r>
            <a:r>
              <a:rPr lang="en-US" smtClean="0"/>
              <a:t>files meet </a:t>
            </a:r>
            <a:r>
              <a:rPr lang="en-US" dirty="0" smtClean="0"/>
              <a:t>the TEDS naming convention</a:t>
            </a:r>
          </a:p>
          <a:p>
            <a:pPr marL="171450" lvl="0" indent="-171450">
              <a:buFont typeface="Arial" pitchFamily="34" charset="0"/>
              <a:buChar char="•"/>
            </a:pPr>
            <a:r>
              <a:rPr lang="en-US" dirty="0" smtClean="0"/>
              <a:t>Restart your workstation</a:t>
            </a:r>
          </a:p>
          <a:p>
            <a:pPr marL="628650" lvl="1" indent="-171450">
              <a:buFont typeface="Arial" pitchFamily="34" charset="0"/>
              <a:buChar char="•"/>
            </a:pPr>
            <a:r>
              <a:rPr lang="en-US" dirty="0" smtClean="0"/>
              <a:t>Retry file transfer</a:t>
            </a:r>
          </a:p>
          <a:p>
            <a:pPr marL="171450" lvl="0" indent="-171450">
              <a:buFont typeface="Arial" pitchFamily="34" charset="0"/>
              <a:buChar char="•"/>
            </a:pPr>
            <a:r>
              <a:rPr lang="en-US" dirty="0" smtClean="0"/>
              <a:t>Uninstall the TSDS DTU &amp; reinstall</a:t>
            </a:r>
          </a:p>
          <a:p>
            <a:pPr marL="628650" lvl="1" indent="-171450">
              <a:buFont typeface="Arial" pitchFamily="34" charset="0"/>
              <a:buChar char="•"/>
            </a:pPr>
            <a:r>
              <a:rPr lang="en-US" dirty="0" smtClean="0"/>
              <a:t>Retry your file</a:t>
            </a:r>
          </a:p>
          <a:p>
            <a:pPr marL="171450" lvl="0" indent="-171450">
              <a:buFont typeface="Arial" pitchFamily="34" charset="0"/>
              <a:buChar char="•"/>
            </a:pPr>
            <a:r>
              <a:rPr lang="en-US" dirty="0" smtClean="0"/>
              <a:t>Check TSDS portal for system messages from TEA regarding maintenance windows</a:t>
            </a:r>
          </a:p>
          <a:p>
            <a:pPr marL="171450" lvl="0" indent="-171450">
              <a:buFont typeface="Arial" pitchFamily="34" charset="0"/>
              <a:buChar char="•"/>
            </a:pPr>
            <a:r>
              <a:rPr lang="en-US" dirty="0" smtClean="0"/>
              <a:t>Escalate to next point of contact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99</a:t>
            </a:fld>
            <a:endParaRPr lang="en-US" dirty="0"/>
          </a:p>
        </p:txBody>
      </p:sp>
    </p:spTree>
    <p:extLst>
      <p:ext uri="{BB962C8B-B14F-4D97-AF65-F5344CB8AC3E}">
        <p14:creationId xmlns="" xmlns:p14="http://schemas.microsoft.com/office/powerpoint/2010/main" val="15328732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an issue occurs with the TSDS DTU the first step is to determine if it is a system or connectivity issue.</a:t>
            </a:r>
            <a:r>
              <a:rPr lang="en-US" baseline="0" dirty="0" smtClean="0"/>
              <a:t>  </a:t>
            </a:r>
            <a:r>
              <a:rPr lang="en-US" dirty="0" smtClean="0"/>
              <a:t>The DTU does not perform any data validations. This tool only performs a basic check on the file naming convention and file architecture.</a:t>
            </a:r>
            <a:r>
              <a:rPr lang="en-US" baseline="0" dirty="0" smtClean="0"/>
              <a:t> </a:t>
            </a:r>
            <a:r>
              <a:rPr lang="en-US" dirty="0" smtClean="0"/>
              <a:t>The issue could be related the file naming convention that is required by the TSDS system.</a:t>
            </a:r>
            <a:r>
              <a:rPr lang="en-US" baseline="0" dirty="0" smtClean="0"/>
              <a:t>  </a:t>
            </a:r>
            <a:r>
              <a:rPr lang="en-US" dirty="0" smtClean="0"/>
              <a:t>If no resolution has been reached the issue should then be escalated to Level 3.</a:t>
            </a:r>
            <a:r>
              <a:rPr lang="en-US" baseline="0" dirty="0" smtClean="0"/>
              <a:t>  </a:t>
            </a:r>
            <a:r>
              <a:rPr lang="en-US" dirty="0" smtClean="0"/>
              <a:t>If Level 3 cannot resolve the issue then the support ticket should be escalated to Level.</a:t>
            </a:r>
            <a:r>
              <a:rPr lang="en-US" baseline="0" dirty="0" smtClean="0"/>
              <a:t>  </a:t>
            </a:r>
            <a:r>
              <a:rPr lang="en-US" dirty="0" smtClean="0"/>
              <a:t>In the case of the DTU the vendor would most likely need to participate in the resolution at this point.</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100</a:t>
            </a:fld>
            <a:endParaRPr lang="en-US" dirty="0"/>
          </a:p>
        </p:txBody>
      </p:sp>
    </p:spTree>
    <p:extLst>
      <p:ext uri="{BB962C8B-B14F-4D97-AF65-F5344CB8AC3E}">
        <p14:creationId xmlns="" xmlns:p14="http://schemas.microsoft.com/office/powerpoint/2010/main" val="389632599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When</a:t>
            </a:r>
            <a:r>
              <a:rPr lang="en-US" b="0" baseline="0" dirty="0" smtClean="0"/>
              <a:t> an issue occurs with the TSDS DTU the first step is to determine if it is a system or connectivity issue.  Likewise, the issue could be related the file naming convention that is required by the TSDS system. The DTU does not perform any data validations. This tool only performs a basic check on the file naming convention and file architecture. If all of these possibilities have been ruled out, then the issue should be escalated to Level 4 and the appropriate vendor SME.</a:t>
            </a:r>
          </a:p>
          <a:p>
            <a:endParaRPr lang="en-US" b="0" dirty="0" smtClean="0"/>
          </a:p>
          <a:p>
            <a:r>
              <a:rPr lang="en-US" b="1" dirty="0" smtClean="0"/>
              <a:t>Trainer Notes:</a:t>
            </a:r>
          </a:p>
          <a:p>
            <a:r>
              <a:rPr lang="en-US" dirty="0" smtClean="0"/>
              <a:t>Read through each action item.</a:t>
            </a:r>
            <a:r>
              <a:rPr lang="en-US" baseline="0" dirty="0" smtClean="0"/>
              <a:t>  Make sure that each participant feels comfortable determining how to elicit this information from the LEA  or ESC and/or finding the information in the TIMS support ticket.</a:t>
            </a: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101</a:t>
            </a:fld>
            <a:endParaRPr lang="en-US" dirty="0"/>
          </a:p>
        </p:txBody>
      </p:sp>
    </p:spTree>
    <p:extLst>
      <p:ext uri="{BB962C8B-B14F-4D97-AF65-F5344CB8AC3E}">
        <p14:creationId xmlns="" xmlns:p14="http://schemas.microsoft.com/office/powerpoint/2010/main" val="78248201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section does not replace TSDS Technical</a:t>
            </a:r>
            <a:r>
              <a:rPr lang="en-US" baseline="0" dirty="0" smtClean="0"/>
              <a:t> Course 3: Loading Data into the ODS.  However, highlights of the troubleshooting process as well as a brief troubleshooting checklist have been provided.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102</a:t>
            </a:fld>
            <a:endParaRPr lang="en-US" dirty="0"/>
          </a:p>
        </p:txBody>
      </p:sp>
    </p:spTree>
    <p:extLst>
      <p:ext uri="{BB962C8B-B14F-4D97-AF65-F5344CB8AC3E}">
        <p14:creationId xmlns="" xmlns:p14="http://schemas.microsoft.com/office/powerpoint/2010/main" val="243710861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On occasion TSDS eDM will not receive a file from TSDS DTU</a:t>
            </a:r>
          </a:p>
          <a:p>
            <a:pPr marL="171450" indent="-171450">
              <a:buFont typeface="Arial" pitchFamily="34" charset="0"/>
              <a:buChar char="•"/>
            </a:pPr>
            <a:r>
              <a:rPr lang="en-US" dirty="0" smtClean="0"/>
              <a:t>There are several possible reasons why a file would not be inducted into TSDS eDM upon a successful TSDS DTU transfer:</a:t>
            </a:r>
          </a:p>
          <a:p>
            <a:pPr marL="628650" lvl="1" indent="-171450">
              <a:buFont typeface="Arial" pitchFamily="34" charset="0"/>
              <a:buChar char="•"/>
            </a:pPr>
            <a:r>
              <a:rPr lang="en-US" dirty="0" smtClean="0"/>
              <a:t>File did not meet naming convention</a:t>
            </a:r>
          </a:p>
          <a:p>
            <a:pPr marL="628650" lvl="1" indent="-171450">
              <a:buFont typeface="Arial" pitchFamily="34" charset="0"/>
              <a:buChar char="•"/>
            </a:pPr>
            <a:r>
              <a:rPr lang="en-US" dirty="0" smtClean="0"/>
              <a:t>The automated system at TEA is undergoing maintenance</a:t>
            </a:r>
          </a:p>
          <a:p>
            <a:pPr marL="1085850" lvl="2" indent="-171450">
              <a:buFont typeface="Arial" pitchFamily="34" charset="0"/>
              <a:buChar char="•"/>
            </a:pPr>
            <a:r>
              <a:rPr lang="en-US" dirty="0" smtClean="0"/>
              <a:t>Check for system messages in the TSDS Portal</a:t>
            </a:r>
          </a:p>
          <a:p>
            <a:pPr marL="628650" lvl="1" indent="-171450">
              <a:buFont typeface="Arial" pitchFamily="34" charset="0"/>
              <a:buChar char="•"/>
            </a:pPr>
            <a:r>
              <a:rPr lang="en-US" dirty="0" smtClean="0"/>
              <a:t>The files exceeded the maximum allowable file limitation</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103</a:t>
            </a:fld>
            <a:endParaRPr lang="en-US" dirty="0"/>
          </a:p>
        </p:txBody>
      </p:sp>
    </p:spTree>
    <p:extLst>
      <p:ext uri="{BB962C8B-B14F-4D97-AF65-F5344CB8AC3E}">
        <p14:creationId xmlns="" xmlns:p14="http://schemas.microsoft.com/office/powerpoint/2010/main" val="155010564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Support must log in to TSDS eDM to ensure that the files were received by TSDS eDM by monitoring File Manager and/or Batch Manager</a:t>
            </a:r>
          </a:p>
          <a:p>
            <a:pPr marL="171450" lvl="0" indent="-171450">
              <a:buFont typeface="Arial" pitchFamily="34" charset="0"/>
              <a:buChar char="•"/>
            </a:pPr>
            <a:r>
              <a:rPr lang="en-US" dirty="0" smtClean="0"/>
              <a:t>If the file was not received</a:t>
            </a:r>
            <a:r>
              <a:rPr lang="en-US" baseline="0" dirty="0" smtClean="0"/>
              <a:t> by </a:t>
            </a:r>
            <a:r>
              <a:rPr lang="en-US" dirty="0" smtClean="0"/>
              <a:t>TSDS eDM:</a:t>
            </a:r>
          </a:p>
          <a:p>
            <a:pPr marL="628650" lvl="1" indent="-171450">
              <a:buFont typeface="Arial" pitchFamily="34" charset="0"/>
              <a:buChar char="•"/>
            </a:pPr>
            <a:r>
              <a:rPr lang="en-US" dirty="0" smtClean="0"/>
              <a:t>Check to make sure the file name meets the TEDS naming convention</a:t>
            </a:r>
          </a:p>
          <a:p>
            <a:pPr marL="628650" lvl="1" indent="-171450">
              <a:buFont typeface="Arial" pitchFamily="34" charset="0"/>
              <a:buChar char="•"/>
            </a:pPr>
            <a:r>
              <a:rPr lang="en-US" dirty="0" smtClean="0"/>
              <a:t>Check against recommended file specifications</a:t>
            </a:r>
          </a:p>
          <a:p>
            <a:pPr marL="628650" lvl="1" indent="-171450">
              <a:buFont typeface="Arial" pitchFamily="34" charset="0"/>
              <a:buChar char="•"/>
            </a:pPr>
            <a:r>
              <a:rPr lang="en-US" dirty="0" smtClean="0"/>
              <a:t>Check for system messages in the TSDS portal regarding maintenance windows</a:t>
            </a:r>
          </a:p>
          <a:p>
            <a:pPr marL="628650" lvl="1" indent="-171450">
              <a:buFont typeface="Arial" pitchFamily="34" charset="0"/>
              <a:buChar char="•"/>
            </a:pPr>
            <a:r>
              <a:rPr lang="en-US" dirty="0" smtClean="0"/>
              <a:t>If none of those fixes apply, a support ticket needs to be opened in TIMS</a:t>
            </a:r>
          </a:p>
          <a:p>
            <a:pPr lvl="1"/>
            <a:endParaRPr lang="en-US" dirty="0" smtClean="0"/>
          </a:p>
          <a:p>
            <a:pPr marL="457200" lvl="1"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104</a:t>
            </a:fld>
            <a:endParaRPr lang="en-US" dirty="0"/>
          </a:p>
        </p:txBody>
      </p:sp>
    </p:spTree>
    <p:extLst>
      <p:ext uri="{BB962C8B-B14F-4D97-AF65-F5344CB8AC3E}">
        <p14:creationId xmlns="" xmlns:p14="http://schemas.microsoft.com/office/powerpoint/2010/main" val="155010564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a rare</a:t>
            </a:r>
            <a:r>
              <a:rPr lang="en-US" baseline="0" dirty="0" smtClean="0"/>
              <a:t> occasion</a:t>
            </a:r>
            <a:r>
              <a:rPr lang="en-US" dirty="0" smtClean="0"/>
              <a:t> the system will experience an interruption in services if connectivity is lost or a server experiences issues.  If an LEA was loading data at that time, the user may note that</a:t>
            </a:r>
            <a:r>
              <a:rPr lang="en-US" baseline="0" dirty="0" smtClean="0"/>
              <a:t> either a F</a:t>
            </a:r>
            <a:r>
              <a:rPr lang="en-US" dirty="0" smtClean="0"/>
              <a:t>ile is stuck in received status</a:t>
            </a:r>
            <a:r>
              <a:rPr lang="en-US" baseline="0" dirty="0" smtClean="0"/>
              <a:t> in File Manage or </a:t>
            </a:r>
            <a:r>
              <a:rPr lang="en-US" dirty="0" smtClean="0"/>
              <a:t> a Batch is stuck in the in queue status or ready to process status.</a:t>
            </a:r>
            <a:r>
              <a:rPr lang="en-US" baseline="0" dirty="0" smtClean="0"/>
              <a:t> If the load plan does not run to completion Batch Manager will return the batch with a status of load plan failed. </a:t>
            </a:r>
            <a:r>
              <a:rPr lang="en-US" dirty="0" smtClean="0"/>
              <a:t>In any of these instances a support ticket needs to opened in TIMS.  The system administrator</a:t>
            </a:r>
            <a:r>
              <a:rPr lang="en-US" baseline="0" dirty="0" smtClean="0"/>
              <a:t> at Level 3 needs to restart eDM services.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105</a:t>
            </a:fld>
            <a:endParaRPr lang="en-US" dirty="0"/>
          </a:p>
        </p:txBody>
      </p:sp>
    </p:spTree>
    <p:extLst>
      <p:ext uri="{BB962C8B-B14F-4D97-AF65-F5344CB8AC3E}">
        <p14:creationId xmlns="" xmlns:p14="http://schemas.microsoft.com/office/powerpoint/2010/main" val="330730936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Error files will be generated in TSDS eDM if the XML Interchange file does not meet the XSD data validations or the data checks specified in TEDS.</a:t>
            </a:r>
            <a:r>
              <a:rPr lang="en-US" baseline="0" dirty="0" smtClean="0"/>
              <a:t> </a:t>
            </a:r>
            <a:r>
              <a:rPr lang="en-US" dirty="0" smtClean="0"/>
              <a:t>The validations executed in the File Manager and Batch Manager confirm that the XML Interchange Files adhere to the collection specific validation rules.</a:t>
            </a:r>
            <a:r>
              <a:rPr lang="en-US" baseline="0" dirty="0" smtClean="0"/>
              <a:t> </a:t>
            </a:r>
            <a:r>
              <a:rPr lang="en-US" dirty="0" smtClean="0"/>
              <a:t>File Manager executes the Pre Load Validations (XSD Validations).</a:t>
            </a:r>
            <a:r>
              <a:rPr lang="en-US" baseline="0" dirty="0" smtClean="0"/>
              <a:t>  </a:t>
            </a:r>
            <a:r>
              <a:rPr lang="en-US" dirty="0" smtClean="0"/>
              <a:t>Batch Manager executes the Load Validations (Referential Data Validations) and comply with the TEDS Section 3 and TEDS Section 5 checks.</a:t>
            </a:r>
          </a:p>
          <a:p>
            <a:pPr marL="0" lvl="0" indent="0">
              <a:buFont typeface="Arial" pitchFamily="34" charset="0"/>
              <a:buNone/>
            </a:pPr>
            <a:endParaRPr lang="en-US" sz="1200" dirty="0" smtClean="0"/>
          </a:p>
        </p:txBody>
      </p:sp>
      <p:sp>
        <p:nvSpPr>
          <p:cNvPr id="4" name="Slide Number Placeholder 3"/>
          <p:cNvSpPr>
            <a:spLocks noGrp="1"/>
          </p:cNvSpPr>
          <p:nvPr>
            <p:ph type="sldNum" sz="quarter" idx="10"/>
          </p:nvPr>
        </p:nvSpPr>
        <p:spPr/>
        <p:txBody>
          <a:bodyPr/>
          <a:lstStyle/>
          <a:p>
            <a:fld id="{7872E534-9B96-469B-99C0-8551271B58B1}" type="slidenum">
              <a:rPr lang="en-US" smtClean="0"/>
              <a:pPr/>
              <a:t>106</a:t>
            </a:fld>
            <a:endParaRPr lang="en-US" dirty="0"/>
          </a:p>
        </p:txBody>
      </p:sp>
    </p:spTree>
    <p:extLst>
      <p:ext uri="{BB962C8B-B14F-4D97-AF65-F5344CB8AC3E}">
        <p14:creationId xmlns="" xmlns:p14="http://schemas.microsoft.com/office/powerpoint/2010/main" val="41631382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86">
              <a:defRPr/>
            </a:pPr>
            <a:r>
              <a:rPr lang="en-US" dirty="0">
                <a:cs typeface="Arial" pitchFamily="34" charset="0"/>
              </a:rPr>
              <a:t>The voluntary State-sponsored Student Information System (SSIS) master contract was negotiated by TEA with </a:t>
            </a:r>
            <a:r>
              <a:rPr lang="en-US" i="1" dirty="0">
                <a:cs typeface="Arial" pitchFamily="34" charset="0"/>
              </a:rPr>
              <a:t>TCC TxEIS </a:t>
            </a:r>
            <a:r>
              <a:rPr lang="en-US" dirty="0">
                <a:cs typeface="Arial" pitchFamily="34" charset="0"/>
              </a:rPr>
              <a:t>and </a:t>
            </a:r>
            <a:r>
              <a:rPr lang="en-US" i="1" dirty="0">
                <a:cs typeface="Arial" pitchFamily="34" charset="0"/>
              </a:rPr>
              <a:t>Skyward</a:t>
            </a:r>
            <a:r>
              <a:rPr lang="en-US" dirty="0">
                <a:cs typeface="Arial" pitchFamily="34" charset="0"/>
              </a:rPr>
              <a:t>  to reduce price and improve functionality for participating districts and charter schools. Both SSIS contracts deliver software as a service (SaaS) in which LEAs benefit from functionality improvements on an on-going basis. Your district or charter school can begin using a new or improved feature at no extra cost as soon as it appears in the SSIS. The state negotiated SSIS contracts offer a competitive, not-to-exceed price per student that benefits all sizes of districts and charter schools across the state.  Additionally, since TEA negotiated the contract, districts and charter schools do not need to go through the time-consuming process of issuing their own RFP.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9</a:t>
            </a:fld>
            <a:endParaRPr lang="en-US" dirty="0"/>
          </a:p>
        </p:txBody>
      </p:sp>
    </p:spTree>
    <p:extLst>
      <p:ext uri="{BB962C8B-B14F-4D97-AF65-F5344CB8AC3E}">
        <p14:creationId xmlns="" xmlns:p14="http://schemas.microsoft.com/office/powerpoint/2010/main" val="95344290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TEDS Section 3 Checks provide a description of the data elements, including:</a:t>
            </a:r>
          </a:p>
          <a:p>
            <a:pPr marL="171450" lvl="0" indent="-171450">
              <a:buFont typeface="Arial" pitchFamily="34" charset="0"/>
              <a:buChar char="•"/>
            </a:pPr>
            <a:r>
              <a:rPr lang="en-US" dirty="0" smtClean="0"/>
              <a:t>Data length </a:t>
            </a:r>
          </a:p>
          <a:p>
            <a:pPr marL="171450" lvl="0" indent="-171450">
              <a:buFont typeface="Arial" pitchFamily="34" charset="0"/>
              <a:buChar char="•"/>
            </a:pPr>
            <a:r>
              <a:rPr lang="en-US" dirty="0" smtClean="0"/>
              <a:t>Required field</a:t>
            </a:r>
          </a:p>
          <a:p>
            <a:pPr marL="171450" lvl="0" indent="-171450">
              <a:buFont typeface="Arial" pitchFamily="34" charset="0"/>
              <a:buChar char="•"/>
            </a:pPr>
            <a:r>
              <a:rPr lang="en-US" dirty="0" smtClean="0"/>
              <a:t>Data type</a:t>
            </a:r>
          </a:p>
          <a:p>
            <a:pPr marL="171450" lvl="0" indent="-171450">
              <a:buFont typeface="Arial" pitchFamily="34" charset="0"/>
              <a:buChar char="•"/>
            </a:pPr>
            <a:r>
              <a:rPr lang="en-US" dirty="0" smtClean="0"/>
              <a:t>Complex type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dirty="0" smtClean="0"/>
              <a:t>Refer to the TSDS Website for the latest information.</a:t>
            </a:r>
          </a:p>
          <a:p>
            <a:pPr marL="0" lvl="0" indent="0">
              <a:buFont typeface="Arial" pitchFamily="34" charset="0"/>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107</a:t>
            </a:fld>
            <a:endParaRPr lang="en-US" dirty="0"/>
          </a:p>
        </p:txBody>
      </p:sp>
    </p:spTree>
    <p:extLst>
      <p:ext uri="{BB962C8B-B14F-4D97-AF65-F5344CB8AC3E}">
        <p14:creationId xmlns="" xmlns:p14="http://schemas.microsoft.com/office/powerpoint/2010/main" val="416313828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TEDS Section 5 provides business rules and validations, as applicable.</a:t>
            </a:r>
            <a:r>
              <a:rPr lang="en-US" baseline="0" dirty="0" smtClean="0"/>
              <a:t>  </a:t>
            </a:r>
            <a:r>
              <a:rPr lang="en-US" dirty="0" smtClean="0"/>
              <a:t>A district's data are validated against business and field validation rules to verify that all required data category types have been submitted. </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108</a:t>
            </a:fld>
            <a:endParaRPr lang="en-US" dirty="0"/>
          </a:p>
        </p:txBody>
      </p:sp>
    </p:spTree>
    <p:extLst>
      <p:ext uri="{BB962C8B-B14F-4D97-AF65-F5344CB8AC3E}">
        <p14:creationId xmlns="" xmlns:p14="http://schemas.microsoft.com/office/powerpoint/2010/main" val="416313828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While there is no way to catalogue each and every error that you are going to encounter, there are some more common data issues that you should know.  File Manager is checking for XSD validations, or preload validations  </a:t>
            </a:r>
          </a:p>
          <a:p>
            <a:pPr lvl="0"/>
            <a:r>
              <a:rPr lang="en-US" dirty="0" smtClean="0"/>
              <a:t>Checks for missing mandatory fields.</a:t>
            </a:r>
          </a:p>
          <a:p>
            <a:pPr lvl="0"/>
            <a:r>
              <a:rPr lang="en-US" dirty="0" smtClean="0"/>
              <a:t>Checks field length</a:t>
            </a:r>
          </a:p>
          <a:p>
            <a:pPr lvl="0"/>
            <a:r>
              <a:rPr lang="en-US" dirty="0" smtClean="0"/>
              <a:t>Checks for accepted alpha &amp; numeric characters</a:t>
            </a:r>
          </a:p>
          <a:p>
            <a:pPr lvl="1"/>
            <a:r>
              <a:rPr lang="en-US" dirty="0" smtClean="0"/>
              <a:t>I.e., no 0 in student unique ID field</a:t>
            </a:r>
          </a:p>
          <a:p>
            <a:r>
              <a:rPr lang="en-US" dirty="0" smtClean="0"/>
              <a:t>Data Element Tag is named correctly Data elements should be in order defined by XML Interchange schemas</a:t>
            </a:r>
          </a:p>
          <a:p>
            <a:pPr lvl="0"/>
            <a:r>
              <a:rPr lang="en-US" dirty="0" smtClean="0"/>
              <a:t>Validates that the complex type belongs to the collection (i.e.  each collection specifies that XYZ complexes are included in the collection.  If the submitted complex doesn’t belong  to the collection then it will be flagged by File Manager)</a:t>
            </a: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109</a:t>
            </a:fld>
            <a:endParaRPr lang="en-US" dirty="0"/>
          </a:p>
        </p:txBody>
      </p:sp>
    </p:spTree>
    <p:extLst>
      <p:ext uri="{BB962C8B-B14F-4D97-AF65-F5344CB8AC3E}">
        <p14:creationId xmlns="" xmlns:p14="http://schemas.microsoft.com/office/powerpoint/2010/main" val="224511923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File Manager checks to make sure that all required fields are populated.  The files cannot load without certain key elements.  This first error message indicates that a mandatory field is missing.  In this particular case, the element OrganizationCategories was not included in the record.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110</a:t>
            </a:fld>
            <a:endParaRPr lang="en-US" dirty="0"/>
          </a:p>
        </p:txBody>
      </p:sp>
    </p:spTree>
    <p:extLst>
      <p:ext uri="{BB962C8B-B14F-4D97-AF65-F5344CB8AC3E}">
        <p14:creationId xmlns="" xmlns:p14="http://schemas.microsoft.com/office/powerpoint/2010/main" val="194043518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File</a:t>
            </a:r>
            <a:r>
              <a:rPr lang="en-US" baseline="0" dirty="0" smtClean="0"/>
              <a:t> Manager validates that the correct character is present in the field, either Alpha or Numeric.  In the example above, the error messages says that it was expecting a value for UniqueStateIdentifier that meets [1-9]{10},  meaning each character in the unique student ID must be a numeric value between 1 and 9.  The overall ID number must be 10 digits in length.  Also note that the expected value cannot be 0, as this doesn’t fall into the specified range of 1-9.  </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111</a:t>
            </a:fld>
            <a:endParaRPr lang="en-US" dirty="0"/>
          </a:p>
        </p:txBody>
      </p:sp>
    </p:spTree>
    <p:extLst>
      <p:ext uri="{BB962C8B-B14F-4D97-AF65-F5344CB8AC3E}">
        <p14:creationId xmlns="" xmlns:p14="http://schemas.microsoft.com/office/powerpoint/2010/main" val="194043518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File</a:t>
            </a:r>
            <a:r>
              <a:rPr lang="en-US" baseline="0" dirty="0" smtClean="0"/>
              <a:t> Manager also validates for field length.  In this case, the error message tells us that it was expecting a value in StateAbbreviationType that followed the pattern [A-Z]{2}.  This means it was expecting the value to be a capitalized alpha value two digits in length.  The value provided, “TEX” exceeded the field length.</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112</a:t>
            </a:fld>
            <a:endParaRPr lang="en-US" dirty="0"/>
          </a:p>
        </p:txBody>
      </p:sp>
    </p:spTree>
    <p:extLst>
      <p:ext uri="{BB962C8B-B14F-4D97-AF65-F5344CB8AC3E}">
        <p14:creationId xmlns="" xmlns:p14="http://schemas.microsoft.com/office/powerpoint/2010/main" val="194043518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File</a:t>
            </a:r>
            <a:r>
              <a:rPr lang="en-US" baseline="0" dirty="0" smtClean="0"/>
              <a:t> Manager also checks to make sure that each data element is tagged correctly. Within each XML File each data value is identified by a Data Element tag.  In this particular case, the OrganizationCategorie is spelled incorrectly, so the system doesn’t recognize this as an accepted data element tag for the value provided.</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113</a:t>
            </a:fld>
            <a:endParaRPr lang="en-US" dirty="0"/>
          </a:p>
        </p:txBody>
      </p:sp>
    </p:spTree>
    <p:extLst>
      <p:ext uri="{BB962C8B-B14F-4D97-AF65-F5344CB8AC3E}">
        <p14:creationId xmlns="" xmlns:p14="http://schemas.microsoft.com/office/powerpoint/2010/main" val="194043518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 a look at the sample file provided.  Note that the Data Element</a:t>
            </a:r>
            <a:r>
              <a:rPr lang="en-US" baseline="0" dirty="0" smtClean="0"/>
              <a:t> Tag is misspelled in the highlighted row.  The value it is tagging is “Local Education Agency”</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114</a:t>
            </a:fld>
            <a:endParaRPr lang="en-US" dirty="0"/>
          </a:p>
        </p:txBody>
      </p:sp>
    </p:spTree>
    <p:extLst>
      <p:ext uri="{BB962C8B-B14F-4D97-AF65-F5344CB8AC3E}">
        <p14:creationId xmlns="" xmlns:p14="http://schemas.microsoft.com/office/powerpoint/2010/main" val="194043518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File</a:t>
            </a:r>
            <a:r>
              <a:rPr lang="en-US" sz="1200" kern="1200" baseline="0" dirty="0" smtClean="0">
                <a:solidFill>
                  <a:schemeClr val="tx1"/>
                </a:solidFill>
                <a:effectLst/>
                <a:latin typeface="Arial" pitchFamily="34" charset="0"/>
                <a:ea typeface="+mn-ea"/>
                <a:cs typeface="Arial" pitchFamily="34" charset="0"/>
              </a:rPr>
              <a:t> Manager </a:t>
            </a:r>
            <a:r>
              <a:rPr lang="en-US" sz="1200" kern="1200" dirty="0" smtClean="0">
                <a:solidFill>
                  <a:schemeClr val="tx1"/>
                </a:solidFill>
                <a:effectLst/>
                <a:latin typeface="Arial" pitchFamily="34" charset="0"/>
                <a:ea typeface="+mn-ea"/>
                <a:cs typeface="Arial" pitchFamily="34" charset="0"/>
              </a:rPr>
              <a:t>validates that the complex type belongs to the collection (i.e.  each collection specifies that XYZ complexes are included in the collection.  If the submitted complex doesn’t belong  to the collection then it will be flagged by File Manager). In</a:t>
            </a:r>
            <a:r>
              <a:rPr lang="en-US" sz="1200" kern="1200" baseline="0" dirty="0" smtClean="0">
                <a:solidFill>
                  <a:schemeClr val="tx1"/>
                </a:solidFill>
                <a:effectLst/>
                <a:latin typeface="Arial" pitchFamily="34" charset="0"/>
                <a:ea typeface="+mn-ea"/>
                <a:cs typeface="Arial" pitchFamily="34" charset="0"/>
              </a:rPr>
              <a:t> this case, StudentBilingualProgramAssociationExtension does not belong to this collection.</a:t>
            </a:r>
            <a:endParaRPr lang="en-US" sz="1200" kern="1200" dirty="0" smtClean="0">
              <a:solidFill>
                <a:schemeClr val="tx1"/>
              </a:solidFill>
              <a:effectLst/>
              <a:latin typeface="Arial" pitchFamily="34" charset="0"/>
              <a:ea typeface="+mn-ea"/>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115</a:t>
            </a:fld>
            <a:endParaRPr lang="en-US" dirty="0"/>
          </a:p>
        </p:txBody>
      </p:sp>
    </p:spTree>
    <p:extLst>
      <p:ext uri="{BB962C8B-B14F-4D97-AF65-F5344CB8AC3E}">
        <p14:creationId xmlns="" xmlns:p14="http://schemas.microsoft.com/office/powerpoint/2010/main" val="194043518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File</a:t>
            </a:r>
            <a:r>
              <a:rPr lang="en-US" sz="1200" kern="1200" baseline="0" dirty="0" smtClean="0">
                <a:solidFill>
                  <a:schemeClr val="tx1"/>
                </a:solidFill>
                <a:effectLst/>
                <a:latin typeface="Arial" pitchFamily="34" charset="0"/>
                <a:ea typeface="+mn-ea"/>
                <a:cs typeface="Arial" pitchFamily="34" charset="0"/>
              </a:rPr>
              <a:t> Manager </a:t>
            </a:r>
            <a:r>
              <a:rPr lang="en-US" sz="1200" kern="1200" dirty="0" smtClean="0">
                <a:solidFill>
                  <a:schemeClr val="tx1"/>
                </a:solidFill>
                <a:effectLst/>
                <a:latin typeface="Arial" pitchFamily="34" charset="0"/>
                <a:ea typeface="+mn-ea"/>
                <a:cs typeface="Arial" pitchFamily="34" charset="0"/>
              </a:rPr>
              <a:t>validates that the data elements</a:t>
            </a:r>
            <a:r>
              <a:rPr lang="en-US" sz="1200" kern="1200" baseline="0" dirty="0" smtClean="0">
                <a:solidFill>
                  <a:schemeClr val="tx1"/>
                </a:solidFill>
                <a:effectLst/>
                <a:latin typeface="Arial" pitchFamily="34" charset="0"/>
                <a:ea typeface="+mn-ea"/>
                <a:cs typeface="Arial" pitchFamily="34" charset="0"/>
              </a:rPr>
              <a:t> are represented in the XML Interchange File in the order specified by the XML Interchange Schema.  In this case, the data element NameofInstitution is included in the file, however, it is in the wrong position.</a:t>
            </a:r>
            <a:endParaRPr lang="en-US" dirty="0"/>
          </a:p>
        </p:txBody>
      </p:sp>
      <p:sp>
        <p:nvSpPr>
          <p:cNvPr id="4" name="Slide Number Placeholder 3"/>
          <p:cNvSpPr>
            <a:spLocks noGrp="1"/>
          </p:cNvSpPr>
          <p:nvPr>
            <p:ph type="sldNum" sz="quarter" idx="10"/>
          </p:nvPr>
        </p:nvSpPr>
        <p:spPr/>
        <p:txBody>
          <a:bodyPr/>
          <a:lstStyle/>
          <a:p>
            <a:fld id="{7872E534-9B96-469B-99C0-8551271B58B1}" type="slidenum">
              <a:rPr lang="en-US" smtClean="0"/>
              <a:pPr/>
              <a:t>116</a:t>
            </a:fld>
            <a:endParaRPr lang="en-US" dirty="0"/>
          </a:p>
        </p:txBody>
      </p:sp>
    </p:spTree>
    <p:extLst>
      <p:ext uri="{BB962C8B-B14F-4D97-AF65-F5344CB8AC3E}">
        <p14:creationId xmlns="" xmlns:p14="http://schemas.microsoft.com/office/powerpoint/2010/main" val="19404351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2362200" y="4038600"/>
            <a:ext cx="6477000" cy="1828800"/>
          </a:xfrm>
          <a:prstGeom prst="rect">
            <a:avLst/>
          </a:prstGeom>
        </p:spPr>
        <p:txBody>
          <a:bodyPr anchor="b"/>
          <a:lstStyle>
            <a:lvl1pPr>
              <a:defRPr cap="all" baseline="0">
                <a:latin typeface="Arial" pitchFamily="34" charset="0"/>
                <a:cs typeface="Arial" pitchFamily="34" charset="0"/>
              </a:defRPr>
            </a:lvl1pPr>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latin typeface="Arial" pitchFamily="34" charset="0"/>
                <a:cs typeface="Arial" pitchFamily="34" charset="0"/>
              </a:defRPr>
            </a:lvl1pPr>
          </a:lstStyle>
          <a:p>
            <a:endParaRPr lang="en-US" dirty="0"/>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dirty="0"/>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12" name="Picture 11" descr="TEA-003 TSDS Logo_white_green.png"/>
          <p:cNvPicPr>
            <a:picLocks noChangeAspect="1"/>
          </p:cNvPicPr>
          <p:nvPr userDrawn="1"/>
        </p:nvPicPr>
        <p:blipFill>
          <a:blip r:embed="rId2" cstate="print"/>
          <a:stretch>
            <a:fillRect/>
          </a:stretch>
        </p:blipFill>
        <p:spPr>
          <a:xfrm>
            <a:off x="180475" y="152401"/>
            <a:ext cx="2464905" cy="762000"/>
          </a:xfrm>
          <a:prstGeom prst="rect">
            <a:avLst/>
          </a:prstGeom>
        </p:spPr>
      </p:pic>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Copyright © 2013 Texas Education Agency. All rights reserved. TEA confidential and proprietary.</a:t>
            </a:r>
          </a:p>
          <a:p>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6248400" y="6248400"/>
            <a:ext cx="2667000" cy="365125"/>
          </a:xfrm>
        </p:spPr>
        <p:txBody>
          <a:bodyPr rtlCol="0"/>
          <a:lstStyle/>
          <a:p>
            <a:endParaRPr lang="en-US" dirty="0"/>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F0C4421-5918-4AA3-AE4A-C36EDD2FD6EB}" type="slidenum">
              <a:rPr lang="en-US" smtClean="0"/>
              <a:pPr/>
              <a:t>‹#›</a:t>
            </a:fld>
            <a:endParaRPr lang="en-US"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smtClean="0"/>
              <a:t>Click icon to add picture</a:t>
            </a:r>
            <a:endParaRPr kumimoji="0" lang="en-US" dirty="0"/>
          </a:p>
        </p:txBody>
      </p:sp>
      <p:sp>
        <p:nvSpPr>
          <p:cNvPr id="15" name="Date Placeholder 13"/>
          <p:cNvSpPr txBox="1">
            <a:spLocks/>
          </p:cNvSpPr>
          <p:nvPr userDrawn="1"/>
        </p:nvSpPr>
        <p:spPr>
          <a:xfrm>
            <a:off x="3962400" y="62484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0C4421-5918-4AA3-AE4A-C36EDD2FD6EB}" type="slidenum">
              <a:rPr lang="en-US" smtClean="0"/>
              <a:pPr/>
              <a:t>‹#›</a:t>
            </a:fld>
            <a:endParaRPr lang="en-US" dirty="0"/>
          </a:p>
        </p:txBody>
      </p:sp>
      <p:sp>
        <p:nvSpPr>
          <p:cNvPr id="7" name="Title 1"/>
          <p:cNvSpPr>
            <a:spLocks noGrp="1"/>
          </p:cNvSpPr>
          <p:nvPr>
            <p:ph type="title"/>
          </p:nvPr>
        </p:nvSpPr>
        <p:spPr>
          <a:xfrm>
            <a:off x="1981200" y="5334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8"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Copyright © 2013 Texas Education Agency. All rights reserved. TEA confidential and proprietary.</a:t>
            </a:r>
          </a:p>
          <a:p>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a:prstGeom prst="rect">
            <a:avLst/>
          </a:prstGeo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fld id="{2F0C4421-5918-4AA3-AE4A-C36EDD2FD6EB}" type="slidenum">
              <a:rPr lang="en-US" smtClean="0"/>
              <a:pPr/>
              <a:t>‹#›</a:t>
            </a:fld>
            <a:endParaRPr lang="en-US" dirty="0"/>
          </a:p>
        </p:txBody>
      </p:sp>
      <p:sp>
        <p:nvSpPr>
          <p:cNvPr id="10" name="Date Placeholder 13"/>
          <p:cNvSpPr txBox="1">
            <a:spLocks/>
          </p:cNvSpPr>
          <p:nvPr userDrawn="1"/>
        </p:nvSpPr>
        <p:spPr>
          <a:xfrm>
            <a:off x="3962400" y="62484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grpSp>
        <p:nvGrpSpPr>
          <p:cNvPr id="3" name="Group 7"/>
          <p:cNvGrpSpPr>
            <a:grpSpLocks/>
          </p:cNvGrpSpPr>
          <p:nvPr userDrawn="1"/>
        </p:nvGrpSpPr>
        <p:grpSpPr bwMode="auto">
          <a:xfrm>
            <a:off x="457200" y="652463"/>
            <a:ext cx="8258175" cy="2749550"/>
            <a:chOff x="457200" y="652570"/>
            <a:chExt cx="8258158" cy="2749743"/>
          </a:xfrm>
        </p:grpSpPr>
        <p:pic>
          <p:nvPicPr>
            <p:cNvPr id="4" name="Picture 2"/>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457200" y="658906"/>
              <a:ext cx="8177087" cy="27434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3477230" y="652570"/>
              <a:ext cx="5238128" cy="2743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a:xfrm>
            <a:off x="457200" y="4191000"/>
            <a:ext cx="7823200" cy="798513"/>
          </a:xfrm>
          <a:prstGeom prst="rect">
            <a:avLst/>
          </a:prstGeom>
        </p:spPr>
        <p:txBody>
          <a:bodyPr/>
          <a:lstStyle>
            <a:lvl1pPr>
              <a:defRPr>
                <a:latin typeface="Arial" pitchFamily="34" charset="0"/>
                <a:cs typeface="Arial" pitchFamily="34" charset="0"/>
              </a:defRPr>
            </a:lvl1pPr>
          </a:lstStyle>
          <a:p>
            <a:endParaRPr lang="en-US" dirty="0"/>
          </a:p>
        </p:txBody>
      </p:sp>
      <p:sp>
        <p:nvSpPr>
          <p:cNvPr id="6" name="Date Placeholder 13"/>
          <p:cNvSpPr>
            <a:spLocks noGrp="1"/>
          </p:cNvSpPr>
          <p:nvPr>
            <p:ph type="dt" sz="half" idx="2"/>
          </p:nvPr>
        </p:nvSpPr>
        <p:spPr>
          <a:xfrm>
            <a:off x="3962400" y="6248400"/>
            <a:ext cx="4800601" cy="365125"/>
          </a:xfrm>
          <a:prstGeom prst="rect">
            <a:avLst/>
          </a:prstGeom>
        </p:spPr>
        <p:txBody>
          <a:bodyPr vert="horz" anchor="ctr" anchorCtr="0"/>
          <a:lstStyle>
            <a:lvl1pPr algn="r" eaLnBrk="1" latinLnBrk="0" hangingPunct="1">
              <a:defRPr kumimoji="0" sz="800" baseline="0">
                <a:solidFill>
                  <a:schemeClr val="tx2"/>
                </a:solidFill>
              </a:defRPr>
            </a:lvl1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extLst>
      <p:ext uri="{BB962C8B-B14F-4D97-AF65-F5344CB8AC3E}">
        <p14:creationId xmlns="" xmlns:p14="http://schemas.microsoft.com/office/powerpoint/2010/main" val="423863867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w logo">
    <p:spTree>
      <p:nvGrpSpPr>
        <p:cNvPr id="1" name=""/>
        <p:cNvGrpSpPr/>
        <p:nvPr/>
      </p:nvGrpSpPr>
      <p:grpSpPr>
        <a:xfrm>
          <a:off x="0" y="0"/>
          <a:ext cx="0" cy="0"/>
          <a:chOff x="0" y="0"/>
          <a:chExt cx="0" cy="0"/>
        </a:xfrm>
      </p:grpSpPr>
      <p:sp>
        <p:nvSpPr>
          <p:cNvPr id="9" name="Rectangle 8"/>
          <p:cNvSpPr/>
          <p:nvPr/>
        </p:nvSpPr>
        <p:spPr>
          <a:xfrm>
            <a:off x="1905000" y="0"/>
            <a:ext cx="72390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pic>
        <p:nvPicPr>
          <p:cNvPr id="7" name="Picture 6" descr="Logo no tag.png"/>
          <p:cNvPicPr>
            <a:picLocks noChangeAspect="1"/>
          </p:cNvPicPr>
          <p:nvPr/>
        </p:nvPicPr>
        <p:blipFill>
          <a:blip r:embed="rId2" cstate="print"/>
          <a:stretch>
            <a:fillRect/>
          </a:stretch>
        </p:blipFill>
        <p:spPr>
          <a:xfrm>
            <a:off x="152400" y="152400"/>
            <a:ext cx="1617717" cy="1007787"/>
          </a:xfrm>
          <a:prstGeom prst="rect">
            <a:avLst/>
          </a:prstGeom>
        </p:spPr>
      </p:pic>
      <p:sp>
        <p:nvSpPr>
          <p:cNvPr id="11" name="Title 1"/>
          <p:cNvSpPr>
            <a:spLocks noGrp="1"/>
          </p:cNvSpPr>
          <p:nvPr>
            <p:ph type="title"/>
          </p:nvPr>
        </p:nvSpPr>
        <p:spPr>
          <a:xfrm>
            <a:off x="1905000" y="457200"/>
            <a:ext cx="6858000" cy="841248"/>
          </a:xfrm>
          <a:prstGeom prst="rect">
            <a:avLst/>
          </a:prstGeom>
        </p:spPr>
        <p:txBody>
          <a:bodyPr anchor="ctr">
            <a:noAutofit/>
          </a:bodyPr>
          <a:lstStyle>
            <a:lvl1pPr algn="l">
              <a:buNone/>
              <a:defRPr sz="2800" b="1">
                <a:solidFill>
                  <a:schemeClr val="accent3">
                    <a:lumMod val="75000"/>
                  </a:schemeClr>
                </a:solidFill>
                <a:latin typeface="Arial" pitchFamily="34" charset="0"/>
                <a:cs typeface="Arial" pitchFamily="34" charset="0"/>
              </a:defRPr>
            </a:lvl1pPr>
          </a:lstStyle>
          <a:p>
            <a:r>
              <a:rPr kumimoji="0" lang="en-US" dirty="0" smtClean="0"/>
              <a:t>Click to edit Master title style</a:t>
            </a:r>
            <a:endParaRPr kumimoji="0" lang="en-US" dirty="0"/>
          </a:p>
        </p:txBody>
      </p:sp>
      <p:sp>
        <p:nvSpPr>
          <p:cNvPr id="13" name="Content Placeholder 3"/>
          <p:cNvSpPr>
            <a:spLocks noGrp="1"/>
          </p:cNvSpPr>
          <p:nvPr>
            <p:ph sz="quarter" idx="1" hasCustomPrompt="1"/>
          </p:nvPr>
        </p:nvSpPr>
        <p:spPr>
          <a:xfrm>
            <a:off x="533400" y="1752600"/>
            <a:ext cx="8153400" cy="4495800"/>
          </a:xfrm>
        </p:spPr>
        <p:txBody>
          <a:bodyPr>
            <a:noAutofit/>
          </a:bodyPr>
          <a:lstStyle>
            <a:lvl1pPr>
              <a:lnSpc>
                <a:spcPct val="106000"/>
              </a:lnSpc>
              <a:spcAft>
                <a:spcPts val="300"/>
              </a:spcAft>
              <a:defRPr sz="1800" baseline="0">
                <a:latin typeface="+mn-lt"/>
              </a:defRPr>
            </a:lvl1pPr>
          </a:lstStyle>
          <a:p>
            <a:pPr>
              <a:spcBef>
                <a:spcPts val="600"/>
              </a:spcBef>
              <a:spcAft>
                <a:spcPts val="600"/>
              </a:spcAft>
              <a:buFont typeface="Wingdings" pitchFamily="2" charset="2"/>
              <a:buChar char="q"/>
            </a:pPr>
            <a:r>
              <a:rPr lang="en-US" sz="2600" dirty="0" smtClean="0"/>
              <a:t>Insert text</a:t>
            </a:r>
            <a:endParaRPr lang="en-US" dirty="0"/>
          </a:p>
        </p:txBody>
      </p:sp>
      <p:sp>
        <p:nvSpPr>
          <p:cNvPr id="12"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a:t>
            </a:fld>
            <a:endParaRPr lang="en-US" dirty="0"/>
          </a:p>
        </p:txBody>
      </p:sp>
      <p:sp>
        <p:nvSpPr>
          <p:cNvPr id="10"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Copyright © 2013 Texas Education Agency. All rights reserved. TEA confidential and proprietary.</a:t>
            </a:r>
          </a:p>
          <a:p>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Ref idx="1003">
        <a:schemeClr val="bg1"/>
      </p:bgRef>
    </p:bg>
    <p:spTree>
      <p:nvGrpSpPr>
        <p:cNvPr id="1" name=""/>
        <p:cNvGrpSpPr/>
        <p:nvPr/>
      </p:nvGrpSpPr>
      <p:grpSpPr>
        <a:xfrm>
          <a:off x="0" y="0"/>
          <a:ext cx="0" cy="0"/>
          <a:chOff x="0" y="0"/>
          <a:chExt cx="0" cy="0"/>
        </a:xfrm>
      </p:grpSpPr>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nchorCtr="0"/>
          <a:lstStyle/>
          <a:p>
            <a:pPr algn="ctr" eaLnBrk="1" latinLnBrk="0" hangingPunct="1"/>
            <a:endParaRPr kumimoji="0" lang="en-US" b="0" dirty="0"/>
          </a:p>
        </p:txBody>
      </p:sp>
      <p:sp>
        <p:nvSpPr>
          <p:cNvPr id="2" name="Title 1"/>
          <p:cNvSpPr>
            <a:spLocks noGrp="1"/>
          </p:cNvSpPr>
          <p:nvPr>
            <p:ph type="title"/>
          </p:nvPr>
        </p:nvSpPr>
        <p:spPr>
          <a:xfrm>
            <a:off x="1371600" y="1600200"/>
            <a:ext cx="7620000" cy="990600"/>
          </a:xfrm>
          <a:prstGeom prst="rect">
            <a:avLst/>
          </a:prstGeom>
        </p:spPr>
        <p:txBody>
          <a:bodyPr anchor="ctr" anchorCtr="0">
            <a:noAutofit/>
          </a:bodyPr>
          <a:lstStyle>
            <a:lvl1pPr algn="l">
              <a:buNone/>
              <a:defRPr sz="3000" b="1" cap="none">
                <a:solidFill>
                  <a:srgbClr val="FFFFFF"/>
                </a:solidFill>
                <a:latin typeface="Arial" pitchFamily="34" charset="0"/>
                <a:cs typeface="Arial" pitchFamily="34" charset="0"/>
              </a:defRPr>
            </a:lvl1pPr>
          </a:lstStyle>
          <a:p>
            <a:r>
              <a:rPr kumimoji="0" lang="en-US" dirty="0" smtClean="0"/>
              <a:t>Click to edit Master title style</a:t>
            </a:r>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98568" y="1752600"/>
            <a:ext cx="1100860" cy="685801"/>
          </a:xfrm>
          <a:prstGeom prst="rect">
            <a:avLst/>
          </a:prstGeom>
        </p:spPr>
      </p:pic>
      <p:sp>
        <p:nvSpPr>
          <p:cNvPr id="13" name="Slide Number Placeholder 12"/>
          <p:cNvSpPr>
            <a:spLocks noGrp="1"/>
          </p:cNvSpPr>
          <p:nvPr>
            <p:ph type="sldNum" sz="quarter" idx="11"/>
          </p:nvPr>
        </p:nvSpPr>
        <p:spPr>
          <a:xfrm>
            <a:off x="152400" y="6477000"/>
            <a:ext cx="533400" cy="244476"/>
          </a:xfrm>
        </p:spPr>
        <p:txBody>
          <a:bodyPr/>
          <a:lstStyle/>
          <a:p>
            <a:fld id="{25037DA4-2335-4A87-8586-64B2BAB08211}" type="slidenum">
              <a:rPr lang="en-US" smtClean="0"/>
              <a:pPr/>
              <a:t>‹#›</a:t>
            </a:fld>
            <a:endParaRPr lang="en-US" dirty="0"/>
          </a:p>
        </p:txBody>
      </p:sp>
      <p:sp>
        <p:nvSpPr>
          <p:cNvPr id="10" name="Date Placeholder 13"/>
          <p:cNvSpPr>
            <a:spLocks noGrp="1"/>
          </p:cNvSpPr>
          <p:nvPr>
            <p:ph type="dt" sz="half" idx="2"/>
          </p:nvPr>
        </p:nvSpPr>
        <p:spPr>
          <a:xfrm>
            <a:off x="3962400" y="6248400"/>
            <a:ext cx="4800601" cy="365125"/>
          </a:xfrm>
          <a:prstGeom prst="rect">
            <a:avLst/>
          </a:prstGeom>
        </p:spPr>
        <p:txBody>
          <a:bodyPr vert="horz" anchor="ctr" anchorCtr="0"/>
          <a:lstStyle>
            <a:lvl1pPr algn="r" eaLnBrk="1" latinLnBrk="0" hangingPunct="1">
              <a:defRPr kumimoji="0" sz="800" baseline="0">
                <a:solidFill>
                  <a:schemeClr val="tx2"/>
                </a:solidFill>
              </a:defRPr>
            </a:lvl1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uron's Section Dividers">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pic>
        <p:nvPicPr>
          <p:cNvPr id="11" name="Picture 10" descr="TSDS Logo_Reversed_notext.png"/>
          <p:cNvPicPr>
            <a:picLocks noChangeAspect="1"/>
          </p:cNvPicPr>
          <p:nvPr userDrawn="1"/>
        </p:nvPicPr>
        <p:blipFill>
          <a:blip r:embed="rId2" cstate="print"/>
          <a:stretch>
            <a:fillRect/>
          </a:stretch>
        </p:blipFill>
        <p:spPr>
          <a:xfrm>
            <a:off x="152400" y="152400"/>
            <a:ext cx="1100860" cy="685801"/>
          </a:xfrm>
          <a:prstGeom prst="rect">
            <a:avLst/>
          </a:prstGeom>
        </p:spPr>
      </p:pic>
      <p:sp>
        <p:nvSpPr>
          <p:cNvPr id="13" name="Slide Number Placeholder 12"/>
          <p:cNvSpPr>
            <a:spLocks noGrp="1"/>
          </p:cNvSpPr>
          <p:nvPr>
            <p:ph type="sldNum" sz="quarter" idx="11"/>
          </p:nvPr>
        </p:nvSpPr>
        <p:spPr>
          <a:xfrm>
            <a:off x="8458200" y="533400"/>
            <a:ext cx="533400" cy="244476"/>
          </a:xfrm>
        </p:spPr>
        <p:txBody>
          <a:bodyPr/>
          <a:lstStyle/>
          <a:p>
            <a:fld id="{25037DA4-2335-4A87-8586-64B2BAB08211}" type="slidenum">
              <a:rPr lang="en-US" smtClean="0"/>
              <a:pPr/>
              <a:t>‹#›</a:t>
            </a:fld>
            <a:endParaRPr lang="en-US" dirty="0"/>
          </a:p>
        </p:txBody>
      </p:sp>
      <p:sp>
        <p:nvSpPr>
          <p:cNvPr id="5" name="Date Placeholder 13"/>
          <p:cNvSpPr>
            <a:spLocks noGrp="1"/>
          </p:cNvSpPr>
          <p:nvPr>
            <p:ph type="dt" sz="half" idx="2"/>
          </p:nvPr>
        </p:nvSpPr>
        <p:spPr>
          <a:xfrm>
            <a:off x="3962400" y="6248400"/>
            <a:ext cx="4800601" cy="365125"/>
          </a:xfrm>
          <a:prstGeom prst="rect">
            <a:avLst/>
          </a:prstGeom>
        </p:spPr>
        <p:txBody>
          <a:bodyPr vert="horz" anchor="ctr" anchorCtr="0"/>
          <a:lstStyle>
            <a:lvl1pPr algn="r" eaLnBrk="1" latinLnBrk="0" hangingPunct="1">
              <a:defRPr kumimoji="0" sz="800" baseline="0">
                <a:solidFill>
                  <a:schemeClr val="tx2"/>
                </a:solidFill>
              </a:defRPr>
            </a:lvl1pPr>
          </a:lstStyle>
          <a:p>
            <a:r>
              <a:rPr lang="en-US" dirty="0" smtClean="0"/>
              <a:t>Copyright © 2013 Texas Education Agency. All rights reserved. TEA confidential and proprietary.</a:t>
            </a:r>
          </a:p>
          <a:p>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Content Placeholder 8"/>
          <p:cNvSpPr>
            <a:spLocks noGrp="1"/>
          </p:cNvSpPr>
          <p:nvPr>
            <p:ph sz="quarter" idx="1"/>
          </p:nvPr>
        </p:nvSpPr>
        <p:spPr>
          <a:xfrm>
            <a:off x="609600"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11" name="Content Placeholder 10"/>
          <p:cNvSpPr>
            <a:spLocks noGrp="1"/>
          </p:cNvSpPr>
          <p:nvPr>
            <p:ph sz="quarter" idx="2"/>
          </p:nvPr>
        </p:nvSpPr>
        <p:spPr>
          <a:xfrm>
            <a:off x="4844901" y="1589567"/>
            <a:ext cx="3886200" cy="45720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dirty="0"/>
          </a:p>
        </p:txBody>
      </p:sp>
      <p:sp>
        <p:nvSpPr>
          <p:cNvPr id="10" name="Slide Number Placeholder 9"/>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2" name="Footer Placeholder 11"/>
          <p:cNvSpPr>
            <a:spLocks noGrp="1"/>
          </p:cNvSpPr>
          <p:nvPr>
            <p:ph type="ftr" sz="quarter" idx="17"/>
          </p:nvPr>
        </p:nvSpPr>
        <p:spPr/>
        <p:txBody>
          <a:bodyPr rtlCol="0"/>
          <a:lstStyle/>
          <a:p>
            <a:endParaRPr lang="en-US" dirty="0"/>
          </a:p>
        </p:txBody>
      </p:sp>
      <p:sp>
        <p:nvSpPr>
          <p:cNvPr id="7"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Copyright © 2013 Texas Education Agency. All rights reserved. TEA confidential and proprietary.</a:t>
            </a:r>
          </a:p>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1" name="Content Placeholder 10"/>
          <p:cNvSpPr>
            <a:spLocks noGrp="1"/>
          </p:cNvSpPr>
          <p:nvPr>
            <p:ph sz="quarter" idx="2"/>
          </p:nvPr>
        </p:nvSpPr>
        <p:spPr>
          <a:xfrm>
            <a:off x="609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dirty="0"/>
          </a:p>
        </p:txBody>
      </p:sp>
      <p:sp>
        <p:nvSpPr>
          <p:cNvPr id="12" name="Slide Number Placeholder 11"/>
          <p:cNvSpPr>
            <a:spLocks noGrp="1"/>
          </p:cNvSpPr>
          <p:nvPr>
            <p:ph type="sldNum" sz="quarter" idx="16"/>
          </p:nvPr>
        </p:nvSpPr>
        <p:spPr/>
        <p:txBody>
          <a:bodyPr rtlCol="0"/>
          <a:lstStyle/>
          <a:p>
            <a:fld id="{2F0C4421-5918-4AA3-AE4A-C36EDD2FD6EB}" type="slidenum">
              <a:rPr lang="en-US" smtClean="0"/>
              <a:pPr/>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dirty="0"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latin typeface="Arial" pitchFamily="34" charset="0"/>
                <a:cs typeface="Arial" pitchFamily="34" charset="0"/>
              </a:defRPr>
            </a:lvl1pPr>
          </a:lstStyle>
          <a:p>
            <a:pPr lvl="0" eaLnBrk="1" latinLnBrk="0" hangingPunct="1"/>
            <a:r>
              <a:rPr kumimoji="0" lang="en-US" smtClean="0"/>
              <a:t>Click to edit Master text styles</a:t>
            </a:r>
          </a:p>
        </p:txBody>
      </p:sp>
      <p:sp>
        <p:nvSpPr>
          <p:cNvPr id="9"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Copyright © 2013 Texas Education Agency. All rights reserved. TEA confidential and proprietary.</a:t>
            </a:r>
          </a:p>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F0C4421-5918-4AA3-AE4A-C36EDD2FD6EB}" type="slidenum">
              <a:rPr lang="en-US" smtClean="0"/>
              <a:pPr/>
              <a:t>‹#›</a:t>
            </a:fld>
            <a:endParaRPr lang="en-US" dirty="0"/>
          </a:p>
        </p:txBody>
      </p:sp>
      <p:sp>
        <p:nvSpPr>
          <p:cNvPr id="6"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Copyright © 2013 Texas Education Agency. All rights reserved. TEA confidential and proprietary.</a:t>
            </a:r>
          </a:p>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sp>
        <p:nvSpPr>
          <p:cNvPr id="5" name="Date Placeholder 13"/>
          <p:cNvSpPr txBox="1">
            <a:spLocks/>
          </p:cNvSpPr>
          <p:nvPr userDrawn="1"/>
        </p:nvSpPr>
        <p:spPr>
          <a:xfrm>
            <a:off x="4114800" y="64008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Copyright © 2013 Texas Education Agency. All rights reserved. TEA confidential and proprietary.</a:t>
            </a:r>
          </a:p>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0" y="6248400"/>
            <a:ext cx="1676400" cy="365125"/>
          </a:xfrm>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F0C4421-5918-4AA3-AE4A-C36EDD2FD6EB}" type="slidenum">
              <a:rPr lang="en-US" smtClean="0"/>
              <a:pPr/>
              <a:t>‹#›</a:t>
            </a:fld>
            <a:endParaRPr lang="en-US" dirty="0"/>
          </a:p>
        </p:txBody>
      </p:sp>
      <p:pic>
        <p:nvPicPr>
          <p:cNvPr id="5" name="Picture 4" descr="Logo no tag.png"/>
          <p:cNvPicPr>
            <a:picLocks noChangeAspect="1"/>
          </p:cNvPicPr>
          <p:nvPr userDrawn="1"/>
        </p:nvPicPr>
        <p:blipFill>
          <a:blip r:embed="rId2" cstate="print"/>
          <a:stretch>
            <a:fillRect/>
          </a:stretch>
        </p:blipFill>
        <p:spPr>
          <a:xfrm>
            <a:off x="7793824" y="5892800"/>
            <a:ext cx="1223176" cy="762000"/>
          </a:xfrm>
          <a:prstGeom prst="rect">
            <a:avLst/>
          </a:prstGeom>
        </p:spPr>
      </p:pic>
      <p:sp>
        <p:nvSpPr>
          <p:cNvPr id="7" name="Title 1"/>
          <p:cNvSpPr>
            <a:spLocks noGrp="1"/>
          </p:cNvSpPr>
          <p:nvPr>
            <p:ph type="title"/>
          </p:nvPr>
        </p:nvSpPr>
        <p:spPr>
          <a:xfrm>
            <a:off x="1981200" y="457200"/>
            <a:ext cx="6705600" cy="685800"/>
          </a:xfrm>
          <a:prstGeom prst="rect">
            <a:avLst/>
          </a:prstGeom>
        </p:spPr>
        <p:txBody>
          <a:bodyPr anchor="ctr">
            <a:normAutofit/>
          </a:bodyPr>
          <a:lstStyle>
            <a:lvl1pPr algn="l">
              <a:buNone/>
              <a:defRPr sz="3200" b="1">
                <a:latin typeface="Arial" pitchFamily="34" charset="0"/>
                <a:cs typeface="Arial" pitchFamily="34" charset="0"/>
              </a:defRPr>
            </a:lvl1pPr>
          </a:lstStyle>
          <a:p>
            <a:r>
              <a:rPr kumimoji="0" lang="en-US" dirty="0" smtClean="0"/>
              <a:t>Click to edit Master title style</a:t>
            </a:r>
            <a:endParaRPr kumimoji="0" lang="en-US" dirty="0"/>
          </a:p>
        </p:txBody>
      </p:sp>
      <p:sp>
        <p:nvSpPr>
          <p:cNvPr id="8" name="Date Placeholder 13"/>
          <p:cNvSpPr txBox="1">
            <a:spLocks/>
          </p:cNvSpPr>
          <p:nvPr userDrawn="1"/>
        </p:nvSpPr>
        <p:spPr>
          <a:xfrm>
            <a:off x="3962400" y="6248400"/>
            <a:ext cx="4800601" cy="365125"/>
          </a:xfrm>
          <a:prstGeom prst="rect">
            <a:avLst/>
          </a:prstGeom>
        </p:spPr>
        <p:txBody>
          <a:bodyPr vert="horz" anchor="ctr" anchorCtr="0"/>
          <a:lstStyle>
            <a:defPPr>
              <a:defRPr lang="en-US"/>
            </a:defPPr>
            <a:lvl1pPr marL="0" algn="r" defTabSz="914400" rtl="0" eaLnBrk="1" latinLnBrk="0" hangingPunct="1">
              <a:defRPr kumimoji="0" sz="800" kern="1200" baseline="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12648" y="1600200"/>
            <a:ext cx="8153400" cy="4526280"/>
          </a:xfrm>
          <a:prstGeom prst="rect">
            <a:avLst/>
          </a:prstGeom>
        </p:spPr>
        <p:txBody>
          <a:bodyPr vert="horz">
            <a:no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3962400" y="6248400"/>
            <a:ext cx="4800601" cy="365125"/>
          </a:xfrm>
          <a:prstGeom prst="rect">
            <a:avLst/>
          </a:prstGeom>
        </p:spPr>
        <p:txBody>
          <a:bodyPr vert="horz" anchor="ctr" anchorCtr="0"/>
          <a:lstStyle>
            <a:lvl1pPr algn="r" eaLnBrk="1" latinLnBrk="0" hangingPunct="1">
              <a:defRPr kumimoji="0" sz="800" baseline="0">
                <a:solidFill>
                  <a:schemeClr val="tx2"/>
                </a:solidFill>
              </a:defRPr>
            </a:lvl1pPr>
          </a:lstStyle>
          <a:p>
            <a:endParaRPr lang="en-US" dirty="0" smtClean="0"/>
          </a:p>
          <a:p>
            <a:endParaRPr lang="en-US" dirty="0" smtClean="0"/>
          </a:p>
          <a:p>
            <a:endParaRPr lang="en-US" dirty="0" smtClean="0"/>
          </a:p>
          <a:p>
            <a:r>
              <a:rPr lang="en-US" dirty="0" smtClean="0"/>
              <a:t>Copyright © 2013 Texas Education Agency. All rights reserved. TEA confidential and proprietary.</a:t>
            </a:r>
          </a:p>
          <a:p>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80848"/>
            <a:ext cx="533400" cy="244476"/>
          </a:xfrm>
          <a:prstGeom prst="rect">
            <a:avLst/>
          </a:prstGeom>
        </p:spPr>
        <p:txBody>
          <a:bodyPr vert="horz" anchor="ctr" anchorCtr="0">
            <a:normAutofit/>
          </a:bodyPr>
          <a:lstStyle>
            <a:lvl1pPr algn="ctr" eaLnBrk="1" latinLnBrk="0" hangingPunct="1">
              <a:defRPr kumimoji="0" sz="1300" b="1">
                <a:solidFill>
                  <a:srgbClr val="FFFFFF"/>
                </a:solidFill>
                <a:latin typeface="Arial" pitchFamily="34" charset="0"/>
                <a:cs typeface="Arial" pitchFamily="34" charset="0"/>
              </a:defRPr>
            </a:lvl1pPr>
          </a:lstStyle>
          <a:p>
            <a:fld id="{25037DA4-2335-4A87-8586-64B2BAB08211}" type="slidenum">
              <a:rPr lang="en-US" smtClean="0"/>
              <a:pPr/>
              <a:t>‹#›</a:t>
            </a:fld>
            <a:endParaRPr lang="en-US" dirty="0"/>
          </a:p>
        </p:txBody>
      </p:sp>
      <p:pic>
        <p:nvPicPr>
          <p:cNvPr id="12" name="Picture 11" descr="Logo no tag.png"/>
          <p:cNvPicPr>
            <a:picLocks noChangeAspect="1"/>
          </p:cNvPicPr>
          <p:nvPr/>
        </p:nvPicPr>
        <p:blipFill>
          <a:blip r:embed="rId16" cstate="print"/>
          <a:stretch>
            <a:fillRect/>
          </a:stretch>
        </p:blipFill>
        <p:spPr>
          <a:xfrm>
            <a:off x="152400" y="152400"/>
            <a:ext cx="1617717" cy="1007787"/>
          </a:xfrm>
          <a:prstGeom prst="rect">
            <a:avLst/>
          </a:prstGeom>
        </p:spPr>
      </p:pic>
      <p:sp>
        <p:nvSpPr>
          <p:cNvPr id="11" name="Title 1"/>
          <p:cNvSpPr txBox="1">
            <a:spLocks/>
          </p:cNvSpPr>
          <p:nvPr userDrawn="1"/>
        </p:nvSpPr>
        <p:spPr>
          <a:xfrm>
            <a:off x="1905000" y="533400"/>
            <a:ext cx="6705600" cy="685800"/>
          </a:xfrm>
          <a:prstGeom prst="rect">
            <a:avLst/>
          </a:prstGeom>
        </p:spPr>
        <p:txBody>
          <a:bodyPr anchor="ctr">
            <a:normAutofit/>
          </a:bodyPr>
          <a:lstStyle>
            <a:lvl1pPr algn="l" rtl="0" eaLnBrk="1" latinLnBrk="0" hangingPunct="1">
              <a:spcBef>
                <a:spcPct val="0"/>
              </a:spcBef>
              <a:buNone/>
              <a:defRPr kumimoji="0" sz="3200" b="1" kern="1200">
                <a:solidFill>
                  <a:schemeClr val="tx1"/>
                </a:solidFill>
                <a:latin typeface="Arial" pitchFamily="34" charset="0"/>
                <a:ea typeface="+mj-ea"/>
                <a:cs typeface="Arial" pitchFamily="34" charset="0"/>
              </a:defRPr>
            </a:lvl1pPr>
          </a:lstStyle>
          <a:p>
            <a:r>
              <a:rPr lang="en-US" sz="2800" dirty="0" smtClean="0"/>
              <a:t>Click to edit Master title style</a:t>
            </a:r>
            <a:endParaRPr lang="en-US" sz="2800" dirty="0"/>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65" r:id="rId4"/>
    <p:sldLayoutId id="2147483740" r:id="rId5"/>
    <p:sldLayoutId id="2147483741" r:id="rId6"/>
    <p:sldLayoutId id="2147483742" r:id="rId7"/>
    <p:sldLayoutId id="2147483743" r:id="rId8"/>
    <p:sldLayoutId id="2147483764" r:id="rId9"/>
    <p:sldLayoutId id="2147483744" r:id="rId10"/>
    <p:sldLayoutId id="2147483745" r:id="rId11"/>
    <p:sldLayoutId id="2147483746" r:id="rId12"/>
    <p:sldLayoutId id="2147483747" r:id="rId13"/>
    <p:sldLayoutId id="2147483763" r:id="rId14"/>
  </p:sldLayoutIdLst>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1"/>
          </a:solidFill>
          <a:latin typeface="+mj-lt"/>
          <a:ea typeface="+mj-ea"/>
          <a:cs typeface="+mj-cs"/>
        </a:defRPr>
      </a:lvl1pPr>
    </p:titleStyle>
    <p:body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hyperlink" Target="http://www.tea.state.tx.us/TSDS/TEDS/TEDS_Section_3_-_Description_of_Data_Elements/" TargetMode="External"/><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hyperlink" Target="http://castro.tea.state.tx.us/tsds/teds/2014F/v2.0/teds-ds5.pdf" TargetMode="External"/><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hyperlink" Target="http://www.tea.state.tx.us/tsds" TargetMode="External"/></Relationships>
</file>

<file path=ppt/slides/_rels/slide114.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hyperlink" Target="http://www.w3.org/2001/XMLSchema-instance" TargetMode="External"/><Relationship Id="rId5" Type="http://schemas.openxmlformats.org/officeDocument/2006/relationships/hyperlink" Target="http://www.tea.state.tx.us/tsds" TargetMode="External"/><Relationship Id="rId4" Type="http://schemas.openxmlformats.org/officeDocument/2006/relationships/hyperlink" Target="http://www.tea.state.tx.us/tsds%20InterchangeEducationOrganizationExtension.xsd" TargetMode="External"/></Relationships>
</file>

<file path=ppt/slides/_rels/slide115.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hyperlink" Target="http://www.tea.state.tx.us/tsds" TargetMode="External"/></Relationships>
</file>

<file path=ppt/slides/_rels/slide116.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99.xml"/><Relationship Id="rId1" Type="http://schemas.openxmlformats.org/officeDocument/2006/relationships/slideLayout" Target="../slideLayouts/slideLayout2.xml"/><Relationship Id="rId4" Type="http://schemas.openxmlformats.org/officeDocument/2006/relationships/hyperlink" Target="http://www.tea.state.tx.us/tsds" TargetMode="External"/></Relationships>
</file>

<file path=ppt/slides/_rels/slide117.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hyperlink" Target="http://journey:8080/EDM/vfilecontent.edm?fileId=1564&amp;valFileId=140&amp;page=0&amp;sort=null&amp;direction=null" TargetMode="External"/><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hyperlink" Target="http://castro.tea.state.tx.us/tsds/teds/2014P/v2.0/TSDS_Unique_ID_Specifications.pdf" TargetMode="External"/><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5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5.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7.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5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8.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9.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0.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5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3.xml"/></Relationships>
</file>

<file path=ppt/slides/_rels/slide191.xml.rels><?xml version="1.0" encoding="UTF-8" standalone="yes"?>
<Relationships xmlns="http://schemas.openxmlformats.org/package/2006/relationships"><Relationship Id="rId3" Type="http://schemas.openxmlformats.org/officeDocument/2006/relationships/hyperlink" Target="http://jukebox.esc13.net/teadeveloper02/TSDS_Sims/TSDS_Sup_Course2_Level1/TSDS_Sup_Course2_Level1.htm" TargetMode="External"/><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3.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63.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3.xml"/></Relationships>
</file>

<file path=ppt/slides/_rels/slide198.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hyperlink" Target="http://www.projectsharetx.org/" TargetMode="External"/><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3.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3" Type="http://schemas.openxmlformats.org/officeDocument/2006/relationships/hyperlink" Target="http://www.texasstudentdatasystem.org/" TargetMode="External"/><Relationship Id="rId2" Type="http://schemas.openxmlformats.org/officeDocument/2006/relationships/notesSlide" Target="../notesSlides/notesSlide176.xml"/><Relationship Id="rId1" Type="http://schemas.openxmlformats.org/officeDocument/2006/relationships/slideLayout" Target="../slideLayouts/slideLayout11.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hyperlink" Target="http://www.projectsharetx.org/"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hyperlink" Target="http://jukebox.esc13.net/teadeveloper02/TSDS_Sims/TSDS_Support_Course_2_Lvl1_KB/TSDS_Support_Course_2_Lvl1_KB.htm"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hyperlink" Target="https://www.epsilen.com/Security/Login.aspx"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hyperlink" Target="http://www.tea.state.tx.us/TSDS/TEDS/TEDS_Section_3_-_Description_of_Data_Elements/" TargetMode="External"/><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hyperlink" Target="http://castro.tea.state.tx.us/tsds/teds/2014F/v2.0/teds-ds5.pdf" TargetMode="External"/><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828800" y="5943600"/>
            <a:ext cx="8153400" cy="914400"/>
          </a:xfrm>
        </p:spPr>
        <p:txBody>
          <a:bodyPr>
            <a:noAutofit/>
          </a:bodyPr>
          <a:lstStyle/>
          <a:p>
            <a:r>
              <a:rPr lang="en-US" sz="3400" b="1" dirty="0" smtClean="0"/>
              <a:t>TSDS </a:t>
            </a:r>
            <a:r>
              <a:rPr lang="en-US" sz="3400" b="1" cap="none" dirty="0" smtClean="0"/>
              <a:t>Support &amp; Escalation Plan:</a:t>
            </a:r>
            <a:br>
              <a:rPr lang="en-US" sz="3400" b="1" cap="none" dirty="0" smtClean="0"/>
            </a:br>
            <a:r>
              <a:rPr lang="en-US" sz="3400" b="1" cap="none" dirty="0" smtClean="0">
                <a:solidFill>
                  <a:srgbClr val="43E4FF"/>
                </a:solidFill>
              </a:rPr>
              <a:t>Level 3</a:t>
            </a:r>
            <a:br>
              <a:rPr lang="en-US" sz="3400" b="1" cap="none" dirty="0" smtClean="0">
                <a:solidFill>
                  <a:srgbClr val="43E4FF"/>
                </a:solidFill>
              </a:rPr>
            </a:br>
            <a:r>
              <a:rPr lang="en-US" sz="3100" dirty="0" smtClean="0"/>
              <a:t/>
            </a:r>
            <a:br>
              <a:rPr lang="en-US" sz="3100" dirty="0" smtClean="0"/>
            </a:br>
            <a:r>
              <a:rPr lang="en-US" sz="2400" dirty="0" smtClean="0">
                <a:solidFill>
                  <a:srgbClr val="11D4E9"/>
                </a:solidFill>
              </a:rPr>
              <a:t/>
            </a:r>
            <a:br>
              <a:rPr lang="en-US" sz="2400" dirty="0" smtClean="0">
                <a:solidFill>
                  <a:srgbClr val="11D4E9"/>
                </a:solidFill>
              </a:rPr>
            </a:br>
            <a:endParaRPr lang="en-US" sz="2400" dirty="0">
              <a:solidFill>
                <a:srgbClr val="FCD192"/>
              </a:solidFill>
            </a:endParaRPr>
          </a:p>
        </p:txBody>
      </p:sp>
      <p:sp>
        <p:nvSpPr>
          <p:cNvPr id="6" name="Rectangle 5"/>
          <p:cNvSpPr/>
          <p:nvPr/>
        </p:nvSpPr>
        <p:spPr>
          <a:xfrm>
            <a:off x="110990" y="870099"/>
            <a:ext cx="2832442" cy="338554"/>
          </a:xfrm>
          <a:prstGeom prst="rect">
            <a:avLst/>
          </a:prstGeom>
        </p:spPr>
        <p:txBody>
          <a:bodyPr wrap="none">
            <a:spAutoFit/>
          </a:bodyPr>
          <a:lstStyle/>
          <a:p>
            <a:r>
              <a:rPr lang="en-US" sz="1600" dirty="0" smtClean="0">
                <a:solidFill>
                  <a:srgbClr val="11D4E9"/>
                </a:solidFill>
              </a:rPr>
              <a:t>Simple Solution. Brighter Futures.</a:t>
            </a:r>
            <a:endParaRPr lang="en-US" sz="1600" dirty="0"/>
          </a:p>
        </p:txBody>
      </p:sp>
      <p:sp>
        <p:nvSpPr>
          <p:cNvPr id="3" name="TextBox 2"/>
          <p:cNvSpPr txBox="1"/>
          <p:nvPr/>
        </p:nvSpPr>
        <p:spPr>
          <a:xfrm>
            <a:off x="2743200" y="6320135"/>
            <a:ext cx="6019800" cy="461665"/>
          </a:xfrm>
          <a:prstGeom prst="rect">
            <a:avLst/>
          </a:prstGeom>
          <a:noFill/>
        </p:spPr>
        <p:txBody>
          <a:bodyPr wrap="square" rtlCol="0">
            <a:spAutoFit/>
          </a:bodyPr>
          <a:lstStyle/>
          <a:p>
            <a:r>
              <a:rPr lang="en-US" sz="2400" dirty="0" smtClean="0">
                <a:solidFill>
                  <a:srgbClr val="11D4E9"/>
                </a:solidFill>
              </a:rPr>
              <a:t>Document Number: TSDS-Sup-L004-D003</a:t>
            </a:r>
            <a:endParaRPr lang="en-US" sz="2400" dirty="0"/>
          </a:p>
        </p:txBody>
      </p:sp>
    </p:spTree>
    <p:extLst>
      <p:ext uri="{BB962C8B-B14F-4D97-AF65-F5344CB8AC3E}">
        <p14:creationId xmlns="" xmlns:p14="http://schemas.microsoft.com/office/powerpoint/2010/main" val="29512211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Education Data Warehouse</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10</a:t>
            </a:fld>
            <a:endParaRPr lang="en-US" dirty="0"/>
          </a:p>
        </p:txBody>
      </p:sp>
      <p:sp>
        <p:nvSpPr>
          <p:cNvPr id="4" name="Content Placeholder 3"/>
          <p:cNvSpPr>
            <a:spLocks noGrp="1"/>
          </p:cNvSpPr>
          <p:nvPr>
            <p:ph sz="quarter" idx="4294967295"/>
          </p:nvPr>
        </p:nvSpPr>
        <p:spPr>
          <a:xfrm>
            <a:off x="304800" y="1828800"/>
            <a:ext cx="3200400" cy="4419600"/>
          </a:xfrm>
        </p:spPr>
        <p:txBody>
          <a:bodyPr>
            <a:noAutofit/>
          </a:bodyPr>
          <a:lstStyle/>
          <a:p>
            <a:pPr>
              <a:lnSpc>
                <a:spcPct val="106000"/>
              </a:lnSpc>
              <a:spcBef>
                <a:spcPts val="600"/>
              </a:spcBef>
              <a:spcAft>
                <a:spcPts val="300"/>
              </a:spcAft>
            </a:pPr>
            <a:r>
              <a:rPr lang="en-US" sz="1800" dirty="0" smtClean="0"/>
              <a:t>The Education Data Warehouse </a:t>
            </a:r>
            <a:r>
              <a:rPr lang="en-US" sz="1800" dirty="0"/>
              <a:t>provides a </a:t>
            </a:r>
            <a:r>
              <a:rPr lang="en-US" sz="1800" b="1" dirty="0"/>
              <a:t>single data repository </a:t>
            </a:r>
            <a:r>
              <a:rPr lang="en-US" sz="1800" dirty="0"/>
              <a:t>that feeds TSDS PEIMS </a:t>
            </a:r>
            <a:r>
              <a:rPr lang="en-US" sz="1800" dirty="0" smtClean="0"/>
              <a:t>collections </a:t>
            </a:r>
            <a:r>
              <a:rPr lang="en-US" sz="1800" dirty="0"/>
              <a:t>and the </a:t>
            </a:r>
            <a:r>
              <a:rPr lang="en-US" sz="1800" dirty="0" smtClean="0"/>
              <a:t>studentGPS™ Dashboards</a:t>
            </a:r>
            <a:endParaRPr lang="en-US" sz="1800" dirty="0"/>
          </a:p>
          <a:p>
            <a:endParaRPr lang="en-US" sz="2400" dirty="0"/>
          </a:p>
        </p:txBody>
      </p:sp>
      <p:grpSp>
        <p:nvGrpSpPr>
          <p:cNvPr id="6" name="Group 5"/>
          <p:cNvGrpSpPr/>
          <p:nvPr/>
        </p:nvGrpSpPr>
        <p:grpSpPr>
          <a:xfrm>
            <a:off x="3314700" y="2057399"/>
            <a:ext cx="5829300" cy="3705225"/>
            <a:chOff x="3124200" y="2057400"/>
            <a:chExt cx="5829300" cy="3705225"/>
          </a:xfrm>
        </p:grpSpPr>
        <p:pic>
          <p:nvPicPr>
            <p:cNvPr id="205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124200" y="2057400"/>
              <a:ext cx="5829300" cy="37052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929952" y="3334603"/>
              <a:ext cx="1123950" cy="10668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 xmlns:p14="http://schemas.microsoft.com/office/powerpoint/2010/main" val="202611365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TSDS DTU</a:t>
            </a:r>
            <a:endParaRPr lang="en-US" dirty="0"/>
          </a:p>
        </p:txBody>
      </p:sp>
      <p:sp>
        <p:nvSpPr>
          <p:cNvPr id="3" name="Content Placeholder 2"/>
          <p:cNvSpPr>
            <a:spLocks noGrp="1"/>
          </p:cNvSpPr>
          <p:nvPr>
            <p:ph sz="quarter" idx="1"/>
          </p:nvPr>
        </p:nvSpPr>
        <p:spPr/>
        <p:txBody>
          <a:bodyPr/>
          <a:lstStyle/>
          <a:p>
            <a:r>
              <a:rPr lang="en-US" dirty="0"/>
              <a:t>When an issue occurs with the TSDS DTU the first step is to determine if it is a system or connectivity </a:t>
            </a:r>
            <a:r>
              <a:rPr lang="en-US" dirty="0" smtClean="0"/>
              <a:t>issue</a:t>
            </a:r>
          </a:p>
          <a:p>
            <a:r>
              <a:rPr lang="en-US" dirty="0"/>
              <a:t>The DTU does not perform any data validations. This tool only performs a basic check on the file naming convention and file </a:t>
            </a:r>
            <a:r>
              <a:rPr lang="en-US" dirty="0" smtClean="0"/>
              <a:t>architecture.</a:t>
            </a:r>
          </a:p>
          <a:p>
            <a:r>
              <a:rPr lang="en-US" dirty="0" smtClean="0"/>
              <a:t>The issue </a:t>
            </a:r>
            <a:r>
              <a:rPr lang="en-US" dirty="0"/>
              <a:t>could be related the file naming convention that is required by the TSDS </a:t>
            </a:r>
            <a:r>
              <a:rPr lang="en-US" dirty="0" smtClean="0"/>
              <a:t>system</a:t>
            </a:r>
          </a:p>
          <a:p>
            <a:r>
              <a:rPr lang="en-US" dirty="0" smtClean="0"/>
              <a:t>If </a:t>
            </a:r>
            <a:r>
              <a:rPr lang="en-US" dirty="0"/>
              <a:t>no resolution has been reached the issue should then be escalated to Level </a:t>
            </a:r>
            <a:r>
              <a:rPr lang="en-US" dirty="0" smtClean="0"/>
              <a:t>3</a:t>
            </a:r>
          </a:p>
          <a:p>
            <a:r>
              <a:rPr lang="en-US" dirty="0" smtClean="0"/>
              <a:t>If Level 3 cannot resolve the issue then the support ticket should be escalated to Level 4</a:t>
            </a:r>
          </a:p>
          <a:p>
            <a:pPr lvl="1"/>
            <a:r>
              <a:rPr lang="en-US" dirty="0" smtClean="0"/>
              <a:t>In the case of the DTU the vendor would most likely need to participate in the resolution at this point</a:t>
            </a:r>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100</a:t>
            </a:fld>
            <a:endParaRPr lang="en-US" dirty="0"/>
          </a:p>
        </p:txBody>
      </p:sp>
    </p:spTree>
    <p:extLst>
      <p:ext uri="{BB962C8B-B14F-4D97-AF65-F5344CB8AC3E}">
        <p14:creationId xmlns="" xmlns:p14="http://schemas.microsoft.com/office/powerpoint/2010/main" val="21756124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Checklist TSDS DTU</a:t>
            </a:r>
            <a:endParaRPr lang="en-US"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344581204"/>
              </p:ext>
            </p:extLst>
          </p:nvPr>
        </p:nvGraphicFramePr>
        <p:xfrm>
          <a:off x="762000" y="1752600"/>
          <a:ext cx="7696200" cy="2257902"/>
        </p:xfrm>
        <a:graphic>
          <a:graphicData uri="http://schemas.openxmlformats.org/drawingml/2006/table">
            <a:tbl>
              <a:tblPr firstRow="1" firstCol="1" bandRow="1">
                <a:tableStyleId>{5C22544A-7EE6-4342-B048-85BDC9FD1C3A}</a:tableStyleId>
              </a:tblPr>
              <a:tblGrid>
                <a:gridCol w="4842074"/>
                <a:gridCol w="2854126"/>
              </a:tblGrid>
              <a:tr h="444342">
                <a:tc>
                  <a:txBody>
                    <a:bodyPr/>
                    <a:lstStyle/>
                    <a:p>
                      <a:pPr marL="0" marR="0" indent="0">
                        <a:spcBef>
                          <a:spcPts val="0"/>
                        </a:spcBef>
                        <a:spcAft>
                          <a:spcPts val="0"/>
                        </a:spcAft>
                        <a:buFontTx/>
                        <a:buNone/>
                      </a:pPr>
                      <a:r>
                        <a:rPr lang="en-US" sz="1800" b="1" dirty="0">
                          <a:solidFill>
                            <a:srgbClr val="FFFFFF"/>
                          </a:solidFill>
                          <a:effectLst/>
                        </a:rPr>
                        <a:t>Action </a:t>
                      </a:r>
                      <a:r>
                        <a:rPr lang="en-US" sz="1800" b="1" dirty="0" smtClean="0">
                          <a:solidFill>
                            <a:srgbClr val="FFFFFF"/>
                          </a:solidFill>
                          <a:effectLst/>
                        </a:rPr>
                        <a:t>Item: </a:t>
                      </a:r>
                      <a:r>
                        <a:rPr lang="en-US" dirty="0" smtClean="0">
                          <a:solidFill>
                            <a:srgbClr val="FFFFFF"/>
                          </a:solidFill>
                        </a:rPr>
                        <a:t>TSDS DTU</a:t>
                      </a:r>
                      <a:endParaRPr lang="en-US" sz="1800" b="1" dirty="0">
                        <a:solidFill>
                          <a:srgbClr val="FFFFFF"/>
                        </a:solidFill>
                        <a:effectLst/>
                        <a:latin typeface="Calibri"/>
                        <a:ea typeface="Times New Roman"/>
                        <a:cs typeface="Times New Roman"/>
                      </a:endParaRPr>
                    </a:p>
                  </a:txBody>
                  <a:tcPr marL="68580" marR="68580" marT="0" marB="0"/>
                </a:tc>
                <a:tc>
                  <a:txBody>
                    <a:bodyPr/>
                    <a:lstStyle/>
                    <a:p>
                      <a:pPr marL="1074420" marR="0" indent="-1074420">
                        <a:spcBef>
                          <a:spcPts val="0"/>
                        </a:spcBef>
                        <a:spcAft>
                          <a:spcPts val="0"/>
                        </a:spcAft>
                      </a:pPr>
                      <a:r>
                        <a:rPr lang="en-US" sz="1800" b="1" dirty="0">
                          <a:solidFill>
                            <a:srgbClr val="FFFFFF"/>
                          </a:solidFill>
                          <a:effectLst/>
                        </a:rPr>
                        <a:t> </a:t>
                      </a:r>
                      <a:endParaRPr lang="en-US" sz="1800" b="1" dirty="0">
                        <a:solidFill>
                          <a:srgbClr val="FFFFFF"/>
                        </a:solidFill>
                        <a:effectLst/>
                        <a:latin typeface="Calibri"/>
                        <a:ea typeface="Times New Roman"/>
                        <a:cs typeface="Times New Roman"/>
                      </a:endParaRPr>
                    </a:p>
                  </a:txBody>
                  <a:tcPr marL="68580" marR="68580" marT="0" marB="0"/>
                </a:tc>
              </a:tr>
              <a:tr h="527714">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Un-install and then re-install the TSDS DTU.</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37698">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Do the files meet the required TEDS naming convention?</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If the files are zipped, are any of the sub-folders also zipped?</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101</a:t>
            </a:fld>
            <a:endParaRPr lang="en-US" dirty="0"/>
          </a:p>
        </p:txBody>
      </p:sp>
    </p:spTree>
    <p:extLst>
      <p:ext uri="{BB962C8B-B14F-4D97-AF65-F5344CB8AC3E}">
        <p14:creationId xmlns="" xmlns:p14="http://schemas.microsoft.com/office/powerpoint/2010/main" val="346188518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a:t>Troubleshooting </a:t>
            </a:r>
            <a:r>
              <a:rPr lang="en-US" dirty="0" smtClean="0"/>
              <a:t>the TSDS eDM</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102</a:t>
            </a:fld>
            <a:endParaRPr lang="en-US" dirty="0"/>
          </a:p>
        </p:txBody>
      </p:sp>
    </p:spTree>
    <p:extLst>
      <p:ext uri="{BB962C8B-B14F-4D97-AF65-F5344CB8AC3E}">
        <p14:creationId xmlns="" xmlns:p14="http://schemas.microsoft.com/office/powerpoint/2010/main" val="310659034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103</a:t>
            </a:fld>
            <a:endParaRPr lang="en-US" dirty="0"/>
          </a:p>
        </p:txBody>
      </p:sp>
      <p:sp>
        <p:nvSpPr>
          <p:cNvPr id="3" name="Title 2"/>
          <p:cNvSpPr>
            <a:spLocks noGrp="1"/>
          </p:cNvSpPr>
          <p:nvPr>
            <p:ph type="title"/>
          </p:nvPr>
        </p:nvSpPr>
        <p:spPr/>
        <p:txBody>
          <a:bodyPr>
            <a:normAutofit fontScale="90000"/>
          </a:bodyPr>
          <a:lstStyle/>
          <a:p>
            <a:r>
              <a:rPr lang="en-US" dirty="0" smtClean="0"/>
              <a:t>TSDS eDM Files from TSDS DTU Issues</a:t>
            </a:r>
            <a:endParaRPr lang="en-US" dirty="0"/>
          </a:p>
        </p:txBody>
      </p:sp>
      <p:sp>
        <p:nvSpPr>
          <p:cNvPr id="4" name="Content Placeholder 3"/>
          <p:cNvSpPr>
            <a:spLocks noGrp="1"/>
          </p:cNvSpPr>
          <p:nvPr>
            <p:ph sz="quarter" idx="1"/>
          </p:nvPr>
        </p:nvSpPr>
        <p:spPr/>
        <p:txBody>
          <a:bodyPr/>
          <a:lstStyle/>
          <a:p>
            <a:r>
              <a:rPr lang="en-US" dirty="0" smtClean="0"/>
              <a:t>On occasion TSDS eDM will not receive a file from TSDS DTU</a:t>
            </a:r>
          </a:p>
          <a:p>
            <a:r>
              <a:rPr lang="en-US" dirty="0" smtClean="0"/>
              <a:t>There </a:t>
            </a:r>
            <a:r>
              <a:rPr lang="en-US" dirty="0"/>
              <a:t>are several possible reasons why a file would not be inducted into </a:t>
            </a:r>
            <a:r>
              <a:rPr lang="en-US" dirty="0" smtClean="0"/>
              <a:t>TSDS eDM </a:t>
            </a:r>
            <a:r>
              <a:rPr lang="en-US" dirty="0"/>
              <a:t>upon </a:t>
            </a:r>
            <a:r>
              <a:rPr lang="en-US" dirty="0" smtClean="0"/>
              <a:t>a successful TSDS DTU transfer:</a:t>
            </a:r>
            <a:endParaRPr lang="en-US" dirty="0"/>
          </a:p>
          <a:p>
            <a:pPr lvl="1"/>
            <a:r>
              <a:rPr lang="en-US" dirty="0"/>
              <a:t>File did not meet naming convention</a:t>
            </a:r>
          </a:p>
          <a:p>
            <a:pPr lvl="1"/>
            <a:r>
              <a:rPr lang="en-US" dirty="0" smtClean="0"/>
              <a:t>The automated </a:t>
            </a:r>
            <a:r>
              <a:rPr lang="en-US" dirty="0"/>
              <a:t>system at TEA is undergoing maintenance</a:t>
            </a:r>
          </a:p>
          <a:p>
            <a:pPr lvl="1"/>
            <a:r>
              <a:rPr lang="en-US" dirty="0" smtClean="0"/>
              <a:t>The files exceeded the maximum </a:t>
            </a:r>
            <a:r>
              <a:rPr lang="en-US" dirty="0"/>
              <a:t>allowable file limitation</a:t>
            </a:r>
          </a:p>
          <a:p>
            <a:endParaRPr lang="en-US" dirty="0"/>
          </a:p>
        </p:txBody>
      </p:sp>
    </p:spTree>
    <p:extLst>
      <p:ext uri="{BB962C8B-B14F-4D97-AF65-F5344CB8AC3E}">
        <p14:creationId xmlns="" xmlns:p14="http://schemas.microsoft.com/office/powerpoint/2010/main" val="427482944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104</a:t>
            </a:fld>
            <a:endParaRPr lang="en-US" dirty="0"/>
          </a:p>
        </p:txBody>
      </p:sp>
      <p:sp>
        <p:nvSpPr>
          <p:cNvPr id="3" name="Title 2"/>
          <p:cNvSpPr>
            <a:spLocks noGrp="1"/>
          </p:cNvSpPr>
          <p:nvPr>
            <p:ph type="title"/>
          </p:nvPr>
        </p:nvSpPr>
        <p:spPr/>
        <p:txBody>
          <a:bodyPr>
            <a:noAutofit/>
          </a:bodyPr>
          <a:lstStyle/>
          <a:p>
            <a:r>
              <a:rPr lang="en-US" sz="2400" dirty="0" smtClean="0"/>
              <a:t>Troubleshooting TSDS eDM Files from TSDS DTU</a:t>
            </a:r>
            <a:endParaRPr lang="en-US" sz="2400" dirty="0">
              <a:solidFill>
                <a:srgbClr val="FF0000"/>
              </a:solidFill>
            </a:endParaRPr>
          </a:p>
        </p:txBody>
      </p:sp>
      <p:sp>
        <p:nvSpPr>
          <p:cNvPr id="4" name="Content Placeholder 3"/>
          <p:cNvSpPr>
            <a:spLocks noGrp="1"/>
          </p:cNvSpPr>
          <p:nvPr>
            <p:ph sz="quarter" idx="1"/>
          </p:nvPr>
        </p:nvSpPr>
        <p:spPr/>
        <p:txBody>
          <a:bodyPr/>
          <a:lstStyle/>
          <a:p>
            <a:pPr lvl="0"/>
            <a:r>
              <a:rPr lang="en-US" dirty="0" smtClean="0"/>
              <a:t>Support must </a:t>
            </a:r>
            <a:r>
              <a:rPr lang="en-US" dirty="0"/>
              <a:t>log in to </a:t>
            </a:r>
            <a:r>
              <a:rPr lang="en-US" dirty="0" smtClean="0"/>
              <a:t>TSDS eDM to ensure that the files were received by TSDS eDM by monitoring File Manager and/or Batch Manager</a:t>
            </a:r>
            <a:endParaRPr lang="en-US" dirty="0"/>
          </a:p>
          <a:p>
            <a:pPr lvl="0"/>
            <a:r>
              <a:rPr lang="en-US" dirty="0"/>
              <a:t>If the file was not </a:t>
            </a:r>
            <a:r>
              <a:rPr lang="en-US" dirty="0" smtClean="0"/>
              <a:t>received by TSDS eDM:</a:t>
            </a:r>
            <a:endParaRPr lang="en-US" dirty="0"/>
          </a:p>
          <a:p>
            <a:pPr lvl="1"/>
            <a:r>
              <a:rPr lang="en-US" dirty="0"/>
              <a:t>Check </a:t>
            </a:r>
            <a:r>
              <a:rPr lang="en-US" dirty="0" smtClean="0"/>
              <a:t>to make sure the file name meets the TEDS naming convention</a:t>
            </a:r>
            <a:endParaRPr lang="en-US" dirty="0"/>
          </a:p>
          <a:p>
            <a:pPr lvl="1"/>
            <a:r>
              <a:rPr lang="en-US" dirty="0"/>
              <a:t>Check against recommended file specifications</a:t>
            </a:r>
          </a:p>
          <a:p>
            <a:pPr lvl="1"/>
            <a:r>
              <a:rPr lang="en-US" dirty="0"/>
              <a:t>Check for system messages </a:t>
            </a:r>
            <a:r>
              <a:rPr lang="en-US" dirty="0" smtClean="0"/>
              <a:t>in the </a:t>
            </a:r>
            <a:r>
              <a:rPr lang="en-US" dirty="0"/>
              <a:t>TSDS </a:t>
            </a:r>
            <a:r>
              <a:rPr lang="en-US" dirty="0" smtClean="0"/>
              <a:t>portal regarding maintenance windows</a:t>
            </a:r>
          </a:p>
          <a:p>
            <a:pPr lvl="1"/>
            <a:r>
              <a:rPr lang="en-US" dirty="0" smtClean="0"/>
              <a:t>If none of those fixes apply, a support ticket needs to be opened in TIMS</a:t>
            </a:r>
            <a:endParaRPr lang="en-US" dirty="0"/>
          </a:p>
          <a:p>
            <a:pPr lvl="1"/>
            <a:endParaRPr lang="en-US" dirty="0"/>
          </a:p>
          <a:p>
            <a:endParaRPr lang="en-US" dirty="0"/>
          </a:p>
        </p:txBody>
      </p:sp>
    </p:spTree>
    <p:extLst>
      <p:ext uri="{BB962C8B-B14F-4D97-AF65-F5344CB8AC3E}">
        <p14:creationId xmlns="" xmlns:p14="http://schemas.microsoft.com/office/powerpoint/2010/main" val="68719036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TSDS eDM System Level Issues</a:t>
            </a:r>
            <a:endParaRPr lang="en-US" dirty="0"/>
          </a:p>
        </p:txBody>
      </p:sp>
      <p:sp>
        <p:nvSpPr>
          <p:cNvPr id="6" name="Content Placeholder 2"/>
          <p:cNvSpPr>
            <a:spLocks noGrp="1"/>
          </p:cNvSpPr>
          <p:nvPr>
            <p:ph sz="quarter" idx="1"/>
          </p:nvPr>
        </p:nvSpPr>
        <p:spPr>
          <a:xfrm>
            <a:off x="533400" y="1752600"/>
            <a:ext cx="8382000" cy="4495800"/>
          </a:xfrm>
        </p:spPr>
        <p:txBody>
          <a:bodyPr>
            <a:noAutofit/>
          </a:bodyPr>
          <a:lstStyle/>
          <a:p>
            <a:r>
              <a:rPr lang="en-US" dirty="0" smtClean="0"/>
              <a:t>On a rare occasion the system will experience an interruption in services if connectivity is lost or a server experiences issues</a:t>
            </a:r>
            <a:endParaRPr lang="en-US" dirty="0"/>
          </a:p>
          <a:p>
            <a:r>
              <a:rPr lang="en-US" dirty="0" smtClean="0"/>
              <a:t>If an LEA was loading data at that time, the user may note that:</a:t>
            </a:r>
          </a:p>
          <a:p>
            <a:pPr lvl="1"/>
            <a:r>
              <a:rPr lang="en-US" dirty="0" smtClean="0"/>
              <a:t>A File is stuck </a:t>
            </a:r>
            <a:r>
              <a:rPr lang="en-US" dirty="0"/>
              <a:t>in received </a:t>
            </a:r>
            <a:r>
              <a:rPr lang="en-US" dirty="0" smtClean="0"/>
              <a:t>status in File Manager</a:t>
            </a:r>
            <a:endParaRPr lang="en-US" dirty="0"/>
          </a:p>
          <a:p>
            <a:pPr lvl="1"/>
            <a:r>
              <a:rPr lang="en-US" dirty="0" smtClean="0"/>
              <a:t>A Batch is stuck </a:t>
            </a:r>
            <a:r>
              <a:rPr lang="en-US" dirty="0"/>
              <a:t>in the in queue status or ready to process </a:t>
            </a:r>
            <a:r>
              <a:rPr lang="en-US" dirty="0" smtClean="0"/>
              <a:t>status in Batch Manager</a:t>
            </a:r>
          </a:p>
          <a:p>
            <a:pPr lvl="1"/>
            <a:r>
              <a:rPr lang="en-US" dirty="0" smtClean="0"/>
              <a:t>The load plan does not run to completion and the status is Load Plan failed</a:t>
            </a:r>
          </a:p>
          <a:p>
            <a:r>
              <a:rPr lang="en-US" dirty="0" smtClean="0"/>
              <a:t>In any of these instances a support ticket needs to opened in TIMS</a:t>
            </a:r>
          </a:p>
          <a:p>
            <a:r>
              <a:rPr lang="en-US" dirty="0" smtClean="0"/>
              <a:t>The system administrator at Level 3 needs to restart eDM services</a:t>
            </a:r>
            <a:endParaRPr lang="en-US" dirty="0"/>
          </a:p>
          <a:p>
            <a:endParaRPr lang="en-US" sz="1800" dirty="0" smtClean="0"/>
          </a:p>
          <a:p>
            <a:pPr>
              <a:spcBef>
                <a:spcPts val="600"/>
              </a:spcBef>
              <a:spcAft>
                <a:spcPts val="900"/>
              </a:spcAft>
            </a:pPr>
            <a:endParaRPr lang="en-US" sz="1800" dirty="0" smtClean="0"/>
          </a:p>
          <a:p>
            <a:pPr lvl="0">
              <a:spcBef>
                <a:spcPts val="600"/>
              </a:spcBef>
              <a:spcAft>
                <a:spcPts val="900"/>
              </a:spcAft>
            </a:pPr>
            <a:endParaRPr lang="en-US" sz="1800" dirty="0" smtClean="0"/>
          </a:p>
        </p:txBody>
      </p:sp>
      <p:sp>
        <p:nvSpPr>
          <p:cNvPr id="5" name="Slide Number Placeholder 2"/>
          <p:cNvSpPr>
            <a:spLocks noGrp="1"/>
          </p:cNvSpPr>
          <p:nvPr>
            <p:ph type="sldNum" sz="quarter" idx="12"/>
          </p:nvPr>
        </p:nvSpPr>
        <p:spPr>
          <a:xfrm>
            <a:off x="0" y="1280848"/>
            <a:ext cx="533400" cy="244476"/>
          </a:xfrm>
        </p:spPr>
        <p:txBody>
          <a:bodyPr>
            <a:normAutofit fontScale="92500" lnSpcReduction="20000"/>
          </a:bodyPr>
          <a:lstStyle/>
          <a:p>
            <a:fld id="{2F0C4421-5918-4AA3-AE4A-C36EDD2FD6EB}" type="slidenum">
              <a:rPr lang="en-US" smtClean="0"/>
              <a:pPr/>
              <a:t>105</a:t>
            </a:fld>
            <a:endParaRPr lang="en-US" dirty="0"/>
          </a:p>
        </p:txBody>
      </p:sp>
    </p:spTree>
    <p:extLst>
      <p:ext uri="{BB962C8B-B14F-4D97-AF65-F5344CB8AC3E}">
        <p14:creationId xmlns="" xmlns:p14="http://schemas.microsoft.com/office/powerpoint/2010/main" val="97273864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 Load and Load Validations</a:t>
            </a:r>
            <a:endParaRPr lang="en-US" dirty="0"/>
          </a:p>
        </p:txBody>
      </p:sp>
      <p:sp>
        <p:nvSpPr>
          <p:cNvPr id="3" name="Content Placeholder 2"/>
          <p:cNvSpPr>
            <a:spLocks noGrp="1"/>
          </p:cNvSpPr>
          <p:nvPr>
            <p:ph sz="quarter" idx="1"/>
          </p:nvPr>
        </p:nvSpPr>
        <p:spPr/>
        <p:txBody>
          <a:bodyPr/>
          <a:lstStyle/>
          <a:p>
            <a:pPr lvl="0"/>
            <a:r>
              <a:rPr lang="en-US" dirty="0" smtClean="0"/>
              <a:t>Error files will be generated in TSDS eDM if the XML Interchange file does not meet the XSD data validations or the data checks specified in TEDS</a:t>
            </a:r>
          </a:p>
          <a:p>
            <a:pPr lvl="0"/>
            <a:r>
              <a:rPr lang="en-US" dirty="0" smtClean="0"/>
              <a:t>The validations executed in the File Manager and Batch Manager confirm that </a:t>
            </a:r>
            <a:r>
              <a:rPr lang="en-US" dirty="0"/>
              <a:t>the </a:t>
            </a:r>
            <a:r>
              <a:rPr lang="en-US" dirty="0" smtClean="0"/>
              <a:t>XML Interchange </a:t>
            </a:r>
            <a:r>
              <a:rPr lang="en-US" dirty="0"/>
              <a:t>F</a:t>
            </a:r>
            <a:r>
              <a:rPr lang="en-US" dirty="0" smtClean="0"/>
              <a:t>iles </a:t>
            </a:r>
            <a:r>
              <a:rPr lang="en-US" dirty="0"/>
              <a:t>adhere to the </a:t>
            </a:r>
            <a:r>
              <a:rPr lang="en-US" dirty="0" smtClean="0"/>
              <a:t>collection specific validation rules</a:t>
            </a:r>
            <a:endParaRPr lang="en-US" dirty="0"/>
          </a:p>
          <a:p>
            <a:pPr lvl="0"/>
            <a:r>
              <a:rPr lang="en-US" dirty="0" smtClean="0"/>
              <a:t>File Manager executes the Pre Load Validations (XSD Validations)</a:t>
            </a:r>
          </a:p>
          <a:p>
            <a:r>
              <a:rPr lang="en-US" dirty="0" smtClean="0"/>
              <a:t>Batch Manager executes the Load Validations (Referential Data Validations) and comply </a:t>
            </a:r>
            <a:r>
              <a:rPr lang="en-US" dirty="0"/>
              <a:t>with the TEDS Section 3 and TEDS Section 5 checks</a:t>
            </a:r>
          </a:p>
          <a:p>
            <a:pPr marL="0" lvl="0" indent="0">
              <a:buNone/>
            </a:pPr>
            <a:endParaRPr lang="en-US" dirty="0" smtClean="0"/>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106</a:t>
            </a:fld>
            <a:endParaRPr lang="en-US" sz="1200" dirty="0"/>
          </a:p>
        </p:txBody>
      </p:sp>
    </p:spTree>
    <p:extLst>
      <p:ext uri="{BB962C8B-B14F-4D97-AF65-F5344CB8AC3E}">
        <p14:creationId xmlns="" xmlns:p14="http://schemas.microsoft.com/office/powerpoint/2010/main" val="424180586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TEDS Section 3</a:t>
            </a:r>
            <a:endParaRPr lang="en-US" dirty="0"/>
          </a:p>
        </p:txBody>
      </p:sp>
      <p:sp>
        <p:nvSpPr>
          <p:cNvPr id="3" name="Content Placeholder 2"/>
          <p:cNvSpPr>
            <a:spLocks noGrp="1"/>
          </p:cNvSpPr>
          <p:nvPr>
            <p:ph sz="quarter" idx="1"/>
          </p:nvPr>
        </p:nvSpPr>
        <p:spPr/>
        <p:txBody>
          <a:bodyPr/>
          <a:lstStyle/>
          <a:p>
            <a:pPr lvl="0"/>
            <a:r>
              <a:rPr lang="en-US" dirty="0" smtClean="0"/>
              <a:t>To clarify, TEDS Section 3 Checks provide a description of the data elements, including:</a:t>
            </a:r>
          </a:p>
          <a:p>
            <a:pPr lvl="1"/>
            <a:r>
              <a:rPr lang="en-US" dirty="0"/>
              <a:t>D</a:t>
            </a:r>
            <a:r>
              <a:rPr lang="en-US" dirty="0" smtClean="0"/>
              <a:t>ata length </a:t>
            </a:r>
          </a:p>
          <a:p>
            <a:pPr lvl="1"/>
            <a:r>
              <a:rPr lang="en-US" dirty="0"/>
              <a:t>R</a:t>
            </a:r>
            <a:r>
              <a:rPr lang="en-US" dirty="0" smtClean="0"/>
              <a:t>equired field</a:t>
            </a:r>
          </a:p>
          <a:p>
            <a:pPr lvl="1"/>
            <a:r>
              <a:rPr lang="en-US" dirty="0"/>
              <a:t>D</a:t>
            </a:r>
            <a:r>
              <a:rPr lang="en-US" dirty="0" smtClean="0"/>
              <a:t>ata type</a:t>
            </a:r>
          </a:p>
          <a:p>
            <a:pPr lvl="1"/>
            <a:r>
              <a:rPr lang="en-US" dirty="0"/>
              <a:t>C</a:t>
            </a:r>
            <a:r>
              <a:rPr lang="en-US" dirty="0" smtClean="0"/>
              <a:t>omplex type</a:t>
            </a:r>
            <a:endParaRPr lang="en-US" dirty="0"/>
          </a:p>
          <a:p>
            <a:r>
              <a:rPr lang="en-US" dirty="0" smtClean="0"/>
              <a:t>Refer to the TSDS Website for the latest information:</a:t>
            </a:r>
          </a:p>
          <a:p>
            <a:pPr lvl="1"/>
            <a:r>
              <a:rPr lang="en-US" dirty="0">
                <a:hlinkClick r:id="rId3"/>
              </a:rPr>
              <a:t>http://www.tea.state.tx.us/TSDS/TEDS/TEDS_Section_3_-_Description_of_Data_Elements/</a:t>
            </a:r>
            <a:endParaRPr lang="en-US" dirty="0" smtClean="0"/>
          </a:p>
          <a:p>
            <a:pPr marL="0" indent="0">
              <a:buNone/>
            </a:pPr>
            <a:endParaRPr lang="en-US" dirty="0" smtClean="0"/>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107</a:t>
            </a:fld>
            <a:endParaRPr lang="en-US" sz="1200" dirty="0"/>
          </a:p>
        </p:txBody>
      </p:sp>
    </p:spTree>
    <p:extLst>
      <p:ext uri="{BB962C8B-B14F-4D97-AF65-F5344CB8AC3E}">
        <p14:creationId xmlns="" xmlns:p14="http://schemas.microsoft.com/office/powerpoint/2010/main" val="168168155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TEDS Section 5</a:t>
            </a:r>
            <a:endParaRPr lang="en-US" dirty="0"/>
          </a:p>
        </p:txBody>
      </p:sp>
      <p:sp>
        <p:nvSpPr>
          <p:cNvPr id="3" name="Content Placeholder 2"/>
          <p:cNvSpPr>
            <a:spLocks noGrp="1"/>
          </p:cNvSpPr>
          <p:nvPr>
            <p:ph sz="quarter" idx="1"/>
          </p:nvPr>
        </p:nvSpPr>
        <p:spPr/>
        <p:txBody>
          <a:bodyPr/>
          <a:lstStyle/>
          <a:p>
            <a:r>
              <a:rPr lang="en-US" dirty="0"/>
              <a:t>TEDS Section 5 provides business rules and validations, as </a:t>
            </a:r>
            <a:r>
              <a:rPr lang="en-US" dirty="0" smtClean="0"/>
              <a:t>applicable</a:t>
            </a:r>
          </a:p>
          <a:p>
            <a:r>
              <a:rPr lang="en-US" dirty="0" smtClean="0"/>
              <a:t>A </a:t>
            </a:r>
            <a:r>
              <a:rPr lang="en-US" dirty="0"/>
              <a:t>district's data are validated against business and field validation rules to verify that all required data category </a:t>
            </a:r>
            <a:r>
              <a:rPr lang="en-US" dirty="0" smtClean="0"/>
              <a:t>types </a:t>
            </a:r>
            <a:r>
              <a:rPr lang="en-US" dirty="0"/>
              <a:t>have been submitted. </a:t>
            </a:r>
          </a:p>
          <a:p>
            <a:r>
              <a:rPr lang="en-US" dirty="0" smtClean="0"/>
              <a:t>Refer to the TSDS website for the latest information:</a:t>
            </a:r>
          </a:p>
          <a:p>
            <a:pPr lvl="1"/>
            <a:r>
              <a:rPr lang="en-US" dirty="0">
                <a:hlinkClick r:id="rId3"/>
              </a:rPr>
              <a:t>http://castro.tea.state.tx.us/tsds/teds/2014F/v2.0/teds-ds5.pdf</a:t>
            </a:r>
            <a:endParaRPr lang="en-US" dirty="0" smtClean="0"/>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108</a:t>
            </a:fld>
            <a:endParaRPr lang="en-US" sz="1200" dirty="0"/>
          </a:p>
        </p:txBody>
      </p:sp>
    </p:spTree>
    <p:extLst>
      <p:ext uri="{BB962C8B-B14F-4D97-AF65-F5344CB8AC3E}">
        <p14:creationId xmlns="" xmlns:p14="http://schemas.microsoft.com/office/powerpoint/2010/main" val="326813282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109</a:t>
            </a:fld>
            <a:endParaRPr lang="en-US" dirty="0"/>
          </a:p>
        </p:txBody>
      </p:sp>
      <p:sp>
        <p:nvSpPr>
          <p:cNvPr id="3" name="Title 2"/>
          <p:cNvSpPr>
            <a:spLocks noGrp="1"/>
          </p:cNvSpPr>
          <p:nvPr>
            <p:ph type="title"/>
          </p:nvPr>
        </p:nvSpPr>
        <p:spPr/>
        <p:txBody>
          <a:bodyPr/>
          <a:lstStyle/>
          <a:p>
            <a:r>
              <a:rPr lang="en-US" dirty="0" smtClean="0"/>
              <a:t>File Manager Errors</a:t>
            </a:r>
            <a:endParaRPr lang="en-US" dirty="0"/>
          </a:p>
        </p:txBody>
      </p:sp>
      <p:sp>
        <p:nvSpPr>
          <p:cNvPr id="4" name="Content Placeholder 3"/>
          <p:cNvSpPr>
            <a:spLocks noGrp="1"/>
          </p:cNvSpPr>
          <p:nvPr>
            <p:ph sz="quarter" idx="1"/>
          </p:nvPr>
        </p:nvSpPr>
        <p:spPr/>
        <p:txBody>
          <a:bodyPr/>
          <a:lstStyle/>
          <a:p>
            <a:r>
              <a:rPr lang="en-US" dirty="0"/>
              <a:t>While there is </a:t>
            </a:r>
            <a:r>
              <a:rPr lang="en-US" dirty="0" smtClean="0"/>
              <a:t>no </a:t>
            </a:r>
            <a:r>
              <a:rPr lang="en-US" dirty="0"/>
              <a:t>way to catalogue each and every error that you are going to encounter, there are some more common data issues that you should know.  File Manager is checking for XSD validations, or preload </a:t>
            </a:r>
            <a:r>
              <a:rPr lang="en-US" dirty="0" smtClean="0"/>
              <a:t>validations.</a:t>
            </a:r>
          </a:p>
          <a:p>
            <a:pPr lvl="0"/>
            <a:r>
              <a:rPr lang="en-US" dirty="0" smtClean="0"/>
              <a:t>Checks for missing </a:t>
            </a:r>
            <a:r>
              <a:rPr lang="en-US" dirty="0"/>
              <a:t>mandatory </a:t>
            </a:r>
            <a:r>
              <a:rPr lang="en-US" dirty="0" smtClean="0"/>
              <a:t>fields</a:t>
            </a:r>
            <a:endParaRPr lang="en-US" dirty="0"/>
          </a:p>
          <a:p>
            <a:pPr lvl="0"/>
            <a:r>
              <a:rPr lang="en-US" dirty="0"/>
              <a:t>Checks field length</a:t>
            </a:r>
          </a:p>
          <a:p>
            <a:pPr lvl="0"/>
            <a:r>
              <a:rPr lang="en-US" dirty="0"/>
              <a:t>Checks for accepted alpha &amp; numeric characters</a:t>
            </a:r>
          </a:p>
          <a:p>
            <a:pPr lvl="1"/>
            <a:r>
              <a:rPr lang="en-US" dirty="0"/>
              <a:t>I.e</a:t>
            </a:r>
            <a:r>
              <a:rPr lang="en-US" dirty="0" smtClean="0"/>
              <a:t>., </a:t>
            </a:r>
            <a:r>
              <a:rPr lang="en-US" dirty="0"/>
              <a:t>no 0 in student </a:t>
            </a:r>
            <a:r>
              <a:rPr lang="en-US" dirty="0" smtClean="0"/>
              <a:t>unique ID </a:t>
            </a:r>
            <a:r>
              <a:rPr lang="en-US" dirty="0"/>
              <a:t>field</a:t>
            </a:r>
          </a:p>
          <a:p>
            <a:r>
              <a:rPr lang="en-US" dirty="0"/>
              <a:t>Data Element Tag is named </a:t>
            </a:r>
            <a:r>
              <a:rPr lang="en-US" dirty="0" smtClean="0"/>
              <a:t>correctly</a:t>
            </a:r>
          </a:p>
          <a:p>
            <a:r>
              <a:rPr lang="en-US" dirty="0" smtClean="0"/>
              <a:t>Data </a:t>
            </a:r>
            <a:r>
              <a:rPr lang="en-US" dirty="0"/>
              <a:t>elements should be in order defined by XML Interchange schemas</a:t>
            </a:r>
          </a:p>
          <a:p>
            <a:pPr lvl="0"/>
            <a:r>
              <a:rPr lang="en-US" dirty="0"/>
              <a:t>V</a:t>
            </a:r>
            <a:r>
              <a:rPr lang="en-US" dirty="0" smtClean="0"/>
              <a:t>alidates </a:t>
            </a:r>
            <a:r>
              <a:rPr lang="en-US" dirty="0"/>
              <a:t>that the complex type belongs to the collection (i.e.  each collection specifies that XYZ complexes are included in the collection.  If the submitted complex doesn’t belong  to the collection </a:t>
            </a:r>
            <a:r>
              <a:rPr lang="en-US" dirty="0" smtClean="0"/>
              <a:t>then </a:t>
            </a:r>
            <a:r>
              <a:rPr lang="en-US" dirty="0"/>
              <a:t>it will be flagged by File Manager</a:t>
            </a:r>
            <a:r>
              <a:rPr lang="en-US" dirty="0" smtClean="0"/>
              <a:t>)</a:t>
            </a:r>
            <a:endParaRPr lang="en-US" dirty="0"/>
          </a:p>
          <a:p>
            <a:endParaRPr lang="en-US" dirty="0"/>
          </a:p>
          <a:p>
            <a:pPr marL="0" indent="0">
              <a:buNone/>
            </a:pPr>
            <a:endParaRPr lang="en-US" dirty="0"/>
          </a:p>
        </p:txBody>
      </p:sp>
    </p:spTree>
    <p:extLst>
      <p:ext uri="{BB962C8B-B14F-4D97-AF65-F5344CB8AC3E}">
        <p14:creationId xmlns="" xmlns:p14="http://schemas.microsoft.com/office/powerpoint/2010/main" val="41228384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lstStyle/>
          <a:p>
            <a:r>
              <a:rPr lang="en-US" dirty="0" smtClean="0"/>
              <a:t>TSDS PEIMS</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11</a:t>
            </a:fld>
            <a:endParaRPr lang="en-US" dirty="0"/>
          </a:p>
        </p:txBody>
      </p:sp>
      <p:sp>
        <p:nvSpPr>
          <p:cNvPr id="7" name="Content Placeholder 3"/>
          <p:cNvSpPr>
            <a:spLocks noGrp="1"/>
          </p:cNvSpPr>
          <p:nvPr>
            <p:ph sz="quarter" idx="4294967295"/>
          </p:nvPr>
        </p:nvSpPr>
        <p:spPr>
          <a:xfrm>
            <a:off x="304800" y="1905000"/>
            <a:ext cx="4267200" cy="3733800"/>
          </a:xfrm>
        </p:spPr>
        <p:txBody>
          <a:bodyPr>
            <a:normAutofit fontScale="25000" lnSpcReduction="20000"/>
          </a:bodyPr>
          <a:lstStyle/>
          <a:p>
            <a:pPr>
              <a:lnSpc>
                <a:spcPct val="126000"/>
              </a:lnSpc>
              <a:spcBef>
                <a:spcPts val="600"/>
              </a:spcBef>
              <a:spcAft>
                <a:spcPts val="300"/>
              </a:spcAft>
            </a:pPr>
            <a:r>
              <a:rPr lang="en-US" sz="7200" dirty="0"/>
              <a:t>TSDS PEIMS leverages the benefits of the new TSDS platform  through a redesign of the state-mandated PEIMS process.  TSDS PEIMS collects public school data to help determine funding allocations, accountability ratings, and facilitate data reporting for state and federal initiatives. </a:t>
            </a:r>
          </a:p>
          <a:p>
            <a:pPr>
              <a:lnSpc>
                <a:spcPct val="126000"/>
              </a:lnSpc>
              <a:spcBef>
                <a:spcPts val="600"/>
              </a:spcBef>
              <a:spcAft>
                <a:spcPts val="300"/>
              </a:spcAft>
            </a:pPr>
            <a:r>
              <a:rPr lang="en-US" sz="7200" dirty="0"/>
              <a:t>TSDS PEIMS is designed to improve our system capacity which will  reduce technology risk (including system downtime) that was present with EDIT</a:t>
            </a:r>
            <a:r>
              <a:rPr lang="en-US" sz="7200" dirty="0" smtClean="0"/>
              <a:t>+.</a:t>
            </a:r>
            <a:endParaRPr lang="en-US" sz="7200" dirty="0"/>
          </a:p>
          <a:p>
            <a:pPr>
              <a:lnSpc>
                <a:spcPct val="126000"/>
              </a:lnSpc>
              <a:spcBef>
                <a:spcPts val="600"/>
              </a:spcBef>
              <a:spcAft>
                <a:spcPts val="300"/>
              </a:spcAft>
            </a:pPr>
            <a:endParaRPr lang="en-US" dirty="0"/>
          </a:p>
          <a:p>
            <a:endParaRPr lang="en-US" dirty="0"/>
          </a:p>
        </p:txBody>
      </p:sp>
      <p:pic>
        <p:nvPicPr>
          <p:cNvPr id="9" name="Picture 8"/>
          <p:cNvPicPr/>
          <p:nvPr/>
        </p:nvPicPr>
        <p:blipFill>
          <a:blip r:embed="rId3" cstate="print"/>
          <a:srcRect/>
          <a:stretch>
            <a:fillRect/>
          </a:stretch>
        </p:blipFill>
        <p:spPr bwMode="auto">
          <a:xfrm>
            <a:off x="4953000" y="2133600"/>
            <a:ext cx="3962400" cy="2819400"/>
          </a:xfrm>
          <a:prstGeom prst="rect">
            <a:avLst/>
          </a:prstGeom>
          <a:solidFill>
            <a:srgbClr val="FFFFFF">
              <a:shade val="85000"/>
            </a:srgbClr>
          </a:solidFill>
          <a:ln w="190500" cap="rnd">
            <a:no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 xmlns:p14="http://schemas.microsoft.com/office/powerpoint/2010/main" val="94206410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110</a:t>
            </a:fld>
            <a:endParaRPr lang="en-US" dirty="0"/>
          </a:p>
        </p:txBody>
      </p:sp>
      <p:sp>
        <p:nvSpPr>
          <p:cNvPr id="3" name="Title 2"/>
          <p:cNvSpPr>
            <a:spLocks noGrp="1"/>
          </p:cNvSpPr>
          <p:nvPr>
            <p:ph type="title"/>
          </p:nvPr>
        </p:nvSpPr>
        <p:spPr/>
        <p:txBody>
          <a:bodyPr/>
          <a:lstStyle/>
          <a:p>
            <a:r>
              <a:rPr lang="en-US" dirty="0" smtClean="0"/>
              <a:t>File Manager (Preload) Error #1</a:t>
            </a:r>
            <a:endParaRPr lang="en-US" dirty="0"/>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Missing Mandatory Field</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cvc-complex-type.2.4.a: Invalid content was found starting with element 'Address'. One of '{"http://www.tea.state.tx.us/tsds":OrganizationCategories}' is expected.</a:t>
            </a:r>
          </a:p>
        </p:txBody>
      </p:sp>
    </p:spTree>
    <p:extLst>
      <p:ext uri="{BB962C8B-B14F-4D97-AF65-F5344CB8AC3E}">
        <p14:creationId xmlns="" xmlns:p14="http://schemas.microsoft.com/office/powerpoint/2010/main" val="425103358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111</a:t>
            </a:fld>
            <a:endParaRPr lang="en-US" dirty="0"/>
          </a:p>
        </p:txBody>
      </p:sp>
      <p:sp>
        <p:nvSpPr>
          <p:cNvPr id="3" name="Title 2"/>
          <p:cNvSpPr>
            <a:spLocks noGrp="1"/>
          </p:cNvSpPr>
          <p:nvPr>
            <p:ph type="title"/>
          </p:nvPr>
        </p:nvSpPr>
        <p:spPr/>
        <p:txBody>
          <a:bodyPr/>
          <a:lstStyle/>
          <a:p>
            <a:r>
              <a:rPr lang="en-US" dirty="0" smtClean="0"/>
              <a:t>File Manager (Preload) Error #2</a:t>
            </a:r>
            <a:endParaRPr lang="en-US" dirty="0"/>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Character Type</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cvc-pattern-valid: Value 'A12345678' is not facet-valid with respect to pattern '[1-9]{10}' for type 'UniqueStateIdentifier'.</a:t>
            </a:r>
          </a:p>
          <a:p>
            <a:r>
              <a:rPr lang="en-US" dirty="0"/>
              <a:t>Error 2: XSD cvc-type.3.1.3: The value 'A12345678' of element 'StudentUniqueStateId' is not valid.</a:t>
            </a:r>
          </a:p>
        </p:txBody>
      </p:sp>
    </p:spTree>
    <p:extLst>
      <p:ext uri="{BB962C8B-B14F-4D97-AF65-F5344CB8AC3E}">
        <p14:creationId xmlns="" xmlns:p14="http://schemas.microsoft.com/office/powerpoint/2010/main" val="3939930880"/>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112</a:t>
            </a:fld>
            <a:endParaRPr lang="en-US" dirty="0"/>
          </a:p>
        </p:txBody>
      </p:sp>
      <p:sp>
        <p:nvSpPr>
          <p:cNvPr id="3" name="Title 2"/>
          <p:cNvSpPr>
            <a:spLocks noGrp="1"/>
          </p:cNvSpPr>
          <p:nvPr>
            <p:ph type="title"/>
          </p:nvPr>
        </p:nvSpPr>
        <p:spPr/>
        <p:txBody>
          <a:bodyPr/>
          <a:lstStyle/>
          <a:p>
            <a:r>
              <a:rPr lang="en-US" dirty="0" smtClean="0"/>
              <a:t>File Manager (Preload) Error #3</a:t>
            </a:r>
            <a:endParaRPr lang="en-US" dirty="0"/>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Field Length</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1200329"/>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cvc-pattern-valid: Value 'TEX' is not facet-valid with respect to pattern '[A-Z]{2}' for type 'StateAbbreviationType'. </a:t>
            </a:r>
          </a:p>
          <a:p>
            <a:r>
              <a:rPr lang="en-US" dirty="0"/>
              <a:t>Error 2: XSD cvc-type.3.1.3: The value 'TEX' of element 'StateAbbreviation' is not valid.</a:t>
            </a:r>
          </a:p>
        </p:txBody>
      </p:sp>
    </p:spTree>
    <p:extLst>
      <p:ext uri="{BB962C8B-B14F-4D97-AF65-F5344CB8AC3E}">
        <p14:creationId xmlns="" xmlns:p14="http://schemas.microsoft.com/office/powerpoint/2010/main" val="4046218859"/>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113</a:t>
            </a:fld>
            <a:endParaRPr lang="en-US" dirty="0"/>
          </a:p>
        </p:txBody>
      </p:sp>
      <p:sp>
        <p:nvSpPr>
          <p:cNvPr id="3" name="Title 2"/>
          <p:cNvSpPr>
            <a:spLocks noGrp="1"/>
          </p:cNvSpPr>
          <p:nvPr>
            <p:ph type="title"/>
          </p:nvPr>
        </p:nvSpPr>
        <p:spPr/>
        <p:txBody>
          <a:bodyPr/>
          <a:lstStyle/>
          <a:p>
            <a:r>
              <a:rPr lang="en-US" dirty="0" smtClean="0"/>
              <a:t>File Manager (Preload) Error #4</a:t>
            </a:r>
            <a:endParaRPr lang="en-US" dirty="0"/>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Data Element Tag is Named Incorrectly</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cvc-complex-type.2.4.a: Invalid content was found starting </a:t>
            </a:r>
            <a:r>
              <a:rPr lang="en-US" dirty="0" smtClean="0"/>
              <a:t>with element </a:t>
            </a:r>
            <a:r>
              <a:rPr lang="en-US" dirty="0"/>
              <a:t>'OrganizationCategorie'. One of '{"</a:t>
            </a:r>
            <a:r>
              <a:rPr lang="en-US" u="sng" dirty="0">
                <a:hlinkClick r:id="rId4"/>
              </a:rPr>
              <a:t>http://www.tea.state.tx.us/tsds</a:t>
            </a:r>
            <a:r>
              <a:rPr lang="en-US" dirty="0"/>
              <a:t>":OrganizationCategories}' is expected.</a:t>
            </a:r>
          </a:p>
        </p:txBody>
      </p:sp>
    </p:spTree>
    <p:extLst>
      <p:ext uri="{BB962C8B-B14F-4D97-AF65-F5344CB8AC3E}">
        <p14:creationId xmlns="" xmlns:p14="http://schemas.microsoft.com/office/powerpoint/2010/main" val="326348017"/>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114</a:t>
            </a:fld>
            <a:endParaRPr lang="en-US" dirty="0"/>
          </a:p>
        </p:txBody>
      </p:sp>
      <p:sp>
        <p:nvSpPr>
          <p:cNvPr id="3" name="Title 2"/>
          <p:cNvSpPr>
            <a:spLocks noGrp="1"/>
          </p:cNvSpPr>
          <p:nvPr>
            <p:ph type="title"/>
          </p:nvPr>
        </p:nvSpPr>
        <p:spPr/>
        <p:txBody>
          <a:bodyPr>
            <a:normAutofit/>
          </a:bodyPr>
          <a:lstStyle/>
          <a:p>
            <a:r>
              <a:rPr lang="en-US" dirty="0" smtClean="0"/>
              <a:t>File Manager (Preload) Error #4 Demo </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Rectangle 3"/>
          <p:cNvSpPr/>
          <p:nvPr/>
        </p:nvSpPr>
        <p:spPr>
          <a:xfrm>
            <a:off x="266700" y="2057400"/>
            <a:ext cx="8610600" cy="2554545"/>
          </a:xfrm>
          <a:prstGeom prst="rect">
            <a:avLst/>
          </a:prstGeom>
          <a:ln w="38100">
            <a:solidFill>
              <a:srgbClr val="FFC000"/>
            </a:solidFill>
          </a:ln>
        </p:spPr>
        <p:txBody>
          <a:bodyPr wrap="square">
            <a:spAutoFit/>
          </a:bodyPr>
          <a:lstStyle/>
          <a:p>
            <a:r>
              <a:rPr lang="en-US" sz="1600" dirty="0"/>
              <a:t>&lt;InterchangeEducationOrganization xsi:schemaLocation="</a:t>
            </a:r>
            <a:r>
              <a:rPr lang="en-US" sz="1600" u="sng" dirty="0">
                <a:hlinkClick r:id="rId4"/>
              </a:rPr>
              <a:t>http://www.tea.state.tx.us/tsds InterchangeEducationOrganizationExtension.xsd</a:t>
            </a:r>
            <a:r>
              <a:rPr lang="en-US" sz="1600" dirty="0"/>
              <a:t>" xmlns="</a:t>
            </a:r>
            <a:r>
              <a:rPr lang="en-US" sz="1600" u="sng" dirty="0">
                <a:hlinkClick r:id="rId5"/>
              </a:rPr>
              <a:t>http://www.tea.state.tx.us/tsds</a:t>
            </a:r>
            <a:r>
              <a:rPr lang="en-US" sz="1600" dirty="0"/>
              <a:t>" xmlns:xsi="</a:t>
            </a:r>
            <a:r>
              <a:rPr lang="en-US" sz="1600" u="sng" dirty="0">
                <a:hlinkClick r:id="rId6"/>
              </a:rPr>
              <a:t>http://www.w3.org/2001/XMLSchema-instance</a:t>
            </a:r>
            <a:r>
              <a:rPr lang="en-US" sz="1600" dirty="0"/>
              <a:t>"&gt;</a:t>
            </a:r>
          </a:p>
          <a:p>
            <a:r>
              <a:rPr lang="en-US" sz="1600" dirty="0"/>
              <a:t>            &lt;LocalEducationAgency id="LEA1"&gt;</a:t>
            </a:r>
          </a:p>
          <a:p>
            <a:r>
              <a:rPr lang="en-US" sz="1600" dirty="0"/>
              <a:t>                        &lt;StateOrganizationId&gt;999903&lt;/StateOrganizationId&gt;</a:t>
            </a:r>
          </a:p>
          <a:p>
            <a:r>
              <a:rPr lang="en-US" sz="1600" dirty="0"/>
              <a:t>                        &lt;NameOfInstitution&gt;Learning ISD&lt;/NameOfInstitution&gt;</a:t>
            </a:r>
          </a:p>
          <a:p>
            <a:r>
              <a:rPr lang="en-US" sz="1600" dirty="0"/>
              <a:t>                        &lt;OrganizationCategorie&gt;</a:t>
            </a:r>
          </a:p>
          <a:p>
            <a:r>
              <a:rPr lang="en-US" sz="1600" dirty="0"/>
              <a:t>                                    &lt;OrganizationCategory&gt;Local Education Agency&lt;/OrganizationCategory&gt;</a:t>
            </a:r>
          </a:p>
          <a:p>
            <a:r>
              <a:rPr lang="en-US" sz="1600" dirty="0"/>
              <a:t>                        &lt;/OrganizationCategorie&gt;</a:t>
            </a:r>
          </a:p>
        </p:txBody>
      </p:sp>
      <p:sp>
        <p:nvSpPr>
          <p:cNvPr id="12" name="Rectangle 11"/>
          <p:cNvSpPr/>
          <p:nvPr/>
        </p:nvSpPr>
        <p:spPr>
          <a:xfrm>
            <a:off x="1524000" y="3505200"/>
            <a:ext cx="2667000" cy="36832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ight Arrow 13"/>
          <p:cNvSpPr/>
          <p:nvPr/>
        </p:nvSpPr>
        <p:spPr>
          <a:xfrm rot="19804072" flipV="1">
            <a:off x="1214729" y="382008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1175277347"/>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115</a:t>
            </a:fld>
            <a:endParaRPr lang="en-US" dirty="0"/>
          </a:p>
        </p:txBody>
      </p:sp>
      <p:sp>
        <p:nvSpPr>
          <p:cNvPr id="3" name="Title 2"/>
          <p:cNvSpPr>
            <a:spLocks noGrp="1"/>
          </p:cNvSpPr>
          <p:nvPr>
            <p:ph type="title"/>
          </p:nvPr>
        </p:nvSpPr>
        <p:spPr/>
        <p:txBody>
          <a:bodyPr/>
          <a:lstStyle/>
          <a:p>
            <a:r>
              <a:rPr lang="en-US" dirty="0" smtClean="0"/>
              <a:t>File Manager (Preload) Error #5</a:t>
            </a:r>
            <a:endParaRPr lang="en-US" dirty="0"/>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Complex Type-Collection</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2031325"/>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cvc-complex-type.2.4.a: Invalid content was found starting with element 'StudentBilingualProgramAssociationExtension'. One of '{"</a:t>
            </a:r>
            <a:r>
              <a:rPr lang="en-US" u="sng" dirty="0">
                <a:hlinkClick r:id="rId4"/>
              </a:rPr>
              <a:t>http://www.tea.state.tx.us/tsds</a:t>
            </a:r>
            <a:r>
              <a:rPr lang="en-US" dirty="0"/>
              <a:t>":StudentCTEProgramAssociation, "</a:t>
            </a:r>
            <a:r>
              <a:rPr lang="en-US" u="sng" dirty="0">
                <a:hlinkClick r:id="rId4"/>
              </a:rPr>
              <a:t>http://www.tea.state.tx.us/tsds</a:t>
            </a:r>
            <a:r>
              <a:rPr lang="en-US" dirty="0"/>
              <a:t>":StudentSpecialEdProgramAssociationExtension</a:t>
            </a:r>
            <a:r>
              <a:rPr lang="en-US" dirty="0" smtClean="0"/>
              <a:t>,"</a:t>
            </a:r>
            <a:r>
              <a:rPr lang="en-US" u="sng" dirty="0">
                <a:hlinkClick r:id="rId4"/>
              </a:rPr>
              <a:t>http://www.tea.state.tx.us/tsds</a:t>
            </a:r>
            <a:r>
              <a:rPr lang="en-US" dirty="0"/>
              <a:t>":StudentTitleIPartAProgramAssociationExtension, "</a:t>
            </a:r>
            <a:r>
              <a:rPr lang="en-US" u="sng" dirty="0">
                <a:hlinkClick r:id="rId4"/>
              </a:rPr>
              <a:t>http://www.tea.state.tx.us/tsds</a:t>
            </a:r>
            <a:r>
              <a:rPr lang="en-US" dirty="0"/>
              <a:t>":StudentProgramAssociation, "</a:t>
            </a:r>
            <a:r>
              <a:rPr lang="en-US" u="sng" dirty="0">
                <a:hlinkClick r:id="rId4"/>
              </a:rPr>
              <a:t>http://www.tea.state.tx.us/tsds</a:t>
            </a:r>
            <a:r>
              <a:rPr lang="en-US" dirty="0"/>
              <a:t>":ServiceDescriptor}' is expected.</a:t>
            </a:r>
          </a:p>
        </p:txBody>
      </p:sp>
    </p:spTree>
    <p:extLst>
      <p:ext uri="{BB962C8B-B14F-4D97-AF65-F5344CB8AC3E}">
        <p14:creationId xmlns="" xmlns:p14="http://schemas.microsoft.com/office/powerpoint/2010/main" val="426839477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116</a:t>
            </a:fld>
            <a:endParaRPr lang="en-US" dirty="0"/>
          </a:p>
        </p:txBody>
      </p:sp>
      <p:sp>
        <p:nvSpPr>
          <p:cNvPr id="3" name="Title 2"/>
          <p:cNvSpPr>
            <a:spLocks noGrp="1"/>
          </p:cNvSpPr>
          <p:nvPr>
            <p:ph type="title"/>
          </p:nvPr>
        </p:nvSpPr>
        <p:spPr/>
        <p:txBody>
          <a:bodyPr/>
          <a:lstStyle/>
          <a:p>
            <a:r>
              <a:rPr lang="en-US" dirty="0" smtClean="0"/>
              <a:t>File Manager (Preload) Error #6</a:t>
            </a:r>
            <a:endParaRPr lang="en-US" dirty="0"/>
          </a:p>
        </p:txBody>
      </p:sp>
      <p:sp>
        <p:nvSpPr>
          <p:cNvPr id="5" name="TextBox 4"/>
          <p:cNvSpPr txBox="1"/>
          <p:nvPr/>
        </p:nvSpPr>
        <p:spPr>
          <a:xfrm>
            <a:off x="1323276" y="2133600"/>
            <a:ext cx="6372924" cy="646331"/>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Data </a:t>
            </a:r>
            <a:r>
              <a:rPr lang="en-US" dirty="0" smtClean="0"/>
              <a:t>Elements </a:t>
            </a:r>
            <a:r>
              <a:rPr lang="en-US" dirty="0"/>
              <a:t>should be in </a:t>
            </a:r>
            <a:r>
              <a:rPr lang="en-US" dirty="0" smtClean="0"/>
              <a:t>Order Defined </a:t>
            </a:r>
            <a:r>
              <a:rPr lang="en-US" dirty="0"/>
              <a:t>by XML Interchange </a:t>
            </a:r>
            <a:r>
              <a:rPr lang="en-US" dirty="0" smtClean="0"/>
              <a:t>Schemas</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923330"/>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Error 1: XSD cvc-complex-type.2.4.a: Invalid content was found starting with element 'OrganizationCategories'. </a:t>
            </a:r>
            <a:r>
              <a:rPr lang="en-US" dirty="0" smtClean="0"/>
              <a:t>'{"</a:t>
            </a:r>
            <a:r>
              <a:rPr lang="en-US" u="sng" dirty="0">
                <a:hlinkClick r:id="rId4"/>
              </a:rPr>
              <a:t>http://www.tea.state.tx.us/tsds</a:t>
            </a:r>
            <a:r>
              <a:rPr lang="en-US" dirty="0"/>
              <a:t>":NameOfInstitution}' is expected.</a:t>
            </a:r>
          </a:p>
        </p:txBody>
      </p:sp>
    </p:spTree>
    <p:extLst>
      <p:ext uri="{BB962C8B-B14F-4D97-AF65-F5344CB8AC3E}">
        <p14:creationId xmlns="" xmlns:p14="http://schemas.microsoft.com/office/powerpoint/2010/main" val="4192069025"/>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117</a:t>
            </a:fld>
            <a:endParaRPr lang="en-US" dirty="0"/>
          </a:p>
        </p:txBody>
      </p:sp>
      <p:sp>
        <p:nvSpPr>
          <p:cNvPr id="3" name="Title 2"/>
          <p:cNvSpPr>
            <a:spLocks noGrp="1"/>
          </p:cNvSpPr>
          <p:nvPr>
            <p:ph type="title"/>
          </p:nvPr>
        </p:nvSpPr>
        <p:spPr/>
        <p:txBody>
          <a:bodyPr/>
          <a:lstStyle/>
          <a:p>
            <a:r>
              <a:rPr lang="en-US" dirty="0" smtClean="0"/>
              <a:t>File Manager (Preload) Error #6 Demo</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Rectangle 3"/>
          <p:cNvSpPr/>
          <p:nvPr/>
        </p:nvSpPr>
        <p:spPr>
          <a:xfrm>
            <a:off x="152400" y="2005548"/>
            <a:ext cx="8839200" cy="3785652"/>
          </a:xfrm>
          <a:prstGeom prst="rect">
            <a:avLst/>
          </a:prstGeom>
          <a:ln w="28575">
            <a:solidFill>
              <a:schemeClr val="accent2"/>
            </a:solidFill>
          </a:ln>
        </p:spPr>
        <p:txBody>
          <a:bodyPr wrap="square">
            <a:spAutoFit/>
          </a:bodyPr>
          <a:lstStyle/>
          <a:p>
            <a:r>
              <a:rPr lang="en-US" sz="1600" dirty="0"/>
              <a:t>            &lt;LocalEducationAgency id="LEA1"&gt;</a:t>
            </a:r>
          </a:p>
          <a:p>
            <a:r>
              <a:rPr lang="en-US" sz="1600" dirty="0"/>
              <a:t>                        &lt;StateOrganizationId&gt;999903&lt;/StateOrganizationId&gt;</a:t>
            </a:r>
          </a:p>
          <a:p>
            <a:r>
              <a:rPr lang="en-US" sz="1600" dirty="0"/>
              <a:t>                        &lt;OrganizationCategories&gt;</a:t>
            </a:r>
          </a:p>
          <a:p>
            <a:r>
              <a:rPr lang="en-US" sz="1600" dirty="0"/>
              <a:t>                                    &lt;OrganizationCategory&gt;Local Education Agency&lt;/OrganizationCategory&gt;</a:t>
            </a:r>
          </a:p>
          <a:p>
            <a:r>
              <a:rPr lang="en-US" sz="1600" dirty="0"/>
              <a:t>                        &lt;/OrganizationCategories&gt;</a:t>
            </a:r>
          </a:p>
          <a:p>
            <a:r>
              <a:rPr lang="en-US" sz="1600" dirty="0"/>
              <a:t>                        &lt;Address AddressType="Physical"&gt;</a:t>
            </a:r>
          </a:p>
          <a:p>
            <a:r>
              <a:rPr lang="en-US" sz="1600" dirty="0"/>
              <a:t>                                    &lt;StreetNumberName&gt;1111 LEA Physical Drive&lt;/StreetNumberName&gt;</a:t>
            </a:r>
          </a:p>
          <a:p>
            <a:r>
              <a:rPr lang="en-US" sz="1600" dirty="0"/>
              <a:t>                                    &lt;City&gt;Physical&lt;/City&gt;</a:t>
            </a:r>
          </a:p>
          <a:p>
            <a:r>
              <a:rPr lang="en-US" sz="1600" dirty="0"/>
              <a:t>                                    &lt;StateAbbreviation&gt;TX&lt;/StateAbbreviation&gt;</a:t>
            </a:r>
          </a:p>
          <a:p>
            <a:r>
              <a:rPr lang="en-US" sz="1600" dirty="0"/>
              <a:t>                                    &lt;PostalCode&gt;12345-6789&lt;/PostalCode&gt;</a:t>
            </a:r>
          </a:p>
          <a:p>
            <a:r>
              <a:rPr lang="en-US" sz="1600" dirty="0"/>
              <a:t>                                    &lt;NameOfCounty&gt;Physical County&lt;/NameOfCounty&gt;</a:t>
            </a:r>
          </a:p>
          <a:p>
            <a:r>
              <a:rPr lang="en-US" sz="1600" dirty="0"/>
              <a:t>                                    &lt;CountryCode&gt;US&lt;/CountryCode&gt;</a:t>
            </a:r>
          </a:p>
          <a:p>
            <a:r>
              <a:rPr lang="en-US" sz="1600" dirty="0"/>
              <a:t>                        &lt;/Address&gt;</a:t>
            </a:r>
          </a:p>
          <a:p>
            <a:r>
              <a:rPr lang="en-US" sz="1600" dirty="0"/>
              <a:t>                        &lt;NameOfInstitution&gt;Learning ISD&lt;/NameOfInstitution&gt;</a:t>
            </a:r>
          </a:p>
        </p:txBody>
      </p:sp>
      <p:sp>
        <p:nvSpPr>
          <p:cNvPr id="14" name="Rectangle 13"/>
          <p:cNvSpPr/>
          <p:nvPr/>
        </p:nvSpPr>
        <p:spPr>
          <a:xfrm>
            <a:off x="1066800" y="5422880"/>
            <a:ext cx="6019800" cy="36832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Bent Arrow 23"/>
          <p:cNvSpPr/>
          <p:nvPr/>
        </p:nvSpPr>
        <p:spPr>
          <a:xfrm>
            <a:off x="381000" y="2193280"/>
            <a:ext cx="1219200" cy="3597920"/>
          </a:xfrm>
          <a:prstGeom prst="bentArrow">
            <a:avLst>
              <a:gd name="adj1" fmla="val 21250"/>
              <a:gd name="adj2" fmla="val 25000"/>
              <a:gd name="adj3" fmla="val 25000"/>
              <a:gd name="adj4" fmla="val 43750"/>
            </a:avLst>
          </a:prstGeom>
          <a:solidFill>
            <a:srgbClr val="0070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Right Arrow 24"/>
          <p:cNvSpPr/>
          <p:nvPr/>
        </p:nvSpPr>
        <p:spPr>
          <a:xfrm rot="10800000">
            <a:off x="640080" y="5372100"/>
            <a:ext cx="609600" cy="469880"/>
          </a:xfrm>
          <a:prstGeom prst="rightArrow">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83605672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118</a:t>
            </a:fld>
            <a:endParaRPr lang="en-US" dirty="0"/>
          </a:p>
        </p:txBody>
      </p:sp>
      <p:sp>
        <p:nvSpPr>
          <p:cNvPr id="3" name="Title 2"/>
          <p:cNvSpPr>
            <a:spLocks noGrp="1"/>
          </p:cNvSpPr>
          <p:nvPr>
            <p:ph type="title"/>
          </p:nvPr>
        </p:nvSpPr>
        <p:spPr/>
        <p:txBody>
          <a:bodyPr/>
          <a:lstStyle/>
          <a:p>
            <a:r>
              <a:rPr lang="en-US" dirty="0" smtClean="0"/>
              <a:t>File Manager (Preload) Error #7</a:t>
            </a:r>
            <a:endParaRPr lang="en-US" dirty="0"/>
          </a:p>
        </p:txBody>
      </p:sp>
      <p:sp>
        <p:nvSpPr>
          <p:cNvPr id="5" name="TextBox 4"/>
          <p:cNvSpPr txBox="1"/>
          <p:nvPr/>
        </p:nvSpPr>
        <p:spPr>
          <a:xfrm>
            <a:off x="1323276" y="21336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a:t>Interchange Data Submitted </a:t>
            </a:r>
            <a:r>
              <a:rPr lang="en-US" dirty="0" smtClean="0"/>
              <a:t>Does Not </a:t>
            </a:r>
            <a:r>
              <a:rPr lang="en-US" dirty="0"/>
              <a:t>Match File Name</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Box 16"/>
          <p:cNvSpPr txBox="1"/>
          <p:nvPr/>
        </p:nvSpPr>
        <p:spPr>
          <a:xfrm>
            <a:off x="419100" y="3810000"/>
            <a:ext cx="8305800" cy="2031325"/>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r>
              <a:rPr lang="en-US" dirty="0"/>
              <a:t> </a:t>
            </a:r>
          </a:p>
          <a:p>
            <a:r>
              <a:rPr lang="en-US" b="1" dirty="0"/>
              <a:t>File Content - Data File ID: 1573; Data File Name: 999903_000_2013TSDS_201305301104_InterchangeStudentParentExtension.xml</a:t>
            </a:r>
            <a:endParaRPr lang="en-US" dirty="0"/>
          </a:p>
          <a:p>
            <a:r>
              <a:rPr lang="en-US" b="1" dirty="0"/>
              <a:t> </a:t>
            </a:r>
            <a:endParaRPr lang="en-US" dirty="0"/>
          </a:p>
          <a:p>
            <a:r>
              <a:rPr lang="en-US" dirty="0"/>
              <a:t>Error 1: XSD cvc-elt.1: Cannot find the declaration of element 'InterchangeEducationOrganization'.</a:t>
            </a:r>
          </a:p>
        </p:txBody>
      </p:sp>
    </p:spTree>
    <p:extLst>
      <p:ext uri="{BB962C8B-B14F-4D97-AF65-F5344CB8AC3E}">
        <p14:creationId xmlns="" xmlns:p14="http://schemas.microsoft.com/office/powerpoint/2010/main" val="223471068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119</a:t>
            </a:fld>
            <a:endParaRPr lang="en-US" dirty="0"/>
          </a:p>
        </p:txBody>
      </p:sp>
      <p:sp>
        <p:nvSpPr>
          <p:cNvPr id="3" name="Title 2"/>
          <p:cNvSpPr>
            <a:spLocks noGrp="1"/>
          </p:cNvSpPr>
          <p:nvPr>
            <p:ph type="title"/>
          </p:nvPr>
        </p:nvSpPr>
        <p:spPr/>
        <p:txBody>
          <a:bodyPr/>
          <a:lstStyle/>
          <a:p>
            <a:r>
              <a:rPr lang="en-US" dirty="0" smtClean="0"/>
              <a:t>Batch Manager (Load) Errors</a:t>
            </a:r>
            <a:endParaRPr lang="en-US" dirty="0"/>
          </a:p>
        </p:txBody>
      </p:sp>
      <p:sp>
        <p:nvSpPr>
          <p:cNvPr id="4" name="Content Placeholder 3"/>
          <p:cNvSpPr>
            <a:spLocks noGrp="1"/>
          </p:cNvSpPr>
          <p:nvPr>
            <p:ph sz="quarter" idx="1"/>
          </p:nvPr>
        </p:nvSpPr>
        <p:spPr/>
        <p:txBody>
          <a:bodyPr/>
          <a:lstStyle/>
          <a:p>
            <a:r>
              <a:rPr lang="en-US" dirty="0" smtClean="0"/>
              <a:t>Batch Manager executes another set of data validations.  These validations check for referential integrity of the data elements </a:t>
            </a:r>
          </a:p>
          <a:p>
            <a:r>
              <a:rPr lang="en-US" dirty="0" smtClean="0"/>
              <a:t>These load validations align to TEDS Section 3 and TEDS Section 5 checks</a:t>
            </a:r>
          </a:p>
          <a:p>
            <a:r>
              <a:rPr lang="en-US" dirty="0" smtClean="0"/>
              <a:t>These are the same validations that are referred to as  field edits</a:t>
            </a:r>
          </a:p>
          <a:p>
            <a:r>
              <a:rPr lang="en-US" dirty="0" smtClean="0"/>
              <a:t>The terms Batch Manager Validations and field edits are interchangeable</a:t>
            </a:r>
            <a:endParaRPr lang="en-US" dirty="0"/>
          </a:p>
        </p:txBody>
      </p:sp>
    </p:spTree>
    <p:extLst>
      <p:ext uri="{BB962C8B-B14F-4D97-AF65-F5344CB8AC3E}">
        <p14:creationId xmlns="" xmlns:p14="http://schemas.microsoft.com/office/powerpoint/2010/main" val="13491791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lstStyle/>
          <a:p>
            <a:r>
              <a:rPr lang="en-US" dirty="0" smtClean="0"/>
              <a:t>TSDS Client-Side Validation Tool</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12</a:t>
            </a:fld>
            <a:endParaRPr lang="en-US" dirty="0"/>
          </a:p>
        </p:txBody>
      </p:sp>
      <p:sp>
        <p:nvSpPr>
          <p:cNvPr id="7" name="Content Placeholder 3"/>
          <p:cNvSpPr>
            <a:spLocks noGrp="1"/>
          </p:cNvSpPr>
          <p:nvPr>
            <p:ph sz="quarter" idx="4294967295"/>
          </p:nvPr>
        </p:nvSpPr>
        <p:spPr>
          <a:xfrm>
            <a:off x="342900" y="1752600"/>
            <a:ext cx="8458200" cy="1676400"/>
          </a:xfrm>
        </p:spPr>
        <p:txBody>
          <a:bodyPr>
            <a:noAutofit/>
          </a:bodyPr>
          <a:lstStyle/>
          <a:p>
            <a:pPr lvl="0">
              <a:spcBef>
                <a:spcPts val="600"/>
              </a:spcBef>
              <a:spcAft>
                <a:spcPts val="300"/>
              </a:spcAft>
            </a:pPr>
            <a:r>
              <a:rPr lang="en-US" dirty="0" smtClean="0"/>
              <a:t>TSDS </a:t>
            </a:r>
            <a:r>
              <a:rPr lang="en-US" dirty="0"/>
              <a:t>offers </a:t>
            </a:r>
            <a:r>
              <a:rPr lang="en-US" dirty="0" smtClean="0"/>
              <a:t>the new TSDS Client-Side Validation Tool, available in the beginning of the data loading process, </a:t>
            </a:r>
            <a:r>
              <a:rPr lang="en-US" dirty="0"/>
              <a:t>which will help identify data errors earlier, prior to uploading PEIMS and dashboard data to the Education Data Warehouse (EDW), ultimately enhancing data quality in the long-term. </a:t>
            </a:r>
          </a:p>
          <a:p>
            <a:pPr>
              <a:lnSpc>
                <a:spcPct val="126000"/>
              </a:lnSpc>
              <a:spcBef>
                <a:spcPts val="600"/>
              </a:spcBef>
              <a:spcAft>
                <a:spcPts val="300"/>
              </a:spcAft>
            </a:pPr>
            <a:endParaRPr lang="en-US" sz="1600" dirty="0"/>
          </a:p>
          <a:p>
            <a:endParaRPr lang="en-US" sz="1600" dirty="0"/>
          </a:p>
        </p:txBody>
      </p:sp>
      <p:pic>
        <p:nvPicPr>
          <p:cNvPr id="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005013" y="3581400"/>
            <a:ext cx="5133975" cy="1841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48189860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120</a:t>
            </a:fld>
            <a:endParaRPr lang="en-US" dirty="0"/>
          </a:p>
        </p:txBody>
      </p:sp>
      <p:sp>
        <p:nvSpPr>
          <p:cNvPr id="3" name="Title 2"/>
          <p:cNvSpPr>
            <a:spLocks noGrp="1"/>
          </p:cNvSpPr>
          <p:nvPr>
            <p:ph type="title"/>
          </p:nvPr>
        </p:nvSpPr>
        <p:spPr/>
        <p:txBody>
          <a:bodyPr/>
          <a:lstStyle/>
          <a:p>
            <a:r>
              <a:rPr lang="en-US" dirty="0" smtClean="0"/>
              <a:t>Batch Manager (Load) Error #1</a:t>
            </a:r>
            <a:endParaRPr lang="en-US" dirty="0"/>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Invalid Code Value</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 xmlns:p14="http://schemas.microsoft.com/office/powerpoint/2010/main" val="2416987292"/>
              </p:ext>
            </p:extLst>
          </p:nvPr>
        </p:nvGraphicFramePr>
        <p:xfrm>
          <a:off x="495300" y="2590800"/>
          <a:ext cx="8458200" cy="1193800"/>
        </p:xfrm>
        <a:graphic>
          <a:graphicData uri="http://schemas.openxmlformats.org/drawingml/2006/table">
            <a:tbl>
              <a:tblPr firstRow="1" bandRow="1">
                <a:tableStyleId>{5C22544A-7EE6-4342-B048-85BDC9FD1C3A}</a:tableStyleId>
              </a:tblPr>
              <a:tblGrid>
                <a:gridCol w="2743200"/>
                <a:gridCol w="5715000"/>
              </a:tblGrid>
              <a:tr h="370840">
                <a:tc>
                  <a:txBody>
                    <a:bodyPr/>
                    <a:lstStyle/>
                    <a:p>
                      <a:r>
                        <a:rPr lang="en-US" sz="1600" dirty="0" smtClean="0">
                          <a:solidFill>
                            <a:srgbClr val="FFFFFF"/>
                          </a:solidFill>
                        </a:rPr>
                        <a:t>Error</a:t>
                      </a:r>
                      <a:r>
                        <a:rPr lang="en-US" sz="1600" baseline="0" dirty="0" smtClean="0">
                          <a:solidFill>
                            <a:srgbClr val="FFFFFF"/>
                          </a:solidFill>
                        </a:rPr>
                        <a:t> Message</a:t>
                      </a:r>
                      <a:endParaRPr lang="en-US" sz="1600" dirty="0">
                        <a:solidFill>
                          <a:srgbClr val="FFFFFF"/>
                        </a:solidFill>
                      </a:endParaRPr>
                    </a:p>
                  </a:txBody>
                  <a:tcPr/>
                </a:tc>
                <a:tc>
                  <a:txBody>
                    <a:bodyPr/>
                    <a:lstStyle/>
                    <a:p>
                      <a:r>
                        <a:rPr lang="en-US" sz="1600" dirty="0" smtClean="0">
                          <a:solidFill>
                            <a:srgbClr val="FFFFFF"/>
                          </a:solidFill>
                        </a:rPr>
                        <a:t>Error Value</a:t>
                      </a:r>
                      <a:endParaRPr lang="en-US" sz="1600" dirty="0">
                        <a:solidFill>
                          <a:srgbClr val="FFFFFF"/>
                        </a:solidFill>
                      </a:endParaRPr>
                    </a:p>
                  </a:txBody>
                  <a:tcPr/>
                </a:tc>
              </a:tr>
              <a:tr h="370840">
                <a:tc>
                  <a:txBody>
                    <a:bodyPr/>
                    <a:lstStyle/>
                    <a:p>
                      <a:r>
                        <a:rPr kumimoji="0" lang="en-US" sz="1600" kern="1200" dirty="0" smtClean="0">
                          <a:solidFill>
                            <a:schemeClr val="dk1"/>
                          </a:solidFill>
                          <a:effectLst/>
                          <a:latin typeface="+mn-lt"/>
                          <a:ea typeface="+mn-ea"/>
                          <a:cs typeface="+mn-cs"/>
                        </a:rPr>
                        <a:t>AddressType Not in Schollkp.Master_Lookup Table</a:t>
                      </a:r>
                      <a:endParaRPr lang="en-US" sz="1600" dirty="0"/>
                    </a:p>
                  </a:txBody>
                  <a:tcPr/>
                </a:tc>
                <a:tc>
                  <a:txBody>
                    <a:bodyPr/>
                    <a:lstStyle/>
                    <a:p>
                      <a:r>
                        <a:rPr kumimoji="0" lang="en-US" sz="1600" kern="1200" dirty="0" smtClean="0">
                          <a:solidFill>
                            <a:schemeClr val="dk1"/>
                          </a:solidFill>
                          <a:effectLst/>
                          <a:latin typeface="+mn-lt"/>
                          <a:ea typeface="+mn-ea"/>
                          <a:cs typeface="+mn-cs"/>
                        </a:rPr>
                        <a:t>District_Code = 1, School_Year = 6/30/2013, Lookup_Desc = Physically, Lookup_Name = AddressType, Lookup_Name_Id = DC006 </a:t>
                      </a:r>
                      <a:endParaRPr lang="en-US" sz="1600" dirty="0"/>
                    </a:p>
                  </a:txBody>
                  <a:tcPr/>
                </a:tc>
              </a:tr>
            </a:tbl>
          </a:graphicData>
        </a:graphic>
      </p:graphicFrame>
    </p:spTree>
    <p:extLst>
      <p:ext uri="{BB962C8B-B14F-4D97-AF65-F5344CB8AC3E}">
        <p14:creationId xmlns="" xmlns:p14="http://schemas.microsoft.com/office/powerpoint/2010/main" val="384486102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121</a:t>
            </a:fld>
            <a:endParaRPr lang="en-US" dirty="0"/>
          </a:p>
        </p:txBody>
      </p:sp>
      <p:sp>
        <p:nvSpPr>
          <p:cNvPr id="3" name="Title 2"/>
          <p:cNvSpPr>
            <a:spLocks noGrp="1"/>
          </p:cNvSpPr>
          <p:nvPr>
            <p:ph type="title"/>
          </p:nvPr>
        </p:nvSpPr>
        <p:spPr/>
        <p:txBody>
          <a:bodyPr/>
          <a:lstStyle/>
          <a:p>
            <a:r>
              <a:rPr lang="en-US" dirty="0" smtClean="0"/>
              <a:t>Batch Manager (Load) Error #2</a:t>
            </a:r>
            <a:endParaRPr lang="en-US" dirty="0"/>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Invalid Course Code</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 xmlns:p14="http://schemas.microsoft.com/office/powerpoint/2010/main" val="806224224"/>
              </p:ext>
            </p:extLst>
          </p:nvPr>
        </p:nvGraphicFramePr>
        <p:xfrm>
          <a:off x="381000" y="2590800"/>
          <a:ext cx="8458200" cy="3571240"/>
        </p:xfrm>
        <a:graphic>
          <a:graphicData uri="http://schemas.openxmlformats.org/drawingml/2006/table">
            <a:tbl>
              <a:tblPr firstRow="1" bandRow="1">
                <a:tableStyleId>{5C22544A-7EE6-4342-B048-85BDC9FD1C3A}</a:tableStyleId>
              </a:tblPr>
              <a:tblGrid>
                <a:gridCol w="2667000"/>
                <a:gridCol w="5791200"/>
              </a:tblGrid>
              <a:tr h="370840">
                <a:tc>
                  <a:txBody>
                    <a:bodyPr/>
                    <a:lstStyle/>
                    <a:p>
                      <a:r>
                        <a:rPr lang="en-US" sz="1600" dirty="0" smtClean="0">
                          <a:solidFill>
                            <a:srgbClr val="FFFFFF"/>
                          </a:solidFill>
                        </a:rPr>
                        <a:t>Error</a:t>
                      </a:r>
                      <a:r>
                        <a:rPr lang="en-US" sz="1600" baseline="0" dirty="0" smtClean="0">
                          <a:solidFill>
                            <a:srgbClr val="FFFFFF"/>
                          </a:solidFill>
                        </a:rPr>
                        <a:t> Message</a:t>
                      </a:r>
                      <a:endParaRPr lang="en-US" sz="1600" dirty="0">
                        <a:solidFill>
                          <a:srgbClr val="FFFFFF"/>
                        </a:solidFill>
                      </a:endParaRPr>
                    </a:p>
                  </a:txBody>
                  <a:tcPr/>
                </a:tc>
                <a:tc>
                  <a:txBody>
                    <a:bodyPr/>
                    <a:lstStyle/>
                    <a:p>
                      <a:r>
                        <a:rPr lang="en-US" sz="1600" dirty="0" smtClean="0">
                          <a:solidFill>
                            <a:srgbClr val="FFFFFF"/>
                          </a:solidFill>
                        </a:rPr>
                        <a:t>Error Value</a:t>
                      </a:r>
                      <a:endParaRPr lang="en-US" sz="1600" dirty="0">
                        <a:solidFill>
                          <a:srgbClr val="FFFFFF"/>
                        </a:solidFill>
                      </a:endParaRPr>
                    </a:p>
                  </a:txBody>
                  <a:tcPr/>
                </a:tc>
              </a:tr>
              <a:tr h="370840">
                <a:tc>
                  <a:txBody>
                    <a:bodyPr/>
                    <a:lstStyle/>
                    <a:p>
                      <a:r>
                        <a:rPr kumimoji="0" lang="en-US" sz="1600" kern="1200" dirty="0" smtClean="0">
                          <a:solidFill>
                            <a:schemeClr val="dk1"/>
                          </a:solidFill>
                          <a:effectLst/>
                          <a:latin typeface="+mn-lt"/>
                          <a:ea typeface="+mn-ea"/>
                          <a:cs typeface="+mn-cs"/>
                        </a:rPr>
                        <a:t>Values Not in Scholwhs.Course Table</a:t>
                      </a:r>
                      <a:endParaRPr lang="en-US" sz="1600" dirty="0"/>
                    </a:p>
                  </a:txBody>
                  <a:tcPr/>
                </a:tc>
                <a:tc>
                  <a:txBody>
                    <a:bodyPr/>
                    <a:lstStyle/>
                    <a:p>
                      <a:r>
                        <a:rPr kumimoji="0" lang="en-US" sz="1600" kern="1200" dirty="0" smtClean="0">
                          <a:solidFill>
                            <a:schemeClr val="dk1"/>
                          </a:solidFill>
                          <a:effectLst/>
                          <a:latin typeface="+mn-lt"/>
                          <a:ea typeface="+mn-ea"/>
                          <a:cs typeface="+mn-cs"/>
                        </a:rPr>
                        <a:t>District_Code = 161903, Location_Id = 161903001, School_Year = 6/30/2012, Reporting_Date = 6/30/2012, Period_Level_Desc = TSDS, Course_Id = ABC_2013_12345678, Semester = N/A </a:t>
                      </a:r>
                      <a:endParaRPr lang="en-US" sz="16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smtClean="0">
                          <a:solidFill>
                            <a:schemeClr val="dk1"/>
                          </a:solidFill>
                          <a:effectLst/>
                          <a:latin typeface="+mn-lt"/>
                          <a:ea typeface="+mn-ea"/>
                          <a:cs typeface="+mn-cs"/>
                        </a:rPr>
                        <a:t>Values Not in Scholwhs.Course Table</a:t>
                      </a:r>
                      <a:endParaRPr lang="en-US" sz="1600" dirty="0" smtClean="0"/>
                    </a:p>
                    <a:p>
                      <a:endParaRPr lang="en-US" sz="1600" dirty="0"/>
                    </a:p>
                  </a:txBody>
                  <a:tcPr/>
                </a:tc>
                <a:tc>
                  <a:txBody>
                    <a:bodyPr/>
                    <a:lstStyle/>
                    <a:p>
                      <a:r>
                        <a:rPr kumimoji="0" lang="en-US" sz="1600" kern="1200" dirty="0" smtClean="0">
                          <a:solidFill>
                            <a:schemeClr val="dk1"/>
                          </a:solidFill>
                          <a:effectLst/>
                          <a:latin typeface="+mn-lt"/>
                          <a:ea typeface="+mn-ea"/>
                          <a:cs typeface="+mn-cs"/>
                        </a:rPr>
                        <a:t>District_Code = 161903, Location_Id = 161903001, School_Year = 6/30/2012, Reporting_Date = 6/30/2012, Period_Level_Desc = TSDS, Course_Id = ABC_2013_12345679, Semester = N/A </a:t>
                      </a:r>
                      <a:endParaRPr lang="en-US" sz="16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smtClean="0">
                          <a:solidFill>
                            <a:schemeClr val="dk1"/>
                          </a:solidFill>
                          <a:effectLst/>
                          <a:latin typeface="+mn-lt"/>
                          <a:ea typeface="+mn-ea"/>
                          <a:cs typeface="+mn-cs"/>
                        </a:rPr>
                        <a:t>Values Not in Scholwhs.Course Table</a:t>
                      </a:r>
                      <a:endParaRPr lang="en-US" sz="1600" dirty="0" smtClean="0"/>
                    </a:p>
                    <a:p>
                      <a:endParaRPr lang="en-US" sz="1600" dirty="0"/>
                    </a:p>
                  </a:txBody>
                  <a:tcPr/>
                </a:tc>
                <a:tc>
                  <a:txBody>
                    <a:bodyPr/>
                    <a:lstStyle/>
                    <a:p>
                      <a:r>
                        <a:rPr kumimoji="0" lang="en-US" sz="1600" kern="1200" dirty="0" smtClean="0">
                          <a:solidFill>
                            <a:schemeClr val="dk1"/>
                          </a:solidFill>
                          <a:effectLst/>
                          <a:latin typeface="+mn-lt"/>
                          <a:ea typeface="+mn-ea"/>
                          <a:cs typeface="+mn-cs"/>
                        </a:rPr>
                        <a:t>District_Code = 161903, Location_Id = 161903001, School_Year = 6/30/2012, Reporting_Date = 6/30/2012, Period_Level_Desc = TSDS, Course_Id = ABC_2013_12345670, Semester = N/A</a:t>
                      </a:r>
                      <a:endParaRPr lang="en-US" sz="1600" dirty="0"/>
                    </a:p>
                  </a:txBody>
                  <a:tcPr/>
                </a:tc>
              </a:tr>
            </a:tbl>
          </a:graphicData>
        </a:graphic>
      </p:graphicFrame>
    </p:spTree>
    <p:extLst>
      <p:ext uri="{BB962C8B-B14F-4D97-AF65-F5344CB8AC3E}">
        <p14:creationId xmlns="" xmlns:p14="http://schemas.microsoft.com/office/powerpoint/2010/main" val="1705843681"/>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122</a:t>
            </a:fld>
            <a:endParaRPr lang="en-US" dirty="0"/>
          </a:p>
        </p:txBody>
      </p:sp>
      <p:sp>
        <p:nvSpPr>
          <p:cNvPr id="3" name="Title 2"/>
          <p:cNvSpPr>
            <a:spLocks noGrp="1"/>
          </p:cNvSpPr>
          <p:nvPr>
            <p:ph type="title"/>
          </p:nvPr>
        </p:nvSpPr>
        <p:spPr/>
        <p:txBody>
          <a:bodyPr/>
          <a:lstStyle/>
          <a:p>
            <a:r>
              <a:rPr lang="en-US" dirty="0" smtClean="0"/>
              <a:t>Batch Manager (Load) Error #3</a:t>
            </a:r>
            <a:endParaRPr lang="en-US" dirty="0"/>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Duplicate Errors</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 xmlns:p14="http://schemas.microsoft.com/office/powerpoint/2010/main" val="356034307"/>
              </p:ext>
            </p:extLst>
          </p:nvPr>
        </p:nvGraphicFramePr>
        <p:xfrm>
          <a:off x="342899" y="2560320"/>
          <a:ext cx="8458201" cy="3688080"/>
        </p:xfrm>
        <a:graphic>
          <a:graphicData uri="http://schemas.openxmlformats.org/drawingml/2006/table">
            <a:tbl>
              <a:tblPr firstRow="1" bandRow="1">
                <a:tableStyleId>{5C22544A-7EE6-4342-B048-85BDC9FD1C3A}</a:tableStyleId>
              </a:tblPr>
              <a:tblGrid>
                <a:gridCol w="1181101"/>
                <a:gridCol w="1524000"/>
                <a:gridCol w="5753100"/>
              </a:tblGrid>
              <a:tr h="370840">
                <a:tc>
                  <a:txBody>
                    <a:bodyPr/>
                    <a:lstStyle/>
                    <a:p>
                      <a:r>
                        <a:rPr lang="en-US" sz="1600" dirty="0" smtClean="0">
                          <a:solidFill>
                            <a:srgbClr val="FFFFFF"/>
                          </a:solidFill>
                        </a:rPr>
                        <a:t>Duplicate</a:t>
                      </a:r>
                      <a:r>
                        <a:rPr lang="en-US" sz="1600" baseline="0" dirty="0" smtClean="0">
                          <a:solidFill>
                            <a:srgbClr val="FFFFFF"/>
                          </a:solidFill>
                        </a:rPr>
                        <a:t> Count</a:t>
                      </a:r>
                      <a:endParaRPr lang="en-US" sz="1600" dirty="0">
                        <a:solidFill>
                          <a:srgbClr val="FFFFFF"/>
                        </a:solidFill>
                      </a:endParaRPr>
                    </a:p>
                  </a:txBody>
                  <a:tcPr/>
                </a:tc>
                <a:tc>
                  <a:txBody>
                    <a:bodyPr/>
                    <a:lstStyle/>
                    <a:p>
                      <a:r>
                        <a:rPr lang="en-US" sz="1600" dirty="0" smtClean="0">
                          <a:solidFill>
                            <a:srgbClr val="FFFFFF"/>
                          </a:solidFill>
                        </a:rPr>
                        <a:t>Table</a:t>
                      </a:r>
                      <a:r>
                        <a:rPr lang="en-US" sz="1600" baseline="0" dirty="0" smtClean="0">
                          <a:solidFill>
                            <a:srgbClr val="FFFFFF"/>
                          </a:solidFill>
                        </a:rPr>
                        <a:t> Name</a:t>
                      </a:r>
                      <a:endParaRPr lang="en-US" sz="1600" dirty="0">
                        <a:solidFill>
                          <a:srgbClr val="FFFFFF"/>
                        </a:solidFill>
                      </a:endParaRPr>
                    </a:p>
                  </a:txBody>
                  <a:tcPr/>
                </a:tc>
                <a:tc>
                  <a:txBody>
                    <a:bodyPr/>
                    <a:lstStyle/>
                    <a:p>
                      <a:r>
                        <a:rPr kumimoji="0" lang="en-US" sz="1600" b="1" kern="1200" dirty="0" smtClean="0">
                          <a:solidFill>
                            <a:srgbClr val="FFFFFF"/>
                          </a:solidFill>
                          <a:effectLst/>
                          <a:latin typeface="+mn-lt"/>
                          <a:ea typeface="+mn-ea"/>
                          <a:cs typeface="+mn-cs"/>
                        </a:rPr>
                        <a:t>Deduplication Columns and Values </a:t>
                      </a:r>
                      <a:endParaRPr lang="en-US" sz="1600" dirty="0">
                        <a:solidFill>
                          <a:srgbClr val="FFFFFF"/>
                        </a:solidFill>
                      </a:endParaRPr>
                    </a:p>
                  </a:txBody>
                  <a:tcPr/>
                </a:tc>
              </a:tr>
              <a:tr h="370840">
                <a:tc>
                  <a:txBody>
                    <a:bodyPr/>
                    <a:lstStyle/>
                    <a:p>
                      <a:r>
                        <a:rPr lang="en-US" sz="1600" dirty="0" smtClean="0"/>
                        <a:t>2</a:t>
                      </a:r>
                      <a:endParaRPr lang="en-US" sz="1600" dirty="0"/>
                    </a:p>
                  </a:txBody>
                  <a:tcPr/>
                </a:tc>
                <a:tc>
                  <a:txBody>
                    <a:bodyPr/>
                    <a:lstStyle/>
                    <a:p>
                      <a:r>
                        <a:rPr kumimoji="0" lang="en-US" sz="1600" kern="1200" dirty="0" smtClean="0">
                          <a:solidFill>
                            <a:schemeClr val="dk1"/>
                          </a:solidFill>
                          <a:effectLst/>
                          <a:latin typeface="+mn-lt"/>
                          <a:ea typeface="+mn-ea"/>
                          <a:cs typeface="+mn-cs"/>
                        </a:rPr>
                        <a:t>Scholwhs.Assessment_Fact</a:t>
                      </a:r>
                      <a:endParaRPr lang="en-US" sz="1600" dirty="0"/>
                    </a:p>
                  </a:txBody>
                  <a:tcPr/>
                </a:tc>
                <a:tc>
                  <a:txBody>
                    <a:bodyPr/>
                    <a:lstStyle/>
                    <a:p>
                      <a:r>
                        <a:rPr kumimoji="0" lang="en-US" sz="1600" kern="1200" dirty="0" smtClean="0">
                          <a:solidFill>
                            <a:schemeClr val="dk1"/>
                          </a:solidFill>
                          <a:effectLst/>
                          <a:latin typeface="+mn-lt"/>
                          <a:ea typeface="+mn-ea"/>
                          <a:cs typeface="+mn-cs"/>
                        </a:rPr>
                        <a:t>Assessment_Info.Test_Desc = TELPAS, Assessment_Item.Subject_Area_Desc = Reading, Assessment_Item.Item_Grade = Eighth grade, Assessment_Item.Item_Version_Id = 2002, Period.Period_End_Date = 3/1/2012, Stud_Snapshot.Student_Id = 6733198894 </a:t>
                      </a:r>
                      <a:endParaRPr lang="en-US" sz="1600" dirty="0"/>
                    </a:p>
                  </a:txBody>
                  <a:tcPr/>
                </a:tc>
              </a:tr>
              <a:tr h="370840">
                <a:tc>
                  <a:txBody>
                    <a:bodyPr/>
                    <a:lstStyle/>
                    <a:p>
                      <a:r>
                        <a:rPr lang="en-US" sz="1600" dirty="0" smtClean="0"/>
                        <a:t>2</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smtClean="0">
                          <a:solidFill>
                            <a:schemeClr val="dk1"/>
                          </a:solidFill>
                          <a:effectLst/>
                          <a:latin typeface="+mn-lt"/>
                          <a:ea typeface="+mn-ea"/>
                          <a:cs typeface="+mn-cs"/>
                        </a:rPr>
                        <a:t>Scholwhs.Assessment_Fact</a:t>
                      </a:r>
                      <a:endParaRPr lang="en-US" sz="1600" dirty="0"/>
                    </a:p>
                  </a:txBody>
                  <a:tcPr/>
                </a:tc>
                <a:tc>
                  <a:txBody>
                    <a:bodyPr/>
                    <a:lstStyle/>
                    <a:p>
                      <a:r>
                        <a:rPr kumimoji="0" lang="en-US" sz="1600" kern="1200" dirty="0" smtClean="0">
                          <a:solidFill>
                            <a:schemeClr val="dk1"/>
                          </a:solidFill>
                          <a:effectLst/>
                          <a:latin typeface="+mn-lt"/>
                          <a:ea typeface="+mn-ea"/>
                          <a:cs typeface="+mn-cs"/>
                        </a:rPr>
                        <a:t>Assessment_Info.Test_Desc = TELPAS, Assessment_Item.Subject_Area_Desc = Reading, Assessment_Item.Item_Grade = Eighth grade, Assessment_Item.Item_Version_Id = 2002, Period.Period_End_Date = 3/1/2012, Stud_Snapshot.Student_Id = 6733198894 </a:t>
                      </a:r>
                      <a:endParaRPr lang="en-US" sz="1600" dirty="0"/>
                    </a:p>
                  </a:txBody>
                  <a:tcPr/>
                </a:tc>
              </a:tr>
            </a:tbl>
          </a:graphicData>
        </a:graphic>
      </p:graphicFrame>
    </p:spTree>
    <p:extLst>
      <p:ext uri="{BB962C8B-B14F-4D97-AF65-F5344CB8AC3E}">
        <p14:creationId xmlns="" xmlns:p14="http://schemas.microsoft.com/office/powerpoint/2010/main" val="687741368"/>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123</a:t>
            </a:fld>
            <a:endParaRPr lang="en-US" dirty="0"/>
          </a:p>
        </p:txBody>
      </p:sp>
      <p:sp>
        <p:nvSpPr>
          <p:cNvPr id="3" name="Title 2"/>
          <p:cNvSpPr>
            <a:spLocks noGrp="1"/>
          </p:cNvSpPr>
          <p:nvPr>
            <p:ph type="title"/>
          </p:nvPr>
        </p:nvSpPr>
        <p:spPr/>
        <p:txBody>
          <a:bodyPr/>
          <a:lstStyle/>
          <a:p>
            <a:r>
              <a:rPr lang="en-US" dirty="0" smtClean="0"/>
              <a:t>Batch Manager (Load) Error #4</a:t>
            </a:r>
            <a:endParaRPr lang="en-US" dirty="0"/>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Student </a:t>
            </a:r>
            <a:r>
              <a:rPr lang="en-US" dirty="0"/>
              <a:t>does not exist in the Student table</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 xmlns:p14="http://schemas.microsoft.com/office/powerpoint/2010/main" val="1436384967"/>
              </p:ext>
            </p:extLst>
          </p:nvPr>
        </p:nvGraphicFramePr>
        <p:xfrm>
          <a:off x="381000" y="2707640"/>
          <a:ext cx="8458200" cy="1193800"/>
        </p:xfrm>
        <a:graphic>
          <a:graphicData uri="http://schemas.openxmlformats.org/drawingml/2006/table">
            <a:tbl>
              <a:tblPr firstRow="1" bandRow="1">
                <a:tableStyleId>{5C22544A-7EE6-4342-B048-85BDC9FD1C3A}</a:tableStyleId>
              </a:tblPr>
              <a:tblGrid>
                <a:gridCol w="2667000"/>
                <a:gridCol w="5791200"/>
              </a:tblGrid>
              <a:tr h="370840">
                <a:tc>
                  <a:txBody>
                    <a:bodyPr/>
                    <a:lstStyle/>
                    <a:p>
                      <a:r>
                        <a:rPr lang="en-US" sz="1600" dirty="0" smtClean="0">
                          <a:solidFill>
                            <a:srgbClr val="FFFFFF"/>
                          </a:solidFill>
                        </a:rPr>
                        <a:t>Error</a:t>
                      </a:r>
                      <a:r>
                        <a:rPr lang="en-US" sz="1600" baseline="0" dirty="0" smtClean="0">
                          <a:solidFill>
                            <a:srgbClr val="FFFFFF"/>
                          </a:solidFill>
                        </a:rPr>
                        <a:t> Message</a:t>
                      </a:r>
                      <a:endParaRPr lang="en-US" sz="1600" dirty="0">
                        <a:solidFill>
                          <a:srgbClr val="FFFFFF"/>
                        </a:solidFill>
                      </a:endParaRPr>
                    </a:p>
                  </a:txBody>
                  <a:tcPr/>
                </a:tc>
                <a:tc>
                  <a:txBody>
                    <a:bodyPr/>
                    <a:lstStyle/>
                    <a:p>
                      <a:r>
                        <a:rPr lang="en-US" sz="1600" dirty="0" smtClean="0">
                          <a:solidFill>
                            <a:srgbClr val="FFFFFF"/>
                          </a:solidFill>
                        </a:rPr>
                        <a:t>Error Value</a:t>
                      </a:r>
                      <a:endParaRPr lang="en-US" sz="1600" dirty="0">
                        <a:solidFill>
                          <a:srgbClr val="FFFFFF"/>
                        </a:solidFill>
                      </a:endParaRPr>
                    </a:p>
                  </a:txBody>
                  <a:tcPr/>
                </a:tc>
              </a:tr>
              <a:tr h="370840">
                <a:tc>
                  <a:txBody>
                    <a:bodyPr/>
                    <a:lstStyle/>
                    <a:p>
                      <a:r>
                        <a:rPr kumimoji="0" lang="en-US" sz="1600" kern="1200" dirty="0" smtClean="0">
                          <a:solidFill>
                            <a:schemeClr val="dk1"/>
                          </a:solidFill>
                          <a:effectLst/>
                          <a:latin typeface="+mn-lt"/>
                          <a:ea typeface="+mn-ea"/>
                          <a:cs typeface="+mn-cs"/>
                        </a:rPr>
                        <a:t>Values Not in Scholwhs.Stud_Snapshot Table</a:t>
                      </a:r>
                      <a:endParaRPr lang="en-US" sz="1600" dirty="0"/>
                    </a:p>
                  </a:txBody>
                  <a:tcPr/>
                </a:tc>
                <a:tc>
                  <a:txBody>
                    <a:bodyPr/>
                    <a:lstStyle/>
                    <a:p>
                      <a:r>
                        <a:rPr kumimoji="0" lang="en-US" sz="1600" kern="1200" dirty="0" smtClean="0">
                          <a:solidFill>
                            <a:schemeClr val="dk1"/>
                          </a:solidFill>
                          <a:effectLst/>
                          <a:latin typeface="+mn-lt"/>
                          <a:ea typeface="+mn-ea"/>
                          <a:cs typeface="+mn-cs"/>
                        </a:rPr>
                        <a:t>District_Code = 000000, Snapshot_Date = 6/30/2013, Period.Period_Level_Desc = TSDS, Student_Id = 1111111789 </a:t>
                      </a:r>
                      <a:endParaRPr lang="en-US" sz="1600" dirty="0"/>
                    </a:p>
                  </a:txBody>
                  <a:tcPr/>
                </a:tc>
              </a:tr>
            </a:tbl>
          </a:graphicData>
        </a:graphic>
      </p:graphicFrame>
    </p:spTree>
    <p:extLst>
      <p:ext uri="{BB962C8B-B14F-4D97-AF65-F5344CB8AC3E}">
        <p14:creationId xmlns="" xmlns:p14="http://schemas.microsoft.com/office/powerpoint/2010/main" val="2355382257"/>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124</a:t>
            </a:fld>
            <a:endParaRPr lang="en-US" dirty="0"/>
          </a:p>
        </p:txBody>
      </p:sp>
      <p:sp>
        <p:nvSpPr>
          <p:cNvPr id="3" name="Title 2"/>
          <p:cNvSpPr>
            <a:spLocks noGrp="1"/>
          </p:cNvSpPr>
          <p:nvPr>
            <p:ph type="title"/>
          </p:nvPr>
        </p:nvSpPr>
        <p:spPr/>
        <p:txBody>
          <a:bodyPr/>
          <a:lstStyle/>
          <a:p>
            <a:r>
              <a:rPr lang="en-US" dirty="0" smtClean="0"/>
              <a:t>Batch Manager (Load) Error #5</a:t>
            </a:r>
            <a:endParaRPr lang="en-US" dirty="0"/>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Location Code does not exist in the Location Table</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 xmlns:p14="http://schemas.microsoft.com/office/powerpoint/2010/main" val="4098467944"/>
              </p:ext>
            </p:extLst>
          </p:nvPr>
        </p:nvGraphicFramePr>
        <p:xfrm>
          <a:off x="381000" y="2667000"/>
          <a:ext cx="8458200" cy="949960"/>
        </p:xfrm>
        <a:graphic>
          <a:graphicData uri="http://schemas.openxmlformats.org/drawingml/2006/table">
            <a:tbl>
              <a:tblPr firstRow="1" bandRow="1">
                <a:tableStyleId>{5C22544A-7EE6-4342-B048-85BDC9FD1C3A}</a:tableStyleId>
              </a:tblPr>
              <a:tblGrid>
                <a:gridCol w="2667000"/>
                <a:gridCol w="5791200"/>
              </a:tblGrid>
              <a:tr h="370840">
                <a:tc>
                  <a:txBody>
                    <a:bodyPr/>
                    <a:lstStyle/>
                    <a:p>
                      <a:r>
                        <a:rPr lang="en-US" sz="1600" dirty="0" smtClean="0">
                          <a:solidFill>
                            <a:srgbClr val="FFFFFF"/>
                          </a:solidFill>
                        </a:rPr>
                        <a:t>Error</a:t>
                      </a:r>
                      <a:r>
                        <a:rPr lang="en-US" sz="1600" baseline="0" dirty="0" smtClean="0">
                          <a:solidFill>
                            <a:srgbClr val="FFFFFF"/>
                          </a:solidFill>
                        </a:rPr>
                        <a:t> Message</a:t>
                      </a:r>
                      <a:endParaRPr lang="en-US" sz="1600" dirty="0">
                        <a:solidFill>
                          <a:srgbClr val="FFFFFF"/>
                        </a:solidFill>
                      </a:endParaRPr>
                    </a:p>
                  </a:txBody>
                  <a:tcPr/>
                </a:tc>
                <a:tc>
                  <a:txBody>
                    <a:bodyPr/>
                    <a:lstStyle/>
                    <a:p>
                      <a:r>
                        <a:rPr lang="en-US" sz="1600" dirty="0" smtClean="0">
                          <a:solidFill>
                            <a:srgbClr val="FFFFFF"/>
                          </a:solidFill>
                        </a:rPr>
                        <a:t>Error Value</a:t>
                      </a:r>
                      <a:endParaRPr lang="en-US" sz="1600" dirty="0">
                        <a:solidFill>
                          <a:srgbClr val="FFFFFF"/>
                        </a:solidFill>
                      </a:endParaRPr>
                    </a:p>
                  </a:txBody>
                  <a:tcPr/>
                </a:tc>
              </a:tr>
              <a:tr h="370840">
                <a:tc>
                  <a:txBody>
                    <a:bodyPr/>
                    <a:lstStyle/>
                    <a:p>
                      <a:r>
                        <a:rPr kumimoji="0" lang="en-US" sz="1600" kern="1200" dirty="0" smtClean="0">
                          <a:solidFill>
                            <a:schemeClr val="dk1"/>
                          </a:solidFill>
                          <a:effectLst/>
                          <a:latin typeface="+mn-lt"/>
                          <a:ea typeface="+mn-ea"/>
                          <a:cs typeface="+mn-cs"/>
                        </a:rPr>
                        <a:t>Values Not in Scholwhs.Location Table</a:t>
                      </a:r>
                      <a:endParaRPr lang="en-US" sz="1600" dirty="0"/>
                    </a:p>
                  </a:txBody>
                  <a:tcPr/>
                </a:tc>
                <a:tc>
                  <a:txBody>
                    <a:bodyPr/>
                    <a:lstStyle/>
                    <a:p>
                      <a:r>
                        <a:rPr kumimoji="0" lang="en-US" sz="1600" kern="1200" dirty="0" smtClean="0">
                          <a:solidFill>
                            <a:schemeClr val="dk1"/>
                          </a:solidFill>
                          <a:effectLst/>
                          <a:latin typeface="+mn-lt"/>
                          <a:ea typeface="+mn-ea"/>
                          <a:cs typeface="+mn-cs"/>
                        </a:rPr>
                        <a:t>District_Code = 000000, Location_Id = 000000 </a:t>
                      </a:r>
                      <a:endParaRPr lang="en-US" sz="1600" dirty="0"/>
                    </a:p>
                  </a:txBody>
                  <a:tcPr/>
                </a:tc>
              </a:tr>
            </a:tbl>
          </a:graphicData>
        </a:graphic>
      </p:graphicFrame>
    </p:spTree>
    <p:extLst>
      <p:ext uri="{BB962C8B-B14F-4D97-AF65-F5344CB8AC3E}">
        <p14:creationId xmlns="" xmlns:p14="http://schemas.microsoft.com/office/powerpoint/2010/main" val="3111850111"/>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125</a:t>
            </a:fld>
            <a:endParaRPr lang="en-US" dirty="0"/>
          </a:p>
        </p:txBody>
      </p:sp>
      <p:sp>
        <p:nvSpPr>
          <p:cNvPr id="3" name="Title 2"/>
          <p:cNvSpPr>
            <a:spLocks noGrp="1"/>
          </p:cNvSpPr>
          <p:nvPr>
            <p:ph type="title"/>
          </p:nvPr>
        </p:nvSpPr>
        <p:spPr/>
        <p:txBody>
          <a:bodyPr/>
          <a:lstStyle/>
          <a:p>
            <a:r>
              <a:rPr lang="en-US" dirty="0" smtClean="0"/>
              <a:t>Batch Manager (Load) Error #6</a:t>
            </a:r>
            <a:endParaRPr lang="en-US" dirty="0"/>
          </a:p>
        </p:txBody>
      </p:sp>
      <p:sp>
        <p:nvSpPr>
          <p:cNvPr id="5" name="TextBox 4"/>
          <p:cNvSpPr txBox="1"/>
          <p:nvPr/>
        </p:nvSpPr>
        <p:spPr>
          <a:xfrm>
            <a:off x="1323276" y="1828800"/>
            <a:ext cx="6372924" cy="369332"/>
          </a:xfrm>
          <a:prstGeom prst="rect">
            <a:avLst/>
          </a:prstGeom>
          <a:solidFill>
            <a:srgbClr val="FFFFFF"/>
          </a:solidFill>
          <a:ln>
            <a:solidFill>
              <a:schemeClr val="accent2">
                <a:lumMod val="75000"/>
              </a:schemeClr>
            </a:solidFill>
          </a:ln>
          <a:effectLst>
            <a:outerShdw blurRad="63500" sx="102000" sy="102000" algn="ctr" rotWithShape="0">
              <a:prstClr val="black">
                <a:alpha val="40000"/>
              </a:prstClr>
            </a:outerShdw>
          </a:effectLst>
        </p:spPr>
        <p:txBody>
          <a:bodyPr wrap="square" rtlCol="0">
            <a:spAutoFit/>
          </a:bodyPr>
          <a:lstStyle/>
          <a:p>
            <a:pPr algn="ctr"/>
            <a:r>
              <a:rPr lang="en-US" dirty="0" smtClean="0"/>
              <a:t>Location Code does not exist in the Location Table</a:t>
            </a:r>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3"/>
          <p:cNvSpPr>
            <a:spLocks noChangeArrowheads="1"/>
          </p:cNvSpPr>
          <p:nvPr/>
        </p:nvSpPr>
        <p:spPr bwMode="auto">
          <a:xfrm>
            <a:off x="0" y="3524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152400" y="5048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9"/>
          <p:cNvSpPr>
            <a:spLocks noChangeArrowheads="1"/>
          </p:cNvSpPr>
          <p:nvPr/>
        </p:nvSpPr>
        <p:spPr bwMode="auto">
          <a:xfrm>
            <a:off x="0" y="80962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t/>
            </a:r>
            <a:br>
              <a:rPr kumimoji="0" lang="en-US" sz="1200" b="0" i="0" u="none" strike="noStrike" cap="none" normalizeH="0" baseline="0" dirty="0" smtClean="0">
                <a:ln>
                  <a:noFill/>
                </a:ln>
                <a:solidFill>
                  <a:srgbClr val="0000FF"/>
                </a:solidFill>
                <a:effectLst/>
                <a:latin typeface="Arial" pitchFamily="34" charset="0"/>
                <a:ea typeface="Calibri" pitchFamily="34" charset="0"/>
                <a:cs typeface="Arial" pitchFamily="34" charset="0"/>
                <a:hlinkClick r:id="rId3"/>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2" name="Table 11"/>
          <p:cNvGraphicFramePr>
            <a:graphicFrameLocks noGrp="1"/>
          </p:cNvGraphicFramePr>
          <p:nvPr>
            <p:extLst>
              <p:ext uri="{D42A27DB-BD31-4B8C-83A1-F6EECF244321}">
                <p14:modId xmlns="" xmlns:p14="http://schemas.microsoft.com/office/powerpoint/2010/main" val="3077545669"/>
              </p:ext>
            </p:extLst>
          </p:nvPr>
        </p:nvGraphicFramePr>
        <p:xfrm>
          <a:off x="381000" y="2667000"/>
          <a:ext cx="8458200" cy="3662680"/>
        </p:xfrm>
        <a:graphic>
          <a:graphicData uri="http://schemas.openxmlformats.org/drawingml/2006/table">
            <a:tbl>
              <a:tblPr firstRow="1" bandRow="1">
                <a:tableStyleId>{5C22544A-7EE6-4342-B048-85BDC9FD1C3A}</a:tableStyleId>
              </a:tblPr>
              <a:tblGrid>
                <a:gridCol w="2667000"/>
                <a:gridCol w="5791200"/>
              </a:tblGrid>
              <a:tr h="370840">
                <a:tc>
                  <a:txBody>
                    <a:bodyPr/>
                    <a:lstStyle/>
                    <a:p>
                      <a:r>
                        <a:rPr lang="en-US" sz="1600" dirty="0" smtClean="0">
                          <a:solidFill>
                            <a:srgbClr val="FFFFFF"/>
                          </a:solidFill>
                        </a:rPr>
                        <a:t>Error</a:t>
                      </a:r>
                      <a:r>
                        <a:rPr lang="en-US" sz="1600" baseline="0" dirty="0" smtClean="0">
                          <a:solidFill>
                            <a:srgbClr val="FFFFFF"/>
                          </a:solidFill>
                        </a:rPr>
                        <a:t> Message</a:t>
                      </a:r>
                      <a:endParaRPr lang="en-US" sz="1600" dirty="0">
                        <a:solidFill>
                          <a:srgbClr val="FFFFFF"/>
                        </a:solidFill>
                      </a:endParaRPr>
                    </a:p>
                  </a:txBody>
                  <a:tcPr/>
                </a:tc>
                <a:tc>
                  <a:txBody>
                    <a:bodyPr/>
                    <a:lstStyle/>
                    <a:p>
                      <a:r>
                        <a:rPr lang="en-US" sz="1600" dirty="0" smtClean="0">
                          <a:solidFill>
                            <a:srgbClr val="FFFFFF"/>
                          </a:solidFill>
                        </a:rPr>
                        <a:t>Error Value</a:t>
                      </a:r>
                      <a:endParaRPr lang="en-US" sz="1600" dirty="0">
                        <a:solidFill>
                          <a:srgbClr val="FFFFFF"/>
                        </a:solidFill>
                      </a:endParaRPr>
                    </a:p>
                  </a:txBody>
                  <a:tcPr/>
                </a:tc>
              </a:tr>
              <a:tr h="370840">
                <a:tc>
                  <a:txBody>
                    <a:bodyPr/>
                    <a:lstStyle/>
                    <a:p>
                      <a:pPr marL="0" marR="0">
                        <a:spcBef>
                          <a:spcPts val="0"/>
                        </a:spcBef>
                        <a:spcAft>
                          <a:spcPts val="0"/>
                        </a:spcAft>
                      </a:pPr>
                      <a:r>
                        <a:rPr lang="en-US" sz="1600" dirty="0" smtClean="0">
                          <a:solidFill>
                            <a:schemeClr val="tx1"/>
                          </a:solidFill>
                          <a:effectLst/>
                        </a:rPr>
                        <a:t>Values Not in Scholwhs.Location_Marking_Period_Code Table</a:t>
                      </a:r>
                      <a:endParaRPr lang="en-US" sz="1600" dirty="0">
                        <a:solidFill>
                          <a:schemeClr val="tx1"/>
                        </a:solidFill>
                        <a:effectLst/>
                        <a:latin typeface="Calibri"/>
                        <a:ea typeface="Calibri"/>
                        <a:cs typeface="Times New Roman"/>
                      </a:endParaRPr>
                    </a:p>
                  </a:txBody>
                  <a:tcPr/>
                </a:tc>
                <a:tc>
                  <a:txBody>
                    <a:bodyPr/>
                    <a:lstStyle/>
                    <a:p>
                      <a:pPr marL="0" marR="0">
                        <a:spcBef>
                          <a:spcPts val="0"/>
                        </a:spcBef>
                        <a:spcAft>
                          <a:spcPts val="0"/>
                        </a:spcAft>
                      </a:pPr>
                      <a:r>
                        <a:rPr lang="en-US" sz="1600" dirty="0" smtClean="0">
                          <a:solidFill>
                            <a:schemeClr val="tx1"/>
                          </a:solidFill>
                          <a:effectLst/>
                        </a:rPr>
                        <a:t>Location.Location_Id = 000000005, School_Year = 6/30/2013, </a:t>
                      </a:r>
                      <a:r>
                        <a:rPr lang="en-US" sz="1600" dirty="0" err="1" smtClean="0">
                          <a:solidFill>
                            <a:schemeClr val="tx1"/>
                          </a:solidFill>
                          <a:effectLst/>
                        </a:rPr>
                        <a:t>Term_Code</a:t>
                      </a:r>
                      <a:r>
                        <a:rPr lang="en-US" sz="1600" dirty="0" smtClean="0">
                          <a:solidFill>
                            <a:schemeClr val="tx1"/>
                          </a:solidFill>
                          <a:effectLst/>
                        </a:rPr>
                        <a:t> = Spring Semester, </a:t>
                      </a:r>
                      <a:r>
                        <a:rPr lang="en-US" sz="1600" dirty="0" err="1" smtClean="0">
                          <a:solidFill>
                            <a:schemeClr val="tx1"/>
                          </a:solidFill>
                          <a:effectLst/>
                        </a:rPr>
                        <a:t>MP_Code</a:t>
                      </a:r>
                      <a:r>
                        <a:rPr lang="en-US" sz="1600" dirty="0" smtClean="0">
                          <a:solidFill>
                            <a:schemeClr val="tx1"/>
                          </a:solidFill>
                          <a:effectLst/>
                        </a:rPr>
                        <a:t> = Second Nine Weeks, </a:t>
                      </a:r>
                      <a:r>
                        <a:rPr lang="en-US" sz="1600" dirty="0" err="1" smtClean="0">
                          <a:solidFill>
                            <a:schemeClr val="tx1"/>
                          </a:solidFill>
                          <a:effectLst/>
                        </a:rPr>
                        <a:t>Term_MP_Desc</a:t>
                      </a:r>
                      <a:r>
                        <a:rPr lang="en-US" sz="1600" dirty="0" smtClean="0">
                          <a:solidFill>
                            <a:schemeClr val="tx1"/>
                          </a:solidFill>
                          <a:effectLst/>
                        </a:rPr>
                        <a:t> = 2012-2013 </a:t>
                      </a:r>
                      <a:endParaRPr lang="en-US" sz="1600" dirty="0">
                        <a:solidFill>
                          <a:schemeClr val="tx1"/>
                        </a:solidFill>
                        <a:effectLst/>
                        <a:latin typeface="Calibri"/>
                        <a:ea typeface="Calibri"/>
                        <a:cs typeface="Times New Roman"/>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effectLst/>
                        </a:rPr>
                        <a:t>Values Not in </a:t>
                      </a:r>
                      <a:r>
                        <a:rPr lang="en-US" sz="1600" dirty="0" err="1" smtClean="0">
                          <a:solidFill>
                            <a:schemeClr val="tx1"/>
                          </a:solidFill>
                          <a:effectLst/>
                        </a:rPr>
                        <a:t>Scholwhs.Location_Marking_Period_Code</a:t>
                      </a:r>
                      <a:r>
                        <a:rPr lang="en-US" sz="1600" dirty="0" smtClean="0">
                          <a:solidFill>
                            <a:schemeClr val="tx1"/>
                          </a:solidFill>
                          <a:effectLst/>
                        </a:rPr>
                        <a:t> Table</a:t>
                      </a:r>
                      <a:endParaRPr lang="en-US" sz="1600" dirty="0" smtClean="0">
                        <a:solidFill>
                          <a:schemeClr val="tx1"/>
                        </a:solidFill>
                        <a:effectLst/>
                        <a:latin typeface="Calibri"/>
                        <a:ea typeface="Calibri"/>
                        <a:cs typeface="Times New Roman"/>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smtClean="0">
                          <a:solidFill>
                            <a:schemeClr val="tx1"/>
                          </a:solidFill>
                          <a:effectLst/>
                        </a:rPr>
                        <a:t>Location.Location_Id</a:t>
                      </a:r>
                      <a:r>
                        <a:rPr lang="en-US" sz="1600" dirty="0" smtClean="0">
                          <a:solidFill>
                            <a:schemeClr val="tx1"/>
                          </a:solidFill>
                          <a:effectLst/>
                        </a:rPr>
                        <a:t> = 000000005, School_Year = 6/30/2013, </a:t>
                      </a:r>
                      <a:r>
                        <a:rPr lang="en-US" sz="1600" dirty="0" err="1" smtClean="0">
                          <a:solidFill>
                            <a:schemeClr val="tx1"/>
                          </a:solidFill>
                          <a:effectLst/>
                        </a:rPr>
                        <a:t>Term_Code</a:t>
                      </a:r>
                      <a:r>
                        <a:rPr lang="en-US" sz="1600" dirty="0" smtClean="0">
                          <a:solidFill>
                            <a:schemeClr val="tx1"/>
                          </a:solidFill>
                          <a:effectLst/>
                        </a:rPr>
                        <a:t> = Spring Semester, </a:t>
                      </a:r>
                      <a:r>
                        <a:rPr lang="en-US" sz="1600" dirty="0" err="1" smtClean="0">
                          <a:solidFill>
                            <a:schemeClr val="tx1"/>
                          </a:solidFill>
                          <a:effectLst/>
                        </a:rPr>
                        <a:t>MP_Code</a:t>
                      </a:r>
                      <a:r>
                        <a:rPr lang="en-US" sz="1600" dirty="0" smtClean="0">
                          <a:solidFill>
                            <a:schemeClr val="tx1"/>
                          </a:solidFill>
                          <a:effectLst/>
                        </a:rPr>
                        <a:t> = First Semester, </a:t>
                      </a:r>
                      <a:r>
                        <a:rPr lang="en-US" sz="1600" dirty="0" err="1" smtClean="0">
                          <a:solidFill>
                            <a:schemeClr val="tx1"/>
                          </a:solidFill>
                          <a:effectLst/>
                        </a:rPr>
                        <a:t>Term_MP_Desc</a:t>
                      </a:r>
                      <a:r>
                        <a:rPr lang="en-US" sz="1600" dirty="0" smtClean="0">
                          <a:solidFill>
                            <a:schemeClr val="tx1"/>
                          </a:solidFill>
                          <a:effectLst/>
                        </a:rPr>
                        <a:t> = 2012-2013 </a:t>
                      </a:r>
                      <a:endParaRPr lang="en-US" sz="1600" dirty="0" smtClean="0">
                        <a:solidFill>
                          <a:schemeClr val="tx1"/>
                        </a:solidFill>
                        <a:effectLst/>
                        <a:latin typeface="Calibri"/>
                        <a:ea typeface="Calibri"/>
                        <a:cs typeface="Times New Roman"/>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effectLst/>
                        </a:rPr>
                        <a:t>Values Not in </a:t>
                      </a:r>
                      <a:r>
                        <a:rPr lang="en-US" sz="1600" dirty="0" err="1" smtClean="0">
                          <a:solidFill>
                            <a:schemeClr val="tx1"/>
                          </a:solidFill>
                          <a:effectLst/>
                        </a:rPr>
                        <a:t>Scholwhs.Location_Marking_Period_Code</a:t>
                      </a:r>
                      <a:r>
                        <a:rPr lang="en-US" sz="1600" dirty="0" smtClean="0">
                          <a:solidFill>
                            <a:schemeClr val="tx1"/>
                          </a:solidFill>
                          <a:effectLst/>
                        </a:rPr>
                        <a:t> Table</a:t>
                      </a:r>
                      <a:endParaRPr lang="en-US" sz="1600" dirty="0" smtClean="0">
                        <a:solidFill>
                          <a:schemeClr val="tx1"/>
                        </a:solidFill>
                        <a:effectLst/>
                        <a:latin typeface="Calibri"/>
                        <a:ea typeface="Calibri"/>
                        <a:cs typeface="Times New Roman"/>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smtClean="0">
                          <a:solidFill>
                            <a:schemeClr val="tx1"/>
                          </a:solidFill>
                          <a:effectLst/>
                        </a:rPr>
                        <a:t>Location.Location_Id</a:t>
                      </a:r>
                      <a:r>
                        <a:rPr lang="en-US" sz="1600" dirty="0" smtClean="0">
                          <a:solidFill>
                            <a:schemeClr val="tx1"/>
                          </a:solidFill>
                          <a:effectLst/>
                        </a:rPr>
                        <a:t> = 000000005, School_Year = 6/30/2013, </a:t>
                      </a:r>
                      <a:r>
                        <a:rPr lang="en-US" sz="1600" dirty="0" err="1" smtClean="0">
                          <a:solidFill>
                            <a:schemeClr val="tx1"/>
                          </a:solidFill>
                          <a:effectLst/>
                        </a:rPr>
                        <a:t>Term_Code</a:t>
                      </a:r>
                      <a:r>
                        <a:rPr lang="en-US" sz="1600" dirty="0" smtClean="0">
                          <a:solidFill>
                            <a:schemeClr val="tx1"/>
                          </a:solidFill>
                          <a:effectLst/>
                        </a:rPr>
                        <a:t> = Fall Semester, </a:t>
                      </a:r>
                      <a:r>
                        <a:rPr lang="en-US" sz="1600" dirty="0" err="1" smtClean="0">
                          <a:solidFill>
                            <a:schemeClr val="tx1"/>
                          </a:solidFill>
                          <a:effectLst/>
                        </a:rPr>
                        <a:t>MP_Code</a:t>
                      </a:r>
                      <a:r>
                        <a:rPr lang="en-US" sz="1600" dirty="0" smtClean="0">
                          <a:solidFill>
                            <a:schemeClr val="tx1"/>
                          </a:solidFill>
                          <a:effectLst/>
                        </a:rPr>
                        <a:t> = Second Semester, </a:t>
                      </a:r>
                      <a:r>
                        <a:rPr lang="en-US" sz="1600" dirty="0" err="1" smtClean="0">
                          <a:solidFill>
                            <a:schemeClr val="tx1"/>
                          </a:solidFill>
                          <a:effectLst/>
                        </a:rPr>
                        <a:t>Term_MP_Desc</a:t>
                      </a:r>
                      <a:r>
                        <a:rPr lang="en-US" sz="1600" dirty="0" smtClean="0">
                          <a:solidFill>
                            <a:schemeClr val="tx1"/>
                          </a:solidFill>
                          <a:effectLst/>
                        </a:rPr>
                        <a:t> = 2012-2013 </a:t>
                      </a:r>
                      <a:endParaRPr lang="en-US" sz="1600" dirty="0" smtClean="0">
                        <a:solidFill>
                          <a:schemeClr val="tx1"/>
                        </a:solidFill>
                        <a:effectLst/>
                        <a:latin typeface="Calibri"/>
                        <a:ea typeface="Calibri"/>
                        <a:cs typeface="Times New Roman"/>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effectLst/>
                        </a:rPr>
                        <a:t>Values Not in </a:t>
                      </a:r>
                      <a:r>
                        <a:rPr lang="en-US" sz="1600" dirty="0" err="1" smtClean="0">
                          <a:solidFill>
                            <a:schemeClr val="tx1"/>
                          </a:solidFill>
                          <a:effectLst/>
                        </a:rPr>
                        <a:t>Scholwhs.Location_Marking_Period_Code</a:t>
                      </a:r>
                      <a:r>
                        <a:rPr lang="en-US" sz="1600" dirty="0" smtClean="0">
                          <a:solidFill>
                            <a:schemeClr val="tx1"/>
                          </a:solidFill>
                          <a:effectLst/>
                        </a:rPr>
                        <a:t> Table</a:t>
                      </a:r>
                      <a:endParaRPr lang="en-US" sz="1600" dirty="0" smtClean="0">
                        <a:solidFill>
                          <a:schemeClr val="tx1"/>
                        </a:solidFill>
                        <a:effectLst/>
                        <a:latin typeface="Calibri"/>
                        <a:ea typeface="Calibri"/>
                        <a:cs typeface="Times New Roman"/>
                      </a:endParaRPr>
                    </a:p>
                  </a:txBody>
                  <a:tcPr/>
                </a:tc>
                <a:tc>
                  <a:txBody>
                    <a:bodyPr/>
                    <a:lstStyle/>
                    <a:p>
                      <a:pPr marL="0" marR="0">
                        <a:spcBef>
                          <a:spcPts val="0"/>
                        </a:spcBef>
                        <a:spcAft>
                          <a:spcPts val="0"/>
                        </a:spcAft>
                      </a:pPr>
                      <a:r>
                        <a:rPr lang="en-US" sz="1600" dirty="0" err="1" smtClean="0">
                          <a:solidFill>
                            <a:schemeClr val="tx1"/>
                          </a:solidFill>
                          <a:effectLst/>
                        </a:rPr>
                        <a:t>Location.Location_Id</a:t>
                      </a:r>
                      <a:r>
                        <a:rPr lang="en-US" sz="1600" dirty="0" smtClean="0">
                          <a:solidFill>
                            <a:schemeClr val="tx1"/>
                          </a:solidFill>
                          <a:effectLst/>
                        </a:rPr>
                        <a:t> = 000000005, School_Year = 6/30/2013, </a:t>
                      </a:r>
                      <a:r>
                        <a:rPr lang="en-US" sz="1600" dirty="0" err="1" smtClean="0">
                          <a:solidFill>
                            <a:schemeClr val="tx1"/>
                          </a:solidFill>
                          <a:effectLst/>
                        </a:rPr>
                        <a:t>Term_Code</a:t>
                      </a:r>
                      <a:r>
                        <a:rPr lang="en-US" sz="1600" dirty="0" smtClean="0">
                          <a:solidFill>
                            <a:schemeClr val="tx1"/>
                          </a:solidFill>
                          <a:effectLst/>
                        </a:rPr>
                        <a:t> = Fall Semester, </a:t>
                      </a:r>
                      <a:r>
                        <a:rPr lang="en-US" sz="1600" dirty="0" err="1" smtClean="0">
                          <a:solidFill>
                            <a:schemeClr val="tx1"/>
                          </a:solidFill>
                          <a:effectLst/>
                        </a:rPr>
                        <a:t>MP_Code</a:t>
                      </a:r>
                      <a:r>
                        <a:rPr lang="en-US" sz="1600" dirty="0" smtClean="0">
                          <a:solidFill>
                            <a:schemeClr val="tx1"/>
                          </a:solidFill>
                          <a:effectLst/>
                        </a:rPr>
                        <a:t> = Fourth Nine Weeks, </a:t>
                      </a:r>
                      <a:r>
                        <a:rPr lang="en-US" sz="1600" dirty="0" err="1" smtClean="0">
                          <a:solidFill>
                            <a:schemeClr val="tx1"/>
                          </a:solidFill>
                          <a:effectLst/>
                        </a:rPr>
                        <a:t>Term_MP_Desc</a:t>
                      </a:r>
                      <a:r>
                        <a:rPr lang="en-US" sz="1600" dirty="0" smtClean="0">
                          <a:solidFill>
                            <a:schemeClr val="tx1"/>
                          </a:solidFill>
                          <a:effectLst/>
                        </a:rPr>
                        <a:t> = 2012-2013 </a:t>
                      </a:r>
                      <a:endParaRPr lang="en-US" sz="1600" dirty="0">
                        <a:solidFill>
                          <a:schemeClr val="tx1"/>
                        </a:solidFill>
                        <a:effectLst/>
                        <a:latin typeface="Calibri"/>
                        <a:ea typeface="Calibri"/>
                        <a:cs typeface="Times New Roman"/>
                      </a:endParaRPr>
                    </a:p>
                  </a:txBody>
                  <a:tcPr/>
                </a:tc>
              </a:tr>
            </a:tbl>
          </a:graphicData>
        </a:graphic>
      </p:graphicFrame>
    </p:spTree>
    <p:extLst>
      <p:ext uri="{BB962C8B-B14F-4D97-AF65-F5344CB8AC3E}">
        <p14:creationId xmlns="" xmlns:p14="http://schemas.microsoft.com/office/powerpoint/2010/main" val="2595679994"/>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TSDS eDM I</a:t>
            </a:r>
            <a:endParaRPr lang="en-US" dirty="0"/>
          </a:p>
        </p:txBody>
      </p:sp>
      <p:sp>
        <p:nvSpPr>
          <p:cNvPr id="3" name="Content Placeholder 2"/>
          <p:cNvSpPr>
            <a:spLocks noGrp="1"/>
          </p:cNvSpPr>
          <p:nvPr>
            <p:ph sz="quarter" idx="1"/>
          </p:nvPr>
        </p:nvSpPr>
        <p:spPr/>
        <p:txBody>
          <a:bodyPr/>
          <a:lstStyle/>
          <a:p>
            <a:r>
              <a:rPr lang="en-US" dirty="0"/>
              <a:t>When an issue occurs with the TSDS eDM the first step is to determine if it is a system or connectivity </a:t>
            </a:r>
            <a:r>
              <a:rPr lang="en-US" dirty="0" smtClean="0"/>
              <a:t>issue </a:t>
            </a:r>
          </a:p>
          <a:p>
            <a:r>
              <a:rPr lang="en-US" dirty="0" smtClean="0"/>
              <a:t>Likewise</a:t>
            </a:r>
            <a:r>
              <a:rPr lang="en-US" dirty="0"/>
              <a:t>, the issue could be related the file naming convention that is required by the TSDS </a:t>
            </a:r>
            <a:r>
              <a:rPr lang="en-US" dirty="0" smtClean="0"/>
              <a:t>system</a:t>
            </a:r>
          </a:p>
          <a:p>
            <a:r>
              <a:rPr lang="en-US" dirty="0" smtClean="0"/>
              <a:t>Next</a:t>
            </a:r>
            <a:r>
              <a:rPr lang="en-US" dirty="0"/>
              <a:t>, make sure the XML Interchange files that were transferred by the DTU were successfully submitted into the TSDS eDM.  There have been instances that connectivity failed at the time of transfer and the files were not inducted into the application.  </a:t>
            </a:r>
          </a:p>
          <a:p>
            <a:r>
              <a:rPr lang="en-US" dirty="0"/>
              <a:t>Once the files are in File Manager, there is the possibility that the status will be “stuck” in processing.  This is a system issue and should be escalated to Level 3</a:t>
            </a:r>
            <a:r>
              <a:rPr lang="en-US" dirty="0" smtClean="0"/>
              <a:t>.</a:t>
            </a:r>
          </a:p>
          <a:p>
            <a:pPr lvl="1"/>
            <a:r>
              <a:rPr lang="en-US" dirty="0" smtClean="0"/>
              <a:t>The correct contact at Level 3 needs to re-start service using the eDM Console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126</a:t>
            </a:fld>
            <a:endParaRPr lang="en-US" dirty="0"/>
          </a:p>
        </p:txBody>
      </p:sp>
    </p:spTree>
    <p:extLst>
      <p:ext uri="{BB962C8B-B14F-4D97-AF65-F5344CB8AC3E}">
        <p14:creationId xmlns="" xmlns:p14="http://schemas.microsoft.com/office/powerpoint/2010/main" val="371213442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TSDS eDM I (cont’d)</a:t>
            </a:r>
            <a:endParaRPr lang="en-US" dirty="0"/>
          </a:p>
        </p:txBody>
      </p:sp>
      <p:sp>
        <p:nvSpPr>
          <p:cNvPr id="3" name="Content Placeholder 2"/>
          <p:cNvSpPr>
            <a:spLocks noGrp="1"/>
          </p:cNvSpPr>
          <p:nvPr>
            <p:ph sz="quarter" idx="1"/>
          </p:nvPr>
        </p:nvSpPr>
        <p:spPr/>
        <p:txBody>
          <a:bodyPr/>
          <a:lstStyle/>
          <a:p>
            <a:r>
              <a:rPr lang="en-US" dirty="0" smtClean="0"/>
              <a:t>If </a:t>
            </a:r>
            <a:r>
              <a:rPr lang="en-US" dirty="0"/>
              <a:t>the XML Files have a Failed Validation Status,  </a:t>
            </a:r>
            <a:r>
              <a:rPr lang="en-US" dirty="0" smtClean="0"/>
              <a:t>Level 3 should </a:t>
            </a:r>
            <a:r>
              <a:rPr lang="en-US" dirty="0"/>
              <a:t>check to make sure that the issue didn’t occur at the LEA or Campus level at the point of data entry or </a:t>
            </a:r>
            <a:r>
              <a:rPr lang="en-US" dirty="0" smtClean="0"/>
              <a:t>extract</a:t>
            </a:r>
          </a:p>
          <a:p>
            <a:r>
              <a:rPr lang="en-US" dirty="0" smtClean="0"/>
              <a:t>If </a:t>
            </a:r>
            <a:r>
              <a:rPr lang="en-US" dirty="0"/>
              <a:t>the Technical Coaches are unable to resolve the data issue, </a:t>
            </a:r>
            <a:r>
              <a:rPr lang="en-US" dirty="0" smtClean="0"/>
              <a:t>then </a:t>
            </a:r>
            <a:r>
              <a:rPr lang="en-US" dirty="0"/>
              <a:t>the support ticket should be escalated to Level </a:t>
            </a:r>
            <a:r>
              <a:rPr lang="en-US" dirty="0" smtClean="0"/>
              <a:t>3</a:t>
            </a:r>
            <a:endParaRPr lang="en-US" dirty="0"/>
          </a:p>
          <a:p>
            <a:r>
              <a:rPr lang="en-US" dirty="0" smtClean="0"/>
              <a:t>Level 3 will then review the error files using Help Desk access in eDM</a:t>
            </a:r>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127</a:t>
            </a:fld>
            <a:endParaRPr lang="en-US" dirty="0"/>
          </a:p>
        </p:txBody>
      </p:sp>
    </p:spTree>
    <p:extLst>
      <p:ext uri="{BB962C8B-B14F-4D97-AF65-F5344CB8AC3E}">
        <p14:creationId xmlns="" xmlns:p14="http://schemas.microsoft.com/office/powerpoint/2010/main" val="77674535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Checklist TSDS eDM I</a:t>
            </a:r>
            <a:endParaRPr lang="en-US"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2691967534"/>
              </p:ext>
            </p:extLst>
          </p:nvPr>
        </p:nvGraphicFramePr>
        <p:xfrm>
          <a:off x="762000" y="1752600"/>
          <a:ext cx="7696200" cy="4794888"/>
        </p:xfrm>
        <a:graphic>
          <a:graphicData uri="http://schemas.openxmlformats.org/drawingml/2006/table">
            <a:tbl>
              <a:tblPr firstRow="1" firstCol="1" bandRow="1">
                <a:tableStyleId>{5C22544A-7EE6-4342-B048-85BDC9FD1C3A}</a:tableStyleId>
              </a:tblPr>
              <a:tblGrid>
                <a:gridCol w="4842074"/>
                <a:gridCol w="2854126"/>
              </a:tblGrid>
              <a:tr h="444342">
                <a:tc>
                  <a:txBody>
                    <a:bodyPr/>
                    <a:lstStyle/>
                    <a:p>
                      <a:pPr marL="0" marR="0" indent="0">
                        <a:spcBef>
                          <a:spcPts val="0"/>
                        </a:spcBef>
                        <a:spcAft>
                          <a:spcPts val="0"/>
                        </a:spcAft>
                        <a:buFontTx/>
                        <a:buNone/>
                      </a:pPr>
                      <a:r>
                        <a:rPr lang="en-US" sz="1800" b="1" dirty="0">
                          <a:solidFill>
                            <a:srgbClr val="FFFFFF"/>
                          </a:solidFill>
                          <a:effectLst/>
                        </a:rPr>
                        <a:t>Action </a:t>
                      </a:r>
                      <a:r>
                        <a:rPr lang="en-US" sz="1800" b="1" dirty="0" smtClean="0">
                          <a:solidFill>
                            <a:srgbClr val="FFFFFF"/>
                          </a:solidFill>
                          <a:effectLst/>
                        </a:rPr>
                        <a:t>Item: </a:t>
                      </a:r>
                      <a:r>
                        <a:rPr lang="en-US" dirty="0" smtClean="0">
                          <a:solidFill>
                            <a:srgbClr val="FFFFFF"/>
                          </a:solidFill>
                        </a:rPr>
                        <a:t>TSDS eDM</a:t>
                      </a:r>
                      <a:endParaRPr lang="en-US" sz="1800" b="1" dirty="0">
                        <a:solidFill>
                          <a:srgbClr val="FFFFFF"/>
                        </a:solidFill>
                        <a:effectLst/>
                        <a:latin typeface="Calibri"/>
                        <a:ea typeface="Times New Roman"/>
                        <a:cs typeface="Times New Roman"/>
                      </a:endParaRPr>
                    </a:p>
                  </a:txBody>
                  <a:tcPr marL="68580" marR="68580" marT="0" marB="0"/>
                </a:tc>
                <a:tc>
                  <a:txBody>
                    <a:bodyPr/>
                    <a:lstStyle/>
                    <a:p>
                      <a:pPr marL="1074420" marR="0" indent="-1074420">
                        <a:spcBef>
                          <a:spcPts val="0"/>
                        </a:spcBef>
                        <a:spcAft>
                          <a:spcPts val="0"/>
                        </a:spcAft>
                      </a:pPr>
                      <a:r>
                        <a:rPr lang="en-US" sz="1800" b="1" dirty="0">
                          <a:solidFill>
                            <a:srgbClr val="FFFFFF"/>
                          </a:solidFill>
                          <a:effectLst/>
                        </a:rPr>
                        <a:t> </a:t>
                      </a:r>
                      <a:endParaRPr lang="en-US" sz="1800" b="1" dirty="0">
                        <a:solidFill>
                          <a:srgbClr val="FFFFFF"/>
                        </a:solidFill>
                        <a:effectLst/>
                        <a:latin typeface="Calibri"/>
                        <a:ea typeface="Times New Roman"/>
                        <a:cs typeface="Times New Roman"/>
                      </a:endParaRPr>
                    </a:p>
                  </a:txBody>
                  <a:tcPr marL="68580" marR="68580" marT="0" marB="0"/>
                </a:tc>
              </a:tr>
              <a:tr h="527714">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Do</a:t>
                      </a:r>
                      <a:r>
                        <a:rPr kumimoji="0" lang="en-US" sz="1800" b="0" kern="1200" baseline="0" dirty="0" smtClean="0">
                          <a:solidFill>
                            <a:srgbClr val="FFFFFF"/>
                          </a:solidFill>
                          <a:effectLst/>
                          <a:latin typeface="+mn-lt"/>
                          <a:ea typeface="+mn-ea"/>
                          <a:cs typeface="+mn-cs"/>
                        </a:rPr>
                        <a:t> the files meet the required TEDS naming convention?</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37698">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After</a:t>
                      </a:r>
                      <a:r>
                        <a:rPr kumimoji="0" lang="en-US" sz="1800" b="0" kern="1200" baseline="0" dirty="0" smtClean="0">
                          <a:solidFill>
                            <a:srgbClr val="FFFFFF"/>
                          </a:solidFill>
                          <a:effectLst/>
                          <a:latin typeface="+mn-lt"/>
                          <a:ea typeface="+mn-ea"/>
                          <a:cs typeface="+mn-cs"/>
                        </a:rPr>
                        <a:t> logging in to eDM, are the XML Interchange Files  located in File Manager or Batch Manager? I.e., did the DTU successfully transfer the files to eDM?</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If the XML Interchange File is</a:t>
                      </a:r>
                      <a:r>
                        <a:rPr kumimoji="0" lang="en-US" sz="1800" b="0" kern="1200" baseline="0" dirty="0" smtClean="0">
                          <a:solidFill>
                            <a:srgbClr val="FFFFFF"/>
                          </a:solidFill>
                          <a:effectLst/>
                          <a:latin typeface="+mn-lt"/>
                          <a:ea typeface="+mn-ea"/>
                          <a:cs typeface="+mn-cs"/>
                        </a:rPr>
                        <a:t> in File Manager, is the file </a:t>
                      </a:r>
                      <a:r>
                        <a:rPr kumimoji="0" lang="en-US" sz="1800" b="0" i="0" kern="1200" baseline="0" dirty="0" smtClean="0">
                          <a:solidFill>
                            <a:srgbClr val="FFFFFF"/>
                          </a:solidFill>
                          <a:effectLst/>
                          <a:latin typeface="+mn-lt"/>
                          <a:ea typeface="+mn-ea"/>
                          <a:cs typeface="+mn-cs"/>
                        </a:rPr>
                        <a:t>stuck in processing?</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spcBef>
                          <a:spcPts val="0"/>
                        </a:spcBef>
                        <a:spcAft>
                          <a:spcPts val="0"/>
                        </a:spcAft>
                        <a:buFont typeface="Arial" pitchFamily="34" charset="0"/>
                        <a:buChar char="•"/>
                      </a:pPr>
                      <a:r>
                        <a:rPr lang="en-US" sz="1800" b="0" dirty="0" smtClean="0">
                          <a:solidFill>
                            <a:srgbClr val="FFFFFF"/>
                          </a:solidFill>
                          <a:effectLst/>
                          <a:latin typeface="+mn-lt"/>
                          <a:ea typeface="Times New Roman"/>
                          <a:cs typeface="Times New Roman"/>
                        </a:rPr>
                        <a:t>Does</a:t>
                      </a:r>
                      <a:r>
                        <a:rPr lang="en-US" sz="1800" b="0" baseline="0" dirty="0" smtClean="0">
                          <a:solidFill>
                            <a:srgbClr val="FFFFFF"/>
                          </a:solidFill>
                          <a:effectLst/>
                          <a:latin typeface="+mn-lt"/>
                          <a:ea typeface="Times New Roman"/>
                          <a:cs typeface="Times New Roman"/>
                        </a:rPr>
                        <a:t> the XML Interchange File in File Manager have a Failed Validation Status?</a:t>
                      </a:r>
                      <a:endParaRPr lang="en-US" sz="1800" b="0" dirty="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Did the LEA check that the data was entered correctly in the source system?</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If the data is entered accurately in the source system, did the LEA contact the source system vendor to check the extract?</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128</a:t>
            </a:fld>
            <a:endParaRPr lang="en-US" dirty="0"/>
          </a:p>
        </p:txBody>
      </p:sp>
    </p:spTree>
    <p:extLst>
      <p:ext uri="{BB962C8B-B14F-4D97-AF65-F5344CB8AC3E}">
        <p14:creationId xmlns="" xmlns:p14="http://schemas.microsoft.com/office/powerpoint/2010/main" val="280599900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TSDS eDM II</a:t>
            </a:r>
            <a:endParaRPr lang="en-US" dirty="0"/>
          </a:p>
        </p:txBody>
      </p:sp>
      <p:sp>
        <p:nvSpPr>
          <p:cNvPr id="3" name="Content Placeholder 2"/>
          <p:cNvSpPr>
            <a:spLocks noGrp="1"/>
          </p:cNvSpPr>
          <p:nvPr>
            <p:ph sz="quarter" idx="1"/>
          </p:nvPr>
        </p:nvSpPr>
        <p:spPr/>
        <p:txBody>
          <a:bodyPr/>
          <a:lstStyle/>
          <a:p>
            <a:r>
              <a:rPr lang="en-US" dirty="0" smtClean="0"/>
              <a:t>Once in Batch Manager, if the batch is stuck in status processing for an extended period of time it is a system issue</a:t>
            </a:r>
          </a:p>
          <a:p>
            <a:pPr lvl="1"/>
            <a:r>
              <a:rPr lang="en-US" dirty="0" smtClean="0"/>
              <a:t>The correct contact at Level 3 needs to re-start services using the eDM Console</a:t>
            </a:r>
          </a:p>
          <a:p>
            <a:r>
              <a:rPr lang="en-US" dirty="0"/>
              <a:t>If the status indicates that the Load Plan Failed, this is another system issue and should be escalated to Level </a:t>
            </a:r>
            <a:r>
              <a:rPr lang="en-US" dirty="0" smtClean="0"/>
              <a:t>3</a:t>
            </a:r>
          </a:p>
          <a:p>
            <a:r>
              <a:rPr lang="en-US" dirty="0" smtClean="0"/>
              <a:t>if </a:t>
            </a:r>
            <a:r>
              <a:rPr lang="en-US" dirty="0"/>
              <a:t>the load plan runs to completion and the status is Complete with Errors, the ESC should check to make sure that the issue didn’t occur at the LEA or Campus level at the point of data entry or </a:t>
            </a:r>
            <a:r>
              <a:rPr lang="en-US" dirty="0" smtClean="0"/>
              <a:t>extract</a:t>
            </a:r>
          </a:p>
          <a:p>
            <a:r>
              <a:rPr lang="en-US" dirty="0" smtClean="0"/>
              <a:t>If the issue is unresolved Level </a:t>
            </a:r>
            <a:r>
              <a:rPr lang="en-US" dirty="0"/>
              <a:t>3 will then review the error files using Help Desk access in eDM</a:t>
            </a:r>
          </a:p>
          <a:p>
            <a:pPr lvl="1"/>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129</a:t>
            </a:fld>
            <a:endParaRPr lang="en-US" dirty="0"/>
          </a:p>
        </p:txBody>
      </p:sp>
    </p:spTree>
    <p:extLst>
      <p:ext uri="{BB962C8B-B14F-4D97-AF65-F5344CB8AC3E}">
        <p14:creationId xmlns="" xmlns:p14="http://schemas.microsoft.com/office/powerpoint/2010/main" val="3331461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Autofit/>
          </a:bodyPr>
          <a:lstStyle/>
          <a:p>
            <a:r>
              <a:rPr lang="en-US" dirty="0" smtClean="0"/>
              <a:t>studentGPS™ Dashboards Overview</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13</a:t>
            </a:fld>
            <a:endParaRPr lang="en-US" dirty="0"/>
          </a:p>
        </p:txBody>
      </p:sp>
      <p:sp>
        <p:nvSpPr>
          <p:cNvPr id="10" name="Content Placeholder 3"/>
          <p:cNvSpPr>
            <a:spLocks noGrp="1"/>
          </p:cNvSpPr>
          <p:nvPr>
            <p:ph sz="quarter" idx="4294967295"/>
          </p:nvPr>
        </p:nvSpPr>
        <p:spPr>
          <a:xfrm>
            <a:off x="304800" y="1901952"/>
            <a:ext cx="4572000" cy="4419600"/>
          </a:xfrm>
        </p:spPr>
        <p:txBody>
          <a:bodyPr>
            <a:noAutofit/>
          </a:bodyPr>
          <a:lstStyle/>
          <a:p>
            <a:pPr>
              <a:lnSpc>
                <a:spcPct val="106000"/>
              </a:lnSpc>
              <a:spcBef>
                <a:spcPts val="600"/>
              </a:spcBef>
              <a:spcAft>
                <a:spcPts val="300"/>
              </a:spcAft>
            </a:pPr>
            <a:r>
              <a:rPr lang="en-US" dirty="0"/>
              <a:t>The </a:t>
            </a:r>
            <a:r>
              <a:rPr lang="en-US" dirty="0" smtClean="0"/>
              <a:t>studentGPS™ Dashboards </a:t>
            </a:r>
            <a:r>
              <a:rPr lang="en-US" dirty="0"/>
              <a:t>gives educators a view into the whole student, providing an easy-to-understand picture of how a student is performing by combining multiple student data, such as grades, attendance, discipline, standardized test scores, program areas, and demographics, all in one place.  Educators can easily see the trends and make more timely and informed decisions. </a:t>
            </a:r>
          </a:p>
          <a:p>
            <a:pPr>
              <a:lnSpc>
                <a:spcPct val="116000"/>
              </a:lnSpc>
              <a:spcBef>
                <a:spcPts val="600"/>
              </a:spcBef>
              <a:spcAft>
                <a:spcPts val="300"/>
              </a:spcAft>
            </a:pPr>
            <a:endParaRPr lang="en-US" dirty="0"/>
          </a:p>
        </p:txBody>
      </p:sp>
      <p:pic>
        <p:nvPicPr>
          <p:cNvPr id="5" name="Picture 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029200" y="1981200"/>
            <a:ext cx="3886200" cy="345368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505121258"/>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Checklist TSDS eDM II</a:t>
            </a:r>
            <a:endParaRPr lang="en-US"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100321425"/>
              </p:ext>
            </p:extLst>
          </p:nvPr>
        </p:nvGraphicFramePr>
        <p:xfrm>
          <a:off x="762000" y="1752600"/>
          <a:ext cx="7696200" cy="3971928"/>
        </p:xfrm>
        <a:graphic>
          <a:graphicData uri="http://schemas.openxmlformats.org/drawingml/2006/table">
            <a:tbl>
              <a:tblPr firstRow="1" firstCol="1" bandRow="1">
                <a:tableStyleId>{5C22544A-7EE6-4342-B048-85BDC9FD1C3A}</a:tableStyleId>
              </a:tblPr>
              <a:tblGrid>
                <a:gridCol w="4842074"/>
                <a:gridCol w="2854126"/>
              </a:tblGrid>
              <a:tr h="444342">
                <a:tc>
                  <a:txBody>
                    <a:bodyPr/>
                    <a:lstStyle/>
                    <a:p>
                      <a:pPr marL="0" marR="0" indent="0">
                        <a:spcBef>
                          <a:spcPts val="0"/>
                        </a:spcBef>
                        <a:spcAft>
                          <a:spcPts val="0"/>
                        </a:spcAft>
                        <a:buFontTx/>
                        <a:buNone/>
                      </a:pPr>
                      <a:r>
                        <a:rPr lang="en-US" sz="1800" b="1" dirty="0">
                          <a:solidFill>
                            <a:srgbClr val="FFFFFF"/>
                          </a:solidFill>
                          <a:effectLst/>
                        </a:rPr>
                        <a:t>Action </a:t>
                      </a:r>
                      <a:r>
                        <a:rPr lang="en-US" sz="1800" b="1" dirty="0" smtClean="0">
                          <a:solidFill>
                            <a:srgbClr val="FFFFFF"/>
                          </a:solidFill>
                          <a:effectLst/>
                        </a:rPr>
                        <a:t>Item: </a:t>
                      </a:r>
                      <a:r>
                        <a:rPr lang="en-US" dirty="0" smtClean="0">
                          <a:solidFill>
                            <a:srgbClr val="FFFFFF"/>
                          </a:solidFill>
                        </a:rPr>
                        <a:t>TSDS eDM</a:t>
                      </a:r>
                      <a:endParaRPr lang="en-US" sz="1800" b="1" dirty="0">
                        <a:solidFill>
                          <a:srgbClr val="FFFFFF"/>
                        </a:solidFill>
                        <a:effectLst/>
                        <a:latin typeface="Calibri"/>
                        <a:ea typeface="Times New Roman"/>
                        <a:cs typeface="Times New Roman"/>
                      </a:endParaRPr>
                    </a:p>
                  </a:txBody>
                  <a:tcPr marL="68580" marR="68580" marT="0" marB="0"/>
                </a:tc>
                <a:tc>
                  <a:txBody>
                    <a:bodyPr/>
                    <a:lstStyle/>
                    <a:p>
                      <a:pPr marL="1074420" marR="0" indent="-1074420">
                        <a:spcBef>
                          <a:spcPts val="0"/>
                        </a:spcBef>
                        <a:spcAft>
                          <a:spcPts val="0"/>
                        </a:spcAft>
                      </a:pPr>
                      <a:r>
                        <a:rPr lang="en-US" sz="1800" b="1" dirty="0">
                          <a:solidFill>
                            <a:srgbClr val="FFFFFF"/>
                          </a:solidFill>
                          <a:effectLst/>
                        </a:rPr>
                        <a:t> </a:t>
                      </a:r>
                      <a:endParaRPr lang="en-US" sz="1800" b="1" dirty="0">
                        <a:solidFill>
                          <a:srgbClr val="FFFFFF"/>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b="0" dirty="0" smtClean="0">
                          <a:solidFill>
                            <a:srgbClr val="FFFFFF"/>
                          </a:solidFill>
                          <a:effectLst/>
                          <a:latin typeface="+mn-lt"/>
                        </a:rPr>
                        <a:t>If the XML Interchange File is in Batch Manager, is the file stuck</a:t>
                      </a:r>
                      <a:r>
                        <a:rPr lang="en-US" sz="1800" b="0" baseline="0" dirty="0" smtClean="0">
                          <a:solidFill>
                            <a:srgbClr val="FFFFFF"/>
                          </a:solidFill>
                          <a:effectLst/>
                          <a:latin typeface="+mn-lt"/>
                        </a:rPr>
                        <a:t> in processing?</a:t>
                      </a: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0"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b="0" dirty="0" smtClean="0">
                          <a:solidFill>
                            <a:srgbClr val="FFFFFF"/>
                          </a:solidFill>
                          <a:effectLst/>
                          <a:latin typeface="+mn-lt"/>
                          <a:ea typeface="Times New Roman"/>
                          <a:cs typeface="Times New Roman"/>
                        </a:rPr>
                        <a:t>Does the XML Interchange File in Batch Manager have</a:t>
                      </a:r>
                      <a:r>
                        <a:rPr lang="en-US" sz="1800" b="0" baseline="0" dirty="0" smtClean="0">
                          <a:solidFill>
                            <a:srgbClr val="FFFFFF"/>
                          </a:solidFill>
                          <a:effectLst/>
                          <a:latin typeface="+mn-lt"/>
                          <a:ea typeface="Times New Roman"/>
                          <a:cs typeface="Times New Roman"/>
                        </a:rPr>
                        <a:t> a Complete with Errors Status?</a:t>
                      </a: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Did the LEA check that the data was entered correctly in the source system?</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If the data is entered accurately in the source system, did the LEA contact the source system vendor to check the extract?</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b="0" dirty="0" smtClean="0">
                          <a:solidFill>
                            <a:srgbClr val="FFFFFF"/>
                          </a:solidFill>
                          <a:effectLst/>
                          <a:latin typeface="+mn-lt"/>
                          <a:ea typeface="Times New Roman"/>
                          <a:cs typeface="Times New Roman"/>
                        </a:rPr>
                        <a:t>Does the XML Interchange</a:t>
                      </a:r>
                      <a:r>
                        <a:rPr lang="en-US" sz="1800" b="0" baseline="0" dirty="0" smtClean="0">
                          <a:solidFill>
                            <a:srgbClr val="FFFFFF"/>
                          </a:solidFill>
                          <a:effectLst/>
                          <a:latin typeface="+mn-lt"/>
                          <a:ea typeface="Times New Roman"/>
                          <a:cs typeface="Times New Roman"/>
                        </a:rPr>
                        <a:t> File in Batch Manager have a Load Plan Failed Status?</a:t>
                      </a: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130</a:t>
            </a:fld>
            <a:endParaRPr lang="en-US" dirty="0"/>
          </a:p>
        </p:txBody>
      </p:sp>
    </p:spTree>
    <p:extLst>
      <p:ext uri="{BB962C8B-B14F-4D97-AF65-F5344CB8AC3E}">
        <p14:creationId xmlns="" xmlns:p14="http://schemas.microsoft.com/office/powerpoint/2010/main" val="346282634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a:t>Troubleshooting </a:t>
            </a:r>
            <a:r>
              <a:rPr lang="en-US" dirty="0" smtClean="0"/>
              <a:t>the PEIMS Data Mart</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131</a:t>
            </a:fld>
            <a:endParaRPr lang="en-US" dirty="0"/>
          </a:p>
        </p:txBody>
      </p:sp>
    </p:spTree>
    <p:extLst>
      <p:ext uri="{BB962C8B-B14F-4D97-AF65-F5344CB8AC3E}">
        <p14:creationId xmlns="" xmlns:p14="http://schemas.microsoft.com/office/powerpoint/2010/main" val="4042678074"/>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41248"/>
          </a:xfrm>
          <a:prstGeom prst="rect">
            <a:avLst/>
          </a:prstGeom>
        </p:spPr>
        <p:txBody>
          <a:bodyPr>
            <a:noAutofit/>
          </a:bodyPr>
          <a:lstStyle/>
          <a:p>
            <a:r>
              <a:rPr lang="en-US" dirty="0" smtClean="0"/>
              <a:t>Troubleshooting PDM </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132</a:t>
            </a:fld>
            <a:endParaRPr lang="en-US" dirty="0"/>
          </a:p>
        </p:txBody>
      </p:sp>
      <p:sp>
        <p:nvSpPr>
          <p:cNvPr id="5" name="Content Placeholder 2"/>
          <p:cNvSpPr>
            <a:spLocks noGrp="1"/>
          </p:cNvSpPr>
          <p:nvPr>
            <p:ph sz="quarter" idx="1"/>
          </p:nvPr>
        </p:nvSpPr>
        <p:spPr>
          <a:xfrm>
            <a:off x="533400" y="1752600"/>
            <a:ext cx="8153400" cy="4495800"/>
          </a:xfrm>
        </p:spPr>
        <p:txBody>
          <a:bodyPr/>
          <a:lstStyle/>
          <a:p>
            <a:r>
              <a:rPr lang="en-US" dirty="0" smtClean="0">
                <a:latin typeface="+mn-lt"/>
              </a:rPr>
              <a:t>Data promotions from the ODS to the PDM will occasionally result in a failed status from eith</a:t>
            </a:r>
            <a:r>
              <a:rPr lang="en-US" dirty="0" smtClean="0"/>
              <a:t>er a system level issue or a data issue</a:t>
            </a:r>
            <a:endParaRPr lang="en-US" dirty="0" smtClean="0">
              <a:latin typeface="+mn-lt"/>
            </a:endParaRPr>
          </a:p>
          <a:p>
            <a:pPr lvl="1"/>
            <a:r>
              <a:rPr lang="en-US" dirty="0" smtClean="0">
                <a:latin typeface="+mn-lt"/>
              </a:rPr>
              <a:t>Support should:</a:t>
            </a:r>
          </a:p>
          <a:p>
            <a:pPr lvl="2"/>
            <a:r>
              <a:rPr lang="en-US" dirty="0" smtClean="0">
                <a:latin typeface="+mn-lt"/>
              </a:rPr>
              <a:t>First check local servers and connectivity</a:t>
            </a:r>
          </a:p>
          <a:p>
            <a:pPr lvl="2"/>
            <a:r>
              <a:rPr lang="en-US" dirty="0" smtClean="0">
                <a:latin typeface="+mn-lt"/>
              </a:rPr>
              <a:t>If that does not identify and resolve the issue, then open a support </a:t>
            </a:r>
            <a:r>
              <a:rPr lang="en-US" dirty="0">
                <a:latin typeface="+mn-lt"/>
              </a:rPr>
              <a:t>If that does not identify and resolve the issue, ticket </a:t>
            </a:r>
            <a:r>
              <a:rPr lang="en-US" dirty="0" smtClean="0">
                <a:latin typeface="+mn-lt"/>
              </a:rPr>
              <a:t>in TIMS</a:t>
            </a:r>
            <a:endParaRPr lang="en-US" dirty="0">
              <a:latin typeface="+mn-lt"/>
            </a:endParaRPr>
          </a:p>
        </p:txBody>
      </p:sp>
    </p:spTree>
    <p:extLst>
      <p:ext uri="{BB962C8B-B14F-4D97-AF65-F5344CB8AC3E}">
        <p14:creationId xmlns="" xmlns:p14="http://schemas.microsoft.com/office/powerpoint/2010/main" val="3301900355"/>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133</a:t>
            </a:fld>
            <a:endParaRPr lang="en-US" dirty="0"/>
          </a:p>
        </p:txBody>
      </p:sp>
      <p:sp>
        <p:nvSpPr>
          <p:cNvPr id="3" name="Title 2"/>
          <p:cNvSpPr>
            <a:spLocks noGrp="1"/>
          </p:cNvSpPr>
          <p:nvPr>
            <p:ph type="title"/>
          </p:nvPr>
        </p:nvSpPr>
        <p:spPr/>
        <p:txBody>
          <a:bodyPr/>
          <a:lstStyle/>
          <a:p>
            <a:r>
              <a:rPr lang="en-US" dirty="0" smtClean="0"/>
              <a:t>PDM Error Files </a:t>
            </a:r>
            <a:endParaRPr lang="en-US" dirty="0"/>
          </a:p>
        </p:txBody>
      </p:sp>
      <p:sp>
        <p:nvSpPr>
          <p:cNvPr id="4" name="Content Placeholder 3"/>
          <p:cNvSpPr>
            <a:spLocks noGrp="1"/>
          </p:cNvSpPr>
          <p:nvPr>
            <p:ph sz="quarter" idx="1"/>
          </p:nvPr>
        </p:nvSpPr>
        <p:spPr/>
        <p:txBody>
          <a:bodyPr/>
          <a:lstStyle/>
          <a:p>
            <a:endParaRPr lang="en-US" dirty="0"/>
          </a:p>
        </p:txBody>
      </p:sp>
      <p:sp>
        <p:nvSpPr>
          <p:cNvPr id="5" name="TextBox 4"/>
          <p:cNvSpPr txBox="1"/>
          <p:nvPr/>
        </p:nvSpPr>
        <p:spPr>
          <a:xfrm>
            <a:off x="533400" y="2362200"/>
            <a:ext cx="7848600" cy="3693319"/>
          </a:xfrm>
          <a:prstGeom prst="rect">
            <a:avLst/>
          </a:prstGeom>
          <a:solidFill>
            <a:srgbClr val="FFFF00"/>
          </a:solidFill>
        </p:spPr>
        <p:txBody>
          <a:bodyPr wrap="square" rtlCol="0">
            <a:spAutoFit/>
          </a:bodyPr>
          <a:lstStyle/>
          <a:p>
            <a:r>
              <a:rPr lang="en-US" dirty="0" smtClean="0"/>
              <a:t>Placeholder: Error Files</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Tree>
    <p:extLst>
      <p:ext uri="{BB962C8B-B14F-4D97-AF65-F5344CB8AC3E}">
        <p14:creationId xmlns="" xmlns:p14="http://schemas.microsoft.com/office/powerpoint/2010/main" val="108466142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PEIMS Data Mart (PDM) </a:t>
            </a:r>
            <a:endParaRPr lang="en-US" dirty="0"/>
          </a:p>
        </p:txBody>
      </p:sp>
      <p:sp>
        <p:nvSpPr>
          <p:cNvPr id="3" name="Content Placeholder 2"/>
          <p:cNvSpPr>
            <a:spLocks noGrp="1"/>
          </p:cNvSpPr>
          <p:nvPr>
            <p:ph sz="quarter" idx="1"/>
          </p:nvPr>
        </p:nvSpPr>
        <p:spPr/>
        <p:txBody>
          <a:bodyPr/>
          <a:lstStyle/>
          <a:p>
            <a:r>
              <a:rPr lang="en-US" dirty="0" smtClean="0"/>
              <a:t>After the General Troubleshooting action items have been executed and Level 2 has determined that it is not a system or connectivity issue, the Technical Coaches should be contacted</a:t>
            </a:r>
          </a:p>
          <a:p>
            <a:r>
              <a:rPr lang="en-US" dirty="0" smtClean="0"/>
              <a:t>If the data failed to promote from the ODS it is most likely an ETL issue, which the ESCs are not equipped to resolve in Year 1</a:t>
            </a:r>
          </a:p>
          <a:p>
            <a:r>
              <a:rPr lang="en-US" dirty="0" smtClean="0"/>
              <a:t>If the Technical Coaches cannot resolve the issue, the support ticket should be escalated to Level 3</a:t>
            </a:r>
          </a:p>
          <a:p>
            <a:r>
              <a:rPr lang="en-US" dirty="0" smtClean="0"/>
              <a:t>At Level 3 the correct contact should be assigned the ticket in order to investigate the failure of the data promotion</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134</a:t>
            </a:fld>
            <a:endParaRPr lang="en-US" dirty="0"/>
          </a:p>
        </p:txBody>
      </p:sp>
    </p:spTree>
    <p:extLst>
      <p:ext uri="{BB962C8B-B14F-4D97-AF65-F5344CB8AC3E}">
        <p14:creationId xmlns="" xmlns:p14="http://schemas.microsoft.com/office/powerpoint/2010/main" val="101421991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Checklist PDM</a:t>
            </a:r>
            <a:endParaRPr lang="en-US"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670837478"/>
              </p:ext>
            </p:extLst>
          </p:nvPr>
        </p:nvGraphicFramePr>
        <p:xfrm>
          <a:off x="762000" y="1752600"/>
          <a:ext cx="7696200" cy="1698786"/>
        </p:xfrm>
        <a:graphic>
          <a:graphicData uri="http://schemas.openxmlformats.org/drawingml/2006/table">
            <a:tbl>
              <a:tblPr firstRow="1" firstCol="1" bandRow="1">
                <a:tableStyleId>{5C22544A-7EE6-4342-B048-85BDC9FD1C3A}</a:tableStyleId>
              </a:tblPr>
              <a:tblGrid>
                <a:gridCol w="4842074"/>
                <a:gridCol w="2854126"/>
              </a:tblGrid>
              <a:tr h="444342">
                <a:tc>
                  <a:txBody>
                    <a:bodyPr/>
                    <a:lstStyle/>
                    <a:p>
                      <a:pPr marL="0" marR="0" indent="0">
                        <a:spcBef>
                          <a:spcPts val="0"/>
                        </a:spcBef>
                        <a:spcAft>
                          <a:spcPts val="0"/>
                        </a:spcAft>
                        <a:buFontTx/>
                        <a:buNone/>
                      </a:pPr>
                      <a:r>
                        <a:rPr lang="en-US" sz="1800" b="1" dirty="0">
                          <a:solidFill>
                            <a:srgbClr val="FFFFFF"/>
                          </a:solidFill>
                          <a:effectLst/>
                        </a:rPr>
                        <a:t>Action </a:t>
                      </a:r>
                      <a:r>
                        <a:rPr lang="en-US" sz="1800" b="1" dirty="0" smtClean="0">
                          <a:solidFill>
                            <a:srgbClr val="FFFFFF"/>
                          </a:solidFill>
                          <a:effectLst/>
                        </a:rPr>
                        <a:t>Item: PDM</a:t>
                      </a:r>
                      <a:endParaRPr lang="en-US" sz="1800" b="1" dirty="0">
                        <a:solidFill>
                          <a:srgbClr val="FFFFFF"/>
                        </a:solidFill>
                        <a:effectLst/>
                        <a:latin typeface="Calibri"/>
                        <a:ea typeface="Times New Roman"/>
                        <a:cs typeface="Times New Roman"/>
                      </a:endParaRPr>
                    </a:p>
                  </a:txBody>
                  <a:tcPr marL="68580" marR="68580" marT="0" marB="0"/>
                </a:tc>
                <a:tc>
                  <a:txBody>
                    <a:bodyPr/>
                    <a:lstStyle/>
                    <a:p>
                      <a:pPr marL="1074420" marR="0" indent="-1074420">
                        <a:spcBef>
                          <a:spcPts val="0"/>
                        </a:spcBef>
                        <a:spcAft>
                          <a:spcPts val="0"/>
                        </a:spcAft>
                      </a:pPr>
                      <a:r>
                        <a:rPr lang="en-US" sz="1800" b="1" dirty="0">
                          <a:solidFill>
                            <a:srgbClr val="FFFFFF"/>
                          </a:solidFill>
                          <a:effectLst/>
                        </a:rPr>
                        <a:t> </a:t>
                      </a:r>
                      <a:endParaRPr lang="en-US" sz="1800" b="1" dirty="0">
                        <a:solidFill>
                          <a:srgbClr val="FFFFFF"/>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b="0" dirty="0" smtClean="0">
                          <a:solidFill>
                            <a:srgbClr val="FFFFFF"/>
                          </a:solidFill>
                          <a:effectLst/>
                          <a:latin typeface="+mn-lt"/>
                        </a:rPr>
                        <a:t>Did XYZ error file</a:t>
                      </a:r>
                      <a:r>
                        <a:rPr lang="en-US" sz="1800" b="0" baseline="0" dirty="0" smtClean="0">
                          <a:solidFill>
                            <a:srgbClr val="FFFFFF"/>
                          </a:solidFill>
                          <a:effectLst/>
                          <a:latin typeface="+mn-lt"/>
                        </a:rPr>
                        <a:t> occur?</a:t>
                      </a: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0"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b="0" dirty="0" smtClean="0">
                          <a:solidFill>
                            <a:srgbClr val="FFFFFF"/>
                          </a:solidFill>
                          <a:effectLst/>
                          <a:latin typeface="+mn-lt"/>
                          <a:ea typeface="Times New Roman"/>
                          <a:cs typeface="Times New Roman"/>
                        </a:rPr>
                        <a:t>Did the requested</a:t>
                      </a:r>
                      <a:r>
                        <a:rPr lang="en-US" sz="1800" b="0" baseline="0" dirty="0" smtClean="0">
                          <a:solidFill>
                            <a:srgbClr val="FFFFFF"/>
                          </a:solidFill>
                          <a:effectLst/>
                          <a:latin typeface="+mn-lt"/>
                          <a:ea typeface="Times New Roman"/>
                          <a:cs typeface="Times New Roman"/>
                        </a:rPr>
                        <a:t> ETL plan run to completion?</a:t>
                      </a: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0" dirty="0">
                        <a:solidFill>
                          <a:schemeClr val="tx1">
                            <a:lumMod val="95000"/>
                            <a:lumOff val="5000"/>
                          </a:schemeClr>
                        </a:solidFill>
                        <a:effectLst/>
                        <a:latin typeface="Calibri"/>
                        <a:ea typeface="Times New Roman"/>
                        <a:cs typeface="Times New Roman"/>
                      </a:endParaRP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135</a:t>
            </a:fld>
            <a:endParaRPr lang="en-US" dirty="0"/>
          </a:p>
        </p:txBody>
      </p:sp>
    </p:spTree>
    <p:extLst>
      <p:ext uri="{BB962C8B-B14F-4D97-AF65-F5344CB8AC3E}">
        <p14:creationId xmlns="" xmlns:p14="http://schemas.microsoft.com/office/powerpoint/2010/main" val="99357189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a:t>Troubleshooting </a:t>
            </a:r>
            <a:r>
              <a:rPr lang="en-US" dirty="0" smtClean="0"/>
              <a:t>the Dashboard Data Mart</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136</a:t>
            </a:fld>
            <a:endParaRPr lang="en-US" dirty="0"/>
          </a:p>
        </p:txBody>
      </p:sp>
    </p:spTree>
    <p:extLst>
      <p:ext uri="{BB962C8B-B14F-4D97-AF65-F5344CB8AC3E}">
        <p14:creationId xmlns="" xmlns:p14="http://schemas.microsoft.com/office/powerpoint/2010/main" val="111184616"/>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r>
              <a:rPr lang="en-US" dirty="0" smtClean="0"/>
              <a:t>On the TSDS Portal, there is a link to access the studentGPS™ Dashboards Reports.  </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137</a:t>
            </a:fld>
            <a:endParaRPr lang="en-US" dirty="0"/>
          </a:p>
        </p:txBody>
      </p:sp>
      <p:sp>
        <p:nvSpPr>
          <p:cNvPr id="6" name="Title 1"/>
          <p:cNvSpPr>
            <a:spLocks noGrp="1"/>
          </p:cNvSpPr>
          <p:nvPr>
            <p:ph type="title"/>
          </p:nvPr>
        </p:nvSpPr>
        <p:spPr>
          <a:xfrm>
            <a:off x="1905000" y="384048"/>
            <a:ext cx="7086600" cy="841248"/>
          </a:xfrm>
        </p:spPr>
        <p:txBody>
          <a:bodyPr/>
          <a:lstStyle/>
          <a:p>
            <a:r>
              <a:rPr lang="en-US" sz="2400" dirty="0" smtClean="0"/>
              <a:t>studentGPS™ Dashboards Validation Reports: TSDS Portal Link</a:t>
            </a:r>
            <a:endParaRPr lang="en-US" sz="2400" dirty="0"/>
          </a:p>
        </p:txBody>
      </p:sp>
      <p:pic>
        <p:nvPicPr>
          <p:cNvPr id="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224007" y="2590800"/>
            <a:ext cx="4648200" cy="398162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Left Arrow 4"/>
          <p:cNvSpPr/>
          <p:nvPr/>
        </p:nvSpPr>
        <p:spPr>
          <a:xfrm>
            <a:off x="5013831" y="4572000"/>
            <a:ext cx="2359488" cy="609600"/>
          </a:xfrm>
          <a:prstGeom prst="lef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3848537400"/>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r>
              <a:rPr lang="en-US" dirty="0" smtClean="0"/>
              <a:t>The TSDS Portal link will take you to the Business Objects Portal where all the studentGPS™ Dashboards Validation Reports are stored. </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138</a:t>
            </a:fld>
            <a:endParaRPr lang="en-US" dirty="0"/>
          </a:p>
        </p:txBody>
      </p:sp>
      <p:sp>
        <p:nvSpPr>
          <p:cNvPr id="5" name="Title 1"/>
          <p:cNvSpPr>
            <a:spLocks noGrp="1"/>
          </p:cNvSpPr>
          <p:nvPr>
            <p:ph type="title"/>
          </p:nvPr>
        </p:nvSpPr>
        <p:spPr>
          <a:xfrm>
            <a:off x="1905000" y="384048"/>
            <a:ext cx="7086600" cy="841248"/>
          </a:xfrm>
        </p:spPr>
        <p:txBody>
          <a:bodyPr/>
          <a:lstStyle/>
          <a:p>
            <a:r>
              <a:rPr lang="en-US" sz="2400" dirty="0" smtClean="0"/>
              <a:t>studentGPS™ Dashboards Validation Reports:</a:t>
            </a:r>
            <a:br>
              <a:rPr lang="en-US" sz="2400" dirty="0" smtClean="0"/>
            </a:br>
            <a:r>
              <a:rPr lang="en-US" sz="2400" dirty="0" smtClean="0"/>
              <a:t>Business Objects Portal</a:t>
            </a:r>
            <a:endParaRPr lang="en-US" sz="2400" dirty="0"/>
          </a:p>
        </p:txBody>
      </p:sp>
      <p:sp>
        <p:nvSpPr>
          <p:cNvPr id="6" name="Rectangle 5"/>
          <p:cNvSpPr/>
          <p:nvPr/>
        </p:nvSpPr>
        <p:spPr>
          <a:xfrm>
            <a:off x="1524000" y="2743200"/>
            <a:ext cx="6248400" cy="29718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Placeholder – Business Objects Portal Graphic</a:t>
            </a:r>
            <a:endParaRPr lang="en-US" dirty="0">
              <a:solidFill>
                <a:schemeClr val="tx1"/>
              </a:solidFill>
            </a:endParaRPr>
          </a:p>
        </p:txBody>
      </p:sp>
    </p:spTree>
    <p:extLst>
      <p:ext uri="{BB962C8B-B14F-4D97-AF65-F5344CB8AC3E}">
        <p14:creationId xmlns="" xmlns:p14="http://schemas.microsoft.com/office/powerpoint/2010/main" val="4208780592"/>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33400" y="1752600"/>
            <a:ext cx="3124200" cy="4495800"/>
          </a:xfrm>
        </p:spPr>
        <p:txBody>
          <a:bodyPr/>
          <a:lstStyle/>
          <a:p>
            <a:r>
              <a:rPr lang="en-US" u="sng" dirty="0" smtClean="0"/>
              <a:t>Staff Association – Leave Event</a:t>
            </a:r>
            <a:r>
              <a:rPr lang="en-US" dirty="0" smtClean="0"/>
              <a:t>: This </a:t>
            </a:r>
            <a:r>
              <a:rPr lang="en-US" dirty="0"/>
              <a:t>report displays data in the ODS that was submitted in the Staff Association interchange, related to leave event data. The report will provide the date of the leave event, category of the leave event, reason for the leave event, and staff ID of the individual on leave.</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139</a:t>
            </a:fld>
            <a:endParaRPr lang="en-US" dirty="0"/>
          </a:p>
        </p:txBody>
      </p:sp>
      <p:sp>
        <p:nvSpPr>
          <p:cNvPr id="6" name="Title 1"/>
          <p:cNvSpPr>
            <a:spLocks noGrp="1"/>
          </p:cNvSpPr>
          <p:nvPr>
            <p:ph type="title"/>
          </p:nvPr>
        </p:nvSpPr>
        <p:spPr>
          <a:xfrm>
            <a:off x="1905000" y="384048"/>
            <a:ext cx="7086600" cy="841248"/>
          </a:xfrm>
        </p:spPr>
        <p:txBody>
          <a:bodyPr/>
          <a:lstStyle/>
          <a:p>
            <a:r>
              <a:rPr lang="en-US" sz="2400" dirty="0" smtClean="0"/>
              <a:t>studentGPS™ Dashboards Validation Reports:</a:t>
            </a:r>
            <a:br>
              <a:rPr lang="en-US" sz="2400" dirty="0" smtClean="0"/>
            </a:br>
            <a:r>
              <a:rPr lang="en-US" sz="2400" dirty="0" smtClean="0"/>
              <a:t>Example</a:t>
            </a:r>
            <a:endParaRPr lang="en-US" sz="2400" dirty="0"/>
          </a:p>
        </p:txBody>
      </p:sp>
      <p:pic>
        <p:nvPicPr>
          <p:cNvPr id="2050"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810000" y="1600200"/>
            <a:ext cx="5029200" cy="5083112"/>
          </a:xfrm>
          <a:prstGeom prst="rect">
            <a:avLst/>
          </a:prstGeom>
          <a:noFill/>
          <a:ln w="6350">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852562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lstStyle/>
          <a:p>
            <a:r>
              <a:rPr lang="en-US" dirty="0" smtClean="0"/>
              <a:t>TPEIR</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14</a:t>
            </a:fld>
            <a:endParaRPr lang="en-US" dirty="0"/>
          </a:p>
        </p:txBody>
      </p:sp>
      <p:sp>
        <p:nvSpPr>
          <p:cNvPr id="8" name="Content Placeholder 3"/>
          <p:cNvSpPr>
            <a:spLocks noGrp="1"/>
          </p:cNvSpPr>
          <p:nvPr>
            <p:ph sz="quarter" idx="4294967295"/>
          </p:nvPr>
        </p:nvSpPr>
        <p:spPr>
          <a:xfrm>
            <a:off x="304800" y="1828800"/>
            <a:ext cx="4800600" cy="4419600"/>
          </a:xfrm>
        </p:spPr>
        <p:txBody>
          <a:bodyPr>
            <a:noAutofit/>
          </a:bodyPr>
          <a:lstStyle/>
          <a:p>
            <a:pPr>
              <a:lnSpc>
                <a:spcPct val="106000"/>
              </a:lnSpc>
              <a:spcBef>
                <a:spcPts val="600"/>
              </a:spcBef>
              <a:spcAft>
                <a:spcPts val="300"/>
              </a:spcAft>
            </a:pPr>
            <a:r>
              <a:rPr lang="en-US" sz="1800" dirty="0"/>
              <a:t>The statewide data solution loads data from the certified PEIMS data store to the state’s P‒20 data warehouse, </a:t>
            </a:r>
            <a:r>
              <a:rPr lang="en-US" sz="1800" dirty="0" smtClean="0"/>
              <a:t>TPEIR.</a:t>
            </a:r>
          </a:p>
          <a:p>
            <a:pPr>
              <a:lnSpc>
                <a:spcPct val="106000"/>
              </a:lnSpc>
              <a:spcBef>
                <a:spcPts val="600"/>
              </a:spcBef>
              <a:spcAft>
                <a:spcPts val="300"/>
              </a:spcAft>
            </a:pPr>
            <a:r>
              <a:rPr lang="en-US" sz="1800" dirty="0" smtClean="0"/>
              <a:t>TPEIR </a:t>
            </a:r>
            <a:r>
              <a:rPr lang="en-US" sz="1800" dirty="0"/>
              <a:t>will continue to provide the public aggregated reports on student graduation, teacher employment and certification, and higher education enrollment and graduation counts, that will help parents, districts, charter schools, and the public be more informed about education performance within the state of Texas. </a:t>
            </a:r>
          </a:p>
        </p:txBody>
      </p:sp>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268473" y="4159155"/>
            <a:ext cx="3265927" cy="2398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268475" y="1752600"/>
            <a:ext cx="3265926" cy="19179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Down Arrow 4"/>
          <p:cNvSpPr/>
          <p:nvPr/>
        </p:nvSpPr>
        <p:spPr>
          <a:xfrm>
            <a:off x="6344722" y="3854588"/>
            <a:ext cx="990600" cy="18401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257823663"/>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4048"/>
            <a:ext cx="6858000" cy="841248"/>
          </a:xfrm>
        </p:spPr>
        <p:txBody>
          <a:bodyPr/>
          <a:lstStyle/>
          <a:p>
            <a:r>
              <a:rPr lang="en-US" sz="2400" dirty="0" smtClean="0"/>
              <a:t>Other studentGPS™ Dashboards Validation Reports</a:t>
            </a:r>
            <a:endParaRPr lang="en-US" sz="2400" dirty="0"/>
          </a:p>
        </p:txBody>
      </p:sp>
      <p:sp>
        <p:nvSpPr>
          <p:cNvPr id="3" name="Content Placeholder 2"/>
          <p:cNvSpPr>
            <a:spLocks noGrp="1"/>
          </p:cNvSpPr>
          <p:nvPr>
            <p:ph sz="quarter" idx="1"/>
          </p:nvPr>
        </p:nvSpPr>
        <p:spPr/>
        <p:txBody>
          <a:bodyPr/>
          <a:lstStyle/>
          <a:p>
            <a:r>
              <a:rPr lang="en-US" u="sng" dirty="0" smtClean="0"/>
              <a:t>studentGPS™ Dashboards Metric Validation</a:t>
            </a:r>
            <a:r>
              <a:rPr lang="en-US" dirty="0" smtClean="0"/>
              <a:t>: This report displays dashboard </a:t>
            </a:r>
            <a:r>
              <a:rPr lang="en-US" dirty="0"/>
              <a:t>metrics for a school year, and </a:t>
            </a:r>
            <a:r>
              <a:rPr lang="en-US" dirty="0" smtClean="0"/>
              <a:t>compares </a:t>
            </a:r>
            <a:r>
              <a:rPr lang="en-US" dirty="0"/>
              <a:t>them to reasonable benchmark values. </a:t>
            </a:r>
          </a:p>
          <a:p>
            <a:r>
              <a:rPr lang="en-US" u="sng" dirty="0" smtClean="0"/>
              <a:t>studentGPS™ Dashboards Submission Summary</a:t>
            </a:r>
            <a:r>
              <a:rPr lang="en-US" dirty="0" smtClean="0"/>
              <a:t>: This report displays a </a:t>
            </a:r>
            <a:r>
              <a:rPr lang="en-US" dirty="0"/>
              <a:t>count of records submitted by interchange and school year for dashboard </a:t>
            </a:r>
            <a:r>
              <a:rPr lang="en-US" dirty="0" smtClean="0"/>
              <a:t>data at the district or campus level. </a:t>
            </a:r>
          </a:p>
          <a:p>
            <a:r>
              <a:rPr lang="en-US" u="sng" dirty="0" smtClean="0"/>
              <a:t>Staff Association </a:t>
            </a:r>
            <a:r>
              <a:rPr lang="en-US" u="sng" dirty="0"/>
              <a:t>– Teacher Section </a:t>
            </a:r>
            <a:r>
              <a:rPr lang="en-US" u="sng" dirty="0" smtClean="0"/>
              <a:t>Association</a:t>
            </a:r>
            <a:r>
              <a:rPr lang="en-US" dirty="0" smtClean="0"/>
              <a:t>: This  </a:t>
            </a:r>
            <a:r>
              <a:rPr lang="en-US" dirty="0"/>
              <a:t>report displays errors in data in the ODS that were submitted in the Staff Association interchange, related to teacher section association data. </a:t>
            </a:r>
            <a:endParaRPr lang="en-US" dirty="0" smtClean="0"/>
          </a:p>
          <a:p>
            <a:endParaRPr lang="en-US" dirty="0"/>
          </a:p>
          <a:p>
            <a:endParaRPr lang="en-US" dirty="0"/>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140</a:t>
            </a:fld>
            <a:endParaRPr lang="en-US" dirty="0"/>
          </a:p>
        </p:txBody>
      </p:sp>
      <p:sp>
        <p:nvSpPr>
          <p:cNvPr id="6" name="Rectangle 5"/>
          <p:cNvSpPr/>
          <p:nvPr/>
        </p:nvSpPr>
        <p:spPr>
          <a:xfrm>
            <a:off x="914400" y="4876800"/>
            <a:ext cx="2819400" cy="12192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TEA – To add more reports as they become available</a:t>
            </a:r>
            <a:endParaRPr lang="en-US" dirty="0">
              <a:solidFill>
                <a:schemeClr val="tx1"/>
              </a:solidFill>
            </a:endParaRPr>
          </a:p>
        </p:txBody>
      </p:sp>
    </p:spTree>
    <p:extLst>
      <p:ext uri="{BB962C8B-B14F-4D97-AF65-F5344CB8AC3E}">
        <p14:creationId xmlns="" xmlns:p14="http://schemas.microsoft.com/office/powerpoint/2010/main" val="703195487"/>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Dashboard Data Mart (DDM) </a:t>
            </a:r>
            <a:endParaRPr lang="en-US" dirty="0"/>
          </a:p>
        </p:txBody>
      </p:sp>
      <p:sp>
        <p:nvSpPr>
          <p:cNvPr id="3" name="Content Placeholder 2"/>
          <p:cNvSpPr>
            <a:spLocks noGrp="1"/>
          </p:cNvSpPr>
          <p:nvPr>
            <p:ph sz="quarter" idx="1"/>
          </p:nvPr>
        </p:nvSpPr>
        <p:spPr/>
        <p:txBody>
          <a:bodyPr/>
          <a:lstStyle/>
          <a:p>
            <a:r>
              <a:rPr lang="en-US" dirty="0" smtClean="0"/>
              <a:t>If the studentGPS</a:t>
            </a:r>
            <a:r>
              <a:rPr lang="en-US" dirty="0"/>
              <a:t>™</a:t>
            </a:r>
            <a:r>
              <a:rPr lang="en-US" dirty="0" smtClean="0"/>
              <a:t> Dashboards Validation Reports are available through the TSDS Portal, the success of the data promotion and the validity of the data can both be confirmed</a:t>
            </a:r>
          </a:p>
          <a:p>
            <a:r>
              <a:rPr lang="en-US" dirty="0" smtClean="0"/>
              <a:t>If the reports show that the data is not on target with expectations, the Technical Coaches should be contacted</a:t>
            </a:r>
          </a:p>
          <a:p>
            <a:r>
              <a:rPr lang="en-US" dirty="0" smtClean="0"/>
              <a:t>If the Technical Coaches cannot resolve the issue then the support ticket should be escalated to Level 3</a:t>
            </a:r>
            <a:endParaRPr lang="en-US" dirty="0"/>
          </a:p>
          <a:p>
            <a:r>
              <a:rPr lang="en-US" dirty="0" smtClean="0"/>
              <a:t>Once at Level 3, the correct support contact should be assigned to the issue to investigate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141</a:t>
            </a:fld>
            <a:endParaRPr lang="en-US" dirty="0"/>
          </a:p>
        </p:txBody>
      </p:sp>
    </p:spTree>
    <p:extLst>
      <p:ext uri="{BB962C8B-B14F-4D97-AF65-F5344CB8AC3E}">
        <p14:creationId xmlns="" xmlns:p14="http://schemas.microsoft.com/office/powerpoint/2010/main" val="11493710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Checklist DDM</a:t>
            </a:r>
            <a:endParaRPr lang="en-US"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4067070341"/>
              </p:ext>
            </p:extLst>
          </p:nvPr>
        </p:nvGraphicFramePr>
        <p:xfrm>
          <a:off x="762000" y="1752600"/>
          <a:ext cx="7696200" cy="2326008"/>
        </p:xfrm>
        <a:graphic>
          <a:graphicData uri="http://schemas.openxmlformats.org/drawingml/2006/table">
            <a:tbl>
              <a:tblPr firstRow="1" firstCol="1" bandRow="1">
                <a:tableStyleId>{5C22544A-7EE6-4342-B048-85BDC9FD1C3A}</a:tableStyleId>
              </a:tblPr>
              <a:tblGrid>
                <a:gridCol w="4842074"/>
                <a:gridCol w="2854126"/>
              </a:tblGrid>
              <a:tr h="444342">
                <a:tc>
                  <a:txBody>
                    <a:bodyPr/>
                    <a:lstStyle/>
                    <a:p>
                      <a:pPr marL="0" marR="0" indent="0">
                        <a:spcBef>
                          <a:spcPts val="0"/>
                        </a:spcBef>
                        <a:spcAft>
                          <a:spcPts val="0"/>
                        </a:spcAft>
                        <a:buFontTx/>
                        <a:buNone/>
                      </a:pPr>
                      <a:r>
                        <a:rPr lang="en-US" sz="1800" b="1" dirty="0">
                          <a:solidFill>
                            <a:srgbClr val="FFFFFF"/>
                          </a:solidFill>
                          <a:effectLst/>
                        </a:rPr>
                        <a:t>Action </a:t>
                      </a:r>
                      <a:r>
                        <a:rPr lang="en-US" sz="1800" b="1" dirty="0" smtClean="0">
                          <a:solidFill>
                            <a:srgbClr val="FFFFFF"/>
                          </a:solidFill>
                          <a:effectLst/>
                        </a:rPr>
                        <a:t>Item: DDM</a:t>
                      </a:r>
                      <a:endParaRPr lang="en-US" sz="1800" b="1" dirty="0">
                        <a:solidFill>
                          <a:srgbClr val="FFFFFF"/>
                        </a:solidFill>
                        <a:effectLst/>
                        <a:latin typeface="Calibri"/>
                        <a:ea typeface="Times New Roman"/>
                        <a:cs typeface="Times New Roman"/>
                      </a:endParaRPr>
                    </a:p>
                  </a:txBody>
                  <a:tcPr marL="68580" marR="68580" marT="0" marB="0"/>
                </a:tc>
                <a:tc>
                  <a:txBody>
                    <a:bodyPr/>
                    <a:lstStyle/>
                    <a:p>
                      <a:pPr marL="1074420" marR="0" indent="-1074420">
                        <a:spcBef>
                          <a:spcPts val="0"/>
                        </a:spcBef>
                        <a:spcAft>
                          <a:spcPts val="0"/>
                        </a:spcAft>
                      </a:pPr>
                      <a:r>
                        <a:rPr lang="en-US" sz="1800" b="1" dirty="0">
                          <a:solidFill>
                            <a:srgbClr val="FFFFFF"/>
                          </a:solidFill>
                          <a:effectLst/>
                        </a:rPr>
                        <a:t> </a:t>
                      </a:r>
                      <a:endParaRPr lang="en-US" sz="1800" b="1" dirty="0">
                        <a:solidFill>
                          <a:srgbClr val="FFFFFF"/>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1800" b="0" kern="1200" dirty="0" smtClean="0">
                          <a:solidFill>
                            <a:srgbClr val="FFFFFF"/>
                          </a:solidFill>
                          <a:effectLst/>
                          <a:latin typeface="+mn-lt"/>
                          <a:ea typeface="+mn-ea"/>
                          <a:cs typeface="+mn-cs"/>
                        </a:rPr>
                        <a:t>Were you able to access the studentGPS™ Dashboards Validation Reports?</a:t>
                      </a: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0"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1800" b="0" kern="1200" dirty="0" smtClean="0">
                          <a:solidFill>
                            <a:srgbClr val="FFFFFF"/>
                          </a:solidFill>
                          <a:effectLst/>
                          <a:latin typeface="+mn-lt"/>
                          <a:ea typeface="+mn-ea"/>
                          <a:cs typeface="+mn-cs"/>
                        </a:rPr>
                        <a:t>Do the reports demonstrate that the data quality is on target? </a:t>
                      </a: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0" dirty="0" smtClean="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b="0" dirty="0" smtClean="0">
                          <a:solidFill>
                            <a:srgbClr val="FFFFFF"/>
                          </a:solidFill>
                          <a:effectLst/>
                          <a:latin typeface="+mn-lt"/>
                          <a:ea typeface="Times New Roman"/>
                          <a:cs typeface="Times New Roman"/>
                        </a:rPr>
                        <a:t>Did</a:t>
                      </a:r>
                      <a:r>
                        <a:rPr lang="en-US" sz="1800" b="0" baseline="0" dirty="0" smtClean="0">
                          <a:solidFill>
                            <a:srgbClr val="FFFFFF"/>
                          </a:solidFill>
                          <a:effectLst/>
                          <a:latin typeface="+mn-lt"/>
                          <a:ea typeface="Times New Roman"/>
                          <a:cs typeface="Times New Roman"/>
                        </a:rPr>
                        <a:t> the nightly ETL plan run to completion?</a:t>
                      </a: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0" dirty="0" smtClean="0">
                        <a:solidFill>
                          <a:schemeClr val="tx1">
                            <a:lumMod val="95000"/>
                            <a:lumOff val="5000"/>
                          </a:schemeClr>
                        </a:solidFill>
                        <a:effectLst/>
                        <a:latin typeface="Calibri"/>
                        <a:ea typeface="Times New Roman"/>
                        <a:cs typeface="Times New Roman"/>
                      </a:endParaRP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142</a:t>
            </a:fld>
            <a:endParaRPr lang="en-US" dirty="0"/>
          </a:p>
        </p:txBody>
      </p:sp>
    </p:spTree>
    <p:extLst>
      <p:ext uri="{BB962C8B-B14F-4D97-AF65-F5344CB8AC3E}">
        <p14:creationId xmlns="" xmlns:p14="http://schemas.microsoft.com/office/powerpoint/2010/main" val="104419327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a:t>Troubleshooting </a:t>
            </a:r>
            <a:r>
              <a:rPr lang="en-US" dirty="0" smtClean="0"/>
              <a:t>TSDS Unique ID</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143</a:t>
            </a:fld>
            <a:endParaRPr lang="en-US" dirty="0"/>
          </a:p>
        </p:txBody>
      </p:sp>
    </p:spTree>
    <p:extLst>
      <p:ext uri="{BB962C8B-B14F-4D97-AF65-F5344CB8AC3E}">
        <p14:creationId xmlns="" xmlns:p14="http://schemas.microsoft.com/office/powerpoint/2010/main" val="928033475"/>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Validation</a:t>
            </a:r>
            <a:endParaRPr lang="en-US" dirty="0"/>
          </a:p>
        </p:txBody>
      </p:sp>
      <p:sp>
        <p:nvSpPr>
          <p:cNvPr id="3" name="Content Placeholder 2"/>
          <p:cNvSpPr>
            <a:spLocks noGrp="1"/>
          </p:cNvSpPr>
          <p:nvPr>
            <p:ph sz="quarter" idx="1"/>
          </p:nvPr>
        </p:nvSpPr>
        <p:spPr/>
        <p:txBody>
          <a:bodyPr>
            <a:normAutofit/>
          </a:bodyPr>
          <a:lstStyle/>
          <a:p>
            <a:r>
              <a:rPr lang="en-US" dirty="0" smtClean="0"/>
              <a:t>Unique ID has two required </a:t>
            </a:r>
            <a:r>
              <a:rPr lang="en-US" dirty="0"/>
              <a:t>levels of </a:t>
            </a:r>
            <a:r>
              <a:rPr lang="en-US" dirty="0" smtClean="0"/>
              <a:t>validation:</a:t>
            </a:r>
            <a:endParaRPr lang="en-US" dirty="0"/>
          </a:p>
          <a:p>
            <a:pPr lvl="1"/>
            <a:r>
              <a:rPr lang="en-US" dirty="0"/>
              <a:t>File Level Validation</a:t>
            </a:r>
          </a:p>
          <a:p>
            <a:pPr lvl="1"/>
            <a:r>
              <a:rPr lang="en-US" dirty="0"/>
              <a:t>Data Level Validation</a:t>
            </a:r>
          </a:p>
          <a:p>
            <a:r>
              <a:rPr lang="en-US" dirty="0" smtClean="0"/>
              <a:t>The Batch file will be rejected if it does not meet the required specifications</a:t>
            </a:r>
          </a:p>
          <a:p>
            <a:r>
              <a:rPr lang="en-US" dirty="0" smtClean="0"/>
              <a:t>Once the batch </a:t>
            </a:r>
            <a:r>
              <a:rPr lang="en-US" dirty="0"/>
              <a:t>p</a:t>
            </a:r>
            <a:r>
              <a:rPr lang="en-US" dirty="0" smtClean="0"/>
              <a:t>asses the file validation with no errors it will proceed to data level validation</a:t>
            </a:r>
          </a:p>
        </p:txBody>
      </p:sp>
    </p:spTree>
    <p:extLst>
      <p:ext uri="{BB962C8B-B14F-4D97-AF65-F5344CB8AC3E}">
        <p14:creationId xmlns="" xmlns:p14="http://schemas.microsoft.com/office/powerpoint/2010/main" val="1953081949"/>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Filename Validation</a:t>
            </a:r>
            <a:endParaRPr lang="en-US" dirty="0"/>
          </a:p>
        </p:txBody>
      </p:sp>
      <p:sp>
        <p:nvSpPr>
          <p:cNvPr id="3" name="Content Placeholder 2"/>
          <p:cNvSpPr>
            <a:spLocks noGrp="1"/>
          </p:cNvSpPr>
          <p:nvPr>
            <p:ph sz="quarter" idx="1"/>
          </p:nvPr>
        </p:nvSpPr>
        <p:spPr>
          <a:xfrm>
            <a:off x="457200" y="1828800"/>
            <a:ext cx="8229600" cy="1676400"/>
          </a:xfrm>
        </p:spPr>
        <p:txBody>
          <a:bodyPr>
            <a:normAutofit/>
          </a:bodyPr>
          <a:lstStyle/>
          <a:p>
            <a:r>
              <a:rPr lang="en-US" dirty="0"/>
              <a:t>The Batch Filename</a:t>
            </a:r>
          </a:p>
          <a:p>
            <a:pPr lvl="1"/>
            <a:r>
              <a:rPr lang="en-US" dirty="0"/>
              <a:t>Conform to filename </a:t>
            </a:r>
            <a:r>
              <a:rPr lang="en-US" dirty="0" smtClean="0"/>
              <a:t>conventions </a:t>
            </a:r>
            <a:r>
              <a:rPr lang="en-US" dirty="0"/>
              <a:t>in TEDS </a:t>
            </a:r>
            <a:r>
              <a:rPr lang="en-US" dirty="0" smtClean="0"/>
              <a:t>Section 9 TSDS Unique ID Specifications. </a:t>
            </a:r>
            <a:endParaRPr lang="en-US" dirty="0"/>
          </a:p>
        </p:txBody>
      </p:sp>
      <p:pic>
        <p:nvPicPr>
          <p:cNvPr id="614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42257" y="3505200"/>
            <a:ext cx="7924800" cy="24209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767349793"/>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File Names</a:t>
            </a:r>
            <a:endParaRPr lang="en-US" dirty="0"/>
          </a:p>
        </p:txBody>
      </p:sp>
      <p:sp>
        <p:nvSpPr>
          <p:cNvPr id="3" name="Content Placeholder 2"/>
          <p:cNvSpPr>
            <a:spLocks noGrp="1"/>
          </p:cNvSpPr>
          <p:nvPr>
            <p:ph sz="quarter" idx="1"/>
          </p:nvPr>
        </p:nvSpPr>
        <p:spPr/>
        <p:txBody>
          <a:bodyPr/>
          <a:lstStyle/>
          <a:p>
            <a:r>
              <a:rPr lang="en-US" dirty="0"/>
              <a:t>Sample </a:t>
            </a:r>
            <a:r>
              <a:rPr lang="en-US" dirty="0" smtClean="0"/>
              <a:t>Student file </a:t>
            </a:r>
            <a:r>
              <a:rPr lang="en-US" dirty="0"/>
              <a:t>name: </a:t>
            </a:r>
          </a:p>
          <a:p>
            <a:pPr lvl="1"/>
            <a:r>
              <a:rPr lang="en-US" dirty="0" smtClean="0"/>
              <a:t>227901_002_STUDENT_201201241015   </a:t>
            </a:r>
            <a:endParaRPr lang="en-US" dirty="0"/>
          </a:p>
          <a:p>
            <a:pPr lvl="1"/>
            <a:r>
              <a:rPr lang="en-US" dirty="0"/>
              <a:t>Student Data for Austin High School in Austin </a:t>
            </a:r>
            <a:r>
              <a:rPr lang="en-US" dirty="0" smtClean="0"/>
              <a:t>ISD</a:t>
            </a:r>
          </a:p>
          <a:p>
            <a:pPr lvl="1"/>
            <a:endParaRPr lang="en-US" dirty="0"/>
          </a:p>
          <a:p>
            <a:r>
              <a:rPr lang="en-US" dirty="0"/>
              <a:t>Sample </a:t>
            </a:r>
            <a:r>
              <a:rPr lang="en-US" dirty="0" smtClean="0"/>
              <a:t>Staff file </a:t>
            </a:r>
            <a:r>
              <a:rPr lang="en-US" dirty="0"/>
              <a:t>name: </a:t>
            </a:r>
          </a:p>
          <a:p>
            <a:pPr lvl="1"/>
            <a:r>
              <a:rPr lang="en-US" dirty="0" smtClean="0"/>
              <a:t>227901_000_STAFF_201201241159   </a:t>
            </a:r>
            <a:endParaRPr lang="en-US" dirty="0"/>
          </a:p>
          <a:p>
            <a:pPr lvl="1"/>
            <a:r>
              <a:rPr lang="en-US" dirty="0" smtClean="0"/>
              <a:t>Staff Data </a:t>
            </a:r>
            <a:r>
              <a:rPr lang="en-US" dirty="0"/>
              <a:t>for Austin </a:t>
            </a:r>
            <a:r>
              <a:rPr lang="en-US" dirty="0" smtClean="0"/>
              <a:t>ISD</a:t>
            </a:r>
            <a:endParaRPr lang="en-US" dirty="0"/>
          </a:p>
          <a:p>
            <a:endParaRPr lang="en-US" dirty="0"/>
          </a:p>
        </p:txBody>
      </p:sp>
    </p:spTree>
    <p:extLst>
      <p:ext uri="{BB962C8B-B14F-4D97-AF65-F5344CB8AC3E}">
        <p14:creationId xmlns="" xmlns:p14="http://schemas.microsoft.com/office/powerpoint/2010/main" val="1455876530"/>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File Validation</a:t>
            </a:r>
            <a:endParaRPr lang="en-US" dirty="0"/>
          </a:p>
        </p:txBody>
      </p:sp>
      <p:sp>
        <p:nvSpPr>
          <p:cNvPr id="3" name="Content Placeholder 2"/>
          <p:cNvSpPr>
            <a:spLocks noGrp="1"/>
          </p:cNvSpPr>
          <p:nvPr>
            <p:ph sz="quarter" idx="1"/>
          </p:nvPr>
        </p:nvSpPr>
        <p:spPr/>
        <p:txBody>
          <a:bodyPr>
            <a:normAutofit/>
          </a:bodyPr>
          <a:lstStyle/>
          <a:p>
            <a:r>
              <a:rPr lang="en-US" dirty="0"/>
              <a:t>The file must </a:t>
            </a:r>
            <a:r>
              <a:rPr lang="en-US" dirty="0" smtClean="0"/>
              <a:t>contain:</a:t>
            </a:r>
            <a:endParaRPr lang="en-US" dirty="0"/>
          </a:p>
          <a:p>
            <a:pPr lvl="1"/>
            <a:r>
              <a:rPr lang="en-US" dirty="0"/>
              <a:t>Header </a:t>
            </a:r>
            <a:r>
              <a:rPr lang="en-US" dirty="0" smtClean="0"/>
              <a:t>Record</a:t>
            </a:r>
          </a:p>
          <a:p>
            <a:pPr lvl="1"/>
            <a:r>
              <a:rPr lang="en-US" dirty="0" smtClean="0"/>
              <a:t>Detail </a:t>
            </a:r>
            <a:r>
              <a:rPr lang="en-US" dirty="0"/>
              <a:t>Record</a:t>
            </a:r>
          </a:p>
          <a:p>
            <a:pPr lvl="1"/>
            <a:r>
              <a:rPr lang="en-US" dirty="0"/>
              <a:t>Trailer </a:t>
            </a:r>
            <a:r>
              <a:rPr lang="en-US" dirty="0" smtClean="0"/>
              <a:t>Record</a:t>
            </a:r>
          </a:p>
          <a:p>
            <a:r>
              <a:rPr lang="en-US" dirty="0" smtClean="0"/>
              <a:t>File will fail validation if:</a:t>
            </a:r>
            <a:endParaRPr lang="en-US" dirty="0"/>
          </a:p>
          <a:p>
            <a:pPr lvl="1"/>
            <a:r>
              <a:rPr lang="en-US" dirty="0"/>
              <a:t>One or more fields are missing in one of the record types</a:t>
            </a:r>
          </a:p>
          <a:p>
            <a:pPr lvl="1"/>
            <a:r>
              <a:rPr lang="en-US" dirty="0" smtClean="0"/>
              <a:t>The Trailer </a:t>
            </a:r>
            <a:r>
              <a:rPr lang="en-US" dirty="0"/>
              <a:t>record is missing</a:t>
            </a:r>
          </a:p>
          <a:p>
            <a:pPr lvl="1"/>
            <a:r>
              <a:rPr lang="en-US" dirty="0" smtClean="0"/>
              <a:t>The Header record Transmission </a:t>
            </a:r>
            <a:r>
              <a:rPr lang="en-US" dirty="0"/>
              <a:t>ID doesn’t </a:t>
            </a:r>
            <a:r>
              <a:rPr lang="en-US" dirty="0" smtClean="0"/>
              <a:t>match Trailer Record Transmission ID</a:t>
            </a:r>
            <a:endParaRPr lang="en-US" dirty="0"/>
          </a:p>
          <a:p>
            <a:pPr lvl="1"/>
            <a:r>
              <a:rPr lang="en-US" dirty="0" smtClean="0"/>
              <a:t>The Record count in the trailer record does not equal the actual number of records in the file</a:t>
            </a:r>
            <a:endParaRPr lang="en-US" dirty="0"/>
          </a:p>
          <a:p>
            <a:endParaRPr lang="en-US" dirty="0"/>
          </a:p>
        </p:txBody>
      </p:sp>
    </p:spTree>
    <p:extLst>
      <p:ext uri="{BB962C8B-B14F-4D97-AF65-F5344CB8AC3E}">
        <p14:creationId xmlns="" xmlns:p14="http://schemas.microsoft.com/office/powerpoint/2010/main" val="3063732678"/>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TEDS Section 9 Unique ID</a:t>
            </a:r>
            <a:endParaRPr lang="en-US" dirty="0"/>
          </a:p>
        </p:txBody>
      </p:sp>
      <p:sp>
        <p:nvSpPr>
          <p:cNvPr id="3" name="Content Placeholder 2"/>
          <p:cNvSpPr>
            <a:spLocks noGrp="1"/>
          </p:cNvSpPr>
          <p:nvPr>
            <p:ph sz="quarter" idx="1"/>
          </p:nvPr>
        </p:nvSpPr>
        <p:spPr/>
        <p:txBody>
          <a:bodyPr/>
          <a:lstStyle/>
          <a:p>
            <a:r>
              <a:rPr lang="en-US" dirty="0"/>
              <a:t>TEDS Section 9 - TSDS Unique ID Specifications</a:t>
            </a:r>
          </a:p>
          <a:p>
            <a:pPr lvl="1"/>
            <a:r>
              <a:rPr lang="en-US" dirty="0"/>
              <a:t>This document contains the TSDS Unique ID Batch File Format file specifications for the Student and Staff file submissions </a:t>
            </a:r>
          </a:p>
          <a:p>
            <a:pPr lvl="1"/>
            <a:r>
              <a:rPr lang="en-US" dirty="0" smtClean="0"/>
              <a:t>Let’s take a moment to explore the documentation</a:t>
            </a:r>
            <a:endParaRPr lang="en-US" dirty="0"/>
          </a:p>
          <a:p>
            <a:pPr marL="365760" lvl="1" indent="0">
              <a:buNone/>
            </a:pPr>
            <a:endParaRPr lang="en-US" dirty="0"/>
          </a:p>
          <a:p>
            <a:pPr marL="365760" lvl="1" indent="0">
              <a:buNone/>
            </a:pPr>
            <a:r>
              <a:rPr lang="en-US" sz="1600" u="sng" dirty="0">
                <a:hlinkClick r:id="rId3"/>
              </a:rPr>
              <a:t>http://castro.tea.state.tx.us/tsds/teds/2014P/v2.0/TSDS_Unique_ID_Specifications.pdf</a:t>
            </a:r>
            <a:endParaRPr lang="en-US" sz="1600" dirty="0"/>
          </a:p>
          <a:p>
            <a:endParaRPr lang="en-US" dirty="0"/>
          </a:p>
        </p:txBody>
      </p:sp>
    </p:spTree>
    <p:extLst>
      <p:ext uri="{BB962C8B-B14F-4D97-AF65-F5344CB8AC3E}">
        <p14:creationId xmlns="" xmlns:p14="http://schemas.microsoft.com/office/powerpoint/2010/main" val="570377634"/>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TSDS Unique ID</a:t>
            </a:r>
            <a:endParaRPr lang="en-US" dirty="0"/>
          </a:p>
        </p:txBody>
      </p:sp>
      <p:sp>
        <p:nvSpPr>
          <p:cNvPr id="3" name="Content Placeholder 2"/>
          <p:cNvSpPr>
            <a:spLocks noGrp="1"/>
          </p:cNvSpPr>
          <p:nvPr>
            <p:ph sz="quarter" idx="1"/>
          </p:nvPr>
        </p:nvSpPr>
        <p:spPr/>
        <p:txBody>
          <a:bodyPr/>
          <a:lstStyle/>
          <a:p>
            <a:r>
              <a:rPr lang="en-US" dirty="0" smtClean="0"/>
              <a:t>The </a:t>
            </a:r>
            <a:r>
              <a:rPr lang="en-US" dirty="0"/>
              <a:t>ESC should </a:t>
            </a:r>
            <a:r>
              <a:rPr lang="en-US" dirty="0" smtClean="0"/>
              <a:t>first check </a:t>
            </a:r>
            <a:r>
              <a:rPr lang="en-US" dirty="0"/>
              <a:t>to make sure the file meets the required naming conventions and file </a:t>
            </a:r>
            <a:r>
              <a:rPr lang="en-US" dirty="0" smtClean="0"/>
              <a:t>specifications</a:t>
            </a:r>
            <a:endParaRPr lang="en-US" dirty="0"/>
          </a:p>
          <a:p>
            <a:r>
              <a:rPr lang="en-US" dirty="0"/>
              <a:t>Next the ESC should determine that the issue didn’t occur at the LEA or Campus level at the point of data entry or </a:t>
            </a:r>
            <a:r>
              <a:rPr lang="en-US" dirty="0" smtClean="0"/>
              <a:t>extract</a:t>
            </a:r>
            <a:endParaRPr lang="en-US" dirty="0"/>
          </a:p>
          <a:p>
            <a:r>
              <a:rPr lang="en-US" dirty="0"/>
              <a:t>Once all of these possibilities have been ruled out, the ESC should contact the Technical Coaches to help resolve the </a:t>
            </a:r>
            <a:r>
              <a:rPr lang="en-US" dirty="0" smtClean="0"/>
              <a:t>issue</a:t>
            </a:r>
          </a:p>
          <a:p>
            <a:r>
              <a:rPr lang="en-US" dirty="0" smtClean="0"/>
              <a:t>If </a:t>
            </a:r>
            <a:r>
              <a:rPr lang="en-US" dirty="0"/>
              <a:t>a resolution doesn’t occur at this point, then the support ticket should be escalated to Level </a:t>
            </a:r>
            <a:r>
              <a:rPr lang="en-US" dirty="0" smtClean="0"/>
              <a:t>3</a:t>
            </a:r>
          </a:p>
          <a:p>
            <a:r>
              <a:rPr lang="en-US" dirty="0"/>
              <a:t>Once at Level 3, the support issue should be assigned to correct support contact</a:t>
            </a:r>
            <a:r>
              <a:rPr lang="en-US" dirty="0" smtClean="0"/>
              <a:t>.</a:t>
            </a:r>
          </a:p>
          <a:p>
            <a:r>
              <a:rPr lang="en-US" dirty="0" smtClean="0"/>
              <a:t>Note that Level 2 and Level 3 also assist with Match Resolution</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149</a:t>
            </a:fld>
            <a:endParaRPr lang="en-US" dirty="0"/>
          </a:p>
        </p:txBody>
      </p:sp>
    </p:spTree>
    <p:extLst>
      <p:ext uri="{BB962C8B-B14F-4D97-AF65-F5344CB8AC3E}">
        <p14:creationId xmlns="" xmlns:p14="http://schemas.microsoft.com/office/powerpoint/2010/main" val="15842661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TSDS Unique ID</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15</a:t>
            </a:fld>
            <a:endParaRPr lang="en-US" dirty="0"/>
          </a:p>
        </p:txBody>
      </p:sp>
      <p:sp>
        <p:nvSpPr>
          <p:cNvPr id="6" name="Content Placeholder 3"/>
          <p:cNvSpPr txBox="1">
            <a:spLocks/>
          </p:cNvSpPr>
          <p:nvPr/>
        </p:nvSpPr>
        <p:spPr>
          <a:xfrm>
            <a:off x="304800" y="1752600"/>
            <a:ext cx="8382000" cy="20574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sz="1600" dirty="0"/>
              <a:t>TSDS Unique ID provides enhanced matching logic to help users reconcile individuals with closely matching demographics. Its user-friendly interface allows authorized users to assign IDs and update student and staff demographics quickly and efficiently. Unique ID also makes it possible to expand TSDS and provide future functionality, like data transfers.</a:t>
            </a:r>
          </a:p>
          <a:p>
            <a:r>
              <a:rPr lang="en-US" sz="1600" dirty="0"/>
              <a:t>Each student and staff member is assigned a single unique identifier for his or her entire career within the Texas educational system, and these identifiers are required to load data to TSDS</a:t>
            </a:r>
            <a:r>
              <a:rPr lang="en-US" sz="1600" dirty="0" smtClean="0"/>
              <a:t>.</a:t>
            </a:r>
            <a:endParaRPr lang="en-US" sz="1600" dirty="0"/>
          </a:p>
        </p:txBody>
      </p:sp>
      <p:pic>
        <p:nvPicPr>
          <p:cNvPr id="7" name="Picture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13375" y="3930162"/>
            <a:ext cx="3717250" cy="2458340"/>
          </a:xfrm>
          <a:prstGeom prst="rect">
            <a:avLst/>
          </a:prstGeom>
          <a:ln>
            <a:solidFill>
              <a:schemeClr val="tx1"/>
            </a:solidFill>
          </a:ln>
        </p:spPr>
      </p:pic>
    </p:spTree>
    <p:extLst>
      <p:ext uri="{BB962C8B-B14F-4D97-AF65-F5344CB8AC3E}">
        <p14:creationId xmlns="" xmlns:p14="http://schemas.microsoft.com/office/powerpoint/2010/main" val="344194465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Troubleshooting Checklist TSDS </a:t>
            </a:r>
            <a:br>
              <a:rPr lang="en-US" sz="2400" dirty="0" smtClean="0"/>
            </a:br>
            <a:r>
              <a:rPr lang="en-US" sz="2400" dirty="0" smtClean="0"/>
              <a:t>Unique ID</a:t>
            </a:r>
            <a:endParaRPr lang="en-US" sz="2400"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4116030400"/>
              </p:ext>
            </p:extLst>
          </p:nvPr>
        </p:nvGraphicFramePr>
        <p:xfrm>
          <a:off x="762000" y="1752600"/>
          <a:ext cx="7696200" cy="4403412"/>
        </p:xfrm>
        <a:graphic>
          <a:graphicData uri="http://schemas.openxmlformats.org/drawingml/2006/table">
            <a:tbl>
              <a:tblPr firstRow="1" firstCol="1" bandRow="1">
                <a:tableStyleId>{5C22544A-7EE6-4342-B048-85BDC9FD1C3A}</a:tableStyleId>
              </a:tblPr>
              <a:tblGrid>
                <a:gridCol w="4842074"/>
                <a:gridCol w="2854126"/>
              </a:tblGrid>
              <a:tr h="444342">
                <a:tc>
                  <a:txBody>
                    <a:bodyPr/>
                    <a:lstStyle/>
                    <a:p>
                      <a:pPr marL="0" marR="0" indent="0">
                        <a:spcBef>
                          <a:spcPts val="0"/>
                        </a:spcBef>
                        <a:spcAft>
                          <a:spcPts val="0"/>
                        </a:spcAft>
                        <a:buFontTx/>
                        <a:buNone/>
                      </a:pPr>
                      <a:r>
                        <a:rPr lang="en-US" sz="1800" b="1" dirty="0">
                          <a:solidFill>
                            <a:srgbClr val="FFFFFF"/>
                          </a:solidFill>
                          <a:effectLst/>
                        </a:rPr>
                        <a:t>Action </a:t>
                      </a:r>
                      <a:r>
                        <a:rPr lang="en-US" sz="1800" b="1" dirty="0" smtClean="0">
                          <a:solidFill>
                            <a:srgbClr val="FFFFFF"/>
                          </a:solidFill>
                          <a:effectLst/>
                        </a:rPr>
                        <a:t>Item: </a:t>
                      </a:r>
                      <a:r>
                        <a:rPr lang="en-US" dirty="0" smtClean="0">
                          <a:solidFill>
                            <a:srgbClr val="FFFFFF"/>
                          </a:solidFill>
                        </a:rPr>
                        <a:t>TSDS Unique</a:t>
                      </a:r>
                      <a:r>
                        <a:rPr lang="en-US" baseline="0" dirty="0" smtClean="0">
                          <a:solidFill>
                            <a:srgbClr val="FFFFFF"/>
                          </a:solidFill>
                        </a:rPr>
                        <a:t> ID</a:t>
                      </a:r>
                      <a:endParaRPr lang="en-US" sz="1800" b="1" dirty="0">
                        <a:solidFill>
                          <a:srgbClr val="FFFFFF"/>
                        </a:solidFill>
                        <a:effectLst/>
                        <a:latin typeface="Calibri"/>
                        <a:ea typeface="Times New Roman"/>
                        <a:cs typeface="Times New Roman"/>
                      </a:endParaRPr>
                    </a:p>
                  </a:txBody>
                  <a:tcPr marL="68580" marR="68580" marT="0" marB="0"/>
                </a:tc>
                <a:tc>
                  <a:txBody>
                    <a:bodyPr/>
                    <a:lstStyle/>
                    <a:p>
                      <a:pPr marL="1074420" marR="0" indent="-1074420">
                        <a:spcBef>
                          <a:spcPts val="0"/>
                        </a:spcBef>
                        <a:spcAft>
                          <a:spcPts val="0"/>
                        </a:spcAft>
                      </a:pPr>
                      <a:r>
                        <a:rPr lang="en-US" sz="1800" b="1" dirty="0">
                          <a:solidFill>
                            <a:srgbClr val="FFFFFF"/>
                          </a:solidFill>
                          <a:effectLst/>
                        </a:rPr>
                        <a:t> </a:t>
                      </a:r>
                      <a:endParaRPr lang="en-US" sz="1800" b="1" dirty="0">
                        <a:solidFill>
                          <a:srgbClr val="FFFFFF"/>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b="0" dirty="0" smtClean="0">
                          <a:solidFill>
                            <a:srgbClr val="FFFFFF"/>
                          </a:solidFill>
                          <a:effectLst/>
                          <a:latin typeface="+mn-lt"/>
                          <a:ea typeface="+mn-ea"/>
                          <a:cs typeface="+mn-cs"/>
                        </a:rPr>
                        <a:t>Do</a:t>
                      </a:r>
                      <a:r>
                        <a:rPr lang="en-US" sz="1800" b="0" baseline="0" dirty="0" smtClean="0">
                          <a:solidFill>
                            <a:srgbClr val="FFFFFF"/>
                          </a:solidFill>
                          <a:effectLst/>
                          <a:latin typeface="+mn-lt"/>
                          <a:ea typeface="+mn-ea"/>
                          <a:cs typeface="+mn-cs"/>
                        </a:rPr>
                        <a:t> the files meet the required TEDS Section 9 naming convention?</a:t>
                      </a: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0"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b="0" dirty="0" smtClean="0">
                          <a:solidFill>
                            <a:srgbClr val="FFFFFF"/>
                          </a:solidFill>
                          <a:effectLst/>
                          <a:latin typeface="+mn-lt"/>
                          <a:ea typeface="Times New Roman"/>
                          <a:cs typeface="Times New Roman"/>
                        </a:rPr>
                        <a:t>Does the file contain</a:t>
                      </a:r>
                      <a:r>
                        <a:rPr lang="en-US" sz="1800" b="0" baseline="0" dirty="0" smtClean="0">
                          <a:solidFill>
                            <a:srgbClr val="FFFFFF"/>
                          </a:solidFill>
                          <a:effectLst/>
                          <a:latin typeface="+mn-lt"/>
                          <a:ea typeface="Times New Roman"/>
                          <a:cs typeface="Times New Roman"/>
                        </a:rPr>
                        <a:t> a Header Record, Detail Records(s) and a Trailer Record?</a:t>
                      </a: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b="0" dirty="0" smtClean="0">
                          <a:solidFill>
                            <a:srgbClr val="FFFFFF"/>
                          </a:solidFill>
                          <a:effectLst/>
                          <a:latin typeface="+mn-lt"/>
                          <a:ea typeface="Times New Roman"/>
                          <a:cs typeface="Times New Roman"/>
                        </a:rPr>
                        <a:t>Does the Transmission</a:t>
                      </a:r>
                      <a:r>
                        <a:rPr lang="en-US" sz="1800" b="0" baseline="0" dirty="0" smtClean="0">
                          <a:solidFill>
                            <a:srgbClr val="FFFFFF"/>
                          </a:solidFill>
                          <a:effectLst/>
                          <a:latin typeface="+mn-lt"/>
                          <a:ea typeface="Times New Roman"/>
                          <a:cs typeface="Times New Roman"/>
                        </a:rPr>
                        <a:t> ID match in both the Header and Trailer Records?</a:t>
                      </a: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b="0" dirty="0" smtClean="0">
                          <a:solidFill>
                            <a:srgbClr val="FFFFFF"/>
                          </a:solidFill>
                          <a:effectLst/>
                          <a:latin typeface="+mn-lt"/>
                          <a:ea typeface="Times New Roman"/>
                          <a:cs typeface="Times New Roman"/>
                        </a:rPr>
                        <a:t>Does the file meet the TEDS Appendix</a:t>
                      </a:r>
                      <a:r>
                        <a:rPr lang="en-US" sz="1800" b="0" baseline="0" dirty="0" smtClean="0">
                          <a:solidFill>
                            <a:srgbClr val="FFFFFF"/>
                          </a:solidFill>
                          <a:effectLst/>
                          <a:latin typeface="+mn-lt"/>
                          <a:ea typeface="Times New Roman"/>
                          <a:cs typeface="Times New Roman"/>
                        </a:rPr>
                        <a:t> D specifications?</a:t>
                      </a: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Did the LEA check that the data was entered correctly in the source system?</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If the data is entered accurately in the source system, did the LEA contact the source system vendor to check the extract?</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150</a:t>
            </a:fld>
            <a:endParaRPr lang="en-US" dirty="0"/>
          </a:p>
        </p:txBody>
      </p:sp>
    </p:spTree>
    <p:extLst>
      <p:ext uri="{BB962C8B-B14F-4D97-AF65-F5344CB8AC3E}">
        <p14:creationId xmlns="" xmlns:p14="http://schemas.microsoft.com/office/powerpoint/2010/main" val="2002069140"/>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Supporting Unique ID Match Resolution</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151</a:t>
            </a:fld>
            <a:endParaRPr lang="en-US" dirty="0"/>
          </a:p>
        </p:txBody>
      </p:sp>
    </p:spTree>
    <p:extLst>
      <p:ext uri="{BB962C8B-B14F-4D97-AF65-F5344CB8AC3E}">
        <p14:creationId xmlns="" xmlns:p14="http://schemas.microsoft.com/office/powerpoint/2010/main" val="1729300143"/>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Match Decision: Match</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152</a:t>
            </a:fld>
            <a:endParaRPr lang="en-US" dirty="0"/>
          </a:p>
        </p:txBody>
      </p:sp>
      <p:sp>
        <p:nvSpPr>
          <p:cNvPr id="5" name="TextBox 4"/>
          <p:cNvSpPr txBox="1"/>
          <p:nvPr/>
        </p:nvSpPr>
        <p:spPr>
          <a:xfrm>
            <a:off x="4953000" y="2209800"/>
            <a:ext cx="3886200" cy="2031325"/>
          </a:xfrm>
          <a:prstGeom prst="rect">
            <a:avLst/>
          </a:prstGeom>
          <a:noFill/>
        </p:spPr>
        <p:txBody>
          <a:bodyPr wrap="square" rtlCol="0">
            <a:spAutoFit/>
          </a:bodyPr>
          <a:lstStyle/>
          <a:p>
            <a:r>
              <a:rPr lang="en-US" dirty="0" smtClean="0"/>
              <a:t>If the system finds a Match it will assign the ID of the matching student to the submission record.  The information contained in the submission record becomes the IDs current information and the information of the master record gets moved to the ID history.</a:t>
            </a:r>
            <a:endParaRPr lang="en-US" dirty="0"/>
          </a:p>
        </p:txBody>
      </p:sp>
      <p:pic>
        <p:nvPicPr>
          <p:cNvPr id="6" name="Picture 2"/>
          <p:cNvPicPr>
            <a:picLocks noChangeAspect="1" noChangeArrowheads="1"/>
          </p:cNvPicPr>
          <p:nvPr/>
        </p:nvPicPr>
        <p:blipFill>
          <a:blip r:embed="rId3" cstate="print"/>
          <a:srcRect l="48231" t="18996" r="34993" b="59513"/>
          <a:stretch>
            <a:fillRect/>
          </a:stretch>
        </p:blipFill>
        <p:spPr bwMode="auto">
          <a:xfrm>
            <a:off x="3429000" y="3733800"/>
            <a:ext cx="1219200" cy="990600"/>
          </a:xfrm>
          <a:prstGeom prst="rect">
            <a:avLst/>
          </a:prstGeom>
          <a:noFill/>
          <a:ln w="9525">
            <a:noFill/>
            <a:miter lim="800000"/>
            <a:headEnd/>
            <a:tailEnd/>
          </a:ln>
        </p:spPr>
      </p:pic>
      <p:sp>
        <p:nvSpPr>
          <p:cNvPr id="7" name="TextBox 6"/>
          <p:cNvSpPr txBox="1"/>
          <p:nvPr/>
        </p:nvSpPr>
        <p:spPr>
          <a:xfrm>
            <a:off x="457200" y="2111514"/>
            <a:ext cx="2667000" cy="707886"/>
          </a:xfrm>
          <a:prstGeom prst="rect">
            <a:avLst/>
          </a:prstGeom>
          <a:solidFill>
            <a:srgbClr val="FFFFFF"/>
          </a:solidFill>
        </p:spPr>
        <p:txBody>
          <a:bodyPr wrap="square" rtlCol="0">
            <a:spAutoFit/>
          </a:bodyPr>
          <a:lstStyle/>
          <a:p>
            <a:r>
              <a:rPr lang="en-US" sz="2000" b="1" dirty="0" smtClean="0">
                <a:solidFill>
                  <a:schemeClr val="tx1">
                    <a:lumMod val="50000"/>
                    <a:lumOff val="50000"/>
                  </a:schemeClr>
                </a:solidFill>
              </a:rPr>
              <a:t>Mary Sue Campus</a:t>
            </a:r>
          </a:p>
          <a:p>
            <a:r>
              <a:rPr lang="en-US" sz="2000" b="1" dirty="0" smtClean="0">
                <a:solidFill>
                  <a:schemeClr val="tx1">
                    <a:lumMod val="50000"/>
                    <a:lumOff val="50000"/>
                  </a:schemeClr>
                </a:solidFill>
              </a:rPr>
              <a:t>Female 10/12/2001</a:t>
            </a:r>
            <a:endParaRPr lang="en-US" sz="2000" b="1" dirty="0">
              <a:solidFill>
                <a:schemeClr val="tx1">
                  <a:lumMod val="50000"/>
                  <a:lumOff val="50000"/>
                </a:schemeClr>
              </a:solidFill>
            </a:endParaRPr>
          </a:p>
        </p:txBody>
      </p:sp>
      <p:sp>
        <p:nvSpPr>
          <p:cNvPr id="8" name="TextBox 7"/>
          <p:cNvSpPr txBox="1"/>
          <p:nvPr/>
        </p:nvSpPr>
        <p:spPr>
          <a:xfrm>
            <a:off x="381000" y="3657600"/>
            <a:ext cx="3124200" cy="1015663"/>
          </a:xfrm>
          <a:prstGeom prst="rect">
            <a:avLst/>
          </a:prstGeom>
          <a:solidFill>
            <a:srgbClr val="FFFFFF"/>
          </a:solidFill>
        </p:spPr>
        <p:txBody>
          <a:bodyPr wrap="square" rtlCol="0">
            <a:spAutoFit/>
          </a:bodyPr>
          <a:lstStyle/>
          <a:p>
            <a:r>
              <a:rPr lang="en-US" sz="2000" dirty="0" smtClean="0">
                <a:solidFill>
                  <a:schemeClr val="tx1">
                    <a:lumMod val="50000"/>
                    <a:lumOff val="50000"/>
                  </a:schemeClr>
                </a:solidFill>
              </a:rPr>
              <a:t>Mary Sue Campus</a:t>
            </a:r>
          </a:p>
          <a:p>
            <a:r>
              <a:rPr lang="en-US" sz="2000" dirty="0" smtClean="0">
                <a:solidFill>
                  <a:schemeClr val="tx1">
                    <a:lumMod val="50000"/>
                    <a:lumOff val="50000"/>
                  </a:schemeClr>
                </a:solidFill>
              </a:rPr>
              <a:t>Female 10/21/2001</a:t>
            </a:r>
          </a:p>
          <a:p>
            <a:r>
              <a:rPr lang="en-US" sz="2000" i="1" dirty="0" smtClean="0">
                <a:solidFill>
                  <a:schemeClr val="tx1">
                    <a:lumMod val="50000"/>
                    <a:lumOff val="50000"/>
                  </a:schemeClr>
                </a:solidFill>
              </a:rPr>
              <a:t>Match Score = 99</a:t>
            </a:r>
            <a:endParaRPr lang="en-US" sz="2000" i="1" dirty="0">
              <a:solidFill>
                <a:schemeClr val="tx1">
                  <a:lumMod val="50000"/>
                  <a:lumOff val="50000"/>
                </a:schemeClr>
              </a:solidFill>
            </a:endParaRPr>
          </a:p>
        </p:txBody>
      </p:sp>
      <p:pic>
        <p:nvPicPr>
          <p:cNvPr id="9" name="Picture 2"/>
          <p:cNvPicPr>
            <a:picLocks noChangeAspect="1" noChangeArrowheads="1"/>
          </p:cNvPicPr>
          <p:nvPr/>
        </p:nvPicPr>
        <p:blipFill>
          <a:blip r:embed="rId4" cstate="print"/>
          <a:srcRect l="53523" r="37367" b="83729"/>
          <a:stretch>
            <a:fillRect/>
          </a:stretch>
        </p:blipFill>
        <p:spPr bwMode="auto">
          <a:xfrm>
            <a:off x="4038600" y="1959114"/>
            <a:ext cx="609600" cy="762000"/>
          </a:xfrm>
          <a:prstGeom prst="rect">
            <a:avLst/>
          </a:prstGeom>
          <a:noFill/>
          <a:ln w="9525">
            <a:noFill/>
            <a:miter lim="800000"/>
            <a:headEnd/>
            <a:tailEnd/>
          </a:ln>
        </p:spPr>
      </p:pic>
      <p:sp>
        <p:nvSpPr>
          <p:cNvPr id="10" name="TextBox 9"/>
          <p:cNvSpPr txBox="1"/>
          <p:nvPr/>
        </p:nvSpPr>
        <p:spPr>
          <a:xfrm>
            <a:off x="2971800" y="2143780"/>
            <a:ext cx="1295400" cy="523220"/>
          </a:xfrm>
          <a:prstGeom prst="rect">
            <a:avLst/>
          </a:prstGeom>
          <a:noFill/>
        </p:spPr>
        <p:txBody>
          <a:bodyPr wrap="square" rtlCol="0">
            <a:spAutoFit/>
          </a:bodyPr>
          <a:lstStyle/>
          <a:p>
            <a:pPr algn="ctr"/>
            <a:r>
              <a:rPr lang="en-US" sz="1400" b="1" dirty="0" smtClean="0">
                <a:solidFill>
                  <a:schemeClr val="tx1">
                    <a:lumMod val="50000"/>
                    <a:lumOff val="50000"/>
                  </a:schemeClr>
                </a:solidFill>
              </a:rPr>
              <a:t>SUBMISSION RECORD</a:t>
            </a:r>
            <a:endParaRPr lang="en-US" sz="1400" b="1" dirty="0">
              <a:solidFill>
                <a:schemeClr val="tx1">
                  <a:lumMod val="50000"/>
                  <a:lumOff val="50000"/>
                </a:schemeClr>
              </a:solidFill>
            </a:endParaRPr>
          </a:p>
        </p:txBody>
      </p:sp>
    </p:spTree>
    <p:extLst>
      <p:ext uri="{BB962C8B-B14F-4D97-AF65-F5344CB8AC3E}">
        <p14:creationId xmlns="" xmlns:p14="http://schemas.microsoft.com/office/powerpoint/2010/main" val="3661091113"/>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Match Decision: No Match</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153</a:t>
            </a:fld>
            <a:endParaRPr lang="en-US" dirty="0"/>
          </a:p>
        </p:txBody>
      </p:sp>
      <p:pic>
        <p:nvPicPr>
          <p:cNvPr id="5" name="Picture 2"/>
          <p:cNvPicPr>
            <a:picLocks noChangeAspect="1" noChangeArrowheads="1"/>
          </p:cNvPicPr>
          <p:nvPr/>
        </p:nvPicPr>
        <p:blipFill>
          <a:blip r:embed="rId3" cstate="print"/>
          <a:srcRect l="57667" t="42140" r="34993" b="41329"/>
          <a:stretch>
            <a:fillRect/>
          </a:stretch>
        </p:blipFill>
        <p:spPr bwMode="auto">
          <a:xfrm>
            <a:off x="4419600" y="3833336"/>
            <a:ext cx="533400" cy="762000"/>
          </a:xfrm>
          <a:prstGeom prst="rect">
            <a:avLst/>
          </a:prstGeom>
          <a:noFill/>
          <a:ln w="9525">
            <a:noFill/>
            <a:miter lim="800000"/>
            <a:headEnd/>
            <a:tailEnd/>
          </a:ln>
        </p:spPr>
      </p:pic>
      <p:pic>
        <p:nvPicPr>
          <p:cNvPr id="6" name="Picture 2"/>
          <p:cNvPicPr>
            <a:picLocks noChangeAspect="1" noChangeArrowheads="1"/>
          </p:cNvPicPr>
          <p:nvPr/>
        </p:nvPicPr>
        <p:blipFill>
          <a:blip r:embed="rId4" cstate="print"/>
          <a:srcRect l="53523" r="37367" b="83729"/>
          <a:stretch>
            <a:fillRect/>
          </a:stretch>
        </p:blipFill>
        <p:spPr bwMode="auto">
          <a:xfrm>
            <a:off x="4404360" y="2429470"/>
            <a:ext cx="609600" cy="762000"/>
          </a:xfrm>
          <a:prstGeom prst="rect">
            <a:avLst/>
          </a:prstGeom>
          <a:noFill/>
          <a:ln w="9525">
            <a:noFill/>
            <a:miter lim="800000"/>
            <a:headEnd/>
            <a:tailEnd/>
          </a:ln>
        </p:spPr>
      </p:pic>
      <p:sp>
        <p:nvSpPr>
          <p:cNvPr id="7" name="TextBox 6"/>
          <p:cNvSpPr txBox="1"/>
          <p:nvPr/>
        </p:nvSpPr>
        <p:spPr>
          <a:xfrm>
            <a:off x="3352800" y="4029670"/>
            <a:ext cx="1295400" cy="369332"/>
          </a:xfrm>
          <a:prstGeom prst="rect">
            <a:avLst/>
          </a:prstGeom>
          <a:noFill/>
        </p:spPr>
        <p:txBody>
          <a:bodyPr wrap="square" rtlCol="0">
            <a:spAutoFit/>
          </a:bodyPr>
          <a:lstStyle/>
          <a:p>
            <a:r>
              <a:rPr lang="en-US" b="1" dirty="0" smtClean="0">
                <a:solidFill>
                  <a:schemeClr val="bg1">
                    <a:lumMod val="50000"/>
                  </a:schemeClr>
                </a:solidFill>
              </a:rPr>
              <a:t>No Match</a:t>
            </a:r>
            <a:endParaRPr lang="en-US" b="1" dirty="0">
              <a:solidFill>
                <a:schemeClr val="bg1">
                  <a:lumMod val="50000"/>
                </a:schemeClr>
              </a:solidFill>
            </a:endParaRPr>
          </a:p>
        </p:txBody>
      </p:sp>
      <p:sp>
        <p:nvSpPr>
          <p:cNvPr id="8" name="TextBox 7"/>
          <p:cNvSpPr txBox="1"/>
          <p:nvPr/>
        </p:nvSpPr>
        <p:spPr>
          <a:xfrm>
            <a:off x="5486400" y="2810470"/>
            <a:ext cx="3200400" cy="1477328"/>
          </a:xfrm>
          <a:prstGeom prst="rect">
            <a:avLst/>
          </a:prstGeom>
          <a:noFill/>
        </p:spPr>
        <p:txBody>
          <a:bodyPr wrap="square" rtlCol="0">
            <a:spAutoFit/>
          </a:bodyPr>
          <a:lstStyle/>
          <a:p>
            <a:r>
              <a:rPr lang="en-US" dirty="0" smtClean="0"/>
              <a:t>If the system finds no matching student it will assign a new student ID.  These records do not need to be reviewed.</a:t>
            </a:r>
            <a:endParaRPr lang="en-US" dirty="0"/>
          </a:p>
        </p:txBody>
      </p:sp>
      <p:sp>
        <p:nvSpPr>
          <p:cNvPr id="9" name="TextBox 8"/>
          <p:cNvSpPr txBox="1"/>
          <p:nvPr/>
        </p:nvSpPr>
        <p:spPr>
          <a:xfrm>
            <a:off x="457200" y="3724870"/>
            <a:ext cx="3048000" cy="923330"/>
          </a:xfrm>
          <a:prstGeom prst="rect">
            <a:avLst/>
          </a:prstGeom>
          <a:noFill/>
        </p:spPr>
        <p:txBody>
          <a:bodyPr wrap="square" rtlCol="0">
            <a:spAutoFit/>
          </a:bodyPr>
          <a:lstStyle/>
          <a:p>
            <a:r>
              <a:rPr lang="en-US" dirty="0" smtClean="0">
                <a:solidFill>
                  <a:schemeClr val="tx1">
                    <a:lumMod val="50000"/>
                    <a:lumOff val="50000"/>
                  </a:schemeClr>
                </a:solidFill>
              </a:rPr>
              <a:t>Pam Freshman</a:t>
            </a:r>
          </a:p>
          <a:p>
            <a:r>
              <a:rPr lang="en-US" dirty="0" smtClean="0">
                <a:solidFill>
                  <a:schemeClr val="tx1">
                    <a:lumMod val="50000"/>
                    <a:lumOff val="50000"/>
                  </a:schemeClr>
                </a:solidFill>
              </a:rPr>
              <a:t>Female 06/29/1999</a:t>
            </a:r>
          </a:p>
          <a:p>
            <a:r>
              <a:rPr lang="en-US" i="1" dirty="0" smtClean="0">
                <a:solidFill>
                  <a:schemeClr val="tx1">
                    <a:lumMod val="50000"/>
                    <a:lumOff val="50000"/>
                  </a:schemeClr>
                </a:solidFill>
              </a:rPr>
              <a:t>Match Score = 5</a:t>
            </a:r>
            <a:endParaRPr lang="en-US" i="1" dirty="0">
              <a:solidFill>
                <a:schemeClr val="tx1">
                  <a:lumMod val="50000"/>
                  <a:lumOff val="50000"/>
                </a:schemeClr>
              </a:solidFill>
            </a:endParaRPr>
          </a:p>
        </p:txBody>
      </p:sp>
      <p:sp>
        <p:nvSpPr>
          <p:cNvPr id="10" name="TextBox 9"/>
          <p:cNvSpPr txBox="1"/>
          <p:nvPr/>
        </p:nvSpPr>
        <p:spPr>
          <a:xfrm>
            <a:off x="3200400" y="2668250"/>
            <a:ext cx="1295400" cy="523220"/>
          </a:xfrm>
          <a:prstGeom prst="rect">
            <a:avLst/>
          </a:prstGeom>
          <a:noFill/>
        </p:spPr>
        <p:txBody>
          <a:bodyPr wrap="square" rtlCol="0">
            <a:spAutoFit/>
          </a:bodyPr>
          <a:lstStyle/>
          <a:p>
            <a:pPr algn="ctr"/>
            <a:r>
              <a:rPr lang="en-US" sz="1400" b="1" dirty="0" smtClean="0">
                <a:solidFill>
                  <a:schemeClr val="tx1">
                    <a:lumMod val="50000"/>
                    <a:lumOff val="50000"/>
                  </a:schemeClr>
                </a:solidFill>
              </a:rPr>
              <a:t>SUBMISSION RECORD</a:t>
            </a:r>
            <a:endParaRPr lang="en-US" sz="1400" b="1" dirty="0">
              <a:solidFill>
                <a:schemeClr val="tx1">
                  <a:lumMod val="50000"/>
                  <a:lumOff val="50000"/>
                </a:schemeClr>
              </a:solidFill>
            </a:endParaRPr>
          </a:p>
        </p:txBody>
      </p:sp>
      <p:sp>
        <p:nvSpPr>
          <p:cNvPr id="11" name="TextBox 10"/>
          <p:cNvSpPr txBox="1"/>
          <p:nvPr/>
        </p:nvSpPr>
        <p:spPr>
          <a:xfrm>
            <a:off x="304800" y="2191494"/>
            <a:ext cx="2667000" cy="707886"/>
          </a:xfrm>
          <a:prstGeom prst="rect">
            <a:avLst/>
          </a:prstGeom>
          <a:solidFill>
            <a:srgbClr val="FFFFFF"/>
          </a:solidFill>
        </p:spPr>
        <p:txBody>
          <a:bodyPr wrap="square" rtlCol="0">
            <a:spAutoFit/>
          </a:bodyPr>
          <a:lstStyle/>
          <a:p>
            <a:r>
              <a:rPr lang="en-US" sz="2000" b="1" dirty="0" smtClean="0">
                <a:solidFill>
                  <a:schemeClr val="tx1">
                    <a:lumMod val="50000"/>
                    <a:lumOff val="50000"/>
                  </a:schemeClr>
                </a:solidFill>
              </a:rPr>
              <a:t>Mary Sue Campus</a:t>
            </a:r>
          </a:p>
          <a:p>
            <a:r>
              <a:rPr lang="en-US" sz="2000" b="1" dirty="0" smtClean="0">
                <a:solidFill>
                  <a:schemeClr val="tx1">
                    <a:lumMod val="50000"/>
                    <a:lumOff val="50000"/>
                  </a:schemeClr>
                </a:solidFill>
              </a:rPr>
              <a:t>Female 10/12/2001</a:t>
            </a:r>
            <a:endParaRPr lang="en-US" sz="2000" b="1" dirty="0">
              <a:solidFill>
                <a:schemeClr val="tx1">
                  <a:lumMod val="50000"/>
                  <a:lumOff val="50000"/>
                </a:schemeClr>
              </a:solidFill>
            </a:endParaRPr>
          </a:p>
        </p:txBody>
      </p:sp>
    </p:spTree>
    <p:extLst>
      <p:ext uri="{BB962C8B-B14F-4D97-AF65-F5344CB8AC3E}">
        <p14:creationId xmlns="" xmlns:p14="http://schemas.microsoft.com/office/powerpoint/2010/main" val="2647203996"/>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Match Decision: Near Match</a:t>
            </a:r>
            <a:endParaRPr lang="en-US" dirty="0"/>
          </a:p>
        </p:txBody>
      </p:sp>
      <p:sp>
        <p:nvSpPr>
          <p:cNvPr id="3" name="Content Placeholder 2"/>
          <p:cNvSpPr>
            <a:spLocks noGrp="1"/>
          </p:cNvSpPr>
          <p:nvPr>
            <p:ph sz="quarter" idx="1"/>
          </p:nvPr>
        </p:nvSpPr>
        <p:spPr/>
        <p:txBody>
          <a:bodyPr/>
          <a:lstStyle/>
          <a:p>
            <a:r>
              <a:rPr lang="en-US" dirty="0" smtClean="0"/>
              <a:t>Near Match instances will be triggered when:</a:t>
            </a:r>
          </a:p>
          <a:p>
            <a:pPr lvl="1"/>
            <a:r>
              <a:rPr lang="en-US" dirty="0" smtClean="0"/>
              <a:t>Records fall into the Near </a:t>
            </a:r>
            <a:r>
              <a:rPr lang="en-US" dirty="0"/>
              <a:t>Match threshold (89-97)</a:t>
            </a:r>
          </a:p>
          <a:p>
            <a:pPr lvl="1"/>
            <a:r>
              <a:rPr lang="en-US" dirty="0"/>
              <a:t>Multiple </a:t>
            </a:r>
            <a:r>
              <a:rPr lang="en-US" dirty="0" smtClean="0"/>
              <a:t>Matches are identified</a:t>
            </a:r>
            <a:endParaRPr lang="en-US" dirty="0"/>
          </a:p>
          <a:p>
            <a:pPr lvl="1"/>
            <a:r>
              <a:rPr lang="en-US" dirty="0" smtClean="0"/>
              <a:t>Records are flagged by the SSN rule</a:t>
            </a:r>
            <a:endParaRPr lang="en-US" dirty="0"/>
          </a:p>
          <a:p>
            <a:pPr lvl="1"/>
            <a:r>
              <a:rPr lang="en-US" dirty="0" smtClean="0"/>
              <a:t>Records are flagged by the Twins rule</a:t>
            </a: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154</a:t>
            </a:fld>
            <a:endParaRPr lang="en-US" dirty="0"/>
          </a:p>
        </p:txBody>
      </p:sp>
    </p:spTree>
    <p:extLst>
      <p:ext uri="{BB962C8B-B14F-4D97-AF65-F5344CB8AC3E}">
        <p14:creationId xmlns="" xmlns:p14="http://schemas.microsoft.com/office/powerpoint/2010/main" val="3635645983"/>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Matches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155</a:t>
            </a:fld>
            <a:endParaRPr lang="en-US" dirty="0"/>
          </a:p>
        </p:txBody>
      </p:sp>
      <p:pic>
        <p:nvPicPr>
          <p:cNvPr id="5" name="Picture 2"/>
          <p:cNvPicPr>
            <a:picLocks noChangeAspect="1" noChangeArrowheads="1"/>
          </p:cNvPicPr>
          <p:nvPr/>
        </p:nvPicPr>
        <p:blipFill>
          <a:blip r:embed="rId3" cstate="print"/>
          <a:srcRect l="37580" b="83729"/>
          <a:stretch>
            <a:fillRect/>
          </a:stretch>
        </p:blipFill>
        <p:spPr bwMode="auto">
          <a:xfrm>
            <a:off x="2514600" y="1972270"/>
            <a:ext cx="4176713" cy="762000"/>
          </a:xfrm>
          <a:prstGeom prst="rect">
            <a:avLst/>
          </a:prstGeom>
          <a:noFill/>
          <a:ln w="9525">
            <a:noFill/>
            <a:miter lim="800000"/>
            <a:headEnd/>
            <a:tailEnd/>
          </a:ln>
        </p:spPr>
      </p:pic>
      <p:pic>
        <p:nvPicPr>
          <p:cNvPr id="6" name="Picture 2"/>
          <p:cNvPicPr>
            <a:picLocks noChangeAspect="1" noChangeArrowheads="1"/>
          </p:cNvPicPr>
          <p:nvPr/>
        </p:nvPicPr>
        <p:blipFill>
          <a:blip r:embed="rId4" cstate="print"/>
          <a:srcRect l="48231" t="18996" r="34993" b="41329"/>
          <a:stretch>
            <a:fillRect/>
          </a:stretch>
        </p:blipFill>
        <p:spPr bwMode="auto">
          <a:xfrm>
            <a:off x="2743200" y="2886670"/>
            <a:ext cx="1219200" cy="1828800"/>
          </a:xfrm>
          <a:prstGeom prst="rect">
            <a:avLst/>
          </a:prstGeom>
          <a:noFill/>
          <a:ln w="9525">
            <a:noFill/>
            <a:miter lim="800000"/>
            <a:headEnd/>
            <a:tailEnd/>
          </a:ln>
        </p:spPr>
      </p:pic>
      <p:sp>
        <p:nvSpPr>
          <p:cNvPr id="7" name="TextBox 6"/>
          <p:cNvSpPr txBox="1"/>
          <p:nvPr/>
        </p:nvSpPr>
        <p:spPr>
          <a:xfrm>
            <a:off x="4191000" y="2886670"/>
            <a:ext cx="3048000" cy="923330"/>
          </a:xfrm>
          <a:prstGeom prst="rect">
            <a:avLst/>
          </a:prstGeom>
          <a:noFill/>
        </p:spPr>
        <p:txBody>
          <a:bodyPr wrap="square" rtlCol="0">
            <a:spAutoFit/>
          </a:bodyPr>
          <a:lstStyle/>
          <a:p>
            <a:r>
              <a:rPr lang="en-US" dirty="0" smtClean="0">
                <a:solidFill>
                  <a:schemeClr val="tx1">
                    <a:lumMod val="50000"/>
                    <a:lumOff val="50000"/>
                  </a:schemeClr>
                </a:solidFill>
              </a:rPr>
              <a:t>Mary S Campus</a:t>
            </a:r>
          </a:p>
          <a:p>
            <a:r>
              <a:rPr lang="en-US" dirty="0" smtClean="0">
                <a:solidFill>
                  <a:schemeClr val="tx1">
                    <a:lumMod val="50000"/>
                    <a:lumOff val="50000"/>
                  </a:schemeClr>
                </a:solidFill>
              </a:rPr>
              <a:t>Female 10/21/2001</a:t>
            </a:r>
          </a:p>
          <a:p>
            <a:r>
              <a:rPr lang="en-US" i="1" dirty="0" smtClean="0">
                <a:solidFill>
                  <a:schemeClr val="tx1">
                    <a:lumMod val="50000"/>
                    <a:lumOff val="50000"/>
                  </a:schemeClr>
                </a:solidFill>
              </a:rPr>
              <a:t>Match Score = 98</a:t>
            </a:r>
            <a:endParaRPr lang="en-US" i="1" dirty="0">
              <a:solidFill>
                <a:schemeClr val="tx1">
                  <a:lumMod val="50000"/>
                  <a:lumOff val="50000"/>
                </a:schemeClr>
              </a:solidFill>
            </a:endParaRPr>
          </a:p>
        </p:txBody>
      </p:sp>
      <p:sp>
        <p:nvSpPr>
          <p:cNvPr id="8" name="TextBox 7"/>
          <p:cNvSpPr txBox="1"/>
          <p:nvPr/>
        </p:nvSpPr>
        <p:spPr>
          <a:xfrm>
            <a:off x="4191000" y="3801070"/>
            <a:ext cx="3048000" cy="923330"/>
          </a:xfrm>
          <a:prstGeom prst="rect">
            <a:avLst/>
          </a:prstGeom>
          <a:noFill/>
        </p:spPr>
        <p:txBody>
          <a:bodyPr wrap="square" rtlCol="0">
            <a:spAutoFit/>
          </a:bodyPr>
          <a:lstStyle/>
          <a:p>
            <a:r>
              <a:rPr lang="en-US" dirty="0" smtClean="0">
                <a:solidFill>
                  <a:schemeClr val="tx1">
                    <a:lumMod val="50000"/>
                    <a:lumOff val="50000"/>
                  </a:schemeClr>
                </a:solidFill>
              </a:rPr>
              <a:t>MarySue Campus</a:t>
            </a:r>
          </a:p>
          <a:p>
            <a:r>
              <a:rPr lang="en-US" dirty="0" smtClean="0">
                <a:solidFill>
                  <a:schemeClr val="tx1">
                    <a:lumMod val="50000"/>
                    <a:lumOff val="50000"/>
                  </a:schemeClr>
                </a:solidFill>
              </a:rPr>
              <a:t>Female 10/12/2001</a:t>
            </a:r>
          </a:p>
          <a:p>
            <a:r>
              <a:rPr lang="en-US" i="1" dirty="0" smtClean="0">
                <a:solidFill>
                  <a:schemeClr val="tx1">
                    <a:lumMod val="50000"/>
                    <a:lumOff val="50000"/>
                  </a:schemeClr>
                </a:solidFill>
              </a:rPr>
              <a:t>Match Score = 99</a:t>
            </a:r>
            <a:endParaRPr lang="en-US" i="1" dirty="0">
              <a:solidFill>
                <a:schemeClr val="tx1">
                  <a:lumMod val="50000"/>
                  <a:lumOff val="50000"/>
                </a:schemeClr>
              </a:solidFill>
            </a:endParaRPr>
          </a:p>
        </p:txBody>
      </p:sp>
      <p:sp>
        <p:nvSpPr>
          <p:cNvPr id="9" name="TextBox 8"/>
          <p:cNvSpPr txBox="1"/>
          <p:nvPr/>
        </p:nvSpPr>
        <p:spPr>
          <a:xfrm>
            <a:off x="890666" y="5221069"/>
            <a:ext cx="7502438" cy="646331"/>
          </a:xfrm>
          <a:prstGeom prst="rect">
            <a:avLst/>
          </a:prstGeom>
          <a:noFill/>
        </p:spPr>
        <p:txBody>
          <a:bodyPr wrap="none" rtlCol="0">
            <a:spAutoFit/>
          </a:bodyPr>
          <a:lstStyle/>
          <a:p>
            <a:pPr algn="ctr"/>
            <a:r>
              <a:rPr lang="en-US" dirty="0" smtClean="0"/>
              <a:t>…if two or more potential matches are found in the Match threshold, the system</a:t>
            </a:r>
          </a:p>
          <a:p>
            <a:pPr algn="ctr"/>
            <a:r>
              <a:rPr lang="en-US" dirty="0" smtClean="0"/>
              <a:t> forces a near match.</a:t>
            </a:r>
            <a:endParaRPr lang="en-US" dirty="0"/>
          </a:p>
        </p:txBody>
      </p:sp>
      <p:sp>
        <p:nvSpPr>
          <p:cNvPr id="10" name="TextBox 9"/>
          <p:cNvSpPr txBox="1"/>
          <p:nvPr/>
        </p:nvSpPr>
        <p:spPr>
          <a:xfrm>
            <a:off x="4085273" y="2048470"/>
            <a:ext cx="2667000" cy="707886"/>
          </a:xfrm>
          <a:prstGeom prst="rect">
            <a:avLst/>
          </a:prstGeom>
          <a:solidFill>
            <a:srgbClr val="FFFFFF"/>
          </a:solidFill>
        </p:spPr>
        <p:txBody>
          <a:bodyPr wrap="square" rtlCol="0">
            <a:spAutoFit/>
          </a:bodyPr>
          <a:lstStyle/>
          <a:p>
            <a:r>
              <a:rPr lang="en-US" sz="2000" b="1" dirty="0" smtClean="0"/>
              <a:t>Mary Sue Campus</a:t>
            </a:r>
          </a:p>
          <a:p>
            <a:r>
              <a:rPr lang="en-US" sz="2000" b="1" dirty="0" smtClean="0"/>
              <a:t>Female 10/12/2001</a:t>
            </a:r>
            <a:endParaRPr lang="en-US" sz="2000" b="1" dirty="0"/>
          </a:p>
        </p:txBody>
      </p:sp>
    </p:spTree>
    <p:extLst>
      <p:ext uri="{BB962C8B-B14F-4D97-AF65-F5344CB8AC3E}">
        <p14:creationId xmlns="" xmlns:p14="http://schemas.microsoft.com/office/powerpoint/2010/main" val="254538804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Twins Rule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156</a:t>
            </a:fld>
            <a:endParaRPr lang="en-US" dirty="0"/>
          </a:p>
        </p:txBody>
      </p:sp>
      <p:pic>
        <p:nvPicPr>
          <p:cNvPr id="5" name="Picture 2"/>
          <p:cNvPicPr>
            <a:picLocks noChangeAspect="1" noChangeArrowheads="1"/>
          </p:cNvPicPr>
          <p:nvPr/>
        </p:nvPicPr>
        <p:blipFill rotWithShape="1">
          <a:blip r:embed="rId3" cstate="print"/>
          <a:srcRect l="48231" t="39027" r="34993" b="41329"/>
          <a:stretch/>
        </p:blipFill>
        <p:spPr bwMode="auto">
          <a:xfrm>
            <a:off x="1981200" y="3361730"/>
            <a:ext cx="1219200" cy="905470"/>
          </a:xfrm>
          <a:prstGeom prst="rect">
            <a:avLst/>
          </a:prstGeom>
          <a:noFill/>
          <a:ln w="9525">
            <a:noFill/>
            <a:miter lim="800000"/>
            <a:headEnd/>
            <a:tailEnd/>
          </a:ln>
        </p:spPr>
      </p:pic>
      <p:sp>
        <p:nvSpPr>
          <p:cNvPr id="6" name="TextBox 5"/>
          <p:cNvSpPr txBox="1"/>
          <p:nvPr/>
        </p:nvSpPr>
        <p:spPr>
          <a:xfrm>
            <a:off x="3352800" y="2438400"/>
            <a:ext cx="3048000" cy="923330"/>
          </a:xfrm>
          <a:prstGeom prst="rect">
            <a:avLst/>
          </a:prstGeom>
          <a:noFill/>
        </p:spPr>
        <p:txBody>
          <a:bodyPr wrap="square" rtlCol="0">
            <a:spAutoFit/>
          </a:bodyPr>
          <a:lstStyle/>
          <a:p>
            <a:r>
              <a:rPr lang="en-US" dirty="0" smtClean="0">
                <a:solidFill>
                  <a:schemeClr val="tx1">
                    <a:lumMod val="50000"/>
                    <a:lumOff val="50000"/>
                  </a:schemeClr>
                </a:solidFill>
              </a:rPr>
              <a:t>Mary Sue Campus</a:t>
            </a:r>
          </a:p>
          <a:p>
            <a:r>
              <a:rPr lang="en-US" dirty="0" smtClean="0">
                <a:solidFill>
                  <a:schemeClr val="tx1">
                    <a:lumMod val="50000"/>
                    <a:lumOff val="50000"/>
                  </a:schemeClr>
                </a:solidFill>
              </a:rPr>
              <a:t>District Code: 1234</a:t>
            </a:r>
          </a:p>
          <a:p>
            <a:r>
              <a:rPr lang="en-US" i="1" dirty="0" smtClean="0">
                <a:solidFill>
                  <a:schemeClr val="tx1">
                    <a:lumMod val="50000"/>
                    <a:lumOff val="50000"/>
                  </a:schemeClr>
                </a:solidFill>
              </a:rPr>
              <a:t>Local ID:  3456</a:t>
            </a:r>
            <a:endParaRPr lang="en-US" i="1" dirty="0">
              <a:solidFill>
                <a:schemeClr val="tx1">
                  <a:lumMod val="50000"/>
                  <a:lumOff val="50000"/>
                </a:schemeClr>
              </a:solidFill>
            </a:endParaRPr>
          </a:p>
        </p:txBody>
      </p:sp>
      <p:sp>
        <p:nvSpPr>
          <p:cNvPr id="7" name="TextBox 6"/>
          <p:cNvSpPr txBox="1"/>
          <p:nvPr/>
        </p:nvSpPr>
        <p:spPr>
          <a:xfrm>
            <a:off x="3352800" y="3352800"/>
            <a:ext cx="3048000" cy="923330"/>
          </a:xfrm>
          <a:prstGeom prst="rect">
            <a:avLst/>
          </a:prstGeom>
          <a:noFill/>
        </p:spPr>
        <p:txBody>
          <a:bodyPr wrap="square" rtlCol="0">
            <a:spAutoFit/>
          </a:bodyPr>
          <a:lstStyle/>
          <a:p>
            <a:r>
              <a:rPr lang="en-US" dirty="0" smtClean="0">
                <a:solidFill>
                  <a:schemeClr val="tx1">
                    <a:lumMod val="50000"/>
                    <a:lumOff val="50000"/>
                  </a:schemeClr>
                </a:solidFill>
              </a:rPr>
              <a:t>Mary Sue Campus</a:t>
            </a:r>
          </a:p>
          <a:p>
            <a:r>
              <a:rPr lang="en-US" dirty="0" smtClean="0">
                <a:solidFill>
                  <a:schemeClr val="tx1">
                    <a:lumMod val="50000"/>
                    <a:lumOff val="50000"/>
                  </a:schemeClr>
                </a:solidFill>
              </a:rPr>
              <a:t>District Code:  1234</a:t>
            </a:r>
          </a:p>
          <a:p>
            <a:r>
              <a:rPr lang="en-US" i="1" dirty="0" smtClean="0">
                <a:solidFill>
                  <a:schemeClr val="tx1">
                    <a:lumMod val="50000"/>
                    <a:lumOff val="50000"/>
                  </a:schemeClr>
                </a:solidFill>
              </a:rPr>
              <a:t>Local ID:  9876</a:t>
            </a:r>
            <a:endParaRPr lang="en-US" i="1" dirty="0">
              <a:solidFill>
                <a:schemeClr val="tx1">
                  <a:lumMod val="50000"/>
                  <a:lumOff val="50000"/>
                </a:schemeClr>
              </a:solidFill>
            </a:endParaRPr>
          </a:p>
        </p:txBody>
      </p:sp>
      <p:sp>
        <p:nvSpPr>
          <p:cNvPr id="8" name="Rectangle 7"/>
          <p:cNvSpPr/>
          <p:nvPr/>
        </p:nvSpPr>
        <p:spPr>
          <a:xfrm>
            <a:off x="1143000" y="4800600"/>
            <a:ext cx="6553200" cy="646331"/>
          </a:xfrm>
          <a:prstGeom prst="rect">
            <a:avLst/>
          </a:prstGeom>
        </p:spPr>
        <p:txBody>
          <a:bodyPr wrap="square">
            <a:spAutoFit/>
          </a:bodyPr>
          <a:lstStyle/>
          <a:p>
            <a:pPr algn="ctr"/>
            <a:r>
              <a:rPr lang="en-US" dirty="0" smtClean="0"/>
              <a:t> …if a match is found and the district code is the same but the local ID is different, the system forces a near match.</a:t>
            </a:r>
            <a:endParaRPr lang="en-US" dirty="0"/>
          </a:p>
        </p:txBody>
      </p:sp>
      <p:pic>
        <p:nvPicPr>
          <p:cNvPr id="9" name="Picture 2"/>
          <p:cNvPicPr>
            <a:picLocks noChangeAspect="1" noChangeArrowheads="1"/>
          </p:cNvPicPr>
          <p:nvPr/>
        </p:nvPicPr>
        <p:blipFill rotWithShape="1">
          <a:blip r:embed="rId4" cstate="print"/>
          <a:srcRect l="37580" r="38050" b="83729"/>
          <a:stretch/>
        </p:blipFill>
        <p:spPr bwMode="auto">
          <a:xfrm>
            <a:off x="1600200" y="2519065"/>
            <a:ext cx="1630681" cy="762000"/>
          </a:xfrm>
          <a:prstGeom prst="rect">
            <a:avLst/>
          </a:prstGeom>
          <a:noFill/>
          <a:ln w="9525">
            <a:noFill/>
            <a:miter lim="800000"/>
            <a:headEnd/>
            <a:tailEnd/>
          </a:ln>
        </p:spPr>
      </p:pic>
    </p:spTree>
    <p:extLst>
      <p:ext uri="{BB962C8B-B14F-4D97-AF65-F5344CB8AC3E}">
        <p14:creationId xmlns="" xmlns:p14="http://schemas.microsoft.com/office/powerpoint/2010/main" val="3882603265"/>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SSNs Different</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157</a:t>
            </a:fld>
            <a:endParaRPr lang="en-US" dirty="0"/>
          </a:p>
        </p:txBody>
      </p:sp>
      <p:sp>
        <p:nvSpPr>
          <p:cNvPr id="5" name="Rectangle 4"/>
          <p:cNvSpPr/>
          <p:nvPr/>
        </p:nvSpPr>
        <p:spPr>
          <a:xfrm>
            <a:off x="1234440" y="5105400"/>
            <a:ext cx="6858000" cy="646331"/>
          </a:xfrm>
          <a:prstGeom prst="rect">
            <a:avLst/>
          </a:prstGeom>
        </p:spPr>
        <p:txBody>
          <a:bodyPr wrap="square">
            <a:spAutoFit/>
          </a:bodyPr>
          <a:lstStyle/>
          <a:p>
            <a:pPr algn="ctr"/>
            <a:r>
              <a:rPr lang="en-US" dirty="0" smtClean="0"/>
              <a:t>…if a match is found but the SSNs or S-Numbers are different between the records, the system forces a near match.</a:t>
            </a:r>
            <a:endParaRPr lang="en-US" dirty="0"/>
          </a:p>
        </p:txBody>
      </p:sp>
      <p:pic>
        <p:nvPicPr>
          <p:cNvPr id="6" name="Picture 2"/>
          <p:cNvPicPr>
            <a:picLocks noChangeAspect="1" noChangeArrowheads="1"/>
          </p:cNvPicPr>
          <p:nvPr/>
        </p:nvPicPr>
        <p:blipFill>
          <a:blip r:embed="rId3" cstate="print"/>
          <a:srcRect l="48231" t="42140" r="34993" b="41329"/>
          <a:stretch>
            <a:fillRect/>
          </a:stretch>
        </p:blipFill>
        <p:spPr bwMode="auto">
          <a:xfrm>
            <a:off x="2895600" y="3352800"/>
            <a:ext cx="1219200" cy="762000"/>
          </a:xfrm>
          <a:prstGeom prst="rect">
            <a:avLst/>
          </a:prstGeom>
          <a:noFill/>
          <a:ln w="9525">
            <a:noFill/>
            <a:miter lim="800000"/>
            <a:headEnd/>
            <a:tailEnd/>
          </a:ln>
        </p:spPr>
      </p:pic>
      <p:sp>
        <p:nvSpPr>
          <p:cNvPr id="7" name="TextBox 6"/>
          <p:cNvSpPr txBox="1"/>
          <p:nvPr/>
        </p:nvSpPr>
        <p:spPr>
          <a:xfrm>
            <a:off x="4191000" y="3352800"/>
            <a:ext cx="3048000" cy="923330"/>
          </a:xfrm>
          <a:prstGeom prst="rect">
            <a:avLst/>
          </a:prstGeom>
          <a:noFill/>
        </p:spPr>
        <p:txBody>
          <a:bodyPr wrap="square" rtlCol="0">
            <a:spAutoFit/>
          </a:bodyPr>
          <a:lstStyle/>
          <a:p>
            <a:r>
              <a:rPr lang="en-US" dirty="0" smtClean="0">
                <a:solidFill>
                  <a:schemeClr val="tx1">
                    <a:lumMod val="50000"/>
                    <a:lumOff val="50000"/>
                  </a:schemeClr>
                </a:solidFill>
              </a:rPr>
              <a:t>Mary Sue Campus</a:t>
            </a:r>
          </a:p>
          <a:p>
            <a:r>
              <a:rPr lang="en-US" dirty="0" smtClean="0">
                <a:solidFill>
                  <a:schemeClr val="tx1">
                    <a:lumMod val="50000"/>
                    <a:lumOff val="50000"/>
                  </a:schemeClr>
                </a:solidFill>
              </a:rPr>
              <a:t>SSN:  111-22-4455</a:t>
            </a:r>
          </a:p>
          <a:p>
            <a:r>
              <a:rPr lang="en-US" i="1" dirty="0" smtClean="0">
                <a:solidFill>
                  <a:schemeClr val="tx1">
                    <a:lumMod val="50000"/>
                    <a:lumOff val="50000"/>
                  </a:schemeClr>
                </a:solidFill>
              </a:rPr>
              <a:t>Match Score:  98</a:t>
            </a:r>
          </a:p>
        </p:txBody>
      </p:sp>
      <p:pic>
        <p:nvPicPr>
          <p:cNvPr id="8" name="Picture 2"/>
          <p:cNvPicPr>
            <a:picLocks noChangeAspect="1" noChangeArrowheads="1"/>
          </p:cNvPicPr>
          <p:nvPr/>
        </p:nvPicPr>
        <p:blipFill>
          <a:blip r:embed="rId4" cstate="print"/>
          <a:srcRect l="37580" r="37367" b="83729"/>
          <a:stretch>
            <a:fillRect/>
          </a:stretch>
        </p:blipFill>
        <p:spPr bwMode="auto">
          <a:xfrm>
            <a:off x="2560320" y="2310229"/>
            <a:ext cx="1676400" cy="762000"/>
          </a:xfrm>
          <a:prstGeom prst="rect">
            <a:avLst/>
          </a:prstGeom>
          <a:noFill/>
          <a:ln w="9525">
            <a:noFill/>
            <a:miter lim="800000"/>
            <a:headEnd/>
            <a:tailEnd/>
          </a:ln>
        </p:spPr>
      </p:pic>
      <p:sp>
        <p:nvSpPr>
          <p:cNvPr id="9" name="TextBox 8"/>
          <p:cNvSpPr txBox="1"/>
          <p:nvPr/>
        </p:nvSpPr>
        <p:spPr>
          <a:xfrm>
            <a:off x="4191000" y="2325469"/>
            <a:ext cx="3048000" cy="646331"/>
          </a:xfrm>
          <a:prstGeom prst="rect">
            <a:avLst/>
          </a:prstGeom>
          <a:noFill/>
        </p:spPr>
        <p:txBody>
          <a:bodyPr wrap="square" rtlCol="0">
            <a:spAutoFit/>
          </a:bodyPr>
          <a:lstStyle/>
          <a:p>
            <a:r>
              <a:rPr lang="en-US" dirty="0" smtClean="0"/>
              <a:t>Mary Sue Campus</a:t>
            </a:r>
          </a:p>
          <a:p>
            <a:r>
              <a:rPr lang="en-US" dirty="0" smtClean="0"/>
              <a:t>SSN:  333-44-8899</a:t>
            </a:r>
          </a:p>
        </p:txBody>
      </p:sp>
    </p:spTree>
    <p:extLst>
      <p:ext uri="{BB962C8B-B14F-4D97-AF65-F5344CB8AC3E}">
        <p14:creationId xmlns="" xmlns:p14="http://schemas.microsoft.com/office/powerpoint/2010/main" val="66628165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SSNs Same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158</a:t>
            </a:fld>
            <a:endParaRPr lang="en-US" dirty="0"/>
          </a:p>
        </p:txBody>
      </p:sp>
      <p:pic>
        <p:nvPicPr>
          <p:cNvPr id="5" name="Picture 2"/>
          <p:cNvPicPr>
            <a:picLocks noChangeAspect="1" noChangeArrowheads="1"/>
          </p:cNvPicPr>
          <p:nvPr/>
        </p:nvPicPr>
        <p:blipFill>
          <a:blip r:embed="rId3" cstate="print"/>
          <a:srcRect l="37580" r="37367" b="83729"/>
          <a:stretch>
            <a:fillRect/>
          </a:stretch>
        </p:blipFill>
        <p:spPr bwMode="auto">
          <a:xfrm>
            <a:off x="2514600" y="2429411"/>
            <a:ext cx="1676400" cy="762000"/>
          </a:xfrm>
          <a:prstGeom prst="rect">
            <a:avLst/>
          </a:prstGeom>
          <a:noFill/>
          <a:ln w="9525">
            <a:noFill/>
            <a:miter lim="800000"/>
            <a:headEnd/>
            <a:tailEnd/>
          </a:ln>
        </p:spPr>
      </p:pic>
      <p:pic>
        <p:nvPicPr>
          <p:cNvPr id="6" name="Picture 2"/>
          <p:cNvPicPr>
            <a:picLocks noChangeAspect="1" noChangeArrowheads="1"/>
          </p:cNvPicPr>
          <p:nvPr/>
        </p:nvPicPr>
        <p:blipFill>
          <a:blip r:embed="rId4" cstate="print"/>
          <a:srcRect l="48231" t="42140" r="34993" b="41329"/>
          <a:stretch>
            <a:fillRect/>
          </a:stretch>
        </p:blipFill>
        <p:spPr bwMode="auto">
          <a:xfrm>
            <a:off x="2895600" y="3352800"/>
            <a:ext cx="1219200" cy="762000"/>
          </a:xfrm>
          <a:prstGeom prst="rect">
            <a:avLst/>
          </a:prstGeom>
          <a:noFill/>
          <a:ln w="9525">
            <a:noFill/>
            <a:miter lim="800000"/>
            <a:headEnd/>
            <a:tailEnd/>
          </a:ln>
        </p:spPr>
      </p:pic>
      <p:sp>
        <p:nvSpPr>
          <p:cNvPr id="7" name="TextBox 6"/>
          <p:cNvSpPr txBox="1"/>
          <p:nvPr/>
        </p:nvSpPr>
        <p:spPr>
          <a:xfrm>
            <a:off x="4191000" y="2554069"/>
            <a:ext cx="3048000" cy="646331"/>
          </a:xfrm>
          <a:prstGeom prst="rect">
            <a:avLst/>
          </a:prstGeom>
          <a:noFill/>
        </p:spPr>
        <p:txBody>
          <a:bodyPr wrap="square" rtlCol="0">
            <a:spAutoFit/>
          </a:bodyPr>
          <a:lstStyle/>
          <a:p>
            <a:r>
              <a:rPr lang="en-US" dirty="0" smtClean="0"/>
              <a:t>Mary Sue Campus</a:t>
            </a:r>
          </a:p>
          <a:p>
            <a:r>
              <a:rPr lang="en-US" dirty="0" smtClean="0"/>
              <a:t>SSN:  333-44-8899</a:t>
            </a:r>
          </a:p>
        </p:txBody>
      </p:sp>
      <p:sp>
        <p:nvSpPr>
          <p:cNvPr id="8" name="TextBox 7"/>
          <p:cNvSpPr txBox="1"/>
          <p:nvPr/>
        </p:nvSpPr>
        <p:spPr>
          <a:xfrm>
            <a:off x="4191000" y="3352800"/>
            <a:ext cx="3048000" cy="646331"/>
          </a:xfrm>
          <a:prstGeom prst="rect">
            <a:avLst/>
          </a:prstGeom>
          <a:noFill/>
        </p:spPr>
        <p:txBody>
          <a:bodyPr wrap="square" rtlCol="0">
            <a:spAutoFit/>
          </a:bodyPr>
          <a:lstStyle/>
          <a:p>
            <a:r>
              <a:rPr lang="en-US" dirty="0" smtClean="0">
                <a:solidFill>
                  <a:schemeClr val="tx1">
                    <a:lumMod val="50000"/>
                    <a:lumOff val="50000"/>
                  </a:schemeClr>
                </a:solidFill>
              </a:rPr>
              <a:t>Pam Freshman</a:t>
            </a:r>
          </a:p>
          <a:p>
            <a:r>
              <a:rPr lang="en-US" dirty="0" smtClean="0">
                <a:solidFill>
                  <a:schemeClr val="tx1">
                    <a:lumMod val="50000"/>
                    <a:lumOff val="50000"/>
                  </a:schemeClr>
                </a:solidFill>
              </a:rPr>
              <a:t>SSN:  333-44-8899</a:t>
            </a:r>
          </a:p>
        </p:txBody>
      </p:sp>
      <p:sp>
        <p:nvSpPr>
          <p:cNvPr id="9" name="TextBox 8"/>
          <p:cNvSpPr txBox="1"/>
          <p:nvPr/>
        </p:nvSpPr>
        <p:spPr>
          <a:xfrm>
            <a:off x="897813" y="5486400"/>
            <a:ext cx="7481535" cy="646331"/>
          </a:xfrm>
          <a:prstGeom prst="rect">
            <a:avLst/>
          </a:prstGeom>
          <a:noFill/>
        </p:spPr>
        <p:txBody>
          <a:bodyPr wrap="none" rtlCol="0">
            <a:spAutoFit/>
          </a:bodyPr>
          <a:lstStyle/>
          <a:p>
            <a:pPr algn="ctr"/>
            <a:r>
              <a:rPr lang="en-US" dirty="0" smtClean="0"/>
              <a:t>…if no match is found but the SSN or S-Number submitted is the same </a:t>
            </a:r>
          </a:p>
          <a:p>
            <a:pPr algn="ctr"/>
            <a:r>
              <a:rPr lang="en-US" dirty="0" smtClean="0"/>
              <a:t>as an existing record, the system forces a near match.</a:t>
            </a:r>
            <a:endParaRPr lang="en-US" dirty="0"/>
          </a:p>
        </p:txBody>
      </p:sp>
    </p:spTree>
    <p:extLst>
      <p:ext uri="{BB962C8B-B14F-4D97-AF65-F5344CB8AC3E}">
        <p14:creationId xmlns="" xmlns:p14="http://schemas.microsoft.com/office/powerpoint/2010/main" val="2968157955"/>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Assign State ID</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159</a:t>
            </a:fld>
            <a:endParaRPr lang="en-US" dirty="0"/>
          </a:p>
        </p:txBody>
      </p:sp>
      <p:graphicFrame>
        <p:nvGraphicFramePr>
          <p:cNvPr id="5" name="Diagram 4"/>
          <p:cNvGraphicFramePr/>
          <p:nvPr>
            <p:extLst>
              <p:ext uri="{D42A27DB-BD31-4B8C-83A1-F6EECF244321}">
                <p14:modId xmlns="" xmlns:p14="http://schemas.microsoft.com/office/powerpoint/2010/main" val="2166249027"/>
              </p:ext>
            </p:extLst>
          </p:nvPr>
        </p:nvGraphicFramePr>
        <p:xfrm>
          <a:off x="1524000" y="19812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40774414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nchorCtr="0">
            <a:noAutofit/>
          </a:bodyPr>
          <a:lstStyle/>
          <a:p>
            <a:r>
              <a:rPr lang="en-US" sz="3000" dirty="0" smtClean="0"/>
              <a:t>Level </a:t>
            </a:r>
            <a:r>
              <a:rPr lang="en-US" dirty="0" smtClean="0"/>
              <a:t>3 </a:t>
            </a:r>
            <a:r>
              <a:rPr lang="en-US" sz="3000" dirty="0" smtClean="0"/>
              <a:t>Roles and Acces</a:t>
            </a:r>
            <a:r>
              <a:rPr lang="en-US" dirty="0" smtClean="0"/>
              <a:t>s Levels	</a:t>
            </a:r>
            <a:endParaRPr lang="en-US" sz="3000" dirty="0"/>
          </a:p>
        </p:txBody>
      </p:sp>
      <p:sp>
        <p:nvSpPr>
          <p:cNvPr id="3" name="Slide Number Placeholder 2"/>
          <p:cNvSpPr>
            <a:spLocks noGrp="1"/>
          </p:cNvSpPr>
          <p:nvPr>
            <p:ph type="sldNum" sz="quarter" idx="11"/>
          </p:nvPr>
        </p:nvSpPr>
        <p:spPr/>
        <p:txBody>
          <a:bodyPr>
            <a:normAutofit fontScale="92500" lnSpcReduction="20000"/>
          </a:bodyPr>
          <a:lstStyle/>
          <a:p>
            <a:fld id="{2F0C4421-5918-4AA3-AE4A-C36EDD2FD6EB}" type="slidenum">
              <a:rPr lang="en-US" smtClean="0"/>
              <a:pPr/>
              <a:t>16</a:t>
            </a:fld>
            <a:endParaRPr lang="en-US" dirty="0"/>
          </a:p>
        </p:txBody>
      </p:sp>
    </p:spTree>
    <p:extLst>
      <p:ext uri="{BB962C8B-B14F-4D97-AF65-F5344CB8AC3E}">
        <p14:creationId xmlns="" xmlns:p14="http://schemas.microsoft.com/office/powerpoint/2010/main" val="1661076361"/>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Unique ID Match Resolution</a:t>
            </a:r>
            <a:endParaRPr lang="en-US" dirty="0"/>
          </a:p>
        </p:txBody>
      </p:sp>
      <p:sp>
        <p:nvSpPr>
          <p:cNvPr id="3" name="Content Placeholder 2"/>
          <p:cNvSpPr>
            <a:spLocks noGrp="1"/>
          </p:cNvSpPr>
          <p:nvPr>
            <p:ph sz="quarter" idx="1"/>
          </p:nvPr>
        </p:nvSpPr>
        <p:spPr/>
        <p:txBody>
          <a:bodyPr/>
          <a:lstStyle/>
          <a:p>
            <a:r>
              <a:rPr lang="en-US" dirty="0" smtClean="0"/>
              <a:t>Level 2 also assists the LEAs with match resolution</a:t>
            </a:r>
          </a:p>
          <a:p>
            <a:r>
              <a:rPr lang="en-US" dirty="0" smtClean="0"/>
              <a:t>Level 2 can communicate with the Level 1 Unique ID support contacts and other Level 2 support contacts to resolve near matches</a:t>
            </a:r>
          </a:p>
          <a:p>
            <a:r>
              <a:rPr lang="en-US" dirty="0" smtClean="0"/>
              <a:t>Level 3 is responsible for resolving the queue of Shared and Duplicate IDs</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160</a:t>
            </a:fld>
            <a:endParaRPr lang="en-US" dirty="0"/>
          </a:p>
        </p:txBody>
      </p:sp>
    </p:spTree>
    <p:extLst>
      <p:ext uri="{BB962C8B-B14F-4D97-AF65-F5344CB8AC3E}">
        <p14:creationId xmlns="" xmlns:p14="http://schemas.microsoft.com/office/powerpoint/2010/main" val="1465925434"/>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Troubleshooting Checklist TSDS </a:t>
            </a:r>
            <a:br>
              <a:rPr lang="en-US" sz="2400" dirty="0" smtClean="0"/>
            </a:br>
            <a:r>
              <a:rPr lang="en-US" sz="2400" dirty="0" smtClean="0"/>
              <a:t>Unique ID Match Resolution</a:t>
            </a:r>
            <a:endParaRPr lang="en-US" sz="2400"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3937075768"/>
              </p:ext>
            </p:extLst>
          </p:nvPr>
        </p:nvGraphicFramePr>
        <p:xfrm>
          <a:off x="762000" y="1752600"/>
          <a:ext cx="7696200" cy="2430306"/>
        </p:xfrm>
        <a:graphic>
          <a:graphicData uri="http://schemas.openxmlformats.org/drawingml/2006/table">
            <a:tbl>
              <a:tblPr firstRow="1" firstCol="1" bandRow="1">
                <a:tableStyleId>{5C22544A-7EE6-4342-B048-85BDC9FD1C3A}</a:tableStyleId>
              </a:tblPr>
              <a:tblGrid>
                <a:gridCol w="4842074"/>
                <a:gridCol w="2854126"/>
              </a:tblGrid>
              <a:tr h="444342">
                <a:tc>
                  <a:txBody>
                    <a:bodyPr/>
                    <a:lstStyle/>
                    <a:p>
                      <a:pPr marL="0" marR="0" indent="0">
                        <a:spcBef>
                          <a:spcPts val="0"/>
                        </a:spcBef>
                        <a:spcAft>
                          <a:spcPts val="0"/>
                        </a:spcAft>
                        <a:buFontTx/>
                        <a:buNone/>
                      </a:pPr>
                      <a:r>
                        <a:rPr lang="en-US" sz="1800" b="1" dirty="0">
                          <a:solidFill>
                            <a:srgbClr val="FFFFFF"/>
                          </a:solidFill>
                          <a:effectLst/>
                        </a:rPr>
                        <a:t>Action </a:t>
                      </a:r>
                      <a:r>
                        <a:rPr lang="en-US" sz="1800" b="1" dirty="0" smtClean="0">
                          <a:solidFill>
                            <a:srgbClr val="FFFFFF"/>
                          </a:solidFill>
                          <a:effectLst/>
                        </a:rPr>
                        <a:t>Item: </a:t>
                      </a:r>
                      <a:r>
                        <a:rPr lang="en-US" dirty="0" smtClean="0">
                          <a:solidFill>
                            <a:srgbClr val="FFFFFF"/>
                          </a:solidFill>
                        </a:rPr>
                        <a:t>TSDS Unique</a:t>
                      </a:r>
                      <a:r>
                        <a:rPr lang="en-US" baseline="0" dirty="0" smtClean="0">
                          <a:solidFill>
                            <a:srgbClr val="FFFFFF"/>
                          </a:solidFill>
                        </a:rPr>
                        <a:t> ID Match Resolution</a:t>
                      </a:r>
                      <a:endParaRPr lang="en-US" sz="1800" b="1" dirty="0">
                        <a:solidFill>
                          <a:srgbClr val="FFFFFF"/>
                        </a:solidFill>
                        <a:effectLst/>
                        <a:latin typeface="Calibri"/>
                        <a:ea typeface="Times New Roman"/>
                        <a:cs typeface="Times New Roman"/>
                      </a:endParaRPr>
                    </a:p>
                  </a:txBody>
                  <a:tcPr marL="68580" marR="68580" marT="0" marB="0"/>
                </a:tc>
                <a:tc>
                  <a:txBody>
                    <a:bodyPr/>
                    <a:lstStyle/>
                    <a:p>
                      <a:pPr marL="1074420" marR="0" indent="-1074420">
                        <a:spcBef>
                          <a:spcPts val="0"/>
                        </a:spcBef>
                        <a:spcAft>
                          <a:spcPts val="0"/>
                        </a:spcAft>
                      </a:pPr>
                      <a:r>
                        <a:rPr lang="en-US" sz="1800" b="1" dirty="0">
                          <a:solidFill>
                            <a:srgbClr val="FFFFFF"/>
                          </a:solidFill>
                          <a:effectLst/>
                        </a:rPr>
                        <a:t> </a:t>
                      </a:r>
                      <a:endParaRPr lang="en-US" sz="1800" b="1" dirty="0">
                        <a:solidFill>
                          <a:srgbClr val="FFFFFF"/>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b="0" dirty="0" smtClean="0">
                          <a:solidFill>
                            <a:srgbClr val="FFFFFF"/>
                          </a:solidFill>
                          <a:effectLst/>
                          <a:latin typeface="+mn-lt"/>
                          <a:ea typeface="+mn-ea"/>
                          <a:cs typeface="+mn-cs"/>
                        </a:rPr>
                        <a:t>Did you investigate</a:t>
                      </a:r>
                      <a:r>
                        <a:rPr lang="en-US" sz="1800" b="0" baseline="0" dirty="0" smtClean="0">
                          <a:solidFill>
                            <a:srgbClr val="FFFFFF"/>
                          </a:solidFill>
                          <a:effectLst/>
                          <a:latin typeface="+mn-lt"/>
                          <a:ea typeface="+mn-ea"/>
                          <a:cs typeface="+mn-cs"/>
                        </a:rPr>
                        <a:t> the Near Match instance at the LEA?</a:t>
                      </a: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0"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b="0" dirty="0" smtClean="0">
                          <a:solidFill>
                            <a:srgbClr val="FFFFFF"/>
                          </a:solidFill>
                          <a:effectLst/>
                          <a:latin typeface="+mn-lt"/>
                          <a:ea typeface="Times New Roman"/>
                          <a:cs typeface="Times New Roman"/>
                        </a:rPr>
                        <a:t>Is this</a:t>
                      </a:r>
                      <a:r>
                        <a:rPr lang="en-US" sz="1800" b="0" baseline="0" dirty="0" smtClean="0">
                          <a:solidFill>
                            <a:srgbClr val="FFFFFF"/>
                          </a:solidFill>
                          <a:effectLst/>
                          <a:latin typeface="+mn-lt"/>
                          <a:ea typeface="Times New Roman"/>
                          <a:cs typeface="Times New Roman"/>
                        </a:rPr>
                        <a:t> potentially a Shared ID?</a:t>
                      </a: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b="0" dirty="0" smtClean="0">
                          <a:solidFill>
                            <a:srgbClr val="FFFFFF"/>
                          </a:solidFill>
                          <a:effectLst/>
                          <a:latin typeface="+mn-lt"/>
                          <a:ea typeface="Times New Roman"/>
                          <a:cs typeface="Times New Roman"/>
                        </a:rPr>
                        <a:t>Is this potentially a Duplicate ID?</a:t>
                      </a: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161</a:t>
            </a:fld>
            <a:endParaRPr lang="en-US" dirty="0"/>
          </a:p>
        </p:txBody>
      </p:sp>
    </p:spTree>
    <p:extLst>
      <p:ext uri="{BB962C8B-B14F-4D97-AF65-F5344CB8AC3E}">
        <p14:creationId xmlns="" xmlns:p14="http://schemas.microsoft.com/office/powerpoint/2010/main" val="2176398721"/>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Troubleshooting PEIMS Application</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162</a:t>
            </a:fld>
            <a:endParaRPr lang="en-US" dirty="0"/>
          </a:p>
        </p:txBody>
      </p:sp>
    </p:spTree>
    <p:extLst>
      <p:ext uri="{BB962C8B-B14F-4D97-AF65-F5344CB8AC3E}">
        <p14:creationId xmlns="" xmlns:p14="http://schemas.microsoft.com/office/powerpoint/2010/main" val="2751372856"/>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PEIMS Application</a:t>
            </a:r>
            <a:endParaRPr lang="en-US" dirty="0"/>
          </a:p>
        </p:txBody>
      </p:sp>
      <p:sp>
        <p:nvSpPr>
          <p:cNvPr id="3" name="Content Placeholder 2"/>
          <p:cNvSpPr>
            <a:spLocks noGrp="1"/>
          </p:cNvSpPr>
          <p:nvPr>
            <p:ph sz="quarter" idx="1"/>
          </p:nvPr>
        </p:nvSpPr>
        <p:spPr/>
        <p:txBody>
          <a:bodyPr/>
          <a:lstStyle/>
          <a:p>
            <a:r>
              <a:rPr lang="en-US" dirty="0" smtClean="0"/>
              <a:t>Placeholder for PEIMS training materials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163</a:t>
            </a:fld>
            <a:endParaRPr lang="en-US" dirty="0"/>
          </a:p>
        </p:txBody>
      </p:sp>
    </p:spTree>
    <p:extLst>
      <p:ext uri="{BB962C8B-B14F-4D97-AF65-F5344CB8AC3E}">
        <p14:creationId xmlns="" xmlns:p14="http://schemas.microsoft.com/office/powerpoint/2010/main" val="1500868375"/>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Troubleshooting Checklist PEIMS </a:t>
            </a:r>
            <a:endParaRPr lang="en-US" sz="2400"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3135729734"/>
              </p:ext>
            </p:extLst>
          </p:nvPr>
        </p:nvGraphicFramePr>
        <p:xfrm>
          <a:off x="762000" y="1752600"/>
          <a:ext cx="7696200" cy="2326008"/>
        </p:xfrm>
        <a:graphic>
          <a:graphicData uri="http://schemas.openxmlformats.org/drawingml/2006/table">
            <a:tbl>
              <a:tblPr firstRow="1" firstCol="1" bandRow="1">
                <a:tableStyleId>{5C22544A-7EE6-4342-B048-85BDC9FD1C3A}</a:tableStyleId>
              </a:tblPr>
              <a:tblGrid>
                <a:gridCol w="4842074"/>
                <a:gridCol w="2854126"/>
              </a:tblGrid>
              <a:tr h="444342">
                <a:tc>
                  <a:txBody>
                    <a:bodyPr/>
                    <a:lstStyle/>
                    <a:p>
                      <a:pPr marL="0" marR="0" indent="0">
                        <a:spcBef>
                          <a:spcPts val="0"/>
                        </a:spcBef>
                        <a:spcAft>
                          <a:spcPts val="0"/>
                        </a:spcAft>
                        <a:buFontTx/>
                        <a:buNone/>
                      </a:pPr>
                      <a:r>
                        <a:rPr lang="en-US" sz="1800" b="1" dirty="0">
                          <a:solidFill>
                            <a:srgbClr val="FFFFFF"/>
                          </a:solidFill>
                          <a:effectLst/>
                        </a:rPr>
                        <a:t>Action </a:t>
                      </a:r>
                      <a:r>
                        <a:rPr lang="en-US" sz="1800" b="1" dirty="0" smtClean="0">
                          <a:solidFill>
                            <a:srgbClr val="FFFFFF"/>
                          </a:solidFill>
                          <a:effectLst/>
                        </a:rPr>
                        <a:t>Item: PEIMS</a:t>
                      </a:r>
                      <a:endParaRPr lang="en-US" sz="1800" b="1" dirty="0">
                        <a:solidFill>
                          <a:srgbClr val="FFFFFF"/>
                        </a:solidFill>
                        <a:effectLst/>
                        <a:latin typeface="Calibri"/>
                        <a:ea typeface="Times New Roman"/>
                        <a:cs typeface="Times New Roman"/>
                      </a:endParaRPr>
                    </a:p>
                  </a:txBody>
                  <a:tcPr marL="68580" marR="68580" marT="0" marB="0"/>
                </a:tc>
                <a:tc>
                  <a:txBody>
                    <a:bodyPr/>
                    <a:lstStyle/>
                    <a:p>
                      <a:pPr marL="1074420" marR="0" indent="-1074420">
                        <a:spcBef>
                          <a:spcPts val="0"/>
                        </a:spcBef>
                        <a:spcAft>
                          <a:spcPts val="0"/>
                        </a:spcAft>
                      </a:pPr>
                      <a:r>
                        <a:rPr lang="en-US" sz="1800" b="1" dirty="0">
                          <a:solidFill>
                            <a:srgbClr val="FFFFFF"/>
                          </a:solidFill>
                          <a:effectLst/>
                        </a:rPr>
                        <a:t> </a:t>
                      </a:r>
                      <a:endParaRPr lang="en-US" sz="1800" b="1" dirty="0">
                        <a:solidFill>
                          <a:srgbClr val="FFFFFF"/>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0"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164</a:t>
            </a:fld>
            <a:endParaRPr lang="en-US" dirty="0"/>
          </a:p>
        </p:txBody>
      </p:sp>
    </p:spTree>
    <p:extLst>
      <p:ext uri="{BB962C8B-B14F-4D97-AF65-F5344CB8AC3E}">
        <p14:creationId xmlns="" xmlns:p14="http://schemas.microsoft.com/office/powerpoint/2010/main" val="3217710123"/>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Troubleshooting TEAL Account Access</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165</a:t>
            </a:fld>
            <a:endParaRPr lang="en-US" dirty="0"/>
          </a:p>
        </p:txBody>
      </p:sp>
    </p:spTree>
    <p:extLst>
      <p:ext uri="{BB962C8B-B14F-4D97-AF65-F5344CB8AC3E}">
        <p14:creationId xmlns="" xmlns:p14="http://schemas.microsoft.com/office/powerpoint/2010/main" val="2771257251"/>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TEAL </a:t>
            </a:r>
            <a:r>
              <a:rPr lang="en-US" dirty="0" smtClean="0"/>
              <a:t>Troubleshooting</a:t>
            </a:r>
            <a:endParaRPr lang="en-US" dirty="0"/>
          </a:p>
        </p:txBody>
      </p:sp>
      <p:sp>
        <p:nvSpPr>
          <p:cNvPr id="3" name="Content Placeholder 2"/>
          <p:cNvSpPr>
            <a:spLocks noGrp="1"/>
          </p:cNvSpPr>
          <p:nvPr>
            <p:ph sz="quarter" idx="1"/>
          </p:nvPr>
        </p:nvSpPr>
        <p:spPr/>
        <p:txBody>
          <a:bodyPr/>
          <a:lstStyle/>
          <a:p>
            <a:r>
              <a:rPr lang="en-US" dirty="0" smtClean="0"/>
              <a:t>User reports not having required access or difficulty with TEAL UI.</a:t>
            </a:r>
          </a:p>
          <a:p>
            <a:pPr lvl="1"/>
            <a:endParaRPr lang="en-US" dirty="0" smtClean="0"/>
          </a:p>
          <a:p>
            <a:pPr lvl="1"/>
            <a:r>
              <a:rPr lang="en-US" dirty="0" smtClean="0"/>
              <a:t>Response</a:t>
            </a:r>
            <a:r>
              <a:rPr lang="en-US" dirty="0" smtClean="0"/>
              <a:t>: Work with TEA Computer Access to resolve issues. </a:t>
            </a:r>
            <a:r>
              <a:rPr lang="en-US" dirty="0" smtClean="0"/>
              <a:t>CA will escalate to IAM Team as needed</a:t>
            </a:r>
          </a:p>
          <a:p>
            <a:pPr>
              <a:buNone/>
            </a:pPr>
            <a:r>
              <a:rPr lang="en-US" dirty="0" smtClean="0"/>
              <a:t> </a:t>
            </a:r>
          </a:p>
          <a:p>
            <a:r>
              <a:rPr lang="en-US" dirty="0" smtClean="0"/>
              <a:t>User encounters “Communications Error” upon login.</a:t>
            </a:r>
          </a:p>
          <a:p>
            <a:pPr lvl="1">
              <a:buNone/>
            </a:pPr>
            <a:endParaRPr lang="en-US" dirty="0" smtClean="0">
              <a:latin typeface="+mn-lt"/>
            </a:endParaRPr>
          </a:p>
          <a:p>
            <a:pPr lvl="1"/>
            <a:r>
              <a:rPr lang="en-US" dirty="0" smtClean="0">
                <a:latin typeface="Arial" pitchFamily="34" charset="0"/>
              </a:rPr>
              <a:t>Response</a:t>
            </a:r>
            <a:r>
              <a:rPr lang="en-US" dirty="0" smtClean="0">
                <a:latin typeface="Arial" pitchFamily="34" charset="0"/>
              </a:rPr>
              <a:t>: Wait 5 minutes and try again. </a:t>
            </a:r>
            <a:r>
              <a:rPr lang="en-US" dirty="0" smtClean="0">
                <a:latin typeface="Arial" pitchFamily="34" charset="0"/>
              </a:rPr>
              <a:t>If “Communications Error” message persists longer than 10 minutes, clear browser cache and try again.</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166</a:t>
            </a:fld>
            <a:endParaRPr lang="en-US" dirty="0"/>
          </a:p>
        </p:txBody>
      </p:sp>
    </p:spTree>
    <p:extLst>
      <p:ext uri="{BB962C8B-B14F-4D97-AF65-F5344CB8AC3E}">
        <p14:creationId xmlns="" xmlns:p14="http://schemas.microsoft.com/office/powerpoint/2010/main" val="2218654081"/>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TEAL</a:t>
            </a:r>
            <a:endParaRPr lang="en-US" dirty="0"/>
          </a:p>
        </p:txBody>
      </p:sp>
      <p:sp>
        <p:nvSpPr>
          <p:cNvPr id="3" name="Content Placeholder 2"/>
          <p:cNvSpPr>
            <a:spLocks noGrp="1"/>
          </p:cNvSpPr>
          <p:nvPr>
            <p:ph sz="quarter" idx="1"/>
          </p:nvPr>
        </p:nvSpPr>
        <p:spPr/>
        <p:txBody>
          <a:bodyPr/>
          <a:lstStyle/>
          <a:p>
            <a:pPr lvl="0"/>
            <a:r>
              <a:rPr lang="en-US" dirty="0" smtClean="0"/>
              <a:t>Level 2 has TEAL </a:t>
            </a:r>
            <a:r>
              <a:rPr lang="en-US" dirty="0"/>
              <a:t>privileges for support regarding account access issues </a:t>
            </a:r>
            <a:endParaRPr lang="en-US" dirty="0" smtClean="0"/>
          </a:p>
          <a:p>
            <a:pPr lvl="0"/>
            <a:r>
              <a:rPr lang="en-US" dirty="0" smtClean="0"/>
              <a:t>The first step is to check that the user is accessing the correct URL</a:t>
            </a:r>
          </a:p>
          <a:p>
            <a:pPr lvl="0"/>
            <a:r>
              <a:rPr lang="en-US" dirty="0" smtClean="0"/>
              <a:t>Once that has been confirmed Level 2 can re-set existing log-in credentials</a:t>
            </a:r>
          </a:p>
          <a:p>
            <a:pPr lvl="0"/>
            <a:r>
              <a:rPr lang="en-US" dirty="0" smtClean="0"/>
              <a:t>If it is determined that the user doesn’t yet have a TEAL account,  the account needs to be requested</a:t>
            </a:r>
          </a:p>
          <a:p>
            <a:pPr lvl="0"/>
            <a:r>
              <a:rPr lang="en-US" dirty="0" smtClean="0"/>
              <a:t>If the TEAL issue cannot be resolved at Level 2, then the support ticket needs to be escalated to Level 3</a:t>
            </a:r>
          </a:p>
          <a:p>
            <a:pPr lvl="0"/>
            <a:r>
              <a:rPr lang="en-US" dirty="0" smtClean="0"/>
              <a:t>At Level 3 the support issue is assigned to the correct support contact</a:t>
            </a:r>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167</a:t>
            </a:fld>
            <a:endParaRPr lang="en-US" dirty="0"/>
          </a:p>
        </p:txBody>
      </p:sp>
    </p:spTree>
    <p:extLst>
      <p:ext uri="{BB962C8B-B14F-4D97-AF65-F5344CB8AC3E}">
        <p14:creationId xmlns="" xmlns:p14="http://schemas.microsoft.com/office/powerpoint/2010/main" val="713735707"/>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Troubleshooting Checklist TEAL</a:t>
            </a:r>
            <a:endParaRPr lang="en-US" sz="2400"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828739636"/>
              </p:ext>
            </p:extLst>
          </p:nvPr>
        </p:nvGraphicFramePr>
        <p:xfrm>
          <a:off x="762000" y="1752600"/>
          <a:ext cx="7696200" cy="2326008"/>
        </p:xfrm>
        <a:graphic>
          <a:graphicData uri="http://schemas.openxmlformats.org/drawingml/2006/table">
            <a:tbl>
              <a:tblPr firstRow="1" firstCol="1" bandRow="1">
                <a:tableStyleId>{5C22544A-7EE6-4342-B048-85BDC9FD1C3A}</a:tableStyleId>
              </a:tblPr>
              <a:tblGrid>
                <a:gridCol w="4842074"/>
                <a:gridCol w="2854126"/>
              </a:tblGrid>
              <a:tr h="444342">
                <a:tc>
                  <a:txBody>
                    <a:bodyPr/>
                    <a:lstStyle/>
                    <a:p>
                      <a:pPr marL="0" marR="0" indent="0">
                        <a:spcBef>
                          <a:spcPts val="0"/>
                        </a:spcBef>
                        <a:spcAft>
                          <a:spcPts val="0"/>
                        </a:spcAft>
                        <a:buFontTx/>
                        <a:buNone/>
                      </a:pPr>
                      <a:r>
                        <a:rPr lang="en-US" sz="1800" b="1" dirty="0">
                          <a:solidFill>
                            <a:srgbClr val="FFFFFF"/>
                          </a:solidFill>
                          <a:effectLst/>
                        </a:rPr>
                        <a:t>Action </a:t>
                      </a:r>
                      <a:r>
                        <a:rPr lang="en-US" sz="1800" b="1" dirty="0" smtClean="0">
                          <a:solidFill>
                            <a:srgbClr val="FFFFFF"/>
                          </a:solidFill>
                          <a:effectLst/>
                        </a:rPr>
                        <a:t>Item: </a:t>
                      </a:r>
                      <a:r>
                        <a:rPr lang="en-US" dirty="0" smtClean="0">
                          <a:solidFill>
                            <a:srgbClr val="FFFFFF"/>
                          </a:solidFill>
                        </a:rPr>
                        <a:t>TEAL</a:t>
                      </a:r>
                      <a:endParaRPr lang="en-US" sz="1800" b="1" dirty="0">
                        <a:solidFill>
                          <a:srgbClr val="FFFFFF"/>
                        </a:solidFill>
                        <a:effectLst/>
                        <a:latin typeface="Calibri"/>
                        <a:ea typeface="Times New Roman"/>
                        <a:cs typeface="Times New Roman"/>
                      </a:endParaRPr>
                    </a:p>
                  </a:txBody>
                  <a:tcPr marL="68580" marR="68580" marT="0" marB="0"/>
                </a:tc>
                <a:tc>
                  <a:txBody>
                    <a:bodyPr/>
                    <a:lstStyle/>
                    <a:p>
                      <a:pPr marL="1074420" marR="0" indent="-1074420">
                        <a:spcBef>
                          <a:spcPts val="0"/>
                        </a:spcBef>
                        <a:spcAft>
                          <a:spcPts val="0"/>
                        </a:spcAft>
                      </a:pPr>
                      <a:r>
                        <a:rPr lang="en-US" sz="1800" b="1" dirty="0">
                          <a:solidFill>
                            <a:srgbClr val="FFFFFF"/>
                          </a:solidFill>
                          <a:effectLst/>
                        </a:rPr>
                        <a:t> </a:t>
                      </a:r>
                      <a:endParaRPr lang="en-US" sz="1800" b="1" dirty="0">
                        <a:solidFill>
                          <a:srgbClr val="FFFFFF"/>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b="0" dirty="0" smtClean="0">
                          <a:solidFill>
                            <a:srgbClr val="FFFFFF"/>
                          </a:solidFill>
                          <a:effectLst/>
                          <a:latin typeface="+mn-lt"/>
                          <a:ea typeface="+mn-ea"/>
                          <a:cs typeface="+mn-cs"/>
                        </a:rPr>
                        <a:t>Did you confirm</a:t>
                      </a:r>
                      <a:r>
                        <a:rPr lang="en-US" sz="1800" b="0" baseline="0" dirty="0" smtClean="0">
                          <a:solidFill>
                            <a:srgbClr val="FFFFFF"/>
                          </a:solidFill>
                          <a:effectLst/>
                          <a:latin typeface="+mn-lt"/>
                          <a:ea typeface="+mn-ea"/>
                          <a:cs typeface="+mn-cs"/>
                        </a:rPr>
                        <a:t> the end user is accessing the correct URL?</a:t>
                      </a: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0"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b="0" dirty="0" smtClean="0">
                          <a:solidFill>
                            <a:srgbClr val="FFFFFF"/>
                          </a:solidFill>
                          <a:effectLst/>
                          <a:latin typeface="+mn-lt"/>
                          <a:ea typeface="Times New Roman"/>
                          <a:cs typeface="Times New Roman"/>
                        </a:rPr>
                        <a:t>Did</a:t>
                      </a:r>
                      <a:r>
                        <a:rPr lang="en-US" sz="1800" b="0" baseline="0" dirty="0" smtClean="0">
                          <a:solidFill>
                            <a:srgbClr val="FFFFFF"/>
                          </a:solidFill>
                          <a:effectLst/>
                          <a:latin typeface="+mn-lt"/>
                          <a:ea typeface="Times New Roman"/>
                          <a:cs typeface="Times New Roman"/>
                        </a:rPr>
                        <a:t> you re-set the log in credentials?</a:t>
                      </a:r>
                      <a:endParaRPr lang="en-US" sz="1800" b="0" dirty="0" smtClean="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800" b="0" dirty="0" smtClean="0">
                          <a:solidFill>
                            <a:srgbClr val="FFFFFF"/>
                          </a:solidFill>
                          <a:effectLst/>
                          <a:latin typeface="+mn-lt"/>
                          <a:ea typeface="Times New Roman"/>
                          <a:cs typeface="Times New Roman"/>
                        </a:rPr>
                        <a:t>Does the person need to request a TEAL account?</a:t>
                      </a: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168</a:t>
            </a:fld>
            <a:endParaRPr lang="en-US" dirty="0"/>
          </a:p>
        </p:txBody>
      </p:sp>
    </p:spTree>
    <p:extLst>
      <p:ext uri="{BB962C8B-B14F-4D97-AF65-F5344CB8AC3E}">
        <p14:creationId xmlns="" xmlns:p14="http://schemas.microsoft.com/office/powerpoint/2010/main" val="428564384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Manage Support Ticket in TIMS</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169</a:t>
            </a:fld>
            <a:endParaRPr lang="en-US" dirty="0"/>
          </a:p>
        </p:txBody>
      </p:sp>
    </p:spTree>
    <p:extLst>
      <p:ext uri="{BB962C8B-B14F-4D97-AF65-F5344CB8AC3E}">
        <p14:creationId xmlns="" xmlns:p14="http://schemas.microsoft.com/office/powerpoint/2010/main" val="14050170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 3 Roles</a:t>
            </a:r>
            <a:endParaRPr lang="en-US" dirty="0"/>
          </a:p>
        </p:txBody>
      </p:sp>
      <p:sp>
        <p:nvSpPr>
          <p:cNvPr id="3" name="Content Placeholder 2"/>
          <p:cNvSpPr>
            <a:spLocks noGrp="1"/>
          </p:cNvSpPr>
          <p:nvPr>
            <p:ph sz="quarter" idx="1"/>
          </p:nvPr>
        </p:nvSpPr>
        <p:spPr/>
        <p:txBody>
          <a:bodyPr/>
          <a:lstStyle/>
          <a:p>
            <a:r>
              <a:rPr lang="en-US" dirty="0" smtClean="0"/>
              <a:t>Level 3 support is made up of all the support personnel at TEA</a:t>
            </a:r>
          </a:p>
          <a:p>
            <a:r>
              <a:rPr lang="en-US" dirty="0" smtClean="0"/>
              <a:t>Roles at Level 3 are specialized and aligned to some but not all of the TSDS subsystems</a:t>
            </a:r>
          </a:p>
          <a:p>
            <a:pPr lvl="1"/>
            <a:r>
              <a:rPr lang="en-US" dirty="0" smtClean="0"/>
              <a:t>Level 3 support personnel should be trained in role-specific skills</a:t>
            </a:r>
          </a:p>
          <a:p>
            <a:pPr lvl="1"/>
            <a:r>
              <a:rPr lang="en-US" dirty="0" smtClean="0"/>
              <a:t>Once the support ticket is escalated to Level 3 in TIMS, the issue is assigned to the correct TEA staff</a:t>
            </a:r>
          </a:p>
          <a:p>
            <a:endParaRPr lang="en-US" dirty="0" smtClean="0"/>
          </a:p>
        </p:txBody>
      </p:sp>
      <p:sp>
        <p:nvSpPr>
          <p:cNvPr id="4" name="Slide Number Placeholder 3"/>
          <p:cNvSpPr>
            <a:spLocks noGrp="1"/>
          </p:cNvSpPr>
          <p:nvPr>
            <p:ph type="sldNum" sz="quarter" idx="12"/>
          </p:nvPr>
        </p:nvSpPr>
        <p:spPr/>
        <p:txBody>
          <a:bodyPr/>
          <a:lstStyle/>
          <a:p>
            <a:fld id="{2F0C4421-5918-4AA3-AE4A-C36EDD2FD6EB}" type="slidenum">
              <a:rPr lang="en-US" smtClean="0"/>
              <a:pPr/>
              <a:t>17</a:t>
            </a:fld>
            <a:endParaRPr lang="en-US" dirty="0"/>
          </a:p>
        </p:txBody>
      </p:sp>
    </p:spTree>
    <p:extLst>
      <p:ext uri="{BB962C8B-B14F-4D97-AF65-F5344CB8AC3E}">
        <p14:creationId xmlns="" xmlns:p14="http://schemas.microsoft.com/office/powerpoint/2010/main" val="1264438141"/>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an Incident in TIMS</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170</a:t>
            </a:fld>
            <a:endParaRPr lang="en-US" dirty="0"/>
          </a:p>
        </p:txBody>
      </p:sp>
      <p:sp>
        <p:nvSpPr>
          <p:cNvPr id="6" name="Content Placeholder 5"/>
          <p:cNvSpPr>
            <a:spLocks noGrp="1"/>
          </p:cNvSpPr>
          <p:nvPr>
            <p:ph sz="quarter" idx="4294967295"/>
          </p:nvPr>
        </p:nvSpPr>
        <p:spPr>
          <a:xfrm>
            <a:off x="533400" y="1828800"/>
            <a:ext cx="8229600" cy="1554480"/>
          </a:xfrm>
          <a:prstGeom prst="rect">
            <a:avLst/>
          </a:prstGeom>
        </p:spPr>
        <p:txBody>
          <a:bodyPr/>
          <a:lstStyle/>
          <a:p>
            <a:r>
              <a:rPr lang="en-US" dirty="0"/>
              <a:t>Under Support, the user selects the TIMS Icon</a:t>
            </a:r>
          </a:p>
          <a:p>
            <a:r>
              <a:rPr lang="en-US" dirty="0"/>
              <a:t>Clicking on the TIMS Icon will log the user into TIMS (Jira)</a:t>
            </a:r>
          </a:p>
          <a:p>
            <a:r>
              <a:rPr lang="en-US" dirty="0"/>
              <a:t>JIRA is the name of the software behind TIMS</a:t>
            </a:r>
          </a:p>
        </p:txBody>
      </p:sp>
      <p:pic>
        <p:nvPicPr>
          <p:cNvPr id="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27125" y="3276600"/>
            <a:ext cx="6889750" cy="2889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362200" y="4355465"/>
            <a:ext cx="871382" cy="521335"/>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1501595062"/>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Initiate a Support Issue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171</a:t>
            </a:fld>
            <a:endParaRPr lang="en-US" dirty="0"/>
          </a:p>
        </p:txBody>
      </p:sp>
      <p:sp>
        <p:nvSpPr>
          <p:cNvPr id="6" name="Content Placeholder 5"/>
          <p:cNvSpPr>
            <a:spLocks noGrp="1"/>
          </p:cNvSpPr>
          <p:nvPr>
            <p:ph sz="quarter" idx="4294967295"/>
          </p:nvPr>
        </p:nvSpPr>
        <p:spPr>
          <a:xfrm>
            <a:off x="457200" y="1828800"/>
            <a:ext cx="8305800" cy="1465087"/>
          </a:xfrm>
          <a:prstGeom prst="rect">
            <a:avLst/>
          </a:prstGeom>
        </p:spPr>
        <p:txBody>
          <a:bodyPr/>
          <a:lstStyle/>
          <a:p>
            <a:r>
              <a:rPr lang="en-US" dirty="0"/>
              <a:t>Once inside TIMS, the user will click on  +Create Issue</a:t>
            </a:r>
          </a:p>
        </p:txBody>
      </p:sp>
      <p:pic>
        <p:nvPicPr>
          <p:cNvPr id="9" name="Picture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19100" y="2716951"/>
            <a:ext cx="8305800" cy="2540849"/>
          </a:xfrm>
          <a:prstGeom prst="rect">
            <a:avLst/>
          </a:prstGeom>
          <a:ln>
            <a:solidFill>
              <a:schemeClr val="tx1"/>
            </a:solidFill>
          </a:ln>
        </p:spPr>
      </p:pic>
      <p:sp>
        <p:nvSpPr>
          <p:cNvPr id="7" name="Rectangle 6"/>
          <p:cNvSpPr/>
          <p:nvPr/>
        </p:nvSpPr>
        <p:spPr>
          <a:xfrm>
            <a:off x="7779738" y="2890027"/>
            <a:ext cx="945162" cy="40386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3477778537"/>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 Ticket Sample Text </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172</a:t>
            </a:fld>
            <a:endParaRPr lang="en-US" dirty="0"/>
          </a:p>
        </p:txBody>
      </p:sp>
      <p:pic>
        <p:nvPicPr>
          <p:cNvPr id="6147"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9258" t="15976" r="18547" b="10122"/>
          <a:stretch/>
        </p:blipFill>
        <p:spPr bwMode="auto">
          <a:xfrm>
            <a:off x="3276600" y="1811088"/>
            <a:ext cx="5410200" cy="4017871"/>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
        <p:nvSpPr>
          <p:cNvPr id="7" name="Content Placeholder 5"/>
          <p:cNvSpPr>
            <a:spLocks noGrp="1"/>
          </p:cNvSpPr>
          <p:nvPr>
            <p:ph sz="quarter" idx="4294967295"/>
          </p:nvPr>
        </p:nvSpPr>
        <p:spPr>
          <a:xfrm>
            <a:off x="457200" y="1676400"/>
            <a:ext cx="2667000" cy="4572000"/>
          </a:xfrm>
          <a:prstGeom prst="rect">
            <a:avLst/>
          </a:prstGeom>
        </p:spPr>
        <p:txBody>
          <a:bodyPr/>
          <a:lstStyle/>
          <a:p>
            <a:r>
              <a:rPr lang="en-US" sz="1600" dirty="0" smtClean="0"/>
              <a:t>Users need to complete the online form with the most specific information possible</a:t>
            </a:r>
          </a:p>
          <a:p>
            <a:r>
              <a:rPr lang="en-US" sz="1600" dirty="0"/>
              <a:t>If a ticket has already been initiated it may only be necessary to </a:t>
            </a:r>
            <a:r>
              <a:rPr lang="en-US" sz="1600" dirty="0" smtClean="0"/>
              <a:t>revise</a:t>
            </a:r>
          </a:p>
          <a:p>
            <a:r>
              <a:rPr lang="en-US" sz="1600" dirty="0" smtClean="0"/>
              <a:t>Include a Summary that clearly indicates the issue</a:t>
            </a:r>
          </a:p>
          <a:p>
            <a:r>
              <a:rPr lang="en-US" sz="1600" dirty="0" smtClean="0"/>
              <a:t>Provide a meaningful description with details, that also informs Level 3 what actions have already been taken to resolve the issue</a:t>
            </a:r>
            <a:endParaRPr lang="en-US" sz="1600" dirty="0"/>
          </a:p>
        </p:txBody>
      </p:sp>
      <p:sp>
        <p:nvSpPr>
          <p:cNvPr id="8" name="Rectangle 7"/>
          <p:cNvSpPr/>
          <p:nvPr/>
        </p:nvSpPr>
        <p:spPr>
          <a:xfrm>
            <a:off x="3352800" y="4739640"/>
            <a:ext cx="871382" cy="21336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3368522" y="4968013"/>
            <a:ext cx="871382" cy="21336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940597913"/>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 Ticket Sample Text (cont’d)</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173</a:t>
            </a:fld>
            <a:endParaRPr lang="en-US" dirty="0"/>
          </a:p>
        </p:txBody>
      </p:sp>
      <p:pic>
        <p:nvPicPr>
          <p:cNvPr id="7171"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9359" t="15610" r="18903" b="10243"/>
          <a:stretch/>
        </p:blipFill>
        <p:spPr bwMode="auto">
          <a:xfrm>
            <a:off x="3581399" y="1828800"/>
            <a:ext cx="5147597" cy="3863909"/>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
        <p:nvSpPr>
          <p:cNvPr id="7" name="Content Placeholder 5"/>
          <p:cNvSpPr>
            <a:spLocks noGrp="1"/>
          </p:cNvSpPr>
          <p:nvPr>
            <p:ph sz="quarter" idx="4294967295"/>
          </p:nvPr>
        </p:nvSpPr>
        <p:spPr>
          <a:xfrm>
            <a:off x="381000" y="1752600"/>
            <a:ext cx="3124200" cy="4572000"/>
          </a:xfrm>
          <a:prstGeom prst="rect">
            <a:avLst/>
          </a:prstGeom>
        </p:spPr>
        <p:txBody>
          <a:bodyPr/>
          <a:lstStyle/>
          <a:p>
            <a:r>
              <a:rPr lang="en-US" dirty="0" smtClean="0"/>
              <a:t>Users must also assign a severity level</a:t>
            </a:r>
          </a:p>
          <a:p>
            <a:r>
              <a:rPr lang="en-US" dirty="0" smtClean="0"/>
              <a:t>It is required to include an attachment with a screen shot of the error or the error message as well</a:t>
            </a:r>
          </a:p>
          <a:p>
            <a:r>
              <a:rPr lang="en-US" dirty="0" smtClean="0"/>
              <a:t>Users select Create when the online form has been completed</a:t>
            </a:r>
            <a:endParaRPr lang="en-US" dirty="0"/>
          </a:p>
        </p:txBody>
      </p:sp>
      <p:sp>
        <p:nvSpPr>
          <p:cNvPr id="8" name="Rectangle 7"/>
          <p:cNvSpPr/>
          <p:nvPr/>
        </p:nvSpPr>
        <p:spPr>
          <a:xfrm>
            <a:off x="3581399" y="2268713"/>
            <a:ext cx="871382" cy="21336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3581399" y="2678828"/>
            <a:ext cx="871382" cy="21336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8001000" y="5448187"/>
            <a:ext cx="435691" cy="21336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599970366"/>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TIMS Issue (1 of 3)</a:t>
            </a:r>
          </a:p>
        </p:txBody>
      </p:sp>
      <p:sp>
        <p:nvSpPr>
          <p:cNvPr id="3" name="Content Placeholder 2"/>
          <p:cNvSpPr>
            <a:spLocks noGrp="1"/>
          </p:cNvSpPr>
          <p:nvPr>
            <p:ph sz="quarter" idx="1"/>
          </p:nvPr>
        </p:nvSpPr>
        <p:spPr>
          <a:xfrm>
            <a:off x="533400" y="1676400"/>
            <a:ext cx="7924800" cy="609600"/>
          </a:xfrm>
        </p:spPr>
        <p:txBody>
          <a:bodyPr/>
          <a:lstStyle/>
          <a:p>
            <a:r>
              <a:rPr lang="en-US" dirty="0"/>
              <a:t>When creating a ticket, provide the required information shown </a:t>
            </a:r>
            <a:r>
              <a:rPr lang="en-US" dirty="0" smtClean="0"/>
              <a:t>below with a red </a:t>
            </a:r>
            <a:r>
              <a:rPr lang="en-US" dirty="0" smtClean="0">
                <a:solidFill>
                  <a:srgbClr val="FF0000"/>
                </a:solidFill>
              </a:rPr>
              <a:t>*</a:t>
            </a:r>
            <a:r>
              <a:rPr lang="en-US" dirty="0" smtClean="0"/>
              <a:t>. </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174</a:t>
            </a:fld>
            <a:endParaRPr lang="en-US" dirty="0"/>
          </a:p>
        </p:txBody>
      </p:sp>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201155" y="2286000"/>
            <a:ext cx="4741691" cy="41148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047188689"/>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TIMS Issue </a:t>
            </a:r>
            <a:r>
              <a:rPr lang="en-US" dirty="0" smtClean="0"/>
              <a:t>(2 </a:t>
            </a:r>
            <a:r>
              <a:rPr lang="en-US" dirty="0"/>
              <a:t>of 3)</a:t>
            </a:r>
          </a:p>
        </p:txBody>
      </p:sp>
      <p:sp>
        <p:nvSpPr>
          <p:cNvPr id="3" name="Content Placeholder 2"/>
          <p:cNvSpPr>
            <a:spLocks noGrp="1"/>
          </p:cNvSpPr>
          <p:nvPr>
            <p:ph sz="quarter" idx="1"/>
          </p:nvPr>
        </p:nvSpPr>
        <p:spPr>
          <a:xfrm>
            <a:off x="533400" y="1676400"/>
            <a:ext cx="8153400" cy="4495800"/>
          </a:xfrm>
        </p:spPr>
        <p:txBody>
          <a:bodyPr/>
          <a:lstStyle/>
          <a:p>
            <a:r>
              <a:rPr lang="en-US" dirty="0" smtClean="0"/>
              <a:t>Details such as the browser used and the source systems checked are helpful.</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175</a:t>
            </a:fld>
            <a:endParaRPr lang="en-US" dirty="0"/>
          </a:p>
        </p:txBody>
      </p:sp>
      <p:pic>
        <p:nvPicPr>
          <p:cNvPr id="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01155" y="2286000"/>
            <a:ext cx="4741691" cy="41148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240551288"/>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TIMS Issue </a:t>
            </a:r>
            <a:r>
              <a:rPr lang="en-US" dirty="0" smtClean="0"/>
              <a:t>(3 </a:t>
            </a:r>
            <a:r>
              <a:rPr lang="en-US" dirty="0"/>
              <a:t>of 3)</a:t>
            </a:r>
          </a:p>
        </p:txBody>
      </p:sp>
      <p:sp>
        <p:nvSpPr>
          <p:cNvPr id="3" name="Content Placeholder 2"/>
          <p:cNvSpPr>
            <a:spLocks noGrp="1"/>
          </p:cNvSpPr>
          <p:nvPr>
            <p:ph sz="quarter" idx="1"/>
          </p:nvPr>
        </p:nvSpPr>
        <p:spPr>
          <a:xfrm>
            <a:off x="304801" y="1752600"/>
            <a:ext cx="2519854" cy="3962400"/>
          </a:xfrm>
        </p:spPr>
        <p:txBody>
          <a:bodyPr/>
          <a:lstStyle/>
          <a:p>
            <a:r>
              <a:rPr lang="en-US" sz="1600" dirty="0" smtClean="0"/>
              <a:t>The user should enter a Submitter Notification Comment which will allow the original submitter to know that the issue has been resolved.</a:t>
            </a:r>
          </a:p>
          <a:p>
            <a:r>
              <a:rPr lang="en-US" sz="1600" dirty="0" smtClean="0"/>
              <a:t>Note that only ESC Technical or Dashboards Champions can check the box requesting a Level 2 Tech Coach.</a:t>
            </a:r>
          </a:p>
          <a:p>
            <a:r>
              <a:rPr lang="en-US" sz="1600" b="1" dirty="0" smtClean="0"/>
              <a:t>Always</a:t>
            </a:r>
            <a:r>
              <a:rPr lang="en-US" sz="1600" dirty="0" smtClean="0"/>
              <a:t> leave the L2 Tech Coach Assignee field blank.</a:t>
            </a:r>
            <a:endParaRPr lang="en-US" sz="16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176</a:t>
            </a:fld>
            <a:endParaRPr lang="en-US" dirty="0"/>
          </a:p>
        </p:txBody>
      </p:sp>
      <p:pic>
        <p:nvPicPr>
          <p:cNvPr id="8196"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824655" y="1828800"/>
            <a:ext cx="5962470" cy="4038600"/>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
        <p:nvSpPr>
          <p:cNvPr id="5" name="Rectangle 4"/>
          <p:cNvSpPr/>
          <p:nvPr/>
        </p:nvSpPr>
        <p:spPr>
          <a:xfrm>
            <a:off x="3048000" y="4267200"/>
            <a:ext cx="1447800" cy="3810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4210479768"/>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33290" t="28664" r="2748" b="23625"/>
          <a:stretch/>
        </p:blipFill>
        <p:spPr bwMode="auto">
          <a:xfrm>
            <a:off x="1219200" y="1562100"/>
            <a:ext cx="6728867" cy="3136900"/>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
        <p:nvSpPr>
          <p:cNvPr id="2" name="Title 1"/>
          <p:cNvSpPr>
            <a:spLocks noGrp="1"/>
          </p:cNvSpPr>
          <p:nvPr>
            <p:ph type="title"/>
          </p:nvPr>
        </p:nvSpPr>
        <p:spPr/>
        <p:txBody>
          <a:bodyPr/>
          <a:lstStyle/>
          <a:p>
            <a:r>
              <a:rPr lang="en-US" dirty="0" smtClean="0"/>
              <a:t>Open Support Tickets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177</a:t>
            </a:fld>
            <a:endParaRPr lang="en-US" dirty="0"/>
          </a:p>
        </p:txBody>
      </p:sp>
      <p:sp>
        <p:nvSpPr>
          <p:cNvPr id="6" name="Content Placeholder 5"/>
          <p:cNvSpPr>
            <a:spLocks noGrp="1"/>
          </p:cNvSpPr>
          <p:nvPr>
            <p:ph sz="quarter" idx="4294967295"/>
          </p:nvPr>
        </p:nvSpPr>
        <p:spPr>
          <a:xfrm>
            <a:off x="990600" y="4800600"/>
            <a:ext cx="7296615" cy="1893848"/>
          </a:xfrm>
          <a:prstGeom prst="rect">
            <a:avLst/>
          </a:prstGeom>
        </p:spPr>
        <p:txBody>
          <a:bodyPr/>
          <a:lstStyle/>
          <a:p>
            <a:r>
              <a:rPr lang="en-US" dirty="0" smtClean="0"/>
              <a:t>Once created or escalated the support ticket is placed in the Support Queue</a:t>
            </a:r>
          </a:p>
          <a:p>
            <a:r>
              <a:rPr lang="en-US" dirty="0" smtClean="0"/>
              <a:t>The status is Level 3 Incoming</a:t>
            </a:r>
          </a:p>
          <a:p>
            <a:r>
              <a:rPr lang="en-US" dirty="0" smtClean="0"/>
              <a:t>Users can click on the Key or the Summary to view details</a:t>
            </a:r>
            <a:endParaRPr lang="en-US" dirty="0"/>
          </a:p>
        </p:txBody>
      </p:sp>
      <p:sp>
        <p:nvSpPr>
          <p:cNvPr id="7" name="Rectangle 6"/>
          <p:cNvSpPr/>
          <p:nvPr/>
        </p:nvSpPr>
        <p:spPr>
          <a:xfrm>
            <a:off x="5715000" y="2209800"/>
            <a:ext cx="1219200" cy="36830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282700" y="2197100"/>
            <a:ext cx="4356100" cy="38100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371600" y="4343400"/>
            <a:ext cx="838200" cy="1524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1333500" y="4495800"/>
            <a:ext cx="419100" cy="1524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3443863778"/>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2256" t="24796" r="2952" b="17426"/>
          <a:stretch/>
        </p:blipFill>
        <p:spPr bwMode="auto">
          <a:xfrm>
            <a:off x="381000" y="1600200"/>
            <a:ext cx="8401050" cy="3200400"/>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
        <p:nvSpPr>
          <p:cNvPr id="2" name="Title 1"/>
          <p:cNvSpPr>
            <a:spLocks noGrp="1"/>
          </p:cNvSpPr>
          <p:nvPr>
            <p:ph type="title"/>
          </p:nvPr>
        </p:nvSpPr>
        <p:spPr/>
        <p:txBody>
          <a:bodyPr/>
          <a:lstStyle/>
          <a:p>
            <a:r>
              <a:rPr lang="en-US" dirty="0" smtClean="0"/>
              <a:t>Escalate to Level 4</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178</a:t>
            </a:fld>
            <a:endParaRPr lang="en-US" dirty="0"/>
          </a:p>
        </p:txBody>
      </p:sp>
      <p:sp>
        <p:nvSpPr>
          <p:cNvPr id="6" name="Content Placeholder 5"/>
          <p:cNvSpPr>
            <a:spLocks noGrp="1"/>
          </p:cNvSpPr>
          <p:nvPr>
            <p:ph sz="quarter" idx="4294967295"/>
          </p:nvPr>
        </p:nvSpPr>
        <p:spPr>
          <a:xfrm>
            <a:off x="381000" y="4811752"/>
            <a:ext cx="8403063" cy="1893848"/>
          </a:xfrm>
          <a:prstGeom prst="rect">
            <a:avLst/>
          </a:prstGeom>
        </p:spPr>
        <p:txBody>
          <a:bodyPr/>
          <a:lstStyle/>
          <a:p>
            <a:r>
              <a:rPr lang="en-US" dirty="0" smtClean="0"/>
              <a:t>On this screen, there are tools that you will learn more about in TIMS training</a:t>
            </a:r>
          </a:p>
          <a:p>
            <a:r>
              <a:rPr lang="en-US" dirty="0" smtClean="0"/>
              <a:t>Under the Workflow tab, however, is the link to Escalate to Level 4, or Return to Level 1 or Level 2</a:t>
            </a:r>
          </a:p>
          <a:p>
            <a:r>
              <a:rPr lang="en-US" dirty="0" smtClean="0"/>
              <a:t>Level 3 makes this selection when all support resources have been thoroughly researched</a:t>
            </a:r>
            <a:endParaRPr lang="en-US" dirty="0"/>
          </a:p>
        </p:txBody>
      </p:sp>
      <p:sp>
        <p:nvSpPr>
          <p:cNvPr id="7" name="Rectangle 6"/>
          <p:cNvSpPr/>
          <p:nvPr/>
        </p:nvSpPr>
        <p:spPr>
          <a:xfrm>
            <a:off x="4127500" y="2542942"/>
            <a:ext cx="1435100" cy="505057"/>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4876800" y="2057400"/>
            <a:ext cx="685800" cy="30480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7450873" y="2895600"/>
            <a:ext cx="838200" cy="1524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7869973" y="3319780"/>
            <a:ext cx="838200" cy="1524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7847227" y="3074157"/>
            <a:ext cx="838200" cy="1524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6472783" y="3657600"/>
            <a:ext cx="914400" cy="2286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381000" y="1627458"/>
            <a:ext cx="419100" cy="429942"/>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1346591685"/>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Assign Support Ticket to Component</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179</a:t>
            </a:fld>
            <a:endParaRPr lang="en-US" dirty="0"/>
          </a:p>
        </p:txBody>
      </p:sp>
      <p:pic>
        <p:nvPicPr>
          <p:cNvPr id="1026"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8429" t="30228" r="18729" b="24649"/>
          <a:stretch/>
        </p:blipFill>
        <p:spPr bwMode="auto">
          <a:xfrm>
            <a:off x="990600" y="1727200"/>
            <a:ext cx="7188200" cy="3225800"/>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
        <p:nvSpPr>
          <p:cNvPr id="7" name="Content Placeholder 5"/>
          <p:cNvSpPr>
            <a:spLocks noGrp="1"/>
          </p:cNvSpPr>
          <p:nvPr>
            <p:ph sz="quarter" idx="4294967295"/>
          </p:nvPr>
        </p:nvSpPr>
        <p:spPr>
          <a:xfrm>
            <a:off x="381000" y="5116552"/>
            <a:ext cx="8403063" cy="1893848"/>
          </a:xfrm>
          <a:prstGeom prst="rect">
            <a:avLst/>
          </a:prstGeom>
        </p:spPr>
        <p:txBody>
          <a:bodyPr/>
          <a:lstStyle/>
          <a:p>
            <a:r>
              <a:rPr lang="en-US" dirty="0" smtClean="0"/>
              <a:t>In order to escalate the issue to Level 4, Level 3 needs to identify the appropriate Level 4 Component </a:t>
            </a:r>
          </a:p>
          <a:p>
            <a:r>
              <a:rPr lang="en-US" dirty="0" smtClean="0"/>
              <a:t>Assignees and comments can also be specified</a:t>
            </a:r>
          </a:p>
        </p:txBody>
      </p:sp>
    </p:spTree>
    <p:extLst>
      <p:ext uri="{BB962C8B-B14F-4D97-AF65-F5344CB8AC3E}">
        <p14:creationId xmlns="" xmlns:p14="http://schemas.microsoft.com/office/powerpoint/2010/main" val="11118662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 3 Access</a:t>
            </a:r>
            <a:endParaRPr lang="en-US" dirty="0"/>
          </a:p>
        </p:txBody>
      </p:sp>
      <p:sp>
        <p:nvSpPr>
          <p:cNvPr id="3" name="Content Placeholder 2"/>
          <p:cNvSpPr>
            <a:spLocks noGrp="1"/>
          </p:cNvSpPr>
          <p:nvPr>
            <p:ph sz="quarter" idx="1"/>
          </p:nvPr>
        </p:nvSpPr>
        <p:spPr/>
        <p:txBody>
          <a:bodyPr/>
          <a:lstStyle/>
          <a:p>
            <a:pPr lvl="0"/>
            <a:r>
              <a:rPr lang="en-US" dirty="0" smtClean="0"/>
              <a:t>TEA does not own the data in the TSDS system</a:t>
            </a:r>
          </a:p>
          <a:p>
            <a:pPr lvl="0"/>
            <a:r>
              <a:rPr lang="en-US" dirty="0" smtClean="0"/>
              <a:t>TEA (Level 3)  is only allowed to access the TSDS subsystems with express permission from the LEA</a:t>
            </a:r>
          </a:p>
          <a:p>
            <a:pPr lvl="0"/>
            <a:r>
              <a:rPr lang="en-US" dirty="0" smtClean="0"/>
              <a:t>Level 3 has </a:t>
            </a:r>
            <a:r>
              <a:rPr lang="en-US" i="1" dirty="0" smtClean="0"/>
              <a:t>ticket by ticket</a:t>
            </a:r>
            <a:r>
              <a:rPr lang="en-US" dirty="0" smtClean="0"/>
              <a:t> access to the following subsystems for limited support reasons:</a:t>
            </a:r>
            <a:endParaRPr lang="en-US" dirty="0"/>
          </a:p>
          <a:p>
            <a:pPr lvl="0"/>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18</a:t>
            </a:fld>
            <a:endParaRPr lang="en-US" dirty="0"/>
          </a:p>
        </p:txBody>
      </p:sp>
      <p:graphicFrame>
        <p:nvGraphicFramePr>
          <p:cNvPr id="5" name="Table 4"/>
          <p:cNvGraphicFramePr>
            <a:graphicFrameLocks noGrp="1"/>
          </p:cNvGraphicFramePr>
          <p:nvPr>
            <p:extLst>
              <p:ext uri="{D42A27DB-BD31-4B8C-83A1-F6EECF244321}">
                <p14:modId xmlns="" xmlns:p14="http://schemas.microsoft.com/office/powerpoint/2010/main" val="1911624872"/>
              </p:ext>
            </p:extLst>
          </p:nvPr>
        </p:nvGraphicFramePr>
        <p:xfrm>
          <a:off x="381000" y="3474720"/>
          <a:ext cx="8610600" cy="3307080"/>
        </p:xfrm>
        <a:graphic>
          <a:graphicData uri="http://schemas.openxmlformats.org/drawingml/2006/table">
            <a:tbl>
              <a:tblPr firstRow="1" bandRow="1">
                <a:tableStyleId>{5C22544A-7EE6-4342-B048-85BDC9FD1C3A}</a:tableStyleId>
              </a:tblPr>
              <a:tblGrid>
                <a:gridCol w="4305300"/>
                <a:gridCol w="4305300"/>
              </a:tblGrid>
              <a:tr h="370840">
                <a:tc>
                  <a:txBody>
                    <a:bodyPr/>
                    <a:lstStyle/>
                    <a:p>
                      <a:endParaRPr lang="en-US" dirty="0"/>
                    </a:p>
                  </a:txBody>
                  <a:tcPr/>
                </a:tc>
                <a:tc>
                  <a:txBody>
                    <a:bodyPr/>
                    <a:lstStyle/>
                    <a:p>
                      <a:endParaRPr lang="en-US" dirty="0"/>
                    </a:p>
                  </a:txBody>
                  <a:tcPr/>
                </a:tc>
              </a:tr>
              <a:tr h="370840">
                <a:tc>
                  <a:txBody>
                    <a:bodyPr/>
                    <a:lstStyle/>
                    <a:p>
                      <a:r>
                        <a:rPr kumimoji="0" lang="en-US" sz="1800" kern="1200" dirty="0" smtClean="0">
                          <a:solidFill>
                            <a:schemeClr val="dk1"/>
                          </a:solidFill>
                          <a:effectLst/>
                          <a:latin typeface="+mn-lt"/>
                          <a:ea typeface="+mn-ea"/>
                          <a:cs typeface="+mn-cs"/>
                        </a:rPr>
                        <a:t>Access to studentGPS™  Dashboards</a:t>
                      </a:r>
                      <a:endParaRPr lang="en-US" dirty="0"/>
                    </a:p>
                  </a:txBody>
                  <a:tcPr/>
                </a:tc>
                <a:tc>
                  <a:txBody>
                    <a:bodyPr/>
                    <a:lstStyle/>
                    <a:p>
                      <a:pPr lvl="0"/>
                      <a:r>
                        <a:rPr kumimoji="0" lang="en-US" sz="1800" kern="1200" dirty="0" smtClean="0">
                          <a:solidFill>
                            <a:schemeClr val="dk1"/>
                          </a:solidFill>
                          <a:effectLst/>
                          <a:latin typeface="+mn-lt"/>
                          <a:ea typeface="+mn-ea"/>
                          <a:cs typeface="+mn-cs"/>
                        </a:rPr>
                        <a:t>Access to query the Dashboard Data Mart or view the DDM Validation Reports</a:t>
                      </a:r>
                      <a:endParaRPr kumimoji="0" lang="en-US" sz="1800" kern="1200" dirty="0">
                        <a:solidFill>
                          <a:schemeClr val="dk1"/>
                        </a:solidFill>
                        <a:effectLst/>
                        <a:latin typeface="+mn-lt"/>
                        <a:ea typeface="+mn-ea"/>
                        <a:cs typeface="+mn-cs"/>
                      </a:endParaRPr>
                    </a:p>
                  </a:txBody>
                  <a:tcPr/>
                </a:tc>
              </a:tr>
              <a:tr h="370840">
                <a:tc>
                  <a:txBody>
                    <a:bodyPr/>
                    <a:lstStyle/>
                    <a:p>
                      <a:r>
                        <a:rPr kumimoji="0" lang="en-US" sz="1800" kern="1200" dirty="0" smtClean="0">
                          <a:solidFill>
                            <a:schemeClr val="dk1"/>
                          </a:solidFill>
                          <a:effectLst/>
                          <a:latin typeface="+mn-lt"/>
                          <a:ea typeface="+mn-ea"/>
                          <a:cs typeface="+mn-cs"/>
                        </a:rPr>
                        <a:t>Access to query the PEIMS Data Mart</a:t>
                      </a:r>
                      <a:endParaRPr lang="en-US" dirty="0"/>
                    </a:p>
                  </a:txBody>
                  <a:tcPr/>
                </a:tc>
                <a:tc>
                  <a:txBody>
                    <a:bodyPr/>
                    <a:lstStyle/>
                    <a:p>
                      <a:r>
                        <a:rPr kumimoji="0" lang="en-US" sz="1800" kern="1200" dirty="0" smtClean="0">
                          <a:solidFill>
                            <a:schemeClr val="dk1"/>
                          </a:solidFill>
                          <a:effectLst/>
                          <a:latin typeface="+mn-lt"/>
                          <a:ea typeface="+mn-ea"/>
                          <a:cs typeface="+mn-cs"/>
                        </a:rPr>
                        <a:t>Help Desk level access to eDM </a:t>
                      </a:r>
                      <a:endParaRPr lang="en-US" dirty="0"/>
                    </a:p>
                  </a:txBody>
                  <a:tcPr/>
                </a:tc>
              </a:tr>
              <a:tr h="370840">
                <a:tc>
                  <a:txBody>
                    <a:bodyPr/>
                    <a:lstStyle/>
                    <a:p>
                      <a:r>
                        <a:rPr kumimoji="0" lang="en-US" sz="1800" kern="1200" dirty="0" smtClean="0">
                          <a:solidFill>
                            <a:schemeClr val="dk1"/>
                          </a:solidFill>
                          <a:effectLst/>
                          <a:latin typeface="+mn-lt"/>
                          <a:ea typeface="+mn-ea"/>
                          <a:cs typeface="+mn-cs"/>
                        </a:rPr>
                        <a:t>Access to the ODS to query tables</a:t>
                      </a:r>
                      <a:endParaRPr lang="en-US" dirty="0"/>
                    </a:p>
                  </a:txBody>
                  <a:tcPr/>
                </a:tc>
                <a:tc>
                  <a:txBody>
                    <a:bodyPr/>
                    <a:lstStyle/>
                    <a:p>
                      <a:r>
                        <a:rPr kumimoji="0" lang="en-US" sz="1800" kern="1200" dirty="0" smtClean="0">
                          <a:solidFill>
                            <a:schemeClr val="dk1"/>
                          </a:solidFill>
                          <a:effectLst/>
                          <a:latin typeface="+mn-lt"/>
                          <a:ea typeface="+mn-ea"/>
                          <a:cs typeface="+mn-cs"/>
                        </a:rPr>
                        <a:t>Access to PEIMS data </a:t>
                      </a:r>
                      <a:endParaRPr lang="en-US" dirty="0"/>
                    </a:p>
                  </a:txBody>
                  <a:tcPr/>
                </a:tc>
              </a:tr>
              <a:tr h="360680">
                <a:tc>
                  <a:txBody>
                    <a:bodyPr/>
                    <a:lstStyle/>
                    <a:p>
                      <a:r>
                        <a:rPr kumimoji="0" lang="en-US" sz="1800" kern="1200" dirty="0" smtClean="0">
                          <a:solidFill>
                            <a:schemeClr val="dk1"/>
                          </a:solidFill>
                          <a:effectLst/>
                          <a:latin typeface="+mn-lt"/>
                          <a:ea typeface="+mn-ea"/>
                          <a:cs typeface="+mn-cs"/>
                        </a:rPr>
                        <a:t>Access to UID</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solidFill>
                            <a:schemeClr val="dk1"/>
                          </a:solidFill>
                          <a:effectLst/>
                          <a:latin typeface="+mn-lt"/>
                          <a:ea typeface="+mn-ea"/>
                          <a:cs typeface="+mn-cs"/>
                        </a:rPr>
                        <a:t>Search access to PID/PET Search </a:t>
                      </a:r>
                    </a:p>
                    <a:p>
                      <a:endParaRPr lang="en-US" dirty="0"/>
                    </a:p>
                  </a:txBody>
                  <a:tcPr/>
                </a:tc>
              </a:tr>
              <a:tr h="360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solidFill>
                            <a:schemeClr val="dk1"/>
                          </a:solidFill>
                          <a:effectLst/>
                          <a:latin typeface="+mn-lt"/>
                          <a:ea typeface="+mn-ea"/>
                          <a:cs typeface="+mn-cs"/>
                        </a:rPr>
                        <a:t>TEAL privileges for support regarding account access issues </a:t>
                      </a:r>
                    </a:p>
                  </a:txBody>
                  <a:tcPr/>
                </a:tc>
                <a:tc>
                  <a:txBody>
                    <a:bodyPr/>
                    <a:lstStyle/>
                    <a:p>
                      <a:r>
                        <a:rPr lang="en-US" dirty="0" smtClean="0"/>
                        <a:t>Access</a:t>
                      </a:r>
                      <a:r>
                        <a:rPr lang="en-US" baseline="0" dirty="0" smtClean="0"/>
                        <a:t> to the </a:t>
                      </a:r>
                      <a:r>
                        <a:rPr lang="en-US" dirty="0" smtClean="0"/>
                        <a:t>PEIMS Application</a:t>
                      </a:r>
                      <a:endParaRPr lang="en-US" dirty="0"/>
                    </a:p>
                  </a:txBody>
                  <a:tcPr/>
                </a:tc>
              </a:tr>
            </a:tbl>
          </a:graphicData>
        </a:graphic>
      </p:graphicFrame>
    </p:spTree>
    <p:extLst>
      <p:ext uri="{BB962C8B-B14F-4D97-AF65-F5344CB8AC3E}">
        <p14:creationId xmlns="" xmlns:p14="http://schemas.microsoft.com/office/powerpoint/2010/main" val="1856620147"/>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Workflow: Log Data Access</a:t>
            </a:r>
          </a:p>
        </p:txBody>
      </p:sp>
      <p:sp>
        <p:nvSpPr>
          <p:cNvPr id="3" name="Content Placeholder 2"/>
          <p:cNvSpPr>
            <a:spLocks noGrp="1"/>
          </p:cNvSpPr>
          <p:nvPr>
            <p:ph sz="quarter" idx="1"/>
          </p:nvPr>
        </p:nvSpPr>
        <p:spPr>
          <a:xfrm>
            <a:off x="533400" y="1676400"/>
            <a:ext cx="8153400" cy="4495800"/>
          </a:xfrm>
        </p:spPr>
        <p:txBody>
          <a:bodyPr/>
          <a:lstStyle/>
          <a:p>
            <a:r>
              <a:rPr lang="en-US" dirty="0" smtClean="0"/>
              <a:t>Once the Status=In Progress, and the TEA SME has worked the issue, the TEA SME must Log Data Access prior to escalating the issue to Level 4</a:t>
            </a:r>
            <a:endParaRPr lang="en-US" dirty="0"/>
          </a:p>
          <a:p>
            <a:r>
              <a:rPr lang="en-US" dirty="0" smtClean="0"/>
              <a:t>. Choose Log Data Access under Workflow.</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180</a:t>
            </a:fld>
            <a:endParaRPr lang="en-US" dirty="0"/>
          </a:p>
        </p:txBody>
      </p:sp>
      <p:pic>
        <p:nvPicPr>
          <p:cNvPr id="6" name="Picture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524000" y="2701119"/>
            <a:ext cx="6096000" cy="3646337"/>
          </a:xfrm>
          <a:prstGeom prst="rect">
            <a:avLst/>
          </a:prstGeom>
          <a:ln>
            <a:solidFill>
              <a:schemeClr val="tx1"/>
            </a:solidFill>
          </a:ln>
        </p:spPr>
      </p:pic>
      <p:sp>
        <p:nvSpPr>
          <p:cNvPr id="5" name="TextBox 4"/>
          <p:cNvSpPr txBox="1"/>
          <p:nvPr/>
        </p:nvSpPr>
        <p:spPr>
          <a:xfrm>
            <a:off x="4636827" y="3523397"/>
            <a:ext cx="1186218" cy="215444"/>
          </a:xfrm>
          <a:prstGeom prst="rect">
            <a:avLst/>
          </a:prstGeom>
          <a:solidFill>
            <a:srgbClr val="FFFFFF"/>
          </a:solidFill>
        </p:spPr>
        <p:txBody>
          <a:bodyPr wrap="square" rtlCol="0">
            <a:spAutoFit/>
          </a:bodyPr>
          <a:lstStyle/>
          <a:p>
            <a:r>
              <a:rPr lang="en-US" sz="800" dirty="0" smtClean="0"/>
              <a:t>Level 3 Re-Queue</a:t>
            </a:r>
            <a:endParaRPr lang="en-US" sz="800" dirty="0"/>
          </a:p>
        </p:txBody>
      </p:sp>
      <p:sp>
        <p:nvSpPr>
          <p:cNvPr id="8" name="Rectangle 7"/>
          <p:cNvSpPr/>
          <p:nvPr/>
        </p:nvSpPr>
        <p:spPr>
          <a:xfrm>
            <a:off x="5410200" y="3352800"/>
            <a:ext cx="762000" cy="2286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572000" y="3733800"/>
            <a:ext cx="990600" cy="3048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3632721025"/>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 Data Access</a:t>
            </a:r>
            <a:endParaRPr lang="en-US" dirty="0"/>
          </a:p>
        </p:txBody>
      </p:sp>
      <p:sp>
        <p:nvSpPr>
          <p:cNvPr id="3" name="Content Placeholder 2"/>
          <p:cNvSpPr>
            <a:spLocks noGrp="1"/>
          </p:cNvSpPr>
          <p:nvPr>
            <p:ph sz="quarter" idx="1"/>
          </p:nvPr>
        </p:nvSpPr>
        <p:spPr>
          <a:xfrm>
            <a:off x="533400" y="1752600"/>
            <a:ext cx="8001000" cy="762000"/>
          </a:xfrm>
        </p:spPr>
        <p:txBody>
          <a:bodyPr/>
          <a:lstStyle/>
          <a:p>
            <a:r>
              <a:rPr lang="en-US" dirty="0" smtClean="0"/>
              <a:t>The Log Data Access screen asks the User to record the data sources that have been accessed in order to resolve the issue.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181</a:t>
            </a:fld>
            <a:endParaRPr lang="en-US" dirty="0"/>
          </a:p>
        </p:txBody>
      </p:sp>
      <p:pic>
        <p:nvPicPr>
          <p:cNvPr id="5" name="Picture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723207" y="2514600"/>
            <a:ext cx="5697587" cy="3810000"/>
          </a:xfrm>
          <a:prstGeom prst="rect">
            <a:avLst/>
          </a:prstGeom>
        </p:spPr>
      </p:pic>
    </p:spTree>
    <p:extLst>
      <p:ext uri="{BB962C8B-B14F-4D97-AF65-F5344CB8AC3E}">
        <p14:creationId xmlns="" xmlns:p14="http://schemas.microsoft.com/office/powerpoint/2010/main" val="1879038751"/>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Up the TIMS Dashboard</a:t>
            </a:r>
            <a:endParaRPr lang="en-US" dirty="0"/>
          </a:p>
        </p:txBody>
      </p:sp>
      <p:sp>
        <p:nvSpPr>
          <p:cNvPr id="3" name="Slide Number Placeholder 2"/>
          <p:cNvSpPr>
            <a:spLocks noGrp="1"/>
          </p:cNvSpPr>
          <p:nvPr>
            <p:ph type="sldNum" sz="quarter" idx="11"/>
          </p:nvPr>
        </p:nvSpPr>
        <p:spPr/>
        <p:txBody>
          <a:bodyPr>
            <a:normAutofit fontScale="92500" lnSpcReduction="20000"/>
          </a:bodyPr>
          <a:lstStyle/>
          <a:p>
            <a:fld id="{25037DA4-2335-4A87-8586-64B2BAB08211}" type="slidenum">
              <a:rPr lang="en-US" smtClean="0"/>
              <a:pPr/>
              <a:t>182</a:t>
            </a:fld>
            <a:endParaRPr lang="en-US" dirty="0"/>
          </a:p>
        </p:txBody>
      </p:sp>
    </p:spTree>
    <p:extLst>
      <p:ext uri="{BB962C8B-B14F-4D97-AF65-F5344CB8AC3E}">
        <p14:creationId xmlns="" xmlns:p14="http://schemas.microsoft.com/office/powerpoint/2010/main" val="2060130510"/>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7010400" cy="841248"/>
          </a:xfrm>
        </p:spPr>
        <p:txBody>
          <a:bodyPr/>
          <a:lstStyle/>
          <a:p>
            <a:r>
              <a:rPr lang="en-US" dirty="0" smtClean="0"/>
              <a:t>Setting Up the TIMS Dashboards (1 of 7)</a:t>
            </a:r>
            <a:endParaRPr lang="en-US" dirty="0"/>
          </a:p>
        </p:txBody>
      </p:sp>
      <p:sp>
        <p:nvSpPr>
          <p:cNvPr id="5" name="Content Placeholder 4"/>
          <p:cNvSpPr>
            <a:spLocks noGrp="1"/>
          </p:cNvSpPr>
          <p:nvPr>
            <p:ph sz="quarter" idx="1"/>
          </p:nvPr>
        </p:nvSpPr>
        <p:spPr>
          <a:xfrm>
            <a:off x="533400" y="1752600"/>
            <a:ext cx="8001000" cy="1600200"/>
          </a:xfrm>
        </p:spPr>
        <p:txBody>
          <a:bodyPr/>
          <a:lstStyle/>
          <a:p>
            <a:r>
              <a:rPr lang="en-US" dirty="0"/>
              <a:t>TIMS </a:t>
            </a:r>
            <a:r>
              <a:rPr lang="en-US" dirty="0" smtClean="0"/>
              <a:t>Dashboards are called Support Queue</a:t>
            </a:r>
          </a:p>
          <a:p>
            <a:r>
              <a:rPr lang="en-US" dirty="0" smtClean="0"/>
              <a:t>The ESC Champion will work in the L2 Support Queue</a:t>
            </a:r>
          </a:p>
          <a:p>
            <a:r>
              <a:rPr lang="en-US" dirty="0" smtClean="0"/>
              <a:t>The TEA TSDS Support will work in the L3 Support Queue</a:t>
            </a:r>
          </a:p>
          <a:p>
            <a:r>
              <a:rPr lang="en-US" dirty="0" smtClean="0"/>
              <a:t>The support queues </a:t>
            </a:r>
            <a:r>
              <a:rPr lang="en-US" dirty="0"/>
              <a:t>are customized to display specific views of TSDS incident information.  Pre-designed </a:t>
            </a:r>
            <a:r>
              <a:rPr lang="en-US" dirty="0" smtClean="0"/>
              <a:t>support queues are </a:t>
            </a:r>
            <a:r>
              <a:rPr lang="en-US" dirty="0"/>
              <a:t>accessible to TIMS users at each level of TSDS support. Incoming tickets for each support level are displayed in the upper right section of the dashboard, </a:t>
            </a:r>
            <a:r>
              <a:rPr lang="en-US" dirty="0" smtClean="0"/>
              <a:t>titled: </a:t>
            </a:r>
            <a:r>
              <a:rPr lang="en-US" dirty="0"/>
              <a:t>Lx Support Queue.</a:t>
            </a:r>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183</a:t>
            </a:fld>
            <a:endParaRPr lang="en-US" dirty="0"/>
          </a:p>
        </p:txBody>
      </p:sp>
      <p:graphicFrame>
        <p:nvGraphicFramePr>
          <p:cNvPr id="6" name="Table 5"/>
          <p:cNvGraphicFramePr>
            <a:graphicFrameLocks noGrp="1"/>
          </p:cNvGraphicFramePr>
          <p:nvPr>
            <p:extLst>
              <p:ext uri="{D42A27DB-BD31-4B8C-83A1-F6EECF244321}">
                <p14:modId xmlns="" xmlns:p14="http://schemas.microsoft.com/office/powerpoint/2010/main" val="3755669979"/>
              </p:ext>
            </p:extLst>
          </p:nvPr>
        </p:nvGraphicFramePr>
        <p:xfrm>
          <a:off x="1447800" y="4572000"/>
          <a:ext cx="6080760" cy="1226820"/>
        </p:xfrm>
        <a:graphic>
          <a:graphicData uri="http://schemas.openxmlformats.org/drawingml/2006/table">
            <a:tbl>
              <a:tblPr firstRow="1" firstCol="1" bandRow="1"/>
              <a:tblGrid>
                <a:gridCol w="3040380"/>
                <a:gridCol w="3040380"/>
              </a:tblGrid>
              <a:tr h="0">
                <a:tc>
                  <a:txBody>
                    <a:bodyPr/>
                    <a:lstStyle/>
                    <a:p>
                      <a:pPr marL="0" marR="0" algn="ctr">
                        <a:lnSpc>
                          <a:spcPct val="115000"/>
                        </a:lnSpc>
                        <a:spcBef>
                          <a:spcPts val="0"/>
                        </a:spcBef>
                        <a:spcAft>
                          <a:spcPts val="0"/>
                        </a:spcAft>
                      </a:pPr>
                      <a:r>
                        <a:rPr lang="en-US" sz="1400" b="1">
                          <a:effectLst/>
                          <a:latin typeface="Arial Rounded MT Bold"/>
                          <a:ea typeface="Times New Roman"/>
                          <a:cs typeface="Calibri"/>
                        </a:rPr>
                        <a:t>Support Level</a:t>
                      </a:r>
                      <a:endParaRPr lang="en-US" sz="10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DDE8"/>
                    </a:solidFill>
                  </a:tcPr>
                </a:tc>
                <a:tc>
                  <a:txBody>
                    <a:bodyPr/>
                    <a:lstStyle/>
                    <a:p>
                      <a:pPr marL="0" marR="0" algn="ctr">
                        <a:lnSpc>
                          <a:spcPct val="115000"/>
                        </a:lnSpc>
                        <a:spcBef>
                          <a:spcPts val="0"/>
                        </a:spcBef>
                        <a:spcAft>
                          <a:spcPts val="0"/>
                        </a:spcAft>
                      </a:pPr>
                      <a:r>
                        <a:rPr lang="en-US" sz="1400" b="1">
                          <a:effectLst/>
                          <a:latin typeface="Arial Rounded MT Bold"/>
                          <a:ea typeface="Times New Roman"/>
                          <a:cs typeface="Calibri"/>
                        </a:rPr>
                        <a:t>Dashboard Name</a:t>
                      </a:r>
                      <a:endParaRPr lang="en-US" sz="10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6DDE8"/>
                    </a:solidFill>
                  </a:tcPr>
                </a:tc>
              </a:tr>
              <a:tr h="0">
                <a:tc>
                  <a:txBody>
                    <a:bodyPr/>
                    <a:lstStyle/>
                    <a:p>
                      <a:pPr marL="0" marR="0" algn="just">
                        <a:lnSpc>
                          <a:spcPct val="115000"/>
                        </a:lnSpc>
                        <a:spcBef>
                          <a:spcPts val="0"/>
                        </a:spcBef>
                        <a:spcAft>
                          <a:spcPts val="0"/>
                        </a:spcAft>
                      </a:pPr>
                      <a:r>
                        <a:rPr lang="en-US" sz="1400">
                          <a:effectLst/>
                          <a:latin typeface="Arial Rounded MT Bold"/>
                          <a:ea typeface="Times New Roman"/>
                          <a:cs typeface="Calibri"/>
                        </a:rPr>
                        <a:t>Level 1 – LEA Data Steward</a:t>
                      </a:r>
                      <a:endParaRPr lang="en-US" sz="10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solidFill>
                            <a:srgbClr val="943634"/>
                          </a:solidFill>
                          <a:effectLst/>
                          <a:latin typeface="Arial Rounded MT Bold"/>
                          <a:ea typeface="Times New Roman"/>
                          <a:cs typeface="Calibri"/>
                        </a:rPr>
                        <a:t>L1 Support Queue</a:t>
                      </a:r>
                      <a:endParaRPr lang="en-US" sz="10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just">
                        <a:lnSpc>
                          <a:spcPct val="115000"/>
                        </a:lnSpc>
                        <a:spcBef>
                          <a:spcPts val="0"/>
                        </a:spcBef>
                        <a:spcAft>
                          <a:spcPts val="0"/>
                        </a:spcAft>
                      </a:pPr>
                      <a:r>
                        <a:rPr lang="en-US" sz="1400">
                          <a:effectLst/>
                          <a:latin typeface="Arial Rounded MT Bold"/>
                          <a:ea typeface="Times New Roman"/>
                          <a:cs typeface="Calibri"/>
                        </a:rPr>
                        <a:t>Level 2 – ESC Support</a:t>
                      </a:r>
                      <a:endParaRPr lang="en-US" sz="10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solidFill>
                            <a:srgbClr val="943634"/>
                          </a:solidFill>
                          <a:effectLst/>
                          <a:latin typeface="Arial Rounded MT Bold"/>
                          <a:ea typeface="Times New Roman"/>
                          <a:cs typeface="Calibri"/>
                        </a:rPr>
                        <a:t>L2 Support Queue</a:t>
                      </a:r>
                      <a:endParaRPr lang="en-US" sz="10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just">
                        <a:lnSpc>
                          <a:spcPct val="115000"/>
                        </a:lnSpc>
                        <a:spcBef>
                          <a:spcPts val="0"/>
                        </a:spcBef>
                        <a:spcAft>
                          <a:spcPts val="0"/>
                        </a:spcAft>
                      </a:pPr>
                      <a:r>
                        <a:rPr lang="en-US" sz="1400">
                          <a:effectLst/>
                          <a:latin typeface="Arial Rounded MT Bold"/>
                          <a:ea typeface="Times New Roman"/>
                          <a:cs typeface="Calibri"/>
                        </a:rPr>
                        <a:t>Level 3 – TEA TSDS Support</a:t>
                      </a:r>
                      <a:endParaRPr lang="en-US" sz="10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a:solidFill>
                            <a:srgbClr val="943634"/>
                          </a:solidFill>
                          <a:effectLst/>
                          <a:latin typeface="Arial Rounded MT Bold"/>
                          <a:ea typeface="Times New Roman"/>
                          <a:cs typeface="Calibri"/>
                        </a:rPr>
                        <a:t>L3 Support Queue</a:t>
                      </a:r>
                      <a:endParaRPr lang="en-US" sz="10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just">
                        <a:lnSpc>
                          <a:spcPct val="115000"/>
                        </a:lnSpc>
                        <a:spcBef>
                          <a:spcPts val="0"/>
                        </a:spcBef>
                        <a:spcAft>
                          <a:spcPts val="0"/>
                        </a:spcAft>
                      </a:pPr>
                      <a:r>
                        <a:rPr lang="en-US" sz="1400">
                          <a:effectLst/>
                          <a:latin typeface="Arial Rounded MT Bold"/>
                          <a:ea typeface="Times New Roman"/>
                          <a:cs typeface="Calibri"/>
                        </a:rPr>
                        <a:t>Level 4 – </a:t>
                      </a:r>
                      <a:r>
                        <a:rPr lang="en-US" sz="1200">
                          <a:effectLst/>
                          <a:latin typeface="Arial Rounded MT Bold"/>
                          <a:ea typeface="Times New Roman"/>
                          <a:cs typeface="Calibri"/>
                        </a:rPr>
                        <a:t>TSDS</a:t>
                      </a:r>
                      <a:r>
                        <a:rPr lang="en-US" sz="1400">
                          <a:effectLst/>
                          <a:latin typeface="Arial Rounded MT Bold"/>
                          <a:ea typeface="Times New Roman"/>
                          <a:cs typeface="Calibri"/>
                        </a:rPr>
                        <a:t> Component Owner</a:t>
                      </a:r>
                      <a:endParaRPr lang="en-US" sz="10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400" dirty="0">
                          <a:solidFill>
                            <a:srgbClr val="943634"/>
                          </a:solidFill>
                          <a:effectLst/>
                          <a:latin typeface="Arial Rounded MT Bold"/>
                          <a:ea typeface="Times New Roman"/>
                          <a:cs typeface="Calibri"/>
                        </a:rPr>
                        <a:t>L4 Support Queue</a:t>
                      </a:r>
                      <a:endParaRPr lang="en-US" sz="10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83650254"/>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33400" y="1752600"/>
            <a:ext cx="8077200" cy="1295400"/>
          </a:xfrm>
        </p:spPr>
        <p:txBody>
          <a:bodyPr/>
          <a:lstStyle/>
          <a:p>
            <a:r>
              <a:rPr lang="en-US" dirty="0"/>
              <a:t>TIMS support users set the dashboard appropriate for their support level as follows:</a:t>
            </a:r>
          </a:p>
          <a:p>
            <a:pPr lvl="0"/>
            <a:r>
              <a:rPr lang="en-US" dirty="0"/>
              <a:t>From the Dashboards menu select </a:t>
            </a:r>
            <a:r>
              <a:rPr lang="en-US" b="1" dirty="0"/>
              <a:t>Manage Dashboards</a:t>
            </a:r>
            <a:r>
              <a:rPr lang="en-US" i="1" dirty="0"/>
              <a:t>.</a:t>
            </a:r>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184</a:t>
            </a:fld>
            <a:endParaRPr lang="en-US" dirty="0"/>
          </a:p>
        </p:txBody>
      </p:sp>
      <p:sp>
        <p:nvSpPr>
          <p:cNvPr id="5" name="Title 3"/>
          <p:cNvSpPr>
            <a:spLocks noGrp="1"/>
          </p:cNvSpPr>
          <p:nvPr>
            <p:ph type="title"/>
          </p:nvPr>
        </p:nvSpPr>
        <p:spPr>
          <a:xfrm>
            <a:off x="1905000" y="457200"/>
            <a:ext cx="7239000" cy="841248"/>
          </a:xfrm>
        </p:spPr>
        <p:txBody>
          <a:bodyPr/>
          <a:lstStyle/>
          <a:p>
            <a:r>
              <a:rPr lang="en-US" dirty="0" smtClean="0"/>
              <a:t>Setting Up the TIMS Dashboards (2 of 7)</a:t>
            </a:r>
            <a:endParaRPr lang="en-US" dirty="0"/>
          </a:p>
        </p:txBody>
      </p:sp>
      <p:pic>
        <p:nvPicPr>
          <p:cNvPr id="1126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587500" y="3200400"/>
            <a:ext cx="5969000" cy="25479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Right Arrow 8"/>
          <p:cNvSpPr/>
          <p:nvPr/>
        </p:nvSpPr>
        <p:spPr>
          <a:xfrm>
            <a:off x="762000" y="3810000"/>
            <a:ext cx="825500" cy="228600"/>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288081792"/>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pPr lvl="0"/>
            <a:r>
              <a:rPr lang="en-US" dirty="0"/>
              <a:t>Select the </a:t>
            </a:r>
            <a:r>
              <a:rPr lang="en-US" b="1" dirty="0"/>
              <a:t>Search</a:t>
            </a:r>
            <a:r>
              <a:rPr lang="en-US" dirty="0"/>
              <a:t> tab on the left-hand side of the page</a:t>
            </a:r>
            <a:r>
              <a:rPr lang="en-US" dirty="0" smtClean="0"/>
              <a:t>.</a:t>
            </a:r>
          </a:p>
          <a:p>
            <a:r>
              <a:rPr lang="en-US" dirty="0"/>
              <a:t>Note: To view all available dashboards, leave the Search field blank.</a:t>
            </a:r>
          </a:p>
          <a:p>
            <a:pPr lvl="0"/>
            <a:r>
              <a:rPr lang="en-US" dirty="0"/>
              <a:t>Click </a:t>
            </a:r>
            <a:r>
              <a:rPr lang="en-US" b="1" dirty="0" smtClean="0"/>
              <a:t>Search.</a:t>
            </a:r>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185</a:t>
            </a:fld>
            <a:endParaRPr lang="en-US" dirty="0"/>
          </a:p>
        </p:txBody>
      </p:sp>
      <p:pic>
        <p:nvPicPr>
          <p:cNvPr id="1229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669120" y="2998787"/>
            <a:ext cx="5767387" cy="30972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ight Arrow 4"/>
          <p:cNvSpPr/>
          <p:nvPr/>
        </p:nvSpPr>
        <p:spPr>
          <a:xfrm>
            <a:off x="830920" y="4419601"/>
            <a:ext cx="838200" cy="253206"/>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a:off x="2730064" y="5060732"/>
            <a:ext cx="838200" cy="253206"/>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429000" y="4419601"/>
            <a:ext cx="2057400" cy="380999"/>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3"/>
          <p:cNvSpPr>
            <a:spLocks noGrp="1"/>
          </p:cNvSpPr>
          <p:nvPr>
            <p:ph type="title"/>
          </p:nvPr>
        </p:nvSpPr>
        <p:spPr>
          <a:xfrm>
            <a:off x="1905000" y="457200"/>
            <a:ext cx="7010400" cy="841248"/>
          </a:xfrm>
        </p:spPr>
        <p:txBody>
          <a:bodyPr/>
          <a:lstStyle/>
          <a:p>
            <a:r>
              <a:rPr lang="en-US" dirty="0" smtClean="0"/>
              <a:t>Setting Up the TIMS Dashboards (3 of 7)</a:t>
            </a:r>
            <a:endParaRPr lang="en-US" dirty="0"/>
          </a:p>
        </p:txBody>
      </p:sp>
    </p:spTree>
    <p:extLst>
      <p:ext uri="{BB962C8B-B14F-4D97-AF65-F5344CB8AC3E}">
        <p14:creationId xmlns="" xmlns:p14="http://schemas.microsoft.com/office/powerpoint/2010/main" val="2556551439"/>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33400" y="1752600"/>
            <a:ext cx="8153400" cy="1066800"/>
          </a:xfrm>
        </p:spPr>
        <p:txBody>
          <a:bodyPr/>
          <a:lstStyle/>
          <a:p>
            <a:pPr lvl="0"/>
            <a:r>
              <a:rPr lang="en-US" dirty="0"/>
              <a:t>Select the dashboard that corresponds to your support role level. </a:t>
            </a:r>
            <a:endParaRPr lang="en-US" dirty="0" smtClean="0"/>
          </a:p>
          <a:p>
            <a:pPr lvl="0"/>
            <a:r>
              <a:rPr lang="en-US" dirty="0" smtClean="0"/>
              <a:t>Examples:</a:t>
            </a:r>
          </a:p>
          <a:p>
            <a:pPr lvl="1"/>
            <a:r>
              <a:rPr lang="en-US" dirty="0" smtClean="0"/>
              <a:t>ESC </a:t>
            </a:r>
            <a:r>
              <a:rPr lang="en-US" dirty="0"/>
              <a:t>would select L2 Support </a:t>
            </a:r>
            <a:r>
              <a:rPr lang="en-US" dirty="0" smtClean="0"/>
              <a:t>Queue</a:t>
            </a:r>
          </a:p>
          <a:p>
            <a:pPr lvl="1"/>
            <a:r>
              <a:rPr lang="en-US" dirty="0" smtClean="0"/>
              <a:t>LEA </a:t>
            </a:r>
            <a:r>
              <a:rPr lang="en-US" dirty="0"/>
              <a:t>would select L1 Support </a:t>
            </a:r>
            <a:r>
              <a:rPr lang="en-US" dirty="0" smtClean="0"/>
              <a:t>Queue</a:t>
            </a:r>
          </a:p>
          <a:p>
            <a:pPr lvl="1"/>
            <a:r>
              <a:rPr lang="en-US" dirty="0"/>
              <a:t>TEA TSDS </a:t>
            </a:r>
            <a:r>
              <a:rPr lang="en-US" dirty="0" smtClean="0"/>
              <a:t>Support would select L3 Support Queue</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186</a:t>
            </a:fld>
            <a:endParaRPr lang="en-US" dirty="0"/>
          </a:p>
        </p:txBody>
      </p:sp>
      <p:sp>
        <p:nvSpPr>
          <p:cNvPr id="5" name="Title 3"/>
          <p:cNvSpPr>
            <a:spLocks noGrp="1"/>
          </p:cNvSpPr>
          <p:nvPr>
            <p:ph type="title"/>
          </p:nvPr>
        </p:nvSpPr>
        <p:spPr>
          <a:xfrm>
            <a:off x="1905000" y="457200"/>
            <a:ext cx="7162800" cy="841248"/>
          </a:xfrm>
        </p:spPr>
        <p:txBody>
          <a:bodyPr/>
          <a:lstStyle/>
          <a:p>
            <a:r>
              <a:rPr lang="en-US" dirty="0" smtClean="0"/>
              <a:t>Setting Up the TIMS Dashboards (4 of 7)</a:t>
            </a:r>
            <a:endParaRPr lang="en-US" dirty="0"/>
          </a:p>
        </p:txBody>
      </p:sp>
      <p:pic>
        <p:nvPicPr>
          <p:cNvPr id="6" name="Picture 5"/>
          <p:cNvPicPr/>
          <p:nvPr/>
        </p:nvPicPr>
        <p:blipFill>
          <a:blip r:embed="rId2" cstate="print"/>
          <a:srcRect/>
          <a:stretch>
            <a:fillRect/>
          </a:stretch>
        </p:blipFill>
        <p:spPr bwMode="auto">
          <a:xfrm>
            <a:off x="2209800" y="4267200"/>
            <a:ext cx="4800600" cy="2057400"/>
          </a:xfrm>
          <a:prstGeom prst="rect">
            <a:avLst/>
          </a:prstGeom>
          <a:noFill/>
          <a:ln w="9525">
            <a:solidFill>
              <a:schemeClr val="accent1"/>
            </a:solidFill>
            <a:miter lim="800000"/>
            <a:headEnd/>
            <a:tailEnd/>
          </a:ln>
        </p:spPr>
      </p:pic>
      <p:sp>
        <p:nvSpPr>
          <p:cNvPr id="7" name="Right Arrow 6"/>
          <p:cNvSpPr/>
          <p:nvPr/>
        </p:nvSpPr>
        <p:spPr>
          <a:xfrm>
            <a:off x="1905000" y="5920931"/>
            <a:ext cx="1143000" cy="228600"/>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618126256"/>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33400" y="1752600"/>
            <a:ext cx="8153400" cy="1143000"/>
          </a:xfrm>
        </p:spPr>
        <p:txBody>
          <a:bodyPr/>
          <a:lstStyle/>
          <a:p>
            <a:r>
              <a:rPr lang="en-US" b="1" i="1" dirty="0"/>
              <a:t>Note</a:t>
            </a:r>
            <a:r>
              <a:rPr lang="en-US" i="1" dirty="0"/>
              <a:t>: The dashboard you are viewing will only be displayed temporarily, until you add it as a favorite.</a:t>
            </a:r>
            <a:endParaRPr lang="en-US" dirty="0"/>
          </a:p>
          <a:p>
            <a:pPr lvl="0"/>
            <a:r>
              <a:rPr lang="en-US" dirty="0"/>
              <a:t>To add the Dashboard as a favorite click the “add it as a favorite” link.</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187</a:t>
            </a:fld>
            <a:endParaRPr lang="en-US" dirty="0"/>
          </a:p>
        </p:txBody>
      </p:sp>
      <p:sp>
        <p:nvSpPr>
          <p:cNvPr id="5" name="Title 3"/>
          <p:cNvSpPr>
            <a:spLocks noGrp="1"/>
          </p:cNvSpPr>
          <p:nvPr>
            <p:ph type="title"/>
          </p:nvPr>
        </p:nvSpPr>
        <p:spPr>
          <a:xfrm>
            <a:off x="1905000" y="457200"/>
            <a:ext cx="7239000" cy="841248"/>
          </a:xfrm>
        </p:spPr>
        <p:txBody>
          <a:bodyPr/>
          <a:lstStyle/>
          <a:p>
            <a:r>
              <a:rPr lang="en-US" dirty="0" smtClean="0"/>
              <a:t>Setting Up the TIMS Dashboards (5 of 7)</a:t>
            </a:r>
            <a:endParaRPr lang="en-US" dirty="0"/>
          </a:p>
        </p:txBody>
      </p:sp>
      <p:pic>
        <p:nvPicPr>
          <p:cNvPr id="6" name="Picture 5"/>
          <p:cNvPicPr/>
          <p:nvPr/>
        </p:nvPicPr>
        <p:blipFill>
          <a:blip r:embed="rId2" cstate="print"/>
          <a:srcRect/>
          <a:stretch>
            <a:fillRect/>
          </a:stretch>
        </p:blipFill>
        <p:spPr bwMode="auto">
          <a:xfrm>
            <a:off x="1179786" y="3124200"/>
            <a:ext cx="6784428" cy="2764790"/>
          </a:xfrm>
          <a:prstGeom prst="rect">
            <a:avLst/>
          </a:prstGeom>
          <a:noFill/>
          <a:ln w="9525">
            <a:solidFill>
              <a:schemeClr val="accent1"/>
            </a:solidFill>
            <a:miter lim="800000"/>
            <a:headEnd/>
            <a:tailEnd/>
          </a:ln>
        </p:spPr>
      </p:pic>
      <p:sp>
        <p:nvSpPr>
          <p:cNvPr id="7" name="Rectangle 6"/>
          <p:cNvSpPr/>
          <p:nvPr/>
        </p:nvSpPr>
        <p:spPr>
          <a:xfrm>
            <a:off x="6705600" y="3733800"/>
            <a:ext cx="1219200" cy="5334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flipH="1">
            <a:off x="7924800" y="3867150"/>
            <a:ext cx="838200" cy="266700"/>
          </a:xfrm>
          <a:prstGeom prst="rightArrow">
            <a:avLst/>
          </a:prstGeom>
          <a:solidFill>
            <a:schemeClr val="accent2">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2517228055"/>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33400" y="1752600"/>
            <a:ext cx="8229600" cy="914400"/>
          </a:xfrm>
        </p:spPr>
        <p:txBody>
          <a:bodyPr/>
          <a:lstStyle/>
          <a:p>
            <a:pPr lvl="0"/>
            <a:r>
              <a:rPr lang="en-US" dirty="0"/>
              <a:t>Select </a:t>
            </a:r>
            <a:r>
              <a:rPr lang="en-US" b="1" dirty="0"/>
              <a:t>Dashboards</a:t>
            </a:r>
            <a:r>
              <a:rPr lang="en-US" dirty="0"/>
              <a:t> on the navigation menu to choose a favorite dashboard view.</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188</a:t>
            </a:fld>
            <a:endParaRPr lang="en-US" dirty="0"/>
          </a:p>
        </p:txBody>
      </p:sp>
      <p:sp>
        <p:nvSpPr>
          <p:cNvPr id="5" name="Title 3"/>
          <p:cNvSpPr>
            <a:spLocks noGrp="1"/>
          </p:cNvSpPr>
          <p:nvPr>
            <p:ph type="title"/>
          </p:nvPr>
        </p:nvSpPr>
        <p:spPr>
          <a:xfrm>
            <a:off x="1905000" y="457200"/>
            <a:ext cx="7239000" cy="841248"/>
          </a:xfrm>
        </p:spPr>
        <p:txBody>
          <a:bodyPr/>
          <a:lstStyle/>
          <a:p>
            <a:r>
              <a:rPr lang="en-US" dirty="0" smtClean="0"/>
              <a:t>Setting Up the TIMS Dashboards (6 of 7)</a:t>
            </a:r>
            <a:endParaRPr lang="en-US" dirty="0"/>
          </a:p>
        </p:txBody>
      </p:sp>
      <p:pic>
        <p:nvPicPr>
          <p:cNvPr id="6" name="Picture 5"/>
          <p:cNvPicPr/>
          <p:nvPr/>
        </p:nvPicPr>
        <p:blipFill>
          <a:blip r:embed="rId2" cstate="print"/>
          <a:srcRect/>
          <a:stretch>
            <a:fillRect/>
          </a:stretch>
        </p:blipFill>
        <p:spPr bwMode="auto">
          <a:xfrm>
            <a:off x="1692593" y="2590800"/>
            <a:ext cx="5758815" cy="3543935"/>
          </a:xfrm>
          <a:prstGeom prst="rect">
            <a:avLst/>
          </a:prstGeom>
          <a:noFill/>
          <a:ln w="9525">
            <a:solidFill>
              <a:schemeClr val="accent1"/>
            </a:solidFill>
            <a:miter lim="800000"/>
            <a:headEnd/>
            <a:tailEnd/>
          </a:ln>
        </p:spPr>
      </p:pic>
      <p:sp>
        <p:nvSpPr>
          <p:cNvPr id="7" name="Right Arrow 6"/>
          <p:cNvSpPr/>
          <p:nvPr/>
        </p:nvSpPr>
        <p:spPr>
          <a:xfrm>
            <a:off x="610788" y="3633597"/>
            <a:ext cx="1123085" cy="276606"/>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733873" y="3633597"/>
            <a:ext cx="1466527" cy="276606"/>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57324155"/>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7162800" cy="841248"/>
          </a:xfrm>
        </p:spPr>
        <p:txBody>
          <a:bodyPr/>
          <a:lstStyle/>
          <a:p>
            <a:r>
              <a:rPr lang="en-US" dirty="0"/>
              <a:t>Setting Up the TIMS Dashboards </a:t>
            </a:r>
            <a:r>
              <a:rPr lang="en-US" dirty="0" smtClean="0"/>
              <a:t>(7 </a:t>
            </a:r>
            <a:r>
              <a:rPr lang="en-US" dirty="0"/>
              <a:t>of 7)</a:t>
            </a:r>
          </a:p>
        </p:txBody>
      </p:sp>
      <p:sp>
        <p:nvSpPr>
          <p:cNvPr id="3" name="Content Placeholder 2"/>
          <p:cNvSpPr>
            <a:spLocks noGrp="1"/>
          </p:cNvSpPr>
          <p:nvPr>
            <p:ph sz="quarter" idx="1"/>
          </p:nvPr>
        </p:nvSpPr>
        <p:spPr/>
        <p:txBody>
          <a:bodyPr/>
          <a:lstStyle/>
          <a:p>
            <a:r>
              <a:rPr lang="en-US" dirty="0"/>
              <a:t>The dashboard will load the gadgets from the pre-designed dashboard view selected.</a:t>
            </a:r>
          </a:p>
          <a:p>
            <a:r>
              <a:rPr lang="en-US" dirty="0"/>
              <a:t>Your TIMS dashboard view is complete</a:t>
            </a:r>
            <a:r>
              <a:rPr lang="en-US" dirty="0" smtClean="0"/>
              <a:t>.</a:t>
            </a:r>
          </a:p>
          <a:p>
            <a:r>
              <a:rPr lang="en-US" dirty="0" smtClean="0"/>
              <a:t>We will refer to the TIMS dashboard as the L3 Support Queue.</a:t>
            </a: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189</a:t>
            </a:fld>
            <a:endParaRPr lang="en-US" dirty="0"/>
          </a:p>
        </p:txBody>
      </p:sp>
      <p:pic>
        <p:nvPicPr>
          <p:cNvPr id="1331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587500" y="3276600"/>
            <a:ext cx="5969000" cy="27924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9081866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nchorCtr="0">
            <a:noAutofit/>
          </a:bodyPr>
          <a:lstStyle/>
          <a:p>
            <a:r>
              <a:rPr lang="en-US" sz="3000" dirty="0" smtClean="0"/>
              <a:t>Level </a:t>
            </a:r>
            <a:r>
              <a:rPr lang="en-US" dirty="0"/>
              <a:t>4</a:t>
            </a:r>
            <a:r>
              <a:rPr lang="en-US" dirty="0" smtClean="0"/>
              <a:t> </a:t>
            </a:r>
            <a:r>
              <a:rPr lang="en-US" sz="3000" dirty="0" smtClean="0"/>
              <a:t>Roles and Acces</a:t>
            </a:r>
            <a:r>
              <a:rPr lang="en-US" dirty="0" smtClean="0"/>
              <a:t>s Levels	</a:t>
            </a:r>
            <a:endParaRPr lang="en-US" sz="3000" dirty="0"/>
          </a:p>
        </p:txBody>
      </p:sp>
      <p:sp>
        <p:nvSpPr>
          <p:cNvPr id="3" name="Slide Number Placeholder 2"/>
          <p:cNvSpPr>
            <a:spLocks noGrp="1"/>
          </p:cNvSpPr>
          <p:nvPr>
            <p:ph type="sldNum" sz="quarter" idx="11"/>
          </p:nvPr>
        </p:nvSpPr>
        <p:spPr/>
        <p:txBody>
          <a:bodyPr>
            <a:normAutofit fontScale="92500" lnSpcReduction="20000"/>
          </a:bodyPr>
          <a:lstStyle/>
          <a:p>
            <a:fld id="{2F0C4421-5918-4AA3-AE4A-C36EDD2FD6EB}" type="slidenum">
              <a:rPr lang="en-US" smtClean="0"/>
              <a:pPr/>
              <a:t>19</a:t>
            </a:fld>
            <a:endParaRPr lang="en-US" dirty="0"/>
          </a:p>
        </p:txBody>
      </p:sp>
    </p:spTree>
    <p:extLst>
      <p:ext uri="{BB962C8B-B14F-4D97-AF65-F5344CB8AC3E}">
        <p14:creationId xmlns="" xmlns:p14="http://schemas.microsoft.com/office/powerpoint/2010/main" val="1661076361"/>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Support Tickets</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190</a:t>
            </a:fld>
            <a:endParaRPr lang="en-US" dirty="0"/>
          </a:p>
        </p:txBody>
      </p:sp>
    </p:spTree>
    <p:extLst>
      <p:ext uri="{BB962C8B-B14F-4D97-AF65-F5344CB8AC3E}">
        <p14:creationId xmlns="" xmlns:p14="http://schemas.microsoft.com/office/powerpoint/2010/main" val="291799598"/>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Guided Practice: Support Tickets</a:t>
            </a:r>
            <a:endParaRPr lang="en-US" dirty="0"/>
          </a:p>
        </p:txBody>
      </p:sp>
      <p:sp>
        <p:nvSpPr>
          <p:cNvPr id="6"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191</a:t>
            </a:fld>
            <a:endParaRPr lang="en-US" sz="1200" dirty="0"/>
          </a:p>
        </p:txBody>
      </p:sp>
      <p:sp>
        <p:nvSpPr>
          <p:cNvPr id="8" name="Content Placeholder 3"/>
          <p:cNvSpPr>
            <a:spLocks noGrp="1"/>
          </p:cNvSpPr>
          <p:nvPr>
            <p:ph sz="quarter" idx="4294967295"/>
          </p:nvPr>
        </p:nvSpPr>
        <p:spPr>
          <a:xfrm>
            <a:off x="304800" y="1828800"/>
            <a:ext cx="8458200" cy="4419600"/>
          </a:xfrm>
        </p:spPr>
        <p:txBody>
          <a:bodyPr>
            <a:noAutofit/>
          </a:bodyPr>
          <a:lstStyle/>
          <a:p>
            <a:r>
              <a:rPr lang="en-US" dirty="0" smtClean="0"/>
              <a:t>Let’s complete an activity together to review how to initiate a support ticket in TIMS that meets the best practice standards</a:t>
            </a:r>
          </a:p>
          <a:p>
            <a:r>
              <a:rPr lang="en-US" dirty="0" smtClean="0"/>
              <a:t>This activity will be a narrated tutorial and requires your participation</a:t>
            </a:r>
          </a:p>
          <a:p>
            <a:r>
              <a:rPr lang="en-US" dirty="0" smtClean="0"/>
              <a:t>Log in to Project Share and access the simulation under Course 4 Resources</a:t>
            </a:r>
          </a:p>
          <a:p>
            <a:endParaRPr lang="en-US" sz="2200" dirty="0"/>
          </a:p>
          <a:p>
            <a:endParaRPr lang="en-US" sz="22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Creating Support Incidents in TIMS</a:t>
            </a:r>
            <a:endParaRPr lang="en-US" sz="2400" b="1" dirty="0">
              <a:solidFill>
                <a:srgbClr val="FFFFFF"/>
              </a:solidFill>
            </a:endParaRPr>
          </a:p>
        </p:txBody>
      </p:sp>
    </p:spTree>
    <p:extLst>
      <p:ext uri="{BB962C8B-B14F-4D97-AF65-F5344CB8AC3E}">
        <p14:creationId xmlns="" xmlns:p14="http://schemas.microsoft.com/office/powerpoint/2010/main" val="2469567278"/>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rmAutofit/>
          </a:bodyPr>
          <a:lstStyle/>
          <a:p>
            <a:r>
              <a:rPr lang="en-US" dirty="0" smtClean="0"/>
              <a:t>Monitoring a Support Ticket</a:t>
            </a:r>
            <a:endParaRPr lang="en-US" sz="3000"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192</a:t>
            </a:fld>
            <a:endParaRPr lang="en-US" dirty="0"/>
          </a:p>
        </p:txBody>
      </p:sp>
    </p:spTree>
    <p:extLst>
      <p:ext uri="{BB962C8B-B14F-4D97-AF65-F5344CB8AC3E}">
        <p14:creationId xmlns="" xmlns:p14="http://schemas.microsoft.com/office/powerpoint/2010/main" val="334473613"/>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Process</a:t>
            </a:r>
            <a:endParaRPr lang="en-US" dirty="0"/>
          </a:p>
        </p:txBody>
      </p:sp>
      <p:sp>
        <p:nvSpPr>
          <p:cNvPr id="3" name="Content Placeholder 2"/>
          <p:cNvSpPr>
            <a:spLocks noGrp="1"/>
          </p:cNvSpPr>
          <p:nvPr>
            <p:ph sz="quarter" idx="1"/>
          </p:nvPr>
        </p:nvSpPr>
        <p:spPr/>
        <p:txBody>
          <a:bodyPr/>
          <a:lstStyle/>
          <a:p>
            <a:r>
              <a:rPr lang="en-US" dirty="0" smtClean="0"/>
              <a:t>An automatic message is generated </a:t>
            </a:r>
            <a:r>
              <a:rPr lang="en-US" dirty="0"/>
              <a:t>when a ticket is </a:t>
            </a:r>
            <a:r>
              <a:rPr lang="en-US" dirty="0" smtClean="0"/>
              <a:t>initiated and sent to the ticket initiator</a:t>
            </a:r>
            <a:endParaRPr lang="en-US" dirty="0"/>
          </a:p>
          <a:p>
            <a:r>
              <a:rPr lang="en-US" dirty="0" smtClean="0"/>
              <a:t>Levels 1, 2 and 3 can email a support </a:t>
            </a:r>
            <a:r>
              <a:rPr lang="en-US" smtClean="0"/>
              <a:t>ticket </a:t>
            </a:r>
            <a:endParaRPr lang="en-US" dirty="0"/>
          </a:p>
          <a:p>
            <a:r>
              <a:rPr lang="en-US" dirty="0" smtClean="0"/>
              <a:t>Support may contact the </a:t>
            </a:r>
            <a:r>
              <a:rPr lang="en-US" dirty="0"/>
              <a:t>ticket </a:t>
            </a:r>
            <a:r>
              <a:rPr lang="en-US" dirty="0" smtClean="0"/>
              <a:t>initiator </a:t>
            </a:r>
            <a:r>
              <a:rPr lang="en-US" dirty="0"/>
              <a:t>directly if additional information is </a:t>
            </a:r>
            <a:r>
              <a:rPr lang="en-US" dirty="0" smtClean="0"/>
              <a:t>necessary</a:t>
            </a:r>
          </a:p>
          <a:p>
            <a:r>
              <a:rPr lang="en-US" dirty="0" smtClean="0"/>
              <a:t>All levels of support may need to facilitate communication with the ticket initiator</a:t>
            </a:r>
          </a:p>
          <a:p>
            <a:pPr lvl="1"/>
            <a:r>
              <a:rPr lang="en-US" dirty="0" smtClean="0"/>
              <a:t>Campus and LEA users cannot update a support ticket after it is initiated</a:t>
            </a:r>
          </a:p>
          <a:p>
            <a:pPr lvl="1"/>
            <a:r>
              <a:rPr lang="en-US" dirty="0" smtClean="0"/>
              <a:t>Levels 1, 2 and 3 must update information as necessary</a:t>
            </a:r>
          </a:p>
          <a:p>
            <a:r>
              <a:rPr lang="en-US" dirty="0" smtClean="0"/>
              <a:t>A message will be generated when the ticket is resolved and sent to the ticket initiator</a:t>
            </a:r>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193</a:t>
            </a:fld>
            <a:endParaRPr lang="en-US" dirty="0"/>
          </a:p>
        </p:txBody>
      </p:sp>
    </p:spTree>
    <p:extLst>
      <p:ext uri="{BB962C8B-B14F-4D97-AF65-F5344CB8AC3E}">
        <p14:creationId xmlns="" xmlns:p14="http://schemas.microsoft.com/office/powerpoint/2010/main" val="264317404"/>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 Support Issues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194</a:t>
            </a:fld>
            <a:endParaRPr lang="en-US" dirty="0"/>
          </a:p>
        </p:txBody>
      </p:sp>
      <p:sp>
        <p:nvSpPr>
          <p:cNvPr id="7" name="Content Placeholder 5"/>
          <p:cNvSpPr>
            <a:spLocks noGrp="1"/>
          </p:cNvSpPr>
          <p:nvPr>
            <p:ph sz="quarter" idx="4294967295"/>
          </p:nvPr>
        </p:nvSpPr>
        <p:spPr>
          <a:xfrm>
            <a:off x="457200" y="1828800"/>
            <a:ext cx="8534400" cy="1290522"/>
          </a:xfrm>
          <a:prstGeom prst="rect">
            <a:avLst/>
          </a:prstGeom>
        </p:spPr>
        <p:txBody>
          <a:bodyPr/>
          <a:lstStyle/>
          <a:p>
            <a:r>
              <a:rPr lang="en-US" dirty="0"/>
              <a:t>The email feature is used to notify a TIMS support user about an incident in </a:t>
            </a:r>
            <a:r>
              <a:rPr lang="en-US" dirty="0" smtClean="0"/>
              <a:t>TIMS</a:t>
            </a:r>
            <a:endParaRPr lang="en-US" dirty="0"/>
          </a:p>
        </p:txBody>
      </p:sp>
      <p:sp>
        <p:nvSpPr>
          <p:cNvPr id="10" name="Rectangle 9"/>
          <p:cNvSpPr/>
          <p:nvPr/>
        </p:nvSpPr>
        <p:spPr>
          <a:xfrm>
            <a:off x="5163808" y="2962043"/>
            <a:ext cx="838200" cy="314558"/>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67227" y="2656763"/>
            <a:ext cx="8209546" cy="3585779"/>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
        <p:nvSpPr>
          <p:cNvPr id="8" name="Rectangle 7"/>
          <p:cNvSpPr/>
          <p:nvPr/>
        </p:nvSpPr>
        <p:spPr>
          <a:xfrm>
            <a:off x="7467600" y="3119322"/>
            <a:ext cx="533400" cy="238358"/>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ight Arrow 2"/>
          <p:cNvSpPr/>
          <p:nvPr/>
        </p:nvSpPr>
        <p:spPr>
          <a:xfrm>
            <a:off x="6629400" y="3159861"/>
            <a:ext cx="762000" cy="157279"/>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34300" y="3733800"/>
            <a:ext cx="838200" cy="15240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3995044622"/>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Emailing </a:t>
            </a:r>
            <a:r>
              <a:rPr lang="en-US" dirty="0"/>
              <a:t>Support Issues</a:t>
            </a:r>
          </a:p>
        </p:txBody>
      </p:sp>
      <p:sp>
        <p:nvSpPr>
          <p:cNvPr id="3" name="Content Placeholder 2"/>
          <p:cNvSpPr>
            <a:spLocks noGrp="1"/>
          </p:cNvSpPr>
          <p:nvPr>
            <p:ph sz="quarter" idx="1"/>
          </p:nvPr>
        </p:nvSpPr>
        <p:spPr>
          <a:xfrm>
            <a:off x="533400" y="1752600"/>
            <a:ext cx="3352800" cy="4495800"/>
          </a:xfrm>
        </p:spPr>
        <p:txBody>
          <a:bodyPr/>
          <a:lstStyle/>
          <a:p>
            <a:r>
              <a:rPr lang="en-US" dirty="0" smtClean="0"/>
              <a:t>When emailing a support issue, click the email button and complete the information on this screen. The original issue itself does not go with the email.</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195</a:t>
            </a:fld>
            <a:endParaRPr lang="en-US" dirty="0"/>
          </a:p>
        </p:txBody>
      </p:sp>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267200" y="1828800"/>
            <a:ext cx="4038743" cy="4457700"/>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Tree>
    <p:extLst>
      <p:ext uri="{BB962C8B-B14F-4D97-AF65-F5344CB8AC3E}">
        <p14:creationId xmlns="" xmlns:p14="http://schemas.microsoft.com/office/powerpoint/2010/main" val="4078555588"/>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Updating Support Tickets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196</a:t>
            </a:fld>
            <a:endParaRPr lang="en-US" dirty="0"/>
          </a:p>
        </p:txBody>
      </p:sp>
      <p:sp>
        <p:nvSpPr>
          <p:cNvPr id="6" name="Content Placeholder 5"/>
          <p:cNvSpPr>
            <a:spLocks noGrp="1"/>
          </p:cNvSpPr>
          <p:nvPr>
            <p:ph sz="quarter" idx="4294967295"/>
          </p:nvPr>
        </p:nvSpPr>
        <p:spPr>
          <a:xfrm>
            <a:off x="5791200" y="1798320"/>
            <a:ext cx="3124200" cy="4572000"/>
          </a:xfrm>
          <a:prstGeom prst="rect">
            <a:avLst/>
          </a:prstGeom>
        </p:spPr>
        <p:txBody>
          <a:bodyPr/>
          <a:lstStyle/>
          <a:p>
            <a:r>
              <a:rPr lang="en-US" dirty="0" smtClean="0"/>
              <a:t>Under the support ticket there is the Edit tab</a:t>
            </a:r>
          </a:p>
          <a:p>
            <a:r>
              <a:rPr lang="en-US" dirty="0" smtClean="0"/>
              <a:t>LEA and Campus users do not have the ability to revise a support ticket once it has been initiated </a:t>
            </a:r>
          </a:p>
          <a:p>
            <a:r>
              <a:rPr lang="en-US" dirty="0" smtClean="0"/>
              <a:t>Levels 1, 2 and 3 must add or revise information as the issue is escalated</a:t>
            </a:r>
          </a:p>
        </p:txBody>
      </p:sp>
      <p:sp>
        <p:nvSpPr>
          <p:cNvPr id="3" name="Rectangle 2"/>
          <p:cNvSpPr/>
          <p:nvPr/>
        </p:nvSpPr>
        <p:spPr>
          <a:xfrm>
            <a:off x="3859988" y="3276600"/>
            <a:ext cx="778919" cy="80772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42"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2338" t="24431" r="33790" b="32399"/>
          <a:stretch/>
        </p:blipFill>
        <p:spPr bwMode="auto">
          <a:xfrm>
            <a:off x="143107" y="1981200"/>
            <a:ext cx="4672362" cy="1973766"/>
          </a:xfrm>
          <a:prstGeom prst="rect">
            <a:avLst/>
          </a:prstGeom>
          <a:noFill/>
          <a:ln>
            <a:noFill/>
          </a:ln>
          <a:effectLst>
            <a:outerShdw blurRad="50800" dist="38100" dir="5400000" algn="t" rotWithShape="0">
              <a:prstClr val="black">
                <a:alpha val="40000"/>
              </a:prst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19386" t="16016" r="19030" b="11545"/>
          <a:stretch/>
        </p:blipFill>
        <p:spPr bwMode="auto">
          <a:xfrm>
            <a:off x="828907" y="2968083"/>
            <a:ext cx="4505093" cy="3311914"/>
          </a:xfrm>
          <a:prstGeom prst="rect">
            <a:avLst/>
          </a:prstGeom>
          <a:noFill/>
          <a:ln>
            <a:noFill/>
          </a:ln>
          <a:effectLst>
            <a:outerShdw blurRad="63500" sx="102000" sy="102000" algn="ctr" rotWithShape="0">
              <a:prstClr val="black">
                <a:alpha val="40000"/>
              </a:prst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9" name="Rectangle 8"/>
          <p:cNvSpPr/>
          <p:nvPr/>
        </p:nvSpPr>
        <p:spPr>
          <a:xfrm>
            <a:off x="146824" y="2438400"/>
            <a:ext cx="435691" cy="18288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4608105" y="6097117"/>
            <a:ext cx="435691" cy="18288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303406720"/>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Best Practices</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197</a:t>
            </a:fld>
            <a:endParaRPr lang="en-US" dirty="0"/>
          </a:p>
        </p:txBody>
      </p:sp>
    </p:spTree>
    <p:extLst>
      <p:ext uri="{BB962C8B-B14F-4D97-AF65-F5344CB8AC3E}">
        <p14:creationId xmlns="" xmlns:p14="http://schemas.microsoft.com/office/powerpoint/2010/main" val="767231980"/>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Are the Technical Coaches?</a:t>
            </a:r>
            <a:endParaRPr lang="en-US"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1868904846"/>
              </p:ext>
            </p:extLst>
          </p:nvPr>
        </p:nvGraphicFramePr>
        <p:xfrm>
          <a:off x="533400" y="1818640"/>
          <a:ext cx="8153400" cy="3515360"/>
        </p:xfrm>
        <a:graphic>
          <a:graphicData uri="http://schemas.openxmlformats.org/drawingml/2006/table">
            <a:tbl>
              <a:tblPr firstRow="1" bandRow="1">
                <a:tableStyleId>{5C22544A-7EE6-4342-B048-85BDC9FD1C3A}</a:tableStyleId>
              </a:tblPr>
              <a:tblGrid>
                <a:gridCol w="4076700"/>
                <a:gridCol w="4076700"/>
              </a:tblGrid>
              <a:tr h="381000">
                <a:tc>
                  <a:txBody>
                    <a:bodyPr/>
                    <a:lstStyle/>
                    <a:p>
                      <a:r>
                        <a:rPr lang="en-US" dirty="0" smtClean="0">
                          <a:solidFill>
                            <a:srgbClr val="FFFFFF"/>
                          </a:solidFill>
                        </a:rPr>
                        <a:t>Contact</a:t>
                      </a:r>
                      <a:endParaRPr lang="en-US" dirty="0">
                        <a:solidFill>
                          <a:srgbClr val="FFFFFF"/>
                        </a:solidFill>
                      </a:endParaRPr>
                    </a:p>
                  </a:txBody>
                  <a:tcPr/>
                </a:tc>
                <a:tc>
                  <a:txBody>
                    <a:bodyPr/>
                    <a:lstStyle/>
                    <a:p>
                      <a:r>
                        <a:rPr lang="en-US" dirty="0" smtClean="0">
                          <a:solidFill>
                            <a:srgbClr val="FFFFFF"/>
                          </a:solidFill>
                        </a:rPr>
                        <a:t>Name,</a:t>
                      </a:r>
                      <a:r>
                        <a:rPr lang="en-US" baseline="0" dirty="0" smtClean="0">
                          <a:solidFill>
                            <a:srgbClr val="FFFFFF"/>
                          </a:solidFill>
                        </a:rPr>
                        <a:t> Email, Phone</a:t>
                      </a:r>
                      <a:endParaRPr lang="en-US" dirty="0">
                        <a:solidFill>
                          <a:srgbClr val="FFFFFF"/>
                        </a:solidFill>
                      </a:endParaRPr>
                    </a:p>
                  </a:txBody>
                  <a:tcPr/>
                </a:tc>
              </a:tr>
              <a:tr h="370840">
                <a:tc>
                  <a:txBody>
                    <a:bodyPr/>
                    <a:lstStyle/>
                    <a:p>
                      <a:r>
                        <a:rPr lang="en-US" dirty="0" smtClean="0"/>
                        <a:t>Technical</a:t>
                      </a:r>
                      <a:r>
                        <a:rPr lang="en-US" baseline="0" dirty="0" smtClean="0"/>
                        <a:t> Coaches: </a:t>
                      </a:r>
                      <a:r>
                        <a:rPr lang="en-US" sz="1800" kern="1400" dirty="0" smtClean="0">
                          <a:effectLst/>
                        </a:rPr>
                        <a:t>studentGPS™ Dashboards </a:t>
                      </a:r>
                      <a:endParaRPr lang="en-US" dirty="0"/>
                    </a:p>
                  </a:txBody>
                  <a:tcPr/>
                </a:tc>
                <a:tc>
                  <a:txBody>
                    <a:bodyPr/>
                    <a:lstStyle/>
                    <a:p>
                      <a:endParaRPr lang="en-US" dirty="0"/>
                    </a:p>
                  </a:txBody>
                  <a:tcPr/>
                </a:tc>
              </a:tr>
              <a:tr h="370840">
                <a:tc>
                  <a:txBody>
                    <a:bodyPr/>
                    <a:lstStyle/>
                    <a:p>
                      <a:r>
                        <a:rPr lang="en-US" dirty="0" smtClean="0"/>
                        <a:t>Technical</a:t>
                      </a:r>
                      <a:r>
                        <a:rPr lang="en-US" baseline="0" dirty="0" smtClean="0"/>
                        <a:t> Coaches: TSDS Client-Side Validation Tool</a:t>
                      </a:r>
                      <a:endParaRPr lang="en-US" dirty="0"/>
                    </a:p>
                  </a:txBody>
                  <a:tcPr/>
                </a:tc>
                <a:tc>
                  <a:txBody>
                    <a:bodyPr/>
                    <a:lstStyle/>
                    <a:p>
                      <a:endParaRPr lang="en-US" dirty="0"/>
                    </a:p>
                  </a:txBody>
                  <a:tcPr/>
                </a:tc>
              </a:tr>
              <a:tr h="370840">
                <a:tc>
                  <a:txBody>
                    <a:bodyPr/>
                    <a:lstStyle/>
                    <a:p>
                      <a:r>
                        <a:rPr lang="en-US" dirty="0" smtClean="0"/>
                        <a:t>Technical</a:t>
                      </a:r>
                      <a:r>
                        <a:rPr lang="en-US" baseline="0" dirty="0" smtClean="0"/>
                        <a:t> Coaches: TSDS DTU</a:t>
                      </a:r>
                      <a:endParaRPr lang="en-US" dirty="0"/>
                    </a:p>
                  </a:txBody>
                  <a:tcPr/>
                </a:tc>
                <a:tc>
                  <a:txBody>
                    <a:bodyPr/>
                    <a:lstStyle/>
                    <a:p>
                      <a:endParaRPr lang="en-US" dirty="0"/>
                    </a:p>
                  </a:txBody>
                  <a:tcPr/>
                </a:tc>
              </a:tr>
              <a:tr h="370840">
                <a:tc>
                  <a:txBody>
                    <a:bodyPr/>
                    <a:lstStyle/>
                    <a:p>
                      <a:r>
                        <a:rPr lang="en-US" dirty="0" smtClean="0"/>
                        <a:t>Technical</a:t>
                      </a:r>
                      <a:r>
                        <a:rPr lang="en-US" baseline="0" dirty="0" smtClean="0"/>
                        <a:t> Coaches: TSDS eDM</a:t>
                      </a:r>
                      <a:endParaRPr lang="en-US" dirty="0"/>
                    </a:p>
                  </a:txBody>
                  <a:tcPr/>
                </a:tc>
                <a:tc>
                  <a:txBody>
                    <a:bodyPr/>
                    <a:lstStyle/>
                    <a:p>
                      <a:endParaRPr lang="en-US" dirty="0"/>
                    </a:p>
                  </a:txBody>
                  <a:tcPr/>
                </a:tc>
              </a:tr>
              <a:tr h="370840">
                <a:tc>
                  <a:txBody>
                    <a:bodyPr/>
                    <a:lstStyle/>
                    <a:p>
                      <a:r>
                        <a:rPr lang="en-US" dirty="0" smtClean="0"/>
                        <a:t>Technical Coaches:</a:t>
                      </a:r>
                      <a:r>
                        <a:rPr lang="en-US" baseline="0" dirty="0" smtClean="0"/>
                        <a:t> PDM</a:t>
                      </a:r>
                      <a:endParaRPr lang="en-US" dirty="0"/>
                    </a:p>
                  </a:txBody>
                  <a:tcPr/>
                </a:tc>
                <a:tc>
                  <a:txBody>
                    <a:bodyPr/>
                    <a:lstStyle/>
                    <a:p>
                      <a:endParaRPr lang="en-US" dirty="0"/>
                    </a:p>
                  </a:txBody>
                  <a:tcPr/>
                </a:tc>
              </a:tr>
              <a:tr h="370840">
                <a:tc>
                  <a:txBody>
                    <a:bodyPr/>
                    <a:lstStyle/>
                    <a:p>
                      <a:r>
                        <a:rPr lang="en-US" dirty="0" smtClean="0"/>
                        <a:t>Technical Coaches: DDM</a:t>
                      </a:r>
                      <a:endParaRPr lang="en-US" dirty="0"/>
                    </a:p>
                  </a:txBody>
                  <a:tcPr/>
                </a:tc>
                <a:tc>
                  <a:txBody>
                    <a:bodyPr/>
                    <a:lstStyle/>
                    <a:p>
                      <a:endParaRPr lang="en-US" dirty="0"/>
                    </a:p>
                  </a:txBody>
                  <a:tcPr/>
                </a:tc>
              </a:tr>
              <a:tr h="370840">
                <a:tc>
                  <a:txBody>
                    <a:bodyPr/>
                    <a:lstStyle/>
                    <a:p>
                      <a:r>
                        <a:rPr lang="en-US" dirty="0" smtClean="0"/>
                        <a:t>Technical</a:t>
                      </a:r>
                      <a:r>
                        <a:rPr lang="en-US" baseline="0" dirty="0" smtClean="0"/>
                        <a:t> Coaches: PEIMS</a:t>
                      </a:r>
                      <a:endParaRPr lang="en-US" dirty="0"/>
                    </a:p>
                  </a:txBody>
                  <a:tcPr/>
                </a:tc>
                <a:tc>
                  <a:txBody>
                    <a:bodyPr/>
                    <a:lstStyle/>
                    <a:p>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198</a:t>
            </a:fld>
            <a:endParaRPr lang="en-US" dirty="0"/>
          </a:p>
        </p:txBody>
      </p:sp>
      <p:sp>
        <p:nvSpPr>
          <p:cNvPr id="6" name="Rounded Rectangle 5"/>
          <p:cNvSpPr/>
          <p:nvPr/>
        </p:nvSpPr>
        <p:spPr>
          <a:xfrm>
            <a:off x="914400" y="55626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 xmlns:p14="http://schemas.microsoft.com/office/powerpoint/2010/main" val="741382266"/>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Are the  Level 3 Contacts?</a:t>
            </a:r>
            <a:endParaRPr lang="en-US"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2500695336"/>
              </p:ext>
            </p:extLst>
          </p:nvPr>
        </p:nvGraphicFramePr>
        <p:xfrm>
          <a:off x="533400" y="1742440"/>
          <a:ext cx="8153400" cy="3515360"/>
        </p:xfrm>
        <a:graphic>
          <a:graphicData uri="http://schemas.openxmlformats.org/drawingml/2006/table">
            <a:tbl>
              <a:tblPr firstRow="1" bandRow="1">
                <a:tableStyleId>{5C22544A-7EE6-4342-B048-85BDC9FD1C3A}</a:tableStyleId>
              </a:tblPr>
              <a:tblGrid>
                <a:gridCol w="4076700"/>
                <a:gridCol w="4076700"/>
              </a:tblGrid>
              <a:tr h="381000">
                <a:tc>
                  <a:txBody>
                    <a:bodyPr/>
                    <a:lstStyle/>
                    <a:p>
                      <a:r>
                        <a:rPr lang="en-US" dirty="0" smtClean="0">
                          <a:solidFill>
                            <a:srgbClr val="FFFFFF"/>
                          </a:solidFill>
                        </a:rPr>
                        <a:t>Contact</a:t>
                      </a:r>
                      <a:endParaRPr lang="en-US" dirty="0">
                        <a:solidFill>
                          <a:srgbClr val="FFFFFF"/>
                        </a:solidFill>
                      </a:endParaRPr>
                    </a:p>
                  </a:txBody>
                  <a:tcPr/>
                </a:tc>
                <a:tc>
                  <a:txBody>
                    <a:bodyPr/>
                    <a:lstStyle/>
                    <a:p>
                      <a:r>
                        <a:rPr lang="en-US" dirty="0" smtClean="0">
                          <a:solidFill>
                            <a:srgbClr val="FFFFFF"/>
                          </a:solidFill>
                        </a:rPr>
                        <a:t>Contact</a:t>
                      </a:r>
                      <a:endParaRPr lang="en-US" dirty="0">
                        <a:solidFill>
                          <a:srgbClr val="FFFFFF"/>
                        </a:solidFill>
                      </a:endParaRPr>
                    </a:p>
                  </a:txBody>
                  <a:tcPr/>
                </a:tc>
              </a:tr>
              <a:tr h="370840">
                <a:tc>
                  <a:txBody>
                    <a:bodyPr/>
                    <a:lstStyle/>
                    <a:p>
                      <a:r>
                        <a:rPr lang="en-US" dirty="0" smtClean="0"/>
                        <a:t>Level 3</a:t>
                      </a:r>
                      <a:r>
                        <a:rPr lang="en-US" baseline="0" dirty="0" smtClean="0"/>
                        <a:t> </a:t>
                      </a:r>
                      <a:r>
                        <a:rPr lang="en-US" sz="1800" kern="1400" dirty="0" smtClean="0">
                          <a:effectLst/>
                        </a:rPr>
                        <a:t>studentGPS™ Dashboards</a:t>
                      </a:r>
                      <a:r>
                        <a:rPr lang="en-US" sz="1800" kern="1400" baseline="0" dirty="0" smtClean="0">
                          <a:effectLst/>
                        </a:rPr>
                        <a:t> Contact</a:t>
                      </a:r>
                      <a:endParaRPr lang="en-US" dirty="0"/>
                    </a:p>
                  </a:txBody>
                  <a:tcPr/>
                </a:tc>
                <a:tc>
                  <a:txBody>
                    <a:bodyPr/>
                    <a:lstStyle/>
                    <a:p>
                      <a:r>
                        <a:rPr lang="en-US" dirty="0" smtClean="0"/>
                        <a:t>Level 3 PDM Contact</a:t>
                      </a:r>
                      <a:endParaRPr lang="en-US" dirty="0"/>
                    </a:p>
                  </a:txBody>
                  <a:tcPr/>
                </a:tc>
              </a:tr>
              <a:tr h="370840">
                <a:tc>
                  <a:txBody>
                    <a:bodyPr/>
                    <a:lstStyle/>
                    <a:p>
                      <a:r>
                        <a:rPr lang="en-US" baseline="0" dirty="0" smtClean="0"/>
                        <a:t>Level 3 TSDS Client-Side Validation Tool Contact</a:t>
                      </a:r>
                      <a:endParaRPr lang="en-US" dirty="0"/>
                    </a:p>
                  </a:txBody>
                  <a:tcPr/>
                </a:tc>
                <a:tc>
                  <a:txBody>
                    <a:bodyPr/>
                    <a:lstStyle/>
                    <a:p>
                      <a:r>
                        <a:rPr lang="en-US" dirty="0" smtClean="0"/>
                        <a:t>Level 3 PEIMS</a:t>
                      </a:r>
                      <a:r>
                        <a:rPr lang="en-US" baseline="0" dirty="0" smtClean="0"/>
                        <a:t> Contact</a:t>
                      </a:r>
                      <a:endParaRPr lang="en-US" dirty="0"/>
                    </a:p>
                  </a:txBody>
                  <a:tcPr/>
                </a:tc>
              </a:tr>
              <a:tr h="370840">
                <a:tc>
                  <a:txBody>
                    <a:bodyPr/>
                    <a:lstStyle/>
                    <a:p>
                      <a:r>
                        <a:rPr lang="en-US" baseline="0" dirty="0" smtClean="0"/>
                        <a:t>Level 3 TSDS DTU Contact</a:t>
                      </a:r>
                      <a:endParaRPr lang="en-US" dirty="0"/>
                    </a:p>
                  </a:txBody>
                  <a:tcPr/>
                </a:tc>
                <a:tc>
                  <a:txBody>
                    <a:bodyPr/>
                    <a:lstStyle/>
                    <a:p>
                      <a:r>
                        <a:rPr lang="en-US" dirty="0" smtClean="0"/>
                        <a:t>Level 3 DDM Contact</a:t>
                      </a:r>
                      <a:endParaRPr lang="en-US" dirty="0"/>
                    </a:p>
                  </a:txBody>
                  <a:tcPr/>
                </a:tc>
              </a:tr>
              <a:tr h="370840">
                <a:tc>
                  <a:txBody>
                    <a:bodyPr/>
                    <a:lstStyle/>
                    <a:p>
                      <a:r>
                        <a:rPr lang="en-US" baseline="0" dirty="0" smtClean="0"/>
                        <a:t>Level 3 TSDS eDM Contact</a:t>
                      </a:r>
                      <a:endParaRPr lang="en-US" dirty="0"/>
                    </a:p>
                  </a:txBody>
                  <a:tcPr/>
                </a:tc>
                <a:tc>
                  <a:txBody>
                    <a:bodyPr/>
                    <a:lstStyle/>
                    <a:p>
                      <a:endParaRPr lang="en-US" dirty="0"/>
                    </a:p>
                  </a:txBody>
                  <a:tcPr/>
                </a:tc>
              </a:tr>
              <a:tr h="370840">
                <a:tc>
                  <a:txBody>
                    <a:bodyPr/>
                    <a:lstStyle/>
                    <a:p>
                      <a:r>
                        <a:rPr lang="en-US" baseline="0" dirty="0" smtClean="0"/>
                        <a:t>Level 3 TSDS Unique ID Contact</a:t>
                      </a:r>
                      <a:endParaRPr lang="en-US" dirty="0"/>
                    </a:p>
                  </a:txBody>
                  <a:tcPr/>
                </a:tc>
                <a:tc>
                  <a:txBody>
                    <a:bodyPr/>
                    <a:lstStyle/>
                    <a:p>
                      <a:endParaRPr lang="en-US" dirty="0"/>
                    </a:p>
                  </a:txBody>
                  <a:tcPr/>
                </a:tc>
              </a:tr>
              <a:tr h="370840">
                <a:tc>
                  <a:txBody>
                    <a:bodyPr/>
                    <a:lstStyle/>
                    <a:p>
                      <a:r>
                        <a:rPr lang="en-US" dirty="0" smtClean="0"/>
                        <a:t>Level 3 TEAL Contact</a:t>
                      </a:r>
                      <a:endParaRPr lang="en-US" dirty="0"/>
                    </a:p>
                  </a:txBody>
                  <a:tcPr/>
                </a:tc>
                <a:tc>
                  <a:txBody>
                    <a:bodyPr/>
                    <a:lstStyle/>
                    <a:p>
                      <a:endParaRPr lang="en-US" dirty="0"/>
                    </a:p>
                  </a:txBody>
                  <a:tcPr/>
                </a:tc>
              </a:tr>
              <a:tr h="370840">
                <a:tc>
                  <a:txBody>
                    <a:bodyPr/>
                    <a:lstStyle/>
                    <a:p>
                      <a:r>
                        <a:rPr lang="en-US" dirty="0" smtClean="0"/>
                        <a:t>Level 3 System Administrator</a:t>
                      </a:r>
                      <a:r>
                        <a:rPr lang="en-US" baseline="0" dirty="0" smtClean="0"/>
                        <a:t> Contact </a:t>
                      </a:r>
                      <a:endParaRPr lang="en-US" dirty="0"/>
                    </a:p>
                  </a:txBody>
                  <a:tcPr/>
                </a:tc>
                <a:tc>
                  <a:txBody>
                    <a:bodyPr/>
                    <a:lstStyle/>
                    <a:p>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199</a:t>
            </a:fld>
            <a:endParaRPr lang="en-US" dirty="0"/>
          </a:p>
        </p:txBody>
      </p:sp>
      <p:sp>
        <p:nvSpPr>
          <p:cNvPr id="6" name="Rounded Rectangle 5"/>
          <p:cNvSpPr/>
          <p:nvPr/>
        </p:nvSpPr>
        <p:spPr>
          <a:xfrm>
            <a:off x="914400" y="55626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 xmlns:p14="http://schemas.microsoft.com/office/powerpoint/2010/main" val="8080794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sz="2800" dirty="0" smtClean="0"/>
              <a:t>Course Agenda</a:t>
            </a:r>
            <a:endParaRPr lang="en-US" sz="2800"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2</a:t>
            </a:fld>
            <a:endParaRPr lang="en-US" dirty="0"/>
          </a:p>
        </p:txBody>
      </p:sp>
      <p:sp>
        <p:nvSpPr>
          <p:cNvPr id="4" name="Content Placeholder 3"/>
          <p:cNvSpPr>
            <a:spLocks noGrp="1"/>
          </p:cNvSpPr>
          <p:nvPr>
            <p:ph sz="quarter" idx="4294967295"/>
          </p:nvPr>
        </p:nvSpPr>
        <p:spPr>
          <a:xfrm>
            <a:off x="533400" y="1752600"/>
            <a:ext cx="8153400" cy="4495800"/>
          </a:xfrm>
        </p:spPr>
        <p:txBody>
          <a:bodyPr>
            <a:normAutofit lnSpcReduction="10000"/>
          </a:bodyPr>
          <a:lstStyle/>
          <a:p>
            <a:pPr>
              <a:lnSpc>
                <a:spcPct val="106000"/>
              </a:lnSpc>
              <a:spcBef>
                <a:spcPts val="600"/>
              </a:spcBef>
              <a:spcAft>
                <a:spcPts val="300"/>
              </a:spcAft>
              <a:buFont typeface="Wingdings" pitchFamily="2" charset="2"/>
              <a:buChar char="q"/>
            </a:pPr>
            <a:r>
              <a:rPr lang="en-US" dirty="0" smtClean="0"/>
              <a:t>Review of  the TSDS Subsystems</a:t>
            </a:r>
            <a:endParaRPr lang="en-US" dirty="0"/>
          </a:p>
          <a:p>
            <a:pPr>
              <a:lnSpc>
                <a:spcPct val="106000"/>
              </a:lnSpc>
              <a:spcBef>
                <a:spcPts val="600"/>
              </a:spcBef>
              <a:spcAft>
                <a:spcPts val="300"/>
              </a:spcAft>
              <a:buFont typeface="Wingdings" pitchFamily="2" charset="2"/>
              <a:buChar char="q"/>
            </a:pPr>
            <a:r>
              <a:rPr lang="en-US" dirty="0" smtClean="0"/>
              <a:t>Level 3 TSDS access by role</a:t>
            </a:r>
          </a:p>
          <a:p>
            <a:pPr>
              <a:lnSpc>
                <a:spcPct val="106000"/>
              </a:lnSpc>
              <a:spcBef>
                <a:spcPts val="600"/>
              </a:spcBef>
              <a:spcAft>
                <a:spcPts val="300"/>
              </a:spcAft>
              <a:buFont typeface="Wingdings" pitchFamily="2" charset="2"/>
              <a:buChar char="q"/>
            </a:pPr>
            <a:r>
              <a:rPr lang="en-US" dirty="0" smtClean="0"/>
              <a:t>Overview of the TIMS process</a:t>
            </a:r>
          </a:p>
          <a:p>
            <a:pPr>
              <a:buFont typeface="Wingdings" pitchFamily="2" charset="2"/>
              <a:buChar char="q"/>
            </a:pPr>
            <a:r>
              <a:rPr lang="en-US" dirty="0" smtClean="0"/>
              <a:t>Navigation of the TSDS Support Knowledge Base</a:t>
            </a:r>
          </a:p>
          <a:p>
            <a:pPr lvl="1">
              <a:buFont typeface="Wingdings" pitchFamily="2" charset="2"/>
              <a:buChar char="q"/>
            </a:pPr>
            <a:r>
              <a:rPr lang="en-US" dirty="0" smtClean="0"/>
              <a:t>Catalogue system and data issues in the repository</a:t>
            </a:r>
          </a:p>
          <a:p>
            <a:pPr>
              <a:buFont typeface="Wingdings" pitchFamily="2" charset="2"/>
              <a:buChar char="q"/>
            </a:pPr>
            <a:r>
              <a:rPr lang="en-US" dirty="0" smtClean="0"/>
              <a:t>Navigation of the support documentation in TIMS</a:t>
            </a:r>
          </a:p>
          <a:p>
            <a:pPr lvl="1">
              <a:buFont typeface="Wingdings" pitchFamily="2" charset="2"/>
              <a:buChar char="q"/>
            </a:pPr>
            <a:r>
              <a:rPr lang="en-US" dirty="0" smtClean="0"/>
              <a:t>Access and populate the internal Knowledge Base </a:t>
            </a:r>
          </a:p>
          <a:p>
            <a:pPr>
              <a:buFont typeface="Wingdings" pitchFamily="2" charset="2"/>
              <a:buChar char="q"/>
            </a:pPr>
            <a:r>
              <a:rPr lang="en-US" dirty="0"/>
              <a:t>Troubleshoot data and system issues for each TSDS </a:t>
            </a:r>
            <a:r>
              <a:rPr lang="en-US" dirty="0" smtClean="0"/>
              <a:t>subsystem</a:t>
            </a:r>
          </a:p>
          <a:p>
            <a:pPr>
              <a:buFont typeface="Wingdings" pitchFamily="2" charset="2"/>
              <a:buChar char="q"/>
            </a:pPr>
            <a:r>
              <a:rPr lang="en-US" dirty="0"/>
              <a:t>Leverage the Technical Coaches</a:t>
            </a:r>
          </a:p>
          <a:p>
            <a:pPr>
              <a:buFont typeface="Wingdings" pitchFamily="2" charset="2"/>
              <a:buChar char="q"/>
            </a:pPr>
            <a:r>
              <a:rPr lang="en-US" dirty="0" smtClean="0"/>
              <a:t>Level 3 and 4 support contacts and SMEs</a:t>
            </a:r>
          </a:p>
          <a:p>
            <a:pPr>
              <a:buFont typeface="Wingdings" pitchFamily="2" charset="2"/>
              <a:buChar char="q"/>
            </a:pPr>
            <a:r>
              <a:rPr lang="en-US" dirty="0" smtClean="0"/>
              <a:t>Best practices to support the work flow in </a:t>
            </a:r>
            <a:r>
              <a:rPr lang="en-US" dirty="0"/>
              <a:t>TIMS and escalating issues to Level </a:t>
            </a:r>
            <a:r>
              <a:rPr lang="en-US" dirty="0" smtClean="0"/>
              <a:t>4</a:t>
            </a:r>
          </a:p>
          <a:p>
            <a:pPr marL="0" indent="0">
              <a:buNone/>
            </a:pPr>
            <a:endParaRPr lang="en-US" dirty="0"/>
          </a:p>
        </p:txBody>
      </p:sp>
    </p:spTree>
    <p:extLst>
      <p:ext uri="{BB962C8B-B14F-4D97-AF65-F5344CB8AC3E}">
        <p14:creationId xmlns="" xmlns:p14="http://schemas.microsoft.com/office/powerpoint/2010/main" val="27830653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 4 Roles</a:t>
            </a:r>
            <a:endParaRPr lang="en-US" dirty="0"/>
          </a:p>
        </p:txBody>
      </p:sp>
      <p:sp>
        <p:nvSpPr>
          <p:cNvPr id="3" name="Content Placeholder 2"/>
          <p:cNvSpPr>
            <a:spLocks noGrp="1"/>
          </p:cNvSpPr>
          <p:nvPr>
            <p:ph sz="quarter" idx="1"/>
          </p:nvPr>
        </p:nvSpPr>
        <p:spPr/>
        <p:txBody>
          <a:bodyPr/>
          <a:lstStyle/>
          <a:p>
            <a:r>
              <a:rPr lang="en-US" dirty="0" smtClean="0"/>
              <a:t>Level 4 support is made up of TEA Subject Matter Experts (SMEs)</a:t>
            </a:r>
          </a:p>
          <a:p>
            <a:r>
              <a:rPr lang="en-US" dirty="0" smtClean="0"/>
              <a:t>Roles at Level 4 are highly specialized and aligned to limited Level 4 components</a:t>
            </a:r>
          </a:p>
          <a:p>
            <a:pPr marL="0" indent="0">
              <a:buNone/>
            </a:pPr>
            <a:endParaRPr lang="en-US" dirty="0" smtClean="0"/>
          </a:p>
        </p:txBody>
      </p:sp>
      <p:sp>
        <p:nvSpPr>
          <p:cNvPr id="4" name="Slide Number Placeholder 3"/>
          <p:cNvSpPr>
            <a:spLocks noGrp="1"/>
          </p:cNvSpPr>
          <p:nvPr>
            <p:ph type="sldNum" sz="quarter" idx="12"/>
          </p:nvPr>
        </p:nvSpPr>
        <p:spPr/>
        <p:txBody>
          <a:bodyPr/>
          <a:lstStyle/>
          <a:p>
            <a:fld id="{2F0C4421-5918-4AA3-AE4A-C36EDD2FD6EB}" type="slidenum">
              <a:rPr lang="en-US" smtClean="0"/>
              <a:pPr/>
              <a:t>20</a:t>
            </a:fld>
            <a:endParaRPr lang="en-US" dirty="0"/>
          </a:p>
        </p:txBody>
      </p:sp>
    </p:spTree>
    <p:extLst>
      <p:ext uri="{BB962C8B-B14F-4D97-AF65-F5344CB8AC3E}">
        <p14:creationId xmlns="" xmlns:p14="http://schemas.microsoft.com/office/powerpoint/2010/main" val="1264438141"/>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Who Are the Contacts for the Level 4 Components</a:t>
            </a:r>
            <a:endParaRPr lang="en-US" sz="2400"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1066196249"/>
              </p:ext>
            </p:extLst>
          </p:nvPr>
        </p:nvGraphicFramePr>
        <p:xfrm>
          <a:off x="609600" y="2321560"/>
          <a:ext cx="7696200" cy="2402840"/>
        </p:xfrm>
        <a:graphic>
          <a:graphicData uri="http://schemas.openxmlformats.org/drawingml/2006/table">
            <a:tbl>
              <a:tblPr firstRow="1" bandRow="1">
                <a:tableStyleId>{5C22544A-7EE6-4342-B048-85BDC9FD1C3A}</a:tableStyleId>
              </a:tblPr>
              <a:tblGrid>
                <a:gridCol w="2717800"/>
                <a:gridCol w="4978400"/>
              </a:tblGrid>
              <a:tr h="381000">
                <a:tc>
                  <a:txBody>
                    <a:bodyPr/>
                    <a:lstStyle/>
                    <a:p>
                      <a:r>
                        <a:rPr lang="en-US" dirty="0" smtClean="0">
                          <a:solidFill>
                            <a:srgbClr val="FFFFFF"/>
                          </a:solidFill>
                        </a:rPr>
                        <a:t>Component </a:t>
                      </a:r>
                      <a:endParaRPr lang="en-US" dirty="0">
                        <a:solidFill>
                          <a:srgbClr val="FFFFFF"/>
                        </a:solidFill>
                      </a:endParaRPr>
                    </a:p>
                  </a:txBody>
                  <a:tcPr/>
                </a:tc>
                <a:tc>
                  <a:txBody>
                    <a:bodyPr/>
                    <a:lstStyle/>
                    <a:p>
                      <a:r>
                        <a:rPr lang="en-US" dirty="0" smtClean="0">
                          <a:solidFill>
                            <a:srgbClr val="FFFFFF"/>
                          </a:solidFill>
                        </a:rPr>
                        <a:t>Subsystems</a:t>
                      </a:r>
                      <a:endParaRPr lang="en-US" dirty="0">
                        <a:solidFill>
                          <a:srgbClr val="FFFFFF"/>
                        </a:solidFill>
                      </a:endParaRPr>
                    </a:p>
                  </a:txBody>
                  <a:tcPr/>
                </a:tc>
              </a:tr>
              <a:tr h="370840">
                <a:tc>
                  <a:txBody>
                    <a:bodyPr/>
                    <a:lstStyle/>
                    <a:p>
                      <a:r>
                        <a:rPr lang="en-US" dirty="0" smtClean="0"/>
                        <a:t>TSDS</a:t>
                      </a:r>
                      <a:endParaRPr lang="en-US" dirty="0"/>
                    </a:p>
                  </a:txBody>
                  <a:tcPr/>
                </a:tc>
                <a:tc>
                  <a:txBody>
                    <a:bodyPr/>
                    <a:lstStyle/>
                    <a:p>
                      <a:r>
                        <a:rPr lang="en-US" dirty="0" smtClean="0"/>
                        <a:t>TSDS Portal,</a:t>
                      </a:r>
                      <a:r>
                        <a:rPr lang="en-US" baseline="0" dirty="0" smtClean="0"/>
                        <a:t> TSDS Client-Side Validation Tool, ETL, PDM, DDM </a:t>
                      </a:r>
                      <a:endParaRPr lang="en-US" dirty="0"/>
                    </a:p>
                  </a:txBody>
                  <a:tcPr/>
                </a:tc>
              </a:tr>
              <a:tr h="370840">
                <a:tc>
                  <a:txBody>
                    <a:bodyPr/>
                    <a:lstStyle/>
                    <a:p>
                      <a:r>
                        <a:rPr lang="en-US" baseline="0" dirty="0" smtClean="0"/>
                        <a:t>eScholar</a:t>
                      </a:r>
                      <a:endParaRPr lang="en-US" dirty="0"/>
                    </a:p>
                  </a:txBody>
                  <a:tcPr/>
                </a:tc>
                <a:tc>
                  <a:txBody>
                    <a:bodyPr/>
                    <a:lstStyle/>
                    <a:p>
                      <a:r>
                        <a:rPr lang="en-US" dirty="0" smtClean="0"/>
                        <a:t>ODS, TSDS eDM,</a:t>
                      </a:r>
                      <a:r>
                        <a:rPr lang="en-US" baseline="0" dirty="0" smtClean="0"/>
                        <a:t> TSDS Unique ID</a:t>
                      </a:r>
                      <a:endParaRPr lang="en-US" dirty="0"/>
                    </a:p>
                  </a:txBody>
                  <a:tcPr/>
                </a:tc>
              </a:tr>
              <a:tr h="629920">
                <a:tc>
                  <a:txBody>
                    <a:bodyPr/>
                    <a:lstStyle/>
                    <a:p>
                      <a:r>
                        <a:rPr lang="en-US" baseline="0" dirty="0" smtClean="0"/>
                        <a:t>Infrastructure</a:t>
                      </a:r>
                      <a:endParaRPr lang="en-US" dirty="0"/>
                    </a:p>
                  </a:txBody>
                  <a:tcPr/>
                </a:tc>
                <a:tc>
                  <a:txBody>
                    <a:bodyPr/>
                    <a:lstStyle/>
                    <a:p>
                      <a:r>
                        <a:rPr lang="en-US" dirty="0" smtClean="0"/>
                        <a:t>DIR,</a:t>
                      </a:r>
                      <a:r>
                        <a:rPr lang="en-US" baseline="0" dirty="0" smtClean="0"/>
                        <a:t> DSC, XEROX, DBA (Internal), DBA (External), Network</a:t>
                      </a:r>
                      <a:endParaRPr lang="en-US" dirty="0"/>
                    </a:p>
                  </a:txBody>
                  <a:tcPr/>
                </a:tc>
              </a:tr>
              <a:tr h="370840">
                <a:tc>
                  <a:txBody>
                    <a:bodyPr/>
                    <a:lstStyle/>
                    <a:p>
                      <a:r>
                        <a:rPr lang="en-US" baseline="0" dirty="0" smtClean="0"/>
                        <a:t>Security</a:t>
                      </a:r>
                      <a:endParaRPr lang="en-US" dirty="0"/>
                    </a:p>
                  </a:txBody>
                  <a:tcPr/>
                </a:tc>
                <a:tc>
                  <a:txBody>
                    <a:bodyPr/>
                    <a:lstStyle/>
                    <a:p>
                      <a:r>
                        <a:rPr lang="en-US" dirty="0" smtClean="0"/>
                        <a:t>Access, TEAL,</a:t>
                      </a:r>
                      <a:r>
                        <a:rPr lang="en-US" baseline="0" dirty="0" smtClean="0"/>
                        <a:t> Policy </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200</a:t>
            </a:fld>
            <a:endParaRPr lang="en-US" dirty="0"/>
          </a:p>
        </p:txBody>
      </p:sp>
      <p:sp>
        <p:nvSpPr>
          <p:cNvPr id="6" name="Rounded Rectangle 5"/>
          <p:cNvSpPr/>
          <p:nvPr/>
        </p:nvSpPr>
        <p:spPr>
          <a:xfrm>
            <a:off x="914400" y="55626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 xmlns:p14="http://schemas.microsoft.com/office/powerpoint/2010/main" val="2547742962"/>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 Ticket Checklist</a:t>
            </a:r>
            <a:endParaRPr lang="en-US" dirty="0"/>
          </a:p>
        </p:txBody>
      </p:sp>
      <p:sp>
        <p:nvSpPr>
          <p:cNvPr id="3" name="Content Placeholder 2"/>
          <p:cNvSpPr>
            <a:spLocks noGrp="1"/>
          </p:cNvSpPr>
          <p:nvPr>
            <p:ph sz="quarter" idx="1"/>
          </p:nvPr>
        </p:nvSpPr>
        <p:spPr/>
        <p:txBody>
          <a:bodyPr/>
          <a:lstStyle/>
          <a:p>
            <a:r>
              <a:rPr lang="en-US" dirty="0"/>
              <a:t>Identify </a:t>
            </a:r>
            <a:r>
              <a:rPr lang="en-US" dirty="0" smtClean="0"/>
              <a:t>the TSDS </a:t>
            </a:r>
            <a:r>
              <a:rPr lang="en-US" dirty="0"/>
              <a:t>subsystem you are using</a:t>
            </a:r>
          </a:p>
          <a:p>
            <a:r>
              <a:rPr lang="en-US" dirty="0"/>
              <a:t>Be sure to include a screen shot (or multiple screen shots) to demonstrate the issue</a:t>
            </a:r>
          </a:p>
          <a:p>
            <a:r>
              <a:rPr lang="en-US" dirty="0"/>
              <a:t>If there is an error message, include the error message in the support ticket</a:t>
            </a:r>
          </a:p>
          <a:p>
            <a:r>
              <a:rPr lang="en-US" dirty="0"/>
              <a:t>If you are running a specific report, be sure to include the subsystem and the </a:t>
            </a:r>
            <a:r>
              <a:rPr lang="en-US" dirty="0" smtClean="0"/>
              <a:t>report identifier</a:t>
            </a:r>
            <a:endParaRPr lang="en-US" dirty="0"/>
          </a:p>
          <a:p>
            <a:r>
              <a:rPr lang="en-US" dirty="0"/>
              <a:t>Explain what the user </a:t>
            </a:r>
            <a:r>
              <a:rPr lang="en-US" dirty="0" smtClean="0"/>
              <a:t>(or L3) was </a:t>
            </a:r>
            <a:r>
              <a:rPr lang="en-US" dirty="0"/>
              <a:t>attempting to do when the issue </a:t>
            </a:r>
            <a:r>
              <a:rPr lang="en-US" dirty="0" smtClean="0"/>
              <a:t>occurred</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201</a:t>
            </a:fld>
            <a:endParaRPr lang="en-US" dirty="0"/>
          </a:p>
        </p:txBody>
      </p:sp>
      <p:sp>
        <p:nvSpPr>
          <p:cNvPr id="5" name="Rounded Rectangle 4"/>
          <p:cNvSpPr/>
          <p:nvPr/>
        </p:nvSpPr>
        <p:spPr>
          <a:xfrm>
            <a:off x="914400" y="50292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 xmlns:p14="http://schemas.microsoft.com/office/powerpoint/2010/main" val="1578535801"/>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 Checklist (cont’d)</a:t>
            </a:r>
            <a:endParaRPr lang="en-US" dirty="0"/>
          </a:p>
        </p:txBody>
      </p:sp>
      <p:sp>
        <p:nvSpPr>
          <p:cNvPr id="3" name="Content Placeholder 2"/>
          <p:cNvSpPr>
            <a:spLocks noGrp="1"/>
          </p:cNvSpPr>
          <p:nvPr>
            <p:ph sz="quarter" idx="1"/>
          </p:nvPr>
        </p:nvSpPr>
        <p:spPr/>
        <p:txBody>
          <a:bodyPr/>
          <a:lstStyle/>
          <a:p>
            <a:r>
              <a:rPr lang="en-US" dirty="0" smtClean="0"/>
              <a:t>Provide as much detail as possible in the description text box</a:t>
            </a:r>
          </a:p>
          <a:p>
            <a:pPr lvl="1"/>
            <a:r>
              <a:rPr lang="en-US" dirty="0" smtClean="0"/>
              <a:t>Is performance slow?</a:t>
            </a:r>
          </a:p>
          <a:p>
            <a:pPr lvl="1"/>
            <a:r>
              <a:rPr lang="en-US" dirty="0" smtClean="0"/>
              <a:t>What, specifically, about the data looks wrong?</a:t>
            </a:r>
          </a:p>
          <a:p>
            <a:pPr lvl="1"/>
            <a:r>
              <a:rPr lang="en-US" dirty="0" smtClean="0"/>
              <a:t>What process is failing to complete?</a:t>
            </a:r>
          </a:p>
          <a:p>
            <a:pPr lvl="1"/>
            <a:r>
              <a:rPr lang="en-US" dirty="0" smtClean="0"/>
              <a:t>What attempts at resolution have you already made?</a:t>
            </a:r>
          </a:p>
          <a:p>
            <a:pPr lvl="1"/>
            <a:r>
              <a:rPr lang="en-US" dirty="0" smtClean="0"/>
              <a:t>What </a:t>
            </a:r>
            <a:r>
              <a:rPr lang="en-US" dirty="0"/>
              <a:t>did you find in the </a:t>
            </a:r>
            <a:r>
              <a:rPr lang="en-US" dirty="0" smtClean="0"/>
              <a:t>TSDS Support Knowledge </a:t>
            </a:r>
            <a:r>
              <a:rPr lang="en-US" dirty="0"/>
              <a:t>Base</a:t>
            </a:r>
            <a:r>
              <a:rPr lang="en-US" dirty="0" smtClean="0"/>
              <a:t>?</a:t>
            </a:r>
          </a:p>
          <a:p>
            <a:pPr lvl="1"/>
            <a:r>
              <a:rPr lang="en-US" dirty="0" smtClean="0"/>
              <a:t>Is there any reference to this issue in the internal Knowledge Base?</a:t>
            </a:r>
          </a:p>
          <a:p>
            <a:pPr lvl="1"/>
            <a:r>
              <a:rPr lang="en-US" dirty="0" smtClean="0"/>
              <a:t>What troubleshooting already occurred at the Level 1 or Level 2? </a:t>
            </a:r>
          </a:p>
          <a:p>
            <a:pPr lvl="1"/>
            <a:r>
              <a:rPr lang="en-US" dirty="0" smtClean="0"/>
              <a:t>Were the Technical Coaches able to provide any information?</a:t>
            </a:r>
          </a:p>
          <a:p>
            <a:pPr lvl="1"/>
            <a:r>
              <a:rPr lang="en-US" dirty="0" smtClean="0"/>
              <a:t>Are any of the local systems experiencing any other issues at the moment?</a:t>
            </a:r>
          </a:p>
          <a:p>
            <a:pPr lvl="1"/>
            <a:r>
              <a:rPr lang="en-US" dirty="0" smtClean="0"/>
              <a:t>What web browser and version are being used?</a:t>
            </a:r>
          </a:p>
        </p:txBody>
      </p:sp>
      <p:sp>
        <p:nvSpPr>
          <p:cNvPr id="4" name="Slide Number Placeholder 3"/>
          <p:cNvSpPr>
            <a:spLocks noGrp="1"/>
          </p:cNvSpPr>
          <p:nvPr>
            <p:ph type="sldNum" sz="quarter" idx="12"/>
          </p:nvPr>
        </p:nvSpPr>
        <p:spPr/>
        <p:txBody>
          <a:bodyPr/>
          <a:lstStyle/>
          <a:p>
            <a:fld id="{2F0C4421-5918-4AA3-AE4A-C36EDD2FD6EB}" type="slidenum">
              <a:rPr lang="en-US" smtClean="0"/>
              <a:pPr/>
              <a:t>202</a:t>
            </a:fld>
            <a:endParaRPr lang="en-US" dirty="0"/>
          </a:p>
        </p:txBody>
      </p:sp>
    </p:spTree>
    <p:extLst>
      <p:ext uri="{BB962C8B-B14F-4D97-AF65-F5344CB8AC3E}">
        <p14:creationId xmlns="" xmlns:p14="http://schemas.microsoft.com/office/powerpoint/2010/main" val="3386232648"/>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FERPA Compliance &amp; Student Data</a:t>
            </a:r>
            <a:endParaRPr lang="en-US" dirty="0"/>
          </a:p>
        </p:txBody>
      </p:sp>
      <p:sp>
        <p:nvSpPr>
          <p:cNvPr id="3" name="Content Placeholder 2"/>
          <p:cNvSpPr>
            <a:spLocks noGrp="1"/>
          </p:cNvSpPr>
          <p:nvPr>
            <p:ph sz="quarter" idx="1"/>
          </p:nvPr>
        </p:nvSpPr>
        <p:spPr/>
        <p:txBody>
          <a:bodyPr/>
          <a:lstStyle/>
          <a:p>
            <a:r>
              <a:rPr lang="en-US" dirty="0"/>
              <a:t>Make every effort to safeguard student information.  Transmitting student information via email is not a FERPA-compliant practice.  Take precaution with the information provided in the template below, how the documents are transmitted and managed and who has access to the information.</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203</a:t>
            </a:fld>
            <a:endParaRPr lang="en-US" dirty="0"/>
          </a:p>
        </p:txBody>
      </p:sp>
    </p:spTree>
    <p:extLst>
      <p:ext uri="{BB962C8B-B14F-4D97-AF65-F5344CB8AC3E}">
        <p14:creationId xmlns="" xmlns:p14="http://schemas.microsoft.com/office/powerpoint/2010/main" val="3073484296"/>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Wrap Up, Knowledge Check, Survey, and Questions</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204</a:t>
            </a:fld>
            <a:endParaRPr lang="en-US" dirty="0"/>
          </a:p>
        </p:txBody>
      </p:sp>
    </p:spTree>
    <p:extLst>
      <p:ext uri="{BB962C8B-B14F-4D97-AF65-F5344CB8AC3E}">
        <p14:creationId xmlns="" xmlns:p14="http://schemas.microsoft.com/office/powerpoint/2010/main" val="3340065185"/>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205</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Wrap Up</a:t>
            </a:r>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nSpc>
                <a:spcPct val="106000"/>
              </a:lnSpc>
              <a:spcBef>
                <a:spcPts val="600"/>
              </a:spcBef>
              <a:spcAft>
                <a:spcPts val="300"/>
              </a:spcAft>
              <a:buNone/>
            </a:pPr>
            <a:r>
              <a:rPr lang="en-US" sz="1800" b="1" dirty="0">
                <a:solidFill>
                  <a:schemeClr val="accent2"/>
                </a:solidFill>
                <a:sym typeface="Helvetica" charset="0"/>
              </a:rPr>
              <a:t>Today we talked about: </a:t>
            </a:r>
          </a:p>
          <a:p>
            <a:pPr>
              <a:lnSpc>
                <a:spcPct val="106000"/>
              </a:lnSpc>
              <a:spcBef>
                <a:spcPts val="600"/>
              </a:spcBef>
              <a:spcAft>
                <a:spcPts val="300"/>
              </a:spcAft>
              <a:buFont typeface="Wingdings" pitchFamily="2" charset="2"/>
              <a:buChar char="q"/>
            </a:pPr>
            <a:r>
              <a:rPr lang="en-US" sz="1800" dirty="0"/>
              <a:t>Review of  the TSDS Subsystems</a:t>
            </a:r>
          </a:p>
          <a:p>
            <a:pPr>
              <a:lnSpc>
                <a:spcPct val="106000"/>
              </a:lnSpc>
              <a:spcBef>
                <a:spcPts val="600"/>
              </a:spcBef>
              <a:spcAft>
                <a:spcPts val="300"/>
              </a:spcAft>
              <a:buFont typeface="Wingdings" pitchFamily="2" charset="2"/>
              <a:buChar char="q"/>
            </a:pPr>
            <a:r>
              <a:rPr lang="en-US" sz="1800" dirty="0"/>
              <a:t>Level 3 TSDS access by role</a:t>
            </a:r>
          </a:p>
          <a:p>
            <a:pPr>
              <a:lnSpc>
                <a:spcPct val="106000"/>
              </a:lnSpc>
              <a:spcBef>
                <a:spcPts val="600"/>
              </a:spcBef>
              <a:spcAft>
                <a:spcPts val="300"/>
              </a:spcAft>
              <a:buFont typeface="Wingdings" pitchFamily="2" charset="2"/>
              <a:buChar char="q"/>
            </a:pPr>
            <a:r>
              <a:rPr lang="en-US" sz="1800" dirty="0"/>
              <a:t>Overview of the TIMS process</a:t>
            </a:r>
          </a:p>
          <a:p>
            <a:pPr>
              <a:buFont typeface="Wingdings" pitchFamily="2" charset="2"/>
              <a:buChar char="q"/>
            </a:pPr>
            <a:r>
              <a:rPr lang="en-US" sz="1800" dirty="0"/>
              <a:t>Navigation of the TSDS Support Knowledge Base</a:t>
            </a:r>
          </a:p>
          <a:p>
            <a:pPr lvl="1">
              <a:buFont typeface="Wingdings" pitchFamily="2" charset="2"/>
              <a:buChar char="q"/>
            </a:pPr>
            <a:r>
              <a:rPr lang="en-US" sz="1800" dirty="0"/>
              <a:t>Catalogue system and data issues in the repository</a:t>
            </a:r>
          </a:p>
          <a:p>
            <a:pPr>
              <a:buFont typeface="Wingdings" pitchFamily="2" charset="2"/>
              <a:buChar char="q"/>
            </a:pPr>
            <a:r>
              <a:rPr lang="en-US" sz="1800" dirty="0"/>
              <a:t>Navigation of the support documentation in TIMS</a:t>
            </a:r>
          </a:p>
          <a:p>
            <a:pPr lvl="1">
              <a:buFont typeface="Wingdings" pitchFamily="2" charset="2"/>
              <a:buChar char="q"/>
            </a:pPr>
            <a:r>
              <a:rPr lang="en-US" sz="1800" dirty="0"/>
              <a:t>Access and populate the internal Knowledge Base </a:t>
            </a:r>
          </a:p>
        </p:txBody>
      </p:sp>
    </p:spTree>
    <p:extLst>
      <p:ext uri="{BB962C8B-B14F-4D97-AF65-F5344CB8AC3E}">
        <p14:creationId xmlns="" xmlns:p14="http://schemas.microsoft.com/office/powerpoint/2010/main" val="1559444121"/>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206</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Wrap Up (cont’d)</a:t>
            </a:r>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buFont typeface="Wingdings" pitchFamily="2" charset="2"/>
              <a:buChar char="q"/>
            </a:pPr>
            <a:r>
              <a:rPr lang="en-US" sz="1800" dirty="0"/>
              <a:t>Troubleshoot data and system issues for each TSDS subsystem</a:t>
            </a:r>
          </a:p>
          <a:p>
            <a:pPr>
              <a:buFont typeface="Wingdings" pitchFamily="2" charset="2"/>
              <a:buChar char="q"/>
            </a:pPr>
            <a:r>
              <a:rPr lang="en-US" sz="1800" dirty="0"/>
              <a:t>Leverage the Technical Coaches</a:t>
            </a:r>
          </a:p>
          <a:p>
            <a:pPr>
              <a:buFont typeface="Wingdings" pitchFamily="2" charset="2"/>
              <a:buChar char="q"/>
            </a:pPr>
            <a:r>
              <a:rPr lang="en-US" sz="1800" dirty="0"/>
              <a:t>Level 3 and 4 support contacts and SMEs</a:t>
            </a:r>
          </a:p>
          <a:p>
            <a:pPr>
              <a:buFont typeface="Wingdings" pitchFamily="2" charset="2"/>
              <a:buChar char="q"/>
            </a:pPr>
            <a:r>
              <a:rPr lang="en-US" sz="1800" dirty="0"/>
              <a:t>Best practices to support the work flow in TIMS and escalating issues to Level 4</a:t>
            </a:r>
          </a:p>
          <a:p>
            <a:pPr marL="0" indent="0">
              <a:lnSpc>
                <a:spcPct val="106000"/>
              </a:lnSpc>
              <a:spcBef>
                <a:spcPts val="600"/>
              </a:spcBef>
              <a:spcAft>
                <a:spcPts val="300"/>
              </a:spcAft>
              <a:buNone/>
            </a:pPr>
            <a:endParaRPr lang="en-US" sz="1800" b="1" dirty="0">
              <a:solidFill>
                <a:schemeClr val="accent2"/>
              </a:solidFill>
              <a:sym typeface="Helvetica" charset="0"/>
            </a:endParaRPr>
          </a:p>
          <a:p>
            <a:pPr marL="0" indent="0">
              <a:lnSpc>
                <a:spcPct val="106000"/>
              </a:lnSpc>
              <a:spcBef>
                <a:spcPts val="600"/>
              </a:spcBef>
              <a:spcAft>
                <a:spcPts val="300"/>
              </a:spcAft>
              <a:buNone/>
            </a:pPr>
            <a:r>
              <a:rPr lang="en-US" sz="1800" b="1" dirty="0" smtClean="0">
                <a:solidFill>
                  <a:schemeClr val="accent2"/>
                </a:solidFill>
                <a:sym typeface="Helvetica" charset="0"/>
              </a:rPr>
              <a:t>What </a:t>
            </a:r>
            <a:r>
              <a:rPr lang="en-US" sz="1800" b="1" dirty="0">
                <a:solidFill>
                  <a:schemeClr val="accent2"/>
                </a:solidFill>
                <a:sym typeface="Helvetica" charset="0"/>
              </a:rPr>
              <a:t>did you learn?</a:t>
            </a:r>
            <a:endParaRPr lang="en-US" sz="1800" dirty="0"/>
          </a:p>
          <a:p>
            <a:pPr>
              <a:lnSpc>
                <a:spcPct val="106000"/>
              </a:lnSpc>
              <a:spcBef>
                <a:spcPts val="600"/>
              </a:spcBef>
              <a:spcAft>
                <a:spcPts val="300"/>
              </a:spcAft>
            </a:pPr>
            <a:r>
              <a:rPr lang="en-US" sz="1800" dirty="0" smtClean="0"/>
              <a:t>Describe the TSDS support escalation process from L1 to L4.</a:t>
            </a:r>
            <a:endParaRPr lang="en-US" sz="1800" dirty="0"/>
          </a:p>
          <a:p>
            <a:pPr>
              <a:lnSpc>
                <a:spcPct val="106000"/>
              </a:lnSpc>
              <a:spcBef>
                <a:spcPts val="600"/>
              </a:spcBef>
              <a:spcAft>
                <a:spcPts val="300"/>
              </a:spcAft>
            </a:pPr>
            <a:r>
              <a:rPr lang="en-US" sz="1800" dirty="0" smtClean="0"/>
              <a:t>What information should be included when initiating or escalating a support ticket?</a:t>
            </a:r>
          </a:p>
          <a:p>
            <a:pPr>
              <a:lnSpc>
                <a:spcPct val="106000"/>
              </a:lnSpc>
              <a:spcBef>
                <a:spcPts val="600"/>
              </a:spcBef>
              <a:spcAft>
                <a:spcPts val="300"/>
              </a:spcAft>
            </a:pPr>
            <a:r>
              <a:rPr lang="en-US" sz="1800" dirty="0" smtClean="0"/>
              <a:t>Who are the contacts for the Level 4 components?</a:t>
            </a:r>
            <a:endParaRPr lang="en-US" sz="1800" dirty="0"/>
          </a:p>
        </p:txBody>
      </p:sp>
    </p:spTree>
    <p:extLst>
      <p:ext uri="{BB962C8B-B14F-4D97-AF65-F5344CB8AC3E}">
        <p14:creationId xmlns="" xmlns:p14="http://schemas.microsoft.com/office/powerpoint/2010/main" val="4049060649"/>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207</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Knowledge Check</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a:t>
            </a:r>
            <a:r>
              <a:rPr lang="en-US" sz="1800" dirty="0" smtClean="0"/>
              <a:t>log in to Project Share and select the Knowledge </a:t>
            </a:r>
            <a:r>
              <a:rPr lang="en-US" sz="1800" dirty="0"/>
              <a:t>Check </a:t>
            </a:r>
            <a:r>
              <a:rPr lang="en-US" sz="1800" dirty="0" smtClean="0"/>
              <a:t>link under this course and </a:t>
            </a:r>
            <a:r>
              <a:rPr lang="en-US" sz="1800" dirty="0"/>
              <a:t>take ten minutes to answer questions about this training session.</a:t>
            </a:r>
          </a:p>
          <a:p>
            <a:pPr marL="0" lvl="0" indent="0">
              <a:buNone/>
            </a:pPr>
            <a:endParaRPr lang="en-US" sz="18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 xmlns:p14="http://schemas.microsoft.com/office/powerpoint/2010/main" val="785781860"/>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normAutofit fontScale="92500" lnSpcReduction="20000"/>
          </a:bodyPr>
          <a:lstStyle/>
          <a:p>
            <a:fld id="{2F0C4421-5918-4AA3-AE4A-C36EDD2FD6EB}" type="slidenum">
              <a:rPr lang="en-US" smtClean="0"/>
              <a:pPr/>
              <a:t>208</a:t>
            </a:fld>
            <a:endParaRPr lang="en-US" dirty="0"/>
          </a:p>
        </p:txBody>
      </p:sp>
      <p:sp>
        <p:nvSpPr>
          <p:cNvPr id="3" name="Title 2"/>
          <p:cNvSpPr>
            <a:spLocks noGrp="1"/>
          </p:cNvSpPr>
          <p:nvPr>
            <p:ph type="title"/>
          </p:nvPr>
        </p:nvSpPr>
        <p:spPr>
          <a:xfrm>
            <a:off x="1905000" y="457200"/>
            <a:ext cx="6858000" cy="841248"/>
          </a:xfrm>
        </p:spPr>
        <p:txBody>
          <a:bodyPr/>
          <a:lstStyle/>
          <a:p>
            <a:r>
              <a:rPr lang="en-US" dirty="0" smtClean="0"/>
              <a:t>Training Survey</a:t>
            </a:r>
            <a:endParaRPr lang="en-US" dirty="0"/>
          </a:p>
        </p:txBody>
      </p:sp>
      <p:sp>
        <p:nvSpPr>
          <p:cNvPr id="7" name="Content Placeholder 3"/>
          <p:cNvSpPr txBox="1">
            <a:spLocks/>
          </p:cNvSpPr>
          <p:nvPr/>
        </p:nvSpPr>
        <p:spPr>
          <a:xfrm>
            <a:off x="533400" y="1752600"/>
            <a:ext cx="8153400" cy="4495800"/>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Please </a:t>
            </a:r>
            <a:r>
              <a:rPr lang="en-US" sz="1800" dirty="0" smtClean="0"/>
              <a:t>log in to Project Share, select the survey link under this course in </a:t>
            </a:r>
            <a:r>
              <a:rPr lang="en-US" sz="1800" dirty="0"/>
              <a:t>Project Share and take </a:t>
            </a:r>
            <a:r>
              <a:rPr lang="en-US" sz="1800" dirty="0" smtClean="0"/>
              <a:t>five </a:t>
            </a:r>
            <a:r>
              <a:rPr lang="en-US" sz="1800" dirty="0"/>
              <a:t>minutes to answer questions about this training session</a:t>
            </a:r>
            <a:r>
              <a:rPr lang="en-US" sz="1800" dirty="0" smtClean="0"/>
              <a:t>.</a:t>
            </a:r>
            <a:endParaRPr lang="en-US" sz="1800" dirty="0"/>
          </a:p>
        </p:txBody>
      </p:sp>
      <p:sp>
        <p:nvSpPr>
          <p:cNvPr id="6" name="Rounded Rectangle 5"/>
          <p:cNvSpPr/>
          <p:nvPr/>
        </p:nvSpPr>
        <p:spPr>
          <a:xfrm>
            <a:off x="914400" y="37338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 xmlns:p14="http://schemas.microsoft.com/office/powerpoint/2010/main" val="2842483200"/>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smtClean="0"/>
              <a:t>Questions?</a:t>
            </a:r>
            <a:endParaRPr lang="en-US" sz="4200" b="1" dirty="0"/>
          </a:p>
        </p:txBody>
      </p:sp>
      <p:sp>
        <p:nvSpPr>
          <p:cNvPr id="9" name="Slide Number Placeholder 8"/>
          <p:cNvSpPr>
            <a:spLocks noGrp="1"/>
          </p:cNvSpPr>
          <p:nvPr>
            <p:ph type="sldNum" sz="quarter" idx="11"/>
          </p:nvPr>
        </p:nvSpPr>
        <p:spPr/>
        <p:txBody>
          <a:bodyPr/>
          <a:lstStyle/>
          <a:p>
            <a:fld id="{2F0C4421-5918-4AA3-AE4A-C36EDD2FD6EB}" type="slidenum">
              <a:rPr lang="en-US" smtClean="0"/>
              <a:pPr/>
              <a:t>209</a:t>
            </a:fld>
            <a:endParaRPr lang="en-US" dirty="0"/>
          </a:p>
        </p:txBody>
      </p:sp>
      <p:sp>
        <p:nvSpPr>
          <p:cNvPr id="3" name="Title 8"/>
          <p:cNvSpPr txBox="1">
            <a:spLocks/>
          </p:cNvSpPr>
          <p:nvPr/>
        </p:nvSpPr>
        <p:spPr>
          <a:xfrm>
            <a:off x="1524000" y="5562600"/>
            <a:ext cx="7620000" cy="838200"/>
          </a:xfrm>
          <a:prstGeom prst="rect">
            <a:avLst/>
          </a:prstGeom>
        </p:spPr>
        <p:txBody>
          <a:bodyPr vert="horz" lIns="91440" rIns="45720" rtlCol="0" anchor="ctr">
            <a:normAutofit fontScale="97500"/>
            <a:scene3d>
              <a:camera prst="orthographicFront"/>
              <a:lightRig rig="threePt" dir="t">
                <a:rot lat="0" lon="0" rev="4800000"/>
              </a:lightRig>
            </a:scene3d>
            <a:sp3d prstMaterial="matte">
              <a:bevelT w="50800" h="10160"/>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1" i="0" strike="noStrike" kern="1200" cap="none" spc="0" normalizeH="0" baseline="0" noProof="0" dirty="0" smtClean="0">
                <a:ln>
                  <a:noFill/>
                </a:ln>
                <a:solidFill>
                  <a:schemeClr val="tx2"/>
                </a:solidFill>
                <a:effectLst/>
                <a:uLnTx/>
                <a:uFillTx/>
                <a:latin typeface="Corbel" pitchFamily="34" charset="0"/>
                <a:ea typeface="+mj-ea"/>
                <a:cs typeface="+mj-cs"/>
                <a:hlinkClick r:id="rId3"/>
              </a:rPr>
              <a:t>www.TexasStudentDataSystem.org</a:t>
            </a:r>
            <a:endParaRPr kumimoji="0" lang="en-US" sz="3200" b="1" i="0" strike="noStrike" kern="1200" cap="none" spc="0" normalizeH="0" baseline="0" noProof="0" dirty="0">
              <a:ln>
                <a:noFill/>
              </a:ln>
              <a:solidFill>
                <a:schemeClr val="tx1"/>
              </a:solidFill>
              <a:effectLst/>
              <a:uLnTx/>
              <a:uFillTx/>
              <a:latin typeface="+mj-lt"/>
              <a:ea typeface="+mj-ea"/>
              <a:cs typeface="+mj-cs"/>
            </a:endParaRPr>
          </a:p>
        </p:txBody>
      </p:sp>
      <p:pic>
        <p:nvPicPr>
          <p:cNvPr id="172033" name="Picture 1"/>
          <p:cNvPicPr>
            <a:picLocks noChangeAspect="1" noChangeArrowheads="1"/>
          </p:cNvPicPr>
          <p:nvPr/>
        </p:nvPicPr>
        <p:blipFill>
          <a:blip r:embed="rId4" cstate="print"/>
          <a:srcRect l="12927" r="9783" b="33828"/>
          <a:stretch>
            <a:fillRect/>
          </a:stretch>
        </p:blipFill>
        <p:spPr bwMode="auto">
          <a:xfrm>
            <a:off x="1558289" y="0"/>
            <a:ext cx="7585711" cy="4561159"/>
          </a:xfrm>
          <a:prstGeom prst="rect">
            <a:avLst/>
          </a:prstGeom>
          <a:noFill/>
          <a:ln w="15875">
            <a:solidFill>
              <a:srgbClr val="0083CC"/>
            </a:solidFill>
            <a:miter lim="800000"/>
            <a:headEnd/>
            <a:tailEnd/>
          </a:ln>
        </p:spPr>
      </p:pic>
    </p:spTree>
    <p:extLst>
      <p:ext uri="{BB962C8B-B14F-4D97-AF65-F5344CB8AC3E}">
        <p14:creationId xmlns="" xmlns:p14="http://schemas.microsoft.com/office/powerpoint/2010/main" val="2006221260"/>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 4 Components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21</a:t>
            </a:fld>
            <a:endParaRPr lang="en-US"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3501181529"/>
              </p:ext>
            </p:extLst>
          </p:nvPr>
        </p:nvGraphicFramePr>
        <p:xfrm>
          <a:off x="685800" y="2032000"/>
          <a:ext cx="7696200" cy="2387600"/>
        </p:xfrm>
        <a:graphic>
          <a:graphicData uri="http://schemas.openxmlformats.org/drawingml/2006/table">
            <a:tbl>
              <a:tblPr firstRow="1" bandRow="1">
                <a:tableStyleId>{5C22544A-7EE6-4342-B048-85BDC9FD1C3A}</a:tableStyleId>
              </a:tblPr>
              <a:tblGrid>
                <a:gridCol w="2717800"/>
                <a:gridCol w="4978400"/>
              </a:tblGrid>
              <a:tr h="152400">
                <a:tc>
                  <a:txBody>
                    <a:bodyPr/>
                    <a:lstStyle/>
                    <a:p>
                      <a:r>
                        <a:rPr lang="en-US" dirty="0" smtClean="0">
                          <a:solidFill>
                            <a:srgbClr val="FFFFFF"/>
                          </a:solidFill>
                        </a:rPr>
                        <a:t>Component </a:t>
                      </a:r>
                      <a:endParaRPr lang="en-US" dirty="0">
                        <a:solidFill>
                          <a:srgbClr val="FFFFFF"/>
                        </a:solidFill>
                      </a:endParaRPr>
                    </a:p>
                  </a:txBody>
                  <a:tcPr/>
                </a:tc>
                <a:tc>
                  <a:txBody>
                    <a:bodyPr/>
                    <a:lstStyle/>
                    <a:p>
                      <a:r>
                        <a:rPr lang="en-US" dirty="0" smtClean="0">
                          <a:solidFill>
                            <a:srgbClr val="FFFFFF"/>
                          </a:solidFill>
                        </a:rPr>
                        <a:t>Subsystems</a:t>
                      </a:r>
                      <a:endParaRPr lang="en-US" dirty="0">
                        <a:solidFill>
                          <a:srgbClr val="FFFFFF"/>
                        </a:solidFill>
                      </a:endParaRPr>
                    </a:p>
                  </a:txBody>
                  <a:tcPr/>
                </a:tc>
              </a:tr>
              <a:tr h="370840">
                <a:tc>
                  <a:txBody>
                    <a:bodyPr/>
                    <a:lstStyle/>
                    <a:p>
                      <a:r>
                        <a:rPr lang="en-US" dirty="0" smtClean="0"/>
                        <a:t>TSDS</a:t>
                      </a:r>
                      <a:endParaRPr lang="en-US" dirty="0"/>
                    </a:p>
                  </a:txBody>
                  <a:tcPr/>
                </a:tc>
                <a:tc>
                  <a:txBody>
                    <a:bodyPr/>
                    <a:lstStyle/>
                    <a:p>
                      <a:r>
                        <a:rPr lang="en-US" dirty="0" smtClean="0"/>
                        <a:t>TSDS Portal,</a:t>
                      </a:r>
                      <a:r>
                        <a:rPr lang="en-US" baseline="0" dirty="0" smtClean="0"/>
                        <a:t> TSDS Client-Side Validation Tool, ETL, PDM, DDM </a:t>
                      </a:r>
                      <a:endParaRPr lang="en-US" dirty="0"/>
                    </a:p>
                  </a:txBody>
                  <a:tcPr/>
                </a:tc>
              </a:tr>
              <a:tr h="370840">
                <a:tc>
                  <a:txBody>
                    <a:bodyPr/>
                    <a:lstStyle/>
                    <a:p>
                      <a:r>
                        <a:rPr lang="en-US" baseline="0" dirty="0" smtClean="0"/>
                        <a:t>eScholar</a:t>
                      </a:r>
                      <a:endParaRPr lang="en-US" dirty="0"/>
                    </a:p>
                  </a:txBody>
                  <a:tcPr/>
                </a:tc>
                <a:tc>
                  <a:txBody>
                    <a:bodyPr/>
                    <a:lstStyle/>
                    <a:p>
                      <a:r>
                        <a:rPr lang="en-US" dirty="0" smtClean="0"/>
                        <a:t>ODS, TSDS eDM,</a:t>
                      </a:r>
                      <a:r>
                        <a:rPr lang="en-US" baseline="0" dirty="0" smtClean="0"/>
                        <a:t> TSDS Unique ID</a:t>
                      </a:r>
                      <a:endParaRPr lang="en-US" dirty="0"/>
                    </a:p>
                  </a:txBody>
                  <a:tcPr/>
                </a:tc>
              </a:tr>
              <a:tr h="629920">
                <a:tc>
                  <a:txBody>
                    <a:bodyPr/>
                    <a:lstStyle/>
                    <a:p>
                      <a:r>
                        <a:rPr lang="en-US" baseline="0" dirty="0" smtClean="0"/>
                        <a:t>Infrastructure</a:t>
                      </a:r>
                      <a:endParaRPr lang="en-US" dirty="0"/>
                    </a:p>
                  </a:txBody>
                  <a:tcPr/>
                </a:tc>
                <a:tc>
                  <a:txBody>
                    <a:bodyPr/>
                    <a:lstStyle/>
                    <a:p>
                      <a:r>
                        <a:rPr lang="en-US" dirty="0" smtClean="0"/>
                        <a:t>DIR,</a:t>
                      </a:r>
                      <a:r>
                        <a:rPr lang="en-US" baseline="0" dirty="0" smtClean="0"/>
                        <a:t> DSC, XEROX, DBA (Internal), DBA (External), Network</a:t>
                      </a:r>
                      <a:endParaRPr lang="en-US" dirty="0"/>
                    </a:p>
                  </a:txBody>
                  <a:tcPr/>
                </a:tc>
              </a:tr>
              <a:tr h="370840">
                <a:tc>
                  <a:txBody>
                    <a:bodyPr/>
                    <a:lstStyle/>
                    <a:p>
                      <a:r>
                        <a:rPr lang="en-US" baseline="0" dirty="0" smtClean="0"/>
                        <a:t>Security</a:t>
                      </a:r>
                      <a:endParaRPr lang="en-US" dirty="0"/>
                    </a:p>
                  </a:txBody>
                  <a:tcPr/>
                </a:tc>
                <a:tc>
                  <a:txBody>
                    <a:bodyPr/>
                    <a:lstStyle/>
                    <a:p>
                      <a:r>
                        <a:rPr lang="en-US" dirty="0" smtClean="0"/>
                        <a:t>Access, TEAL,</a:t>
                      </a:r>
                      <a:r>
                        <a:rPr lang="en-US" baseline="0" dirty="0" smtClean="0"/>
                        <a:t> Policy </a:t>
                      </a:r>
                      <a:endParaRPr lang="en-US" dirty="0"/>
                    </a:p>
                  </a:txBody>
                  <a:tcPr/>
                </a:tc>
              </a:tr>
            </a:tbl>
          </a:graphicData>
        </a:graphic>
      </p:graphicFrame>
      <p:sp>
        <p:nvSpPr>
          <p:cNvPr id="6" name="Content Placeholder 2"/>
          <p:cNvSpPr txBox="1">
            <a:spLocks/>
          </p:cNvSpPr>
          <p:nvPr/>
        </p:nvSpPr>
        <p:spPr>
          <a:xfrm>
            <a:off x="533400" y="4724400"/>
            <a:ext cx="8153400" cy="16764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baseline="0">
                <a:solidFill>
                  <a:schemeClr val="tx1"/>
                </a:solidFill>
                <a:latin typeface="+mn-lt"/>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smtClean="0"/>
              <a:t>Level 4 Components are broken down by subsystems</a:t>
            </a:r>
          </a:p>
          <a:p>
            <a:pPr marL="0" indent="0">
              <a:buNone/>
            </a:pPr>
            <a:endParaRPr lang="en-US" dirty="0" smtClean="0"/>
          </a:p>
          <a:p>
            <a:pPr marL="0" indent="0">
              <a:buFont typeface="Wingdings"/>
              <a:buNone/>
            </a:pPr>
            <a:endParaRPr lang="en-US" dirty="0" smtClean="0"/>
          </a:p>
        </p:txBody>
      </p:sp>
    </p:spTree>
    <p:extLst>
      <p:ext uri="{BB962C8B-B14F-4D97-AF65-F5344CB8AC3E}">
        <p14:creationId xmlns="" xmlns:p14="http://schemas.microsoft.com/office/powerpoint/2010/main" val="29739332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 4 Access Limitations</a:t>
            </a:r>
            <a:endParaRPr lang="en-US" dirty="0"/>
          </a:p>
        </p:txBody>
      </p:sp>
      <p:sp>
        <p:nvSpPr>
          <p:cNvPr id="3" name="Content Placeholder 2"/>
          <p:cNvSpPr>
            <a:spLocks noGrp="1"/>
          </p:cNvSpPr>
          <p:nvPr>
            <p:ph sz="quarter" idx="1"/>
          </p:nvPr>
        </p:nvSpPr>
        <p:spPr>
          <a:xfrm>
            <a:off x="533400" y="1752600"/>
            <a:ext cx="8153400" cy="4343400"/>
          </a:xfrm>
        </p:spPr>
        <p:txBody>
          <a:bodyPr/>
          <a:lstStyle/>
          <a:p>
            <a:pPr lvl="0"/>
            <a:r>
              <a:rPr lang="en-US" dirty="0" smtClean="0"/>
              <a:t>TEA does not own the data in the TSDS system</a:t>
            </a:r>
          </a:p>
          <a:p>
            <a:pPr lvl="0"/>
            <a:r>
              <a:rPr lang="en-US" dirty="0" smtClean="0"/>
              <a:t>Level 4 is only allowed to access the TSDS subsystems with express permission from the LEA</a:t>
            </a:r>
          </a:p>
          <a:p>
            <a:pPr lvl="0"/>
            <a:r>
              <a:rPr lang="en-US" dirty="0" smtClean="0"/>
              <a:t>Level 4 has </a:t>
            </a:r>
            <a:r>
              <a:rPr lang="en-US" i="1" dirty="0" smtClean="0"/>
              <a:t>ticket by ticket</a:t>
            </a:r>
            <a:r>
              <a:rPr lang="en-US" dirty="0" smtClean="0"/>
              <a:t> access to the TSDS subsystems for limited support reasons</a:t>
            </a:r>
          </a:p>
          <a:p>
            <a:pPr lvl="0"/>
            <a:r>
              <a:rPr lang="en-US" dirty="0"/>
              <a:t>Access level is not open to all, general Level 4 </a:t>
            </a:r>
            <a:r>
              <a:rPr lang="en-US" dirty="0" smtClean="0"/>
              <a:t>Users</a:t>
            </a:r>
          </a:p>
          <a:p>
            <a:pPr lvl="0"/>
            <a:r>
              <a:rPr lang="en-US" dirty="0" smtClean="0"/>
              <a:t>Access </a:t>
            </a:r>
            <a:r>
              <a:rPr lang="en-US" dirty="0"/>
              <a:t>is restricted only to the SME associated with a specific TSDS component</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22</a:t>
            </a:fld>
            <a:endParaRPr lang="en-US" dirty="0"/>
          </a:p>
        </p:txBody>
      </p:sp>
    </p:spTree>
    <p:extLst>
      <p:ext uri="{BB962C8B-B14F-4D97-AF65-F5344CB8AC3E}">
        <p14:creationId xmlns="" xmlns:p14="http://schemas.microsoft.com/office/powerpoint/2010/main" val="18566201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 4 Access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23</a:t>
            </a:fld>
            <a:endParaRPr lang="en-US" dirty="0"/>
          </a:p>
        </p:txBody>
      </p:sp>
      <p:graphicFrame>
        <p:nvGraphicFramePr>
          <p:cNvPr id="5" name="Table 4"/>
          <p:cNvGraphicFramePr>
            <a:graphicFrameLocks noGrp="1"/>
          </p:cNvGraphicFramePr>
          <p:nvPr>
            <p:extLst>
              <p:ext uri="{D42A27DB-BD31-4B8C-83A1-F6EECF244321}">
                <p14:modId xmlns="" xmlns:p14="http://schemas.microsoft.com/office/powerpoint/2010/main" val="3407567317"/>
              </p:ext>
            </p:extLst>
          </p:nvPr>
        </p:nvGraphicFramePr>
        <p:xfrm>
          <a:off x="304800" y="1752600"/>
          <a:ext cx="8610600" cy="4119880"/>
        </p:xfrm>
        <a:graphic>
          <a:graphicData uri="http://schemas.openxmlformats.org/drawingml/2006/table">
            <a:tbl>
              <a:tblPr firstRow="1" bandRow="1">
                <a:tableStyleId>{5C22544A-7EE6-4342-B048-85BDC9FD1C3A}</a:tableStyleId>
              </a:tblPr>
              <a:tblGrid>
                <a:gridCol w="4305300"/>
                <a:gridCol w="4305300"/>
              </a:tblGrid>
              <a:tr h="370840">
                <a:tc>
                  <a:txBody>
                    <a:bodyPr/>
                    <a:lstStyle/>
                    <a:p>
                      <a:endParaRPr lang="en-US" dirty="0"/>
                    </a:p>
                  </a:txBody>
                  <a:tcPr/>
                </a:tc>
                <a:tc>
                  <a:txBody>
                    <a:bodyPr/>
                    <a:lstStyle/>
                    <a:p>
                      <a:endParaRPr lang="en-US" dirty="0"/>
                    </a:p>
                  </a:txBody>
                  <a:tcPr/>
                </a:tc>
              </a:tr>
              <a:tr h="370840">
                <a:tc>
                  <a:txBody>
                    <a:bodyPr/>
                    <a:lstStyle/>
                    <a:p>
                      <a:r>
                        <a:rPr kumimoji="0" lang="en-US" sz="1800" kern="1200" dirty="0" smtClean="0">
                          <a:solidFill>
                            <a:schemeClr val="dk1"/>
                          </a:solidFill>
                          <a:effectLst/>
                          <a:latin typeface="+mn-lt"/>
                          <a:ea typeface="+mn-ea"/>
                          <a:cs typeface="+mn-cs"/>
                        </a:rPr>
                        <a:t>State</a:t>
                      </a:r>
                      <a:r>
                        <a:rPr kumimoji="0" lang="en-US" sz="1800" kern="1200" baseline="0" dirty="0" smtClean="0">
                          <a:solidFill>
                            <a:schemeClr val="dk1"/>
                          </a:solidFill>
                          <a:effectLst/>
                          <a:latin typeface="+mn-lt"/>
                          <a:ea typeface="+mn-ea"/>
                          <a:cs typeface="+mn-cs"/>
                        </a:rPr>
                        <a:t> level servers and hardware (System Administrator)</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effectLst/>
                          <a:latin typeface="Arial" pitchFamily="34" charset="0"/>
                          <a:ea typeface="+mn-ea"/>
                          <a:cs typeface="Arial" pitchFamily="34" charset="0"/>
                        </a:rPr>
                        <a:t>studentGPS™  Dashboards (TEA SME)</a:t>
                      </a:r>
                    </a:p>
                    <a:p>
                      <a:pPr lvl="0"/>
                      <a:endParaRPr kumimoji="0" lang="en-US" sz="1800" kern="1200" dirty="0">
                        <a:solidFill>
                          <a:schemeClr val="dk1"/>
                        </a:solidFill>
                        <a:effectLst/>
                        <a:latin typeface="+mn-lt"/>
                        <a:ea typeface="+mn-ea"/>
                        <a:cs typeface="+mn-cs"/>
                      </a:endParaRPr>
                    </a:p>
                  </a:txBody>
                  <a:tcPr/>
                </a:tc>
              </a:tr>
              <a:tr h="370840">
                <a:tc>
                  <a:txBody>
                    <a:bodyPr/>
                    <a:lstStyle/>
                    <a:p>
                      <a:pPr lvl="0"/>
                      <a:r>
                        <a:rPr lang="en-US" sz="1800" kern="1200" dirty="0" smtClean="0">
                          <a:solidFill>
                            <a:schemeClr val="tx1"/>
                          </a:solidFill>
                          <a:effectLst/>
                          <a:latin typeface="Arial" pitchFamily="34" charset="0"/>
                          <a:ea typeface="+mn-ea"/>
                          <a:cs typeface="Arial" pitchFamily="34" charset="0"/>
                        </a:rPr>
                        <a:t>Dashboard Data Mart and knowledge of the ETL (TEA SME)</a:t>
                      </a:r>
                    </a:p>
                  </a:txBody>
                  <a:tcPr/>
                </a:tc>
                <a:tc>
                  <a:txBody>
                    <a:bodyPr/>
                    <a:lstStyle/>
                    <a:p>
                      <a:pPr lvl="0"/>
                      <a:r>
                        <a:rPr lang="en-US" sz="1800" kern="1200" dirty="0" smtClean="0">
                          <a:solidFill>
                            <a:schemeClr val="tx1"/>
                          </a:solidFill>
                          <a:effectLst/>
                          <a:latin typeface="Arial" pitchFamily="34" charset="0"/>
                          <a:ea typeface="+mn-ea"/>
                          <a:cs typeface="Arial" pitchFamily="34" charset="0"/>
                        </a:rPr>
                        <a:t>PEIMS Data Mart and knowledge of the ETL (TEA SME)</a:t>
                      </a:r>
                    </a:p>
                  </a:txBody>
                  <a:tcPr/>
                </a:tc>
              </a:tr>
              <a:tr h="370840">
                <a:tc>
                  <a:txBody>
                    <a:bodyPr/>
                    <a:lstStyle/>
                    <a:p>
                      <a:r>
                        <a:rPr kumimoji="0" lang="en-US" sz="1800" kern="1200" dirty="0" smtClean="0">
                          <a:solidFill>
                            <a:schemeClr val="dk1"/>
                          </a:solidFill>
                          <a:effectLst/>
                          <a:latin typeface="+mn-lt"/>
                          <a:ea typeface="+mn-ea"/>
                          <a:cs typeface="+mn-cs"/>
                        </a:rPr>
                        <a:t>Help Desk</a:t>
                      </a:r>
                      <a:r>
                        <a:rPr kumimoji="0" lang="en-US" sz="1800" kern="1200" baseline="0" dirty="0" smtClean="0">
                          <a:solidFill>
                            <a:schemeClr val="dk1"/>
                          </a:solidFill>
                          <a:effectLst/>
                          <a:latin typeface="+mn-lt"/>
                          <a:ea typeface="+mn-ea"/>
                          <a:cs typeface="+mn-cs"/>
                        </a:rPr>
                        <a:t> Level access to eDM (TEA SME)</a:t>
                      </a:r>
                      <a:endParaRPr lang="en-US" dirty="0"/>
                    </a:p>
                  </a:txBody>
                  <a:tcPr/>
                </a:tc>
                <a:tc>
                  <a:txBody>
                    <a:bodyPr/>
                    <a:lstStyle/>
                    <a:p>
                      <a:pPr lvl="0"/>
                      <a:r>
                        <a:rPr lang="en-US" sz="1800" kern="1200" dirty="0" smtClean="0">
                          <a:solidFill>
                            <a:schemeClr val="tx1"/>
                          </a:solidFill>
                          <a:effectLst/>
                          <a:latin typeface="Arial" pitchFamily="34" charset="0"/>
                          <a:ea typeface="+mn-ea"/>
                          <a:cs typeface="Arial" pitchFamily="34" charset="0"/>
                        </a:rPr>
                        <a:t>Access to the ODS to query tables (TEA SME)</a:t>
                      </a:r>
                    </a:p>
                  </a:txBody>
                  <a:tcPr/>
                </a:tc>
              </a:tr>
              <a:tr h="360680">
                <a:tc>
                  <a:txBody>
                    <a:bodyPr/>
                    <a:lstStyle/>
                    <a:p>
                      <a:pPr lvl="0"/>
                      <a:r>
                        <a:rPr lang="en-US" sz="1800" kern="1200" dirty="0" smtClean="0">
                          <a:solidFill>
                            <a:schemeClr val="tx1"/>
                          </a:solidFill>
                          <a:effectLst/>
                          <a:latin typeface="Arial" pitchFamily="34" charset="0"/>
                          <a:ea typeface="+mn-ea"/>
                          <a:cs typeface="Arial" pitchFamily="34" charset="0"/>
                        </a:rPr>
                        <a:t>State-wide access to PEIMS data and super user access to the PEIMS data (TEA SME)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solidFill>
                            <a:schemeClr val="dk1"/>
                          </a:solidFill>
                          <a:effectLst/>
                          <a:latin typeface="+mn-lt"/>
                          <a:ea typeface="+mn-ea"/>
                          <a:cs typeface="+mn-cs"/>
                        </a:rPr>
                        <a:t>Search access to PID/PET Search </a:t>
                      </a:r>
                    </a:p>
                    <a:p>
                      <a:endParaRPr lang="en-US" dirty="0"/>
                    </a:p>
                  </a:txBody>
                  <a:tcPr/>
                </a:tc>
              </a:tr>
              <a:tr h="360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smtClean="0">
                          <a:solidFill>
                            <a:schemeClr val="dk1"/>
                          </a:solidFill>
                          <a:effectLst/>
                          <a:latin typeface="+mn-lt"/>
                          <a:ea typeface="+mn-ea"/>
                          <a:cs typeface="+mn-cs"/>
                        </a:rPr>
                        <a:t>TEAL privileges for support regarding account access issues </a:t>
                      </a:r>
                    </a:p>
                  </a:txBody>
                  <a:tcPr/>
                </a:tc>
                <a:tc>
                  <a:txBody>
                    <a:bodyPr/>
                    <a:lstStyle/>
                    <a:p>
                      <a:pPr lvl="0"/>
                      <a:r>
                        <a:rPr lang="en-US" sz="1800" kern="1200" dirty="0" smtClean="0">
                          <a:solidFill>
                            <a:schemeClr val="tx1"/>
                          </a:solidFill>
                          <a:effectLst/>
                          <a:latin typeface="Arial" pitchFamily="34" charset="0"/>
                          <a:ea typeface="+mn-ea"/>
                          <a:cs typeface="Arial" pitchFamily="34" charset="0"/>
                        </a:rPr>
                        <a:t>State-wide  level access to UID and super user access to the UID System (TEA SME)</a:t>
                      </a:r>
                    </a:p>
                  </a:txBody>
                  <a:tcPr/>
                </a:tc>
              </a:tr>
            </a:tbl>
          </a:graphicData>
        </a:graphic>
      </p:graphicFrame>
      <p:sp>
        <p:nvSpPr>
          <p:cNvPr id="7" name="TextBox 6"/>
          <p:cNvSpPr txBox="1"/>
          <p:nvPr/>
        </p:nvSpPr>
        <p:spPr>
          <a:xfrm>
            <a:off x="2286000" y="6019800"/>
            <a:ext cx="4648200" cy="369332"/>
          </a:xfrm>
          <a:prstGeom prst="rect">
            <a:avLst/>
          </a:prstGeom>
          <a:noFill/>
        </p:spPr>
        <p:txBody>
          <a:bodyPr wrap="square" rtlCol="0">
            <a:spAutoFit/>
          </a:bodyPr>
          <a:lstStyle/>
          <a:p>
            <a:r>
              <a:rPr lang="en-US" dirty="0" smtClean="0">
                <a:solidFill>
                  <a:srgbClr val="FFC000"/>
                </a:solidFill>
              </a:rPr>
              <a:t>**Note** </a:t>
            </a:r>
            <a:r>
              <a:rPr lang="en-US" dirty="0" smtClean="0"/>
              <a:t>This is ticket by ticket access only </a:t>
            </a:r>
            <a:endParaRPr lang="en-US" dirty="0">
              <a:solidFill>
                <a:srgbClr val="FFC000"/>
              </a:solidFill>
            </a:endParaRPr>
          </a:p>
        </p:txBody>
      </p:sp>
    </p:spTree>
    <p:extLst>
      <p:ext uri="{BB962C8B-B14F-4D97-AF65-F5344CB8AC3E}">
        <p14:creationId xmlns="" xmlns:p14="http://schemas.microsoft.com/office/powerpoint/2010/main" val="38780395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TSDS TEAL Roles for </a:t>
            </a:r>
            <a:r>
              <a:rPr lang="en-US" dirty="0" smtClean="0"/>
              <a:t>TIMS-</a:t>
            </a:r>
            <a:br>
              <a:rPr lang="en-US" dirty="0" smtClean="0"/>
            </a:br>
            <a:r>
              <a:rPr lang="en-US" dirty="0" smtClean="0"/>
              <a:t>LEA and ESC Support</a:t>
            </a:r>
            <a:endParaRPr lang="en-US" dirty="0"/>
          </a:p>
        </p:txBody>
      </p:sp>
      <p:sp>
        <p:nvSpPr>
          <p:cNvPr id="3" name="Slide Number Placeholder 2"/>
          <p:cNvSpPr>
            <a:spLocks noGrp="1"/>
          </p:cNvSpPr>
          <p:nvPr>
            <p:ph type="sldNum" sz="quarter" idx="11"/>
          </p:nvPr>
        </p:nvSpPr>
        <p:spPr/>
        <p:txBody>
          <a:bodyPr>
            <a:normAutofit fontScale="92500" lnSpcReduction="20000"/>
          </a:bodyPr>
          <a:lstStyle/>
          <a:p>
            <a:fld id="{25037DA4-2335-4A87-8586-64B2BAB08211}" type="slidenum">
              <a:rPr lang="en-US" smtClean="0"/>
              <a:pPr/>
              <a:t>24</a:t>
            </a:fld>
            <a:endParaRPr lang="en-US" dirty="0"/>
          </a:p>
        </p:txBody>
      </p:sp>
    </p:spTree>
    <p:extLst>
      <p:ext uri="{BB962C8B-B14F-4D97-AF65-F5344CB8AC3E}">
        <p14:creationId xmlns="" xmlns:p14="http://schemas.microsoft.com/office/powerpoint/2010/main" val="31022114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7239000" cy="841248"/>
          </a:xfrm>
        </p:spPr>
        <p:txBody>
          <a:bodyPr/>
          <a:lstStyle/>
          <a:p>
            <a:r>
              <a:rPr lang="en-US" dirty="0"/>
              <a:t>TSDS TEAL Roles for TIMS-LEA </a:t>
            </a:r>
            <a:r>
              <a:rPr lang="en-US" dirty="0" smtClean="0"/>
              <a:t>Support</a:t>
            </a:r>
            <a:endParaRPr lang="en-US" dirty="0"/>
          </a:p>
        </p:txBody>
      </p:sp>
      <p:sp>
        <p:nvSpPr>
          <p:cNvPr id="5" name="Content Placeholder 4"/>
          <p:cNvSpPr>
            <a:spLocks noGrp="1"/>
          </p:cNvSpPr>
          <p:nvPr>
            <p:ph sz="quarter" idx="1"/>
          </p:nvPr>
        </p:nvSpPr>
        <p:spPr/>
        <p:txBody>
          <a:bodyPr/>
          <a:lstStyle/>
          <a:p>
            <a:r>
              <a:rPr lang="en-US" dirty="0"/>
              <a:t>For the ESC Support role:</a:t>
            </a:r>
          </a:p>
          <a:p>
            <a:pPr lvl="0"/>
            <a:r>
              <a:rPr lang="en-US" dirty="0"/>
              <a:t>Always enter your ESC as the Employing Organization.</a:t>
            </a:r>
          </a:p>
          <a:p>
            <a:pPr lvl="0"/>
            <a:r>
              <a:rPr lang="en-US" dirty="0"/>
              <a:t>If you are providing Level 2 support to LEAs, also enter your ESC as the Requested Organization ID. This will trigger TIMS to escalate to you any incidents entered by LEAs that select your ESC for escalation.</a:t>
            </a:r>
          </a:p>
          <a:p>
            <a:pPr lvl="0"/>
            <a:r>
              <a:rPr lang="en-US" dirty="0"/>
              <a:t>If you are providing Level 1 support to any LEAs, and you want to see those incidents as a Level 1 user would see them, enter the LEAs also in the Requested Organization ID field. Separate multiple LEAs with commas.</a:t>
            </a:r>
          </a:p>
          <a:p>
            <a:r>
              <a:rPr lang="en-US" dirty="0"/>
              <a:t>If you are helping an LEA get set up with the TIMS LEA Support role, the user should enter the LEA in both fields.</a:t>
            </a:r>
          </a:p>
          <a:p>
            <a:pPr lvl="0"/>
            <a:r>
              <a:rPr lang="en-US" dirty="0" smtClean="0"/>
              <a:t>A screen shot from TEAL is provided on the next slide.</a:t>
            </a:r>
          </a:p>
          <a:p>
            <a:pPr lvl="0"/>
            <a:r>
              <a:rPr lang="en-US" dirty="0" smtClean="0"/>
              <a:t>Hint: Only apply </a:t>
            </a:r>
            <a:r>
              <a:rPr lang="en-US" dirty="0"/>
              <a:t>for one role at a time in TSDS. </a:t>
            </a:r>
          </a:p>
          <a:p>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5037DA4-2335-4A87-8586-64B2BAB08211}" type="slidenum">
              <a:rPr lang="en-US" smtClean="0"/>
              <a:pPr/>
              <a:t>25</a:t>
            </a:fld>
            <a:endParaRPr lang="en-US" dirty="0"/>
          </a:p>
        </p:txBody>
      </p:sp>
    </p:spTree>
    <p:extLst>
      <p:ext uri="{BB962C8B-B14F-4D97-AF65-F5344CB8AC3E}">
        <p14:creationId xmlns="" xmlns:p14="http://schemas.microsoft.com/office/powerpoint/2010/main" val="38682839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TSDS TEAL Roles</a:t>
            </a:r>
            <a:endParaRPr lang="en-US" dirty="0"/>
          </a:p>
        </p:txBody>
      </p:sp>
      <p:sp>
        <p:nvSpPr>
          <p:cNvPr id="3" name="Content Placeholder 2"/>
          <p:cNvSpPr>
            <a:spLocks noGrp="1"/>
          </p:cNvSpPr>
          <p:nvPr>
            <p:ph sz="quarter" idx="1"/>
          </p:nvPr>
        </p:nvSpPr>
        <p:spPr>
          <a:xfrm>
            <a:off x="533400" y="1752600"/>
            <a:ext cx="2133600" cy="4384566"/>
          </a:xfrm>
        </p:spPr>
        <p:txBody>
          <a:bodyPr/>
          <a:lstStyle/>
          <a:p>
            <a:r>
              <a:rPr lang="en-US" sz="1600" dirty="0" smtClean="0"/>
              <a:t>Enter your ESC in the Employing Organization Field and the Requested Organization ID Field.</a:t>
            </a:r>
          </a:p>
          <a:p>
            <a:r>
              <a:rPr lang="en-US" sz="1600" dirty="0" smtClean="0"/>
              <a:t>Check the TIMS ESC Support role under Roles and Parameters</a:t>
            </a:r>
            <a:endParaRPr lang="en-US" sz="16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26</a:t>
            </a:fld>
            <a:endParaRPr lang="en-US" dirty="0"/>
          </a:p>
        </p:txBody>
      </p:sp>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352800" y="1752600"/>
            <a:ext cx="4667250" cy="39528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134122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ODS Data Loader R</a:t>
            </a:r>
            <a:r>
              <a:rPr lang="en-US" dirty="0" smtClean="0"/>
              <a:t>ole</a:t>
            </a:r>
            <a:endParaRPr lang="en-US" dirty="0"/>
          </a:p>
        </p:txBody>
      </p:sp>
      <p:sp>
        <p:nvSpPr>
          <p:cNvPr id="3" name="Content Placeholder 2"/>
          <p:cNvSpPr>
            <a:spLocks noGrp="1"/>
          </p:cNvSpPr>
          <p:nvPr>
            <p:ph sz="quarter" idx="1"/>
          </p:nvPr>
        </p:nvSpPr>
        <p:spPr/>
        <p:txBody>
          <a:bodyPr/>
          <a:lstStyle/>
          <a:p>
            <a:r>
              <a:rPr lang="en-US" dirty="0"/>
              <a:t>Once TSDS PEIMS goes into production, the ODS Data Loader role will be a valid role for ESC users for their service centers.</a:t>
            </a:r>
          </a:p>
          <a:p>
            <a:r>
              <a:rPr lang="en-US" dirty="0"/>
              <a:t>At this point, this role is valid only for users working on behalf of an LEA</a:t>
            </a:r>
            <a:r>
              <a:rPr lang="en-US" dirty="0" smtClean="0"/>
              <a:t>.</a:t>
            </a:r>
            <a:endParaRPr lang="en-US" dirty="0"/>
          </a:p>
          <a:p>
            <a:pPr lvl="1"/>
            <a:r>
              <a:rPr lang="en-US" dirty="0"/>
              <a:t>If you are an ESC Champion working on behalf of an LEA, you would enter your ESC in the </a:t>
            </a:r>
            <a:r>
              <a:rPr lang="en-US" b="1" dirty="0"/>
              <a:t>Employing Organization</a:t>
            </a:r>
            <a:r>
              <a:rPr lang="en-US" dirty="0"/>
              <a:t> field, but enter the LEA in </a:t>
            </a:r>
            <a:r>
              <a:rPr lang="en-US" b="1" dirty="0"/>
              <a:t>the Requested Organization ID </a:t>
            </a:r>
            <a:r>
              <a:rPr lang="en-US" dirty="0"/>
              <a:t>field. You can enter more than one Organization ID, separated by commas. (Several requestors entered the ESC in the Requested Organization field; that will not give you a functional role.)</a:t>
            </a:r>
          </a:p>
          <a:p>
            <a:pPr lvl="1"/>
            <a:r>
              <a:rPr lang="en-US" dirty="0"/>
              <a:t>If you are a Champion helping an LEA get set up with this role, the LEA user would enter their own school district or charter school in both fields.</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27</a:t>
            </a:fld>
            <a:endParaRPr lang="en-US" dirty="0"/>
          </a:p>
        </p:txBody>
      </p:sp>
    </p:spTree>
    <p:extLst>
      <p:ext uri="{BB962C8B-B14F-4D97-AF65-F5344CB8AC3E}">
        <p14:creationId xmlns="" xmlns:p14="http://schemas.microsoft.com/office/powerpoint/2010/main" val="1954362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ODS Data Loader Role</a:t>
            </a:r>
            <a:endParaRPr lang="en-US" dirty="0"/>
          </a:p>
        </p:txBody>
      </p:sp>
      <p:sp>
        <p:nvSpPr>
          <p:cNvPr id="3" name="Content Placeholder 2"/>
          <p:cNvSpPr>
            <a:spLocks noGrp="1"/>
          </p:cNvSpPr>
          <p:nvPr>
            <p:ph sz="quarter" idx="1"/>
          </p:nvPr>
        </p:nvSpPr>
        <p:spPr>
          <a:xfrm>
            <a:off x="533400" y="1752600"/>
            <a:ext cx="2895600" cy="4495800"/>
          </a:xfrm>
        </p:spPr>
        <p:txBody>
          <a:bodyPr/>
          <a:lstStyle/>
          <a:p>
            <a:r>
              <a:rPr lang="en-US" dirty="0"/>
              <a:t>Enter your ESC in the Employing Organization Field </a:t>
            </a:r>
            <a:r>
              <a:rPr lang="en-US" dirty="0" smtClean="0"/>
              <a:t>and Enter the LEA name in </a:t>
            </a:r>
            <a:r>
              <a:rPr lang="en-US" dirty="0"/>
              <a:t>the Requested Organization ID Field.</a:t>
            </a:r>
          </a:p>
          <a:p>
            <a:r>
              <a:rPr lang="en-US" dirty="0"/>
              <a:t>Check the </a:t>
            </a:r>
            <a:r>
              <a:rPr lang="en-US" dirty="0" smtClean="0"/>
              <a:t>ODS Data Loader </a:t>
            </a:r>
            <a:r>
              <a:rPr lang="en-US" dirty="0"/>
              <a:t>role under Roles and Parameters</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28</a:t>
            </a:fld>
            <a:endParaRPr lang="en-US" dirty="0"/>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191000" y="1752600"/>
            <a:ext cx="4524375" cy="44624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0071995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nchorCtr="0">
            <a:noAutofit/>
          </a:bodyPr>
          <a:lstStyle/>
          <a:p>
            <a:r>
              <a:rPr lang="en-US" dirty="0" smtClean="0"/>
              <a:t>High Level View of the TIMS Process</a:t>
            </a:r>
            <a:endParaRPr lang="en-US" sz="3000" dirty="0"/>
          </a:p>
        </p:txBody>
      </p:sp>
      <p:sp>
        <p:nvSpPr>
          <p:cNvPr id="3" name="Slide Number Placeholder 2"/>
          <p:cNvSpPr>
            <a:spLocks noGrp="1"/>
          </p:cNvSpPr>
          <p:nvPr>
            <p:ph type="sldNum" sz="quarter" idx="11"/>
          </p:nvPr>
        </p:nvSpPr>
        <p:spPr/>
        <p:txBody>
          <a:bodyPr>
            <a:normAutofit fontScale="92500" lnSpcReduction="20000"/>
          </a:bodyPr>
          <a:lstStyle/>
          <a:p>
            <a:fld id="{2F0C4421-5918-4AA3-AE4A-C36EDD2FD6EB}" type="slidenum">
              <a:rPr lang="en-US" smtClean="0"/>
              <a:pPr/>
              <a:t>29</a:t>
            </a:fld>
            <a:endParaRPr lang="en-US" dirty="0"/>
          </a:p>
        </p:txBody>
      </p:sp>
    </p:spTree>
    <p:extLst>
      <p:ext uri="{BB962C8B-B14F-4D97-AF65-F5344CB8AC3E}">
        <p14:creationId xmlns="" xmlns:p14="http://schemas.microsoft.com/office/powerpoint/2010/main" val="33135052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Course Pre-requisites </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3</a:t>
            </a:fld>
            <a:endParaRPr lang="en-US" dirty="0"/>
          </a:p>
        </p:txBody>
      </p:sp>
      <p:sp>
        <p:nvSpPr>
          <p:cNvPr id="6" name="Content Placeholder 3"/>
          <p:cNvSpPr txBox="1">
            <a:spLocks/>
          </p:cNvSpPr>
          <p:nvPr/>
        </p:nvSpPr>
        <p:spPr>
          <a:xfrm>
            <a:off x="533400" y="1752600"/>
            <a:ext cx="8153400" cy="4495800"/>
          </a:xfrm>
          <a:prstGeom prst="rect">
            <a:avLst/>
          </a:prstGeom>
        </p:spPr>
        <p:txBody>
          <a:bodyPr vert="horz">
            <a:normAutofit fontScale="92500" lnSpcReduction="20000"/>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900" b="1" dirty="0" smtClean="0">
                <a:solidFill>
                  <a:schemeClr val="accent2"/>
                </a:solidFill>
              </a:rPr>
              <a:t>Pre-requisites that are needed prior to this training: </a:t>
            </a:r>
          </a:p>
          <a:p>
            <a:pPr lvl="1">
              <a:lnSpc>
                <a:spcPct val="106000"/>
              </a:lnSpc>
              <a:spcBef>
                <a:spcPts val="600"/>
              </a:spcBef>
              <a:spcAft>
                <a:spcPts val="300"/>
              </a:spcAft>
            </a:pPr>
            <a:r>
              <a:rPr lang="en-US" sz="1900" dirty="0" smtClean="0"/>
              <a:t>Participants must have a valid log in for the TSDS Portal</a:t>
            </a:r>
          </a:p>
          <a:p>
            <a:pPr lvl="1">
              <a:lnSpc>
                <a:spcPct val="106000"/>
              </a:lnSpc>
              <a:spcBef>
                <a:spcPts val="600"/>
              </a:spcBef>
              <a:spcAft>
                <a:spcPts val="300"/>
              </a:spcAft>
            </a:pPr>
            <a:r>
              <a:rPr lang="en-US" sz="1900" dirty="0" smtClean="0"/>
              <a:t>Participants must have a valid log in for Project Share</a:t>
            </a:r>
          </a:p>
          <a:p>
            <a:pPr lvl="1">
              <a:lnSpc>
                <a:spcPct val="106000"/>
              </a:lnSpc>
              <a:spcBef>
                <a:spcPts val="600"/>
              </a:spcBef>
              <a:spcAft>
                <a:spcPts val="300"/>
              </a:spcAft>
            </a:pPr>
            <a:r>
              <a:rPr lang="en-US" sz="1900" u="sng" dirty="0" smtClean="0"/>
              <a:t>Training Prerequisites</a:t>
            </a:r>
            <a:r>
              <a:rPr lang="en-US" sz="1900" dirty="0" smtClean="0"/>
              <a:t>: </a:t>
            </a:r>
            <a:endParaRPr lang="en-US" sz="1900" dirty="0"/>
          </a:p>
          <a:p>
            <a:pPr lvl="2">
              <a:lnSpc>
                <a:spcPct val="106000"/>
              </a:lnSpc>
              <a:spcBef>
                <a:spcPts val="600"/>
              </a:spcBef>
              <a:spcAft>
                <a:spcPts val="300"/>
              </a:spcAft>
            </a:pPr>
            <a:r>
              <a:rPr lang="en-US" sz="1900" dirty="0" smtClean="0"/>
              <a:t>All participants </a:t>
            </a:r>
            <a:r>
              <a:rPr lang="en-US" sz="1900" dirty="0"/>
              <a:t>should attend </a:t>
            </a:r>
            <a:r>
              <a:rPr lang="en-US" sz="1900" dirty="0" smtClean="0"/>
              <a:t>TSDS Technical Course </a:t>
            </a:r>
            <a:r>
              <a:rPr lang="en-US" sz="1900" dirty="0"/>
              <a:t>1: Overview of TSDS and TSDS High Level End User Process Map </a:t>
            </a:r>
            <a:endParaRPr lang="en-US" sz="1900" dirty="0" smtClean="0"/>
          </a:p>
          <a:p>
            <a:pPr lvl="2">
              <a:lnSpc>
                <a:spcPct val="106000"/>
              </a:lnSpc>
              <a:spcBef>
                <a:spcPts val="600"/>
              </a:spcBef>
              <a:spcAft>
                <a:spcPts val="300"/>
              </a:spcAft>
            </a:pPr>
            <a:r>
              <a:rPr lang="en-US" sz="1900" dirty="0" smtClean="0"/>
              <a:t>Dependent on Level 3 Role, the following TSDS Technical Courses:</a:t>
            </a:r>
          </a:p>
          <a:p>
            <a:pPr lvl="3">
              <a:lnSpc>
                <a:spcPct val="106000"/>
              </a:lnSpc>
              <a:spcBef>
                <a:spcPts val="600"/>
              </a:spcBef>
              <a:spcAft>
                <a:spcPts val="300"/>
              </a:spcAft>
            </a:pPr>
            <a:r>
              <a:rPr lang="en-US" sz="1900" dirty="0" smtClean="0"/>
              <a:t>Course 2: TSDS Client-Side Validation Tool</a:t>
            </a:r>
          </a:p>
          <a:p>
            <a:pPr lvl="3">
              <a:lnSpc>
                <a:spcPct val="106000"/>
              </a:lnSpc>
              <a:spcBef>
                <a:spcPts val="600"/>
              </a:spcBef>
              <a:spcAft>
                <a:spcPts val="300"/>
              </a:spcAft>
            </a:pPr>
            <a:r>
              <a:rPr lang="en-US" sz="1900" dirty="0" smtClean="0"/>
              <a:t>Course 3: Loading Data into the ODS</a:t>
            </a:r>
          </a:p>
          <a:p>
            <a:pPr lvl="3">
              <a:lnSpc>
                <a:spcPct val="106000"/>
              </a:lnSpc>
              <a:spcBef>
                <a:spcPts val="600"/>
              </a:spcBef>
              <a:spcAft>
                <a:spcPts val="300"/>
              </a:spcAft>
            </a:pPr>
            <a:r>
              <a:rPr lang="en-US" sz="1900" dirty="0" smtClean="0"/>
              <a:t>Course 4: Managing Data Loads into the PDM</a:t>
            </a:r>
          </a:p>
          <a:p>
            <a:pPr lvl="3">
              <a:lnSpc>
                <a:spcPct val="106000"/>
              </a:lnSpc>
              <a:spcBef>
                <a:spcPts val="600"/>
              </a:spcBef>
              <a:spcAft>
                <a:spcPts val="300"/>
              </a:spcAft>
            </a:pPr>
            <a:r>
              <a:rPr lang="en-US" sz="1900" dirty="0" smtClean="0"/>
              <a:t>Course 5: Managing Data Loads into the DDM</a:t>
            </a:r>
          </a:p>
          <a:p>
            <a:pPr lvl="3">
              <a:lnSpc>
                <a:spcPct val="106000"/>
              </a:lnSpc>
              <a:spcBef>
                <a:spcPts val="600"/>
              </a:spcBef>
              <a:spcAft>
                <a:spcPts val="300"/>
              </a:spcAft>
            </a:pPr>
            <a:r>
              <a:rPr lang="en-US" sz="1900" dirty="0" smtClean="0"/>
              <a:t>Course 6: </a:t>
            </a:r>
            <a:r>
              <a:rPr lang="en-US" sz="1900" dirty="0"/>
              <a:t>studentGPS™ </a:t>
            </a:r>
            <a:r>
              <a:rPr lang="en-US" sz="1900" dirty="0" smtClean="0"/>
              <a:t>Dashboards Configuration and Administrative Tasks</a:t>
            </a:r>
          </a:p>
          <a:p>
            <a:pPr lvl="2">
              <a:lnSpc>
                <a:spcPct val="106000"/>
              </a:lnSpc>
              <a:spcBef>
                <a:spcPts val="600"/>
              </a:spcBef>
              <a:spcAft>
                <a:spcPts val="300"/>
              </a:spcAft>
            </a:pPr>
            <a:endParaRPr lang="en-US" sz="2400" dirty="0"/>
          </a:p>
        </p:txBody>
      </p:sp>
    </p:spTree>
    <p:extLst>
      <p:ext uri="{BB962C8B-B14F-4D97-AF65-F5344CB8AC3E}">
        <p14:creationId xmlns="" xmlns:p14="http://schemas.microsoft.com/office/powerpoint/2010/main" val="38167808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Definition</a:t>
            </a:r>
            <a:endParaRPr lang="en-US" dirty="0"/>
          </a:p>
        </p:txBody>
      </p:sp>
      <p:sp>
        <p:nvSpPr>
          <p:cNvPr id="3" name="Content Placeholder 2"/>
          <p:cNvSpPr>
            <a:spLocks noGrp="1"/>
          </p:cNvSpPr>
          <p:nvPr>
            <p:ph sz="quarter" idx="1"/>
          </p:nvPr>
        </p:nvSpPr>
        <p:spPr/>
        <p:txBody>
          <a:bodyPr/>
          <a:lstStyle/>
          <a:p>
            <a:r>
              <a:rPr lang="en-US" dirty="0" smtClean="0"/>
              <a:t>TIMS </a:t>
            </a:r>
            <a:r>
              <a:rPr lang="en-US" dirty="0"/>
              <a:t>stands for the TSDS Incident Management System</a:t>
            </a:r>
          </a:p>
          <a:p>
            <a:r>
              <a:rPr lang="en-US" dirty="0" smtClean="0"/>
              <a:t>TIMS </a:t>
            </a:r>
            <a:r>
              <a:rPr lang="en-US" dirty="0"/>
              <a:t>is an application that manages the support and escalation process between the four levels of support</a:t>
            </a:r>
          </a:p>
          <a:p>
            <a:r>
              <a:rPr lang="en-US" dirty="0" smtClean="0"/>
              <a:t>LEA </a:t>
            </a:r>
            <a:r>
              <a:rPr lang="en-US" dirty="0"/>
              <a:t>Data Stewards and the technical support teams at the ESC and TEA, as well as the </a:t>
            </a:r>
            <a:r>
              <a:rPr lang="en-US" dirty="0" smtClean="0"/>
              <a:t>TEA Subject Matter </a:t>
            </a:r>
            <a:r>
              <a:rPr lang="en-US" dirty="0"/>
              <a:t>Experts </a:t>
            </a:r>
            <a:r>
              <a:rPr lang="en-US" dirty="0" smtClean="0"/>
              <a:t>use TIMS for </a:t>
            </a:r>
            <a:r>
              <a:rPr lang="en-US" dirty="0"/>
              <a:t>incident management and work assignment  </a:t>
            </a:r>
          </a:p>
          <a:p>
            <a:r>
              <a:rPr lang="en-US" dirty="0" smtClean="0"/>
              <a:t>TIMS </a:t>
            </a:r>
            <a:r>
              <a:rPr lang="en-US" dirty="0"/>
              <a:t>allows users to create new support incidents (tickets) and monitor the progress of any incident they have opened until it is </a:t>
            </a:r>
            <a:r>
              <a:rPr lang="en-US" dirty="0" smtClean="0"/>
              <a:t>resolved</a:t>
            </a:r>
          </a:p>
          <a:p>
            <a:r>
              <a:rPr lang="en-US" dirty="0" smtClean="0"/>
              <a:t>TIMS is managed by Level 3</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30</a:t>
            </a:fld>
            <a:endParaRPr lang="en-US" dirty="0"/>
          </a:p>
        </p:txBody>
      </p:sp>
    </p:spTree>
    <p:extLst>
      <p:ext uri="{BB962C8B-B14F-4D97-AF65-F5344CB8AC3E}">
        <p14:creationId xmlns="" xmlns:p14="http://schemas.microsoft.com/office/powerpoint/2010/main" val="30702460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Tiers of Support</a:t>
            </a:r>
            <a:endParaRPr lang="en-US"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511876155"/>
              </p:ext>
            </p:extLst>
          </p:nvPr>
        </p:nvGraphicFramePr>
        <p:xfrm>
          <a:off x="533400" y="1752600"/>
          <a:ext cx="8153400" cy="2392680"/>
        </p:xfrm>
        <a:graphic>
          <a:graphicData uri="http://schemas.openxmlformats.org/drawingml/2006/table">
            <a:tbl>
              <a:tblPr firstRow="1" bandRow="1">
                <a:tableStyleId>{5C22544A-7EE6-4342-B048-85BDC9FD1C3A}</a:tableStyleId>
              </a:tblPr>
              <a:tblGrid>
                <a:gridCol w="1066800"/>
                <a:gridCol w="7086600"/>
              </a:tblGrid>
              <a:tr h="370840">
                <a:tc>
                  <a:txBody>
                    <a:bodyPr/>
                    <a:lstStyle/>
                    <a:p>
                      <a:r>
                        <a:rPr lang="en-US" dirty="0" smtClean="0">
                          <a:solidFill>
                            <a:srgbClr val="FFFFFF"/>
                          </a:solidFill>
                        </a:rPr>
                        <a:t>Level</a:t>
                      </a:r>
                      <a:endParaRPr lang="en-US" dirty="0">
                        <a:solidFill>
                          <a:srgbClr val="FFFFFF"/>
                        </a:solidFill>
                      </a:endParaRPr>
                    </a:p>
                  </a:txBody>
                  <a:tcPr/>
                </a:tc>
                <a:tc>
                  <a:txBody>
                    <a:bodyPr/>
                    <a:lstStyle/>
                    <a:p>
                      <a:r>
                        <a:rPr lang="en-US" dirty="0" smtClean="0">
                          <a:solidFill>
                            <a:srgbClr val="FFFFFF"/>
                          </a:solidFill>
                        </a:rPr>
                        <a:t>Support Contact</a:t>
                      </a:r>
                      <a:endParaRPr lang="en-US" dirty="0">
                        <a:solidFill>
                          <a:srgbClr val="FFFFFF"/>
                        </a:solidFill>
                      </a:endParaRPr>
                    </a:p>
                  </a:txBody>
                  <a:tcPr/>
                </a:tc>
              </a:tr>
              <a:tr h="370840">
                <a:tc>
                  <a:txBody>
                    <a:bodyPr/>
                    <a:lstStyle/>
                    <a:p>
                      <a:r>
                        <a:rPr lang="en-US" dirty="0" smtClean="0"/>
                        <a:t>Level</a:t>
                      </a:r>
                      <a:r>
                        <a:rPr lang="en-US" baseline="0" dirty="0" smtClean="0"/>
                        <a:t> 1</a:t>
                      </a:r>
                      <a:endParaRPr lang="en-US" dirty="0"/>
                    </a:p>
                  </a:txBody>
                  <a:tcPr/>
                </a:tc>
                <a:tc>
                  <a:txBody>
                    <a:bodyPr/>
                    <a:lstStyle/>
                    <a:p>
                      <a:r>
                        <a:rPr lang="en-US" dirty="0" smtClean="0"/>
                        <a:t>LEA Data Steward</a:t>
                      </a:r>
                      <a:r>
                        <a:rPr lang="en-US" baseline="0" dirty="0" smtClean="0"/>
                        <a:t> or the ESC Technical Champion if support is contracted to the ESC</a:t>
                      </a:r>
                      <a:endParaRPr lang="en-US" dirty="0"/>
                    </a:p>
                  </a:txBody>
                  <a:tcPr/>
                </a:tc>
              </a:tr>
              <a:tr h="370840">
                <a:tc>
                  <a:txBody>
                    <a:bodyPr/>
                    <a:lstStyle/>
                    <a:p>
                      <a:r>
                        <a:rPr lang="en-US" dirty="0" smtClean="0"/>
                        <a:t>Level 2</a:t>
                      </a:r>
                      <a:endParaRPr lang="en-US" dirty="0"/>
                    </a:p>
                  </a:txBody>
                  <a:tcPr/>
                </a:tc>
                <a:tc>
                  <a:txBody>
                    <a:bodyPr/>
                    <a:lstStyle/>
                    <a:p>
                      <a:r>
                        <a:rPr lang="en-US" dirty="0" smtClean="0"/>
                        <a:t>ESC Technical</a:t>
                      </a:r>
                      <a:r>
                        <a:rPr lang="en-US" baseline="0" dirty="0" smtClean="0"/>
                        <a:t> Champions, supported by state-wide Technical Coaches</a:t>
                      </a:r>
                      <a:endParaRPr lang="en-US" dirty="0"/>
                    </a:p>
                  </a:txBody>
                  <a:tcPr/>
                </a:tc>
              </a:tr>
              <a:tr h="370840">
                <a:tc>
                  <a:txBody>
                    <a:bodyPr/>
                    <a:lstStyle/>
                    <a:p>
                      <a:r>
                        <a:rPr lang="en-US" dirty="0" smtClean="0"/>
                        <a:t>Level 3</a:t>
                      </a:r>
                      <a:endParaRPr lang="en-US" dirty="0"/>
                    </a:p>
                  </a:txBody>
                  <a:tcPr/>
                </a:tc>
                <a:tc>
                  <a:txBody>
                    <a:bodyPr/>
                    <a:lstStyle/>
                    <a:p>
                      <a:r>
                        <a:rPr lang="en-US" dirty="0" smtClean="0"/>
                        <a:t>TEA Support</a:t>
                      </a:r>
                      <a:endParaRPr lang="en-US" dirty="0"/>
                    </a:p>
                  </a:txBody>
                  <a:tcPr/>
                </a:tc>
              </a:tr>
              <a:tr h="370840">
                <a:tc>
                  <a:txBody>
                    <a:bodyPr/>
                    <a:lstStyle/>
                    <a:p>
                      <a:r>
                        <a:rPr lang="en-US" dirty="0" smtClean="0"/>
                        <a:t>Level 4</a:t>
                      </a:r>
                      <a:endParaRPr lang="en-US" dirty="0"/>
                    </a:p>
                  </a:txBody>
                  <a:tcPr/>
                </a:tc>
                <a:tc>
                  <a:txBody>
                    <a:bodyPr/>
                    <a:lstStyle/>
                    <a:p>
                      <a:r>
                        <a:rPr lang="en-US" dirty="0" smtClean="0"/>
                        <a:t>TEA Subject</a:t>
                      </a:r>
                      <a:r>
                        <a:rPr lang="en-US" baseline="0" dirty="0" smtClean="0"/>
                        <a:t> Matter Experts</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31</a:t>
            </a:fld>
            <a:endParaRPr lang="en-US" dirty="0"/>
          </a:p>
        </p:txBody>
      </p:sp>
    </p:spTree>
    <p:extLst>
      <p:ext uri="{BB962C8B-B14F-4D97-AF65-F5344CB8AC3E}">
        <p14:creationId xmlns="" xmlns:p14="http://schemas.microsoft.com/office/powerpoint/2010/main" val="42947220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Process Map</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32</a:t>
            </a:fld>
            <a:endParaRPr lang="en-US" dirty="0"/>
          </a:p>
        </p:txBody>
      </p:sp>
      <p:sp>
        <p:nvSpPr>
          <p:cNvPr id="5" name="Content Placeholder 5"/>
          <p:cNvSpPr>
            <a:spLocks noGrp="1"/>
          </p:cNvSpPr>
          <p:nvPr>
            <p:ph sz="quarter" idx="4294967295"/>
          </p:nvPr>
        </p:nvSpPr>
        <p:spPr>
          <a:xfrm>
            <a:off x="4844901" y="1589567"/>
            <a:ext cx="3886200" cy="4572000"/>
          </a:xfrm>
          <a:prstGeom prst="rect">
            <a:avLst/>
          </a:prstGeom>
        </p:spPr>
        <p:txBody>
          <a:bodyPr/>
          <a:lstStyle/>
          <a:p>
            <a:r>
              <a:rPr lang="en-US" dirty="0" smtClean="0"/>
              <a:t>This is an overview of the support and escalation process that is initiated when an LEA or Campus User opens a support ticket through the TSDS Portal</a:t>
            </a:r>
          </a:p>
          <a:p>
            <a:r>
              <a:rPr lang="en-US" dirty="0" smtClean="0"/>
              <a:t>Support tickets are also initiated at Level 1, Level 2 and Level 3</a:t>
            </a:r>
          </a:p>
          <a:p>
            <a:r>
              <a:rPr lang="en-US" dirty="0" smtClean="0"/>
              <a:t>At each step troubleshooting is executed by the support contact(s)</a:t>
            </a:r>
          </a:p>
          <a:p>
            <a:r>
              <a:rPr lang="en-US" dirty="0" smtClean="0"/>
              <a:t>If the issue cannot be resolved at that level, the support ticket is escalated to the next tier</a:t>
            </a:r>
            <a:endParaRPr lang="en-US" dirty="0"/>
          </a:p>
        </p:txBody>
      </p:sp>
      <p:pic>
        <p:nvPicPr>
          <p:cNvPr id="2050"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7848" t="20325" r="15333" b="14363"/>
          <a:stretch/>
        </p:blipFill>
        <p:spPr bwMode="auto">
          <a:xfrm>
            <a:off x="76200" y="1676400"/>
            <a:ext cx="4789785" cy="292608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5910163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Process LEA/Campus Initiator</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33</a:t>
            </a:fld>
            <a:endParaRPr lang="en-US" dirty="0"/>
          </a:p>
        </p:txBody>
      </p:sp>
      <p:pic>
        <p:nvPicPr>
          <p:cNvPr id="5"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7848" t="20325" r="15333" b="14363"/>
          <a:stretch/>
        </p:blipFill>
        <p:spPr bwMode="auto">
          <a:xfrm>
            <a:off x="380871" y="1600200"/>
            <a:ext cx="8382129" cy="512064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6" name="Oval 5"/>
          <p:cNvSpPr/>
          <p:nvPr/>
        </p:nvSpPr>
        <p:spPr>
          <a:xfrm>
            <a:off x="5715000" y="3733800"/>
            <a:ext cx="1524000" cy="99060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7543800" y="3733800"/>
            <a:ext cx="1600200" cy="91440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14253400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TSDS Support Issue Diagram Page 1</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34</a:t>
            </a:fld>
            <a:endParaRPr lang="en-US" dirty="0"/>
          </a:p>
        </p:txBody>
      </p:sp>
      <p:pic>
        <p:nvPicPr>
          <p:cNvPr id="3075"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7795" t="19098" r="14496" b="12500"/>
          <a:stretch/>
        </p:blipFill>
        <p:spPr bwMode="auto">
          <a:xfrm>
            <a:off x="609600" y="1600200"/>
            <a:ext cx="7965036" cy="5029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6038720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TSDS Support Issue Diagram Page </a:t>
            </a:r>
            <a:r>
              <a:rPr lang="en-US" dirty="0" smtClean="0"/>
              <a:t>2</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35</a:t>
            </a:fld>
            <a:endParaRPr lang="en-US" dirty="0"/>
          </a:p>
        </p:txBody>
      </p:sp>
      <p:pic>
        <p:nvPicPr>
          <p:cNvPr id="4099" name="Picture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17882" t="19722" r="14757" b="27500"/>
          <a:stretch/>
        </p:blipFill>
        <p:spPr bwMode="auto">
          <a:xfrm>
            <a:off x="609600" y="1676400"/>
            <a:ext cx="7964424" cy="390010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7" name="Rounded Rectangle 6"/>
          <p:cNvSpPr/>
          <p:nvPr/>
        </p:nvSpPr>
        <p:spPr>
          <a:xfrm>
            <a:off x="914400" y="5638800"/>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4"/>
              </a:rPr>
              <a:t>www.projectsharetx.org</a:t>
            </a:r>
            <a:endParaRPr lang="en-US" sz="2400" b="1" dirty="0">
              <a:solidFill>
                <a:srgbClr val="FFFFFF"/>
              </a:solidFill>
            </a:endParaRPr>
          </a:p>
        </p:txBody>
      </p:sp>
    </p:spTree>
    <p:extLst>
      <p:ext uri="{BB962C8B-B14F-4D97-AF65-F5344CB8AC3E}">
        <p14:creationId xmlns="" xmlns:p14="http://schemas.microsoft.com/office/powerpoint/2010/main" val="35880227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Outline Level 1</a:t>
            </a:r>
            <a:endParaRPr lang="en-US" dirty="0"/>
          </a:p>
        </p:txBody>
      </p:sp>
      <p:sp>
        <p:nvSpPr>
          <p:cNvPr id="3" name="Content Placeholder 2"/>
          <p:cNvSpPr>
            <a:spLocks noGrp="1"/>
          </p:cNvSpPr>
          <p:nvPr>
            <p:ph sz="quarter" idx="1"/>
          </p:nvPr>
        </p:nvSpPr>
        <p:spPr/>
        <p:txBody>
          <a:bodyPr/>
          <a:lstStyle/>
          <a:p>
            <a:pPr marL="342900" indent="-342900">
              <a:buFont typeface="+mj-lt"/>
              <a:buAutoNum type="arabicPeriod"/>
            </a:pPr>
            <a:r>
              <a:rPr lang="en-US" dirty="0" smtClean="0"/>
              <a:t>LEA or Campus User identifies an issue and researches the TSDS Support Knowledge Base</a:t>
            </a:r>
          </a:p>
          <a:p>
            <a:pPr marL="342900" indent="-342900">
              <a:buFont typeface="+mj-lt"/>
              <a:buAutoNum type="arabicPeriod"/>
            </a:pPr>
            <a:r>
              <a:rPr lang="en-US" dirty="0" smtClean="0"/>
              <a:t>LEA or Campus User opens a support ticket through the TSDS Portal</a:t>
            </a:r>
          </a:p>
          <a:p>
            <a:pPr marL="342900" indent="-342900">
              <a:buFont typeface="+mj-lt"/>
              <a:buAutoNum type="arabicPeriod"/>
            </a:pPr>
            <a:r>
              <a:rPr lang="en-US" dirty="0" smtClean="0"/>
              <a:t>Level I (the LEA Data Steward) reviews the ticket</a:t>
            </a:r>
          </a:p>
          <a:p>
            <a:pPr marL="662940" lvl="1" indent="-342900">
              <a:buFont typeface="+mj-lt"/>
              <a:buAutoNum type="arabicPeriod"/>
            </a:pPr>
            <a:r>
              <a:rPr lang="en-US" dirty="0" smtClean="0"/>
              <a:t>Level 1 researches the possible data or system issues at the LEA or Campus</a:t>
            </a:r>
          </a:p>
          <a:p>
            <a:pPr marL="937260" lvl="2" indent="-342900">
              <a:buFont typeface="+mj-lt"/>
              <a:buAutoNum type="arabicPeriod"/>
            </a:pPr>
            <a:r>
              <a:rPr lang="en-US" dirty="0" smtClean="0"/>
              <a:t>Support tickets could include</a:t>
            </a:r>
          </a:p>
          <a:p>
            <a:pPr marL="1394460" lvl="3" indent="-342900">
              <a:buFont typeface="+mj-lt"/>
              <a:buAutoNum type="arabicPeriod"/>
            </a:pPr>
            <a:r>
              <a:rPr lang="en-US" dirty="0" smtClean="0"/>
              <a:t>Bug in the application</a:t>
            </a:r>
          </a:p>
          <a:p>
            <a:pPr marL="1394460" lvl="3" indent="-342900">
              <a:buFont typeface="+mj-lt"/>
              <a:buAutoNum type="arabicPeriod"/>
            </a:pPr>
            <a:r>
              <a:rPr lang="en-US" dirty="0" smtClean="0"/>
              <a:t>Enhancement requests </a:t>
            </a:r>
          </a:p>
          <a:p>
            <a:pPr marL="1394460" lvl="3" indent="-342900">
              <a:buFont typeface="+mj-lt"/>
              <a:buAutoNum type="arabicPeriod"/>
            </a:pPr>
            <a:r>
              <a:rPr lang="en-US" dirty="0" smtClean="0"/>
              <a:t>Questions</a:t>
            </a:r>
          </a:p>
          <a:p>
            <a:pPr marL="937260" lvl="2" indent="-342900">
              <a:buFont typeface="+mj-lt"/>
              <a:buAutoNum type="arabicPeriod"/>
            </a:pPr>
            <a:r>
              <a:rPr lang="en-US" dirty="0" smtClean="0"/>
              <a:t>If the issue is resolved the support ticket status is set to Resolved</a:t>
            </a:r>
          </a:p>
          <a:p>
            <a:pPr marL="937260" lvl="2" indent="-342900">
              <a:buFont typeface="+mj-lt"/>
              <a:buAutoNum type="arabicPeriod"/>
            </a:pPr>
            <a:r>
              <a:rPr lang="en-US" dirty="0" smtClean="0"/>
              <a:t>If the issue is not resolved, the support ticket is escalated to Level 2</a:t>
            </a:r>
          </a:p>
        </p:txBody>
      </p:sp>
      <p:sp>
        <p:nvSpPr>
          <p:cNvPr id="4" name="Slide Number Placeholder 3"/>
          <p:cNvSpPr>
            <a:spLocks noGrp="1"/>
          </p:cNvSpPr>
          <p:nvPr>
            <p:ph type="sldNum" sz="quarter" idx="12"/>
          </p:nvPr>
        </p:nvSpPr>
        <p:spPr/>
        <p:txBody>
          <a:bodyPr/>
          <a:lstStyle/>
          <a:p>
            <a:fld id="{2F0C4421-5918-4AA3-AE4A-C36EDD2FD6EB}" type="slidenum">
              <a:rPr lang="en-US" smtClean="0"/>
              <a:pPr/>
              <a:t>36</a:t>
            </a:fld>
            <a:endParaRPr lang="en-US" dirty="0"/>
          </a:p>
        </p:txBody>
      </p:sp>
    </p:spTree>
    <p:extLst>
      <p:ext uri="{BB962C8B-B14F-4D97-AF65-F5344CB8AC3E}">
        <p14:creationId xmlns="" xmlns:p14="http://schemas.microsoft.com/office/powerpoint/2010/main" val="2834833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Outline Level 2</a:t>
            </a:r>
            <a:endParaRPr lang="en-US" dirty="0"/>
          </a:p>
        </p:txBody>
      </p:sp>
      <p:sp>
        <p:nvSpPr>
          <p:cNvPr id="3" name="Content Placeholder 2"/>
          <p:cNvSpPr>
            <a:spLocks noGrp="1"/>
          </p:cNvSpPr>
          <p:nvPr>
            <p:ph sz="quarter" idx="1"/>
          </p:nvPr>
        </p:nvSpPr>
        <p:spPr/>
        <p:txBody>
          <a:bodyPr/>
          <a:lstStyle/>
          <a:p>
            <a:pPr marL="342900" indent="-342900">
              <a:buFont typeface="+mj-lt"/>
              <a:buAutoNum type="arabicPeriod"/>
            </a:pPr>
            <a:r>
              <a:rPr lang="en-US" dirty="0" smtClean="0"/>
              <a:t>Level 2 (the ESC Technical Champion) reviews the support ticket</a:t>
            </a:r>
          </a:p>
          <a:p>
            <a:pPr marL="662940" lvl="1" indent="-342900">
              <a:buFont typeface="+mj-lt"/>
              <a:buAutoNum type="arabicPeriod"/>
            </a:pPr>
            <a:r>
              <a:rPr lang="en-US" dirty="0" smtClean="0"/>
              <a:t>If necessary Level 2 may communicate directly with the ticket initiator in order to get  more information</a:t>
            </a:r>
          </a:p>
          <a:p>
            <a:pPr marL="662940" lvl="1" indent="-342900">
              <a:buFont typeface="+mj-lt"/>
              <a:buAutoNum type="arabicPeriod"/>
            </a:pPr>
            <a:r>
              <a:rPr lang="en-US" dirty="0" smtClean="0"/>
              <a:t>Level 2 troubleshoots the error files or system issues with the support of the state-wide Technical Coaches</a:t>
            </a:r>
          </a:p>
          <a:p>
            <a:pPr marL="937260" lvl="2" indent="-342900">
              <a:buFont typeface="+mj-lt"/>
              <a:buAutoNum type="arabicPeriod"/>
            </a:pPr>
            <a:r>
              <a:rPr lang="en-US" dirty="0" smtClean="0"/>
              <a:t>Level 2 may resolve the issue or provide details to Level 1 to resolve the issue</a:t>
            </a:r>
          </a:p>
          <a:p>
            <a:pPr marL="1394460" lvl="3" indent="-342900">
              <a:buFont typeface="+mj-lt"/>
              <a:buAutoNum type="arabicPeriod"/>
            </a:pPr>
            <a:r>
              <a:rPr lang="en-US" dirty="0" smtClean="0"/>
              <a:t>The support ticket status would then be set to Resolved</a:t>
            </a:r>
          </a:p>
          <a:p>
            <a:pPr marL="937260" lvl="2" indent="-342900">
              <a:buFont typeface="+mj-lt"/>
              <a:buAutoNum type="arabicPeriod"/>
            </a:pPr>
            <a:r>
              <a:rPr lang="en-US" dirty="0" smtClean="0"/>
              <a:t>If Level 2 is unable to resolve the issue then the support ticket is escalated to Level 3</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37</a:t>
            </a:fld>
            <a:endParaRPr lang="en-US" dirty="0"/>
          </a:p>
        </p:txBody>
      </p:sp>
    </p:spTree>
    <p:extLst>
      <p:ext uri="{BB962C8B-B14F-4D97-AF65-F5344CB8AC3E}">
        <p14:creationId xmlns="" xmlns:p14="http://schemas.microsoft.com/office/powerpoint/2010/main" val="19668878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Outline Level 3</a:t>
            </a:r>
            <a:endParaRPr lang="en-US" dirty="0"/>
          </a:p>
        </p:txBody>
      </p:sp>
      <p:sp>
        <p:nvSpPr>
          <p:cNvPr id="3" name="Content Placeholder 2"/>
          <p:cNvSpPr>
            <a:spLocks noGrp="1"/>
          </p:cNvSpPr>
          <p:nvPr>
            <p:ph sz="quarter" idx="1"/>
          </p:nvPr>
        </p:nvSpPr>
        <p:spPr/>
        <p:txBody>
          <a:bodyPr/>
          <a:lstStyle/>
          <a:p>
            <a:pPr marL="342900" indent="-342900">
              <a:buFont typeface="+mj-lt"/>
              <a:buAutoNum type="arabicPeriod"/>
            </a:pPr>
            <a:r>
              <a:rPr lang="en-US" dirty="0" smtClean="0"/>
              <a:t>Level 3 (TEA Help Desk) reviews the support ticket</a:t>
            </a:r>
          </a:p>
          <a:p>
            <a:pPr marL="662940" lvl="1" indent="-342900">
              <a:buFont typeface="+mj-lt"/>
              <a:buAutoNum type="arabicPeriod"/>
            </a:pPr>
            <a:r>
              <a:rPr lang="en-US" dirty="0" smtClean="0"/>
              <a:t>If necessary Level </a:t>
            </a:r>
            <a:r>
              <a:rPr lang="en-US" dirty="0"/>
              <a:t>3</a:t>
            </a:r>
            <a:r>
              <a:rPr lang="en-US" dirty="0" smtClean="0"/>
              <a:t> may communicate directly with the ticket initiator in order to get  more information</a:t>
            </a:r>
          </a:p>
          <a:p>
            <a:pPr marL="662940" lvl="1" indent="-342900">
              <a:buFont typeface="+mj-lt"/>
              <a:buAutoNum type="arabicPeriod"/>
            </a:pPr>
            <a:r>
              <a:rPr lang="en-US" dirty="0" smtClean="0"/>
              <a:t>Level 3 troubleshoots the error files or system issues </a:t>
            </a:r>
          </a:p>
          <a:p>
            <a:pPr marL="662940" lvl="1" indent="-342900">
              <a:buFont typeface="+mj-lt"/>
              <a:buAutoNum type="arabicPeriod"/>
            </a:pPr>
            <a:r>
              <a:rPr lang="en-US" dirty="0" smtClean="0"/>
              <a:t>Level </a:t>
            </a:r>
            <a:r>
              <a:rPr lang="en-US" dirty="0"/>
              <a:t>3</a:t>
            </a:r>
            <a:r>
              <a:rPr lang="en-US" dirty="0" smtClean="0"/>
              <a:t> may resolve the issue or provide details to Level 2 or Level 1 to resolve the issue</a:t>
            </a:r>
          </a:p>
          <a:p>
            <a:pPr marL="1394460" lvl="3" indent="-342900">
              <a:buFont typeface="+mj-lt"/>
              <a:buAutoNum type="arabicPeriod"/>
            </a:pPr>
            <a:r>
              <a:rPr lang="en-US" dirty="0" smtClean="0"/>
              <a:t>The support ticket status would then be set to Resolved</a:t>
            </a:r>
          </a:p>
          <a:p>
            <a:pPr marL="662940" lvl="1" indent="-342900">
              <a:buFont typeface="+mj-lt"/>
              <a:buAutoNum type="arabicPeriod"/>
            </a:pPr>
            <a:r>
              <a:rPr lang="en-US" dirty="0" smtClean="0"/>
              <a:t>If Level 3 is unable to resolve the issue then the Level 4 component is identified</a:t>
            </a:r>
          </a:p>
          <a:p>
            <a:pPr marL="1394460" lvl="3" indent="-342900">
              <a:buFont typeface="+mj-lt"/>
              <a:buAutoNum type="arabicPeriod"/>
            </a:pPr>
            <a:r>
              <a:rPr lang="en-US" dirty="0" smtClean="0"/>
              <a:t>The support ticket is then escalated to Level 4</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38</a:t>
            </a:fld>
            <a:endParaRPr lang="en-US" dirty="0"/>
          </a:p>
        </p:txBody>
      </p:sp>
    </p:spTree>
    <p:extLst>
      <p:ext uri="{BB962C8B-B14F-4D97-AF65-F5344CB8AC3E}">
        <p14:creationId xmlns="" xmlns:p14="http://schemas.microsoft.com/office/powerpoint/2010/main" val="35830118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Workflow Outline Level 4</a:t>
            </a:r>
            <a:endParaRPr lang="en-US" dirty="0"/>
          </a:p>
        </p:txBody>
      </p:sp>
      <p:sp>
        <p:nvSpPr>
          <p:cNvPr id="3" name="Content Placeholder 2"/>
          <p:cNvSpPr>
            <a:spLocks noGrp="1"/>
          </p:cNvSpPr>
          <p:nvPr>
            <p:ph sz="quarter" idx="1"/>
          </p:nvPr>
        </p:nvSpPr>
        <p:spPr/>
        <p:txBody>
          <a:bodyPr/>
          <a:lstStyle/>
          <a:p>
            <a:pPr marL="342900" indent="-342900">
              <a:buFont typeface="+mj-lt"/>
              <a:buAutoNum type="arabicPeriod"/>
            </a:pPr>
            <a:r>
              <a:rPr lang="en-US" dirty="0" smtClean="0"/>
              <a:t>Level 4 (TEA and Subject Matter Experts) reviews the support ticket</a:t>
            </a:r>
          </a:p>
          <a:p>
            <a:pPr marL="662940" lvl="1" indent="-342900">
              <a:buFont typeface="+mj-lt"/>
              <a:buAutoNum type="arabicPeriod"/>
            </a:pPr>
            <a:r>
              <a:rPr lang="en-US" dirty="0" smtClean="0"/>
              <a:t>If necessary Level 4 may communicate directly with the ticket initiator in order to get  more information</a:t>
            </a:r>
          </a:p>
          <a:p>
            <a:pPr marL="662940" lvl="1" indent="-342900">
              <a:buFont typeface="+mj-lt"/>
              <a:buAutoNum type="arabicPeriod"/>
            </a:pPr>
            <a:r>
              <a:rPr lang="en-US" dirty="0" smtClean="0"/>
              <a:t>Level 4 troubleshoots the error files or system issues </a:t>
            </a:r>
          </a:p>
          <a:p>
            <a:pPr marL="662940" lvl="1" indent="-342900">
              <a:buFont typeface="+mj-lt"/>
              <a:buAutoNum type="arabicPeriod"/>
            </a:pPr>
            <a:r>
              <a:rPr lang="en-US" dirty="0" smtClean="0"/>
              <a:t>Level 4 may resolve the issue or provide details to prior levels to resolve the issue</a:t>
            </a:r>
          </a:p>
          <a:p>
            <a:pPr marL="1394460" lvl="3" indent="-342900">
              <a:buFont typeface="+mj-lt"/>
              <a:buAutoNum type="arabicPeriod"/>
            </a:pPr>
            <a:r>
              <a:rPr lang="en-US" dirty="0" smtClean="0"/>
              <a:t>The support ticket status would then be set to Resolved</a:t>
            </a:r>
          </a:p>
        </p:txBody>
      </p:sp>
      <p:sp>
        <p:nvSpPr>
          <p:cNvPr id="4" name="Slide Number Placeholder 3"/>
          <p:cNvSpPr>
            <a:spLocks noGrp="1"/>
          </p:cNvSpPr>
          <p:nvPr>
            <p:ph type="sldNum" sz="quarter" idx="12"/>
          </p:nvPr>
        </p:nvSpPr>
        <p:spPr/>
        <p:txBody>
          <a:bodyPr/>
          <a:lstStyle/>
          <a:p>
            <a:fld id="{2F0C4421-5918-4AA3-AE4A-C36EDD2FD6EB}" type="slidenum">
              <a:rPr lang="en-US" smtClean="0"/>
              <a:pPr/>
              <a:t>39</a:t>
            </a:fld>
            <a:endParaRPr lang="en-US" dirty="0"/>
          </a:p>
        </p:txBody>
      </p:sp>
    </p:spTree>
    <p:extLst>
      <p:ext uri="{BB962C8B-B14F-4D97-AF65-F5344CB8AC3E}">
        <p14:creationId xmlns="" xmlns:p14="http://schemas.microsoft.com/office/powerpoint/2010/main" val="4158332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Course Pre-requisites (cont’d)  </a:t>
            </a:r>
            <a:endParaRPr lang="en-US"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4</a:t>
            </a:fld>
            <a:endParaRPr lang="en-US" dirty="0"/>
          </a:p>
        </p:txBody>
      </p:sp>
      <p:sp>
        <p:nvSpPr>
          <p:cNvPr id="6" name="Content Placeholder 3"/>
          <p:cNvSpPr txBox="1">
            <a:spLocks/>
          </p:cNvSpPr>
          <p:nvPr/>
        </p:nvSpPr>
        <p:spPr>
          <a:xfrm>
            <a:off x="533400" y="1752600"/>
            <a:ext cx="8153400" cy="4495800"/>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1">
              <a:lnSpc>
                <a:spcPct val="106000"/>
              </a:lnSpc>
              <a:spcBef>
                <a:spcPts val="600"/>
              </a:spcBef>
              <a:spcAft>
                <a:spcPts val="300"/>
              </a:spcAft>
            </a:pPr>
            <a:r>
              <a:rPr lang="en-US" sz="1900" u="sng" dirty="0" smtClean="0"/>
              <a:t>Training Prerequisites</a:t>
            </a:r>
            <a:r>
              <a:rPr lang="en-US" sz="1900" dirty="0" smtClean="0"/>
              <a:t>: </a:t>
            </a:r>
            <a:endParaRPr lang="en-US" sz="1900" dirty="0"/>
          </a:p>
          <a:p>
            <a:pPr lvl="2">
              <a:lnSpc>
                <a:spcPct val="106000"/>
              </a:lnSpc>
              <a:spcBef>
                <a:spcPts val="600"/>
              </a:spcBef>
              <a:spcAft>
                <a:spcPts val="300"/>
              </a:spcAft>
            </a:pPr>
            <a:r>
              <a:rPr lang="en-US" sz="1900" dirty="0" smtClean="0"/>
              <a:t>TSDS Unique ID Training Series</a:t>
            </a:r>
          </a:p>
          <a:p>
            <a:pPr lvl="2">
              <a:lnSpc>
                <a:spcPct val="106000"/>
              </a:lnSpc>
              <a:spcBef>
                <a:spcPts val="600"/>
              </a:spcBef>
              <a:spcAft>
                <a:spcPts val="300"/>
              </a:spcAft>
            </a:pPr>
            <a:r>
              <a:rPr lang="en-US" sz="1900" dirty="0" smtClean="0"/>
              <a:t>PID/PET Search Training</a:t>
            </a:r>
          </a:p>
          <a:p>
            <a:pPr lvl="2">
              <a:lnSpc>
                <a:spcPct val="106000"/>
              </a:lnSpc>
              <a:spcBef>
                <a:spcPts val="600"/>
              </a:spcBef>
              <a:spcAft>
                <a:spcPts val="300"/>
              </a:spcAft>
            </a:pPr>
            <a:r>
              <a:rPr lang="en-US" sz="1900" dirty="0" smtClean="0"/>
              <a:t>TEAL Training: Supporting Account Access Issues</a:t>
            </a:r>
          </a:p>
          <a:p>
            <a:pPr lvl="2">
              <a:lnSpc>
                <a:spcPct val="106000"/>
              </a:lnSpc>
              <a:spcBef>
                <a:spcPts val="600"/>
              </a:spcBef>
              <a:spcAft>
                <a:spcPts val="300"/>
              </a:spcAft>
            </a:pPr>
            <a:r>
              <a:rPr lang="en-US" sz="1900" dirty="0" smtClean="0"/>
              <a:t>PEIMS Course 3: PEIMS Application</a:t>
            </a:r>
            <a:endParaRPr lang="en-US" sz="2400" dirty="0"/>
          </a:p>
        </p:txBody>
      </p:sp>
    </p:spTree>
    <p:extLst>
      <p:ext uri="{BB962C8B-B14F-4D97-AF65-F5344CB8AC3E}">
        <p14:creationId xmlns="" xmlns:p14="http://schemas.microsoft.com/office/powerpoint/2010/main" val="196194148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Levels of Severity</a:t>
            </a:r>
            <a:endParaRPr lang="en-US" dirty="0"/>
          </a:p>
        </p:txBody>
      </p:sp>
      <p:sp>
        <p:nvSpPr>
          <p:cNvPr id="3" name="Content Placeholder 2"/>
          <p:cNvSpPr>
            <a:spLocks noGrp="1"/>
          </p:cNvSpPr>
          <p:nvPr>
            <p:ph sz="quarter" idx="1"/>
          </p:nvPr>
        </p:nvSpPr>
        <p:spPr/>
        <p:txBody>
          <a:bodyPr/>
          <a:lstStyle/>
          <a:p>
            <a:r>
              <a:rPr lang="en-US" dirty="0" smtClean="0"/>
              <a:t>Each support ticket will be assigned a level of severity</a:t>
            </a:r>
          </a:p>
          <a:p>
            <a:r>
              <a:rPr lang="en-US" dirty="0"/>
              <a:t>As the ticket is escalated or circumstances evolve, the severity level can be </a:t>
            </a:r>
            <a:r>
              <a:rPr lang="en-US" dirty="0" smtClean="0"/>
              <a:t>revised</a:t>
            </a:r>
          </a:p>
          <a:p>
            <a:r>
              <a:rPr lang="en-US" dirty="0" smtClean="0"/>
              <a:t>Each level of severity requires that the incident be resolved within a certain time frame</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40</a:t>
            </a:fld>
            <a:endParaRPr lang="en-US" dirty="0"/>
          </a:p>
        </p:txBody>
      </p:sp>
      <p:graphicFrame>
        <p:nvGraphicFramePr>
          <p:cNvPr id="5" name="Table 4"/>
          <p:cNvGraphicFramePr>
            <a:graphicFrameLocks noGrp="1"/>
          </p:cNvGraphicFramePr>
          <p:nvPr>
            <p:extLst>
              <p:ext uri="{D42A27DB-BD31-4B8C-83A1-F6EECF244321}">
                <p14:modId xmlns="" xmlns:p14="http://schemas.microsoft.com/office/powerpoint/2010/main" val="3706020456"/>
              </p:ext>
            </p:extLst>
          </p:nvPr>
        </p:nvGraphicFramePr>
        <p:xfrm>
          <a:off x="762000" y="3626816"/>
          <a:ext cx="7696200" cy="2967613"/>
        </p:xfrm>
        <a:graphic>
          <a:graphicData uri="http://schemas.openxmlformats.org/drawingml/2006/table">
            <a:tbl>
              <a:tblPr firstRow="1" firstCol="1" bandRow="1">
                <a:tableStyleId>{5C22544A-7EE6-4342-B048-85BDC9FD1C3A}</a:tableStyleId>
              </a:tblPr>
              <a:tblGrid>
                <a:gridCol w="2704070"/>
                <a:gridCol w="4992130"/>
              </a:tblGrid>
              <a:tr h="418949">
                <a:tc>
                  <a:txBody>
                    <a:bodyPr/>
                    <a:lstStyle/>
                    <a:p>
                      <a:pPr marL="0" marR="0" algn="just">
                        <a:spcBef>
                          <a:spcPts val="0"/>
                        </a:spcBef>
                        <a:spcAft>
                          <a:spcPts val="0"/>
                        </a:spcAft>
                      </a:pPr>
                      <a:r>
                        <a:rPr lang="en-US" sz="1800" dirty="0">
                          <a:solidFill>
                            <a:srgbClr val="FFFFFF"/>
                          </a:solidFill>
                          <a:effectLst/>
                        </a:rPr>
                        <a:t> </a:t>
                      </a:r>
                      <a:endParaRPr lang="en-US" sz="1800" dirty="0">
                        <a:solidFill>
                          <a:srgbClr val="FFFFFF"/>
                        </a:solidFill>
                        <a:effectLst/>
                        <a:latin typeface="Georgia"/>
                        <a:ea typeface="Calibri"/>
                        <a:cs typeface="Times New Roman"/>
                      </a:endParaRPr>
                    </a:p>
                  </a:txBody>
                  <a:tcPr marL="68580" marR="68580" marT="0" marB="0"/>
                </a:tc>
                <a:tc>
                  <a:txBody>
                    <a:bodyPr/>
                    <a:lstStyle/>
                    <a:p>
                      <a:pPr marL="0" marR="0" algn="just">
                        <a:spcBef>
                          <a:spcPts val="0"/>
                        </a:spcBef>
                        <a:spcAft>
                          <a:spcPts val="0"/>
                        </a:spcAft>
                      </a:pPr>
                      <a:r>
                        <a:rPr lang="en-US" sz="1800" dirty="0">
                          <a:solidFill>
                            <a:srgbClr val="FFFFFF"/>
                          </a:solidFill>
                          <a:effectLst/>
                        </a:rPr>
                        <a:t>Description</a:t>
                      </a:r>
                      <a:endParaRPr lang="en-US" sz="1800" dirty="0">
                        <a:solidFill>
                          <a:srgbClr val="FFFFFF"/>
                        </a:solidFill>
                        <a:effectLst/>
                        <a:latin typeface="Georgia"/>
                        <a:ea typeface="Calibri"/>
                        <a:cs typeface="Times New Roman"/>
                      </a:endParaRPr>
                    </a:p>
                  </a:txBody>
                  <a:tcPr marL="68580" marR="68580" marT="0" marB="0"/>
                </a:tc>
              </a:tr>
              <a:tr h="628424">
                <a:tc>
                  <a:txBody>
                    <a:bodyPr/>
                    <a:lstStyle/>
                    <a:p>
                      <a:pPr marL="0" marR="0" algn="just">
                        <a:spcBef>
                          <a:spcPts val="0"/>
                        </a:spcBef>
                        <a:spcAft>
                          <a:spcPts val="0"/>
                        </a:spcAft>
                      </a:pPr>
                      <a:r>
                        <a:rPr lang="en-US" sz="1800" dirty="0">
                          <a:solidFill>
                            <a:srgbClr val="FFFFFF"/>
                          </a:solidFill>
                          <a:effectLst/>
                        </a:rPr>
                        <a:t>Critical/Severity 1</a:t>
                      </a:r>
                      <a:endParaRPr lang="en-US" sz="1800" dirty="0">
                        <a:solidFill>
                          <a:srgbClr val="FFFFFF"/>
                        </a:solidFill>
                        <a:effectLst/>
                        <a:latin typeface="Georgia"/>
                        <a:ea typeface="Calibri"/>
                        <a:cs typeface="Times New Roman"/>
                      </a:endParaRPr>
                    </a:p>
                  </a:txBody>
                  <a:tcPr marL="68580" marR="68580" marT="0" marB="0"/>
                </a:tc>
                <a:tc>
                  <a:txBody>
                    <a:bodyPr/>
                    <a:lstStyle/>
                    <a:p>
                      <a:pPr marL="0" marR="0">
                        <a:spcBef>
                          <a:spcPts val="0"/>
                        </a:spcBef>
                        <a:spcAft>
                          <a:spcPts val="0"/>
                        </a:spcAft>
                      </a:pPr>
                      <a:r>
                        <a:rPr lang="en-US" sz="1800" dirty="0">
                          <a:effectLst/>
                        </a:rPr>
                        <a:t>Unplanned </a:t>
                      </a:r>
                      <a:r>
                        <a:rPr lang="en-US" sz="1800" dirty="0" smtClean="0">
                          <a:effectLst/>
                        </a:rPr>
                        <a:t>system</a:t>
                      </a:r>
                      <a:r>
                        <a:rPr lang="en-US" sz="1800" baseline="0" dirty="0" smtClean="0">
                          <a:effectLst/>
                        </a:rPr>
                        <a:t> </a:t>
                      </a:r>
                      <a:r>
                        <a:rPr lang="en-US" sz="1800" dirty="0" smtClean="0">
                          <a:effectLst/>
                        </a:rPr>
                        <a:t>outage/application</a:t>
                      </a:r>
                      <a:endParaRPr lang="en-US" sz="1800" dirty="0">
                        <a:effectLst/>
                      </a:endParaRPr>
                    </a:p>
                    <a:p>
                      <a:pPr marL="0" marR="0" algn="just">
                        <a:spcBef>
                          <a:spcPts val="0"/>
                        </a:spcBef>
                        <a:spcAft>
                          <a:spcPts val="0"/>
                        </a:spcAft>
                      </a:pPr>
                      <a:r>
                        <a:rPr lang="en-US" sz="1800" dirty="0">
                          <a:effectLst/>
                        </a:rPr>
                        <a:t>unavailable</a:t>
                      </a:r>
                      <a:endParaRPr lang="en-US" sz="1800" dirty="0">
                        <a:effectLst/>
                        <a:latin typeface="Georgia"/>
                        <a:ea typeface="Calibri"/>
                        <a:cs typeface="Times New Roman"/>
                      </a:endParaRPr>
                    </a:p>
                  </a:txBody>
                  <a:tcPr marL="68580" marR="68580" marT="0" marB="0"/>
                </a:tc>
              </a:tr>
              <a:tr h="476628">
                <a:tc>
                  <a:txBody>
                    <a:bodyPr/>
                    <a:lstStyle/>
                    <a:p>
                      <a:pPr marL="0" marR="0" algn="just">
                        <a:spcBef>
                          <a:spcPts val="0"/>
                        </a:spcBef>
                        <a:spcAft>
                          <a:spcPts val="0"/>
                        </a:spcAft>
                      </a:pPr>
                      <a:r>
                        <a:rPr lang="en-US" sz="1800" dirty="0">
                          <a:solidFill>
                            <a:srgbClr val="FFFFFF"/>
                          </a:solidFill>
                          <a:effectLst/>
                        </a:rPr>
                        <a:t>High/Severity 2</a:t>
                      </a:r>
                      <a:endParaRPr lang="en-US" sz="1800" dirty="0">
                        <a:solidFill>
                          <a:srgbClr val="FFFFFF"/>
                        </a:solidFill>
                        <a:effectLst/>
                        <a:latin typeface="Georgia"/>
                        <a:ea typeface="Calibri"/>
                        <a:cs typeface="Times New Roman"/>
                      </a:endParaRPr>
                    </a:p>
                  </a:txBody>
                  <a:tcPr marL="68580" marR="68580" marT="0" marB="0"/>
                </a:tc>
                <a:tc>
                  <a:txBody>
                    <a:bodyPr/>
                    <a:lstStyle/>
                    <a:p>
                      <a:pPr marL="0" marR="0">
                        <a:spcBef>
                          <a:spcPts val="0"/>
                        </a:spcBef>
                        <a:spcAft>
                          <a:spcPts val="0"/>
                        </a:spcAft>
                      </a:pPr>
                      <a:r>
                        <a:rPr lang="en-US" sz="1800" dirty="0">
                          <a:effectLst/>
                        </a:rPr>
                        <a:t>Bug with </a:t>
                      </a:r>
                      <a:r>
                        <a:rPr lang="en-US" sz="1800" dirty="0" smtClean="0">
                          <a:effectLst/>
                        </a:rPr>
                        <a:t>specific</a:t>
                      </a:r>
                      <a:r>
                        <a:rPr lang="en-US" sz="1800" baseline="0" dirty="0" smtClean="0">
                          <a:effectLst/>
                        </a:rPr>
                        <a:t> </a:t>
                      </a:r>
                      <a:r>
                        <a:rPr lang="en-US" sz="1800" dirty="0" smtClean="0">
                          <a:effectLst/>
                        </a:rPr>
                        <a:t>application functionality</a:t>
                      </a:r>
                      <a:endParaRPr lang="en-US" sz="1800" dirty="0">
                        <a:effectLst/>
                      </a:endParaRPr>
                    </a:p>
                    <a:p>
                      <a:pPr marL="0" marR="0" algn="just">
                        <a:spcBef>
                          <a:spcPts val="0"/>
                        </a:spcBef>
                        <a:spcAft>
                          <a:spcPts val="0"/>
                        </a:spcAft>
                      </a:pPr>
                      <a:r>
                        <a:rPr lang="en-US" sz="1800" dirty="0">
                          <a:effectLst/>
                        </a:rPr>
                        <a:t> </a:t>
                      </a:r>
                      <a:endParaRPr lang="en-US" sz="1800" dirty="0">
                        <a:effectLst/>
                        <a:latin typeface="Georgia"/>
                        <a:ea typeface="Calibri"/>
                        <a:cs typeface="Times New Roman"/>
                      </a:endParaRPr>
                    </a:p>
                  </a:txBody>
                  <a:tcPr marL="68580" marR="68580" marT="0" marB="0"/>
                </a:tc>
              </a:tr>
              <a:tr h="418949">
                <a:tc>
                  <a:txBody>
                    <a:bodyPr/>
                    <a:lstStyle/>
                    <a:p>
                      <a:pPr marL="0" marR="0" algn="just">
                        <a:spcBef>
                          <a:spcPts val="0"/>
                        </a:spcBef>
                        <a:spcAft>
                          <a:spcPts val="0"/>
                        </a:spcAft>
                      </a:pPr>
                      <a:r>
                        <a:rPr lang="en-US" sz="1800" dirty="0">
                          <a:solidFill>
                            <a:srgbClr val="FFFFFF"/>
                          </a:solidFill>
                          <a:effectLst/>
                        </a:rPr>
                        <a:t>Medium/Severity 3</a:t>
                      </a:r>
                      <a:endParaRPr lang="en-US" sz="1800" dirty="0">
                        <a:solidFill>
                          <a:srgbClr val="FFFFFF"/>
                        </a:solidFill>
                        <a:effectLst/>
                        <a:latin typeface="Georgia"/>
                        <a:ea typeface="Calibri"/>
                        <a:cs typeface="Times New Roman"/>
                      </a:endParaRPr>
                    </a:p>
                  </a:txBody>
                  <a:tcPr marL="68580" marR="68580" marT="0" marB="0"/>
                </a:tc>
                <a:tc>
                  <a:txBody>
                    <a:bodyPr/>
                    <a:lstStyle/>
                    <a:p>
                      <a:pPr marL="0" marR="0">
                        <a:spcBef>
                          <a:spcPts val="0"/>
                        </a:spcBef>
                        <a:spcAft>
                          <a:spcPts val="0"/>
                        </a:spcAft>
                      </a:pPr>
                      <a:r>
                        <a:rPr lang="en-US" sz="1800" dirty="0">
                          <a:effectLst/>
                        </a:rPr>
                        <a:t>Application </a:t>
                      </a:r>
                      <a:r>
                        <a:rPr lang="en-US" sz="1800" dirty="0" smtClean="0">
                          <a:effectLst/>
                        </a:rPr>
                        <a:t>functioning, but </a:t>
                      </a:r>
                      <a:r>
                        <a:rPr lang="en-US" sz="1800" dirty="0">
                          <a:effectLst/>
                        </a:rPr>
                        <a:t>not </a:t>
                      </a:r>
                      <a:r>
                        <a:rPr lang="en-US" sz="1800" dirty="0" smtClean="0">
                          <a:effectLst/>
                        </a:rPr>
                        <a:t>as desired/expected</a:t>
                      </a:r>
                      <a:endParaRPr lang="en-US" sz="1800" dirty="0">
                        <a:effectLst/>
                        <a:latin typeface="Georgia"/>
                        <a:ea typeface="Calibri"/>
                        <a:cs typeface="Times New Roman"/>
                      </a:endParaRPr>
                    </a:p>
                  </a:txBody>
                  <a:tcPr marL="68580" marR="68580" marT="0" marB="0"/>
                </a:tc>
              </a:tr>
              <a:tr h="819982">
                <a:tc>
                  <a:txBody>
                    <a:bodyPr/>
                    <a:lstStyle/>
                    <a:p>
                      <a:pPr marL="0" marR="0" algn="just">
                        <a:spcBef>
                          <a:spcPts val="0"/>
                        </a:spcBef>
                        <a:spcAft>
                          <a:spcPts val="0"/>
                        </a:spcAft>
                      </a:pPr>
                      <a:r>
                        <a:rPr lang="en-US" sz="1800" dirty="0">
                          <a:solidFill>
                            <a:srgbClr val="FFFFFF"/>
                          </a:solidFill>
                          <a:effectLst/>
                        </a:rPr>
                        <a:t>Low/Severity 4</a:t>
                      </a:r>
                      <a:endParaRPr lang="en-US" sz="1800" dirty="0">
                        <a:solidFill>
                          <a:srgbClr val="FFFFFF"/>
                        </a:solidFill>
                        <a:effectLst/>
                        <a:latin typeface="Georgia"/>
                        <a:ea typeface="Calibri"/>
                        <a:cs typeface="Times New Roman"/>
                      </a:endParaRPr>
                    </a:p>
                  </a:txBody>
                  <a:tcPr marL="68580" marR="68580" marT="0" marB="0"/>
                </a:tc>
                <a:tc>
                  <a:txBody>
                    <a:bodyPr/>
                    <a:lstStyle/>
                    <a:p>
                      <a:pPr marL="171450" marR="0" indent="-171450">
                        <a:spcBef>
                          <a:spcPts val="0"/>
                        </a:spcBef>
                        <a:spcAft>
                          <a:spcPts val="0"/>
                        </a:spcAft>
                        <a:buFont typeface="Arial" pitchFamily="34" charset="0"/>
                        <a:buChar char="•"/>
                      </a:pPr>
                      <a:r>
                        <a:rPr lang="en-US" sz="1800" dirty="0" smtClean="0">
                          <a:effectLst/>
                        </a:rPr>
                        <a:t>Enhancement</a:t>
                      </a:r>
                      <a:r>
                        <a:rPr lang="en-US" sz="1800" baseline="0" dirty="0" smtClean="0">
                          <a:effectLst/>
                        </a:rPr>
                        <a:t> </a:t>
                      </a:r>
                      <a:r>
                        <a:rPr lang="en-US" sz="1800" dirty="0" smtClean="0">
                          <a:effectLst/>
                        </a:rPr>
                        <a:t>request</a:t>
                      </a:r>
                      <a:endParaRPr lang="en-US" sz="1800" dirty="0">
                        <a:effectLst/>
                      </a:endParaRPr>
                    </a:p>
                    <a:p>
                      <a:pPr marL="171450" marR="0" indent="-171450">
                        <a:spcBef>
                          <a:spcPts val="0"/>
                        </a:spcBef>
                        <a:spcAft>
                          <a:spcPts val="0"/>
                        </a:spcAft>
                        <a:buFont typeface="Arial" pitchFamily="34" charset="0"/>
                        <a:buChar char="•"/>
                      </a:pPr>
                      <a:r>
                        <a:rPr lang="en-US" sz="1800" dirty="0" smtClean="0">
                          <a:effectLst/>
                        </a:rPr>
                        <a:t>Question on</a:t>
                      </a:r>
                      <a:r>
                        <a:rPr lang="en-US" sz="1800" baseline="0" dirty="0" smtClean="0">
                          <a:effectLst/>
                        </a:rPr>
                        <a:t> f</a:t>
                      </a:r>
                      <a:r>
                        <a:rPr lang="en-US" sz="1800" dirty="0" smtClean="0">
                          <a:effectLst/>
                        </a:rPr>
                        <a:t>unctionality</a:t>
                      </a:r>
                      <a:endParaRPr lang="en-US" sz="1800" dirty="0">
                        <a:effectLst/>
                      </a:endParaRPr>
                    </a:p>
                    <a:p>
                      <a:pPr marL="171450" marR="0" indent="-171450">
                        <a:spcBef>
                          <a:spcPts val="0"/>
                        </a:spcBef>
                        <a:spcAft>
                          <a:spcPts val="0"/>
                        </a:spcAft>
                        <a:buFont typeface="Arial" pitchFamily="34" charset="0"/>
                        <a:buChar char="•"/>
                      </a:pPr>
                      <a:r>
                        <a:rPr lang="en-US" sz="1800" dirty="0" smtClean="0">
                          <a:effectLst/>
                        </a:rPr>
                        <a:t>Display/formatting</a:t>
                      </a:r>
                      <a:r>
                        <a:rPr lang="en-US" sz="1800" baseline="0" dirty="0" smtClean="0">
                          <a:effectLst/>
                        </a:rPr>
                        <a:t> issues </a:t>
                      </a:r>
                      <a:endParaRPr lang="en-US" sz="1800" dirty="0">
                        <a:effectLst/>
                        <a:latin typeface="Georgia"/>
                        <a:ea typeface="Calibri"/>
                        <a:cs typeface="Times New Roman"/>
                      </a:endParaRPr>
                    </a:p>
                  </a:txBody>
                  <a:tcPr marL="68580" marR="68580" marT="0" marB="0"/>
                </a:tc>
              </a:tr>
            </a:tbl>
          </a:graphicData>
        </a:graphic>
      </p:graphicFrame>
    </p:spTree>
    <p:extLst>
      <p:ext uri="{BB962C8B-B14F-4D97-AF65-F5344CB8AC3E}">
        <p14:creationId xmlns="" xmlns:p14="http://schemas.microsoft.com/office/powerpoint/2010/main" val="21330535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Level 3 Action Plan</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41</a:t>
            </a:fld>
            <a:endParaRPr lang="en-US" dirty="0"/>
          </a:p>
        </p:txBody>
      </p:sp>
    </p:spTree>
    <p:extLst>
      <p:ext uri="{BB962C8B-B14F-4D97-AF65-F5344CB8AC3E}">
        <p14:creationId xmlns="" xmlns:p14="http://schemas.microsoft.com/office/powerpoint/2010/main" val="42343017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 3 Action Plan</a:t>
            </a:r>
            <a:endParaRPr lang="en-US" dirty="0"/>
          </a:p>
        </p:txBody>
      </p:sp>
      <p:sp>
        <p:nvSpPr>
          <p:cNvPr id="3" name="Content Placeholder 2"/>
          <p:cNvSpPr>
            <a:spLocks noGrp="1"/>
          </p:cNvSpPr>
          <p:nvPr>
            <p:ph sz="quarter" idx="1"/>
          </p:nvPr>
        </p:nvSpPr>
        <p:spPr/>
        <p:txBody>
          <a:bodyPr/>
          <a:lstStyle/>
          <a:p>
            <a:pPr marL="342900" indent="-342900">
              <a:buSzPct val="100000"/>
              <a:buFont typeface="+mj-lt"/>
              <a:buAutoNum type="arabicPeriod"/>
            </a:pPr>
            <a:r>
              <a:rPr lang="en-US" dirty="0" smtClean="0"/>
              <a:t>Search the TSDS Support Knowledge Base for a documented resolution</a:t>
            </a:r>
          </a:p>
          <a:p>
            <a:pPr marL="342900" indent="-342900">
              <a:buSzPct val="100000"/>
              <a:buFont typeface="+mj-lt"/>
              <a:buAutoNum type="arabicPeriod"/>
            </a:pPr>
            <a:r>
              <a:rPr lang="en-US" dirty="0" smtClean="0"/>
              <a:t>Review the user documentation for the target TSDS subsystem under the support materials in TIMS</a:t>
            </a:r>
          </a:p>
          <a:p>
            <a:pPr marL="342900" indent="-342900">
              <a:buSzPct val="100000"/>
              <a:buFont typeface="+mj-lt"/>
              <a:buAutoNum type="arabicPeriod"/>
            </a:pPr>
            <a:r>
              <a:rPr lang="en-US" dirty="0" smtClean="0"/>
              <a:t>Review the internal Knowledge Base</a:t>
            </a:r>
          </a:p>
          <a:p>
            <a:pPr marL="342900" indent="-342900">
              <a:buSzPct val="100000"/>
              <a:buFont typeface="+mj-lt"/>
              <a:buAutoNum type="arabicPeriod"/>
            </a:pPr>
            <a:r>
              <a:rPr lang="en-US" dirty="0" smtClean="0"/>
              <a:t>If necessary, contact other Level 3 support roles for cross-team resolution</a:t>
            </a:r>
          </a:p>
          <a:p>
            <a:pPr marL="662940" lvl="1" indent="-342900">
              <a:buSzPct val="100000"/>
              <a:buFont typeface="+mj-lt"/>
              <a:buAutoNum type="arabicPeriod"/>
            </a:pPr>
            <a:r>
              <a:rPr lang="en-US" dirty="0" smtClean="0"/>
              <a:t>If a new issue and resolution has been identified, populate the Knowledge Base repository and change the status of the ticket to Resolved</a:t>
            </a:r>
          </a:p>
          <a:p>
            <a:pPr marL="342900" indent="-342900">
              <a:buSzPct val="100000"/>
              <a:buFont typeface="+mj-lt"/>
              <a:buAutoNum type="arabicPeriod"/>
            </a:pPr>
            <a:r>
              <a:rPr lang="en-US" dirty="0" smtClean="0"/>
              <a:t>If none of the above lead to a resolution, identify the Level 4 component</a:t>
            </a:r>
          </a:p>
          <a:p>
            <a:pPr marL="342900" indent="-342900">
              <a:buSzPct val="100000"/>
              <a:buFont typeface="+mj-lt"/>
              <a:buAutoNum type="arabicPeriod"/>
            </a:pPr>
            <a:r>
              <a:rPr lang="en-US" dirty="0" smtClean="0"/>
              <a:t>Escalate the issue to Level 4</a:t>
            </a:r>
          </a:p>
        </p:txBody>
      </p:sp>
      <p:sp>
        <p:nvSpPr>
          <p:cNvPr id="4" name="Slide Number Placeholder 3"/>
          <p:cNvSpPr>
            <a:spLocks noGrp="1"/>
          </p:cNvSpPr>
          <p:nvPr>
            <p:ph type="sldNum" sz="quarter" idx="12"/>
          </p:nvPr>
        </p:nvSpPr>
        <p:spPr/>
        <p:txBody>
          <a:bodyPr/>
          <a:lstStyle/>
          <a:p>
            <a:fld id="{2F0C4421-5918-4AA3-AE4A-C36EDD2FD6EB}" type="slidenum">
              <a:rPr lang="en-US" smtClean="0"/>
              <a:pPr/>
              <a:t>42</a:t>
            </a:fld>
            <a:endParaRPr lang="en-US" dirty="0"/>
          </a:p>
        </p:txBody>
      </p:sp>
    </p:spTree>
    <p:extLst>
      <p:ext uri="{BB962C8B-B14F-4D97-AF65-F5344CB8AC3E}">
        <p14:creationId xmlns="" xmlns:p14="http://schemas.microsoft.com/office/powerpoint/2010/main" val="28972932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Level 4 Action Plan</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43</a:t>
            </a:fld>
            <a:endParaRPr lang="en-US" dirty="0"/>
          </a:p>
        </p:txBody>
      </p:sp>
    </p:spTree>
    <p:extLst>
      <p:ext uri="{BB962C8B-B14F-4D97-AF65-F5344CB8AC3E}">
        <p14:creationId xmlns="" xmlns:p14="http://schemas.microsoft.com/office/powerpoint/2010/main" val="42343017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 4 Action Plan</a:t>
            </a:r>
            <a:endParaRPr lang="en-US" dirty="0"/>
          </a:p>
        </p:txBody>
      </p:sp>
      <p:sp>
        <p:nvSpPr>
          <p:cNvPr id="3" name="Content Placeholder 2"/>
          <p:cNvSpPr>
            <a:spLocks noGrp="1"/>
          </p:cNvSpPr>
          <p:nvPr>
            <p:ph sz="quarter" idx="1"/>
          </p:nvPr>
        </p:nvSpPr>
        <p:spPr/>
        <p:txBody>
          <a:bodyPr/>
          <a:lstStyle/>
          <a:p>
            <a:pPr marL="342900" indent="-342900">
              <a:buSzPct val="100000"/>
              <a:buFont typeface="+mj-lt"/>
              <a:buAutoNum type="arabicPeriod"/>
            </a:pPr>
            <a:r>
              <a:rPr lang="en-US" dirty="0" smtClean="0"/>
              <a:t>Search the TSDS Support Knowledge Base for a documented resolution</a:t>
            </a:r>
          </a:p>
          <a:p>
            <a:pPr marL="342900" indent="-342900">
              <a:buSzPct val="100000"/>
              <a:buFont typeface="+mj-lt"/>
              <a:buAutoNum type="arabicPeriod"/>
            </a:pPr>
            <a:r>
              <a:rPr lang="en-US" dirty="0" smtClean="0"/>
              <a:t>Review the user documentation for the target TSDS subsystem under the support materials in TIMS</a:t>
            </a:r>
          </a:p>
          <a:p>
            <a:pPr marL="342900" indent="-342900">
              <a:buSzPct val="100000"/>
              <a:buFont typeface="+mj-lt"/>
              <a:buAutoNum type="arabicPeriod"/>
            </a:pPr>
            <a:r>
              <a:rPr lang="en-US" dirty="0" smtClean="0"/>
              <a:t>Review the internal Knowledge Base</a:t>
            </a:r>
          </a:p>
          <a:p>
            <a:pPr marL="342900" indent="-342900">
              <a:buSzPct val="100000"/>
              <a:buFont typeface="+mj-lt"/>
              <a:buAutoNum type="arabicPeriod"/>
            </a:pPr>
            <a:r>
              <a:rPr lang="en-US" dirty="0" smtClean="0"/>
              <a:t>Execute the internal </a:t>
            </a:r>
            <a:r>
              <a:rPr lang="en-US" dirty="0"/>
              <a:t>p</a:t>
            </a:r>
            <a:r>
              <a:rPr lang="en-US" dirty="0" smtClean="0"/>
              <a:t>rocess </a:t>
            </a:r>
            <a:r>
              <a:rPr lang="en-US" dirty="0"/>
              <a:t>of source code </a:t>
            </a:r>
            <a:r>
              <a:rPr lang="en-US" dirty="0" smtClean="0"/>
              <a:t>fix and testing</a:t>
            </a:r>
            <a:endParaRPr lang="en-US" b="1" dirty="0"/>
          </a:p>
          <a:p>
            <a:pPr marL="342900" indent="-342900">
              <a:buSzPct val="100000"/>
              <a:buFont typeface="+mj-lt"/>
              <a:buAutoNum type="arabicPeriod"/>
            </a:pPr>
            <a:r>
              <a:rPr lang="en-US" dirty="0"/>
              <a:t>If necessary, contact other TEA </a:t>
            </a:r>
            <a:r>
              <a:rPr lang="en-US" dirty="0" smtClean="0"/>
              <a:t>and </a:t>
            </a:r>
            <a:r>
              <a:rPr lang="en-US" dirty="0"/>
              <a:t>SMEs for cross-team </a:t>
            </a:r>
            <a:r>
              <a:rPr lang="en-US" dirty="0" smtClean="0"/>
              <a:t>resolution</a:t>
            </a:r>
          </a:p>
          <a:p>
            <a:pPr marL="342900" indent="-342900">
              <a:buSzPct val="100000"/>
              <a:buFont typeface="+mj-lt"/>
              <a:buAutoNum type="arabicPeriod"/>
            </a:pPr>
            <a:r>
              <a:rPr lang="en-US" dirty="0" smtClean="0"/>
              <a:t>Identify a resolution to the issue</a:t>
            </a:r>
          </a:p>
          <a:p>
            <a:pPr marL="662940" lvl="1" indent="-342900">
              <a:buSzPct val="100000"/>
              <a:buFont typeface="+mj-lt"/>
              <a:buAutoNum type="arabicPeriod"/>
            </a:pPr>
            <a:r>
              <a:rPr lang="en-US" dirty="0" smtClean="0"/>
              <a:t>Document the resolution in the Knowledge Base repository</a:t>
            </a:r>
          </a:p>
          <a:p>
            <a:pPr marL="662940" lvl="1" indent="-342900">
              <a:buSzPct val="100000"/>
              <a:buFont typeface="+mj-lt"/>
              <a:buAutoNum type="arabicPeriod"/>
            </a:pPr>
            <a:r>
              <a:rPr lang="en-US" dirty="0"/>
              <a:t>C</a:t>
            </a:r>
            <a:r>
              <a:rPr lang="en-US" dirty="0" smtClean="0"/>
              <a:t>hange the status of the ticket to Resolved</a:t>
            </a:r>
          </a:p>
          <a:p>
            <a:pPr marL="342900" indent="-342900">
              <a:buSzPct val="100000"/>
              <a:buFont typeface="+mj-lt"/>
              <a:buAutoNum type="arabicPeriod"/>
            </a:pPr>
            <a:endParaRPr lang="en-US" dirty="0" smtClean="0"/>
          </a:p>
        </p:txBody>
      </p:sp>
      <p:sp>
        <p:nvSpPr>
          <p:cNvPr id="4" name="Slide Number Placeholder 3"/>
          <p:cNvSpPr>
            <a:spLocks noGrp="1"/>
          </p:cNvSpPr>
          <p:nvPr>
            <p:ph type="sldNum" sz="quarter" idx="12"/>
          </p:nvPr>
        </p:nvSpPr>
        <p:spPr/>
        <p:txBody>
          <a:bodyPr/>
          <a:lstStyle/>
          <a:p>
            <a:fld id="{2F0C4421-5918-4AA3-AE4A-C36EDD2FD6EB}" type="slidenum">
              <a:rPr lang="en-US" smtClean="0"/>
              <a:pPr/>
              <a:t>44</a:t>
            </a:fld>
            <a:endParaRPr lang="en-US" dirty="0"/>
          </a:p>
        </p:txBody>
      </p:sp>
    </p:spTree>
    <p:extLst>
      <p:ext uri="{BB962C8B-B14F-4D97-AF65-F5344CB8AC3E}">
        <p14:creationId xmlns="" xmlns:p14="http://schemas.microsoft.com/office/powerpoint/2010/main" val="28972932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TSDS Support Knowledge Base</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45</a:t>
            </a:fld>
            <a:endParaRPr lang="en-US" dirty="0"/>
          </a:p>
        </p:txBody>
      </p:sp>
    </p:spTree>
    <p:extLst>
      <p:ext uri="{BB962C8B-B14F-4D97-AF65-F5344CB8AC3E}">
        <p14:creationId xmlns="" xmlns:p14="http://schemas.microsoft.com/office/powerpoint/2010/main" val="290608543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TSDS Support Knowledge Base</a:t>
            </a:r>
            <a:endParaRPr lang="en-US" dirty="0"/>
          </a:p>
        </p:txBody>
      </p:sp>
      <p:sp>
        <p:nvSpPr>
          <p:cNvPr id="3" name="Content Placeholder 2"/>
          <p:cNvSpPr>
            <a:spLocks noGrp="1"/>
          </p:cNvSpPr>
          <p:nvPr>
            <p:ph sz="quarter" idx="1"/>
          </p:nvPr>
        </p:nvSpPr>
        <p:spPr/>
        <p:txBody>
          <a:bodyPr/>
          <a:lstStyle/>
          <a:p>
            <a:r>
              <a:rPr lang="en-US" dirty="0" smtClean="0"/>
              <a:t>The TSDS Support Knowledge Base is the first resource that should be checked when a potential issue is identified</a:t>
            </a:r>
          </a:p>
          <a:p>
            <a:r>
              <a:rPr lang="en-US" dirty="0" smtClean="0"/>
              <a:t>The </a:t>
            </a:r>
            <a:r>
              <a:rPr lang="en-US" dirty="0"/>
              <a:t>TSDS Support Knowledge Base </a:t>
            </a:r>
            <a:r>
              <a:rPr lang="en-US" dirty="0" smtClean="0"/>
              <a:t>is the catalogue of known issues that resulted in support tickets </a:t>
            </a:r>
          </a:p>
          <a:p>
            <a:pPr lvl="1"/>
            <a:r>
              <a:rPr lang="en-US" dirty="0" smtClean="0"/>
              <a:t>The Knowledge </a:t>
            </a:r>
            <a:r>
              <a:rPr lang="en-US" dirty="0"/>
              <a:t>B</a:t>
            </a:r>
            <a:r>
              <a:rPr lang="en-US" dirty="0" smtClean="0"/>
              <a:t>ase will provide a documented resolution	</a:t>
            </a:r>
          </a:p>
          <a:p>
            <a:r>
              <a:rPr lang="en-US" dirty="0" smtClean="0"/>
              <a:t>Level 3 is the support level responsible for cataloging issues and resolutions in the Knowledge Base repository</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46</a:t>
            </a:fld>
            <a:endParaRPr lang="en-US" dirty="0"/>
          </a:p>
        </p:txBody>
      </p:sp>
    </p:spTree>
    <p:extLst>
      <p:ext uri="{BB962C8B-B14F-4D97-AF65-F5344CB8AC3E}">
        <p14:creationId xmlns="" xmlns:p14="http://schemas.microsoft.com/office/powerpoint/2010/main" val="24709366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Accessing Support</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47</a:t>
            </a:fld>
            <a:endParaRPr lang="en-US" dirty="0"/>
          </a:p>
        </p:txBody>
      </p:sp>
      <p:sp>
        <p:nvSpPr>
          <p:cNvPr id="6" name="Content Placeholder 5"/>
          <p:cNvSpPr txBox="1">
            <a:spLocks/>
          </p:cNvSpPr>
          <p:nvPr/>
        </p:nvSpPr>
        <p:spPr>
          <a:xfrm>
            <a:off x="457200" y="1752600"/>
            <a:ext cx="8458200" cy="12954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a:t>Support can be accessed in the TSDS Portal</a:t>
            </a:r>
          </a:p>
          <a:p>
            <a:r>
              <a:rPr lang="en-US" dirty="0"/>
              <a:t>Note the location on the blue bar</a:t>
            </a:r>
          </a:p>
        </p:txBody>
      </p:sp>
      <p:pic>
        <p:nvPicPr>
          <p:cNvPr id="409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27125" y="3048000"/>
            <a:ext cx="6889750" cy="2889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2362200" y="4114800"/>
            <a:ext cx="838200" cy="53340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20034525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 Tools in the TSDS Portal</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48</a:t>
            </a:fld>
            <a:endParaRPr lang="en-US" dirty="0"/>
          </a:p>
        </p:txBody>
      </p:sp>
      <p:sp>
        <p:nvSpPr>
          <p:cNvPr id="6" name="Content Placeholder 5"/>
          <p:cNvSpPr>
            <a:spLocks noGrp="1"/>
          </p:cNvSpPr>
          <p:nvPr>
            <p:ph sz="quarter" idx="4294967295"/>
          </p:nvPr>
        </p:nvSpPr>
        <p:spPr>
          <a:xfrm>
            <a:off x="457200" y="1828800"/>
            <a:ext cx="8229600" cy="1828800"/>
          </a:xfrm>
          <a:prstGeom prst="rect">
            <a:avLst/>
          </a:prstGeom>
        </p:spPr>
        <p:txBody>
          <a:bodyPr/>
          <a:lstStyle/>
          <a:p>
            <a:r>
              <a:rPr lang="en-US" dirty="0"/>
              <a:t>Once inside the TSDS Portal, the </a:t>
            </a:r>
            <a:r>
              <a:rPr lang="en-US" dirty="0" smtClean="0"/>
              <a:t>ESC Champion should </a:t>
            </a:r>
            <a:r>
              <a:rPr lang="en-US" dirty="0"/>
              <a:t>click to log into TIMS. Once inside TIMS, the ESC Champion </a:t>
            </a:r>
            <a:r>
              <a:rPr lang="en-US" dirty="0" smtClean="0"/>
              <a:t>can </a:t>
            </a:r>
            <a:r>
              <a:rPr lang="en-US" dirty="0"/>
              <a:t>select Projects and View All Projects to see the following:</a:t>
            </a:r>
          </a:p>
          <a:p>
            <a:pPr lvl="1"/>
            <a:r>
              <a:rPr lang="en-US" dirty="0"/>
              <a:t>TSDS Knowledge Base</a:t>
            </a:r>
          </a:p>
          <a:p>
            <a:pPr lvl="1"/>
            <a:r>
              <a:rPr lang="en-US" dirty="0"/>
              <a:t>TSDS Support</a:t>
            </a:r>
          </a:p>
        </p:txBody>
      </p:sp>
      <p:pic>
        <p:nvPicPr>
          <p:cNvPr id="512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38213" y="3651250"/>
            <a:ext cx="7267575" cy="2749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4914309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Accessing the TSDS Support Knowledge Base</a:t>
            </a:r>
            <a:endParaRPr lang="en-US" sz="24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49</a:t>
            </a:fld>
            <a:endParaRPr lang="en-US" dirty="0"/>
          </a:p>
        </p:txBody>
      </p:sp>
      <p:sp>
        <p:nvSpPr>
          <p:cNvPr id="6" name="Content Placeholder 5"/>
          <p:cNvSpPr txBox="1">
            <a:spLocks/>
          </p:cNvSpPr>
          <p:nvPr/>
        </p:nvSpPr>
        <p:spPr>
          <a:xfrm>
            <a:off x="457200" y="1828800"/>
            <a:ext cx="8382000" cy="914400"/>
          </a:xfrm>
          <a:prstGeom prst="rect">
            <a:avLst/>
          </a:prstGeom>
        </p:spPr>
        <p:txBody>
          <a:bodyPr vert="horz">
            <a:noAutofit/>
          </a:bodyPr>
          <a:lstStyle>
            <a:lvl1pPr marL="320040" indent="-320040" algn="l" rtl="0" eaLnBrk="1" latinLnBrk="0" hangingPunct="1">
              <a:lnSpc>
                <a:spcPct val="106000"/>
              </a:lnSpc>
              <a:spcBef>
                <a:spcPts val="600"/>
              </a:spcBef>
              <a:spcAft>
                <a:spcPts val="300"/>
              </a:spcAft>
              <a:buClr>
                <a:schemeClr val="accent2"/>
              </a:buClr>
              <a:buSzPct val="60000"/>
              <a:buFont typeface="Wingdings"/>
              <a:buChar char=""/>
              <a:defRPr kumimoji="0" sz="1800" kern="1200">
                <a:solidFill>
                  <a:schemeClr val="tx1"/>
                </a:solidFill>
                <a:latin typeface="Arial" pitchFamily="34" charset="0"/>
                <a:ea typeface="+mn-ea"/>
                <a:cs typeface="Arial" pitchFamily="34" charset="0"/>
              </a:defRPr>
            </a:lvl1pPr>
            <a:lvl2pPr marL="640080" indent="-274320" algn="l" rtl="0" eaLnBrk="1" latinLnBrk="0" hangingPunct="1">
              <a:lnSpc>
                <a:spcPct val="106000"/>
              </a:lnSpc>
              <a:spcBef>
                <a:spcPts val="600"/>
              </a:spcBef>
              <a:spcAft>
                <a:spcPts val="300"/>
              </a:spcAft>
              <a:buClr>
                <a:schemeClr val="accent1"/>
              </a:buClr>
              <a:buSzPct val="70000"/>
              <a:buFont typeface="Wingdings 2"/>
              <a:buChar char=""/>
              <a:defRPr kumimoji="0" sz="1800" kern="1200">
                <a:solidFill>
                  <a:schemeClr val="tx1"/>
                </a:solidFill>
                <a:latin typeface="Arial" pitchFamily="34" charset="0"/>
                <a:ea typeface="+mn-ea"/>
                <a:cs typeface="Arial" pitchFamily="34" charset="0"/>
              </a:defRPr>
            </a:lvl2pPr>
            <a:lvl3pPr marL="914400" indent="-228600" algn="l" rtl="0" eaLnBrk="1" latinLnBrk="0" hangingPunct="1">
              <a:lnSpc>
                <a:spcPct val="106000"/>
              </a:lnSpc>
              <a:spcBef>
                <a:spcPts val="600"/>
              </a:spcBef>
              <a:spcAft>
                <a:spcPts val="300"/>
              </a:spcAft>
              <a:buClr>
                <a:schemeClr val="accent2"/>
              </a:buClr>
              <a:buSzPct val="75000"/>
              <a:buFont typeface="Wingdings"/>
              <a:buChar char=""/>
              <a:defRPr kumimoji="0" sz="1800" kern="1200">
                <a:solidFill>
                  <a:schemeClr val="tx1"/>
                </a:solidFill>
                <a:latin typeface="Arial" pitchFamily="34" charset="0"/>
                <a:ea typeface="+mn-ea"/>
                <a:cs typeface="Arial" pitchFamily="34" charset="0"/>
              </a:defRPr>
            </a:lvl3pPr>
            <a:lvl4pPr marL="1371600" indent="-228600" algn="l" rtl="0" eaLnBrk="1" latinLnBrk="0" hangingPunct="1">
              <a:lnSpc>
                <a:spcPct val="106000"/>
              </a:lnSpc>
              <a:spcBef>
                <a:spcPts val="600"/>
              </a:spcBef>
              <a:spcAft>
                <a:spcPts val="300"/>
              </a:spcAft>
              <a:buClr>
                <a:schemeClr val="accent3"/>
              </a:buClr>
              <a:buSzPct val="75000"/>
              <a:buFont typeface="Wingdings"/>
              <a:buChar char=""/>
              <a:defRPr kumimoji="0" sz="1800" kern="1200">
                <a:solidFill>
                  <a:schemeClr val="tx1"/>
                </a:solidFill>
                <a:latin typeface="Arial" pitchFamily="34" charset="0"/>
                <a:ea typeface="+mn-ea"/>
                <a:cs typeface="Arial" pitchFamily="34" charset="0"/>
              </a:defRPr>
            </a:lvl4pPr>
            <a:lvl5pPr marL="1828800" indent="-228600" algn="l" rtl="0" eaLnBrk="1" latinLnBrk="0" hangingPunct="1">
              <a:lnSpc>
                <a:spcPct val="106000"/>
              </a:lnSpc>
              <a:spcBef>
                <a:spcPts val="600"/>
              </a:spcBef>
              <a:spcAft>
                <a:spcPts val="300"/>
              </a:spcAft>
              <a:buClr>
                <a:schemeClr val="accent4"/>
              </a:buClr>
              <a:buSzPct val="65000"/>
              <a:buFont typeface="Wingdings"/>
              <a:buChar char=""/>
              <a:defRPr kumimoji="0" sz="18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r>
              <a:rPr lang="en-US" dirty="0"/>
              <a:t>Under Projects, TSDS Knowledge Base is one of the available options</a:t>
            </a:r>
          </a:p>
        </p:txBody>
      </p:sp>
      <p:pic>
        <p:nvPicPr>
          <p:cNvPr id="614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30300" y="2743200"/>
            <a:ext cx="6883400" cy="2987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2667000" y="4381500"/>
            <a:ext cx="2286000" cy="419100"/>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3216349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5</a:t>
            </a:fld>
            <a:endParaRPr lang="en-US" dirty="0"/>
          </a:p>
        </p:txBody>
      </p:sp>
      <p:sp>
        <p:nvSpPr>
          <p:cNvPr id="6" name="Content Placeholder 3"/>
          <p:cNvSpPr txBox="1">
            <a:spLocks/>
          </p:cNvSpPr>
          <p:nvPr/>
        </p:nvSpPr>
        <p:spPr>
          <a:xfrm>
            <a:off x="533400" y="1752600"/>
            <a:ext cx="8153400" cy="4495800"/>
          </a:xfrm>
          <a:prstGeom prst="rect">
            <a:avLst/>
          </a:prstGeom>
        </p:spPr>
        <p:txBody>
          <a:bodyPr vert="horz">
            <a:normAutofit fontScale="92500" lnSpcReduction="20000"/>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900" b="1" dirty="0" smtClean="0">
                <a:solidFill>
                  <a:schemeClr val="accent2"/>
                </a:solidFill>
              </a:rPr>
              <a:t>The participant will be able to:</a:t>
            </a:r>
          </a:p>
          <a:p>
            <a:pPr lvl="1">
              <a:lnSpc>
                <a:spcPct val="106000"/>
              </a:lnSpc>
              <a:spcBef>
                <a:spcPts val="600"/>
              </a:spcBef>
              <a:spcAft>
                <a:spcPts val="300"/>
              </a:spcAft>
            </a:pPr>
            <a:r>
              <a:rPr lang="en-US" sz="1900" dirty="0" smtClean="0"/>
              <a:t>Describe the TSDS Subsystems</a:t>
            </a:r>
          </a:p>
          <a:p>
            <a:pPr lvl="1">
              <a:lnSpc>
                <a:spcPct val="106000"/>
              </a:lnSpc>
              <a:spcBef>
                <a:spcPts val="600"/>
              </a:spcBef>
              <a:spcAft>
                <a:spcPts val="300"/>
              </a:spcAft>
            </a:pPr>
            <a:r>
              <a:rPr lang="en-US" sz="1900" dirty="0" smtClean="0"/>
              <a:t>Understand the roles and access levels for Level 3 support</a:t>
            </a:r>
          </a:p>
          <a:p>
            <a:pPr lvl="1">
              <a:lnSpc>
                <a:spcPct val="106000"/>
              </a:lnSpc>
              <a:spcBef>
                <a:spcPts val="600"/>
              </a:spcBef>
              <a:spcAft>
                <a:spcPts val="300"/>
              </a:spcAft>
            </a:pPr>
            <a:r>
              <a:rPr lang="en-US" sz="1900" dirty="0"/>
              <a:t>Articulate </a:t>
            </a:r>
            <a:r>
              <a:rPr lang="en-US" sz="1900" dirty="0" smtClean="0"/>
              <a:t>an understanding </a:t>
            </a:r>
            <a:r>
              <a:rPr lang="en-US" sz="1900" dirty="0"/>
              <a:t>of the TIMS process</a:t>
            </a:r>
          </a:p>
          <a:p>
            <a:pPr lvl="1">
              <a:lnSpc>
                <a:spcPct val="106000"/>
              </a:lnSpc>
              <a:spcBef>
                <a:spcPts val="600"/>
              </a:spcBef>
              <a:spcAft>
                <a:spcPts val="300"/>
              </a:spcAft>
            </a:pPr>
            <a:r>
              <a:rPr lang="en-US" sz="1900" dirty="0" smtClean="0"/>
              <a:t>Access and navigate the TSDS Support Knowledge Base, including how to catalogue data and system issues in the repository</a:t>
            </a:r>
          </a:p>
          <a:p>
            <a:pPr lvl="1">
              <a:lnSpc>
                <a:spcPct val="106000"/>
              </a:lnSpc>
              <a:spcBef>
                <a:spcPts val="600"/>
              </a:spcBef>
              <a:spcAft>
                <a:spcPts val="300"/>
              </a:spcAft>
            </a:pPr>
            <a:r>
              <a:rPr lang="en-US" sz="1900" dirty="0" smtClean="0"/>
              <a:t>Access the support documentation in TIMS, including the internal Knowledge Base</a:t>
            </a:r>
          </a:p>
          <a:p>
            <a:pPr lvl="1">
              <a:lnSpc>
                <a:spcPct val="106000"/>
              </a:lnSpc>
              <a:spcBef>
                <a:spcPts val="600"/>
              </a:spcBef>
              <a:spcAft>
                <a:spcPts val="300"/>
              </a:spcAft>
            </a:pPr>
            <a:r>
              <a:rPr lang="en-US" sz="1900" dirty="0"/>
              <a:t>Understand how to troubleshoot </a:t>
            </a:r>
            <a:r>
              <a:rPr lang="en-US" sz="1900" dirty="0" smtClean="0"/>
              <a:t>data </a:t>
            </a:r>
            <a:r>
              <a:rPr lang="en-US" sz="1900" dirty="0"/>
              <a:t>and system issues </a:t>
            </a:r>
            <a:r>
              <a:rPr lang="en-US" sz="1900" dirty="0" smtClean="0"/>
              <a:t>for each of the TSDS Subsystems</a:t>
            </a:r>
          </a:p>
          <a:p>
            <a:pPr lvl="1">
              <a:lnSpc>
                <a:spcPct val="106000"/>
              </a:lnSpc>
              <a:spcBef>
                <a:spcPts val="600"/>
              </a:spcBef>
              <a:spcAft>
                <a:spcPts val="300"/>
              </a:spcAft>
            </a:pPr>
            <a:r>
              <a:rPr lang="en-US" sz="1900" dirty="0" smtClean="0"/>
              <a:t>Leverage Technical Coaches</a:t>
            </a:r>
          </a:p>
          <a:p>
            <a:pPr lvl="1">
              <a:lnSpc>
                <a:spcPct val="106000"/>
              </a:lnSpc>
              <a:spcBef>
                <a:spcPts val="600"/>
              </a:spcBef>
              <a:spcAft>
                <a:spcPts val="300"/>
              </a:spcAft>
            </a:pPr>
            <a:r>
              <a:rPr lang="en-US" sz="1900" dirty="0" smtClean="0"/>
              <a:t>Leverage Level  3 and 4 Support Contacts and SMEs</a:t>
            </a:r>
          </a:p>
          <a:p>
            <a:pPr lvl="1">
              <a:lnSpc>
                <a:spcPct val="106000"/>
              </a:lnSpc>
              <a:spcBef>
                <a:spcPts val="600"/>
              </a:spcBef>
              <a:spcAft>
                <a:spcPts val="300"/>
              </a:spcAft>
            </a:pPr>
            <a:r>
              <a:rPr lang="en-US" sz="1900" dirty="0" smtClean="0"/>
              <a:t>Employ best practices to support the work flow in TIMS and escalating issues to Level 4</a:t>
            </a:r>
          </a:p>
          <a:p>
            <a:pPr marL="0" indent="0">
              <a:buFont typeface="Wingdings"/>
              <a:buNone/>
            </a:pPr>
            <a:endParaRPr lang="en-US" sz="2400" dirty="0"/>
          </a:p>
        </p:txBody>
      </p:sp>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Course Objectives</a:t>
            </a:r>
            <a:endParaRPr lang="en-US" dirty="0"/>
          </a:p>
        </p:txBody>
      </p:sp>
    </p:spTree>
    <p:extLst>
      <p:ext uri="{BB962C8B-B14F-4D97-AF65-F5344CB8AC3E}">
        <p14:creationId xmlns="" xmlns:p14="http://schemas.microsoft.com/office/powerpoint/2010/main" val="388374021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Navigating the </a:t>
            </a:r>
            <a:r>
              <a:rPr lang="en-US" sz="2400" dirty="0"/>
              <a:t>TSDS Support Knowledge Base </a:t>
            </a:r>
          </a:p>
        </p:txBody>
      </p:sp>
      <p:sp>
        <p:nvSpPr>
          <p:cNvPr id="4" name="Slide Number Placeholder 3"/>
          <p:cNvSpPr>
            <a:spLocks noGrp="1"/>
          </p:cNvSpPr>
          <p:nvPr>
            <p:ph type="sldNum" sz="quarter" idx="12"/>
          </p:nvPr>
        </p:nvSpPr>
        <p:spPr/>
        <p:txBody>
          <a:bodyPr/>
          <a:lstStyle/>
          <a:p>
            <a:fld id="{2F0C4421-5918-4AA3-AE4A-C36EDD2FD6EB}" type="slidenum">
              <a:rPr lang="en-US" smtClean="0"/>
              <a:pPr/>
              <a:t>50</a:t>
            </a:fld>
            <a:endParaRPr lang="en-US" dirty="0"/>
          </a:p>
        </p:txBody>
      </p:sp>
      <p:sp>
        <p:nvSpPr>
          <p:cNvPr id="6" name="Content Placeholder 5"/>
          <p:cNvSpPr>
            <a:spLocks noGrp="1"/>
          </p:cNvSpPr>
          <p:nvPr>
            <p:ph sz="quarter" idx="4294967295"/>
          </p:nvPr>
        </p:nvSpPr>
        <p:spPr>
          <a:xfrm>
            <a:off x="457200" y="1828800"/>
            <a:ext cx="8382000" cy="1447800"/>
          </a:xfrm>
          <a:prstGeom prst="rect">
            <a:avLst/>
          </a:prstGeom>
        </p:spPr>
        <p:txBody>
          <a:bodyPr/>
          <a:lstStyle/>
          <a:p>
            <a:r>
              <a:rPr lang="en-US" dirty="0"/>
              <a:t>The TSDS Support Knowledge Base is located inside TIMS.</a:t>
            </a:r>
          </a:p>
          <a:p>
            <a:r>
              <a:rPr lang="en-US" dirty="0"/>
              <a:t>Search for documentation using common terms</a:t>
            </a:r>
          </a:p>
          <a:p>
            <a:r>
              <a:rPr lang="en-US" dirty="0"/>
              <a:t>Scroll through the list of topics using the section called Labels</a:t>
            </a:r>
          </a:p>
        </p:txBody>
      </p:sp>
      <p:pic>
        <p:nvPicPr>
          <p:cNvPr id="7"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371600" y="3200400"/>
            <a:ext cx="6700838" cy="3067050"/>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
        <p:nvSpPr>
          <p:cNvPr id="9" name="Right Arrow 8"/>
          <p:cNvSpPr/>
          <p:nvPr/>
        </p:nvSpPr>
        <p:spPr>
          <a:xfrm flipH="1">
            <a:off x="7828893" y="3200400"/>
            <a:ext cx="685800" cy="152400"/>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858000" y="3048000"/>
            <a:ext cx="1371600" cy="457200"/>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371600" y="4495800"/>
            <a:ext cx="1066800" cy="238125"/>
          </a:xfrm>
          <a:prstGeom prst="rect">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685800" y="4554428"/>
            <a:ext cx="685800" cy="119062"/>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7881288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TSDS Support Knowledge Base</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51</a:t>
            </a:fld>
            <a:endParaRPr lang="en-US" dirty="0"/>
          </a:p>
        </p:txBody>
      </p:sp>
    </p:spTree>
    <p:extLst>
      <p:ext uri="{BB962C8B-B14F-4D97-AF65-F5344CB8AC3E}">
        <p14:creationId xmlns="" xmlns:p14="http://schemas.microsoft.com/office/powerpoint/2010/main" val="55951641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381000"/>
            <a:ext cx="6858000" cy="838200"/>
          </a:xfrm>
          <a:prstGeom prst="rect">
            <a:avLst/>
          </a:prstGeom>
        </p:spPr>
        <p:txBody>
          <a:bodyPr>
            <a:normAutofit/>
          </a:bodyPr>
          <a:lstStyle/>
          <a:p>
            <a:r>
              <a:rPr lang="en-US" sz="2400" dirty="0" smtClean="0"/>
              <a:t>Guided Practice: TSDS Support Knowledge Base</a:t>
            </a:r>
            <a:endParaRPr lang="en-US" sz="2400" dirty="0"/>
          </a:p>
        </p:txBody>
      </p:sp>
      <p:sp>
        <p:nvSpPr>
          <p:cNvPr id="6"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52</a:t>
            </a:fld>
            <a:endParaRPr lang="en-US" sz="1200" dirty="0"/>
          </a:p>
        </p:txBody>
      </p:sp>
      <p:sp>
        <p:nvSpPr>
          <p:cNvPr id="8" name="Content Placeholder 3"/>
          <p:cNvSpPr>
            <a:spLocks noGrp="1"/>
          </p:cNvSpPr>
          <p:nvPr>
            <p:ph sz="quarter" idx="4294967295"/>
          </p:nvPr>
        </p:nvSpPr>
        <p:spPr>
          <a:xfrm>
            <a:off x="304800" y="1828800"/>
            <a:ext cx="8458200" cy="4419600"/>
          </a:xfrm>
        </p:spPr>
        <p:txBody>
          <a:bodyPr>
            <a:noAutofit/>
          </a:bodyPr>
          <a:lstStyle/>
          <a:p>
            <a:r>
              <a:rPr lang="en-US" dirty="0" smtClean="0"/>
              <a:t>Let’s complete an activity together to review how to leverage the TSDS Support Knowledge Base</a:t>
            </a:r>
          </a:p>
          <a:p>
            <a:r>
              <a:rPr lang="en-US" dirty="0" smtClean="0"/>
              <a:t>This activity will be a narrated tutorial and requires your participation</a:t>
            </a:r>
          </a:p>
          <a:p>
            <a:r>
              <a:rPr lang="en-US" dirty="0" smtClean="0"/>
              <a:t>Log in to Project Share and access the simulation under Course </a:t>
            </a:r>
            <a:r>
              <a:rPr lang="en-US" dirty="0"/>
              <a:t>4</a:t>
            </a:r>
            <a:r>
              <a:rPr lang="en-US" dirty="0" smtClean="0"/>
              <a:t> Resources</a:t>
            </a:r>
          </a:p>
          <a:p>
            <a:endParaRPr lang="en-US" sz="2200" dirty="0"/>
          </a:p>
          <a:p>
            <a:endParaRPr lang="en-US" sz="22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Knowledge Base Simulation</a:t>
            </a:r>
            <a:endParaRPr lang="en-US" sz="2400" b="1" dirty="0">
              <a:solidFill>
                <a:srgbClr val="FFFFFF"/>
              </a:solidFill>
            </a:endParaRPr>
          </a:p>
        </p:txBody>
      </p:sp>
    </p:spTree>
    <p:extLst>
      <p:ext uri="{BB962C8B-B14F-4D97-AF65-F5344CB8AC3E}">
        <p14:creationId xmlns="" xmlns:p14="http://schemas.microsoft.com/office/powerpoint/2010/main" val="264855540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Requesting additions to Knowledge Base Articles</a:t>
            </a:r>
            <a:endParaRPr lang="en-US" dirty="0"/>
          </a:p>
        </p:txBody>
      </p:sp>
      <p:sp>
        <p:nvSpPr>
          <p:cNvPr id="3" name="Slide Number Placeholder 2"/>
          <p:cNvSpPr>
            <a:spLocks noGrp="1"/>
          </p:cNvSpPr>
          <p:nvPr>
            <p:ph type="sldNum" sz="quarter" idx="11"/>
          </p:nvPr>
        </p:nvSpPr>
        <p:spPr/>
        <p:txBody>
          <a:bodyPr>
            <a:normAutofit fontScale="92500" lnSpcReduction="20000"/>
          </a:bodyPr>
          <a:lstStyle/>
          <a:p>
            <a:fld id="{25037DA4-2335-4A87-8586-64B2BAB08211}" type="slidenum">
              <a:rPr lang="en-US" smtClean="0"/>
              <a:pPr/>
              <a:t>53</a:t>
            </a:fld>
            <a:endParaRPr lang="en-US" dirty="0"/>
          </a:p>
        </p:txBody>
      </p:sp>
    </p:spTree>
    <p:extLst>
      <p:ext uri="{BB962C8B-B14F-4D97-AF65-F5344CB8AC3E}">
        <p14:creationId xmlns="" xmlns:p14="http://schemas.microsoft.com/office/powerpoint/2010/main" val="38276982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dirty="0"/>
              <a:t>Requesting additions to Knowledge Base Articles</a:t>
            </a:r>
          </a:p>
        </p:txBody>
      </p:sp>
      <p:sp>
        <p:nvSpPr>
          <p:cNvPr id="3" name="Content Placeholder 2"/>
          <p:cNvSpPr>
            <a:spLocks noGrp="1"/>
          </p:cNvSpPr>
          <p:nvPr>
            <p:ph sz="quarter" idx="1"/>
          </p:nvPr>
        </p:nvSpPr>
        <p:spPr/>
        <p:txBody>
          <a:bodyPr/>
          <a:lstStyle/>
          <a:p>
            <a:r>
              <a:rPr lang="en-US" sz="1600" dirty="0" smtClean="0"/>
              <a:t>Procedures have been designed to allow the </a:t>
            </a:r>
            <a:r>
              <a:rPr lang="en-US" sz="1600" dirty="0"/>
              <a:t>E</a:t>
            </a:r>
            <a:r>
              <a:rPr lang="en-US" sz="1600" dirty="0" smtClean="0"/>
              <a:t>SC Champion to submit requests for adding Knowledge Base Articles as resolutions for identified knowledge gaps.</a:t>
            </a:r>
          </a:p>
          <a:p>
            <a:r>
              <a:rPr lang="en-US" sz="1600" dirty="0"/>
              <a:t>Use these qualifying questions before submitting a Knowledge Base Article request.  Some situations may simply require coaching for the learning part.  However, if ‘Yes’ is the answer to the majority of the questions below, then a Knowledge Base Article is likely needed. </a:t>
            </a:r>
          </a:p>
          <a:p>
            <a:pPr lvl="1"/>
            <a:r>
              <a:rPr lang="en-US" sz="1600" dirty="0"/>
              <a:t>Is it outlining a step action process?</a:t>
            </a:r>
          </a:p>
          <a:p>
            <a:pPr lvl="1"/>
            <a:r>
              <a:rPr lang="en-US" sz="1600" dirty="0"/>
              <a:t>Is the information or procedures frequently needed or used for daily operations?</a:t>
            </a:r>
          </a:p>
          <a:p>
            <a:pPr lvl="1"/>
            <a:r>
              <a:rPr lang="en-US" sz="1600" dirty="0"/>
              <a:t>Will the information provide clear and concise instructions for all audiences?</a:t>
            </a:r>
          </a:p>
          <a:p>
            <a:pPr lvl="1"/>
            <a:r>
              <a:rPr lang="en-US" sz="1600" dirty="0"/>
              <a:t>Does it impact multiple levels/departments or is it isolated to a limited audience?</a:t>
            </a:r>
          </a:p>
          <a:p>
            <a:pPr lvl="1"/>
            <a:r>
              <a:rPr lang="en-US" sz="1600" dirty="0"/>
              <a:t>Does it apply to one or more of the major TSDS components</a:t>
            </a:r>
            <a:r>
              <a:rPr lang="en-US" sz="1600" dirty="0" smtClean="0"/>
              <a:t>?</a:t>
            </a:r>
            <a:endParaRPr lang="en-US" sz="1600"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54</a:t>
            </a:fld>
            <a:endParaRPr lang="en-US" dirty="0"/>
          </a:p>
        </p:txBody>
      </p:sp>
    </p:spTree>
    <p:extLst>
      <p:ext uri="{BB962C8B-B14F-4D97-AF65-F5344CB8AC3E}">
        <p14:creationId xmlns="" xmlns:p14="http://schemas.microsoft.com/office/powerpoint/2010/main" val="23162021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dirty="0"/>
              <a:t>Knowledge Base </a:t>
            </a:r>
            <a:r>
              <a:rPr lang="en-US" dirty="0" smtClean="0"/>
              <a:t>Article Request Template</a:t>
            </a:r>
            <a:endParaRPr lang="en-US" dirty="0"/>
          </a:p>
        </p:txBody>
      </p:sp>
      <p:sp>
        <p:nvSpPr>
          <p:cNvPr id="3" name="Content Placeholder 2"/>
          <p:cNvSpPr>
            <a:spLocks noGrp="1"/>
          </p:cNvSpPr>
          <p:nvPr>
            <p:ph sz="quarter" idx="1"/>
          </p:nvPr>
        </p:nvSpPr>
        <p:spPr>
          <a:xfrm>
            <a:off x="533400" y="1752600"/>
            <a:ext cx="2895600" cy="3645136"/>
          </a:xfrm>
        </p:spPr>
        <p:txBody>
          <a:bodyPr/>
          <a:lstStyle/>
          <a:p>
            <a:r>
              <a:rPr lang="en-US" dirty="0" smtClean="0"/>
              <a:t>The TSDS Knowledge Base Article Request Template has been designed for LEAs, ESCs, Tech Coaches and TEA to use when  considering new articles to be added to the existing Knowledge Base.</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55</a:t>
            </a:fld>
            <a:endParaRPr lang="en-US" dirty="0"/>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657600" y="1752600"/>
            <a:ext cx="4800600" cy="3645136"/>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Tree>
    <p:extLst>
      <p:ext uri="{BB962C8B-B14F-4D97-AF65-F5344CB8AC3E}">
        <p14:creationId xmlns="" xmlns:p14="http://schemas.microsoft.com/office/powerpoint/2010/main" val="18372073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Base Procedures-ESC	</a:t>
            </a:r>
            <a:endParaRPr lang="en-US" dirty="0"/>
          </a:p>
        </p:txBody>
      </p:sp>
      <p:sp>
        <p:nvSpPr>
          <p:cNvPr id="3" name="Content Placeholder 2"/>
          <p:cNvSpPr>
            <a:spLocks noGrp="1"/>
          </p:cNvSpPr>
          <p:nvPr>
            <p:ph sz="quarter" idx="1"/>
          </p:nvPr>
        </p:nvSpPr>
        <p:spPr/>
        <p:txBody>
          <a:bodyPr/>
          <a:lstStyle/>
          <a:p>
            <a:r>
              <a:rPr lang="en-US" dirty="0" smtClean="0"/>
              <a:t>Using the </a:t>
            </a:r>
            <a:r>
              <a:rPr lang="en-US" b="1" dirty="0"/>
              <a:t>TSDS Knowledge Base Article Request </a:t>
            </a:r>
            <a:r>
              <a:rPr lang="en-US" b="1" dirty="0" smtClean="0"/>
              <a:t>Template</a:t>
            </a:r>
            <a:r>
              <a:rPr lang="en-US" dirty="0" smtClean="0"/>
              <a:t>, the ESC Champion should: </a:t>
            </a:r>
          </a:p>
          <a:p>
            <a:pPr lvl="1"/>
            <a:r>
              <a:rPr lang="en-US" dirty="0"/>
              <a:t>Identify knowledge gap based from needs analysis or request received from LEA Steward.</a:t>
            </a:r>
            <a:endParaRPr lang="en-US" sz="2800" dirty="0"/>
          </a:p>
          <a:p>
            <a:pPr lvl="1"/>
            <a:r>
              <a:rPr lang="en-US" dirty="0"/>
              <a:t>Is Training/Knowledge Base article update needed?</a:t>
            </a:r>
            <a:endParaRPr lang="en-US" sz="2800" dirty="0"/>
          </a:p>
          <a:p>
            <a:pPr lvl="1"/>
            <a:r>
              <a:rPr lang="en-US" b="1" dirty="0"/>
              <a:t>Yes</a:t>
            </a:r>
            <a:r>
              <a:rPr lang="en-US" dirty="0"/>
              <a:t>: </a:t>
            </a:r>
            <a:r>
              <a:rPr lang="en-US" dirty="0" smtClean="0"/>
              <a:t>Complete </a:t>
            </a:r>
            <a:r>
              <a:rPr lang="en-US" dirty="0"/>
              <a:t>TSDS Training Request or Knowledge Base template. (</a:t>
            </a:r>
            <a:r>
              <a:rPr lang="en-US" b="1" dirty="0"/>
              <a:t>note</a:t>
            </a:r>
            <a:r>
              <a:rPr lang="en-US" dirty="0"/>
              <a:t>: ESC Champion can still submit a training or KB article request when you coach an LEA Steward</a:t>
            </a:r>
            <a:r>
              <a:rPr lang="en-US" dirty="0" smtClean="0"/>
              <a:t>)</a:t>
            </a:r>
            <a:endParaRPr lang="en-US" sz="2800" dirty="0"/>
          </a:p>
          <a:p>
            <a:pPr lvl="1"/>
            <a:r>
              <a:rPr lang="en-US" b="1" dirty="0"/>
              <a:t>No</a:t>
            </a:r>
            <a:r>
              <a:rPr lang="en-US" dirty="0"/>
              <a:t>:  </a:t>
            </a:r>
            <a:r>
              <a:rPr lang="en-US" dirty="0" smtClean="0"/>
              <a:t>Develop </a:t>
            </a:r>
            <a:r>
              <a:rPr lang="en-US" dirty="0"/>
              <a:t>and/or Coach LEA on knowledge gap.</a:t>
            </a:r>
            <a:endParaRPr lang="en-US" sz="2800"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56</a:t>
            </a:fld>
            <a:endParaRPr lang="en-US" dirty="0"/>
          </a:p>
        </p:txBody>
      </p:sp>
    </p:spTree>
    <p:extLst>
      <p:ext uri="{BB962C8B-B14F-4D97-AF65-F5344CB8AC3E}">
        <p14:creationId xmlns="" xmlns:p14="http://schemas.microsoft.com/office/powerpoint/2010/main" val="24405288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dirty="0"/>
              <a:t>Knowledge Base </a:t>
            </a:r>
            <a:r>
              <a:rPr lang="en-US" dirty="0" smtClean="0"/>
              <a:t>Procedures - Technical Coaches</a:t>
            </a:r>
            <a:endParaRPr lang="en-US" dirty="0"/>
          </a:p>
        </p:txBody>
      </p:sp>
      <p:sp>
        <p:nvSpPr>
          <p:cNvPr id="3" name="Content Placeholder 2"/>
          <p:cNvSpPr>
            <a:spLocks noGrp="1"/>
          </p:cNvSpPr>
          <p:nvPr>
            <p:ph sz="quarter" idx="1"/>
          </p:nvPr>
        </p:nvSpPr>
        <p:spPr/>
        <p:txBody>
          <a:bodyPr/>
          <a:lstStyle/>
          <a:p>
            <a:r>
              <a:rPr lang="en-US" dirty="0"/>
              <a:t>Technical Coaches:</a:t>
            </a:r>
          </a:p>
          <a:p>
            <a:pPr lvl="1"/>
            <a:r>
              <a:rPr lang="en-US" dirty="0"/>
              <a:t>Identify knowledge gap based from needs analysis or request received from ESC Champion.</a:t>
            </a:r>
          </a:p>
          <a:p>
            <a:pPr lvl="2"/>
            <a:r>
              <a:rPr lang="en-US" dirty="0"/>
              <a:t>Is Training/Knowledge Base article update needed?</a:t>
            </a:r>
          </a:p>
          <a:p>
            <a:pPr lvl="2"/>
            <a:r>
              <a:rPr lang="en-US" b="1" dirty="0"/>
              <a:t>Yes</a:t>
            </a:r>
            <a:r>
              <a:rPr lang="en-US" dirty="0"/>
              <a:t>: </a:t>
            </a:r>
          </a:p>
          <a:p>
            <a:pPr lvl="2"/>
            <a:r>
              <a:rPr lang="en-US" dirty="0"/>
              <a:t>Complete TSDS Training Request or Knowledge Base template. (</a:t>
            </a:r>
            <a:r>
              <a:rPr lang="en-US" b="1" dirty="0"/>
              <a:t>note</a:t>
            </a:r>
            <a:r>
              <a:rPr lang="en-US" dirty="0"/>
              <a:t>: Coach can still submit a training or KB article request when you coach an ESC Champion</a:t>
            </a:r>
            <a:r>
              <a:rPr lang="en-US" dirty="0" smtClean="0"/>
              <a:t>)</a:t>
            </a:r>
            <a:endParaRPr lang="en-US" dirty="0"/>
          </a:p>
          <a:p>
            <a:pPr lvl="2"/>
            <a:r>
              <a:rPr lang="en-US" b="1" dirty="0"/>
              <a:t>No</a:t>
            </a:r>
            <a:r>
              <a:rPr lang="en-US" dirty="0"/>
              <a:t>:  </a:t>
            </a:r>
          </a:p>
          <a:p>
            <a:pPr lvl="2"/>
            <a:r>
              <a:rPr lang="en-US" dirty="0"/>
              <a:t>Develop and/or Coach ESC Champion on knowledge gap</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57</a:t>
            </a:fld>
            <a:endParaRPr lang="en-US" dirty="0"/>
          </a:p>
        </p:txBody>
      </p:sp>
    </p:spTree>
    <p:extLst>
      <p:ext uri="{BB962C8B-B14F-4D97-AF65-F5344CB8AC3E}">
        <p14:creationId xmlns="" xmlns:p14="http://schemas.microsoft.com/office/powerpoint/2010/main" val="18754327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dirty="0"/>
              <a:t>Knowledge Base Procedures </a:t>
            </a:r>
            <a:r>
              <a:rPr lang="en-US" dirty="0" smtClean="0"/>
              <a:t>– </a:t>
            </a:r>
            <a:br>
              <a:rPr lang="en-US" dirty="0" smtClean="0"/>
            </a:br>
            <a:r>
              <a:rPr lang="en-US" dirty="0" smtClean="0"/>
              <a:t>Level 3 Support</a:t>
            </a:r>
            <a:endParaRPr lang="en-US" dirty="0"/>
          </a:p>
        </p:txBody>
      </p:sp>
      <p:sp>
        <p:nvSpPr>
          <p:cNvPr id="3" name="Content Placeholder 2"/>
          <p:cNvSpPr>
            <a:spLocks noGrp="1"/>
          </p:cNvSpPr>
          <p:nvPr>
            <p:ph sz="quarter" idx="1"/>
          </p:nvPr>
        </p:nvSpPr>
        <p:spPr>
          <a:xfrm>
            <a:off x="533400" y="1676400"/>
            <a:ext cx="8153400" cy="4495800"/>
          </a:xfrm>
        </p:spPr>
        <p:txBody>
          <a:bodyPr/>
          <a:lstStyle/>
          <a:p>
            <a:r>
              <a:rPr lang="en-US" sz="1400" dirty="0"/>
              <a:t>Level 3 Support/Training Group:</a:t>
            </a:r>
          </a:p>
          <a:p>
            <a:pPr lvl="0"/>
            <a:r>
              <a:rPr lang="en-US" sz="1400" dirty="0"/>
              <a:t>Identify knowledge gap based from needs analysis or request received from ESC Champion or Technical Coach.</a:t>
            </a:r>
          </a:p>
          <a:p>
            <a:pPr lvl="0"/>
            <a:r>
              <a:rPr lang="en-US" sz="1400" dirty="0"/>
              <a:t>Analyze for Knowledge Base or Training solution.</a:t>
            </a:r>
          </a:p>
          <a:p>
            <a:pPr lvl="0"/>
            <a:r>
              <a:rPr lang="en-US" sz="1400" dirty="0"/>
              <a:t>Knowledge Base or Training solution?</a:t>
            </a:r>
          </a:p>
          <a:p>
            <a:r>
              <a:rPr lang="en-US" sz="1400" b="1" dirty="0" smtClean="0"/>
              <a:t>If Knowledge Base article is the preferred solution</a:t>
            </a:r>
            <a:r>
              <a:rPr lang="en-US" sz="1400" dirty="0" smtClean="0"/>
              <a:t>: </a:t>
            </a:r>
            <a:endParaRPr lang="en-US" sz="1400" dirty="0"/>
          </a:p>
          <a:p>
            <a:pPr lvl="1"/>
            <a:r>
              <a:rPr lang="en-US" sz="1400" dirty="0"/>
              <a:t>Create, review and/or edit Knowledge Base article submitted.</a:t>
            </a:r>
          </a:p>
          <a:p>
            <a:pPr lvl="1"/>
            <a:r>
              <a:rPr lang="en-US" sz="1400" dirty="0"/>
              <a:t>Communicate update to ESC Champion and/or Technical Coaches.</a:t>
            </a:r>
          </a:p>
          <a:p>
            <a:pPr lvl="1"/>
            <a:r>
              <a:rPr lang="en-US" sz="1400" dirty="0"/>
              <a:t>Evaluate and document</a:t>
            </a:r>
            <a:r>
              <a:rPr lang="en-US" sz="1400" dirty="0" smtClean="0"/>
              <a:t>.</a:t>
            </a:r>
            <a:endParaRPr lang="en-US" sz="1400"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58</a:t>
            </a:fld>
            <a:endParaRPr lang="en-US" dirty="0"/>
          </a:p>
        </p:txBody>
      </p:sp>
    </p:spTree>
    <p:extLst>
      <p:ext uri="{BB962C8B-B14F-4D97-AF65-F5344CB8AC3E}">
        <p14:creationId xmlns="" xmlns:p14="http://schemas.microsoft.com/office/powerpoint/2010/main" val="23490466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dirty="0"/>
              <a:t>Knowledge Base Procedures – </a:t>
            </a:r>
            <a:br>
              <a:rPr lang="en-US" dirty="0"/>
            </a:br>
            <a:r>
              <a:rPr lang="en-US" dirty="0"/>
              <a:t>Level 3 Support</a:t>
            </a:r>
          </a:p>
        </p:txBody>
      </p:sp>
      <p:sp>
        <p:nvSpPr>
          <p:cNvPr id="3" name="Content Placeholder 2"/>
          <p:cNvSpPr>
            <a:spLocks noGrp="1"/>
          </p:cNvSpPr>
          <p:nvPr>
            <p:ph sz="quarter" idx="1"/>
          </p:nvPr>
        </p:nvSpPr>
        <p:spPr/>
        <p:txBody>
          <a:bodyPr/>
          <a:lstStyle/>
          <a:p>
            <a:r>
              <a:rPr lang="en-US" sz="1400" dirty="0"/>
              <a:t>Level 3 Support/Training Group:</a:t>
            </a:r>
          </a:p>
          <a:p>
            <a:pPr lvl="0"/>
            <a:r>
              <a:rPr lang="en-US" sz="1400" dirty="0"/>
              <a:t>Identify knowledge gap based from needs analysis or request received from ESC Champion or Technical Coach.</a:t>
            </a:r>
          </a:p>
          <a:p>
            <a:pPr lvl="0"/>
            <a:r>
              <a:rPr lang="en-US" sz="1400" dirty="0"/>
              <a:t>Analyze for Knowledge Base or Training solution.</a:t>
            </a:r>
          </a:p>
          <a:p>
            <a:pPr lvl="0"/>
            <a:r>
              <a:rPr lang="en-US" sz="1400" dirty="0"/>
              <a:t>Knowledge Base or Training solution</a:t>
            </a:r>
            <a:r>
              <a:rPr lang="en-US" sz="1400" dirty="0" smtClean="0"/>
              <a:t>?</a:t>
            </a:r>
          </a:p>
          <a:p>
            <a:pPr lvl="0"/>
            <a:r>
              <a:rPr lang="en-US" sz="1400" b="1" dirty="0" smtClean="0"/>
              <a:t>If Training is the preferred solution:</a:t>
            </a:r>
            <a:endParaRPr lang="en-US" sz="1400" dirty="0"/>
          </a:p>
          <a:p>
            <a:pPr lvl="1"/>
            <a:r>
              <a:rPr lang="en-US" sz="1400" dirty="0"/>
              <a:t>Develop training materials (KB article if necessary).</a:t>
            </a:r>
          </a:p>
          <a:p>
            <a:pPr lvl="1"/>
            <a:r>
              <a:rPr lang="en-US" sz="1400" dirty="0"/>
              <a:t>Perform quality review of materials.</a:t>
            </a:r>
          </a:p>
          <a:p>
            <a:pPr lvl="1"/>
            <a:r>
              <a:rPr lang="en-US" sz="1400" dirty="0"/>
              <a:t>Conduct internal pilot training 9if necessary).</a:t>
            </a:r>
          </a:p>
          <a:p>
            <a:pPr lvl="1"/>
            <a:r>
              <a:rPr lang="en-US" sz="1400" dirty="0"/>
              <a:t>Deliver training.</a:t>
            </a:r>
          </a:p>
        </p:txBody>
      </p:sp>
      <p:sp>
        <p:nvSpPr>
          <p:cNvPr id="4" name="Slide Number Placeholder 3"/>
          <p:cNvSpPr>
            <a:spLocks noGrp="1"/>
          </p:cNvSpPr>
          <p:nvPr>
            <p:ph type="sldNum" sz="quarter" idx="12"/>
          </p:nvPr>
        </p:nvSpPr>
        <p:spPr/>
        <p:txBody>
          <a:bodyPr/>
          <a:lstStyle/>
          <a:p>
            <a:fld id="{2F0C4421-5918-4AA3-AE4A-C36EDD2FD6EB}" type="slidenum">
              <a:rPr lang="en-US" smtClean="0"/>
              <a:pPr/>
              <a:t>59</a:t>
            </a:fld>
            <a:endParaRPr lang="en-US" dirty="0"/>
          </a:p>
        </p:txBody>
      </p:sp>
    </p:spTree>
    <p:extLst>
      <p:ext uri="{BB962C8B-B14F-4D97-AF65-F5344CB8AC3E}">
        <p14:creationId xmlns="" xmlns:p14="http://schemas.microsoft.com/office/powerpoint/2010/main" val="2364719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Acronyms</a:t>
            </a:r>
            <a:endParaRPr lang="en-US" dirty="0"/>
          </a:p>
        </p:txBody>
      </p:sp>
      <p:sp>
        <p:nvSpPr>
          <p:cNvPr id="3" name="Content Placeholder 2"/>
          <p:cNvSpPr>
            <a:spLocks noGrp="1"/>
          </p:cNvSpPr>
          <p:nvPr>
            <p:ph sz="quarter" idx="1"/>
          </p:nvPr>
        </p:nvSpPr>
        <p:spPr>
          <a:xfrm>
            <a:off x="533400" y="1676400"/>
            <a:ext cx="8153400" cy="4495800"/>
          </a:xfrm>
        </p:spPr>
        <p:txBody>
          <a:bodyPr/>
          <a:lstStyle/>
          <a:p>
            <a:r>
              <a:rPr lang="en-US" dirty="0" smtClean="0"/>
              <a:t>TSDS – Texas Student Data System</a:t>
            </a:r>
          </a:p>
          <a:p>
            <a:r>
              <a:rPr lang="en-US" dirty="0" smtClean="0"/>
              <a:t>PEIMS – Public Education Information Management System</a:t>
            </a:r>
          </a:p>
          <a:p>
            <a:r>
              <a:rPr lang="en-US" dirty="0" smtClean="0"/>
              <a:t>TEA – Texas Education Agency</a:t>
            </a:r>
          </a:p>
          <a:p>
            <a:r>
              <a:rPr lang="en-US" dirty="0" smtClean="0"/>
              <a:t>ESC – Education Service Center</a:t>
            </a:r>
            <a:endParaRPr lang="en-US" dirty="0"/>
          </a:p>
          <a:p>
            <a:r>
              <a:rPr lang="en-US" dirty="0" smtClean="0"/>
              <a:t>LEA – Local Education Agency</a:t>
            </a:r>
          </a:p>
          <a:p>
            <a:r>
              <a:rPr lang="en-US" dirty="0" smtClean="0"/>
              <a:t>SIS – Student Information System</a:t>
            </a:r>
          </a:p>
          <a:p>
            <a:r>
              <a:rPr lang="en-US" dirty="0" smtClean="0"/>
              <a:t>SSIS – State-sponsored Student Information System</a:t>
            </a:r>
          </a:p>
          <a:p>
            <a:r>
              <a:rPr lang="en-US" dirty="0" smtClean="0"/>
              <a:t>TCC – Texas Computer Cooperative</a:t>
            </a:r>
          </a:p>
          <a:p>
            <a:r>
              <a:rPr lang="en-US" dirty="0" smtClean="0"/>
              <a:t>EDW – Education Data Warehouse</a:t>
            </a:r>
          </a:p>
          <a:p>
            <a:r>
              <a:rPr lang="en-US" dirty="0" smtClean="0"/>
              <a:t>TPEIR – Texas Public Education Information Resource</a:t>
            </a:r>
          </a:p>
          <a:p>
            <a:r>
              <a:rPr lang="en-US" dirty="0" smtClean="0"/>
              <a:t>UID – Unique Student and Staff Identifiers</a:t>
            </a:r>
          </a:p>
          <a:p>
            <a:r>
              <a:rPr lang="en-US" dirty="0" smtClean="0"/>
              <a:t>TIMS – TSDS Incident Management System</a:t>
            </a:r>
          </a:p>
        </p:txBody>
      </p:sp>
      <p:sp>
        <p:nvSpPr>
          <p:cNvPr id="4" name="Slide Number Placeholder 3"/>
          <p:cNvSpPr>
            <a:spLocks noGrp="1"/>
          </p:cNvSpPr>
          <p:nvPr>
            <p:ph type="sldNum" sz="quarter" idx="12"/>
          </p:nvPr>
        </p:nvSpPr>
        <p:spPr/>
        <p:txBody>
          <a:bodyPr/>
          <a:lstStyle/>
          <a:p>
            <a:fld id="{2F0C4421-5918-4AA3-AE4A-C36EDD2FD6EB}" type="slidenum">
              <a:rPr lang="en-US" smtClean="0"/>
              <a:pPr/>
              <a:t>6</a:t>
            </a:fld>
            <a:endParaRPr lang="en-US" dirty="0"/>
          </a:p>
        </p:txBody>
      </p:sp>
    </p:spTree>
    <p:extLst>
      <p:ext uri="{BB962C8B-B14F-4D97-AF65-F5344CB8AC3E}">
        <p14:creationId xmlns="" xmlns:p14="http://schemas.microsoft.com/office/powerpoint/2010/main" val="337356786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TSDS Internal Knowledge Base</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60</a:t>
            </a:fld>
            <a:endParaRPr lang="en-US" dirty="0"/>
          </a:p>
        </p:txBody>
      </p:sp>
    </p:spTree>
    <p:extLst>
      <p:ext uri="{BB962C8B-B14F-4D97-AF65-F5344CB8AC3E}">
        <p14:creationId xmlns="" xmlns:p14="http://schemas.microsoft.com/office/powerpoint/2010/main" val="140466242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 Internal Knowledge Base</a:t>
            </a:r>
            <a:endParaRPr lang="en-US" dirty="0"/>
          </a:p>
        </p:txBody>
      </p:sp>
      <p:sp>
        <p:nvSpPr>
          <p:cNvPr id="3" name="Content Placeholder 2"/>
          <p:cNvSpPr>
            <a:spLocks noGrp="1"/>
          </p:cNvSpPr>
          <p:nvPr>
            <p:ph sz="quarter" idx="1"/>
          </p:nvPr>
        </p:nvSpPr>
        <p:spPr/>
        <p:txBody>
          <a:bodyPr/>
          <a:lstStyle/>
          <a:p>
            <a:r>
              <a:rPr lang="en-US" dirty="0" smtClean="0"/>
              <a:t>The internal Knowledge Base provides the Technical Coaches, Level 3 and Level 4 with expert level FAQs and documentation</a:t>
            </a:r>
          </a:p>
          <a:p>
            <a:r>
              <a:rPr lang="en-US" dirty="0" smtClean="0"/>
              <a:t>Access to the internal Knowledge Base is limited to the support contacts with advanced training </a:t>
            </a:r>
          </a:p>
          <a:p>
            <a:r>
              <a:rPr lang="en-US" dirty="0" smtClean="0"/>
              <a:t>The internal Knowledge Base is populated by Level 3 based on incoming support tickets and resolutions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61</a:t>
            </a:fld>
            <a:endParaRPr lang="en-US" dirty="0"/>
          </a:p>
        </p:txBody>
      </p:sp>
    </p:spTree>
    <p:extLst>
      <p:ext uri="{BB962C8B-B14F-4D97-AF65-F5344CB8AC3E}">
        <p14:creationId xmlns="" xmlns:p14="http://schemas.microsoft.com/office/powerpoint/2010/main" val="31413715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Internal Knowledge Base	</a:t>
            </a:r>
            <a:endParaRPr lang="en-US" dirty="0"/>
          </a:p>
        </p:txBody>
      </p:sp>
      <p:sp>
        <p:nvSpPr>
          <p:cNvPr id="3" name="Content Placeholder 2"/>
          <p:cNvSpPr>
            <a:spLocks noGrp="1"/>
          </p:cNvSpPr>
          <p:nvPr>
            <p:ph sz="quarter" idx="1"/>
          </p:nvPr>
        </p:nvSpPr>
        <p:spPr/>
        <p:txBody>
          <a:bodyPr/>
          <a:lstStyle/>
          <a:p>
            <a:r>
              <a:rPr lang="en-US" dirty="0" smtClean="0"/>
              <a:t>Placeholder for log in or navigation information</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62</a:t>
            </a:fld>
            <a:endParaRPr lang="en-US" dirty="0"/>
          </a:p>
        </p:txBody>
      </p:sp>
    </p:spTree>
    <p:extLst>
      <p:ext uri="{BB962C8B-B14F-4D97-AF65-F5344CB8AC3E}">
        <p14:creationId xmlns="" xmlns:p14="http://schemas.microsoft.com/office/powerpoint/2010/main" val="12444256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Internal Knowledge Base	</a:t>
            </a:r>
            <a:endParaRPr lang="en-US" dirty="0"/>
          </a:p>
        </p:txBody>
      </p:sp>
      <p:sp>
        <p:nvSpPr>
          <p:cNvPr id="3" name="Content Placeholder 2"/>
          <p:cNvSpPr>
            <a:spLocks noGrp="1"/>
          </p:cNvSpPr>
          <p:nvPr>
            <p:ph sz="quarter" idx="1"/>
          </p:nvPr>
        </p:nvSpPr>
        <p:spPr/>
        <p:txBody>
          <a:bodyPr/>
          <a:lstStyle/>
          <a:p>
            <a:r>
              <a:rPr lang="en-US" dirty="0" smtClean="0"/>
              <a:t>Placeholder for screen shots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63</a:t>
            </a:fld>
            <a:endParaRPr lang="en-US" dirty="0"/>
          </a:p>
        </p:txBody>
      </p:sp>
    </p:spTree>
    <p:extLst>
      <p:ext uri="{BB962C8B-B14F-4D97-AF65-F5344CB8AC3E}">
        <p14:creationId xmlns="" xmlns:p14="http://schemas.microsoft.com/office/powerpoint/2010/main" val="17570234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TSDS Internal Knowledge Base </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64</a:t>
            </a:fld>
            <a:endParaRPr lang="en-US" dirty="0"/>
          </a:p>
        </p:txBody>
      </p:sp>
    </p:spTree>
    <p:extLst>
      <p:ext uri="{BB962C8B-B14F-4D97-AF65-F5344CB8AC3E}">
        <p14:creationId xmlns="" xmlns:p14="http://schemas.microsoft.com/office/powerpoint/2010/main" val="8124352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381000"/>
            <a:ext cx="6858000" cy="838200"/>
          </a:xfrm>
          <a:prstGeom prst="rect">
            <a:avLst/>
          </a:prstGeom>
        </p:spPr>
        <p:txBody>
          <a:bodyPr>
            <a:normAutofit/>
          </a:bodyPr>
          <a:lstStyle/>
          <a:p>
            <a:r>
              <a:rPr lang="en-US" sz="2400" dirty="0" smtClean="0"/>
              <a:t>Guided Practice: TSDS Internal Knowledge Base</a:t>
            </a:r>
            <a:endParaRPr lang="en-US" sz="2400" dirty="0"/>
          </a:p>
        </p:txBody>
      </p:sp>
      <p:sp>
        <p:nvSpPr>
          <p:cNvPr id="6"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65</a:t>
            </a:fld>
            <a:endParaRPr lang="en-US" sz="1200" dirty="0"/>
          </a:p>
        </p:txBody>
      </p:sp>
      <p:sp>
        <p:nvSpPr>
          <p:cNvPr id="8" name="Content Placeholder 3"/>
          <p:cNvSpPr>
            <a:spLocks noGrp="1"/>
          </p:cNvSpPr>
          <p:nvPr>
            <p:ph sz="quarter" idx="4294967295"/>
          </p:nvPr>
        </p:nvSpPr>
        <p:spPr>
          <a:xfrm>
            <a:off x="304800" y="1828800"/>
            <a:ext cx="8458200" cy="4419600"/>
          </a:xfrm>
        </p:spPr>
        <p:txBody>
          <a:bodyPr>
            <a:noAutofit/>
          </a:bodyPr>
          <a:lstStyle/>
          <a:p>
            <a:r>
              <a:rPr lang="en-US" dirty="0" smtClean="0"/>
              <a:t>Let’s complete an activity together to review how to leverage the TSDS Internal Knowledge Base</a:t>
            </a:r>
          </a:p>
          <a:p>
            <a:r>
              <a:rPr lang="en-US" dirty="0" smtClean="0"/>
              <a:t>This activity will be a narrated tutorial and requires your participation</a:t>
            </a:r>
          </a:p>
          <a:p>
            <a:r>
              <a:rPr lang="en-US" dirty="0" smtClean="0"/>
              <a:t>Log in to Project Share and access the simulation under Course </a:t>
            </a:r>
            <a:r>
              <a:rPr lang="en-US" dirty="0"/>
              <a:t>4</a:t>
            </a:r>
            <a:r>
              <a:rPr lang="en-US" dirty="0" smtClean="0"/>
              <a:t> Resources</a:t>
            </a:r>
          </a:p>
          <a:p>
            <a:endParaRPr lang="en-US" sz="2200" dirty="0"/>
          </a:p>
          <a:p>
            <a:endParaRPr lang="en-US" sz="22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 xmlns:p14="http://schemas.microsoft.com/office/powerpoint/2010/main" val="46966067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TSDS Documentation in TIMS</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66</a:t>
            </a:fld>
            <a:endParaRPr lang="en-US" dirty="0"/>
          </a:p>
        </p:txBody>
      </p:sp>
    </p:spTree>
    <p:extLst>
      <p:ext uri="{BB962C8B-B14F-4D97-AF65-F5344CB8AC3E}">
        <p14:creationId xmlns="" xmlns:p14="http://schemas.microsoft.com/office/powerpoint/2010/main" val="260926063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TIMS Support Documentation</a:t>
            </a:r>
            <a:endParaRPr lang="en-US" dirty="0"/>
          </a:p>
        </p:txBody>
      </p:sp>
      <p:sp>
        <p:nvSpPr>
          <p:cNvPr id="3" name="Content Placeholder 2"/>
          <p:cNvSpPr>
            <a:spLocks noGrp="1"/>
          </p:cNvSpPr>
          <p:nvPr>
            <p:ph sz="quarter" idx="1"/>
          </p:nvPr>
        </p:nvSpPr>
        <p:spPr/>
        <p:txBody>
          <a:bodyPr/>
          <a:lstStyle/>
          <a:p>
            <a:r>
              <a:rPr lang="en-US" dirty="0" smtClean="0"/>
              <a:t>Placeholder for overview</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67</a:t>
            </a:fld>
            <a:endParaRPr lang="en-US" dirty="0"/>
          </a:p>
        </p:txBody>
      </p:sp>
    </p:spTree>
    <p:extLst>
      <p:ext uri="{BB962C8B-B14F-4D97-AF65-F5344CB8AC3E}">
        <p14:creationId xmlns="" xmlns:p14="http://schemas.microsoft.com/office/powerpoint/2010/main" val="18370497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Navigating TIMS Support </a:t>
            </a:r>
            <a:br>
              <a:rPr lang="en-US" sz="2400" dirty="0" smtClean="0"/>
            </a:br>
            <a:r>
              <a:rPr lang="en-US" sz="2400" dirty="0" smtClean="0"/>
              <a:t>Documentation</a:t>
            </a:r>
            <a:endParaRPr lang="en-US" sz="2400" dirty="0"/>
          </a:p>
        </p:txBody>
      </p:sp>
      <p:sp>
        <p:nvSpPr>
          <p:cNvPr id="3" name="Content Placeholder 2"/>
          <p:cNvSpPr>
            <a:spLocks noGrp="1"/>
          </p:cNvSpPr>
          <p:nvPr>
            <p:ph sz="quarter" idx="1"/>
          </p:nvPr>
        </p:nvSpPr>
        <p:spPr/>
        <p:txBody>
          <a:bodyPr/>
          <a:lstStyle/>
          <a:p>
            <a:r>
              <a:rPr lang="en-US" dirty="0" smtClean="0"/>
              <a:t>Placeholder for screenshots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68</a:t>
            </a:fld>
            <a:endParaRPr lang="en-US" dirty="0"/>
          </a:p>
        </p:txBody>
      </p:sp>
    </p:spTree>
    <p:extLst>
      <p:ext uri="{BB962C8B-B14F-4D97-AF65-F5344CB8AC3E}">
        <p14:creationId xmlns="" xmlns:p14="http://schemas.microsoft.com/office/powerpoint/2010/main" val="30212703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Guided Practice: TIMS Support Documentation</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69</a:t>
            </a:fld>
            <a:endParaRPr lang="en-US" dirty="0"/>
          </a:p>
        </p:txBody>
      </p:sp>
    </p:spTree>
    <p:extLst>
      <p:ext uri="{BB962C8B-B14F-4D97-AF65-F5344CB8AC3E}">
        <p14:creationId xmlns="" xmlns:p14="http://schemas.microsoft.com/office/powerpoint/2010/main" val="5332530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rmAutofit/>
          </a:bodyPr>
          <a:lstStyle/>
          <a:p>
            <a:r>
              <a:rPr lang="en-US" sz="3000" dirty="0" smtClean="0"/>
              <a:t>TSDS Components</a:t>
            </a:r>
            <a:endParaRPr lang="en-US" sz="3000" dirty="0"/>
          </a:p>
        </p:txBody>
      </p:sp>
      <p:sp>
        <p:nvSpPr>
          <p:cNvPr id="4" name="Slide Number Placeholder 3"/>
          <p:cNvSpPr>
            <a:spLocks noGrp="1"/>
          </p:cNvSpPr>
          <p:nvPr>
            <p:ph type="sldNum" sz="quarter" idx="11"/>
          </p:nvPr>
        </p:nvSpPr>
        <p:spPr/>
        <p:txBody>
          <a:bodyPr>
            <a:normAutofit fontScale="92500" lnSpcReduction="20000"/>
          </a:bodyPr>
          <a:lstStyle/>
          <a:p>
            <a:fld id="{2F0C4421-5918-4AA3-AE4A-C36EDD2FD6EB}" type="slidenum">
              <a:rPr lang="en-US" smtClean="0"/>
              <a:pPr/>
              <a:t>7</a:t>
            </a:fld>
            <a:endParaRPr lang="en-US" dirty="0"/>
          </a:p>
        </p:txBody>
      </p:sp>
    </p:spTree>
    <p:extLst>
      <p:ext uri="{BB962C8B-B14F-4D97-AF65-F5344CB8AC3E}">
        <p14:creationId xmlns="" xmlns:p14="http://schemas.microsoft.com/office/powerpoint/2010/main" val="230221679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381000"/>
            <a:ext cx="6858000" cy="838200"/>
          </a:xfrm>
          <a:prstGeom prst="rect">
            <a:avLst/>
          </a:prstGeom>
        </p:spPr>
        <p:txBody>
          <a:bodyPr>
            <a:normAutofit/>
          </a:bodyPr>
          <a:lstStyle/>
          <a:p>
            <a:r>
              <a:rPr lang="en-US" sz="2400" dirty="0" smtClean="0"/>
              <a:t>Guided Practice: TIMS Support Documentation</a:t>
            </a:r>
            <a:endParaRPr lang="en-US" sz="2400" dirty="0"/>
          </a:p>
        </p:txBody>
      </p:sp>
      <p:sp>
        <p:nvSpPr>
          <p:cNvPr id="6"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70</a:t>
            </a:fld>
            <a:endParaRPr lang="en-US" sz="1200" dirty="0"/>
          </a:p>
        </p:txBody>
      </p:sp>
      <p:sp>
        <p:nvSpPr>
          <p:cNvPr id="8" name="Content Placeholder 3"/>
          <p:cNvSpPr>
            <a:spLocks noGrp="1"/>
          </p:cNvSpPr>
          <p:nvPr>
            <p:ph sz="quarter" idx="4294967295"/>
          </p:nvPr>
        </p:nvSpPr>
        <p:spPr>
          <a:xfrm>
            <a:off x="304800" y="1828800"/>
            <a:ext cx="8458200" cy="4419600"/>
          </a:xfrm>
        </p:spPr>
        <p:txBody>
          <a:bodyPr>
            <a:noAutofit/>
          </a:bodyPr>
          <a:lstStyle/>
          <a:p>
            <a:r>
              <a:rPr lang="en-US" dirty="0" smtClean="0"/>
              <a:t>Let’s complete an activity together to review how to leverage the TIMS Support Documentation</a:t>
            </a:r>
          </a:p>
          <a:p>
            <a:r>
              <a:rPr lang="en-US" dirty="0" smtClean="0"/>
              <a:t>This activity will be a narrated tutorial and requires your participation</a:t>
            </a:r>
          </a:p>
          <a:p>
            <a:r>
              <a:rPr lang="en-US" dirty="0" smtClean="0"/>
              <a:t>Log in to Project Share and access the simulation under Course 4 Resources</a:t>
            </a:r>
          </a:p>
          <a:p>
            <a:endParaRPr lang="en-US" sz="2200" dirty="0"/>
          </a:p>
          <a:p>
            <a:endParaRPr lang="en-US" sz="22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 xmlns:p14="http://schemas.microsoft.com/office/powerpoint/2010/main" val="314667958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smtClean="0"/>
              <a:t>Troubleshooting TSDS Subsystems</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71</a:t>
            </a:fld>
            <a:endParaRPr lang="en-US" dirty="0"/>
          </a:p>
        </p:txBody>
      </p:sp>
    </p:spTree>
    <p:extLst>
      <p:ext uri="{BB962C8B-B14F-4D97-AF65-F5344CB8AC3E}">
        <p14:creationId xmlns="" xmlns:p14="http://schemas.microsoft.com/office/powerpoint/2010/main" val="383574593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Pre-Requisites for Troubleshooting</a:t>
            </a:r>
            <a:endParaRPr lang="en-US" dirty="0"/>
          </a:p>
        </p:txBody>
      </p:sp>
      <p:sp>
        <p:nvSpPr>
          <p:cNvPr id="3" name="Content Placeholder 2"/>
          <p:cNvSpPr>
            <a:spLocks noGrp="1"/>
          </p:cNvSpPr>
          <p:nvPr>
            <p:ph sz="quarter" idx="1"/>
          </p:nvPr>
        </p:nvSpPr>
        <p:spPr/>
        <p:txBody>
          <a:bodyPr/>
          <a:lstStyle/>
          <a:p>
            <a:r>
              <a:rPr lang="en-US" dirty="0" smtClean="0"/>
              <a:t>Prior to working with support issues coming to Level 3  explicit training in the target TSDS subsystem is required</a:t>
            </a:r>
          </a:p>
          <a:p>
            <a:r>
              <a:rPr lang="en-US" dirty="0" smtClean="0"/>
              <a:t>As noted in the Training Pre-Requisites for this course, the TSDS Technical Courses 2-6 are core components for:</a:t>
            </a:r>
          </a:p>
          <a:p>
            <a:pPr lvl="1"/>
            <a:r>
              <a:rPr lang="en-US" dirty="0" smtClean="0"/>
              <a:t>TSDS Client-Side Validation Tool</a:t>
            </a:r>
          </a:p>
          <a:p>
            <a:pPr lvl="1"/>
            <a:r>
              <a:rPr lang="en-US" dirty="0" smtClean="0"/>
              <a:t>Loading Data into the ODS</a:t>
            </a:r>
          </a:p>
          <a:p>
            <a:pPr lvl="1"/>
            <a:r>
              <a:rPr lang="en-US" dirty="0" smtClean="0"/>
              <a:t>Managing Data Loads into the PDM</a:t>
            </a:r>
          </a:p>
          <a:p>
            <a:pPr lvl="1"/>
            <a:r>
              <a:rPr lang="en-US" dirty="0" smtClean="0"/>
              <a:t>Managing Data Loads into the DDM</a:t>
            </a:r>
          </a:p>
          <a:p>
            <a:pPr lvl="1"/>
            <a:r>
              <a:rPr lang="en-US" dirty="0"/>
              <a:t>studentGPS™ </a:t>
            </a:r>
            <a:r>
              <a:rPr lang="en-US" dirty="0" smtClean="0"/>
              <a:t>Dashboards Configuration and Administrative Tasks</a:t>
            </a:r>
          </a:p>
          <a:p>
            <a:r>
              <a:rPr lang="en-US" dirty="0" smtClean="0"/>
              <a:t>TSDS Unique ID may be required </a:t>
            </a:r>
            <a:endParaRPr lang="en-US" dirty="0"/>
          </a:p>
          <a:p>
            <a:r>
              <a:rPr lang="en-US" dirty="0" smtClean="0"/>
              <a:t>Training specific to TEAL account access support may be required</a:t>
            </a:r>
          </a:p>
          <a:p>
            <a:r>
              <a:rPr lang="en-US" dirty="0" smtClean="0"/>
              <a:t>Training on the PEIMS Application</a:t>
            </a:r>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72</a:t>
            </a:fld>
            <a:endParaRPr lang="en-US" dirty="0"/>
          </a:p>
        </p:txBody>
      </p:sp>
    </p:spTree>
    <p:extLst>
      <p:ext uri="{BB962C8B-B14F-4D97-AF65-F5344CB8AC3E}">
        <p14:creationId xmlns="" xmlns:p14="http://schemas.microsoft.com/office/powerpoint/2010/main" val="35142712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TSDS Subsystem Troubleshooting </a:t>
            </a:r>
            <a:br>
              <a:rPr lang="en-US" sz="2400" dirty="0" smtClean="0"/>
            </a:br>
            <a:r>
              <a:rPr lang="en-US" sz="2400" dirty="0" smtClean="0"/>
              <a:t>Resources</a:t>
            </a:r>
            <a:endParaRPr lang="en-US" sz="2400" dirty="0"/>
          </a:p>
        </p:txBody>
      </p:sp>
      <p:sp>
        <p:nvSpPr>
          <p:cNvPr id="3" name="Content Placeholder 2"/>
          <p:cNvSpPr>
            <a:spLocks noGrp="1"/>
          </p:cNvSpPr>
          <p:nvPr>
            <p:ph sz="quarter" idx="1"/>
          </p:nvPr>
        </p:nvSpPr>
        <p:spPr/>
        <p:txBody>
          <a:bodyPr/>
          <a:lstStyle/>
          <a:p>
            <a:r>
              <a:rPr lang="en-US" dirty="0" smtClean="0"/>
              <a:t>The following section directs participants to Troubleshooting Resources for each TSDS subsystem</a:t>
            </a:r>
          </a:p>
          <a:p>
            <a:r>
              <a:rPr lang="en-US" dirty="0" smtClean="0"/>
              <a:t>It is not necessary for participants to access each resource – just the resources that support his or her Level 3 support role</a:t>
            </a:r>
          </a:p>
          <a:p>
            <a:r>
              <a:rPr lang="en-US" dirty="0" smtClean="0"/>
              <a:t>Each resource has been partitioned by subsystem under this course in Project Share</a:t>
            </a:r>
          </a:p>
          <a:p>
            <a:r>
              <a:rPr lang="en-US" dirty="0" smtClean="0"/>
              <a:t>For each subsystem there is a high level troubleshooting checklist and training material highlights from the TSDS training course</a:t>
            </a:r>
          </a:p>
        </p:txBody>
      </p:sp>
      <p:sp>
        <p:nvSpPr>
          <p:cNvPr id="4" name="Slide Number Placeholder 3"/>
          <p:cNvSpPr>
            <a:spLocks noGrp="1"/>
          </p:cNvSpPr>
          <p:nvPr>
            <p:ph type="sldNum" sz="quarter" idx="12"/>
          </p:nvPr>
        </p:nvSpPr>
        <p:spPr/>
        <p:txBody>
          <a:bodyPr/>
          <a:lstStyle/>
          <a:p>
            <a:fld id="{2F0C4421-5918-4AA3-AE4A-C36EDD2FD6EB}" type="slidenum">
              <a:rPr lang="en-US" smtClean="0"/>
              <a:pPr/>
              <a:t>73</a:t>
            </a:fld>
            <a:endParaRPr lang="en-US" dirty="0"/>
          </a:p>
        </p:txBody>
      </p:sp>
    </p:spTree>
    <p:extLst>
      <p:ext uri="{BB962C8B-B14F-4D97-AF65-F5344CB8AC3E}">
        <p14:creationId xmlns="" xmlns:p14="http://schemas.microsoft.com/office/powerpoint/2010/main" val="129098182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TSDS Subsystem General</a:t>
            </a:r>
            <a:endParaRPr lang="en-US" dirty="0"/>
          </a:p>
        </p:txBody>
      </p:sp>
      <p:sp>
        <p:nvSpPr>
          <p:cNvPr id="3" name="Content Placeholder 2"/>
          <p:cNvSpPr>
            <a:spLocks noGrp="1"/>
          </p:cNvSpPr>
          <p:nvPr>
            <p:ph sz="quarter" idx="1"/>
          </p:nvPr>
        </p:nvSpPr>
        <p:spPr/>
        <p:txBody>
          <a:bodyPr/>
          <a:lstStyle/>
          <a:p>
            <a:r>
              <a:rPr lang="en-US" dirty="0" smtClean="0"/>
              <a:t>The TSDS Subsystems include the TSDS </a:t>
            </a:r>
            <a:r>
              <a:rPr lang="en-US" dirty="0"/>
              <a:t>Client-Side Validation Tool, the TSDS </a:t>
            </a:r>
            <a:r>
              <a:rPr lang="en-US" dirty="0" smtClean="0"/>
              <a:t>DTU, TSDS eDM, TSDS Unique ID, PEIMS Data Mart (PDM), the Dashboard Data Mart (DDM), the PEIMS Application and TEAL</a:t>
            </a:r>
          </a:p>
          <a:p>
            <a:r>
              <a:rPr lang="en-US" dirty="0"/>
              <a:t>The first step is to identify whether the issue is system or data related.  The above checklist applies to all the TSDS Subsystems and ruling out whether the issue presenting itself with any of the subsystems is due to a technical problem or lapse in </a:t>
            </a:r>
            <a:r>
              <a:rPr lang="en-US" dirty="0" smtClean="0"/>
              <a:t>connectivity</a:t>
            </a:r>
            <a:endParaRPr lang="en-US" dirty="0"/>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74</a:t>
            </a:fld>
            <a:endParaRPr lang="en-US" dirty="0"/>
          </a:p>
        </p:txBody>
      </p:sp>
    </p:spTree>
    <p:extLst>
      <p:ext uri="{BB962C8B-B14F-4D97-AF65-F5344CB8AC3E}">
        <p14:creationId xmlns="" xmlns:p14="http://schemas.microsoft.com/office/powerpoint/2010/main" val="10097594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5000" y="457200"/>
            <a:ext cx="6858000" cy="838200"/>
          </a:xfrm>
          <a:prstGeom prst="rect">
            <a:avLst/>
          </a:prstGeom>
        </p:spPr>
        <p:txBody>
          <a:bodyPr>
            <a:normAutofit/>
          </a:bodyPr>
          <a:lstStyle/>
          <a:p>
            <a:r>
              <a:rPr lang="en-US" dirty="0" smtClean="0"/>
              <a:t>TSDS Troubleshooting Checklist</a:t>
            </a:r>
            <a:endParaRPr lang="en-US" dirty="0"/>
          </a:p>
        </p:txBody>
      </p:sp>
      <p:sp>
        <p:nvSpPr>
          <p:cNvPr id="6"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75</a:t>
            </a:fld>
            <a:endParaRPr lang="en-US" sz="1200" dirty="0"/>
          </a:p>
        </p:txBody>
      </p:sp>
      <p:sp>
        <p:nvSpPr>
          <p:cNvPr id="8" name="Content Placeholder 3"/>
          <p:cNvSpPr>
            <a:spLocks noGrp="1"/>
          </p:cNvSpPr>
          <p:nvPr>
            <p:ph sz="quarter" idx="4294967295"/>
          </p:nvPr>
        </p:nvSpPr>
        <p:spPr>
          <a:xfrm>
            <a:off x="304800" y="1828800"/>
            <a:ext cx="8458200" cy="4419600"/>
          </a:xfrm>
        </p:spPr>
        <p:txBody>
          <a:bodyPr>
            <a:noAutofit/>
          </a:bodyPr>
          <a:lstStyle/>
          <a:p>
            <a:r>
              <a:rPr lang="en-US" dirty="0" smtClean="0"/>
              <a:t>Let’s take a moment and download the TSDS Support &amp; Escalation Plan: Level 3 Troubleshooting Checklist</a:t>
            </a:r>
          </a:p>
          <a:p>
            <a:r>
              <a:rPr lang="en-US" dirty="0" smtClean="0"/>
              <a:t>Log in to Project Share and download the checklist from Course </a:t>
            </a:r>
            <a:r>
              <a:rPr lang="en-US" dirty="0"/>
              <a:t>4</a:t>
            </a:r>
            <a:endParaRPr lang="en-US" sz="2200" dirty="0"/>
          </a:p>
          <a:p>
            <a:endParaRPr lang="en-US" sz="2200" dirty="0"/>
          </a:p>
        </p:txBody>
      </p:sp>
      <p:sp>
        <p:nvSpPr>
          <p:cNvPr id="9" name="Rounded Rectangle 8"/>
          <p:cNvSpPr/>
          <p:nvPr/>
        </p:nvSpPr>
        <p:spPr>
          <a:xfrm>
            <a:off x="914400" y="3733801"/>
            <a:ext cx="7239000" cy="76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FFFF"/>
                </a:solidFill>
                <a:hlinkClick r:id="rId3"/>
              </a:rPr>
              <a:t>www.projectsharetx.org</a:t>
            </a:r>
            <a:endParaRPr lang="en-US" sz="2400" b="1" dirty="0">
              <a:solidFill>
                <a:srgbClr val="FFFFFF"/>
              </a:solidFill>
            </a:endParaRPr>
          </a:p>
        </p:txBody>
      </p:sp>
    </p:spTree>
    <p:extLst>
      <p:ext uri="{BB962C8B-B14F-4D97-AF65-F5344CB8AC3E}">
        <p14:creationId xmlns="" xmlns:p14="http://schemas.microsoft.com/office/powerpoint/2010/main" val="403269897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Troubleshooting Checklist </a:t>
            </a:r>
            <a:r>
              <a:rPr lang="en-US" sz="2400" dirty="0"/>
              <a:t> </a:t>
            </a:r>
            <a:r>
              <a:rPr lang="en-US" sz="2400" dirty="0" smtClean="0"/>
              <a:t>TSDS Subsystem General</a:t>
            </a:r>
            <a:endParaRPr lang="en-US" sz="2400"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1628918193"/>
              </p:ext>
            </p:extLst>
          </p:nvPr>
        </p:nvGraphicFramePr>
        <p:xfrm>
          <a:off x="762000" y="1752600"/>
          <a:ext cx="7696200" cy="3882908"/>
        </p:xfrm>
        <a:graphic>
          <a:graphicData uri="http://schemas.openxmlformats.org/drawingml/2006/table">
            <a:tbl>
              <a:tblPr firstRow="1" firstCol="1" bandRow="1">
                <a:tableStyleId>{5C22544A-7EE6-4342-B048-85BDC9FD1C3A}</a:tableStyleId>
              </a:tblPr>
              <a:tblGrid>
                <a:gridCol w="4842074"/>
                <a:gridCol w="2854126"/>
              </a:tblGrid>
              <a:tr h="444342">
                <a:tc>
                  <a:txBody>
                    <a:bodyPr/>
                    <a:lstStyle/>
                    <a:p>
                      <a:pPr marL="0" marR="0" indent="0">
                        <a:spcBef>
                          <a:spcPts val="0"/>
                        </a:spcBef>
                        <a:spcAft>
                          <a:spcPts val="0"/>
                        </a:spcAft>
                        <a:buFontTx/>
                        <a:buNone/>
                      </a:pPr>
                      <a:r>
                        <a:rPr lang="en-US" sz="1800" b="1" dirty="0">
                          <a:solidFill>
                            <a:srgbClr val="FFFFFF"/>
                          </a:solidFill>
                          <a:effectLst/>
                        </a:rPr>
                        <a:t>Action </a:t>
                      </a:r>
                      <a:r>
                        <a:rPr lang="en-US" sz="1800" b="1" dirty="0" smtClean="0">
                          <a:solidFill>
                            <a:srgbClr val="FFFFFF"/>
                          </a:solidFill>
                          <a:effectLst/>
                        </a:rPr>
                        <a:t>Item: </a:t>
                      </a:r>
                      <a:r>
                        <a:rPr kumimoji="0" lang="en-US" sz="1800" b="1" kern="1200" dirty="0" smtClean="0">
                          <a:solidFill>
                            <a:srgbClr val="FFFFFF"/>
                          </a:solidFill>
                          <a:effectLst/>
                          <a:latin typeface="+mn-lt"/>
                          <a:ea typeface="+mn-ea"/>
                          <a:cs typeface="+mn-cs"/>
                        </a:rPr>
                        <a:t>TSDS Subsystem</a:t>
                      </a:r>
                      <a:r>
                        <a:rPr kumimoji="0" lang="en-US" sz="1800" b="1" kern="1200" baseline="0" dirty="0" smtClean="0">
                          <a:solidFill>
                            <a:srgbClr val="FFFFFF"/>
                          </a:solidFill>
                          <a:effectLst/>
                          <a:latin typeface="+mn-lt"/>
                          <a:ea typeface="+mn-ea"/>
                          <a:cs typeface="+mn-cs"/>
                        </a:rPr>
                        <a:t> General</a:t>
                      </a:r>
                      <a:endParaRPr lang="en-US" sz="1800" b="1" dirty="0">
                        <a:solidFill>
                          <a:srgbClr val="FFFFFF"/>
                        </a:solidFill>
                        <a:effectLst/>
                        <a:latin typeface="Calibri"/>
                        <a:ea typeface="Times New Roman"/>
                        <a:cs typeface="Times New Roman"/>
                      </a:endParaRPr>
                    </a:p>
                  </a:txBody>
                  <a:tcPr marL="68580" marR="68580" marT="0" marB="0"/>
                </a:tc>
                <a:tc>
                  <a:txBody>
                    <a:bodyPr/>
                    <a:lstStyle/>
                    <a:p>
                      <a:pPr marL="1074420" marR="0" indent="-1074420">
                        <a:spcBef>
                          <a:spcPts val="0"/>
                        </a:spcBef>
                        <a:spcAft>
                          <a:spcPts val="0"/>
                        </a:spcAft>
                      </a:pPr>
                      <a:r>
                        <a:rPr lang="en-US" sz="1800" b="1" dirty="0">
                          <a:solidFill>
                            <a:srgbClr val="FFFFFF"/>
                          </a:solidFill>
                          <a:effectLst/>
                        </a:rPr>
                        <a:t> </a:t>
                      </a:r>
                      <a:endParaRPr lang="en-US" sz="1800" b="1" dirty="0">
                        <a:solidFill>
                          <a:srgbClr val="FFFFFF"/>
                        </a:solidFill>
                        <a:effectLst/>
                        <a:latin typeface="Calibri"/>
                        <a:ea typeface="Times New Roman"/>
                        <a:cs typeface="Times New Roman"/>
                      </a:endParaRPr>
                    </a:p>
                  </a:txBody>
                  <a:tcPr marL="68580" marR="68580" marT="0" marB="0"/>
                </a:tc>
              </a:tr>
              <a:tr h="527714">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Does the TSDS Support Knowledge Base have any documented resolutions?</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37698">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Does the support documentation</a:t>
                      </a:r>
                      <a:r>
                        <a:rPr kumimoji="0" lang="en-US" sz="1800" b="0" kern="1200" baseline="0" dirty="0" smtClean="0">
                          <a:solidFill>
                            <a:srgbClr val="FFFFFF"/>
                          </a:solidFill>
                          <a:effectLst/>
                          <a:latin typeface="+mn-lt"/>
                          <a:ea typeface="+mn-ea"/>
                          <a:cs typeface="+mn-cs"/>
                        </a:rPr>
                        <a:t> in TIMS provide guidance?</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37698">
                <a:tc>
                  <a:txBody>
                    <a:bodyPr/>
                    <a:lstStyle/>
                    <a:p>
                      <a:pPr marL="285750" marR="0" lvl="0" indent="-285750">
                        <a:spcBef>
                          <a:spcPts val="0"/>
                        </a:spcBef>
                        <a:spcAft>
                          <a:spcPts val="0"/>
                        </a:spcAft>
                        <a:buFont typeface="Arial" pitchFamily="34" charset="0"/>
                        <a:buChar char="•"/>
                      </a:pPr>
                      <a:r>
                        <a:rPr lang="en-US" sz="1800" b="0" dirty="0" smtClean="0">
                          <a:solidFill>
                            <a:srgbClr val="FFFFFF"/>
                          </a:solidFill>
                          <a:effectLst/>
                          <a:latin typeface="+mn-lt"/>
                          <a:ea typeface="Times New Roman"/>
                          <a:cs typeface="Times New Roman"/>
                        </a:rPr>
                        <a:t>Does</a:t>
                      </a:r>
                      <a:r>
                        <a:rPr lang="en-US" sz="1800" b="0" baseline="0" dirty="0" smtClean="0">
                          <a:solidFill>
                            <a:srgbClr val="FFFFFF"/>
                          </a:solidFill>
                          <a:effectLst/>
                          <a:latin typeface="+mn-lt"/>
                          <a:ea typeface="Times New Roman"/>
                          <a:cs typeface="Times New Roman"/>
                        </a:rPr>
                        <a:t> the internal Knowledge Base reference the issue?</a:t>
                      </a:r>
                      <a:endParaRPr lang="en-US" sz="1800" b="0" dirty="0">
                        <a:solidFill>
                          <a:srgbClr val="FFFFFF"/>
                        </a:solidFill>
                        <a:effectLst/>
                        <a:latin typeface="+mn-lt"/>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791570">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Is</a:t>
                      </a:r>
                      <a:r>
                        <a:rPr kumimoji="0" lang="en-US" sz="1800" b="0" kern="1200" baseline="0" dirty="0" smtClean="0">
                          <a:solidFill>
                            <a:srgbClr val="FFFFFF"/>
                          </a:solidFill>
                          <a:effectLst/>
                          <a:latin typeface="+mn-lt"/>
                          <a:ea typeface="+mn-ea"/>
                          <a:cs typeface="+mn-cs"/>
                        </a:rPr>
                        <a:t> there a connectivity or system issue at the LEA or Campus?</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527714">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Check the TSDS Portal message center to see if there are any planned maintenance activities that may affect the network. </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p>
                      <a:pPr marL="0" marR="0" algn="ctr">
                        <a:spcBef>
                          <a:spcPts val="0"/>
                        </a:spcBef>
                        <a:spcAft>
                          <a:spcPts val="0"/>
                        </a:spcAft>
                      </a:pP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76</a:t>
            </a:fld>
            <a:endParaRPr lang="en-US" dirty="0"/>
          </a:p>
        </p:txBody>
      </p:sp>
    </p:spTree>
    <p:extLst>
      <p:ext uri="{BB962C8B-B14F-4D97-AF65-F5344CB8AC3E}">
        <p14:creationId xmlns="" xmlns:p14="http://schemas.microsoft.com/office/powerpoint/2010/main" val="426902491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a:t>Troubleshooting studentGPS™ Dashboards</a:t>
            </a:r>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77</a:t>
            </a:fld>
            <a:endParaRPr lang="en-US" dirty="0"/>
          </a:p>
        </p:txBody>
      </p:sp>
    </p:spTree>
    <p:extLst>
      <p:ext uri="{BB962C8B-B14F-4D97-AF65-F5344CB8AC3E}">
        <p14:creationId xmlns="" xmlns:p14="http://schemas.microsoft.com/office/powerpoint/2010/main" val="103721849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Administrative Access to </a:t>
            </a:r>
            <a:r>
              <a:rPr lang="en-US" sz="2400" dirty="0"/>
              <a:t>studentGPS™ Dashboards </a:t>
            </a:r>
          </a:p>
        </p:txBody>
      </p:sp>
      <p:sp>
        <p:nvSpPr>
          <p:cNvPr id="3" name="Content Placeholder 2"/>
          <p:cNvSpPr>
            <a:spLocks noGrp="1"/>
          </p:cNvSpPr>
          <p:nvPr>
            <p:ph sz="quarter" idx="1"/>
          </p:nvPr>
        </p:nvSpPr>
        <p:spPr/>
        <p:txBody>
          <a:bodyPr/>
          <a:lstStyle/>
          <a:p>
            <a:r>
              <a:rPr lang="en-US" dirty="0" smtClean="0"/>
              <a:t>There are several tools available to administrators of the </a:t>
            </a:r>
            <a:r>
              <a:rPr lang="en-US" dirty="0"/>
              <a:t>studentGPS™ Dashboards </a:t>
            </a:r>
            <a:endParaRPr lang="en-US" dirty="0" smtClean="0"/>
          </a:p>
          <a:p>
            <a:endParaRPr lang="en-US" dirty="0" smtClean="0"/>
          </a:p>
          <a:p>
            <a:r>
              <a:rPr lang="en-US" dirty="0" smtClean="0"/>
              <a:t>Impersonating users allows an administrator to view the exact screen that the ticket initiator has flagged in a support ticket</a:t>
            </a:r>
          </a:p>
          <a:p>
            <a:endParaRPr lang="en-US" dirty="0" smtClean="0"/>
          </a:p>
        </p:txBody>
      </p:sp>
      <p:sp>
        <p:nvSpPr>
          <p:cNvPr id="4" name="Slide Number Placeholder 3"/>
          <p:cNvSpPr>
            <a:spLocks noGrp="1"/>
          </p:cNvSpPr>
          <p:nvPr>
            <p:ph type="sldNum" sz="quarter" idx="12"/>
          </p:nvPr>
        </p:nvSpPr>
        <p:spPr/>
        <p:txBody>
          <a:bodyPr/>
          <a:lstStyle/>
          <a:p>
            <a:fld id="{2F0C4421-5918-4AA3-AE4A-C36EDD2FD6EB}" type="slidenum">
              <a:rPr lang="en-US" smtClean="0"/>
              <a:pPr/>
              <a:t>78</a:t>
            </a:fld>
            <a:endParaRPr lang="en-US" dirty="0"/>
          </a:p>
        </p:txBody>
      </p:sp>
    </p:spTree>
    <p:extLst>
      <p:ext uri="{BB962C8B-B14F-4D97-AF65-F5344CB8AC3E}">
        <p14:creationId xmlns="" xmlns:p14="http://schemas.microsoft.com/office/powerpoint/2010/main" val="39424418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Impersonating Users Overview</a:t>
            </a:r>
            <a:endParaRPr lang="en-US" dirty="0"/>
          </a:p>
        </p:txBody>
      </p:sp>
      <p:sp>
        <p:nvSpPr>
          <p:cNvPr id="3" name="Content Placeholder 2"/>
          <p:cNvSpPr>
            <a:spLocks noGrp="1"/>
          </p:cNvSpPr>
          <p:nvPr>
            <p:ph sz="quarter" idx="1"/>
          </p:nvPr>
        </p:nvSpPr>
        <p:spPr/>
        <p:txBody>
          <a:bodyPr/>
          <a:lstStyle/>
          <a:p>
            <a:r>
              <a:rPr lang="en-US" dirty="0"/>
              <a:t>System Administrator has the ability to impersonate </a:t>
            </a:r>
            <a:r>
              <a:rPr lang="en-US" dirty="0" smtClean="0"/>
              <a:t>a user </a:t>
            </a:r>
          </a:p>
          <a:p>
            <a:r>
              <a:rPr lang="en-US" dirty="0" smtClean="0"/>
              <a:t>A </a:t>
            </a:r>
            <a:r>
              <a:rPr lang="en-US" dirty="0"/>
              <a:t>user has an issue that is specific to their role and you want to see the same screens they are seeing, such as:</a:t>
            </a:r>
          </a:p>
          <a:p>
            <a:pPr lvl="1"/>
            <a:r>
              <a:rPr lang="en-US" dirty="0"/>
              <a:t>Trouble logging in</a:t>
            </a:r>
          </a:p>
          <a:p>
            <a:pPr lvl="1"/>
            <a:r>
              <a:rPr lang="en-US" dirty="0"/>
              <a:t>Data in their </a:t>
            </a:r>
            <a:r>
              <a:rPr lang="en-US" dirty="0" smtClean="0"/>
              <a:t>studentGPS™ Dashboards </a:t>
            </a:r>
            <a:r>
              <a:rPr lang="en-US" dirty="0"/>
              <a:t>is not correct or they do not understand or have </a:t>
            </a:r>
            <a:r>
              <a:rPr lang="en-US" dirty="0" smtClean="0"/>
              <a:t>questions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79</a:t>
            </a:fld>
            <a:endParaRPr lang="en-US" dirty="0"/>
          </a:p>
        </p:txBody>
      </p:sp>
    </p:spTree>
    <p:extLst>
      <p:ext uri="{BB962C8B-B14F-4D97-AF65-F5344CB8AC3E}">
        <p14:creationId xmlns:p14="http://schemas.microsoft.com/office/powerpoint/2010/main" xmlns="" val="9559618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normAutofit fontScale="92500" lnSpcReduction="20000"/>
          </a:bodyPr>
          <a:lstStyle/>
          <a:p>
            <a:fld id="{2F0C4421-5918-4AA3-AE4A-C36EDD2FD6EB}" type="slidenum">
              <a:rPr lang="en-US" smtClean="0"/>
              <a:pPr/>
              <a:t>8</a:t>
            </a:fld>
            <a:endParaRPr lang="en-US" dirty="0"/>
          </a:p>
        </p:txBody>
      </p:sp>
      <p:sp>
        <p:nvSpPr>
          <p:cNvPr id="29" name="Rectangle 28"/>
          <p:cNvSpPr/>
          <p:nvPr/>
        </p:nvSpPr>
        <p:spPr>
          <a:xfrm>
            <a:off x="457200" y="3179802"/>
            <a:ext cx="1676401" cy="553998"/>
          </a:xfrm>
          <a:prstGeom prst="rect">
            <a:avLst/>
          </a:prstGeom>
        </p:spPr>
        <p:txBody>
          <a:bodyPr wrap="square">
            <a:noAutofit/>
          </a:bodyPr>
          <a:lstStyle/>
          <a:p>
            <a:pPr algn="ctr"/>
            <a:r>
              <a:rPr lang="en-US" sz="1400" b="1" dirty="0" smtClean="0">
                <a:solidFill>
                  <a:srgbClr val="FFFFFF"/>
                </a:solidFill>
                <a:latin typeface="Arial" pitchFamily="34" charset="0"/>
                <a:cs typeface="Arial" pitchFamily="34" charset="0"/>
              </a:rPr>
              <a:t>State-sponsored SIS</a:t>
            </a:r>
            <a:endParaRPr lang="en-US" sz="1400" b="1" dirty="0">
              <a:solidFill>
                <a:srgbClr val="FFFFFF"/>
              </a:solidFill>
              <a:latin typeface="Arial" pitchFamily="34" charset="0"/>
              <a:cs typeface="Arial" pitchFamily="34" charset="0"/>
            </a:endParaRPr>
          </a:p>
        </p:txBody>
      </p:sp>
      <p:sp>
        <p:nvSpPr>
          <p:cNvPr id="33" name="Rectangle 32"/>
          <p:cNvSpPr/>
          <p:nvPr/>
        </p:nvSpPr>
        <p:spPr>
          <a:xfrm>
            <a:off x="7054552" y="3179802"/>
            <a:ext cx="1556048" cy="323165"/>
          </a:xfrm>
          <a:prstGeom prst="rect">
            <a:avLst/>
          </a:prstGeom>
        </p:spPr>
        <p:txBody>
          <a:bodyPr wrap="square">
            <a:noAutofit/>
          </a:bodyPr>
          <a:lstStyle/>
          <a:p>
            <a:pPr algn="ctr"/>
            <a:r>
              <a:rPr lang="en-US" sz="1400" b="1" dirty="0" smtClean="0">
                <a:solidFill>
                  <a:srgbClr val="FFFFFF"/>
                </a:solidFill>
                <a:latin typeface="Arial" pitchFamily="34" charset="0"/>
                <a:cs typeface="Arial" pitchFamily="34" charset="0"/>
              </a:rPr>
              <a:t>TPEIR</a:t>
            </a:r>
            <a:endParaRPr lang="en-US" sz="1400" b="1" dirty="0">
              <a:solidFill>
                <a:srgbClr val="FFFFFF"/>
              </a:solidFill>
              <a:latin typeface="Arial" pitchFamily="34" charset="0"/>
              <a:cs typeface="Arial" pitchFamily="34" charset="0"/>
            </a:endParaRPr>
          </a:p>
        </p:txBody>
      </p:sp>
      <p:pic>
        <p:nvPicPr>
          <p:cNvPr id="21"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76677" y="304800"/>
            <a:ext cx="7480300" cy="11033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2"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61194" y="1600200"/>
            <a:ext cx="7821612" cy="47542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54754887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Impersonating Users Navigation</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80</a:t>
            </a:fld>
            <a:endParaRPr lang="en-US" dirty="0"/>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34635"/>
          <a:stretch/>
        </p:blipFill>
        <p:spPr bwMode="auto">
          <a:xfrm>
            <a:off x="533400" y="2057400"/>
            <a:ext cx="4195374" cy="228600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9" name="Content Placeholder 2"/>
          <p:cNvSpPr>
            <a:spLocks noGrp="1"/>
          </p:cNvSpPr>
          <p:nvPr>
            <p:ph sz="quarter" idx="1"/>
          </p:nvPr>
        </p:nvSpPr>
        <p:spPr>
          <a:xfrm>
            <a:off x="5181600" y="1914040"/>
            <a:ext cx="3810000" cy="4038600"/>
          </a:xfrm>
        </p:spPr>
        <p:txBody>
          <a:bodyPr>
            <a:noAutofit/>
          </a:bodyPr>
          <a:lstStyle/>
          <a:p>
            <a:r>
              <a:rPr lang="en-US" dirty="0"/>
              <a:t>Type first few letters of person’s name in search bar and </a:t>
            </a:r>
          </a:p>
          <a:p>
            <a:r>
              <a:rPr lang="en-US" dirty="0"/>
              <a:t>Click the arrow </a:t>
            </a:r>
            <a:r>
              <a:rPr lang="en-US" dirty="0" smtClean="0"/>
              <a:t>button</a:t>
            </a:r>
            <a:endParaRPr lang="en-US" dirty="0"/>
          </a:p>
        </p:txBody>
      </p:sp>
      <p:sp>
        <p:nvSpPr>
          <p:cNvPr id="10" name="Rectangle 9"/>
          <p:cNvSpPr/>
          <p:nvPr/>
        </p:nvSpPr>
        <p:spPr>
          <a:xfrm rot="5400000">
            <a:off x="3486997" y="1389804"/>
            <a:ext cx="569807" cy="2514599"/>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423012199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Impersonating Users Navigation </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81</a:t>
            </a:fld>
            <a:endParaRPr lang="en-US" dirty="0"/>
          </a:p>
        </p:txBody>
      </p:sp>
      <p:pic>
        <p:nvPicPr>
          <p:cNvPr id="5"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885" r="4627"/>
          <a:stretch/>
        </p:blipFill>
        <p:spPr bwMode="auto">
          <a:xfrm>
            <a:off x="220640" y="2057400"/>
            <a:ext cx="4885899" cy="260985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9" name="Content Placeholder 2"/>
          <p:cNvSpPr>
            <a:spLocks noGrp="1"/>
          </p:cNvSpPr>
          <p:nvPr>
            <p:ph sz="quarter" idx="1"/>
          </p:nvPr>
        </p:nvSpPr>
        <p:spPr>
          <a:xfrm>
            <a:off x="5181600" y="1914040"/>
            <a:ext cx="3810000" cy="4038600"/>
          </a:xfrm>
        </p:spPr>
        <p:txBody>
          <a:bodyPr>
            <a:noAutofit/>
          </a:bodyPr>
          <a:lstStyle/>
          <a:p>
            <a:r>
              <a:rPr lang="en-US" dirty="0" smtClean="0"/>
              <a:t>Click Staff</a:t>
            </a:r>
          </a:p>
          <a:p>
            <a:r>
              <a:rPr lang="en-US" dirty="0" smtClean="0"/>
              <a:t>Search </a:t>
            </a:r>
            <a:r>
              <a:rPr lang="en-US" dirty="0"/>
              <a:t>for the person on the list.* Click ‘</a:t>
            </a:r>
            <a:r>
              <a:rPr lang="en-US" dirty="0" smtClean="0"/>
              <a:t>LOGIN AS’ </a:t>
            </a:r>
            <a:r>
              <a:rPr lang="en-US" dirty="0"/>
              <a:t>button to impersonate their log-in</a:t>
            </a:r>
          </a:p>
          <a:p>
            <a:r>
              <a:rPr lang="en-US" dirty="0"/>
              <a:t>Once logged in as another person, you must log out and log back in to impersonate another </a:t>
            </a:r>
            <a:r>
              <a:rPr lang="en-US" dirty="0" smtClean="0"/>
              <a:t>user</a:t>
            </a:r>
            <a:endParaRPr lang="en-US" dirty="0"/>
          </a:p>
          <a:p>
            <a:r>
              <a:rPr lang="en-US" dirty="0"/>
              <a:t>*If </a:t>
            </a:r>
            <a:r>
              <a:rPr lang="en-US" dirty="0" smtClean="0"/>
              <a:t>a person is not </a:t>
            </a:r>
            <a:r>
              <a:rPr lang="en-US" dirty="0"/>
              <a:t>listed, they are not in </a:t>
            </a:r>
            <a:r>
              <a:rPr lang="en-US" dirty="0" smtClean="0"/>
              <a:t>the studentGPS™ Dashboards </a:t>
            </a:r>
            <a:r>
              <a:rPr lang="en-US" dirty="0"/>
              <a:t>database</a:t>
            </a:r>
          </a:p>
        </p:txBody>
      </p:sp>
      <p:sp>
        <p:nvSpPr>
          <p:cNvPr id="7" name="Rectangle 6"/>
          <p:cNvSpPr/>
          <p:nvPr/>
        </p:nvSpPr>
        <p:spPr>
          <a:xfrm rot="5400000">
            <a:off x="4260083" y="2664461"/>
            <a:ext cx="417408" cy="1257300"/>
          </a:xfrm>
          <a:prstGeom prst="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rot="8189329">
            <a:off x="4442096" y="2221736"/>
            <a:ext cx="618543" cy="35374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xmlns="" val="341912416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Claim Setting Issues</a:t>
            </a:r>
            <a:endParaRPr lang="en-US" dirty="0"/>
          </a:p>
        </p:txBody>
      </p:sp>
      <p:sp>
        <p:nvSpPr>
          <p:cNvPr id="3" name="Content Placeholder 2"/>
          <p:cNvSpPr>
            <a:spLocks noGrp="1"/>
          </p:cNvSpPr>
          <p:nvPr>
            <p:ph sz="quarter" idx="1"/>
          </p:nvPr>
        </p:nvSpPr>
        <p:spPr/>
        <p:txBody>
          <a:bodyPr/>
          <a:lstStyle/>
          <a:p>
            <a:r>
              <a:rPr lang="en-US" dirty="0" smtClean="0"/>
              <a:t>In addition to potential data issues, teachers and staff may need to have their roles or claim sets adjusted in order to access the appropriate students</a:t>
            </a:r>
          </a:p>
          <a:p>
            <a:r>
              <a:rPr lang="en-US" dirty="0" smtClean="0"/>
              <a:t>The following slides highlight some common questions and issues noted by the LPR districts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82</a:t>
            </a:fld>
            <a:endParaRPr lang="en-US" dirty="0"/>
          </a:p>
        </p:txBody>
      </p:sp>
    </p:spTree>
    <p:extLst>
      <p:ext uri="{BB962C8B-B14F-4D97-AF65-F5344CB8AC3E}">
        <p14:creationId xmlns="" xmlns:p14="http://schemas.microsoft.com/office/powerpoint/2010/main" val="77482508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Claim Setting Questions</a:t>
            </a:r>
            <a:endParaRPr lang="en-US" dirty="0"/>
          </a:p>
        </p:txBody>
      </p:sp>
      <p:sp>
        <p:nvSpPr>
          <p:cNvPr id="3" name="Content Placeholder 2"/>
          <p:cNvSpPr>
            <a:spLocks noGrp="1"/>
          </p:cNvSpPr>
          <p:nvPr>
            <p:ph sz="quarter" idx="1"/>
          </p:nvPr>
        </p:nvSpPr>
        <p:spPr/>
        <p:txBody>
          <a:bodyPr/>
          <a:lstStyle/>
          <a:p>
            <a:pPr marL="512864" indent="-512864"/>
            <a:r>
              <a:rPr lang="en-US" dirty="0"/>
              <a:t>What if I want to review the roles I have now?</a:t>
            </a:r>
          </a:p>
          <a:p>
            <a:pPr marL="815146" lvl="1" indent="-285750">
              <a:tabLst>
                <a:tab pos="528535" algn="l"/>
                <a:tab pos="668148" algn="l"/>
              </a:tabLst>
            </a:pPr>
            <a:r>
              <a:rPr lang="en-US" dirty="0" smtClean="0">
                <a:latin typeface="+mn-lt"/>
              </a:rPr>
              <a:t>Use </a:t>
            </a:r>
            <a:r>
              <a:rPr lang="en-US" dirty="0">
                <a:latin typeface="+mn-lt"/>
              </a:rPr>
              <a:t>the Batch Edit feature to export current list of position titles and settings in Excel</a:t>
            </a:r>
          </a:p>
          <a:p>
            <a:pPr marL="512864" indent="-512864"/>
            <a:r>
              <a:rPr lang="en-US" dirty="0"/>
              <a:t>Can I change access for a particular person?</a:t>
            </a:r>
          </a:p>
          <a:p>
            <a:pPr marL="815146" lvl="1" indent="-285750"/>
            <a:r>
              <a:rPr lang="en-US" dirty="0">
                <a:latin typeface="+mn-lt"/>
              </a:rPr>
              <a:t>No.  In the case where a specific person needs access, we recommend setting up a new position title for that person in </a:t>
            </a:r>
            <a:r>
              <a:rPr lang="en-US" dirty="0" smtClean="0">
                <a:latin typeface="+mn-lt"/>
              </a:rPr>
              <a:t>the LEA SIS</a:t>
            </a:r>
            <a:r>
              <a:rPr lang="en-US" dirty="0">
                <a:latin typeface="+mn-lt"/>
              </a:rPr>
              <a:t>.  Once this is established, you can assign the </a:t>
            </a:r>
            <a:r>
              <a:rPr lang="en-US" dirty="0" smtClean="0">
                <a:latin typeface="+mn-lt"/>
              </a:rPr>
              <a:t>desired studentGPS™ Dashboards </a:t>
            </a:r>
            <a:r>
              <a:rPr lang="en-US" dirty="0">
                <a:latin typeface="+mn-lt"/>
              </a:rPr>
              <a:t>claim setting for that position title.</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83</a:t>
            </a:fld>
            <a:endParaRPr lang="en-US" dirty="0"/>
          </a:p>
        </p:txBody>
      </p:sp>
    </p:spTree>
    <p:extLst>
      <p:ext uri="{BB962C8B-B14F-4D97-AF65-F5344CB8AC3E}">
        <p14:creationId xmlns="" xmlns:p14="http://schemas.microsoft.com/office/powerpoint/2010/main" val="326696083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Support:  Dashboards Access</a:t>
            </a:r>
            <a:endParaRPr lang="en-US"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2853160319"/>
              </p:ext>
            </p:extLst>
          </p:nvPr>
        </p:nvGraphicFramePr>
        <p:xfrm>
          <a:off x="533400" y="1752600"/>
          <a:ext cx="8153400" cy="4302760"/>
        </p:xfrm>
        <a:graphic>
          <a:graphicData uri="http://schemas.openxmlformats.org/drawingml/2006/table">
            <a:tbl>
              <a:tblPr firstRow="1" bandRow="1">
                <a:tableStyleId>{5C22544A-7EE6-4342-B048-85BDC9FD1C3A}</a:tableStyleId>
              </a:tblPr>
              <a:tblGrid>
                <a:gridCol w="2717800"/>
                <a:gridCol w="2717800"/>
                <a:gridCol w="2717800"/>
              </a:tblGrid>
              <a:tr h="370840">
                <a:tc>
                  <a:txBody>
                    <a:bodyPr/>
                    <a:lstStyle/>
                    <a:p>
                      <a:r>
                        <a:rPr lang="en-US" dirty="0" smtClean="0">
                          <a:solidFill>
                            <a:srgbClr val="FFFFFF"/>
                          </a:solidFill>
                        </a:rPr>
                        <a:t>Symptom</a:t>
                      </a:r>
                      <a:endParaRPr lang="en-US" dirty="0">
                        <a:solidFill>
                          <a:srgbClr val="FFFFFF"/>
                        </a:solidFill>
                      </a:endParaRPr>
                    </a:p>
                  </a:txBody>
                  <a:tcPr/>
                </a:tc>
                <a:tc>
                  <a:txBody>
                    <a:bodyPr/>
                    <a:lstStyle/>
                    <a:p>
                      <a:r>
                        <a:rPr lang="en-US" dirty="0" smtClean="0">
                          <a:solidFill>
                            <a:srgbClr val="FFFFFF"/>
                          </a:solidFill>
                        </a:rPr>
                        <a:t>Possible Cause</a:t>
                      </a:r>
                      <a:endParaRPr lang="en-US" dirty="0">
                        <a:solidFill>
                          <a:srgbClr val="FFFFFF"/>
                        </a:solidFill>
                      </a:endParaRPr>
                    </a:p>
                  </a:txBody>
                  <a:tcPr/>
                </a:tc>
                <a:tc>
                  <a:txBody>
                    <a:bodyPr/>
                    <a:lstStyle/>
                    <a:p>
                      <a:r>
                        <a:rPr lang="en-US" dirty="0" smtClean="0">
                          <a:solidFill>
                            <a:srgbClr val="FFFFFF"/>
                          </a:solidFill>
                        </a:rPr>
                        <a:t>Fix</a:t>
                      </a:r>
                      <a:endParaRPr lang="en-US" dirty="0">
                        <a:solidFill>
                          <a:srgbClr val="FFFFFF"/>
                        </a:solidFill>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User can’t see all campuses to which s/he</a:t>
                      </a:r>
                      <a:r>
                        <a:rPr lang="en-US" sz="1600" baseline="0" dirty="0" smtClean="0"/>
                        <a:t> is assigned</a:t>
                      </a:r>
                      <a:endParaRPr lang="en-US" sz="1600" dirty="0" smtClean="0"/>
                    </a:p>
                    <a:p>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User</a:t>
                      </a:r>
                      <a:r>
                        <a:rPr lang="en-US" sz="1600" baseline="0" dirty="0" smtClean="0"/>
                        <a:t> view is defaulted to their first campus assignment</a:t>
                      </a:r>
                      <a:r>
                        <a:rPr lang="en-US" sz="1600" dirty="0" smtClean="0"/>
                        <a:t>.  User</a:t>
                      </a:r>
                      <a:r>
                        <a:rPr lang="en-US" sz="1600" baseline="0" dirty="0" smtClean="0"/>
                        <a:t> must use drop-down menu to change campuses.</a:t>
                      </a:r>
                      <a:endParaRPr lang="en-US" sz="16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Walk the user through how to navigate between the campuses to which they are assigned.  </a:t>
                      </a:r>
                    </a:p>
                    <a:p>
                      <a:endParaRPr lang="en-US" sz="16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After</a:t>
                      </a:r>
                      <a:r>
                        <a:rPr lang="en-US" sz="1600" baseline="0" dirty="0" smtClean="0"/>
                        <a:t> login, user can’t see his/her screens</a:t>
                      </a:r>
                      <a:endParaRPr lang="en-US" sz="1600" dirty="0" smtClean="0"/>
                    </a:p>
                    <a:p>
                      <a:endParaRPr lang="en-US" sz="1600" dirty="0"/>
                    </a:p>
                  </a:txBody>
                  <a:tcPr/>
                </a:tc>
                <a:tc>
                  <a:txBody>
                    <a:bodyPr/>
                    <a:lstStyle/>
                    <a:p>
                      <a:pPr marL="285750" marR="0" indent="-28575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600" dirty="0" smtClean="0"/>
                        <a:t>User does not have proper roles</a:t>
                      </a:r>
                    </a:p>
                    <a:p>
                      <a:pPr marL="285750" marR="0" indent="-28575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600" dirty="0" smtClean="0"/>
                        <a:t>User roles have changed</a:t>
                      </a:r>
                    </a:p>
                    <a:p>
                      <a:pPr marL="285750" marR="0" indent="-28575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600" dirty="0" smtClean="0"/>
                        <a:t>Dashboard application problems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Record which screens the user cannot see</a:t>
                      </a:r>
                      <a:r>
                        <a:rPr lang="en-US" sz="1600" baseline="0" dirty="0" smtClean="0"/>
                        <a:t> and escalate the issue.</a:t>
                      </a:r>
                      <a:endParaRPr lang="en-US" sz="1600" dirty="0" smtClean="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User can’t see all students</a:t>
                      </a:r>
                      <a:r>
                        <a:rPr lang="en-US" sz="1600" baseline="0" dirty="0" smtClean="0"/>
                        <a:t> for which they’re responsible</a:t>
                      </a:r>
                      <a:endParaRPr lang="en-US" sz="1600" dirty="0" smtClean="0"/>
                    </a:p>
                    <a:p>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User access only tied to class section.  User</a:t>
                      </a:r>
                      <a:r>
                        <a:rPr lang="en-US" sz="1600" baseline="0" dirty="0" smtClean="0"/>
                        <a:t> doesn’t have class section (specialist).</a:t>
                      </a:r>
                      <a:endParaRPr lang="en-US" sz="16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Obtain</a:t>
                      </a:r>
                      <a:r>
                        <a:rPr lang="en-US" sz="1600" baseline="0" dirty="0" smtClean="0"/>
                        <a:t> user name/ID and work with helpdesk to determine if higher level setting needed. </a:t>
                      </a:r>
                      <a:endParaRPr lang="en-US" sz="1600" dirty="0" smtClean="0"/>
                    </a:p>
                  </a:txBody>
                  <a:tcPr/>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84</a:t>
            </a:fld>
            <a:endParaRPr lang="en-US" dirty="0"/>
          </a:p>
        </p:txBody>
      </p:sp>
    </p:spTree>
    <p:extLst>
      <p:ext uri="{BB962C8B-B14F-4D97-AF65-F5344CB8AC3E}">
        <p14:creationId xmlns="" xmlns:p14="http://schemas.microsoft.com/office/powerpoint/2010/main" val="241788268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studentGPS™ Dashboards</a:t>
            </a:r>
          </a:p>
        </p:txBody>
      </p:sp>
      <p:sp>
        <p:nvSpPr>
          <p:cNvPr id="3" name="Content Placeholder 2"/>
          <p:cNvSpPr>
            <a:spLocks noGrp="1"/>
          </p:cNvSpPr>
          <p:nvPr>
            <p:ph sz="quarter" idx="1"/>
          </p:nvPr>
        </p:nvSpPr>
        <p:spPr/>
        <p:txBody>
          <a:bodyPr/>
          <a:lstStyle/>
          <a:p>
            <a:r>
              <a:rPr lang="en-US" dirty="0">
                <a:latin typeface="Arial" pitchFamily="34" charset="0"/>
              </a:rPr>
              <a:t>Once it has been determined that it is not a system issue </a:t>
            </a:r>
            <a:r>
              <a:rPr lang="en-US" dirty="0" smtClean="0">
                <a:latin typeface="Arial" pitchFamily="34" charset="0"/>
              </a:rPr>
              <a:t>by </a:t>
            </a:r>
            <a:r>
              <a:rPr lang="en-US" dirty="0">
                <a:latin typeface="Arial" pitchFamily="34" charset="0"/>
              </a:rPr>
              <a:t>executing the action items on the TSDS subsystem checklist, the next step is determine if it is an error that has occurred at the LEA or Campus at the point of data </a:t>
            </a:r>
            <a:endParaRPr lang="en-US" dirty="0" smtClean="0">
              <a:latin typeface="Arial" pitchFamily="34" charset="0"/>
            </a:endParaRPr>
          </a:p>
          <a:p>
            <a:r>
              <a:rPr lang="en-US" dirty="0" smtClean="0">
                <a:latin typeface="Arial" pitchFamily="34" charset="0"/>
              </a:rPr>
              <a:t>If </a:t>
            </a:r>
            <a:r>
              <a:rPr lang="en-US" dirty="0">
                <a:latin typeface="Arial" pitchFamily="34" charset="0"/>
              </a:rPr>
              <a:t>no resolution has been reached at that point, the support ticket should be escalated to Level </a:t>
            </a:r>
            <a:r>
              <a:rPr lang="en-US" dirty="0" smtClean="0">
                <a:latin typeface="Arial" pitchFamily="34" charset="0"/>
              </a:rPr>
              <a:t>2 and the Technical Coaches</a:t>
            </a:r>
          </a:p>
          <a:p>
            <a:r>
              <a:rPr lang="en-US" dirty="0" smtClean="0">
                <a:latin typeface="Arial" pitchFamily="34" charset="0"/>
              </a:rPr>
              <a:t>If no resolution has been reached at that point, the support ticket should be escalated to Level 3</a:t>
            </a:r>
          </a:p>
          <a:p>
            <a:r>
              <a:rPr lang="en-US" dirty="0" smtClean="0">
                <a:latin typeface="Arial" pitchFamily="34" charset="0"/>
              </a:rPr>
              <a:t>Level 3 can query the ODS as well as monitor the data promotion to the DDM to identify both system and ETL issues</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85</a:t>
            </a:fld>
            <a:endParaRPr lang="en-US" dirty="0"/>
          </a:p>
        </p:txBody>
      </p:sp>
    </p:spTree>
    <p:extLst>
      <p:ext uri="{BB962C8B-B14F-4D97-AF65-F5344CB8AC3E}">
        <p14:creationId xmlns="" xmlns:p14="http://schemas.microsoft.com/office/powerpoint/2010/main" val="284011258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Troubleshooting Checklist studentGPS</a:t>
            </a:r>
            <a:r>
              <a:rPr lang="en-US" sz="2400" dirty="0"/>
              <a:t>™</a:t>
            </a:r>
            <a:r>
              <a:rPr lang="en-US" sz="2400" dirty="0" smtClean="0"/>
              <a:t> Dashboards</a:t>
            </a:r>
            <a:endParaRPr lang="en-US" sz="2400"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2012031921"/>
              </p:ext>
            </p:extLst>
          </p:nvPr>
        </p:nvGraphicFramePr>
        <p:xfrm>
          <a:off x="762000" y="1752600"/>
          <a:ext cx="7696200" cy="2696570"/>
        </p:xfrm>
        <a:graphic>
          <a:graphicData uri="http://schemas.openxmlformats.org/drawingml/2006/table">
            <a:tbl>
              <a:tblPr firstRow="1" firstCol="1" bandRow="1">
                <a:tableStyleId>{5C22544A-7EE6-4342-B048-85BDC9FD1C3A}</a:tableStyleId>
              </a:tblPr>
              <a:tblGrid>
                <a:gridCol w="4842074"/>
                <a:gridCol w="2854126"/>
              </a:tblGrid>
              <a:tr h="444342">
                <a:tc>
                  <a:txBody>
                    <a:bodyPr/>
                    <a:lstStyle/>
                    <a:p>
                      <a:pPr marL="0" marR="0" indent="0">
                        <a:spcBef>
                          <a:spcPts val="0"/>
                        </a:spcBef>
                        <a:spcAft>
                          <a:spcPts val="0"/>
                        </a:spcAft>
                        <a:buFontTx/>
                        <a:buNone/>
                      </a:pPr>
                      <a:r>
                        <a:rPr lang="en-US" sz="1800" b="1" dirty="0">
                          <a:solidFill>
                            <a:srgbClr val="FFFFFF"/>
                          </a:solidFill>
                          <a:effectLst/>
                        </a:rPr>
                        <a:t>Action </a:t>
                      </a:r>
                      <a:r>
                        <a:rPr lang="en-US" sz="1800" b="1" dirty="0" smtClean="0">
                          <a:solidFill>
                            <a:srgbClr val="FFFFFF"/>
                          </a:solidFill>
                          <a:effectLst/>
                        </a:rPr>
                        <a:t>Item: </a:t>
                      </a:r>
                      <a:r>
                        <a:rPr lang="en-US" dirty="0" smtClean="0">
                          <a:solidFill>
                            <a:srgbClr val="FFFFFF"/>
                          </a:solidFill>
                        </a:rPr>
                        <a:t>studentGPS™ Dashboards</a:t>
                      </a:r>
                      <a:endParaRPr lang="en-US" sz="1800" b="1" dirty="0">
                        <a:solidFill>
                          <a:srgbClr val="FFFFFF"/>
                        </a:solidFill>
                        <a:effectLst/>
                        <a:latin typeface="Calibri"/>
                        <a:ea typeface="Times New Roman"/>
                        <a:cs typeface="Times New Roman"/>
                      </a:endParaRPr>
                    </a:p>
                  </a:txBody>
                  <a:tcPr marL="68580" marR="68580" marT="0" marB="0"/>
                </a:tc>
                <a:tc>
                  <a:txBody>
                    <a:bodyPr/>
                    <a:lstStyle/>
                    <a:p>
                      <a:pPr marL="1074420" marR="0" indent="-1074420">
                        <a:spcBef>
                          <a:spcPts val="0"/>
                        </a:spcBef>
                        <a:spcAft>
                          <a:spcPts val="0"/>
                        </a:spcAft>
                      </a:pPr>
                      <a:r>
                        <a:rPr lang="en-US" sz="1800" b="1" dirty="0">
                          <a:solidFill>
                            <a:srgbClr val="FFFFFF"/>
                          </a:solidFill>
                          <a:effectLst/>
                        </a:rPr>
                        <a:t> </a:t>
                      </a:r>
                      <a:endParaRPr lang="en-US" sz="1800" b="1" dirty="0">
                        <a:solidFill>
                          <a:srgbClr val="FFFFFF"/>
                        </a:solidFill>
                        <a:effectLst/>
                        <a:latin typeface="Calibri"/>
                        <a:ea typeface="Times New Roman"/>
                        <a:cs typeface="Times New Roman"/>
                      </a:endParaRPr>
                    </a:p>
                  </a:txBody>
                  <a:tcPr marL="68580" marR="68580" marT="0" marB="0"/>
                </a:tc>
              </a:tr>
              <a:tr h="637698">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Did the LEA check that the data was entered correctly in the source system?</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791570">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If the data is entered accurately in the source system, did the LEA contact the source system vendor to check the extract?</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791570">
                <a:tc>
                  <a:txBody>
                    <a:bodyPr/>
                    <a:lstStyle/>
                    <a:p>
                      <a:pPr marL="285750" marR="0" lvl="0" indent="-285750">
                        <a:spcBef>
                          <a:spcPts val="0"/>
                        </a:spcBef>
                        <a:spcAft>
                          <a:spcPts val="0"/>
                        </a:spcAft>
                        <a:buFont typeface="Arial" pitchFamily="34" charset="0"/>
                        <a:buChar char="•"/>
                      </a:pPr>
                      <a:r>
                        <a:rPr lang="en-US" sz="1800" b="0" dirty="0" smtClean="0">
                          <a:solidFill>
                            <a:srgbClr val="FFFFFF"/>
                          </a:solidFill>
                          <a:effectLst/>
                          <a:latin typeface="+mn-lt"/>
                          <a:ea typeface="Times New Roman"/>
                          <a:cs typeface="Arial" pitchFamily="34" charset="0"/>
                        </a:rPr>
                        <a:t>Did the Technical Coaches research</a:t>
                      </a:r>
                      <a:r>
                        <a:rPr lang="en-US" sz="1800" b="0" baseline="0" dirty="0" smtClean="0">
                          <a:solidFill>
                            <a:srgbClr val="FFFFFF"/>
                          </a:solidFill>
                          <a:effectLst/>
                          <a:latin typeface="+mn-lt"/>
                          <a:ea typeface="Times New Roman"/>
                          <a:cs typeface="Arial" pitchFamily="34" charset="0"/>
                        </a:rPr>
                        <a:t> data issues?</a:t>
                      </a:r>
                      <a:endParaRPr lang="en-US" sz="1800" b="0" dirty="0">
                        <a:solidFill>
                          <a:srgbClr val="FFFFFF"/>
                        </a:solidFill>
                        <a:effectLst/>
                        <a:latin typeface="+mn-lt"/>
                        <a:ea typeface="Times New Roman"/>
                        <a:cs typeface="Arial" pitchFamily="34" charset="0"/>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lumMod val="95000"/>
                              <a:lumOff val="5000"/>
                            </a:schemeClr>
                          </a:solidFill>
                          <a:effectLst/>
                        </a:rPr>
                        <a:t>Y </a:t>
                      </a:r>
                      <a:r>
                        <a:rPr lang="en-US" sz="1800" b="1" dirty="0" smtClean="0">
                          <a:solidFill>
                            <a:schemeClr val="tx1">
                              <a:lumMod val="95000"/>
                              <a:lumOff val="5000"/>
                            </a:schemeClr>
                          </a:solidFill>
                          <a:effectLst/>
                          <a:sym typeface="Wingdings"/>
                        </a:rPr>
                        <a:t></a:t>
                      </a:r>
                      <a:r>
                        <a:rPr lang="en-US" sz="1800" b="1" dirty="0" smtClean="0">
                          <a:solidFill>
                            <a:schemeClr val="tx1">
                              <a:lumMod val="95000"/>
                              <a:lumOff val="5000"/>
                            </a:schemeClr>
                          </a:solidFill>
                          <a:effectLst/>
                        </a:rPr>
                        <a:t>	N </a:t>
                      </a:r>
                      <a:r>
                        <a:rPr lang="en-US" sz="1800" b="1" dirty="0" smtClean="0">
                          <a:solidFill>
                            <a:schemeClr val="tx1">
                              <a:lumMod val="95000"/>
                              <a:lumOff val="5000"/>
                            </a:schemeClr>
                          </a:solidFill>
                          <a:effectLst/>
                          <a:sym typeface="Wingdings"/>
                        </a:rPr>
                        <a:t></a:t>
                      </a:r>
                      <a:endParaRPr lang="en-US" sz="1800" b="1" dirty="0" smtClean="0">
                        <a:solidFill>
                          <a:schemeClr val="tx1">
                            <a:lumMod val="95000"/>
                            <a:lumOff val="5000"/>
                          </a:schemeClr>
                        </a:solidFill>
                        <a:effectLst/>
                        <a:latin typeface="Calibri"/>
                        <a:ea typeface="Times New Roman"/>
                        <a:cs typeface="Times New Roman"/>
                      </a:endParaRP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86</a:t>
            </a:fld>
            <a:endParaRPr lang="en-US" dirty="0"/>
          </a:p>
        </p:txBody>
      </p:sp>
    </p:spTree>
    <p:extLst>
      <p:ext uri="{BB962C8B-B14F-4D97-AF65-F5344CB8AC3E}">
        <p14:creationId xmlns="" xmlns:p14="http://schemas.microsoft.com/office/powerpoint/2010/main" val="401312462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a:t>Troubleshooting </a:t>
            </a:r>
            <a:r>
              <a:rPr lang="en-US" dirty="0" smtClean="0"/>
              <a:t>the TSDS Client-Side Validation Tool </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87</a:t>
            </a:fld>
            <a:endParaRPr lang="en-US" dirty="0"/>
          </a:p>
        </p:txBody>
      </p:sp>
    </p:spTree>
    <p:extLst>
      <p:ext uri="{BB962C8B-B14F-4D97-AF65-F5344CB8AC3E}">
        <p14:creationId xmlns="" xmlns:p14="http://schemas.microsoft.com/office/powerpoint/2010/main" val="127443088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noAutofit/>
          </a:bodyPr>
          <a:lstStyle/>
          <a:p>
            <a:r>
              <a:rPr lang="en-US" dirty="0" smtClean="0"/>
              <a:t>Troubleshooting: Installation</a:t>
            </a:r>
            <a:endParaRPr lang="en-US" dirty="0"/>
          </a:p>
        </p:txBody>
      </p:sp>
      <p:sp>
        <p:nvSpPr>
          <p:cNvPr id="7" name="Content Placeholder 6"/>
          <p:cNvSpPr>
            <a:spLocks noGrp="1"/>
          </p:cNvSpPr>
          <p:nvPr>
            <p:ph sz="quarter" idx="1"/>
          </p:nvPr>
        </p:nvSpPr>
        <p:spPr/>
        <p:txBody>
          <a:bodyPr/>
          <a:lstStyle/>
          <a:p>
            <a:r>
              <a:rPr lang="en-US" dirty="0" smtClean="0"/>
              <a:t>Users will periodically experience issues during the installation</a:t>
            </a:r>
          </a:p>
          <a:p>
            <a:r>
              <a:rPr lang="en-US" dirty="0" smtClean="0"/>
              <a:t>Potential issues may be:</a:t>
            </a:r>
          </a:p>
          <a:p>
            <a:pPr lvl="1"/>
            <a:r>
              <a:rPr lang="en-US" dirty="0" smtClean="0"/>
              <a:t>User can’t access the TSDS Portal</a:t>
            </a:r>
          </a:p>
          <a:p>
            <a:pPr lvl="1"/>
            <a:r>
              <a:rPr lang="en-US" dirty="0" smtClean="0"/>
              <a:t>User doesn’t have correct permission to download the tool</a:t>
            </a:r>
          </a:p>
          <a:p>
            <a:pPr lvl="1"/>
            <a:r>
              <a:rPr lang="en-US" dirty="0" smtClean="0"/>
              <a:t>The local system doesn’t meet the minimum requirements to handle the download and install</a:t>
            </a:r>
          </a:p>
          <a:p>
            <a:pPr lvl="1"/>
            <a:r>
              <a:rPr lang="en-US" dirty="0" smtClean="0"/>
              <a:t>User receives an error message upon unsuccessful installation</a:t>
            </a:r>
          </a:p>
          <a:p>
            <a:r>
              <a:rPr lang="en-US" dirty="0" smtClean="0"/>
              <a:t>To resolve all of these issues, the user should open a support ticket in TIMS</a:t>
            </a:r>
          </a:p>
        </p:txBody>
      </p:sp>
      <p:sp>
        <p:nvSpPr>
          <p:cNvPr id="4" name="Slide Number Placeholder 4"/>
          <p:cNvSpPr>
            <a:spLocks noGrp="1"/>
          </p:cNvSpPr>
          <p:nvPr>
            <p:ph type="sldNum" sz="quarter" idx="12"/>
          </p:nvPr>
        </p:nvSpPr>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88</a:t>
            </a:fld>
            <a:endParaRPr lang="en-US" sz="1200"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lvl="0" indent="0">
              <a:lnSpc>
                <a:spcPct val="106000"/>
              </a:lnSpc>
              <a:spcBef>
                <a:spcPts val="600"/>
              </a:spcBef>
              <a:spcAft>
                <a:spcPts val="300"/>
              </a:spcAft>
              <a:buNone/>
            </a:pPr>
            <a:endParaRPr lang="en-US" sz="1800" dirty="0" smtClean="0"/>
          </a:p>
        </p:txBody>
      </p:sp>
    </p:spTree>
    <p:extLst>
      <p:ext uri="{BB962C8B-B14F-4D97-AF65-F5344CB8AC3E}">
        <p14:creationId xmlns="" xmlns:p14="http://schemas.microsoft.com/office/powerpoint/2010/main" val="411541527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Version Update</a:t>
            </a:r>
            <a:endParaRPr lang="en-US" dirty="0"/>
          </a:p>
        </p:txBody>
      </p:sp>
      <p:sp>
        <p:nvSpPr>
          <p:cNvPr id="3" name="Content Placeholder 2"/>
          <p:cNvSpPr>
            <a:spLocks noGrp="1"/>
          </p:cNvSpPr>
          <p:nvPr>
            <p:ph sz="quarter" idx="1"/>
          </p:nvPr>
        </p:nvSpPr>
        <p:spPr/>
        <p:txBody>
          <a:bodyPr/>
          <a:lstStyle/>
          <a:p>
            <a:r>
              <a:rPr lang="en-US" dirty="0" smtClean="0"/>
              <a:t>Periodically a user will experience issues executing the version updates</a:t>
            </a:r>
          </a:p>
          <a:p>
            <a:r>
              <a:rPr lang="en-US" dirty="0" smtClean="0"/>
              <a:t>Issues may occur:</a:t>
            </a:r>
          </a:p>
          <a:p>
            <a:pPr lvl="1"/>
            <a:r>
              <a:rPr lang="en-US" dirty="0" smtClean="0"/>
              <a:t>If the network is experiencing connectivity issues</a:t>
            </a:r>
          </a:p>
          <a:p>
            <a:pPr lvl="2"/>
            <a:r>
              <a:rPr lang="en-US" dirty="0" smtClean="0"/>
              <a:t>If this is the case, retry the update when connectivity has been restored</a:t>
            </a:r>
          </a:p>
          <a:p>
            <a:pPr lvl="1"/>
            <a:r>
              <a:rPr lang="en-US" dirty="0" smtClean="0"/>
              <a:t>If there is not enough disk space</a:t>
            </a:r>
          </a:p>
          <a:p>
            <a:pPr lvl="2"/>
            <a:r>
              <a:rPr lang="en-US" dirty="0" smtClean="0"/>
              <a:t>Attempt the version update when disk space has been cleared</a:t>
            </a:r>
          </a:p>
          <a:p>
            <a:pPr lvl="2"/>
            <a:r>
              <a:rPr lang="en-US" dirty="0" smtClean="0"/>
              <a:t>If that doesn’t resolve the issue, open a support ticket in TIMS</a:t>
            </a:r>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89</a:t>
            </a:fld>
            <a:endParaRPr lang="en-US" dirty="0"/>
          </a:p>
        </p:txBody>
      </p:sp>
    </p:spTree>
    <p:extLst>
      <p:ext uri="{BB962C8B-B14F-4D97-AF65-F5344CB8AC3E}">
        <p14:creationId xmlns="" xmlns:p14="http://schemas.microsoft.com/office/powerpoint/2010/main" val="4155818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p:cNvGraphicFramePr>
            <a:graphicFrameLocks noGrp="1"/>
          </p:cNvGraphicFramePr>
          <p:nvPr>
            <p:extLst>
              <p:ext uri="{D42A27DB-BD31-4B8C-83A1-F6EECF244321}">
                <p14:modId xmlns="" xmlns:p14="http://schemas.microsoft.com/office/powerpoint/2010/main" val="927893536"/>
              </p:ext>
            </p:extLst>
          </p:nvPr>
        </p:nvGraphicFramePr>
        <p:xfrm>
          <a:off x="5181600" y="2543516"/>
          <a:ext cx="3543300" cy="3212626"/>
        </p:xfrm>
        <a:graphic>
          <a:graphicData uri="http://schemas.openxmlformats.org/drawingml/2006/table">
            <a:tbl>
              <a:tblPr firstRow="1" bandRow="1">
                <a:tableStyleId>{5940675A-B579-460E-94D1-54222C63F5DA}</a:tableStyleId>
              </a:tblPr>
              <a:tblGrid>
                <a:gridCol w="1828800"/>
                <a:gridCol w="1714500"/>
              </a:tblGrid>
              <a:tr h="987586">
                <a:tc>
                  <a:txBody>
                    <a:bodyPr/>
                    <a:lstStyle/>
                    <a:p>
                      <a:endParaRPr lang="en-US" sz="2000" dirty="0">
                        <a:solidFill>
                          <a:srgbClr val="FFFFFF"/>
                        </a:solidFill>
                        <a:latin typeface="Arial" pitchFamily="34" charset="0"/>
                        <a:cs typeface="Arial" pitchFamily="34" charset="0"/>
                      </a:endParaRPr>
                    </a:p>
                  </a:txBody>
                  <a:tcPr/>
                </a:tc>
                <a:tc>
                  <a:txBody>
                    <a:bodyPr/>
                    <a:lstStyle/>
                    <a:p>
                      <a:endParaRPr lang="en-US" sz="2000" dirty="0">
                        <a:solidFill>
                          <a:srgbClr val="FFFFFF"/>
                        </a:solidFill>
                        <a:latin typeface="Arial" pitchFamily="34" charset="0"/>
                        <a:cs typeface="Arial" pitchFamily="34" charset="0"/>
                      </a:endParaRPr>
                    </a:p>
                  </a:txBody>
                  <a:tcPr/>
                </a:tc>
              </a:tr>
              <a:tr h="370840">
                <a:tc>
                  <a:txBody>
                    <a:bodyPr/>
                    <a:lstStyle/>
                    <a:p>
                      <a:pPr marL="285750" indent="-285750">
                        <a:buFont typeface="Arial" pitchFamily="34" charset="0"/>
                        <a:buChar char="•"/>
                      </a:pPr>
                      <a:r>
                        <a:rPr lang="en-US" sz="1400" dirty="0" smtClean="0">
                          <a:latin typeface="Arial" pitchFamily="34" charset="0"/>
                          <a:cs typeface="Arial" pitchFamily="34" charset="0"/>
                        </a:rPr>
                        <a:t>Grad</a:t>
                      </a:r>
                      <a:r>
                        <a:rPr lang="en-US" sz="1400" baseline="0" dirty="0" smtClean="0">
                          <a:latin typeface="Arial" pitchFamily="34" charset="0"/>
                          <a:cs typeface="Arial" pitchFamily="34" charset="0"/>
                        </a:rPr>
                        <a:t> </a:t>
                      </a:r>
                      <a:r>
                        <a:rPr lang="en-US" sz="1400" dirty="0" smtClean="0">
                          <a:latin typeface="Arial" pitchFamily="34" charset="0"/>
                          <a:cs typeface="Arial" pitchFamily="34" charset="0"/>
                        </a:rPr>
                        <a:t>Plans </a:t>
                      </a:r>
                    </a:p>
                    <a:p>
                      <a:pPr marL="285750" indent="-285750">
                        <a:buFont typeface="Arial" pitchFamily="34" charset="0"/>
                        <a:buChar char="•"/>
                      </a:pPr>
                      <a:r>
                        <a:rPr lang="en-US" sz="1400" dirty="0" smtClean="0">
                          <a:latin typeface="Arial" pitchFamily="34" charset="0"/>
                          <a:cs typeface="Arial" pitchFamily="34" charset="0"/>
                        </a:rPr>
                        <a:t>Test Score Reporting</a:t>
                      </a:r>
                    </a:p>
                    <a:p>
                      <a:pPr marL="285750" indent="-285750">
                        <a:buFont typeface="Arial" pitchFamily="34" charset="0"/>
                        <a:buChar char="•"/>
                      </a:pPr>
                      <a:r>
                        <a:rPr lang="en-US" sz="1400" dirty="0" smtClean="0">
                          <a:latin typeface="Arial" pitchFamily="34" charset="0"/>
                          <a:cs typeface="Arial" pitchFamily="34" charset="0"/>
                        </a:rPr>
                        <a:t>Rubrics</a:t>
                      </a:r>
                    </a:p>
                    <a:p>
                      <a:pPr marL="285750" indent="-285750">
                        <a:buFont typeface="Arial" pitchFamily="34" charset="0"/>
                        <a:buChar char="•"/>
                      </a:pPr>
                      <a:r>
                        <a:rPr lang="en-US" sz="1400" dirty="0" smtClean="0">
                          <a:latin typeface="Arial" pitchFamily="34" charset="0"/>
                          <a:cs typeface="Arial" pitchFamily="34" charset="0"/>
                        </a:rPr>
                        <a:t>Standards Based Grading</a:t>
                      </a:r>
                    </a:p>
                    <a:p>
                      <a:pPr marL="285750" indent="-285750">
                        <a:buFont typeface="Arial" pitchFamily="34" charset="0"/>
                        <a:buChar char="•"/>
                      </a:pPr>
                      <a:r>
                        <a:rPr lang="en-US" sz="1400" dirty="0" smtClean="0">
                          <a:latin typeface="Arial" pitchFamily="34" charset="0"/>
                          <a:cs typeface="Arial" pitchFamily="34" charset="0"/>
                        </a:rPr>
                        <a:t>Discipline Referrals</a:t>
                      </a:r>
                    </a:p>
                    <a:p>
                      <a:pPr marL="285750" indent="-285750">
                        <a:buFont typeface="Arial" pitchFamily="34" charset="0"/>
                        <a:buChar char="•"/>
                      </a:pPr>
                      <a:r>
                        <a:rPr lang="en-US" sz="1400" dirty="0" smtClean="0">
                          <a:latin typeface="Arial" pitchFamily="34" charset="0"/>
                          <a:cs typeface="Arial" pitchFamily="34" charset="0"/>
                        </a:rPr>
                        <a:t>Parent Portal</a:t>
                      </a:r>
                    </a:p>
                    <a:p>
                      <a:pPr marL="285750" indent="-285750">
                        <a:buFont typeface="Arial" pitchFamily="34" charset="0"/>
                        <a:buChar char="•"/>
                      </a:pPr>
                      <a:r>
                        <a:rPr lang="en-US" sz="1400" dirty="0" smtClean="0">
                          <a:latin typeface="Arial" pitchFamily="34" charset="0"/>
                          <a:cs typeface="Arial" pitchFamily="34" charset="0"/>
                        </a:rPr>
                        <a:t>...and</a:t>
                      </a:r>
                      <a:r>
                        <a:rPr lang="en-US" sz="1400" baseline="0" dirty="0" smtClean="0">
                          <a:latin typeface="Arial" pitchFamily="34" charset="0"/>
                          <a:cs typeface="Arial" pitchFamily="34" charset="0"/>
                        </a:rPr>
                        <a:t> more</a:t>
                      </a:r>
                      <a:endParaRPr lang="en-US" sz="1400" dirty="0" smtClean="0">
                        <a:latin typeface="Arial" pitchFamily="34" charset="0"/>
                        <a:cs typeface="Arial" pitchFamily="34" charset="0"/>
                      </a:endParaRPr>
                    </a:p>
                  </a:txBody>
                  <a:tcPr/>
                </a:tc>
                <a:tc>
                  <a:txBody>
                    <a:bodyPr/>
                    <a:lstStyle/>
                    <a:p>
                      <a:pPr marL="285750" indent="-285750">
                        <a:buFont typeface="Arial" pitchFamily="34" charset="0"/>
                        <a:buChar char="•"/>
                      </a:pPr>
                      <a:r>
                        <a:rPr lang="en-US" sz="1400" dirty="0" smtClean="0">
                          <a:latin typeface="Arial" pitchFamily="34" charset="0"/>
                          <a:cs typeface="Arial" pitchFamily="34" charset="0"/>
                        </a:rPr>
                        <a:t>Career Technology</a:t>
                      </a:r>
                    </a:p>
                    <a:p>
                      <a:pPr marL="285750" indent="-285750">
                        <a:buFont typeface="Arial" pitchFamily="34" charset="0"/>
                        <a:buChar char="•"/>
                      </a:pPr>
                      <a:r>
                        <a:rPr lang="en-US" sz="1400" dirty="0" smtClean="0">
                          <a:latin typeface="Arial" pitchFamily="34" charset="0"/>
                          <a:cs typeface="Arial" pitchFamily="34" charset="0"/>
                        </a:rPr>
                        <a:t>Special Program Reporting</a:t>
                      </a:r>
                    </a:p>
                    <a:p>
                      <a:pPr marL="285750" indent="-285750">
                        <a:buFont typeface="Arial" pitchFamily="34" charset="0"/>
                        <a:buChar char="•"/>
                      </a:pPr>
                      <a:r>
                        <a:rPr lang="en-US" sz="1400" dirty="0" smtClean="0">
                          <a:latin typeface="Arial" pitchFamily="34" charset="0"/>
                          <a:cs typeface="Arial" pitchFamily="34" charset="0"/>
                        </a:rPr>
                        <a:t>Scheduling</a:t>
                      </a:r>
                    </a:p>
                    <a:p>
                      <a:pPr marL="285750" indent="-285750">
                        <a:buFont typeface="Arial" pitchFamily="34" charset="0"/>
                        <a:buChar char="•"/>
                      </a:pPr>
                      <a:r>
                        <a:rPr lang="en-US" sz="1400" dirty="0" smtClean="0">
                          <a:latin typeface="Arial" pitchFamily="34" charset="0"/>
                          <a:cs typeface="Arial" pitchFamily="34" charset="0"/>
                        </a:rPr>
                        <a:t>Registration</a:t>
                      </a:r>
                    </a:p>
                    <a:p>
                      <a:pPr marL="285750" indent="-285750">
                        <a:buFont typeface="Arial" pitchFamily="34" charset="0"/>
                        <a:buChar char="•"/>
                      </a:pPr>
                      <a:r>
                        <a:rPr lang="en-US" sz="1400" dirty="0" smtClean="0">
                          <a:latin typeface="Arial" pitchFamily="34" charset="0"/>
                          <a:cs typeface="Arial" pitchFamily="34" charset="0"/>
                        </a:rPr>
                        <a:t>Data Security</a:t>
                      </a:r>
                    </a:p>
                    <a:p>
                      <a:pPr marL="285750" indent="-285750">
                        <a:buFont typeface="Arial" pitchFamily="34" charset="0"/>
                        <a:buChar char="•"/>
                      </a:pPr>
                      <a:r>
                        <a:rPr lang="en-US" sz="1400" dirty="0" smtClean="0">
                          <a:latin typeface="Arial" pitchFamily="34" charset="0"/>
                          <a:cs typeface="Arial" pitchFamily="34" charset="0"/>
                        </a:rPr>
                        <a:t>Parent Portal</a:t>
                      </a:r>
                    </a:p>
                    <a:p>
                      <a:pPr marL="285750" indent="-285750">
                        <a:buFont typeface="Arial" pitchFamily="34" charset="0"/>
                        <a:buChar char="•"/>
                      </a:pPr>
                      <a:r>
                        <a:rPr lang="en-US" sz="1400" dirty="0" smtClean="0">
                          <a:latin typeface="Arial" pitchFamily="34" charset="0"/>
                          <a:cs typeface="Arial" pitchFamily="34" charset="0"/>
                        </a:rPr>
                        <a:t>...and more</a:t>
                      </a:r>
                      <a:endParaRPr lang="en-US" sz="1400" dirty="0">
                        <a:latin typeface="Arial" pitchFamily="34" charset="0"/>
                        <a:cs typeface="Arial" pitchFamily="34" charset="0"/>
                      </a:endParaRPr>
                    </a:p>
                  </a:txBody>
                  <a:tcPr/>
                </a:tc>
              </a:tr>
            </a:tbl>
          </a:graphicData>
        </a:graphic>
      </p:graphicFrame>
      <p:sp>
        <p:nvSpPr>
          <p:cNvPr id="11" name="Content Placeholder 3"/>
          <p:cNvSpPr>
            <a:spLocks noGrp="1"/>
          </p:cNvSpPr>
          <p:nvPr>
            <p:ph sz="quarter" idx="4294967295"/>
          </p:nvPr>
        </p:nvSpPr>
        <p:spPr>
          <a:xfrm>
            <a:off x="304800" y="1828800"/>
            <a:ext cx="4724400" cy="4419600"/>
          </a:xfrm>
        </p:spPr>
        <p:txBody>
          <a:bodyPr>
            <a:noAutofit/>
          </a:bodyPr>
          <a:lstStyle/>
          <a:p>
            <a:pPr>
              <a:lnSpc>
                <a:spcPct val="106000"/>
              </a:lnSpc>
              <a:spcBef>
                <a:spcPts val="600"/>
              </a:spcBef>
              <a:spcAft>
                <a:spcPts val="300"/>
              </a:spcAft>
            </a:pPr>
            <a:r>
              <a:rPr lang="en-US" dirty="0"/>
              <a:t>The State-sponsored Student Information System (SSIS) is a software as a service (SaaS) master contract negotiated by TEA with </a:t>
            </a:r>
            <a:r>
              <a:rPr lang="en-US" i="1" dirty="0"/>
              <a:t>TCC TxEIS </a:t>
            </a:r>
            <a:r>
              <a:rPr lang="en-US" dirty="0"/>
              <a:t>and </a:t>
            </a:r>
            <a:r>
              <a:rPr lang="en-US" i="1" dirty="0"/>
              <a:t>Skyward</a:t>
            </a:r>
            <a:r>
              <a:rPr lang="en-US" dirty="0"/>
              <a:t> to reduce price and improve functionality for participating </a:t>
            </a:r>
            <a:r>
              <a:rPr lang="en-US" dirty="0" smtClean="0"/>
              <a:t>districts </a:t>
            </a:r>
            <a:r>
              <a:rPr lang="en-US" dirty="0"/>
              <a:t>and charter schools. </a:t>
            </a:r>
            <a:endParaRPr lang="en-US" dirty="0" smtClean="0"/>
          </a:p>
          <a:p>
            <a:pPr>
              <a:lnSpc>
                <a:spcPct val="106000"/>
              </a:lnSpc>
              <a:spcBef>
                <a:spcPts val="600"/>
              </a:spcBef>
              <a:spcAft>
                <a:spcPts val="300"/>
              </a:spcAft>
            </a:pPr>
            <a:r>
              <a:rPr lang="en-US" dirty="0"/>
              <a:t>The </a:t>
            </a:r>
            <a:r>
              <a:rPr lang="en-US" dirty="0" smtClean="0"/>
              <a:t>voluntary, state </a:t>
            </a:r>
            <a:r>
              <a:rPr lang="en-US" dirty="0"/>
              <a:t>negotiated SSIS contracts offer a competitive, not-to-exceed price per student that benefits all sizes of districts and charter schools across the state.  Additionally, since TEA negotiated the contract, </a:t>
            </a:r>
            <a:r>
              <a:rPr lang="en-US" dirty="0" smtClean="0"/>
              <a:t>districts </a:t>
            </a:r>
            <a:r>
              <a:rPr lang="en-US" dirty="0"/>
              <a:t>and charter schools do not need to go through the time-consuming process of issuing their own RFP. </a:t>
            </a:r>
          </a:p>
        </p:txBody>
      </p:sp>
      <p:sp>
        <p:nvSpPr>
          <p:cNvPr id="2" name="Title 1"/>
          <p:cNvSpPr>
            <a:spLocks noGrp="1"/>
          </p:cNvSpPr>
          <p:nvPr>
            <p:ph type="title"/>
          </p:nvPr>
        </p:nvSpPr>
        <p:spPr>
          <a:xfrm>
            <a:off x="1905000" y="381000"/>
            <a:ext cx="6858000" cy="838200"/>
          </a:xfrm>
          <a:prstGeom prst="rect">
            <a:avLst/>
          </a:prstGeom>
        </p:spPr>
        <p:txBody>
          <a:bodyPr>
            <a:noAutofit/>
          </a:bodyPr>
          <a:lstStyle/>
          <a:p>
            <a:r>
              <a:rPr lang="en-US" sz="2400" b="1" dirty="0" smtClean="0"/>
              <a:t>State-sponsored Student Information Systems</a:t>
            </a:r>
            <a:endParaRPr lang="en-US" sz="2400" b="1" dirty="0"/>
          </a:p>
        </p:txBody>
      </p:sp>
      <p:sp>
        <p:nvSpPr>
          <p:cNvPr id="3" name="Slide Number Placeholder 2"/>
          <p:cNvSpPr>
            <a:spLocks noGrp="1"/>
          </p:cNvSpPr>
          <p:nvPr>
            <p:ph type="sldNum" sz="quarter" idx="12"/>
          </p:nvPr>
        </p:nvSpPr>
        <p:spPr/>
        <p:txBody>
          <a:bodyPr>
            <a:normAutofit fontScale="92500" lnSpcReduction="20000"/>
          </a:bodyPr>
          <a:lstStyle/>
          <a:p>
            <a:fld id="{2F0C4421-5918-4AA3-AE4A-C36EDD2FD6EB}" type="slidenum">
              <a:rPr lang="en-US" smtClean="0"/>
              <a:pPr/>
              <a:t>9</a:t>
            </a:fld>
            <a:endParaRPr lang="en-US" dirty="0"/>
          </a:p>
        </p:txBody>
      </p:sp>
      <p:pic>
        <p:nvPicPr>
          <p:cNvPr id="7" name="Picture 6" descr="skyward-logo.png"/>
          <p:cNvPicPr>
            <a:picLocks noChangeAspect="1"/>
          </p:cNvPicPr>
          <p:nvPr/>
        </p:nvPicPr>
        <p:blipFill>
          <a:blip r:embed="rId3" cstate="print"/>
          <a:stretch>
            <a:fillRect/>
          </a:stretch>
        </p:blipFill>
        <p:spPr>
          <a:xfrm>
            <a:off x="7162800" y="2676319"/>
            <a:ext cx="1295400" cy="667546"/>
          </a:xfrm>
          <a:prstGeom prst="rect">
            <a:avLst/>
          </a:prstGeom>
        </p:spPr>
      </p:pic>
      <p:pic>
        <p:nvPicPr>
          <p:cNvPr id="8" name="Picture 7" descr="TxEIS-BW.png"/>
          <p:cNvPicPr>
            <a:picLocks noChangeAspect="1"/>
          </p:cNvPicPr>
          <p:nvPr/>
        </p:nvPicPr>
        <p:blipFill>
          <a:blip r:embed="rId4" cstate="print"/>
          <a:stretch>
            <a:fillRect/>
          </a:stretch>
        </p:blipFill>
        <p:spPr>
          <a:xfrm>
            <a:off x="5422710" y="2743200"/>
            <a:ext cx="1219200" cy="631372"/>
          </a:xfrm>
          <a:prstGeom prst="rect">
            <a:avLst/>
          </a:prstGeom>
        </p:spPr>
      </p:pic>
      <p:sp>
        <p:nvSpPr>
          <p:cNvPr id="6" name="TextBox 5"/>
          <p:cNvSpPr txBox="1"/>
          <p:nvPr/>
        </p:nvSpPr>
        <p:spPr>
          <a:xfrm>
            <a:off x="5105400" y="2209800"/>
            <a:ext cx="3581400" cy="338554"/>
          </a:xfrm>
          <a:prstGeom prst="rect">
            <a:avLst/>
          </a:prstGeom>
          <a:noFill/>
        </p:spPr>
        <p:txBody>
          <a:bodyPr wrap="square" rtlCol="0">
            <a:spAutoFit/>
          </a:bodyPr>
          <a:lstStyle/>
          <a:p>
            <a:r>
              <a:rPr lang="en-US" sz="1600" b="1" dirty="0" smtClean="0">
                <a:solidFill>
                  <a:schemeClr val="accent2"/>
                </a:solidFill>
                <a:latin typeface="Arial" pitchFamily="34" charset="0"/>
                <a:cs typeface="Arial" pitchFamily="34" charset="0"/>
              </a:rPr>
              <a:t>Improved Functionality Includes:</a:t>
            </a:r>
            <a:endParaRPr lang="en-US" sz="1600" b="1" dirty="0">
              <a:solidFill>
                <a:schemeClr val="accent2"/>
              </a:solidFill>
              <a:latin typeface="Arial" pitchFamily="34" charset="0"/>
              <a:cs typeface="Arial" pitchFamily="34" charset="0"/>
            </a:endParaRPr>
          </a:p>
        </p:txBody>
      </p:sp>
    </p:spTree>
    <p:extLst>
      <p:ext uri="{BB962C8B-B14F-4D97-AF65-F5344CB8AC3E}">
        <p14:creationId xmlns="" xmlns:p14="http://schemas.microsoft.com/office/powerpoint/2010/main" val="268688931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Autofit/>
          </a:bodyPr>
          <a:lstStyle/>
          <a:p>
            <a:r>
              <a:rPr lang="en-US" dirty="0" smtClean="0"/>
              <a:t>Troubleshooting: System Issues</a:t>
            </a:r>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lvl="0">
              <a:lnSpc>
                <a:spcPct val="106000"/>
              </a:lnSpc>
              <a:spcBef>
                <a:spcPts val="600"/>
              </a:spcBef>
              <a:spcAft>
                <a:spcPts val="300"/>
              </a:spcAft>
            </a:pPr>
            <a:r>
              <a:rPr lang="en-US" sz="1800" dirty="0" smtClean="0"/>
              <a:t>Files may not be passed through the Validation Process if:</a:t>
            </a:r>
          </a:p>
          <a:p>
            <a:pPr lvl="1">
              <a:lnSpc>
                <a:spcPct val="106000"/>
              </a:lnSpc>
              <a:spcBef>
                <a:spcPts val="600"/>
              </a:spcBef>
              <a:spcAft>
                <a:spcPts val="300"/>
              </a:spcAft>
            </a:pPr>
            <a:r>
              <a:rPr lang="en-US" sz="1800" dirty="0" smtClean="0"/>
              <a:t>Not </a:t>
            </a:r>
            <a:r>
              <a:rPr lang="en-US" sz="1800" dirty="0"/>
              <a:t>enough disk space on the local machine.  </a:t>
            </a:r>
            <a:endParaRPr lang="en-US" sz="1800" dirty="0" smtClean="0"/>
          </a:p>
          <a:p>
            <a:pPr lvl="2">
              <a:lnSpc>
                <a:spcPct val="106000"/>
              </a:lnSpc>
              <a:spcBef>
                <a:spcPts val="600"/>
              </a:spcBef>
              <a:spcAft>
                <a:spcPts val="300"/>
              </a:spcAft>
            </a:pPr>
            <a:r>
              <a:rPr lang="en-US" sz="1800" dirty="0" smtClean="0"/>
              <a:t>The </a:t>
            </a:r>
            <a:r>
              <a:rPr lang="en-US" sz="1800" dirty="0"/>
              <a:t>user will need to remove unnecessary files to free up some space.</a:t>
            </a:r>
          </a:p>
          <a:p>
            <a:pPr lvl="1">
              <a:lnSpc>
                <a:spcPct val="106000"/>
              </a:lnSpc>
              <a:spcBef>
                <a:spcPts val="600"/>
              </a:spcBef>
              <a:spcAft>
                <a:spcPts val="300"/>
              </a:spcAft>
            </a:pPr>
            <a:r>
              <a:rPr lang="en-US" sz="1800" dirty="0"/>
              <a:t>The input file is corrupted and freezes the process.  </a:t>
            </a:r>
            <a:endParaRPr lang="en-US" sz="1800" dirty="0" smtClean="0"/>
          </a:p>
          <a:p>
            <a:pPr lvl="2">
              <a:lnSpc>
                <a:spcPct val="106000"/>
              </a:lnSpc>
              <a:spcBef>
                <a:spcPts val="600"/>
              </a:spcBef>
              <a:spcAft>
                <a:spcPts val="300"/>
              </a:spcAft>
            </a:pPr>
            <a:r>
              <a:rPr lang="en-US" sz="1800" dirty="0" smtClean="0"/>
              <a:t>The </a:t>
            </a:r>
            <a:r>
              <a:rPr lang="en-US" sz="1800" dirty="0"/>
              <a:t>program will have to be terminated and can be run again without including the bad file</a:t>
            </a:r>
            <a:r>
              <a:rPr lang="en-US" sz="1800" dirty="0" smtClean="0"/>
              <a:t>.</a:t>
            </a:r>
          </a:p>
          <a:p>
            <a:pPr lvl="1">
              <a:lnSpc>
                <a:spcPct val="106000"/>
              </a:lnSpc>
              <a:spcBef>
                <a:spcPts val="600"/>
              </a:spcBef>
              <a:spcAft>
                <a:spcPts val="300"/>
              </a:spcAft>
            </a:pPr>
            <a:r>
              <a:rPr lang="en-US" sz="1800" dirty="0" smtClean="0"/>
              <a:t>If both of the aforementioned possibilities have been checked, open a support ticket in TIMS</a:t>
            </a:r>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90</a:t>
            </a:fld>
            <a:endParaRPr lang="en-US" sz="1200" dirty="0"/>
          </a:p>
        </p:txBody>
      </p:sp>
    </p:spTree>
    <p:extLst>
      <p:ext uri="{BB962C8B-B14F-4D97-AF65-F5344CB8AC3E}">
        <p14:creationId xmlns="" xmlns:p14="http://schemas.microsoft.com/office/powerpoint/2010/main" val="113046195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7200"/>
            <a:ext cx="6858000" cy="838200"/>
          </a:xfrm>
          <a:prstGeom prst="rect">
            <a:avLst/>
          </a:prstGeom>
        </p:spPr>
        <p:txBody>
          <a:bodyPr>
            <a:normAutofit/>
          </a:bodyPr>
          <a:lstStyle/>
          <a:p>
            <a:r>
              <a:rPr lang="en-US" dirty="0" smtClean="0"/>
              <a:t>Naming Convention Rules</a:t>
            </a:r>
            <a:endParaRPr lang="en-US" dirty="0"/>
          </a:p>
        </p:txBody>
      </p:sp>
      <p:sp>
        <p:nvSpPr>
          <p:cNvPr id="6" name="Content Placeholder 3"/>
          <p:cNvSpPr txBox="1">
            <a:spLocks/>
          </p:cNvSpPr>
          <p:nvPr/>
        </p:nvSpPr>
        <p:spPr>
          <a:xfrm>
            <a:off x="533400" y="1752600"/>
            <a:ext cx="8153400" cy="4495800"/>
          </a:xfrm>
          <a:prstGeom prst="rect">
            <a:avLst/>
          </a:prstGeom>
        </p:spPr>
        <p:txBody>
          <a:bodyPr vert="horz">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Arial" pitchFamily="34" charset="0"/>
                <a:ea typeface="+mn-ea"/>
                <a:cs typeface="Arial" pitchFamily="34" charset="0"/>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Arial" pitchFamily="34" charset="0"/>
                <a:ea typeface="+mn-ea"/>
                <a:cs typeface="Arial" pitchFamily="34" charset="0"/>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Arial" pitchFamily="34" charset="0"/>
                <a:ea typeface="+mn-ea"/>
                <a:cs typeface="Arial" pitchFamily="34" charset="0"/>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Arial" pitchFamily="34" charset="0"/>
                <a:ea typeface="+mn-ea"/>
                <a:cs typeface="Arial" pitchFamily="34" charset="0"/>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Arial" pitchFamily="34" charset="0"/>
                <a:ea typeface="+mn-ea"/>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106000"/>
              </a:lnSpc>
              <a:spcBef>
                <a:spcPts val="600"/>
              </a:spcBef>
              <a:spcAft>
                <a:spcPts val="300"/>
              </a:spcAft>
            </a:pPr>
            <a:r>
              <a:rPr lang="en-US" sz="1800" dirty="0"/>
              <a:t>The XML Interchange File must meet the TEDS naming </a:t>
            </a:r>
            <a:r>
              <a:rPr lang="en-US" sz="1800" dirty="0" smtClean="0"/>
              <a:t>convention</a:t>
            </a:r>
          </a:p>
          <a:p>
            <a:pPr>
              <a:lnSpc>
                <a:spcPct val="106000"/>
              </a:lnSpc>
              <a:spcBef>
                <a:spcPts val="600"/>
              </a:spcBef>
              <a:spcAft>
                <a:spcPts val="300"/>
              </a:spcAft>
            </a:pPr>
            <a:r>
              <a:rPr lang="en-US" sz="1800" dirty="0" smtClean="0"/>
              <a:t>If </a:t>
            </a:r>
            <a:r>
              <a:rPr lang="en-US" sz="1800" dirty="0"/>
              <a:t>the file fails the naming conventions, the system displays an error prompt and the file is removed from the list. </a:t>
            </a:r>
            <a:endParaRPr lang="en-US" sz="1800" dirty="0" smtClean="0"/>
          </a:p>
          <a:p>
            <a:pPr lvl="1">
              <a:lnSpc>
                <a:spcPct val="106000"/>
              </a:lnSpc>
              <a:spcBef>
                <a:spcPts val="600"/>
              </a:spcBef>
              <a:spcAft>
                <a:spcPts val="300"/>
              </a:spcAft>
            </a:pPr>
            <a:r>
              <a:rPr lang="en-US" sz="1800" dirty="0" smtClean="0"/>
              <a:t>The </a:t>
            </a:r>
            <a:r>
              <a:rPr lang="en-US" sz="1800" dirty="0"/>
              <a:t>user can browse again and upload another </a:t>
            </a:r>
            <a:r>
              <a:rPr lang="en-US" sz="1800" dirty="0" smtClean="0"/>
              <a:t>file</a:t>
            </a:r>
          </a:p>
          <a:p>
            <a:pPr lvl="1">
              <a:lnSpc>
                <a:spcPct val="106000"/>
              </a:lnSpc>
              <a:spcBef>
                <a:spcPts val="600"/>
              </a:spcBef>
              <a:spcAft>
                <a:spcPts val="300"/>
              </a:spcAft>
            </a:pPr>
            <a:r>
              <a:rPr lang="en-US" sz="1800" dirty="0" smtClean="0"/>
              <a:t>The file with the incorrect naming convention must be corrected in the source system and re-submitted</a:t>
            </a:r>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91</a:t>
            </a:fld>
            <a:endParaRPr lang="en-US" sz="1200" dirty="0"/>
          </a:p>
        </p:txBody>
      </p:sp>
    </p:spTree>
    <p:extLst>
      <p:ext uri="{BB962C8B-B14F-4D97-AF65-F5344CB8AC3E}">
        <p14:creationId xmlns="" xmlns:p14="http://schemas.microsoft.com/office/powerpoint/2010/main" val="134337544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92</a:t>
            </a:fld>
            <a:endParaRPr lang="en-US" dirty="0"/>
          </a:p>
        </p:txBody>
      </p:sp>
      <p:sp>
        <p:nvSpPr>
          <p:cNvPr id="3" name="Title 2"/>
          <p:cNvSpPr>
            <a:spLocks noGrp="1"/>
          </p:cNvSpPr>
          <p:nvPr>
            <p:ph type="title"/>
          </p:nvPr>
        </p:nvSpPr>
        <p:spPr>
          <a:xfrm>
            <a:off x="1905000" y="457200"/>
            <a:ext cx="6705600" cy="685800"/>
          </a:xfrm>
        </p:spPr>
        <p:txBody>
          <a:bodyPr>
            <a:noAutofit/>
          </a:bodyPr>
          <a:lstStyle/>
          <a:p>
            <a:r>
              <a:rPr lang="en-US" sz="2400" dirty="0" smtClean="0"/>
              <a:t>Preparing Zip Files for </a:t>
            </a:r>
            <a:br>
              <a:rPr lang="en-US" sz="2400" dirty="0" smtClean="0"/>
            </a:br>
            <a:r>
              <a:rPr lang="en-US" sz="2400" dirty="0" smtClean="0"/>
              <a:t>ODS Submission</a:t>
            </a:r>
            <a:endParaRPr lang="en-US" sz="2400" dirty="0"/>
          </a:p>
        </p:txBody>
      </p:sp>
      <p:sp>
        <p:nvSpPr>
          <p:cNvPr id="4" name="Content Placeholder 3"/>
          <p:cNvSpPr>
            <a:spLocks noGrp="1"/>
          </p:cNvSpPr>
          <p:nvPr>
            <p:ph sz="quarter" idx="1"/>
          </p:nvPr>
        </p:nvSpPr>
        <p:spPr/>
        <p:txBody>
          <a:bodyPr/>
          <a:lstStyle/>
          <a:p>
            <a:r>
              <a:rPr lang="en-US" dirty="0" smtClean="0"/>
              <a:t>The TSDS system is configured to accept zip files with individual XML Interchange Files</a:t>
            </a:r>
          </a:p>
          <a:p>
            <a:r>
              <a:rPr lang="en-US" dirty="0" smtClean="0"/>
              <a:t>The TSDS system is not configured to accept zip files with Folders of XML Interchange Files</a:t>
            </a:r>
          </a:p>
          <a:p>
            <a:endParaRPr lang="en-US" dirty="0"/>
          </a:p>
          <a:p>
            <a:endParaRPr lang="en-US" dirty="0"/>
          </a:p>
        </p:txBody>
      </p:sp>
    </p:spTree>
    <p:extLst>
      <p:ext uri="{BB962C8B-B14F-4D97-AF65-F5344CB8AC3E}">
        <p14:creationId xmlns="" xmlns:p14="http://schemas.microsoft.com/office/powerpoint/2010/main" val="239710132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Data Issues</a:t>
            </a:r>
            <a:endParaRPr lang="en-US" dirty="0"/>
          </a:p>
        </p:txBody>
      </p:sp>
      <p:sp>
        <p:nvSpPr>
          <p:cNvPr id="3" name="Content Placeholder 2"/>
          <p:cNvSpPr>
            <a:spLocks noGrp="1"/>
          </p:cNvSpPr>
          <p:nvPr>
            <p:ph sz="quarter" idx="1"/>
          </p:nvPr>
        </p:nvSpPr>
        <p:spPr/>
        <p:txBody>
          <a:bodyPr/>
          <a:lstStyle/>
          <a:p>
            <a:r>
              <a:rPr lang="en-US" dirty="0" smtClean="0"/>
              <a:t>If the XML Interchange Files fail validation, then the data submission did not meet the requirements of TEDS Section 3 and TEDS Section 5 data validations.</a:t>
            </a:r>
          </a:p>
          <a:p>
            <a:endParaRPr lang="en-US" dirty="0">
              <a:latin typeface="+mn-lt"/>
            </a:endParaRPr>
          </a:p>
          <a:p>
            <a:pPr marL="0" indent="0">
              <a:buNone/>
            </a:pPr>
            <a:endParaRPr lang="en-US" dirty="0"/>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93</a:t>
            </a:fld>
            <a:endParaRPr lang="en-US" sz="1200" dirty="0"/>
          </a:p>
        </p:txBody>
      </p:sp>
    </p:spTree>
    <p:extLst>
      <p:ext uri="{BB962C8B-B14F-4D97-AF65-F5344CB8AC3E}">
        <p14:creationId xmlns="" xmlns:p14="http://schemas.microsoft.com/office/powerpoint/2010/main" val="46509397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TEDS Section 3</a:t>
            </a:r>
            <a:endParaRPr lang="en-US" dirty="0"/>
          </a:p>
        </p:txBody>
      </p:sp>
      <p:sp>
        <p:nvSpPr>
          <p:cNvPr id="3" name="Content Placeholder 2"/>
          <p:cNvSpPr>
            <a:spLocks noGrp="1"/>
          </p:cNvSpPr>
          <p:nvPr>
            <p:ph sz="quarter" idx="1"/>
          </p:nvPr>
        </p:nvSpPr>
        <p:spPr/>
        <p:txBody>
          <a:bodyPr/>
          <a:lstStyle/>
          <a:p>
            <a:pPr lvl="0"/>
            <a:r>
              <a:rPr lang="en-US" dirty="0" smtClean="0"/>
              <a:t>To clarify, TEDS Section 3 Checks provide a description of the data elements, including:</a:t>
            </a:r>
          </a:p>
          <a:p>
            <a:pPr lvl="1"/>
            <a:r>
              <a:rPr lang="en-US" dirty="0"/>
              <a:t>D</a:t>
            </a:r>
            <a:r>
              <a:rPr lang="en-US" dirty="0" smtClean="0"/>
              <a:t>ata length </a:t>
            </a:r>
          </a:p>
          <a:p>
            <a:pPr lvl="1"/>
            <a:r>
              <a:rPr lang="en-US" dirty="0"/>
              <a:t>R</a:t>
            </a:r>
            <a:r>
              <a:rPr lang="en-US" dirty="0" smtClean="0"/>
              <a:t>equired field</a:t>
            </a:r>
          </a:p>
          <a:p>
            <a:pPr lvl="1"/>
            <a:r>
              <a:rPr lang="en-US" dirty="0"/>
              <a:t>D</a:t>
            </a:r>
            <a:r>
              <a:rPr lang="en-US" dirty="0" smtClean="0"/>
              <a:t>ata type</a:t>
            </a:r>
          </a:p>
          <a:p>
            <a:pPr lvl="1"/>
            <a:r>
              <a:rPr lang="en-US" dirty="0"/>
              <a:t>C</a:t>
            </a:r>
            <a:r>
              <a:rPr lang="en-US" dirty="0" smtClean="0"/>
              <a:t>omplex type</a:t>
            </a:r>
            <a:endParaRPr lang="en-US" dirty="0"/>
          </a:p>
          <a:p>
            <a:r>
              <a:rPr lang="en-US" dirty="0" smtClean="0"/>
              <a:t>Refer to the TSDS Website for the latest information:</a:t>
            </a:r>
          </a:p>
          <a:p>
            <a:pPr lvl="1"/>
            <a:r>
              <a:rPr lang="en-US" dirty="0">
                <a:hlinkClick r:id="rId3"/>
              </a:rPr>
              <a:t>http://www.tea.state.tx.us/TSDS/TEDS/TEDS_Section_3_-_Description_of_Data_Elements/</a:t>
            </a:r>
            <a:endParaRPr lang="en-US" dirty="0" smtClean="0"/>
          </a:p>
          <a:p>
            <a:pPr marL="0" indent="0">
              <a:buNone/>
            </a:pPr>
            <a:endParaRPr lang="en-US" dirty="0" smtClean="0"/>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94</a:t>
            </a:fld>
            <a:endParaRPr lang="en-US" sz="1200" dirty="0"/>
          </a:p>
        </p:txBody>
      </p:sp>
    </p:spTree>
    <p:extLst>
      <p:ext uri="{BB962C8B-B14F-4D97-AF65-F5344CB8AC3E}">
        <p14:creationId xmlns="" xmlns:p14="http://schemas.microsoft.com/office/powerpoint/2010/main" val="97503524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TEDS Section 5</a:t>
            </a:r>
            <a:endParaRPr lang="en-US" dirty="0"/>
          </a:p>
        </p:txBody>
      </p:sp>
      <p:sp>
        <p:nvSpPr>
          <p:cNvPr id="3" name="Content Placeholder 2"/>
          <p:cNvSpPr>
            <a:spLocks noGrp="1"/>
          </p:cNvSpPr>
          <p:nvPr>
            <p:ph sz="quarter" idx="1"/>
          </p:nvPr>
        </p:nvSpPr>
        <p:spPr/>
        <p:txBody>
          <a:bodyPr/>
          <a:lstStyle/>
          <a:p>
            <a:r>
              <a:rPr lang="en-US" dirty="0"/>
              <a:t>TEDS Section 5 provides business rules and validations, as </a:t>
            </a:r>
            <a:r>
              <a:rPr lang="en-US" dirty="0" smtClean="0"/>
              <a:t>applicable</a:t>
            </a:r>
          </a:p>
          <a:p>
            <a:r>
              <a:rPr lang="en-US" dirty="0" smtClean="0"/>
              <a:t>A </a:t>
            </a:r>
            <a:r>
              <a:rPr lang="en-US" dirty="0"/>
              <a:t>district's data are validated against business and field validation rules to verify that all required data category </a:t>
            </a:r>
            <a:r>
              <a:rPr lang="en-US" dirty="0" smtClean="0"/>
              <a:t>types </a:t>
            </a:r>
            <a:r>
              <a:rPr lang="en-US" dirty="0"/>
              <a:t>have been submitted. </a:t>
            </a:r>
          </a:p>
          <a:p>
            <a:r>
              <a:rPr lang="en-US" dirty="0" smtClean="0"/>
              <a:t>Refer to the TSDS website for the latest information:</a:t>
            </a:r>
          </a:p>
          <a:p>
            <a:pPr lvl="1"/>
            <a:r>
              <a:rPr lang="en-US" dirty="0">
                <a:hlinkClick r:id="rId3"/>
              </a:rPr>
              <a:t>http://castro.tea.state.tx.us/tsds/teds/2014F/v2.0/teds-ds5.pdf</a:t>
            </a:r>
            <a:endParaRPr lang="en-US" dirty="0" smtClean="0"/>
          </a:p>
        </p:txBody>
      </p:sp>
      <p:sp>
        <p:nvSpPr>
          <p:cNvPr id="4" name="Slide Number Placeholder 4"/>
          <p:cNvSpPr>
            <a:spLocks noGrp="1"/>
          </p:cNvSpPr>
          <p:nvPr>
            <p:ph type="sldNum" sz="quarter" idx="12"/>
          </p:nvPr>
        </p:nvSpPr>
        <p:spPr>
          <a:xfrm>
            <a:off x="0" y="1280848"/>
            <a:ext cx="533400" cy="244476"/>
          </a:xfrm>
        </p:spPr>
        <p:txBody>
          <a:bodyPr>
            <a:noAutofit/>
          </a:bodyPr>
          <a:lstStyle>
            <a:lvl1pPr>
              <a:defRPr sz="1300">
                <a:latin typeface="Arial" pitchFamily="34" charset="0"/>
                <a:cs typeface="Arial" pitchFamily="34" charset="0"/>
              </a:defRPr>
            </a:lvl1pPr>
          </a:lstStyle>
          <a:p>
            <a:fld id="{2F0C4421-5918-4AA3-AE4A-C36EDD2FD6EB}" type="slidenum">
              <a:rPr lang="en-US" sz="1200" smtClean="0"/>
              <a:pPr/>
              <a:t>95</a:t>
            </a:fld>
            <a:endParaRPr lang="en-US" sz="1200" dirty="0"/>
          </a:p>
        </p:txBody>
      </p:sp>
    </p:spTree>
    <p:extLst>
      <p:ext uri="{BB962C8B-B14F-4D97-AF65-F5344CB8AC3E}">
        <p14:creationId xmlns="" xmlns:p14="http://schemas.microsoft.com/office/powerpoint/2010/main" val="38978155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TSDS Client-Side Validation Tool</a:t>
            </a:r>
            <a:endParaRPr lang="en-US" dirty="0"/>
          </a:p>
        </p:txBody>
      </p:sp>
      <p:sp>
        <p:nvSpPr>
          <p:cNvPr id="3" name="Content Placeholder 2"/>
          <p:cNvSpPr>
            <a:spLocks noGrp="1"/>
          </p:cNvSpPr>
          <p:nvPr>
            <p:ph sz="quarter" idx="1"/>
          </p:nvPr>
        </p:nvSpPr>
        <p:spPr/>
        <p:txBody>
          <a:bodyPr/>
          <a:lstStyle/>
          <a:p>
            <a:r>
              <a:rPr lang="en-US" dirty="0"/>
              <a:t>When an issue occurs with the TSDS Client-Side Validation </a:t>
            </a:r>
            <a:r>
              <a:rPr lang="en-US" dirty="0" smtClean="0"/>
              <a:t>Tool, </a:t>
            </a:r>
            <a:r>
              <a:rPr lang="en-US" dirty="0"/>
              <a:t>the first step is to determine if the issue resides at the LEA or </a:t>
            </a:r>
            <a:r>
              <a:rPr lang="en-US" dirty="0" smtClean="0"/>
              <a:t>Campus</a:t>
            </a:r>
            <a:endParaRPr lang="en-US" dirty="0"/>
          </a:p>
          <a:p>
            <a:r>
              <a:rPr lang="en-US" dirty="0"/>
              <a:t>The next step is to determine if it is a system or connectivity </a:t>
            </a:r>
            <a:r>
              <a:rPr lang="en-US" dirty="0" smtClean="0"/>
              <a:t>issue</a:t>
            </a:r>
          </a:p>
          <a:p>
            <a:r>
              <a:rPr lang="en-US" dirty="0"/>
              <a:t>Likewise, the issue could be related the file naming convention that is required by the TSDS </a:t>
            </a:r>
            <a:r>
              <a:rPr lang="en-US" dirty="0" smtClean="0"/>
              <a:t>system</a:t>
            </a:r>
          </a:p>
          <a:p>
            <a:r>
              <a:rPr lang="en-US" dirty="0"/>
              <a:t>Once those possibilities have been rules out, the Technical Coaches would next be contacted to help resolve any potential data </a:t>
            </a:r>
            <a:r>
              <a:rPr lang="en-US" dirty="0" smtClean="0"/>
              <a:t>issues</a:t>
            </a:r>
            <a:endParaRPr lang="en-US" dirty="0"/>
          </a:p>
          <a:p>
            <a:r>
              <a:rPr lang="en-US" dirty="0" smtClean="0"/>
              <a:t>If </a:t>
            </a:r>
            <a:r>
              <a:rPr lang="en-US" dirty="0"/>
              <a:t>no resolution has been reached the issue should then be escalated to Level </a:t>
            </a:r>
            <a:r>
              <a:rPr lang="en-US" dirty="0" smtClean="0"/>
              <a:t>3</a:t>
            </a:r>
          </a:p>
          <a:p>
            <a:r>
              <a:rPr lang="en-US" dirty="0" smtClean="0"/>
              <a:t>If Level 3 is unable to resolve the issue then the support ticket should be escalated to Level 4</a:t>
            </a:r>
          </a:p>
          <a:p>
            <a:endParaRPr lang="en-US" dirty="0"/>
          </a:p>
        </p:txBody>
      </p:sp>
      <p:sp>
        <p:nvSpPr>
          <p:cNvPr id="4" name="Slide Number Placeholder 3"/>
          <p:cNvSpPr>
            <a:spLocks noGrp="1"/>
          </p:cNvSpPr>
          <p:nvPr>
            <p:ph type="sldNum" sz="quarter" idx="12"/>
          </p:nvPr>
        </p:nvSpPr>
        <p:spPr/>
        <p:txBody>
          <a:bodyPr/>
          <a:lstStyle/>
          <a:p>
            <a:fld id="{2F0C4421-5918-4AA3-AE4A-C36EDD2FD6EB}" type="slidenum">
              <a:rPr lang="en-US" smtClean="0"/>
              <a:pPr/>
              <a:t>96</a:t>
            </a:fld>
            <a:endParaRPr lang="en-US" dirty="0"/>
          </a:p>
        </p:txBody>
      </p:sp>
    </p:spTree>
    <p:extLst>
      <p:ext uri="{BB962C8B-B14F-4D97-AF65-F5344CB8AC3E}">
        <p14:creationId xmlns="" xmlns:p14="http://schemas.microsoft.com/office/powerpoint/2010/main" val="31756490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6858000" cy="841248"/>
          </a:xfrm>
        </p:spPr>
        <p:txBody>
          <a:bodyPr/>
          <a:lstStyle/>
          <a:p>
            <a:r>
              <a:rPr lang="en-US" sz="2400" dirty="0" smtClean="0"/>
              <a:t>Troubleshooting Checklist TSDS Client-Side Validation Tool</a:t>
            </a:r>
            <a:endParaRPr lang="en-US" sz="2400" dirty="0"/>
          </a:p>
        </p:txBody>
      </p:sp>
      <p:graphicFrame>
        <p:nvGraphicFramePr>
          <p:cNvPr id="5" name="Content Placeholder 4"/>
          <p:cNvGraphicFramePr>
            <a:graphicFrameLocks noGrp="1"/>
          </p:cNvGraphicFramePr>
          <p:nvPr>
            <p:ph sz="quarter" idx="1"/>
            <p:extLst>
              <p:ext uri="{D42A27DB-BD31-4B8C-83A1-F6EECF244321}">
                <p14:modId xmlns="" xmlns:p14="http://schemas.microsoft.com/office/powerpoint/2010/main" val="3449348901"/>
              </p:ext>
            </p:extLst>
          </p:nvPr>
        </p:nvGraphicFramePr>
        <p:xfrm>
          <a:off x="762000" y="1752600"/>
          <a:ext cx="7696200" cy="3733800"/>
        </p:xfrm>
        <a:graphic>
          <a:graphicData uri="http://schemas.openxmlformats.org/drawingml/2006/table">
            <a:tbl>
              <a:tblPr firstRow="1" firstCol="1" bandRow="1">
                <a:tableStyleId>{5C22544A-7EE6-4342-B048-85BDC9FD1C3A}</a:tableStyleId>
              </a:tblPr>
              <a:tblGrid>
                <a:gridCol w="4842074"/>
                <a:gridCol w="2854126"/>
              </a:tblGrid>
              <a:tr h="444342">
                <a:tc>
                  <a:txBody>
                    <a:bodyPr/>
                    <a:lstStyle/>
                    <a:p>
                      <a:pPr marL="0" marR="0" indent="0">
                        <a:spcBef>
                          <a:spcPts val="0"/>
                        </a:spcBef>
                        <a:spcAft>
                          <a:spcPts val="0"/>
                        </a:spcAft>
                        <a:buFontTx/>
                        <a:buNone/>
                      </a:pPr>
                      <a:r>
                        <a:rPr lang="en-US" sz="1800" b="1" dirty="0">
                          <a:solidFill>
                            <a:srgbClr val="FFFFFF"/>
                          </a:solidFill>
                          <a:effectLst/>
                        </a:rPr>
                        <a:t>Action </a:t>
                      </a:r>
                      <a:r>
                        <a:rPr lang="en-US" sz="1800" b="1" dirty="0" smtClean="0">
                          <a:solidFill>
                            <a:srgbClr val="FFFFFF"/>
                          </a:solidFill>
                          <a:effectLst/>
                        </a:rPr>
                        <a:t>Item: </a:t>
                      </a:r>
                      <a:r>
                        <a:rPr lang="en-US" dirty="0" smtClean="0">
                          <a:solidFill>
                            <a:srgbClr val="FFFFFF"/>
                          </a:solidFill>
                        </a:rPr>
                        <a:t>TSDS Client-Side Validation Tool</a:t>
                      </a:r>
                      <a:endParaRPr lang="en-US" sz="1800" b="1" dirty="0">
                        <a:solidFill>
                          <a:srgbClr val="FFFFFF"/>
                        </a:solidFill>
                        <a:effectLst/>
                        <a:latin typeface="Calibri"/>
                        <a:ea typeface="Times New Roman"/>
                        <a:cs typeface="Times New Roman"/>
                      </a:endParaRPr>
                    </a:p>
                  </a:txBody>
                  <a:tcPr marL="68580" marR="68580" marT="0" marB="0"/>
                </a:tc>
                <a:tc>
                  <a:txBody>
                    <a:bodyPr/>
                    <a:lstStyle/>
                    <a:p>
                      <a:pPr marL="1074420" marR="0" indent="-1074420">
                        <a:spcBef>
                          <a:spcPts val="0"/>
                        </a:spcBef>
                        <a:spcAft>
                          <a:spcPts val="0"/>
                        </a:spcAft>
                      </a:pPr>
                      <a:r>
                        <a:rPr lang="en-US" sz="1800" b="1" dirty="0">
                          <a:solidFill>
                            <a:srgbClr val="FFFFFF"/>
                          </a:solidFill>
                          <a:effectLst/>
                        </a:rPr>
                        <a:t> </a:t>
                      </a:r>
                      <a:endParaRPr lang="en-US" sz="1800" b="1" dirty="0">
                        <a:solidFill>
                          <a:srgbClr val="FFFFFF"/>
                        </a:solidFill>
                        <a:effectLst/>
                        <a:latin typeface="Calibri"/>
                        <a:ea typeface="Times New Roman"/>
                        <a:cs typeface="Times New Roman"/>
                      </a:endParaRPr>
                    </a:p>
                  </a:txBody>
                  <a:tcPr marL="68580" marR="68580" marT="0" marB="0"/>
                </a:tc>
              </a:tr>
              <a:tr h="527714">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Did the LEA check that the data was entered correctly in the source system?</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527714">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If the data is entered accurately in the source system, did the LEA contact the source system vendor to check the extract?</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527714">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Did the LEA</a:t>
                      </a:r>
                      <a:r>
                        <a:rPr kumimoji="0" lang="en-US" sz="1800" b="0" kern="1200" baseline="0" dirty="0" smtClean="0">
                          <a:solidFill>
                            <a:srgbClr val="FFFFFF"/>
                          </a:solidFill>
                          <a:effectLst/>
                          <a:latin typeface="+mn-lt"/>
                          <a:ea typeface="+mn-ea"/>
                          <a:cs typeface="+mn-cs"/>
                        </a:rPr>
                        <a:t> u</a:t>
                      </a:r>
                      <a:r>
                        <a:rPr kumimoji="0" lang="en-US" sz="1800" b="0" kern="1200" dirty="0" smtClean="0">
                          <a:solidFill>
                            <a:srgbClr val="FFFFFF"/>
                          </a:solidFill>
                          <a:effectLst/>
                          <a:latin typeface="+mn-lt"/>
                          <a:ea typeface="+mn-ea"/>
                          <a:cs typeface="+mn-cs"/>
                        </a:rPr>
                        <a:t>n-install and then re-install the TSDS Client-Side Validation Tool. </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37698">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Do the files meet the required TEDS naming convention?</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r h="627222">
                <a:tc>
                  <a:txBody>
                    <a:bodyPr/>
                    <a:lstStyle/>
                    <a:p>
                      <a:pPr marL="285750" marR="0" lvl="0" indent="-285750">
                        <a:spcBef>
                          <a:spcPts val="0"/>
                        </a:spcBef>
                        <a:spcAft>
                          <a:spcPts val="0"/>
                        </a:spcAft>
                        <a:buFont typeface="Arial" pitchFamily="34" charset="0"/>
                        <a:buChar char="•"/>
                      </a:pPr>
                      <a:r>
                        <a:rPr kumimoji="0" lang="en-US" sz="1800" b="0" kern="1200" dirty="0" smtClean="0">
                          <a:solidFill>
                            <a:srgbClr val="FFFFFF"/>
                          </a:solidFill>
                          <a:effectLst/>
                          <a:latin typeface="+mn-lt"/>
                          <a:ea typeface="+mn-ea"/>
                          <a:cs typeface="+mn-cs"/>
                        </a:rPr>
                        <a:t>If the files are zipped, are any of the sub-folders also zipped?</a:t>
                      </a:r>
                      <a:endParaRPr lang="en-US" sz="1800" b="0" dirty="0">
                        <a:solidFill>
                          <a:srgbClr val="FFFFFF"/>
                        </a:solidFill>
                        <a:effectLst/>
                        <a:latin typeface="Calibri"/>
                        <a:ea typeface="Times New Roman"/>
                        <a:cs typeface="Times New Roman"/>
                      </a:endParaRPr>
                    </a:p>
                  </a:txBody>
                  <a:tcPr marL="68580" marR="68580" marT="0" marB="0"/>
                </a:tc>
                <a:tc>
                  <a:txBody>
                    <a:bodyPr/>
                    <a:lstStyle/>
                    <a:p>
                      <a:pPr marL="0" marR="0" algn="ctr">
                        <a:spcBef>
                          <a:spcPts val="0"/>
                        </a:spcBef>
                        <a:spcAft>
                          <a:spcPts val="0"/>
                        </a:spcAft>
                      </a:pPr>
                      <a:r>
                        <a:rPr lang="en-US" sz="1800" b="1" dirty="0">
                          <a:solidFill>
                            <a:schemeClr val="tx1">
                              <a:lumMod val="95000"/>
                              <a:lumOff val="5000"/>
                            </a:schemeClr>
                          </a:solidFill>
                          <a:effectLst/>
                        </a:rPr>
                        <a:t>Y </a:t>
                      </a:r>
                      <a:r>
                        <a:rPr lang="en-US" sz="1800" b="1" dirty="0">
                          <a:solidFill>
                            <a:schemeClr val="tx1">
                              <a:lumMod val="95000"/>
                              <a:lumOff val="5000"/>
                            </a:schemeClr>
                          </a:solidFill>
                          <a:effectLst/>
                          <a:sym typeface="Wingdings"/>
                        </a:rPr>
                        <a:t></a:t>
                      </a:r>
                      <a:r>
                        <a:rPr lang="en-US" sz="1800" b="1" dirty="0">
                          <a:solidFill>
                            <a:schemeClr val="tx1">
                              <a:lumMod val="95000"/>
                              <a:lumOff val="5000"/>
                            </a:schemeClr>
                          </a:solidFill>
                          <a:effectLst/>
                        </a:rPr>
                        <a:t>	N </a:t>
                      </a:r>
                      <a:r>
                        <a:rPr lang="en-US" sz="1800" b="1" dirty="0">
                          <a:solidFill>
                            <a:schemeClr val="tx1">
                              <a:lumMod val="95000"/>
                              <a:lumOff val="5000"/>
                            </a:schemeClr>
                          </a:solidFill>
                          <a:effectLst/>
                          <a:sym typeface="Wingdings"/>
                        </a:rPr>
                        <a:t></a:t>
                      </a:r>
                      <a:endParaRPr lang="en-US" sz="1800" b="1" dirty="0">
                        <a:solidFill>
                          <a:schemeClr val="tx1">
                            <a:lumMod val="95000"/>
                            <a:lumOff val="5000"/>
                          </a:schemeClr>
                        </a:solidFill>
                        <a:effectLst/>
                        <a:latin typeface="Calibri"/>
                        <a:ea typeface="Times New Roman"/>
                        <a:cs typeface="Times New Roman"/>
                      </a:endParaRP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2F0C4421-5918-4AA3-AE4A-C36EDD2FD6EB}" type="slidenum">
              <a:rPr lang="en-US" smtClean="0"/>
              <a:pPr/>
              <a:t>97</a:t>
            </a:fld>
            <a:endParaRPr lang="en-US" dirty="0"/>
          </a:p>
        </p:txBody>
      </p:sp>
    </p:spTree>
    <p:extLst>
      <p:ext uri="{BB962C8B-B14F-4D97-AF65-F5344CB8AC3E}">
        <p14:creationId xmlns="" xmlns:p14="http://schemas.microsoft.com/office/powerpoint/2010/main" val="428192631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ctr" anchorCtr="0">
            <a:noAutofit/>
          </a:bodyPr>
          <a:lstStyle/>
          <a:p>
            <a:r>
              <a:rPr lang="en-US" dirty="0"/>
              <a:t>Troubleshooting </a:t>
            </a:r>
            <a:r>
              <a:rPr lang="en-US" dirty="0" smtClean="0"/>
              <a:t>the TSDS DTU</a:t>
            </a:r>
            <a:endParaRPr lang="en-US" dirty="0"/>
          </a:p>
        </p:txBody>
      </p:sp>
      <p:sp>
        <p:nvSpPr>
          <p:cNvPr id="5" name="Slide Number Placeholder 4"/>
          <p:cNvSpPr>
            <a:spLocks noGrp="1"/>
          </p:cNvSpPr>
          <p:nvPr>
            <p:ph type="sldNum" sz="quarter" idx="11"/>
          </p:nvPr>
        </p:nvSpPr>
        <p:spPr/>
        <p:txBody>
          <a:bodyPr>
            <a:normAutofit fontScale="92500" lnSpcReduction="20000"/>
          </a:bodyPr>
          <a:lstStyle/>
          <a:p>
            <a:pPr>
              <a:defRPr/>
            </a:pPr>
            <a:fld id="{0409C80C-6D07-4F14-9F07-DB641AF9230F}" type="slidenum">
              <a:rPr lang="en-US" smtClean="0"/>
              <a:pPr>
                <a:defRPr/>
              </a:pPr>
              <a:t>98</a:t>
            </a:fld>
            <a:endParaRPr lang="en-US" dirty="0"/>
          </a:p>
        </p:txBody>
      </p:sp>
    </p:spTree>
    <p:extLst>
      <p:ext uri="{BB962C8B-B14F-4D97-AF65-F5344CB8AC3E}">
        <p14:creationId xmlns="" xmlns:p14="http://schemas.microsoft.com/office/powerpoint/2010/main" val="54169883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F0C4421-5918-4AA3-AE4A-C36EDD2FD6EB}" type="slidenum">
              <a:rPr lang="en-US" smtClean="0"/>
              <a:pPr/>
              <a:t>99</a:t>
            </a:fld>
            <a:endParaRPr lang="en-US" dirty="0"/>
          </a:p>
        </p:txBody>
      </p:sp>
      <p:sp>
        <p:nvSpPr>
          <p:cNvPr id="3" name="Title 2"/>
          <p:cNvSpPr>
            <a:spLocks noGrp="1"/>
          </p:cNvSpPr>
          <p:nvPr>
            <p:ph type="title"/>
          </p:nvPr>
        </p:nvSpPr>
        <p:spPr/>
        <p:txBody>
          <a:bodyPr/>
          <a:lstStyle/>
          <a:p>
            <a:r>
              <a:rPr lang="en-US" dirty="0" smtClean="0"/>
              <a:t>TSDS DTU Troubleshooting</a:t>
            </a:r>
            <a:endParaRPr lang="en-US" dirty="0"/>
          </a:p>
        </p:txBody>
      </p:sp>
      <p:sp>
        <p:nvSpPr>
          <p:cNvPr id="4" name="Content Placeholder 3"/>
          <p:cNvSpPr>
            <a:spLocks noGrp="1"/>
          </p:cNvSpPr>
          <p:nvPr>
            <p:ph sz="quarter" idx="1"/>
          </p:nvPr>
        </p:nvSpPr>
        <p:spPr/>
        <p:txBody>
          <a:bodyPr/>
          <a:lstStyle/>
          <a:p>
            <a:pPr lvl="0"/>
            <a:r>
              <a:rPr lang="en-US" dirty="0" smtClean="0"/>
              <a:t>If </a:t>
            </a:r>
            <a:r>
              <a:rPr lang="en-US" dirty="0"/>
              <a:t>you are using a zip file, </a:t>
            </a:r>
            <a:r>
              <a:rPr lang="en-US" dirty="0" smtClean="0"/>
              <a:t>check that the zip file doesn’t contain </a:t>
            </a:r>
            <a:r>
              <a:rPr lang="en-US" dirty="0"/>
              <a:t>folders, only XML </a:t>
            </a:r>
            <a:r>
              <a:rPr lang="en-US" dirty="0" smtClean="0"/>
              <a:t>Interchange Files</a:t>
            </a:r>
            <a:r>
              <a:rPr lang="en-US" dirty="0"/>
              <a:t>.</a:t>
            </a:r>
          </a:p>
          <a:p>
            <a:pPr lvl="0"/>
            <a:r>
              <a:rPr lang="en-US" dirty="0"/>
              <a:t>Check the name of all the </a:t>
            </a:r>
            <a:r>
              <a:rPr lang="en-US" dirty="0" smtClean="0"/>
              <a:t>files meet the TEDS naming convention</a:t>
            </a:r>
            <a:endParaRPr lang="en-US" dirty="0"/>
          </a:p>
          <a:p>
            <a:pPr lvl="0"/>
            <a:r>
              <a:rPr lang="en-US" dirty="0"/>
              <a:t>Restart your workstation</a:t>
            </a:r>
          </a:p>
          <a:p>
            <a:pPr lvl="1"/>
            <a:r>
              <a:rPr lang="en-US" dirty="0"/>
              <a:t>Retry file transfer</a:t>
            </a:r>
          </a:p>
          <a:p>
            <a:pPr lvl="0"/>
            <a:r>
              <a:rPr lang="en-US" dirty="0"/>
              <a:t>Uninstall </a:t>
            </a:r>
            <a:r>
              <a:rPr lang="en-US" dirty="0" smtClean="0"/>
              <a:t>the TSDS DTU </a:t>
            </a:r>
            <a:r>
              <a:rPr lang="en-US" dirty="0"/>
              <a:t>&amp; reinstall</a:t>
            </a:r>
          </a:p>
          <a:p>
            <a:pPr lvl="1"/>
            <a:r>
              <a:rPr lang="en-US" dirty="0"/>
              <a:t>Retry your file</a:t>
            </a:r>
          </a:p>
          <a:p>
            <a:pPr lvl="0"/>
            <a:r>
              <a:rPr lang="en-US" dirty="0"/>
              <a:t>Check TSDS portal for system messages from TEA regarding maintenance windows</a:t>
            </a:r>
          </a:p>
          <a:p>
            <a:pPr lvl="0"/>
            <a:r>
              <a:rPr lang="en-US" dirty="0"/>
              <a:t>Escalate to next point of contact</a:t>
            </a:r>
          </a:p>
          <a:p>
            <a:pPr marL="0" indent="0">
              <a:buNone/>
            </a:pPr>
            <a:endParaRPr lang="en-US" dirty="0"/>
          </a:p>
        </p:txBody>
      </p:sp>
    </p:spTree>
    <p:extLst>
      <p:ext uri="{BB962C8B-B14F-4D97-AF65-F5344CB8AC3E}">
        <p14:creationId xmlns="" xmlns:p14="http://schemas.microsoft.com/office/powerpoint/2010/main" val="42242513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SDS (Oct12)">
  <a:themeElements>
    <a:clrScheme name="Custom 13">
      <a:dk1>
        <a:srgbClr val="000000"/>
      </a:dk1>
      <a:lt1>
        <a:srgbClr val="FCD192"/>
      </a:lt1>
      <a:dk2>
        <a:srgbClr val="2E6AA6"/>
      </a:dk2>
      <a:lt2>
        <a:srgbClr val="C9E9DB"/>
      </a:lt2>
      <a:accent1>
        <a:srgbClr val="0082C8"/>
      </a:accent1>
      <a:accent2>
        <a:srgbClr val="F9A451"/>
      </a:accent2>
      <a:accent3>
        <a:srgbClr val="72C6A2"/>
      </a:accent3>
      <a:accent4>
        <a:srgbClr val="2E6AA6"/>
      </a:accent4>
      <a:accent5>
        <a:srgbClr val="00B5CB"/>
      </a:accent5>
      <a:accent6>
        <a:srgbClr val="AADCC7"/>
      </a:accent6>
      <a:hlink>
        <a:srgbClr val="2E6AA6"/>
      </a:hlink>
      <a:folHlink>
        <a:srgbClr val="7F7F7F"/>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9503350F447034E88EE2E57AA2A5F22" ma:contentTypeVersion="0" ma:contentTypeDescription="Create a new document." ma:contentTypeScope="" ma:versionID="69ef94df6f1701d9f3c5622433ea8f07">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B45A69-778E-4D41-A5A4-6C4FF6432815}">
  <ds:schemaRefs>
    <ds:schemaRef ds:uri="http://schemas.openxmlformats.org/package/2006/metadata/core-properties"/>
    <ds:schemaRef ds:uri="http://purl.org/dc/elements/1.1/"/>
    <ds:schemaRef ds:uri="http://schemas.microsoft.com/office/2006/documentManagement/types"/>
    <ds:schemaRef ds:uri="http://schemas.microsoft.com/office/2006/metadata/properties"/>
    <ds:schemaRef ds:uri="http://www.w3.org/XML/1998/namespace"/>
    <ds:schemaRef ds:uri="http://purl.org/dc/terms/"/>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0D143C01-C0B6-4EBB-B8DB-DF84CC255E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8E204C14-91B9-45BA-8FFF-0F8E553DDC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97779</TotalTime>
  <Words>21432</Words>
  <Application>Microsoft Office PowerPoint</Application>
  <PresentationFormat>On-screen Show (4:3)</PresentationFormat>
  <Paragraphs>2118</Paragraphs>
  <Slides>209</Slides>
  <Notes>176</Notes>
  <HiddenSlides>0</HiddenSlides>
  <MMClips>0</MMClips>
  <ScaleCrop>false</ScaleCrop>
  <HeadingPairs>
    <vt:vector size="4" baseType="variant">
      <vt:variant>
        <vt:lpstr>Theme</vt:lpstr>
      </vt:variant>
      <vt:variant>
        <vt:i4>1</vt:i4>
      </vt:variant>
      <vt:variant>
        <vt:lpstr>Slide Titles</vt:lpstr>
      </vt:variant>
      <vt:variant>
        <vt:i4>209</vt:i4>
      </vt:variant>
    </vt:vector>
  </HeadingPairs>
  <TitlesOfParts>
    <vt:vector size="210" baseType="lpstr">
      <vt:lpstr>TSDS (Oct12)</vt:lpstr>
      <vt:lpstr>TSDS Support &amp; Escalation Plan: Level 3   </vt:lpstr>
      <vt:lpstr>Course Agenda</vt:lpstr>
      <vt:lpstr>Course Pre-requisites </vt:lpstr>
      <vt:lpstr>Course Pre-requisites (cont’d)  </vt:lpstr>
      <vt:lpstr>Course Objectives</vt:lpstr>
      <vt:lpstr>Course Acronyms</vt:lpstr>
      <vt:lpstr>TSDS Components</vt:lpstr>
      <vt:lpstr>Slide 8</vt:lpstr>
      <vt:lpstr>State-sponsored Student Information Systems</vt:lpstr>
      <vt:lpstr>Education Data Warehouse</vt:lpstr>
      <vt:lpstr>TSDS PEIMS</vt:lpstr>
      <vt:lpstr>TSDS Client-Side Validation Tool</vt:lpstr>
      <vt:lpstr>studentGPS™ Dashboards Overview</vt:lpstr>
      <vt:lpstr>TPEIR</vt:lpstr>
      <vt:lpstr>TSDS Unique ID</vt:lpstr>
      <vt:lpstr>Level 3 Roles and Access Levels </vt:lpstr>
      <vt:lpstr>Level 3 Roles</vt:lpstr>
      <vt:lpstr>Level 3 Access</vt:lpstr>
      <vt:lpstr>Level 4 Roles and Access Levels </vt:lpstr>
      <vt:lpstr>Level 4 Roles</vt:lpstr>
      <vt:lpstr>Level 4 Components</vt:lpstr>
      <vt:lpstr>Level 4 Access Limitations</vt:lpstr>
      <vt:lpstr>Level 4 Access</vt:lpstr>
      <vt:lpstr>TSDS TEAL Roles for TIMS- LEA and ESC Support</vt:lpstr>
      <vt:lpstr>TSDS TEAL Roles for TIMS-LEA Support</vt:lpstr>
      <vt:lpstr>TSDS TEAL Roles</vt:lpstr>
      <vt:lpstr>ODS Data Loader Role</vt:lpstr>
      <vt:lpstr>ODS Data Loader Role</vt:lpstr>
      <vt:lpstr>High Level View of the TIMS Process</vt:lpstr>
      <vt:lpstr>TIMS Definition</vt:lpstr>
      <vt:lpstr>Tiers of Support</vt:lpstr>
      <vt:lpstr>TIMS Workflow Process Map</vt:lpstr>
      <vt:lpstr>TIMS Process LEA/Campus Initiator</vt:lpstr>
      <vt:lpstr>TSDS Support Issue Diagram Page 1</vt:lpstr>
      <vt:lpstr>TSDS Support Issue Diagram Page 2</vt:lpstr>
      <vt:lpstr>TIMS Workflow Outline Level 1</vt:lpstr>
      <vt:lpstr>TIMS Workflow Outline Level 2</vt:lpstr>
      <vt:lpstr>TIMS Workflow Outline Level 3</vt:lpstr>
      <vt:lpstr>TIMS Workflow Outline Level 4</vt:lpstr>
      <vt:lpstr>Levels of Severity</vt:lpstr>
      <vt:lpstr>Level 3 Action Plan</vt:lpstr>
      <vt:lpstr>Level 3 Action Plan</vt:lpstr>
      <vt:lpstr>Level 4 Action Plan</vt:lpstr>
      <vt:lpstr>Level 4 Action Plan</vt:lpstr>
      <vt:lpstr>TSDS Support Knowledge Base</vt:lpstr>
      <vt:lpstr>TSDS Support Knowledge Base</vt:lpstr>
      <vt:lpstr>Accessing Support</vt:lpstr>
      <vt:lpstr>Support Tools in the TSDS Portal</vt:lpstr>
      <vt:lpstr>Accessing the TSDS Support Knowledge Base</vt:lpstr>
      <vt:lpstr>Navigating the TSDS Support Knowledge Base </vt:lpstr>
      <vt:lpstr>Guided Practice: TSDS Support Knowledge Base</vt:lpstr>
      <vt:lpstr>Guided Practice: TSDS Support Knowledge Base</vt:lpstr>
      <vt:lpstr>Requesting additions to Knowledge Base Articles</vt:lpstr>
      <vt:lpstr>Requesting additions to Knowledge Base Articles</vt:lpstr>
      <vt:lpstr>Knowledge Base Article Request Template</vt:lpstr>
      <vt:lpstr>Knowledge Base Procedures-ESC </vt:lpstr>
      <vt:lpstr>Knowledge Base Procedures - Technical Coaches</vt:lpstr>
      <vt:lpstr>Knowledge Base Procedures –  Level 3 Support</vt:lpstr>
      <vt:lpstr>Knowledge Base Procedures –  Level 3 Support</vt:lpstr>
      <vt:lpstr>TSDS Internal Knowledge Base</vt:lpstr>
      <vt:lpstr>Overview: Internal Knowledge Base</vt:lpstr>
      <vt:lpstr>Internal Knowledge Base </vt:lpstr>
      <vt:lpstr>Internal Knowledge Base </vt:lpstr>
      <vt:lpstr>Guided Practice: TSDS Internal Knowledge Base </vt:lpstr>
      <vt:lpstr>Guided Practice: TSDS Internal Knowledge Base</vt:lpstr>
      <vt:lpstr>TSDS Documentation in TIMS</vt:lpstr>
      <vt:lpstr>TIMS Support Documentation</vt:lpstr>
      <vt:lpstr>Navigating TIMS Support  Documentation</vt:lpstr>
      <vt:lpstr>Guided Practice: TIMS Support Documentation</vt:lpstr>
      <vt:lpstr>Guided Practice: TIMS Support Documentation</vt:lpstr>
      <vt:lpstr>Troubleshooting TSDS Subsystems</vt:lpstr>
      <vt:lpstr>Pre-Requisites for Troubleshooting</vt:lpstr>
      <vt:lpstr>TSDS Subsystem Troubleshooting  Resources</vt:lpstr>
      <vt:lpstr>TSDS Subsystem General</vt:lpstr>
      <vt:lpstr>TSDS Troubleshooting Checklist</vt:lpstr>
      <vt:lpstr>Troubleshooting Checklist  TSDS Subsystem General</vt:lpstr>
      <vt:lpstr>Troubleshooting studentGPS™ Dashboards</vt:lpstr>
      <vt:lpstr>Administrative Access to studentGPS™ Dashboards </vt:lpstr>
      <vt:lpstr>Impersonating Users Overview</vt:lpstr>
      <vt:lpstr>Impersonating Users Navigation</vt:lpstr>
      <vt:lpstr>Impersonating Users Navigation </vt:lpstr>
      <vt:lpstr>Claim Setting Issues</vt:lpstr>
      <vt:lpstr>Claim Setting Questions</vt:lpstr>
      <vt:lpstr>System Support:  Dashboards Access</vt:lpstr>
      <vt:lpstr>studentGPS™ Dashboards</vt:lpstr>
      <vt:lpstr>Troubleshooting Checklist studentGPS™ Dashboards</vt:lpstr>
      <vt:lpstr>Troubleshooting the TSDS Client-Side Validation Tool </vt:lpstr>
      <vt:lpstr>Troubleshooting: Installation</vt:lpstr>
      <vt:lpstr>Troubleshooting: Version Update</vt:lpstr>
      <vt:lpstr>Troubleshooting: System Issues</vt:lpstr>
      <vt:lpstr>Naming Convention Rules</vt:lpstr>
      <vt:lpstr>Preparing Zip Files for  ODS Submission</vt:lpstr>
      <vt:lpstr>Troubleshooting: Data Issues</vt:lpstr>
      <vt:lpstr>TEDS Section 3</vt:lpstr>
      <vt:lpstr>TEDS Section 5</vt:lpstr>
      <vt:lpstr>TSDS Client-Side Validation Tool</vt:lpstr>
      <vt:lpstr>Troubleshooting Checklist TSDS Client-Side Validation Tool</vt:lpstr>
      <vt:lpstr>Troubleshooting the TSDS DTU</vt:lpstr>
      <vt:lpstr>TSDS DTU Troubleshooting</vt:lpstr>
      <vt:lpstr>TSDS DTU</vt:lpstr>
      <vt:lpstr>Troubleshooting Checklist TSDS DTU</vt:lpstr>
      <vt:lpstr>Troubleshooting the TSDS eDM</vt:lpstr>
      <vt:lpstr>TSDS eDM Files from TSDS DTU Issues</vt:lpstr>
      <vt:lpstr>Troubleshooting TSDS eDM Files from TSDS DTU</vt:lpstr>
      <vt:lpstr>TSDS eDM System Level Issues</vt:lpstr>
      <vt:lpstr>Pre Load and Load Validations</vt:lpstr>
      <vt:lpstr>TEDS Section 3</vt:lpstr>
      <vt:lpstr>TEDS Section 5</vt:lpstr>
      <vt:lpstr>File Manager Errors</vt:lpstr>
      <vt:lpstr>File Manager (Preload) Error #1</vt:lpstr>
      <vt:lpstr>File Manager (Preload) Error #2</vt:lpstr>
      <vt:lpstr>File Manager (Preload) Error #3</vt:lpstr>
      <vt:lpstr>File Manager (Preload) Error #4</vt:lpstr>
      <vt:lpstr>File Manager (Preload) Error #4 Demo </vt:lpstr>
      <vt:lpstr>File Manager (Preload) Error #5</vt:lpstr>
      <vt:lpstr>File Manager (Preload) Error #6</vt:lpstr>
      <vt:lpstr>File Manager (Preload) Error #6 Demo</vt:lpstr>
      <vt:lpstr>File Manager (Preload) Error #7</vt:lpstr>
      <vt:lpstr>Batch Manager (Load) Errors</vt:lpstr>
      <vt:lpstr>Batch Manager (Load) Error #1</vt:lpstr>
      <vt:lpstr>Batch Manager (Load) Error #2</vt:lpstr>
      <vt:lpstr>Batch Manager (Load) Error #3</vt:lpstr>
      <vt:lpstr>Batch Manager (Load) Error #4</vt:lpstr>
      <vt:lpstr>Batch Manager (Load) Error #5</vt:lpstr>
      <vt:lpstr>Batch Manager (Load) Error #6</vt:lpstr>
      <vt:lpstr>TSDS eDM I</vt:lpstr>
      <vt:lpstr>TSDS eDM I (cont’d)</vt:lpstr>
      <vt:lpstr>Troubleshooting Checklist TSDS eDM I</vt:lpstr>
      <vt:lpstr>TSDS eDM II</vt:lpstr>
      <vt:lpstr>Troubleshooting Checklist TSDS eDM II</vt:lpstr>
      <vt:lpstr>Troubleshooting the PEIMS Data Mart</vt:lpstr>
      <vt:lpstr>Troubleshooting PDM </vt:lpstr>
      <vt:lpstr>PDM Error Files </vt:lpstr>
      <vt:lpstr>PEIMS Data Mart (PDM) </vt:lpstr>
      <vt:lpstr>Troubleshooting Checklist PDM</vt:lpstr>
      <vt:lpstr>Troubleshooting the Dashboard Data Mart</vt:lpstr>
      <vt:lpstr>studentGPS™ Dashboards Validation Reports: TSDS Portal Link</vt:lpstr>
      <vt:lpstr>studentGPS™ Dashboards Validation Reports: Business Objects Portal</vt:lpstr>
      <vt:lpstr>studentGPS™ Dashboards Validation Reports: Example</vt:lpstr>
      <vt:lpstr>Other studentGPS™ Dashboards Validation Reports</vt:lpstr>
      <vt:lpstr>Dashboard Data Mart (DDM) </vt:lpstr>
      <vt:lpstr>Troubleshooting Checklist DDM</vt:lpstr>
      <vt:lpstr>Troubleshooting TSDS Unique ID</vt:lpstr>
      <vt:lpstr>Validation</vt:lpstr>
      <vt:lpstr>Filename Validation</vt:lpstr>
      <vt:lpstr>Sample File Names</vt:lpstr>
      <vt:lpstr>File Validation</vt:lpstr>
      <vt:lpstr>TEDS Section 9 Unique ID</vt:lpstr>
      <vt:lpstr>TSDS Unique ID</vt:lpstr>
      <vt:lpstr>Troubleshooting Checklist TSDS  Unique ID</vt:lpstr>
      <vt:lpstr>Supporting Unique ID Match Resolution</vt:lpstr>
      <vt:lpstr>Match Decision: Match</vt:lpstr>
      <vt:lpstr>Match Decision: No Match</vt:lpstr>
      <vt:lpstr>Match Decision: Near Match</vt:lpstr>
      <vt:lpstr>Multiple Matches</vt:lpstr>
      <vt:lpstr>Twins Rule</vt:lpstr>
      <vt:lpstr>SSNs Different</vt:lpstr>
      <vt:lpstr>SSNs Same</vt:lpstr>
      <vt:lpstr>Assign State ID</vt:lpstr>
      <vt:lpstr>Unique ID Match Resolution</vt:lpstr>
      <vt:lpstr>Troubleshooting Checklist TSDS  Unique ID Match Resolution</vt:lpstr>
      <vt:lpstr>Troubleshooting PEIMS Application</vt:lpstr>
      <vt:lpstr>PEIMS Application</vt:lpstr>
      <vt:lpstr>Troubleshooting Checklist PEIMS </vt:lpstr>
      <vt:lpstr>Troubleshooting TEAL Account Access</vt:lpstr>
      <vt:lpstr>TEAL Troubleshooting</vt:lpstr>
      <vt:lpstr>TEAL</vt:lpstr>
      <vt:lpstr>Troubleshooting Checklist TEAL</vt:lpstr>
      <vt:lpstr>Manage Support Ticket in TIMS</vt:lpstr>
      <vt:lpstr>Create an Incident in TIMS</vt:lpstr>
      <vt:lpstr>Initiate a Support Issue</vt:lpstr>
      <vt:lpstr>Support Ticket Sample Text </vt:lpstr>
      <vt:lpstr>Support Ticket Sample Text (cont’d)</vt:lpstr>
      <vt:lpstr>Sample TIMS Issue (1 of 3)</vt:lpstr>
      <vt:lpstr>Sample TIMS Issue (2 of 3)</vt:lpstr>
      <vt:lpstr>Sample TIMS Issue (3 of 3)</vt:lpstr>
      <vt:lpstr>Open Support Tickets</vt:lpstr>
      <vt:lpstr>Escalate to Level 4</vt:lpstr>
      <vt:lpstr>Assign Support Ticket to Component</vt:lpstr>
      <vt:lpstr>Workflow: Log Data Access</vt:lpstr>
      <vt:lpstr>Log Data Access</vt:lpstr>
      <vt:lpstr>Setting Up the TIMS Dashboard</vt:lpstr>
      <vt:lpstr>Setting Up the TIMS Dashboards (1 of 7)</vt:lpstr>
      <vt:lpstr>Setting Up the TIMS Dashboards (2 of 7)</vt:lpstr>
      <vt:lpstr>Setting Up the TIMS Dashboards (3 of 7)</vt:lpstr>
      <vt:lpstr>Setting Up the TIMS Dashboards (4 of 7)</vt:lpstr>
      <vt:lpstr>Setting Up the TIMS Dashboards (5 of 7)</vt:lpstr>
      <vt:lpstr>Setting Up the TIMS Dashboards (6 of 7)</vt:lpstr>
      <vt:lpstr>Setting Up the TIMS Dashboards (7 of 7)</vt:lpstr>
      <vt:lpstr>Guided Practice: Support Tickets</vt:lpstr>
      <vt:lpstr>Guided Practice: Support Tickets</vt:lpstr>
      <vt:lpstr>Monitoring a Support Ticket</vt:lpstr>
      <vt:lpstr>TIMS Process</vt:lpstr>
      <vt:lpstr>Monitoring Support Issues</vt:lpstr>
      <vt:lpstr>Emailing Support Issues</vt:lpstr>
      <vt:lpstr>Updating Support Tickets</vt:lpstr>
      <vt:lpstr>Best Practices</vt:lpstr>
      <vt:lpstr>Who Are the Technical Coaches?</vt:lpstr>
      <vt:lpstr>Who Are the  Level 3 Contacts?</vt:lpstr>
      <vt:lpstr>Who Are the Contacts for the Level 4 Components</vt:lpstr>
      <vt:lpstr>Support Ticket Checklist</vt:lpstr>
      <vt:lpstr>Support Checklist (cont’d)</vt:lpstr>
      <vt:lpstr>FERPA Compliance &amp; Student Data</vt:lpstr>
      <vt:lpstr>Wrap Up, Knowledge Check, Survey, and Questions</vt:lpstr>
      <vt:lpstr>Wrap Up</vt:lpstr>
      <vt:lpstr>Wrap Up (cont’d)</vt:lpstr>
      <vt:lpstr>Knowledge Check</vt:lpstr>
      <vt:lpstr>Training Survey</vt:lpstr>
      <vt:lpstr>Questions?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jcaven</dc:creator>
  <cp:lastModifiedBy>melledge</cp:lastModifiedBy>
  <cp:revision>2143</cp:revision>
  <cp:lastPrinted>2013-03-12T15:39:22Z</cp:lastPrinted>
  <dcterms:created xsi:type="dcterms:W3CDTF">2009-09-01T20:11:00Z</dcterms:created>
  <dcterms:modified xsi:type="dcterms:W3CDTF">2014-01-07T17:25:45Z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0x010100C9503350F447034E88EE2E57AA2A5F22</vt:lpwstr>
  </property>
  <property fmtid="{D5CDD505-2E9C-101B-9397-08002B2CF9AE}" pid="3" name="_NewReviewCycle">
    <vt:lpwstr/>
  </property>
  <property fmtid="{D5CDD505-2E9C-101B-9397-08002B2CF9AE}" pid="4" name="_dlc_DocIdItemGuid">
    <vt:lpwstr>7fd8e421-004a-41be-b615-d2e44760db7c</vt:lpwstr>
  </property>
</Properties>
</file>