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72" r:id="rId5"/>
  </p:sldMasterIdLst>
  <p:notesMasterIdLst>
    <p:notesMasterId r:id="rId27"/>
  </p:notesMasterIdLst>
  <p:sldIdLst>
    <p:sldId id="258" r:id="rId6"/>
    <p:sldId id="278" r:id="rId7"/>
    <p:sldId id="2222" r:id="rId8"/>
    <p:sldId id="2194" r:id="rId9"/>
    <p:sldId id="2204" r:id="rId10"/>
    <p:sldId id="287" r:id="rId11"/>
    <p:sldId id="2411" r:id="rId12"/>
    <p:sldId id="2418" r:id="rId13"/>
    <p:sldId id="2421" r:id="rId14"/>
    <p:sldId id="2422" r:id="rId15"/>
    <p:sldId id="2413" r:id="rId16"/>
    <p:sldId id="2414" r:id="rId17"/>
    <p:sldId id="2415" r:id="rId18"/>
    <p:sldId id="2424" r:id="rId19"/>
    <p:sldId id="2425" r:id="rId20"/>
    <p:sldId id="2426" r:id="rId21"/>
    <p:sldId id="2416" r:id="rId22"/>
    <p:sldId id="2427" r:id="rId23"/>
    <p:sldId id="2412" r:id="rId24"/>
    <p:sldId id="2417" r:id="rId25"/>
    <p:sldId id="2410" r:id="rId26"/>
  </p:sldIdLst>
  <p:sldSz cx="12192000" cy="6858000"/>
  <p:notesSz cx="6858000" cy="174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son, Terri" initials="HT" lastIdx="10" clrIdx="6">
    <p:extLst>
      <p:ext uri="{19B8F6BF-5375-455C-9EA6-DF929625EA0E}">
        <p15:presenceInfo xmlns:p15="http://schemas.microsoft.com/office/powerpoint/2012/main" userId="S::Terri.Hanson@tea.texas.gov::a02fd813-d4f3-43fd-83dd-7393041517de" providerId="AD"/>
      </p:ext>
    </p:extLst>
  </p:cmAuthor>
  <p:cmAuthor id="1" name="Wu, Grace" initials="WG" lastIdx="19" clrIdx="0">
    <p:extLst>
      <p:ext uri="{19B8F6BF-5375-455C-9EA6-DF929625EA0E}">
        <p15:presenceInfo xmlns:p15="http://schemas.microsoft.com/office/powerpoint/2012/main" userId="S::Grace.Wu@tea.texas.gov::1b27f835-14b0-4426-86b7-e9874ce7d0d5" providerId="AD"/>
      </p:ext>
    </p:extLst>
  </p:cmAuthor>
  <p:cmAuthor id="2" name="McCorquodale, Theresa" initials="MT" lastIdx="17" clrIdx="1">
    <p:extLst>
      <p:ext uri="{19B8F6BF-5375-455C-9EA6-DF929625EA0E}">
        <p15:presenceInfo xmlns:p15="http://schemas.microsoft.com/office/powerpoint/2012/main" userId="S::Theresa.McCorquodale@tea.texas.gov::037d1548-3d91-4cff-b8fb-b2d2a702fd97" providerId="AD"/>
      </p:ext>
    </p:extLst>
  </p:cmAuthor>
  <p:cmAuthor id="3" name="Friedlander, Allison" initials="FA" lastIdx="27" clrIdx="2">
    <p:extLst>
      <p:ext uri="{19B8F6BF-5375-455C-9EA6-DF929625EA0E}">
        <p15:presenceInfo xmlns:p15="http://schemas.microsoft.com/office/powerpoint/2012/main" userId="S::Allison.Friedlander@tea.texas.gov::fa37b5f6-afe8-434e-b344-095b64235f44" providerId="AD"/>
      </p:ext>
    </p:extLst>
  </p:cmAuthor>
  <p:cmAuthor id="4" name="Swinney, Lyra" initials="SL" lastIdx="15" clrIdx="3">
    <p:extLst>
      <p:ext uri="{19B8F6BF-5375-455C-9EA6-DF929625EA0E}">
        <p15:presenceInfo xmlns:p15="http://schemas.microsoft.com/office/powerpoint/2012/main" userId="S::lyra.swinney@tea.texas.gov::93cce18f-029b-4896-a7f2-cab2c7a36b90" providerId="AD"/>
      </p:ext>
    </p:extLst>
  </p:cmAuthor>
  <p:cmAuthor id="5" name="Muffoletto, Jamie" initials="MJ" lastIdx="12" clrIdx="4">
    <p:extLst>
      <p:ext uri="{19B8F6BF-5375-455C-9EA6-DF929625EA0E}">
        <p15:presenceInfo xmlns:p15="http://schemas.microsoft.com/office/powerpoint/2012/main" userId="S::jamie.muffoletto@tea.texas.gov::daf1e3c6-8137-448a-b141-d23049d419b5" providerId="AD"/>
      </p:ext>
    </p:extLst>
  </p:cmAuthor>
  <p:cmAuthor id="6" name="Simons, Leanne" initials="SL" lastIdx="2" clrIdx="5">
    <p:extLst>
      <p:ext uri="{19B8F6BF-5375-455C-9EA6-DF929625EA0E}">
        <p15:presenceInfo xmlns:p15="http://schemas.microsoft.com/office/powerpoint/2012/main" userId="S::leanne.simons@tea.texas.gov::f0b41770-584b-4844-b5c5-b29dec99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00FF00"/>
    <a:srgbClr val="FFFF66"/>
    <a:srgbClr val="FFFF99"/>
    <a:srgbClr val="CCFFCC"/>
    <a:srgbClr val="99FF99"/>
    <a:srgbClr val="FEDEB0"/>
    <a:srgbClr val="AD1986"/>
    <a:srgbClr val="0A5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51AE1-CDDB-4B82-AE2B-7F926E2312FE}" v="1354" dt="2020-07-20T15:23:14.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48" autoAdjust="0"/>
  </p:normalViewPr>
  <p:slideViewPr>
    <p:cSldViewPr snapToGrid="0">
      <p:cViewPr varScale="1">
        <p:scale>
          <a:sx n="84" d="100"/>
          <a:sy n="84"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inney, Lyra" userId="S::lyra.swinney@tea.texas.gov::93cce18f-029b-4896-a7f2-cab2c7a36b90" providerId="AD" clId="Web-{4FC49E2F-E49A-5801-F844-58A6318968F3}"/>
    <pc:docChg chg="addSld modSld sldOrd">
      <pc:chgData name="Swinney, Lyra" userId="S::lyra.swinney@tea.texas.gov::93cce18f-029b-4896-a7f2-cab2c7a36b90" providerId="AD" clId="Web-{4FC49E2F-E49A-5801-F844-58A6318968F3}" dt="2020-07-13T16:06:06.212" v="31" actId="20577"/>
      <pc:docMkLst>
        <pc:docMk/>
      </pc:docMkLst>
    </pc:docChg>
  </pc:docChgLst>
  <pc:docChgLst>
    <pc:chgData name="Simons, Leanne" userId="S::leanne.simons@tea.texas.gov::f0b41770-584b-4844-b5c5-b29dec998724" providerId="AD" clId="Web-{34056B98-EEEB-E065-AF13-0FEE2B7BD885}"/>
    <pc:docChg chg="modSld">
      <pc:chgData name="Simons, Leanne" userId="S::leanne.simons@tea.texas.gov::f0b41770-584b-4844-b5c5-b29dec998724" providerId="AD" clId="Web-{34056B98-EEEB-E065-AF13-0FEE2B7BD885}" dt="2020-07-10T13:55:39.973" v="25"/>
      <pc:docMkLst>
        <pc:docMk/>
      </pc:docMkLst>
      <pc:sldChg chg="addCm">
        <pc:chgData name="Simons, Leanne" userId="S::leanne.simons@tea.texas.gov::f0b41770-584b-4844-b5c5-b29dec998724" providerId="AD" clId="Web-{34056B98-EEEB-E065-AF13-0FEE2B7BD885}" dt="2020-07-10T13:55:39.973" v="25"/>
        <pc:sldMkLst>
          <pc:docMk/>
          <pc:sldMk cId="367918000" sldId="258"/>
        </pc:sldMkLst>
      </pc:sldChg>
      <pc:sldChg chg="modSp">
        <pc:chgData name="Simons, Leanne" userId="S::leanne.simons@tea.texas.gov::f0b41770-584b-4844-b5c5-b29dec998724" providerId="AD" clId="Web-{34056B98-EEEB-E065-AF13-0FEE2B7BD885}" dt="2020-07-10T13:55:12.237" v="24" actId="20577"/>
        <pc:sldMkLst>
          <pc:docMk/>
          <pc:sldMk cId="2507469442" sldId="2204"/>
        </pc:sldMkLst>
        <pc:spChg chg="mod">
          <ac:chgData name="Simons, Leanne" userId="S::leanne.simons@tea.texas.gov::f0b41770-584b-4844-b5c5-b29dec998724" providerId="AD" clId="Web-{34056B98-EEEB-E065-AF13-0FEE2B7BD885}" dt="2020-07-10T13:55:12.237" v="24" actId="20577"/>
          <ac:spMkLst>
            <pc:docMk/>
            <pc:sldMk cId="2507469442" sldId="2204"/>
            <ac:spMk id="6" creationId="{2EB6EC66-1936-4E99-9761-0F698229F57A}"/>
          </ac:spMkLst>
        </pc:spChg>
      </pc:sldChg>
      <pc:sldChg chg="modSp">
        <pc:chgData name="Simons, Leanne" userId="S::leanne.simons@tea.texas.gov::f0b41770-584b-4844-b5c5-b29dec998724" providerId="AD" clId="Web-{34056B98-EEEB-E065-AF13-0FEE2B7BD885}" dt="2020-07-10T13:55:03.814" v="23" actId="20577"/>
        <pc:sldMkLst>
          <pc:docMk/>
          <pc:sldMk cId="2468965223" sldId="2411"/>
        </pc:sldMkLst>
        <pc:spChg chg="mod">
          <ac:chgData name="Simons, Leanne" userId="S::leanne.simons@tea.texas.gov::f0b41770-584b-4844-b5c5-b29dec998724" providerId="AD" clId="Web-{34056B98-EEEB-E065-AF13-0FEE2B7BD885}" dt="2020-07-10T13:55:03.814" v="23" actId="20577"/>
          <ac:spMkLst>
            <pc:docMk/>
            <pc:sldMk cId="2468965223" sldId="2411"/>
            <ac:spMk id="3" creationId="{8499E6E0-B529-4607-8C57-5A3FAC3A9A04}"/>
          </ac:spMkLst>
        </pc:spChg>
      </pc:sldChg>
      <pc:sldChg chg="modSp">
        <pc:chgData name="Simons, Leanne" userId="S::leanne.simons@tea.texas.gov::f0b41770-584b-4844-b5c5-b29dec998724" providerId="AD" clId="Web-{34056B98-EEEB-E065-AF13-0FEE2B7BD885}" dt="2020-07-10T13:54:08.123" v="7" actId="14100"/>
        <pc:sldMkLst>
          <pc:docMk/>
          <pc:sldMk cId="1389410511" sldId="2412"/>
        </pc:sldMkLst>
        <pc:spChg chg="mod">
          <ac:chgData name="Simons, Leanne" userId="S::leanne.simons@tea.texas.gov::f0b41770-584b-4844-b5c5-b29dec998724" providerId="AD" clId="Web-{34056B98-EEEB-E065-AF13-0FEE2B7BD885}" dt="2020-07-10T13:54:08.123" v="7" actId="14100"/>
          <ac:spMkLst>
            <pc:docMk/>
            <pc:sldMk cId="1389410511" sldId="2412"/>
            <ac:spMk id="6" creationId="{D33F55E3-8F78-41D1-9878-7468A170D336}"/>
          </ac:spMkLst>
        </pc:spChg>
      </pc:sldChg>
      <pc:sldChg chg="modSp">
        <pc:chgData name="Simons, Leanne" userId="S::leanne.simons@tea.texas.gov::f0b41770-584b-4844-b5c5-b29dec998724" providerId="AD" clId="Web-{34056B98-EEEB-E065-AF13-0FEE2B7BD885}" dt="2020-07-10T13:54:27.203" v="9" actId="20577"/>
        <pc:sldMkLst>
          <pc:docMk/>
          <pc:sldMk cId="513947112" sldId="2413"/>
        </pc:sldMkLst>
        <pc:spChg chg="mod">
          <ac:chgData name="Simons, Leanne" userId="S::leanne.simons@tea.texas.gov::f0b41770-584b-4844-b5c5-b29dec998724" providerId="AD" clId="Web-{34056B98-EEEB-E065-AF13-0FEE2B7BD885}" dt="2020-07-10T13:54:27.203" v="9" actId="20577"/>
          <ac:spMkLst>
            <pc:docMk/>
            <pc:sldMk cId="513947112" sldId="2413"/>
            <ac:spMk id="7" creationId="{55AE7CED-49D5-400E-98CA-B0750B26F743}"/>
          </ac:spMkLst>
        </pc:spChg>
      </pc:sldChg>
      <pc:sldChg chg="modSp">
        <pc:chgData name="Simons, Leanne" userId="S::leanne.simons@tea.texas.gov::f0b41770-584b-4844-b5c5-b29dec998724" providerId="AD" clId="Web-{34056B98-EEEB-E065-AF13-0FEE2B7BD885}" dt="2020-07-10T13:53:51.513" v="5" actId="20577"/>
        <pc:sldMkLst>
          <pc:docMk/>
          <pc:sldMk cId="1717498962" sldId="2417"/>
        </pc:sldMkLst>
        <pc:spChg chg="mod">
          <ac:chgData name="Simons, Leanne" userId="S::leanne.simons@tea.texas.gov::f0b41770-584b-4844-b5c5-b29dec998724" providerId="AD" clId="Web-{34056B98-EEEB-E065-AF13-0FEE2B7BD885}" dt="2020-07-10T13:53:51.513" v="5" actId="20577"/>
          <ac:spMkLst>
            <pc:docMk/>
            <pc:sldMk cId="1717498962" sldId="2417"/>
            <ac:spMk id="6" creationId="{EEAC5BB9-0B75-41CE-95A3-D31ADEB06563}"/>
          </ac:spMkLst>
        </pc:spChg>
      </pc:sldChg>
      <pc:sldChg chg="modSp">
        <pc:chgData name="Simons, Leanne" userId="S::leanne.simons@tea.texas.gov::f0b41770-584b-4844-b5c5-b29dec998724" providerId="AD" clId="Web-{34056B98-EEEB-E065-AF13-0FEE2B7BD885}" dt="2020-07-10T13:54:54.220" v="21" actId="14100"/>
        <pc:sldMkLst>
          <pc:docMk/>
          <pc:sldMk cId="3568515506" sldId="2418"/>
        </pc:sldMkLst>
        <pc:spChg chg="mod">
          <ac:chgData name="Simons, Leanne" userId="S::leanne.simons@tea.texas.gov::f0b41770-584b-4844-b5c5-b29dec998724" providerId="AD" clId="Web-{34056B98-EEEB-E065-AF13-0FEE2B7BD885}" dt="2020-07-10T13:54:54.220" v="21" actId="14100"/>
          <ac:spMkLst>
            <pc:docMk/>
            <pc:sldMk cId="3568515506" sldId="2418"/>
            <ac:spMk id="9" creationId="{121C938D-ED45-40F5-B76C-56FFAB449C96}"/>
          </ac:spMkLst>
        </pc:spChg>
      </pc:sldChg>
      <pc:sldChg chg="modSp">
        <pc:chgData name="Simons, Leanne" userId="S::leanne.simons@tea.texas.gov::f0b41770-584b-4844-b5c5-b29dec998724" providerId="AD" clId="Web-{34056B98-EEEB-E065-AF13-0FEE2B7BD885}" dt="2020-07-10T13:54:39.078" v="14" actId="20577"/>
        <pc:sldMkLst>
          <pc:docMk/>
          <pc:sldMk cId="2410796953" sldId="2421"/>
        </pc:sldMkLst>
        <pc:spChg chg="mod">
          <ac:chgData name="Simons, Leanne" userId="S::leanne.simons@tea.texas.gov::f0b41770-584b-4844-b5c5-b29dec998724" providerId="AD" clId="Web-{34056B98-EEEB-E065-AF13-0FEE2B7BD885}" dt="2020-07-10T13:54:39.078" v="14" actId="20577"/>
          <ac:spMkLst>
            <pc:docMk/>
            <pc:sldMk cId="2410796953" sldId="2421"/>
            <ac:spMk id="3" creationId="{65E56903-1D11-49D4-BB2D-CDDE3065FFA1}"/>
          </ac:spMkLst>
        </pc:spChg>
      </pc:sldChg>
      <pc:sldChg chg="modSp">
        <pc:chgData name="Simons, Leanne" userId="S::leanne.simons@tea.texas.gov::f0b41770-584b-4844-b5c5-b29dec998724" providerId="AD" clId="Web-{34056B98-EEEB-E065-AF13-0FEE2B7BD885}" dt="2020-07-10T13:38:48.533" v="2" actId="20577"/>
        <pc:sldMkLst>
          <pc:docMk/>
          <pc:sldMk cId="613234593" sldId="2424"/>
        </pc:sldMkLst>
        <pc:spChg chg="mod">
          <ac:chgData name="Simons, Leanne" userId="S::leanne.simons@tea.texas.gov::f0b41770-584b-4844-b5c5-b29dec998724" providerId="AD" clId="Web-{34056B98-EEEB-E065-AF13-0FEE2B7BD885}" dt="2020-07-10T13:38:48.533" v="2" actId="20577"/>
          <ac:spMkLst>
            <pc:docMk/>
            <pc:sldMk cId="613234593" sldId="2424"/>
            <ac:spMk id="3" creationId="{BD78C8B4-5DD9-4FFF-A6A4-8F8D9FDEC51B}"/>
          </ac:spMkLst>
        </pc:spChg>
      </pc:sldChg>
    </pc:docChg>
  </pc:docChgLst>
  <pc:docChgLst>
    <pc:chgData name="Muffoletto, Jamie" userId="S::jamie.muffoletto@tea.texas.gov::daf1e3c6-8137-448a-b141-d23049d419b5" providerId="AD" clId="Web-{06417FAF-7FC8-FA89-D64E-524E9B496AA1}"/>
    <pc:docChg chg="delSld modSld">
      <pc:chgData name="Muffoletto, Jamie" userId="S::jamie.muffoletto@tea.texas.gov::daf1e3c6-8137-448a-b141-d23049d419b5" providerId="AD" clId="Web-{06417FAF-7FC8-FA89-D64E-524E9B496AA1}" dt="2020-07-13T19:41:51.760" v="548"/>
      <pc:docMkLst>
        <pc:docMk/>
      </pc:docMkLst>
      <pc:sldChg chg="addCm">
        <pc:chgData name="Muffoletto, Jamie" userId="S::jamie.muffoletto@tea.texas.gov::daf1e3c6-8137-448a-b141-d23049d419b5" providerId="AD" clId="Web-{06417FAF-7FC8-FA89-D64E-524E9B496AA1}" dt="2020-07-13T19:41:51.760" v="548"/>
        <pc:sldMkLst>
          <pc:docMk/>
          <pc:sldMk cId="2468965223" sldId="2411"/>
        </pc:sldMkLst>
      </pc:sldChg>
    </pc:docChg>
  </pc:docChgLst>
  <pc:docChgLst>
    <pc:chgData name="Swinney, Lyra" userId="93cce18f-029b-4896-a7f2-cab2c7a36b90" providerId="ADAL" clId="{2FB51AE1-CDDB-4B82-AE2B-7F926E2312FE}"/>
    <pc:docChg chg="custSel modSld sldOrd">
      <pc:chgData name="Swinney, Lyra" userId="93cce18f-029b-4896-a7f2-cab2c7a36b90" providerId="ADAL" clId="{2FB51AE1-CDDB-4B82-AE2B-7F926E2312FE}" dt="2020-07-21T19:03:39.059" v="1409" actId="20577"/>
      <pc:docMkLst>
        <pc:docMk/>
      </pc:docMkLst>
      <pc:sldChg chg="modNotesTx">
        <pc:chgData name="Swinney, Lyra" userId="93cce18f-029b-4896-a7f2-cab2c7a36b90" providerId="ADAL" clId="{2FB51AE1-CDDB-4B82-AE2B-7F926E2312FE}" dt="2020-07-20T15:07:52.933" v="1386" actId="20577"/>
        <pc:sldMkLst>
          <pc:docMk/>
          <pc:sldMk cId="367918000" sldId="258"/>
        </pc:sldMkLst>
      </pc:sldChg>
      <pc:sldChg chg="modNotesTx">
        <pc:chgData name="Swinney, Lyra" userId="93cce18f-029b-4896-a7f2-cab2c7a36b90" providerId="ADAL" clId="{2FB51AE1-CDDB-4B82-AE2B-7F926E2312FE}" dt="2020-07-13T16:09:15.290" v="220" actId="20577"/>
        <pc:sldMkLst>
          <pc:docMk/>
          <pc:sldMk cId="3749499457" sldId="278"/>
        </pc:sldMkLst>
      </pc:sldChg>
      <pc:sldChg chg="modNotesTx">
        <pc:chgData name="Swinney, Lyra" userId="93cce18f-029b-4896-a7f2-cab2c7a36b90" providerId="ADAL" clId="{2FB51AE1-CDDB-4B82-AE2B-7F926E2312FE}" dt="2020-07-13T16:08:25.771" v="107" actId="20577"/>
        <pc:sldMkLst>
          <pc:docMk/>
          <pc:sldMk cId="1892672515" sldId="2194"/>
        </pc:sldMkLst>
      </pc:sldChg>
      <pc:sldChg chg="modNotesTx">
        <pc:chgData name="Swinney, Lyra" userId="93cce18f-029b-4896-a7f2-cab2c7a36b90" providerId="ADAL" clId="{2FB51AE1-CDDB-4B82-AE2B-7F926E2312FE}" dt="2020-07-13T16:10:11.946" v="279" actId="20577"/>
        <pc:sldMkLst>
          <pc:docMk/>
          <pc:sldMk cId="2507469442" sldId="2204"/>
        </pc:sldMkLst>
      </pc:sldChg>
      <pc:sldChg chg="modNotesTx">
        <pc:chgData name="Swinney, Lyra" userId="93cce18f-029b-4896-a7f2-cab2c7a36b90" providerId="ADAL" clId="{2FB51AE1-CDDB-4B82-AE2B-7F926E2312FE}" dt="2020-07-21T19:03:39.059" v="1409" actId="20577"/>
        <pc:sldMkLst>
          <pc:docMk/>
          <pc:sldMk cId="1279450141" sldId="2222"/>
        </pc:sldMkLst>
      </pc:sldChg>
      <pc:sldChg chg="modSp modNotesTx">
        <pc:chgData name="Swinney, Lyra" userId="93cce18f-029b-4896-a7f2-cab2c7a36b90" providerId="ADAL" clId="{2FB51AE1-CDDB-4B82-AE2B-7F926E2312FE}" dt="2020-07-13T20:07:36.346" v="1378" actId="5793"/>
        <pc:sldMkLst>
          <pc:docMk/>
          <pc:sldMk cId="2724852901" sldId="2410"/>
        </pc:sldMkLst>
        <pc:spChg chg="mod">
          <ac:chgData name="Swinney, Lyra" userId="93cce18f-029b-4896-a7f2-cab2c7a36b90" providerId="ADAL" clId="{2FB51AE1-CDDB-4B82-AE2B-7F926E2312FE}" dt="2020-07-13T16:58:29.435" v="962" actId="20577"/>
          <ac:spMkLst>
            <pc:docMk/>
            <pc:sldMk cId="2724852901" sldId="2410"/>
            <ac:spMk id="3" creationId="{22860D7B-BE3D-4ED0-8844-A3DC001E67DE}"/>
          </ac:spMkLst>
        </pc:spChg>
      </pc:sldChg>
      <pc:sldChg chg="modSp addCm modCm modNotesTx">
        <pc:chgData name="Swinney, Lyra" userId="93cce18f-029b-4896-a7f2-cab2c7a36b90" providerId="ADAL" clId="{2FB51AE1-CDDB-4B82-AE2B-7F926E2312FE}" dt="2020-07-15T21:28:18.253" v="1382"/>
        <pc:sldMkLst>
          <pc:docMk/>
          <pc:sldMk cId="2468965223" sldId="2411"/>
        </pc:sldMkLst>
        <pc:spChg chg="mod">
          <ac:chgData name="Swinney, Lyra" userId="93cce18f-029b-4896-a7f2-cab2c7a36b90" providerId="ADAL" clId="{2FB51AE1-CDDB-4B82-AE2B-7F926E2312FE}" dt="2020-07-14T14:50:40.956" v="1379" actId="20577"/>
          <ac:spMkLst>
            <pc:docMk/>
            <pc:sldMk cId="2468965223" sldId="2411"/>
            <ac:spMk id="3" creationId="{8499E6E0-B529-4607-8C57-5A3FAC3A9A04}"/>
          </ac:spMkLst>
        </pc:spChg>
      </pc:sldChg>
      <pc:sldChg chg="modNotesTx">
        <pc:chgData name="Swinney, Lyra" userId="93cce18f-029b-4896-a7f2-cab2c7a36b90" providerId="ADAL" clId="{2FB51AE1-CDDB-4B82-AE2B-7F926E2312FE}" dt="2020-07-13T16:16:56.502" v="722" actId="20577"/>
        <pc:sldMkLst>
          <pc:docMk/>
          <pc:sldMk cId="513947112" sldId="2413"/>
        </pc:sldMkLst>
      </pc:sldChg>
      <pc:sldChg chg="ord modNotesTx">
        <pc:chgData name="Swinney, Lyra" userId="93cce18f-029b-4896-a7f2-cab2c7a36b90" providerId="ADAL" clId="{2FB51AE1-CDDB-4B82-AE2B-7F926E2312FE}" dt="2020-07-20T15:23:14.217" v="1408" actId="20577"/>
        <pc:sldMkLst>
          <pc:docMk/>
          <pc:sldMk cId="3705514852" sldId="2414"/>
        </pc:sldMkLst>
      </pc:sldChg>
      <pc:sldChg chg="modSp">
        <pc:chgData name="Swinney, Lyra" userId="93cce18f-029b-4896-a7f2-cab2c7a36b90" providerId="ADAL" clId="{2FB51AE1-CDDB-4B82-AE2B-7F926E2312FE}" dt="2020-07-13T16:52:33.435" v="956" actId="113"/>
        <pc:sldMkLst>
          <pc:docMk/>
          <pc:sldMk cId="386167492" sldId="2415"/>
        </pc:sldMkLst>
        <pc:spChg chg="mod">
          <ac:chgData name="Swinney, Lyra" userId="93cce18f-029b-4896-a7f2-cab2c7a36b90" providerId="ADAL" clId="{2FB51AE1-CDDB-4B82-AE2B-7F926E2312FE}" dt="2020-07-13T16:52:33.435" v="956" actId="113"/>
          <ac:spMkLst>
            <pc:docMk/>
            <pc:sldMk cId="386167492" sldId="2415"/>
            <ac:spMk id="4" creationId="{10AED0EF-D8B5-42A2-8A3A-E369734A0479}"/>
          </ac:spMkLst>
        </pc:spChg>
      </pc:sldChg>
      <pc:sldChg chg="modNotesTx">
        <pc:chgData name="Swinney, Lyra" userId="93cce18f-029b-4896-a7f2-cab2c7a36b90" providerId="ADAL" clId="{2FB51AE1-CDDB-4B82-AE2B-7F926E2312FE}" dt="2020-07-13T16:11:21.737" v="443" actId="20577"/>
        <pc:sldMkLst>
          <pc:docMk/>
          <pc:sldMk cId="3568515506" sldId="2418"/>
        </pc:sldMkLst>
      </pc:sldChg>
      <pc:sldChg chg="modNotesTx">
        <pc:chgData name="Swinney, Lyra" userId="93cce18f-029b-4896-a7f2-cab2c7a36b90" providerId="ADAL" clId="{2FB51AE1-CDDB-4B82-AE2B-7F926E2312FE}" dt="2020-07-13T20:03:10.863" v="1161" actId="20577"/>
        <pc:sldMkLst>
          <pc:docMk/>
          <pc:sldMk cId="2410796953" sldId="2421"/>
        </pc:sldMkLst>
      </pc:sldChg>
      <pc:sldChg chg="modNotesTx">
        <pc:chgData name="Swinney, Lyra" userId="93cce18f-029b-4896-a7f2-cab2c7a36b90" providerId="ADAL" clId="{2FB51AE1-CDDB-4B82-AE2B-7F926E2312FE}" dt="2020-07-13T16:13:45.051" v="627" actId="20577"/>
        <pc:sldMkLst>
          <pc:docMk/>
          <pc:sldMk cId="551132453" sldId="2422"/>
        </pc:sldMkLst>
      </pc:sldChg>
    </pc:docChg>
  </pc:docChgLst>
  <pc:docChgLst>
    <pc:chgData name="Simons, Leanne" userId="S::leanne.simons@tea.texas.gov::f0b41770-584b-4844-b5c5-b29dec998724" providerId="AD" clId="Web-{A4AA1BC1-F12A-4193-90DA-D718AFB65FC8}"/>
    <pc:docChg chg="">
      <pc:chgData name="Simons, Leanne" userId="S::leanne.simons@tea.texas.gov::f0b41770-584b-4844-b5c5-b29dec998724" providerId="AD" clId="Web-{A4AA1BC1-F12A-4193-90DA-D718AFB65FC8}" dt="2020-07-13T19:56:41.198" v="1"/>
      <pc:docMkLst>
        <pc:docMk/>
      </pc:docMkLst>
      <pc:sldChg chg="addCm modCm">
        <pc:chgData name="Simons, Leanne" userId="S::leanne.simons@tea.texas.gov::f0b41770-584b-4844-b5c5-b29dec998724" providerId="AD" clId="Web-{A4AA1BC1-F12A-4193-90DA-D718AFB65FC8}" dt="2020-07-13T19:56:41.198" v="1"/>
        <pc:sldMkLst>
          <pc:docMk/>
          <pc:sldMk cId="2468965223" sldId="2411"/>
        </pc:sldMkLst>
      </pc:sldChg>
    </pc:docChg>
  </pc:docChgLst>
  <pc:docChgLst>
    <pc:chgData name="Muffoletto, Jamie" userId="daf1e3c6-8137-448a-b141-d23049d419b5" providerId="ADAL" clId="{6E5A5179-D52D-462F-B8AD-06699AC7F1FD}"/>
    <pc:docChg chg="custSel">
      <pc:chgData name="Muffoletto, Jamie" userId="daf1e3c6-8137-448a-b141-d23049d419b5" providerId="ADAL" clId="{6E5A5179-D52D-462F-B8AD-06699AC7F1FD}" dt="2020-07-20T17:31:00.620" v="3" actId="1592"/>
      <pc:docMkLst>
        <pc:docMk/>
      </pc:docMkLst>
      <pc:sldChg chg="delCm">
        <pc:chgData name="Muffoletto, Jamie" userId="daf1e3c6-8137-448a-b141-d23049d419b5" providerId="ADAL" clId="{6E5A5179-D52D-462F-B8AD-06699AC7F1FD}" dt="2020-07-20T17:30:50.108" v="0" actId="1592"/>
        <pc:sldMkLst>
          <pc:docMk/>
          <pc:sldMk cId="367918000" sldId="258"/>
        </pc:sldMkLst>
      </pc:sldChg>
      <pc:sldChg chg="delCm">
        <pc:chgData name="Muffoletto, Jamie" userId="daf1e3c6-8137-448a-b141-d23049d419b5" providerId="ADAL" clId="{6E5A5179-D52D-462F-B8AD-06699AC7F1FD}" dt="2020-07-20T17:31:00.620" v="3" actId="1592"/>
        <pc:sldMkLst>
          <pc:docMk/>
          <pc:sldMk cId="2724852901" sldId="2410"/>
        </pc:sldMkLst>
      </pc:sldChg>
      <pc:sldChg chg="delCm">
        <pc:chgData name="Muffoletto, Jamie" userId="daf1e3c6-8137-448a-b141-d23049d419b5" providerId="ADAL" clId="{6E5A5179-D52D-462F-B8AD-06699AC7F1FD}" dt="2020-07-20T17:30:55.694" v="1" actId="1592"/>
        <pc:sldMkLst>
          <pc:docMk/>
          <pc:sldMk cId="2468965223" sldId="2411"/>
        </pc:sldMkLst>
      </pc:sldChg>
    </pc:docChg>
  </pc:docChgLst>
  <pc:docChgLst>
    <pc:chgData name="Muffoletto, Jamie" userId="S::jamie.muffoletto@tea.texas.gov::daf1e3c6-8137-448a-b141-d23049d419b5" providerId="AD" clId="Web-{FA398822-4D9C-A905-89EA-8876EE5EBDF2}"/>
    <pc:docChg chg="delSld modSld">
      <pc:chgData name="Muffoletto, Jamie" userId="S::jamie.muffoletto@tea.texas.gov::daf1e3c6-8137-448a-b141-d23049d419b5" providerId="AD" clId="Web-{FA398822-4D9C-A905-89EA-8876EE5EBDF2}" dt="2020-07-16T18:58:59.521" v="125"/>
      <pc:docMkLst>
        <pc:docMk/>
      </pc:docMkLst>
      <pc:sldChg chg="addCm">
        <pc:chgData name="Muffoletto, Jamie" userId="S::jamie.muffoletto@tea.texas.gov::daf1e3c6-8137-448a-b141-d23049d419b5" providerId="AD" clId="Web-{FA398822-4D9C-A905-89EA-8876EE5EBDF2}" dt="2020-07-16T18:58:59.521" v="125"/>
        <pc:sldMkLst>
          <pc:docMk/>
          <pc:sldMk cId="2724852901" sldId="2410"/>
        </pc:sldMkLst>
      </pc:sldChg>
      <pc:sldChg chg="addSp delSp modSp">
        <pc:chgData name="Muffoletto, Jamie" userId="S::jamie.muffoletto@tea.texas.gov::daf1e3c6-8137-448a-b141-d23049d419b5" providerId="AD" clId="Web-{FA398822-4D9C-A905-89EA-8876EE5EBDF2}" dt="2020-07-16T18:58:09.237" v="124" actId="20577"/>
        <pc:sldMkLst>
          <pc:docMk/>
          <pc:sldMk cId="854618780" sldId="2426"/>
        </pc:sldMkLst>
        <pc:spChg chg="del">
          <ac:chgData name="Muffoletto, Jamie" userId="S::jamie.muffoletto@tea.texas.gov::daf1e3c6-8137-448a-b141-d23049d419b5" providerId="AD" clId="Web-{FA398822-4D9C-A905-89EA-8876EE5EBDF2}" dt="2020-07-16T18:54:39.506" v="8"/>
          <ac:spMkLst>
            <pc:docMk/>
            <pc:sldMk cId="854618780" sldId="2426"/>
            <ac:spMk id="3" creationId="{48466913-AEE2-40B6-9C79-1E850274F4F3}"/>
          </ac:spMkLst>
        </pc:spChg>
        <pc:spChg chg="mod">
          <ac:chgData name="Muffoletto, Jamie" userId="S::jamie.muffoletto@tea.texas.gov::daf1e3c6-8137-448a-b141-d23049d419b5" providerId="AD" clId="Web-{FA398822-4D9C-A905-89EA-8876EE5EBDF2}" dt="2020-07-16T18:58:09.237" v="124" actId="20577"/>
          <ac:spMkLst>
            <pc:docMk/>
            <pc:sldMk cId="854618780" sldId="2426"/>
            <ac:spMk id="4" creationId="{E5830D04-312F-4414-8A8C-1C6B0815960D}"/>
          </ac:spMkLst>
        </pc:spChg>
        <pc:spChg chg="add del mod">
          <ac:chgData name="Muffoletto, Jamie" userId="S::jamie.muffoletto@tea.texas.gov::daf1e3c6-8137-448a-b141-d23049d419b5" providerId="AD" clId="Web-{FA398822-4D9C-A905-89EA-8876EE5EBDF2}" dt="2020-07-16T18:54:42.803" v="9"/>
          <ac:spMkLst>
            <pc:docMk/>
            <pc:sldMk cId="854618780" sldId="2426"/>
            <ac:spMk id="6" creationId="{DCA50E88-5B94-471A-A522-774EE39F6026}"/>
          </ac:spMkLst>
        </pc:spChg>
        <pc:spChg chg="mod">
          <ac:chgData name="Muffoletto, Jamie" userId="S::jamie.muffoletto@tea.texas.gov::daf1e3c6-8137-448a-b141-d23049d419b5" providerId="AD" clId="Web-{FA398822-4D9C-A905-89EA-8876EE5EBDF2}" dt="2020-07-16T18:57:48.923" v="120" actId="20577"/>
          <ac:spMkLst>
            <pc:docMk/>
            <pc:sldMk cId="854618780" sldId="2426"/>
            <ac:spMk id="9" creationId="{60A75069-66FD-4D4C-B57B-0BEBA9EA8603}"/>
          </ac:spMkLst>
        </pc:spChg>
        <pc:graphicFrameChg chg="del mod modGraphic">
          <ac:chgData name="Muffoletto, Jamie" userId="S::jamie.muffoletto@tea.texas.gov::daf1e3c6-8137-448a-b141-d23049d419b5" providerId="AD" clId="Web-{FA398822-4D9C-A905-89EA-8876EE5EBDF2}" dt="2020-07-16T18:54:49.897" v="12"/>
          <ac:graphicFrameMkLst>
            <pc:docMk/>
            <pc:sldMk cId="854618780" sldId="2426"/>
            <ac:graphicFrameMk id="8" creationId="{9091B92B-B2CA-4161-85F5-33843D093593}"/>
          </ac:graphicFrameMkLst>
        </pc:graphicFrameChg>
      </pc:sldChg>
      <pc:sldChg chg="addSp delSp modSp">
        <pc:chgData name="Muffoletto, Jamie" userId="S::jamie.muffoletto@tea.texas.gov::daf1e3c6-8137-448a-b141-d23049d419b5" providerId="AD" clId="Web-{FA398822-4D9C-A905-89EA-8876EE5EBDF2}" dt="2020-07-16T18:54:29.864" v="7" actId="1076"/>
        <pc:sldMkLst>
          <pc:docMk/>
          <pc:sldMk cId="1886770918" sldId="2427"/>
        </pc:sldMkLst>
        <pc:spChg chg="mod">
          <ac:chgData name="Muffoletto, Jamie" userId="S::jamie.muffoletto@tea.texas.gov::daf1e3c6-8137-448a-b141-d23049d419b5" providerId="AD" clId="Web-{FA398822-4D9C-A905-89EA-8876EE5EBDF2}" dt="2020-07-16T18:54:29.864" v="7" actId="1076"/>
          <ac:spMkLst>
            <pc:docMk/>
            <pc:sldMk cId="1886770918" sldId="2427"/>
            <ac:spMk id="3" creationId="{48466913-AEE2-40B6-9C79-1E850274F4F3}"/>
          </ac:spMkLst>
        </pc:spChg>
        <pc:spChg chg="del">
          <ac:chgData name="Muffoletto, Jamie" userId="S::jamie.muffoletto@tea.texas.gov::daf1e3c6-8137-448a-b141-d23049d419b5" providerId="AD" clId="Web-{FA398822-4D9C-A905-89EA-8876EE5EBDF2}" dt="2020-07-16T18:54:12.754" v="2"/>
          <ac:spMkLst>
            <pc:docMk/>
            <pc:sldMk cId="1886770918" sldId="2427"/>
            <ac:spMk id="4" creationId="{E5830D04-312F-4414-8A8C-1C6B0815960D}"/>
          </ac:spMkLst>
        </pc:spChg>
        <pc:spChg chg="add del mod">
          <ac:chgData name="Muffoletto, Jamie" userId="S::jamie.muffoletto@tea.texas.gov::daf1e3c6-8137-448a-b141-d23049d419b5" providerId="AD" clId="Web-{FA398822-4D9C-A905-89EA-8876EE5EBDF2}" dt="2020-07-16T18:54:20.223" v="5"/>
          <ac:spMkLst>
            <pc:docMk/>
            <pc:sldMk cId="1886770918" sldId="2427"/>
            <ac:spMk id="6" creationId="{1314D1F8-979F-4D40-B32B-D5A437B0B153}"/>
          </ac:spMkLst>
        </pc:spChg>
        <pc:spChg chg="del">
          <ac:chgData name="Muffoletto, Jamie" userId="S::jamie.muffoletto@tea.texas.gov::daf1e3c6-8137-448a-b141-d23049d419b5" providerId="AD" clId="Web-{FA398822-4D9C-A905-89EA-8876EE5EBDF2}" dt="2020-07-16T18:54:08.644" v="1"/>
          <ac:spMkLst>
            <pc:docMk/>
            <pc:sldMk cId="1886770918" sldId="2427"/>
            <ac:spMk id="9" creationId="{60A75069-66FD-4D4C-B57B-0BEBA9EA8603}"/>
          </ac:spMkLst>
        </pc:spChg>
        <pc:graphicFrameChg chg="del">
          <ac:chgData name="Muffoletto, Jamie" userId="S::jamie.muffoletto@tea.texas.gov::daf1e3c6-8137-448a-b141-d23049d419b5" providerId="AD" clId="Web-{FA398822-4D9C-A905-89EA-8876EE5EBDF2}" dt="2020-07-16T18:54:15.348" v="3"/>
          <ac:graphicFrameMkLst>
            <pc:docMk/>
            <pc:sldMk cId="1886770918" sldId="2427"/>
            <ac:graphicFrameMk id="8" creationId="{9091B92B-B2CA-4161-85F5-33843D093593}"/>
          </ac:graphicFrameMkLst>
        </pc:graphicFrameChg>
      </pc:sldChg>
    </pc:docChg>
  </pc:docChgLst>
  <pc:docChgLst>
    <pc:chgData name="Hanson, Terri" userId="a02fd813-d4f3-43fd-83dd-7393041517de" providerId="ADAL" clId="{64BB8307-F6A0-4F91-8B19-59382694FCEA}"/>
    <pc:docChg chg="custSel modSld">
      <pc:chgData name="Hanson, Terri" userId="a02fd813-d4f3-43fd-83dd-7393041517de" providerId="ADAL" clId="{64BB8307-F6A0-4F91-8B19-59382694FCEA}" dt="2020-07-13T18:26:21.884" v="25"/>
      <pc:docMkLst>
        <pc:docMk/>
      </pc:docMkLst>
      <pc:sldChg chg="modCm">
        <pc:chgData name="Hanson, Terri" userId="a02fd813-d4f3-43fd-83dd-7393041517de" providerId="ADAL" clId="{64BB8307-F6A0-4F91-8B19-59382694FCEA}" dt="2020-07-13T13:12:57.441" v="1"/>
        <pc:sldMkLst>
          <pc:docMk/>
          <pc:sldMk cId="367918000" sldId="258"/>
        </pc:sldMkLst>
      </pc:sldChg>
      <pc:sldChg chg="addCm delCm modCm">
        <pc:chgData name="Hanson, Terri" userId="a02fd813-d4f3-43fd-83dd-7393041517de" providerId="ADAL" clId="{64BB8307-F6A0-4F91-8B19-59382694FCEA}" dt="2020-07-13T18:26:21.884" v="25"/>
        <pc:sldMkLst>
          <pc:docMk/>
          <pc:sldMk cId="2724852901" sldId="2410"/>
        </pc:sldMkLst>
      </pc:sldChg>
      <pc:sldChg chg="addCm modCm">
        <pc:chgData name="Hanson, Terri" userId="a02fd813-d4f3-43fd-83dd-7393041517de" providerId="ADAL" clId="{64BB8307-F6A0-4F91-8B19-59382694FCEA}" dt="2020-07-13T18:03:38.496" v="4" actId="1589"/>
        <pc:sldMkLst>
          <pc:docMk/>
          <pc:sldMk cId="2468965223" sldId="2411"/>
        </pc:sldMkLst>
      </pc:sldChg>
      <pc:sldChg chg="modSp mod">
        <pc:chgData name="Hanson, Terri" userId="a02fd813-d4f3-43fd-83dd-7393041517de" providerId="ADAL" clId="{64BB8307-F6A0-4F91-8B19-59382694FCEA}" dt="2020-07-13T18:08:21.294" v="6" actId="14100"/>
        <pc:sldMkLst>
          <pc:docMk/>
          <pc:sldMk cId="386167492" sldId="2415"/>
        </pc:sldMkLst>
        <pc:spChg chg="mod">
          <ac:chgData name="Hanson, Terri" userId="a02fd813-d4f3-43fd-83dd-7393041517de" providerId="ADAL" clId="{64BB8307-F6A0-4F91-8B19-59382694FCEA}" dt="2020-07-13T18:08:21.294" v="6" actId="14100"/>
          <ac:spMkLst>
            <pc:docMk/>
            <pc:sldMk cId="386167492" sldId="2415"/>
            <ac:spMk id="3" creationId="{D2894D84-F864-4BE9-802F-B0878A690197}"/>
          </ac:spMkLst>
        </pc:spChg>
      </pc:sldChg>
      <pc:sldChg chg="modSp mod">
        <pc:chgData name="Hanson, Terri" userId="a02fd813-d4f3-43fd-83dd-7393041517de" providerId="ADAL" clId="{64BB8307-F6A0-4F91-8B19-59382694FCEA}" dt="2020-07-13T18:08:56.821" v="9" actId="14100"/>
        <pc:sldMkLst>
          <pc:docMk/>
          <pc:sldMk cId="613234593" sldId="2424"/>
        </pc:sldMkLst>
        <pc:spChg chg="mod">
          <ac:chgData name="Hanson, Terri" userId="a02fd813-d4f3-43fd-83dd-7393041517de" providerId="ADAL" clId="{64BB8307-F6A0-4F91-8B19-59382694FCEA}" dt="2020-07-13T18:08:56.821" v="9" actId="14100"/>
          <ac:spMkLst>
            <pc:docMk/>
            <pc:sldMk cId="613234593" sldId="2424"/>
            <ac:spMk id="3" creationId="{BD78C8B4-5DD9-4FFF-A6A4-8F8D9FDEC51B}"/>
          </ac:spMkLst>
        </pc:spChg>
      </pc:sldChg>
    </pc:docChg>
  </pc:docChgLst>
  <pc:docChgLst>
    <pc:chgData name="Muffoletto, Jamie" userId="S::jamie.muffoletto@tea.texas.gov::daf1e3c6-8137-448a-b141-d23049d419b5" providerId="AD" clId="Web-{12378E5C-9A26-5E0E-EC7A-B3387BC040BD}"/>
    <pc:docChg chg="modSld">
      <pc:chgData name="Muffoletto, Jamie" userId="S::jamie.muffoletto@tea.texas.gov::daf1e3c6-8137-448a-b141-d23049d419b5" providerId="AD" clId="Web-{12378E5C-9A26-5E0E-EC7A-B3387BC040BD}" dt="2020-07-13T16:59:21.129" v="1793"/>
      <pc:docMkLst>
        <pc:docMk/>
      </pc:docMkLst>
      <pc:sldChg chg="modSp modNotes">
        <pc:chgData name="Muffoletto, Jamie" userId="S::jamie.muffoletto@tea.texas.gov::daf1e3c6-8137-448a-b141-d23049d419b5" providerId="AD" clId="Web-{12378E5C-9A26-5E0E-EC7A-B3387BC040BD}" dt="2020-07-13T16:06:36.535" v="35"/>
        <pc:sldMkLst>
          <pc:docMk/>
          <pc:sldMk cId="367918000" sldId="258"/>
        </pc:sldMkLst>
        <pc:spChg chg="mod">
          <ac:chgData name="Muffoletto, Jamie" userId="S::jamie.muffoletto@tea.texas.gov::daf1e3c6-8137-448a-b141-d23049d419b5" providerId="AD" clId="Web-{12378E5C-9A26-5E0E-EC7A-B3387BC040BD}" dt="2020-07-13T16:06:28.035" v="34" actId="14100"/>
          <ac:spMkLst>
            <pc:docMk/>
            <pc:sldMk cId="367918000" sldId="258"/>
            <ac:spMk id="3" creationId="{CF79504E-DFF8-4FAC-8B68-57C8466DCD62}"/>
          </ac:spMkLst>
        </pc:spChg>
      </pc:sldChg>
      <pc:sldChg chg="modNotes">
        <pc:chgData name="Muffoletto, Jamie" userId="S::jamie.muffoletto@tea.texas.gov::daf1e3c6-8137-448a-b141-d23049d419b5" providerId="AD" clId="Web-{12378E5C-9A26-5E0E-EC7A-B3387BC040BD}" dt="2020-07-13T16:59:21.129" v="1793"/>
        <pc:sldMkLst>
          <pc:docMk/>
          <pc:sldMk cId="2724852901" sldId="2410"/>
        </pc:sldMkLst>
      </pc:sldChg>
      <pc:sldChg chg="modNotes">
        <pc:chgData name="Muffoletto, Jamie" userId="S::jamie.muffoletto@tea.texas.gov::daf1e3c6-8137-448a-b141-d23049d419b5" providerId="AD" clId="Web-{12378E5C-9A26-5E0E-EC7A-B3387BC040BD}" dt="2020-07-13T16:49:00.358" v="1555"/>
        <pc:sldMkLst>
          <pc:docMk/>
          <pc:sldMk cId="1389410511" sldId="2412"/>
        </pc:sldMkLst>
      </pc:sldChg>
      <pc:sldChg chg="modSp modNotes">
        <pc:chgData name="Muffoletto, Jamie" userId="S::jamie.muffoletto@tea.texas.gov::daf1e3c6-8137-448a-b141-d23049d419b5" providerId="AD" clId="Web-{12378E5C-9A26-5E0E-EC7A-B3387BC040BD}" dt="2020-07-13T16:50:36.285" v="1596"/>
        <pc:sldMkLst>
          <pc:docMk/>
          <pc:sldMk cId="386167492" sldId="2415"/>
        </pc:sldMkLst>
        <pc:spChg chg="mod">
          <ac:chgData name="Muffoletto, Jamie" userId="S::jamie.muffoletto@tea.texas.gov::daf1e3c6-8137-448a-b141-d23049d419b5" providerId="AD" clId="Web-{12378E5C-9A26-5E0E-EC7A-B3387BC040BD}" dt="2020-07-13T16:23:21.939" v="50" actId="20577"/>
          <ac:spMkLst>
            <pc:docMk/>
            <pc:sldMk cId="386167492" sldId="2415"/>
            <ac:spMk id="3" creationId="{D2894D84-F864-4BE9-802F-B0878A690197}"/>
          </ac:spMkLst>
        </pc:spChg>
      </pc:sldChg>
      <pc:sldChg chg="modSp modNotes">
        <pc:chgData name="Muffoletto, Jamie" userId="S::jamie.muffoletto@tea.texas.gov::daf1e3c6-8137-448a-b141-d23049d419b5" providerId="AD" clId="Web-{12378E5C-9A26-5E0E-EC7A-B3387BC040BD}" dt="2020-07-13T16:40:52.407" v="1101"/>
        <pc:sldMkLst>
          <pc:docMk/>
          <pc:sldMk cId="613234593" sldId="2424"/>
        </pc:sldMkLst>
        <pc:spChg chg="mod">
          <ac:chgData name="Muffoletto, Jamie" userId="S::jamie.muffoletto@tea.texas.gov::daf1e3c6-8137-448a-b141-d23049d419b5" providerId="AD" clId="Web-{12378E5C-9A26-5E0E-EC7A-B3387BC040BD}" dt="2020-07-13T16:32:37.596" v="530" actId="1076"/>
          <ac:spMkLst>
            <pc:docMk/>
            <pc:sldMk cId="613234593" sldId="2424"/>
            <ac:spMk id="3" creationId="{BD78C8B4-5DD9-4FFF-A6A4-8F8D9FDEC51B}"/>
          </ac:spMkLst>
        </pc:spChg>
      </pc:sldChg>
      <pc:sldChg chg="modNotes">
        <pc:chgData name="Muffoletto, Jamie" userId="S::jamie.muffoletto@tea.texas.gov::daf1e3c6-8137-448a-b141-d23049d419b5" providerId="AD" clId="Web-{12378E5C-9A26-5E0E-EC7A-B3387BC040BD}" dt="2020-07-13T16:33:46.929" v="574"/>
        <pc:sldMkLst>
          <pc:docMk/>
          <pc:sldMk cId="1948263031" sldId="2425"/>
        </pc:sldMkLst>
      </pc:sldChg>
      <pc:sldChg chg="modNotes">
        <pc:chgData name="Muffoletto, Jamie" userId="S::jamie.muffoletto@tea.texas.gov::daf1e3c6-8137-448a-b141-d23049d419b5" providerId="AD" clId="Web-{12378E5C-9A26-5E0E-EC7A-B3387BC040BD}" dt="2020-07-13T16:41:36.097" v="1137"/>
        <pc:sldMkLst>
          <pc:docMk/>
          <pc:sldMk cId="854618780" sldId="2426"/>
        </pc:sldMkLst>
      </pc:sldChg>
      <pc:sldChg chg="modNotes">
        <pc:chgData name="Muffoletto, Jamie" userId="S::jamie.muffoletto@tea.texas.gov::daf1e3c6-8137-448a-b141-d23049d419b5" providerId="AD" clId="Web-{12378E5C-9A26-5E0E-EC7A-B3387BC040BD}" dt="2020-07-13T16:57:45.373" v="1703"/>
        <pc:sldMkLst>
          <pc:docMk/>
          <pc:sldMk cId="1886770918" sldId="2427"/>
        </pc:sldMkLst>
      </pc:sldChg>
    </pc:docChg>
  </pc:docChgLst>
  <pc:docChgLst>
    <pc:chgData name="Muffoletto, Jamie" userId="S::jamie.muffoletto@tea.texas.gov::daf1e3c6-8137-448a-b141-d23049d419b5" providerId="AD" clId="Web-{4184B328-28A3-6218-C5DF-63A95E6FCB6A}"/>
    <pc:docChg chg="modSld">
      <pc:chgData name="Muffoletto, Jamie" userId="S::jamie.muffoletto@tea.texas.gov::daf1e3c6-8137-448a-b141-d23049d419b5" providerId="AD" clId="Web-{4184B328-28A3-6218-C5DF-63A95E6FCB6A}" dt="2020-07-10T14:09:36.839" v="37"/>
      <pc:docMkLst>
        <pc:docMk/>
      </pc:docMkLst>
      <pc:sldChg chg="addSp modSp addCm">
        <pc:chgData name="Muffoletto, Jamie" userId="S::jamie.muffoletto@tea.texas.gov::daf1e3c6-8137-448a-b141-d23049d419b5" providerId="AD" clId="Web-{4184B328-28A3-6218-C5DF-63A95E6FCB6A}" dt="2020-07-10T14:09:36.839" v="37"/>
        <pc:sldMkLst>
          <pc:docMk/>
          <pc:sldMk cId="367918000" sldId="258"/>
        </pc:sldMkLst>
        <pc:spChg chg="add mod">
          <ac:chgData name="Muffoletto, Jamie" userId="S::jamie.muffoletto@tea.texas.gov::daf1e3c6-8137-448a-b141-d23049d419b5" providerId="AD" clId="Web-{4184B328-28A3-6218-C5DF-63A95E6FCB6A}" dt="2020-07-10T14:09:25.791" v="34" actId="20577"/>
          <ac:spMkLst>
            <pc:docMk/>
            <pc:sldMk cId="367918000" sldId="258"/>
            <ac:spMk id="3" creationId="{CF79504E-DFF8-4FAC-8B68-57C8466DCD62}"/>
          </ac:spMkLst>
        </pc:spChg>
        <pc:spChg chg="mod">
          <ac:chgData name="Muffoletto, Jamie" userId="S::jamie.muffoletto@tea.texas.gov::daf1e3c6-8137-448a-b141-d23049d419b5" providerId="AD" clId="Web-{4184B328-28A3-6218-C5DF-63A95E6FCB6A}" dt="2020-07-10T14:07:52.257" v="1" actId="1076"/>
          <ac:spMkLst>
            <pc:docMk/>
            <pc:sldMk cId="367918000" sldId="258"/>
            <ac:spMk id="4" creationId="{D2D7CA18-B5E7-4D73-A8AF-3444E0331ADF}"/>
          </ac:spMkLst>
        </pc:spChg>
      </pc:sldChg>
    </pc:docChg>
  </pc:docChgLst>
  <pc:docChgLst>
    <pc:chgData name="Muffoletto, Jamie" userId="S::jamie.muffoletto@tea.texas.gov::daf1e3c6-8137-448a-b141-d23049d419b5" providerId="AD" clId="Web-{B23BAE8A-C716-4C43-AC75-C45EB70D9924}"/>
    <pc:docChg chg="modSld">
      <pc:chgData name="Muffoletto, Jamie" userId="S::jamie.muffoletto@tea.texas.gov::daf1e3c6-8137-448a-b141-d23049d419b5" providerId="AD" clId="Web-{B23BAE8A-C716-4C43-AC75-C45EB70D9924}" dt="2020-07-20T15:38:32.321" v="251"/>
      <pc:docMkLst>
        <pc:docMk/>
      </pc:docMkLst>
      <pc:sldChg chg="modNotes">
        <pc:chgData name="Muffoletto, Jamie" userId="S::jamie.muffoletto@tea.texas.gov::daf1e3c6-8137-448a-b141-d23049d419b5" providerId="AD" clId="Web-{B23BAE8A-C716-4C43-AC75-C45EB70D9924}" dt="2020-07-20T15:08:16.608" v="44"/>
        <pc:sldMkLst>
          <pc:docMk/>
          <pc:sldMk cId="367918000" sldId="258"/>
        </pc:sldMkLst>
      </pc:sldChg>
      <pc:sldChg chg="modNotes">
        <pc:chgData name="Muffoletto, Jamie" userId="S::jamie.muffoletto@tea.texas.gov::daf1e3c6-8137-448a-b141-d23049d419b5" providerId="AD" clId="Web-{B23BAE8A-C716-4C43-AC75-C45EB70D9924}" dt="2020-07-20T15:08:46.890" v="107"/>
        <pc:sldMkLst>
          <pc:docMk/>
          <pc:sldMk cId="3749499457" sldId="278"/>
        </pc:sldMkLst>
      </pc:sldChg>
      <pc:sldChg chg="modNotes">
        <pc:chgData name="Muffoletto, Jamie" userId="S::jamie.muffoletto@tea.texas.gov::daf1e3c6-8137-448a-b141-d23049d419b5" providerId="AD" clId="Web-{B23BAE8A-C716-4C43-AC75-C45EB70D9924}" dt="2020-07-20T15:37:56.539" v="216"/>
        <pc:sldMkLst>
          <pc:docMk/>
          <pc:sldMk cId="613234593" sldId="2424"/>
        </pc:sldMkLst>
      </pc:sldChg>
      <pc:sldChg chg="modNotes">
        <pc:chgData name="Muffoletto, Jamie" userId="S::jamie.muffoletto@tea.texas.gov::daf1e3c6-8137-448a-b141-d23049d419b5" providerId="AD" clId="Web-{B23BAE8A-C716-4C43-AC75-C45EB70D9924}" dt="2020-07-20T15:38:32.321" v="251"/>
        <pc:sldMkLst>
          <pc:docMk/>
          <pc:sldMk cId="1886770918" sldId="2427"/>
        </pc:sldMkLst>
      </pc:sldChg>
    </pc:docChg>
  </pc:docChgLst>
  <pc:docChgLst>
    <pc:chgData name="Muffoletto, Jamie" userId="S::jamie.muffoletto@tea.texas.gov::daf1e3c6-8137-448a-b141-d23049d419b5" providerId="AD" clId="Web-{8EFB543C-35BE-205B-F30C-AF8182715600}"/>
    <pc:docChg chg="modSld">
      <pc:chgData name="Muffoletto, Jamie" userId="S::jamie.muffoletto@tea.texas.gov::daf1e3c6-8137-448a-b141-d23049d419b5" providerId="AD" clId="Web-{8EFB543C-35BE-205B-F30C-AF8182715600}" dt="2020-07-20T16:42:11.045" v="1" actId="20577"/>
      <pc:docMkLst>
        <pc:docMk/>
      </pc:docMkLst>
      <pc:sldChg chg="modSp">
        <pc:chgData name="Muffoletto, Jamie" userId="S::jamie.muffoletto@tea.texas.gov::daf1e3c6-8137-448a-b141-d23049d419b5" providerId="AD" clId="Web-{8EFB543C-35BE-205B-F30C-AF8182715600}" dt="2020-07-20T16:42:11.045" v="1" actId="20577"/>
        <pc:sldMkLst>
          <pc:docMk/>
          <pc:sldMk cId="2724852901" sldId="2410"/>
        </pc:sldMkLst>
        <pc:spChg chg="mod">
          <ac:chgData name="Muffoletto, Jamie" userId="S::jamie.muffoletto@tea.texas.gov::daf1e3c6-8137-448a-b141-d23049d419b5" providerId="AD" clId="Web-{8EFB543C-35BE-205B-F30C-AF8182715600}" dt="2020-07-20T16:42:11.045" v="1" actId="20577"/>
          <ac:spMkLst>
            <pc:docMk/>
            <pc:sldMk cId="2724852901" sldId="2410"/>
            <ac:spMk id="3" creationId="{22860D7B-BE3D-4ED0-8844-A3DC001E67DE}"/>
          </ac:spMkLst>
        </pc:spChg>
      </pc:sldChg>
    </pc:docChg>
  </pc:docChgLst>
  <pc:docChgLst>
    <pc:chgData name="Muffoletto, Jamie" userId="S::jamie.muffoletto@tea.texas.gov::daf1e3c6-8137-448a-b141-d23049d419b5" providerId="AD" clId="Web-{7702FA5C-2609-F5A8-2A49-29BB0772D197}"/>
    <pc:docChg chg="">
      <pc:chgData name="Muffoletto, Jamie" userId="S::jamie.muffoletto@tea.texas.gov::daf1e3c6-8137-448a-b141-d23049d419b5" providerId="AD" clId="Web-{7702FA5C-2609-F5A8-2A49-29BB0772D197}" dt="2020-07-13T20:00:47.862" v="0"/>
      <pc:docMkLst>
        <pc:docMk/>
      </pc:docMkLst>
      <pc:sldChg chg="addCm">
        <pc:chgData name="Muffoletto, Jamie" userId="S::jamie.muffoletto@tea.texas.gov::daf1e3c6-8137-448a-b141-d23049d419b5" providerId="AD" clId="Web-{7702FA5C-2609-F5A8-2A49-29BB0772D197}" dt="2020-07-13T20:00:47.862" v="0"/>
        <pc:sldMkLst>
          <pc:docMk/>
          <pc:sldMk cId="2468965223" sldId="24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D3AA0-EC37-47F7-AEBF-9F03C14011C3}"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6EFBE286-67AD-4552-ADA9-6C15634A7F07}">
      <dgm:prSet phldrT="[Text]"/>
      <dgm:spPr/>
      <dgm:t>
        <a:bodyPr/>
        <a:lstStyle/>
        <a:p>
          <a:r>
            <a:rPr lang="en-US"/>
            <a:t>Designated Teacher </a:t>
          </a:r>
        </a:p>
        <a:p>
          <a:r>
            <a:rPr lang="en-US"/>
            <a:t>(new or returning)</a:t>
          </a:r>
        </a:p>
      </dgm:t>
    </dgm:pt>
    <dgm:pt modelId="{7429302D-F448-45AE-8DB3-75F1BF41F468}" type="parTrans" cxnId="{B50611EF-A8A7-4848-847B-C7F3D18241DB}">
      <dgm:prSet/>
      <dgm:spPr/>
      <dgm:t>
        <a:bodyPr/>
        <a:lstStyle/>
        <a:p>
          <a:endParaRPr lang="en-US"/>
        </a:p>
      </dgm:t>
    </dgm:pt>
    <dgm:pt modelId="{36F5A57D-CC05-4D68-BB07-443094A4EF2D}" type="sibTrans" cxnId="{B50611EF-A8A7-4848-847B-C7F3D18241DB}">
      <dgm:prSet/>
      <dgm:spPr/>
      <dgm:t>
        <a:bodyPr/>
        <a:lstStyle/>
        <a:p>
          <a:endParaRPr lang="en-US"/>
        </a:p>
      </dgm:t>
    </dgm:pt>
    <dgm:pt modelId="{AC3B72B0-D5E0-409F-8B9A-B494832FCA03}">
      <dgm:prSet phldrT="[Text]"/>
      <dgm:spPr/>
      <dgm:t>
        <a:bodyPr/>
        <a:lstStyle/>
        <a:p>
          <a:r>
            <a:rPr lang="en-US"/>
            <a:t>TEA matches educator info in ECOS </a:t>
          </a:r>
        </a:p>
      </dgm:t>
    </dgm:pt>
    <dgm:pt modelId="{678444BD-0BA9-49B2-9DB6-2101B9D796B5}" type="parTrans" cxnId="{6D548D11-94E5-4BD8-AF6A-862709A56663}">
      <dgm:prSet/>
      <dgm:spPr/>
      <dgm:t>
        <a:bodyPr/>
        <a:lstStyle/>
        <a:p>
          <a:endParaRPr lang="en-US"/>
        </a:p>
      </dgm:t>
    </dgm:pt>
    <dgm:pt modelId="{6372BBEC-1428-476B-950D-82C9B469F221}" type="sibTrans" cxnId="{6D548D11-94E5-4BD8-AF6A-862709A56663}">
      <dgm:prSet/>
      <dgm:spPr/>
      <dgm:t>
        <a:bodyPr/>
        <a:lstStyle/>
        <a:p>
          <a:endParaRPr lang="en-US"/>
        </a:p>
      </dgm:t>
    </dgm:pt>
    <dgm:pt modelId="{B94C67A6-BA6E-488D-91AF-3F501BFBC3C6}">
      <dgm:prSet phldrT="[Text]"/>
      <dgm:spPr/>
      <dgm:t>
        <a:bodyPr/>
        <a:lstStyle/>
        <a:p>
          <a:r>
            <a:rPr lang="en-US"/>
            <a:t>TEA matches educator in TSDS</a:t>
          </a:r>
        </a:p>
      </dgm:t>
    </dgm:pt>
    <dgm:pt modelId="{A8DF7146-B717-4E4C-A021-60B473949A6B}" type="parTrans" cxnId="{696F682F-8057-41A5-89E4-B19A387DA99E}">
      <dgm:prSet/>
      <dgm:spPr/>
      <dgm:t>
        <a:bodyPr/>
        <a:lstStyle/>
        <a:p>
          <a:endParaRPr lang="en-US"/>
        </a:p>
      </dgm:t>
    </dgm:pt>
    <dgm:pt modelId="{D5DCE627-C2EC-463E-9613-886358AE4402}" type="sibTrans" cxnId="{696F682F-8057-41A5-89E4-B19A387DA99E}">
      <dgm:prSet/>
      <dgm:spPr/>
      <dgm:t>
        <a:bodyPr/>
        <a:lstStyle/>
        <a:p>
          <a:endParaRPr lang="en-US"/>
        </a:p>
      </dgm:t>
    </dgm:pt>
    <dgm:pt modelId="{61F6B01B-3DCD-4708-AB96-44ADD91108BF}">
      <dgm:prSet phldrT="[Text]"/>
      <dgm:spPr>
        <a:ln>
          <a:solidFill>
            <a:schemeClr val="accent2"/>
          </a:solidFill>
        </a:ln>
      </dgm:spPr>
      <dgm:t>
        <a:bodyPr/>
        <a:lstStyle/>
        <a:p>
          <a:r>
            <a:rPr lang="en-US" b="1" i="1" dirty="0"/>
            <a:t>Winter Roster verification of 087 Role ID and CDCN(s)</a:t>
          </a:r>
        </a:p>
      </dgm:t>
    </dgm:pt>
    <dgm:pt modelId="{812F1402-DE28-4B83-9276-9835C7394ACB}" type="parTrans" cxnId="{58B86124-62FF-4673-B26C-F93A2CD2FE27}">
      <dgm:prSet/>
      <dgm:spPr/>
      <dgm:t>
        <a:bodyPr/>
        <a:lstStyle/>
        <a:p>
          <a:endParaRPr lang="en-US"/>
        </a:p>
      </dgm:t>
    </dgm:pt>
    <dgm:pt modelId="{4F9D5139-FC05-4C8A-82ED-F71BBBA0D6EE}" type="sibTrans" cxnId="{58B86124-62FF-4673-B26C-F93A2CD2FE27}">
      <dgm:prSet/>
      <dgm:spPr/>
      <dgm:t>
        <a:bodyPr/>
        <a:lstStyle/>
        <a:p>
          <a:endParaRPr lang="en-US"/>
        </a:p>
      </dgm:t>
    </dgm:pt>
    <dgm:pt modelId="{4303C741-A2E1-4BDC-90D8-9256615DE52D}">
      <dgm:prSet phldrT="[Text]"/>
      <dgm:spPr/>
      <dgm:t>
        <a:bodyPr/>
        <a:lstStyle/>
        <a:p>
          <a:r>
            <a:rPr lang="en-US" dirty="0"/>
            <a:t>Designation placed on SBEC certificate</a:t>
          </a:r>
        </a:p>
        <a:p>
          <a:r>
            <a:rPr lang="en-US" dirty="0"/>
            <a:t>Allotment Funding calculated based on CDCN(S)</a:t>
          </a:r>
        </a:p>
      </dgm:t>
    </dgm:pt>
    <dgm:pt modelId="{73E7BA07-D65B-4762-AA2F-81CAF01B938B}" type="parTrans" cxnId="{04F1F331-AACA-4850-9AD3-4C744D45232F}">
      <dgm:prSet/>
      <dgm:spPr/>
      <dgm:t>
        <a:bodyPr/>
        <a:lstStyle/>
        <a:p>
          <a:endParaRPr lang="en-US"/>
        </a:p>
      </dgm:t>
    </dgm:pt>
    <dgm:pt modelId="{9380495F-9066-443D-B1AE-B948112F6521}" type="sibTrans" cxnId="{04F1F331-AACA-4850-9AD3-4C744D45232F}">
      <dgm:prSet/>
      <dgm:spPr/>
      <dgm:t>
        <a:bodyPr/>
        <a:lstStyle/>
        <a:p>
          <a:endParaRPr lang="en-US"/>
        </a:p>
      </dgm:t>
    </dgm:pt>
    <dgm:pt modelId="{4AFD5B12-7287-4E87-A7EC-066C3A66C07B}">
      <dgm:prSet phldrT="[Text]"/>
      <dgm:spPr/>
      <dgm:t>
        <a:bodyPr/>
        <a:lstStyle/>
        <a:p>
          <a:r>
            <a:rPr lang="en-US" dirty="0"/>
            <a:t>Districts receive FSP funding amounts</a:t>
          </a:r>
        </a:p>
        <a:p>
          <a:r>
            <a:rPr lang="en-US" dirty="0"/>
            <a:t>Teachers compensated</a:t>
          </a:r>
        </a:p>
      </dgm:t>
    </dgm:pt>
    <dgm:pt modelId="{606D71DA-1F82-45A2-95DF-582AAF077EBB}" type="parTrans" cxnId="{9654B792-BDCD-48CA-9BA5-B06352FC0304}">
      <dgm:prSet/>
      <dgm:spPr/>
      <dgm:t>
        <a:bodyPr/>
        <a:lstStyle/>
        <a:p>
          <a:endParaRPr lang="en-US"/>
        </a:p>
      </dgm:t>
    </dgm:pt>
    <dgm:pt modelId="{696657D2-44C6-4782-A5EE-132362D6630F}" type="sibTrans" cxnId="{9654B792-BDCD-48CA-9BA5-B06352FC0304}">
      <dgm:prSet/>
      <dgm:spPr/>
      <dgm:t>
        <a:bodyPr/>
        <a:lstStyle/>
        <a:p>
          <a:endParaRPr lang="en-US"/>
        </a:p>
      </dgm:t>
    </dgm:pt>
    <dgm:pt modelId="{1F2A955F-F655-414C-B9CB-4FC85AEE8B1D}" type="pres">
      <dgm:prSet presAssocID="{388D3AA0-EC37-47F7-AEBF-9F03C14011C3}" presName="Name0" presStyleCnt="0">
        <dgm:presLayoutVars>
          <dgm:dir/>
          <dgm:resizeHandles val="exact"/>
        </dgm:presLayoutVars>
      </dgm:prSet>
      <dgm:spPr/>
    </dgm:pt>
    <dgm:pt modelId="{46F2BC0B-2B2C-4056-A8CA-A616A0184D97}" type="pres">
      <dgm:prSet presAssocID="{6EFBE286-67AD-4552-ADA9-6C15634A7F07}" presName="node" presStyleLbl="node1" presStyleIdx="0" presStyleCnt="6">
        <dgm:presLayoutVars>
          <dgm:bulletEnabled val="1"/>
        </dgm:presLayoutVars>
      </dgm:prSet>
      <dgm:spPr/>
    </dgm:pt>
    <dgm:pt modelId="{7CBE15C0-2D32-43E7-8553-1074A080EB80}" type="pres">
      <dgm:prSet presAssocID="{36F5A57D-CC05-4D68-BB07-443094A4EF2D}" presName="sibTrans" presStyleLbl="sibTrans1D1" presStyleIdx="0" presStyleCnt="5"/>
      <dgm:spPr/>
    </dgm:pt>
    <dgm:pt modelId="{0B90583E-016C-401C-B501-000104900AAF}" type="pres">
      <dgm:prSet presAssocID="{36F5A57D-CC05-4D68-BB07-443094A4EF2D}" presName="connectorText" presStyleLbl="sibTrans1D1" presStyleIdx="0" presStyleCnt="5"/>
      <dgm:spPr/>
    </dgm:pt>
    <dgm:pt modelId="{112BCA79-BB78-476A-84DA-4EF78EB6BCEC}" type="pres">
      <dgm:prSet presAssocID="{AC3B72B0-D5E0-409F-8B9A-B494832FCA03}" presName="node" presStyleLbl="node1" presStyleIdx="1" presStyleCnt="6">
        <dgm:presLayoutVars>
          <dgm:bulletEnabled val="1"/>
        </dgm:presLayoutVars>
      </dgm:prSet>
      <dgm:spPr/>
    </dgm:pt>
    <dgm:pt modelId="{18F7A9B4-7E80-4625-B555-DF51B2FCF498}" type="pres">
      <dgm:prSet presAssocID="{6372BBEC-1428-476B-950D-82C9B469F221}" presName="sibTrans" presStyleLbl="sibTrans1D1" presStyleIdx="1" presStyleCnt="5"/>
      <dgm:spPr/>
    </dgm:pt>
    <dgm:pt modelId="{F0240597-AB6B-48D6-A42A-2301E0436D6D}" type="pres">
      <dgm:prSet presAssocID="{6372BBEC-1428-476B-950D-82C9B469F221}" presName="connectorText" presStyleLbl="sibTrans1D1" presStyleIdx="1" presStyleCnt="5"/>
      <dgm:spPr/>
    </dgm:pt>
    <dgm:pt modelId="{8EBF3916-7FE8-436A-BE79-3BFBD0E55AF1}" type="pres">
      <dgm:prSet presAssocID="{B94C67A6-BA6E-488D-91AF-3F501BFBC3C6}" presName="node" presStyleLbl="node1" presStyleIdx="2" presStyleCnt="6">
        <dgm:presLayoutVars>
          <dgm:bulletEnabled val="1"/>
        </dgm:presLayoutVars>
      </dgm:prSet>
      <dgm:spPr/>
    </dgm:pt>
    <dgm:pt modelId="{66DD02A0-C839-4E57-8CD8-C047F25398D5}" type="pres">
      <dgm:prSet presAssocID="{D5DCE627-C2EC-463E-9613-886358AE4402}" presName="sibTrans" presStyleLbl="sibTrans1D1" presStyleIdx="2" presStyleCnt="5"/>
      <dgm:spPr/>
    </dgm:pt>
    <dgm:pt modelId="{5A1E497E-452F-4CA9-AFE2-58B2B4AF8A7E}" type="pres">
      <dgm:prSet presAssocID="{D5DCE627-C2EC-463E-9613-886358AE4402}" presName="connectorText" presStyleLbl="sibTrans1D1" presStyleIdx="2" presStyleCnt="5"/>
      <dgm:spPr/>
    </dgm:pt>
    <dgm:pt modelId="{2D89DA0D-30D2-4877-B813-3A0F1A722613}" type="pres">
      <dgm:prSet presAssocID="{61F6B01B-3DCD-4708-AB96-44ADD91108BF}" presName="node" presStyleLbl="node1" presStyleIdx="3" presStyleCnt="6">
        <dgm:presLayoutVars>
          <dgm:bulletEnabled val="1"/>
        </dgm:presLayoutVars>
      </dgm:prSet>
      <dgm:spPr/>
    </dgm:pt>
    <dgm:pt modelId="{6B4AE39B-B0A6-4414-9F83-6E9D93FCD2E1}" type="pres">
      <dgm:prSet presAssocID="{4F9D5139-FC05-4C8A-82ED-F71BBBA0D6EE}" presName="sibTrans" presStyleLbl="sibTrans1D1" presStyleIdx="3" presStyleCnt="5"/>
      <dgm:spPr/>
    </dgm:pt>
    <dgm:pt modelId="{9BEDB963-CECF-4191-910F-AF82E6BDBAAF}" type="pres">
      <dgm:prSet presAssocID="{4F9D5139-FC05-4C8A-82ED-F71BBBA0D6EE}" presName="connectorText" presStyleLbl="sibTrans1D1" presStyleIdx="3" presStyleCnt="5"/>
      <dgm:spPr/>
    </dgm:pt>
    <dgm:pt modelId="{8C7471A8-442D-4395-BFD8-143AB247514E}" type="pres">
      <dgm:prSet presAssocID="{4303C741-A2E1-4BDC-90D8-9256615DE52D}" presName="node" presStyleLbl="node1" presStyleIdx="4" presStyleCnt="6" custLinFactNeighborX="-1945">
        <dgm:presLayoutVars>
          <dgm:bulletEnabled val="1"/>
        </dgm:presLayoutVars>
      </dgm:prSet>
      <dgm:spPr/>
    </dgm:pt>
    <dgm:pt modelId="{6C004BBE-1FA5-4EDE-BAA3-33D89FE142AF}" type="pres">
      <dgm:prSet presAssocID="{9380495F-9066-443D-B1AE-B948112F6521}" presName="sibTrans" presStyleLbl="sibTrans1D1" presStyleIdx="4" presStyleCnt="5"/>
      <dgm:spPr/>
    </dgm:pt>
    <dgm:pt modelId="{6C774921-1014-4BF4-8FF2-284D8D708CC3}" type="pres">
      <dgm:prSet presAssocID="{9380495F-9066-443D-B1AE-B948112F6521}" presName="connectorText" presStyleLbl="sibTrans1D1" presStyleIdx="4" presStyleCnt="5"/>
      <dgm:spPr/>
    </dgm:pt>
    <dgm:pt modelId="{7AABFB9A-A691-4E96-96A5-B8FCADE88FAC}" type="pres">
      <dgm:prSet presAssocID="{4AFD5B12-7287-4E87-A7EC-066C3A66C07B}" presName="node" presStyleLbl="node1" presStyleIdx="5" presStyleCnt="6">
        <dgm:presLayoutVars>
          <dgm:bulletEnabled val="1"/>
        </dgm:presLayoutVars>
      </dgm:prSet>
      <dgm:spPr/>
    </dgm:pt>
  </dgm:ptLst>
  <dgm:cxnLst>
    <dgm:cxn modelId="{962E4402-752E-41A3-917E-0817CE5C1CF1}" type="presOf" srcId="{6372BBEC-1428-476B-950D-82C9B469F221}" destId="{F0240597-AB6B-48D6-A42A-2301E0436D6D}" srcOrd="1" destOrd="0" presId="urn:microsoft.com/office/officeart/2005/8/layout/bProcess3"/>
    <dgm:cxn modelId="{9C35AA04-AA03-4F7E-8327-3AA072220891}" type="presOf" srcId="{D5DCE627-C2EC-463E-9613-886358AE4402}" destId="{5A1E497E-452F-4CA9-AFE2-58B2B4AF8A7E}" srcOrd="1" destOrd="0" presId="urn:microsoft.com/office/officeart/2005/8/layout/bProcess3"/>
    <dgm:cxn modelId="{44C7610C-1551-42AB-8DD8-482ED6ED3E63}" type="presOf" srcId="{D5DCE627-C2EC-463E-9613-886358AE4402}" destId="{66DD02A0-C839-4E57-8CD8-C047F25398D5}" srcOrd="0" destOrd="0" presId="urn:microsoft.com/office/officeart/2005/8/layout/bProcess3"/>
    <dgm:cxn modelId="{6D548D11-94E5-4BD8-AF6A-862709A56663}" srcId="{388D3AA0-EC37-47F7-AEBF-9F03C14011C3}" destId="{AC3B72B0-D5E0-409F-8B9A-B494832FCA03}" srcOrd="1" destOrd="0" parTransId="{678444BD-0BA9-49B2-9DB6-2101B9D796B5}" sibTransId="{6372BBEC-1428-476B-950D-82C9B469F221}"/>
    <dgm:cxn modelId="{58B86124-62FF-4673-B26C-F93A2CD2FE27}" srcId="{388D3AA0-EC37-47F7-AEBF-9F03C14011C3}" destId="{61F6B01B-3DCD-4708-AB96-44ADD91108BF}" srcOrd="3" destOrd="0" parTransId="{812F1402-DE28-4B83-9276-9835C7394ACB}" sibTransId="{4F9D5139-FC05-4C8A-82ED-F71BBBA0D6EE}"/>
    <dgm:cxn modelId="{696F682F-8057-41A5-89E4-B19A387DA99E}" srcId="{388D3AA0-EC37-47F7-AEBF-9F03C14011C3}" destId="{B94C67A6-BA6E-488D-91AF-3F501BFBC3C6}" srcOrd="2" destOrd="0" parTransId="{A8DF7146-B717-4E4C-A021-60B473949A6B}" sibTransId="{D5DCE627-C2EC-463E-9613-886358AE4402}"/>
    <dgm:cxn modelId="{04F1F331-AACA-4850-9AD3-4C744D45232F}" srcId="{388D3AA0-EC37-47F7-AEBF-9F03C14011C3}" destId="{4303C741-A2E1-4BDC-90D8-9256615DE52D}" srcOrd="4" destOrd="0" parTransId="{73E7BA07-D65B-4762-AA2F-81CAF01B938B}" sibTransId="{9380495F-9066-443D-B1AE-B948112F6521}"/>
    <dgm:cxn modelId="{B97D3C33-C146-473B-9B14-AC12B7F366DC}" type="presOf" srcId="{36F5A57D-CC05-4D68-BB07-443094A4EF2D}" destId="{7CBE15C0-2D32-43E7-8553-1074A080EB80}" srcOrd="0" destOrd="0" presId="urn:microsoft.com/office/officeart/2005/8/layout/bProcess3"/>
    <dgm:cxn modelId="{A590C335-F506-47C6-A96E-C3EF0D9A80E8}" type="presOf" srcId="{6EFBE286-67AD-4552-ADA9-6C15634A7F07}" destId="{46F2BC0B-2B2C-4056-A8CA-A616A0184D97}" srcOrd="0" destOrd="0" presId="urn:microsoft.com/office/officeart/2005/8/layout/bProcess3"/>
    <dgm:cxn modelId="{03F4F73C-DA79-4F5E-A2C7-A04BA77FD5AD}" type="presOf" srcId="{6372BBEC-1428-476B-950D-82C9B469F221}" destId="{18F7A9B4-7E80-4625-B555-DF51B2FCF498}" srcOrd="0" destOrd="0" presId="urn:microsoft.com/office/officeart/2005/8/layout/bProcess3"/>
    <dgm:cxn modelId="{51D80766-01D8-4D17-BFAC-C02CE752E4A2}" type="presOf" srcId="{4F9D5139-FC05-4C8A-82ED-F71BBBA0D6EE}" destId="{6B4AE39B-B0A6-4414-9F83-6E9D93FCD2E1}" srcOrd="0" destOrd="0" presId="urn:microsoft.com/office/officeart/2005/8/layout/bProcess3"/>
    <dgm:cxn modelId="{48B88868-388B-4931-8A51-36A7755CC27E}" type="presOf" srcId="{388D3AA0-EC37-47F7-AEBF-9F03C14011C3}" destId="{1F2A955F-F655-414C-B9CB-4FC85AEE8B1D}" srcOrd="0" destOrd="0" presId="urn:microsoft.com/office/officeart/2005/8/layout/bProcess3"/>
    <dgm:cxn modelId="{0BD31274-AE4E-4174-97D7-225CBE6888EA}" type="presOf" srcId="{4303C741-A2E1-4BDC-90D8-9256615DE52D}" destId="{8C7471A8-442D-4395-BFD8-143AB247514E}" srcOrd="0" destOrd="0" presId="urn:microsoft.com/office/officeart/2005/8/layout/bProcess3"/>
    <dgm:cxn modelId="{C81A5686-2E20-4F72-B3E0-C88AA7E0B45A}" type="presOf" srcId="{9380495F-9066-443D-B1AE-B948112F6521}" destId="{6C774921-1014-4BF4-8FF2-284D8D708CC3}" srcOrd="1" destOrd="0" presId="urn:microsoft.com/office/officeart/2005/8/layout/bProcess3"/>
    <dgm:cxn modelId="{9654B792-BDCD-48CA-9BA5-B06352FC0304}" srcId="{388D3AA0-EC37-47F7-AEBF-9F03C14011C3}" destId="{4AFD5B12-7287-4E87-A7EC-066C3A66C07B}" srcOrd="5" destOrd="0" parTransId="{606D71DA-1F82-45A2-95DF-582AAF077EBB}" sibTransId="{696657D2-44C6-4782-A5EE-132362D6630F}"/>
    <dgm:cxn modelId="{A02CB595-FDDC-493A-992B-535B2EC68118}" type="presOf" srcId="{4AFD5B12-7287-4E87-A7EC-066C3A66C07B}" destId="{7AABFB9A-A691-4E96-96A5-B8FCADE88FAC}" srcOrd="0" destOrd="0" presId="urn:microsoft.com/office/officeart/2005/8/layout/bProcess3"/>
    <dgm:cxn modelId="{98BECEA3-E3AD-4ECD-ACA6-055319213F4F}" type="presOf" srcId="{36F5A57D-CC05-4D68-BB07-443094A4EF2D}" destId="{0B90583E-016C-401C-B501-000104900AAF}" srcOrd="1" destOrd="0" presId="urn:microsoft.com/office/officeart/2005/8/layout/bProcess3"/>
    <dgm:cxn modelId="{B459A9A9-C711-46E9-97CE-9D2F4295156C}" type="presOf" srcId="{9380495F-9066-443D-B1AE-B948112F6521}" destId="{6C004BBE-1FA5-4EDE-BAA3-33D89FE142AF}" srcOrd="0" destOrd="0" presId="urn:microsoft.com/office/officeart/2005/8/layout/bProcess3"/>
    <dgm:cxn modelId="{BCC7DDCB-1FC0-41DE-BB7F-B52D5C8BDAEC}" type="presOf" srcId="{B94C67A6-BA6E-488D-91AF-3F501BFBC3C6}" destId="{8EBF3916-7FE8-436A-BE79-3BFBD0E55AF1}" srcOrd="0" destOrd="0" presId="urn:microsoft.com/office/officeart/2005/8/layout/bProcess3"/>
    <dgm:cxn modelId="{6D4F79D2-D66A-4D18-90B0-5DABE53D5052}" type="presOf" srcId="{4F9D5139-FC05-4C8A-82ED-F71BBBA0D6EE}" destId="{9BEDB963-CECF-4191-910F-AF82E6BDBAAF}" srcOrd="1" destOrd="0" presId="urn:microsoft.com/office/officeart/2005/8/layout/bProcess3"/>
    <dgm:cxn modelId="{76B695DC-7210-4540-A74A-D37C7965385B}" type="presOf" srcId="{AC3B72B0-D5E0-409F-8B9A-B494832FCA03}" destId="{112BCA79-BB78-476A-84DA-4EF78EB6BCEC}" srcOrd="0" destOrd="0" presId="urn:microsoft.com/office/officeart/2005/8/layout/bProcess3"/>
    <dgm:cxn modelId="{B50611EF-A8A7-4848-847B-C7F3D18241DB}" srcId="{388D3AA0-EC37-47F7-AEBF-9F03C14011C3}" destId="{6EFBE286-67AD-4552-ADA9-6C15634A7F07}" srcOrd="0" destOrd="0" parTransId="{7429302D-F448-45AE-8DB3-75F1BF41F468}" sibTransId="{36F5A57D-CC05-4D68-BB07-443094A4EF2D}"/>
    <dgm:cxn modelId="{EDD604FE-A444-4B62-A7DE-A620956C85AB}" type="presOf" srcId="{61F6B01B-3DCD-4708-AB96-44ADD91108BF}" destId="{2D89DA0D-30D2-4877-B813-3A0F1A722613}" srcOrd="0" destOrd="0" presId="urn:microsoft.com/office/officeart/2005/8/layout/bProcess3"/>
    <dgm:cxn modelId="{02E1DEC9-0DD3-4108-ADA8-76C2F216D0DF}" type="presParOf" srcId="{1F2A955F-F655-414C-B9CB-4FC85AEE8B1D}" destId="{46F2BC0B-2B2C-4056-A8CA-A616A0184D97}" srcOrd="0" destOrd="0" presId="urn:microsoft.com/office/officeart/2005/8/layout/bProcess3"/>
    <dgm:cxn modelId="{2D67C196-18FC-4CD5-A7A6-037735E8DAEF}" type="presParOf" srcId="{1F2A955F-F655-414C-B9CB-4FC85AEE8B1D}" destId="{7CBE15C0-2D32-43E7-8553-1074A080EB80}" srcOrd="1" destOrd="0" presId="urn:microsoft.com/office/officeart/2005/8/layout/bProcess3"/>
    <dgm:cxn modelId="{46B87FDF-931F-471E-B54D-2C297457BC1C}" type="presParOf" srcId="{7CBE15C0-2D32-43E7-8553-1074A080EB80}" destId="{0B90583E-016C-401C-B501-000104900AAF}" srcOrd="0" destOrd="0" presId="urn:microsoft.com/office/officeart/2005/8/layout/bProcess3"/>
    <dgm:cxn modelId="{F200F61C-06E6-4E70-84ED-0AE59C8BF9EE}" type="presParOf" srcId="{1F2A955F-F655-414C-B9CB-4FC85AEE8B1D}" destId="{112BCA79-BB78-476A-84DA-4EF78EB6BCEC}" srcOrd="2" destOrd="0" presId="urn:microsoft.com/office/officeart/2005/8/layout/bProcess3"/>
    <dgm:cxn modelId="{C9978C83-CC7F-4383-A58C-5FB84F4AD6F4}" type="presParOf" srcId="{1F2A955F-F655-414C-B9CB-4FC85AEE8B1D}" destId="{18F7A9B4-7E80-4625-B555-DF51B2FCF498}" srcOrd="3" destOrd="0" presId="urn:microsoft.com/office/officeart/2005/8/layout/bProcess3"/>
    <dgm:cxn modelId="{A2C0CCEA-6EA0-4B82-93F0-38E124375E63}" type="presParOf" srcId="{18F7A9B4-7E80-4625-B555-DF51B2FCF498}" destId="{F0240597-AB6B-48D6-A42A-2301E0436D6D}" srcOrd="0" destOrd="0" presId="urn:microsoft.com/office/officeart/2005/8/layout/bProcess3"/>
    <dgm:cxn modelId="{D274B3F6-732E-4D9E-9C52-B3DA63538DCD}" type="presParOf" srcId="{1F2A955F-F655-414C-B9CB-4FC85AEE8B1D}" destId="{8EBF3916-7FE8-436A-BE79-3BFBD0E55AF1}" srcOrd="4" destOrd="0" presId="urn:microsoft.com/office/officeart/2005/8/layout/bProcess3"/>
    <dgm:cxn modelId="{16145CAF-7F94-4FBD-8D41-A2F69032EAD1}" type="presParOf" srcId="{1F2A955F-F655-414C-B9CB-4FC85AEE8B1D}" destId="{66DD02A0-C839-4E57-8CD8-C047F25398D5}" srcOrd="5" destOrd="0" presId="urn:microsoft.com/office/officeart/2005/8/layout/bProcess3"/>
    <dgm:cxn modelId="{C2842354-B6B6-4AB2-BDF6-8B7A004976D6}" type="presParOf" srcId="{66DD02A0-C839-4E57-8CD8-C047F25398D5}" destId="{5A1E497E-452F-4CA9-AFE2-58B2B4AF8A7E}" srcOrd="0" destOrd="0" presId="urn:microsoft.com/office/officeart/2005/8/layout/bProcess3"/>
    <dgm:cxn modelId="{413DDD9C-C97E-4F67-B0F9-6E991F4A048F}" type="presParOf" srcId="{1F2A955F-F655-414C-B9CB-4FC85AEE8B1D}" destId="{2D89DA0D-30D2-4877-B813-3A0F1A722613}" srcOrd="6" destOrd="0" presId="urn:microsoft.com/office/officeart/2005/8/layout/bProcess3"/>
    <dgm:cxn modelId="{AA52CFA7-9158-4E37-824A-4ADD83E2DE14}" type="presParOf" srcId="{1F2A955F-F655-414C-B9CB-4FC85AEE8B1D}" destId="{6B4AE39B-B0A6-4414-9F83-6E9D93FCD2E1}" srcOrd="7" destOrd="0" presId="urn:microsoft.com/office/officeart/2005/8/layout/bProcess3"/>
    <dgm:cxn modelId="{13AD9273-1C32-4591-ADF8-F4F98AF098C7}" type="presParOf" srcId="{6B4AE39B-B0A6-4414-9F83-6E9D93FCD2E1}" destId="{9BEDB963-CECF-4191-910F-AF82E6BDBAAF}" srcOrd="0" destOrd="0" presId="urn:microsoft.com/office/officeart/2005/8/layout/bProcess3"/>
    <dgm:cxn modelId="{CE4F249F-A516-42B6-8E89-8EA6BA00E9BF}" type="presParOf" srcId="{1F2A955F-F655-414C-B9CB-4FC85AEE8B1D}" destId="{8C7471A8-442D-4395-BFD8-143AB247514E}" srcOrd="8" destOrd="0" presId="urn:microsoft.com/office/officeart/2005/8/layout/bProcess3"/>
    <dgm:cxn modelId="{EA460B6F-E9CD-48A2-9164-9B094EBA24A6}" type="presParOf" srcId="{1F2A955F-F655-414C-B9CB-4FC85AEE8B1D}" destId="{6C004BBE-1FA5-4EDE-BAA3-33D89FE142AF}" srcOrd="9" destOrd="0" presId="urn:microsoft.com/office/officeart/2005/8/layout/bProcess3"/>
    <dgm:cxn modelId="{1F64B141-C096-4859-B2E2-35849C7E8C85}" type="presParOf" srcId="{6C004BBE-1FA5-4EDE-BAA3-33D89FE142AF}" destId="{6C774921-1014-4BF4-8FF2-284D8D708CC3}" srcOrd="0" destOrd="0" presId="urn:microsoft.com/office/officeart/2005/8/layout/bProcess3"/>
    <dgm:cxn modelId="{3EBA64BD-177E-44C1-8791-558B8E2B8AE7}" type="presParOf" srcId="{1F2A955F-F655-414C-B9CB-4FC85AEE8B1D}" destId="{7AABFB9A-A691-4E96-96A5-B8FCADE88FA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E15C0-2D32-43E7-8553-1074A080EB80}">
      <dsp:nvSpPr>
        <dsp:cNvPr id="0" name=""/>
        <dsp:cNvSpPr/>
      </dsp:nvSpPr>
      <dsp:spPr>
        <a:xfrm>
          <a:off x="2908046" y="925562"/>
          <a:ext cx="636891" cy="91440"/>
        </a:xfrm>
        <a:custGeom>
          <a:avLst/>
          <a:gdLst/>
          <a:ahLst/>
          <a:cxnLst/>
          <a:rect l="0" t="0" r="0" b="0"/>
          <a:pathLst>
            <a:path>
              <a:moveTo>
                <a:pt x="0" y="45720"/>
              </a:moveTo>
              <a:lnTo>
                <a:pt x="636891"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9804" y="967944"/>
        <a:ext cx="33374" cy="6674"/>
      </dsp:txXfrm>
    </dsp:sp>
    <dsp:sp modelId="{46F2BC0B-2B2C-4056-A8CA-A616A0184D97}">
      <dsp:nvSpPr>
        <dsp:cNvPr id="0" name=""/>
        <dsp:cNvSpPr/>
      </dsp:nvSpPr>
      <dsp:spPr>
        <a:xfrm>
          <a:off x="7709" y="100641"/>
          <a:ext cx="2902136" cy="174128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Designated Teacher </a:t>
          </a:r>
        </a:p>
        <a:p>
          <a:pPr marL="0" lvl="0" indent="0" algn="ctr" defTabSz="844550">
            <a:lnSpc>
              <a:spcPct val="90000"/>
            </a:lnSpc>
            <a:spcBef>
              <a:spcPct val="0"/>
            </a:spcBef>
            <a:spcAft>
              <a:spcPct val="35000"/>
            </a:spcAft>
            <a:buNone/>
          </a:pPr>
          <a:r>
            <a:rPr lang="en-US" sz="1900" kern="1200"/>
            <a:t>(new or returning)</a:t>
          </a:r>
        </a:p>
      </dsp:txBody>
      <dsp:txXfrm>
        <a:off x="7709" y="100641"/>
        <a:ext cx="2902136" cy="1741281"/>
      </dsp:txXfrm>
    </dsp:sp>
    <dsp:sp modelId="{18F7A9B4-7E80-4625-B555-DF51B2FCF498}">
      <dsp:nvSpPr>
        <dsp:cNvPr id="0" name=""/>
        <dsp:cNvSpPr/>
      </dsp:nvSpPr>
      <dsp:spPr>
        <a:xfrm>
          <a:off x="6477674" y="925562"/>
          <a:ext cx="636891" cy="91440"/>
        </a:xfrm>
        <a:custGeom>
          <a:avLst/>
          <a:gdLst/>
          <a:ahLst/>
          <a:cxnLst/>
          <a:rect l="0" t="0" r="0" b="0"/>
          <a:pathLst>
            <a:path>
              <a:moveTo>
                <a:pt x="0" y="45720"/>
              </a:moveTo>
              <a:lnTo>
                <a:pt x="636891"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9432" y="967944"/>
        <a:ext cx="33374" cy="6674"/>
      </dsp:txXfrm>
    </dsp:sp>
    <dsp:sp modelId="{112BCA79-BB78-476A-84DA-4EF78EB6BCEC}">
      <dsp:nvSpPr>
        <dsp:cNvPr id="0" name=""/>
        <dsp:cNvSpPr/>
      </dsp:nvSpPr>
      <dsp:spPr>
        <a:xfrm>
          <a:off x="3577337" y="100641"/>
          <a:ext cx="2902136" cy="174128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TEA matches educator info in ECOS </a:t>
          </a:r>
        </a:p>
      </dsp:txBody>
      <dsp:txXfrm>
        <a:off x="3577337" y="100641"/>
        <a:ext cx="2902136" cy="1741281"/>
      </dsp:txXfrm>
    </dsp:sp>
    <dsp:sp modelId="{66DD02A0-C839-4E57-8CD8-C047F25398D5}">
      <dsp:nvSpPr>
        <dsp:cNvPr id="0" name=""/>
        <dsp:cNvSpPr/>
      </dsp:nvSpPr>
      <dsp:spPr>
        <a:xfrm>
          <a:off x="1458777" y="1840123"/>
          <a:ext cx="7139256" cy="636891"/>
        </a:xfrm>
        <a:custGeom>
          <a:avLst/>
          <a:gdLst/>
          <a:ahLst/>
          <a:cxnLst/>
          <a:rect l="0" t="0" r="0" b="0"/>
          <a:pathLst>
            <a:path>
              <a:moveTo>
                <a:pt x="7139256" y="0"/>
              </a:moveTo>
              <a:lnTo>
                <a:pt x="7139256" y="335545"/>
              </a:lnTo>
              <a:lnTo>
                <a:pt x="0" y="335545"/>
              </a:lnTo>
              <a:lnTo>
                <a:pt x="0" y="636891"/>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49146" y="2155231"/>
        <a:ext cx="358519" cy="6674"/>
      </dsp:txXfrm>
    </dsp:sp>
    <dsp:sp modelId="{8EBF3916-7FE8-436A-BE79-3BFBD0E55AF1}">
      <dsp:nvSpPr>
        <dsp:cNvPr id="0" name=""/>
        <dsp:cNvSpPr/>
      </dsp:nvSpPr>
      <dsp:spPr>
        <a:xfrm>
          <a:off x="7146965" y="100641"/>
          <a:ext cx="2902136" cy="174128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TEA matches educator in TSDS</a:t>
          </a:r>
        </a:p>
      </dsp:txBody>
      <dsp:txXfrm>
        <a:off x="7146965" y="100641"/>
        <a:ext cx="2902136" cy="1741281"/>
      </dsp:txXfrm>
    </dsp:sp>
    <dsp:sp modelId="{6B4AE39B-B0A6-4414-9F83-6E9D93FCD2E1}">
      <dsp:nvSpPr>
        <dsp:cNvPr id="0" name=""/>
        <dsp:cNvSpPr/>
      </dsp:nvSpPr>
      <dsp:spPr>
        <a:xfrm>
          <a:off x="2908046" y="3334335"/>
          <a:ext cx="580444" cy="91440"/>
        </a:xfrm>
        <a:custGeom>
          <a:avLst/>
          <a:gdLst/>
          <a:ahLst/>
          <a:cxnLst/>
          <a:rect l="0" t="0" r="0" b="0"/>
          <a:pathLst>
            <a:path>
              <a:moveTo>
                <a:pt x="0" y="45720"/>
              </a:moveTo>
              <a:lnTo>
                <a:pt x="580444"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2992" y="3376718"/>
        <a:ext cx="30552" cy="6674"/>
      </dsp:txXfrm>
    </dsp:sp>
    <dsp:sp modelId="{2D89DA0D-30D2-4877-B813-3A0F1A722613}">
      <dsp:nvSpPr>
        <dsp:cNvPr id="0" name=""/>
        <dsp:cNvSpPr/>
      </dsp:nvSpPr>
      <dsp:spPr>
        <a:xfrm>
          <a:off x="7709" y="2509414"/>
          <a:ext cx="2902136" cy="1741281"/>
        </a:xfrm>
        <a:prstGeom prst="rect">
          <a:avLst/>
        </a:prstGeom>
        <a:solidFill>
          <a:schemeClr val="accent1">
            <a:hueOff val="0"/>
            <a:satOff val="0"/>
            <a:lumOff val="0"/>
            <a:alphaOff val="0"/>
          </a:schemeClr>
        </a:solidFill>
        <a:ln>
          <a:solidFill>
            <a:schemeClr val="accent2"/>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i="1" kern="1200" dirty="0"/>
            <a:t>Winter Roster verification of 087 Role ID and CDCN(s)</a:t>
          </a:r>
        </a:p>
      </dsp:txBody>
      <dsp:txXfrm>
        <a:off x="7709" y="2509414"/>
        <a:ext cx="2902136" cy="1741281"/>
      </dsp:txXfrm>
    </dsp:sp>
    <dsp:sp modelId="{6C004BBE-1FA5-4EDE-BAA3-33D89FE142AF}">
      <dsp:nvSpPr>
        <dsp:cNvPr id="0" name=""/>
        <dsp:cNvSpPr/>
      </dsp:nvSpPr>
      <dsp:spPr>
        <a:xfrm>
          <a:off x="6421227" y="3334335"/>
          <a:ext cx="693337" cy="91440"/>
        </a:xfrm>
        <a:custGeom>
          <a:avLst/>
          <a:gdLst/>
          <a:ahLst/>
          <a:cxnLst/>
          <a:rect l="0" t="0" r="0" b="0"/>
          <a:pathLst>
            <a:path>
              <a:moveTo>
                <a:pt x="0" y="45720"/>
              </a:moveTo>
              <a:lnTo>
                <a:pt x="693337" y="45720"/>
              </a:lnTo>
            </a:path>
          </a:pathLst>
        </a:custGeom>
        <a:noFill/>
        <a:ln w="6350" cap="flat" cmpd="sng" algn="ctr">
          <a:solidFill>
            <a:schemeClr val="accent1">
              <a:hueOff val="0"/>
              <a:satOff val="0"/>
              <a:lumOff val="0"/>
              <a:alphaOff val="0"/>
            </a:schemeClr>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49798" y="3376718"/>
        <a:ext cx="36196" cy="6674"/>
      </dsp:txXfrm>
    </dsp:sp>
    <dsp:sp modelId="{8C7471A8-442D-4395-BFD8-143AB247514E}">
      <dsp:nvSpPr>
        <dsp:cNvPr id="0" name=""/>
        <dsp:cNvSpPr/>
      </dsp:nvSpPr>
      <dsp:spPr>
        <a:xfrm>
          <a:off x="3520891" y="2509414"/>
          <a:ext cx="2902136" cy="174128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Designation placed on SBEC certificate</a:t>
          </a:r>
        </a:p>
        <a:p>
          <a:pPr marL="0" lvl="0" indent="0" algn="ctr" defTabSz="844550">
            <a:lnSpc>
              <a:spcPct val="90000"/>
            </a:lnSpc>
            <a:spcBef>
              <a:spcPct val="0"/>
            </a:spcBef>
            <a:spcAft>
              <a:spcPct val="35000"/>
            </a:spcAft>
            <a:buNone/>
          </a:pPr>
          <a:r>
            <a:rPr lang="en-US" sz="1900" kern="1200" dirty="0"/>
            <a:t>Allotment Funding calculated based on CDCN(S)</a:t>
          </a:r>
        </a:p>
      </dsp:txBody>
      <dsp:txXfrm>
        <a:off x="3520891" y="2509414"/>
        <a:ext cx="2902136" cy="1741281"/>
      </dsp:txXfrm>
    </dsp:sp>
    <dsp:sp modelId="{7AABFB9A-A691-4E96-96A5-B8FCADE88FAC}">
      <dsp:nvSpPr>
        <dsp:cNvPr id="0" name=""/>
        <dsp:cNvSpPr/>
      </dsp:nvSpPr>
      <dsp:spPr>
        <a:xfrm>
          <a:off x="7146965" y="2509414"/>
          <a:ext cx="2902136" cy="1741281"/>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Districts receive FSP funding amounts</a:t>
          </a:r>
        </a:p>
        <a:p>
          <a:pPr marL="0" lvl="0" indent="0" algn="ctr" defTabSz="844550">
            <a:lnSpc>
              <a:spcPct val="90000"/>
            </a:lnSpc>
            <a:spcBef>
              <a:spcPct val="0"/>
            </a:spcBef>
            <a:spcAft>
              <a:spcPct val="35000"/>
            </a:spcAft>
            <a:buNone/>
          </a:pPr>
          <a:r>
            <a:rPr lang="en-US" sz="1900" kern="1200" dirty="0"/>
            <a:t>Teachers compensated</a:t>
          </a:r>
        </a:p>
      </dsp:txBody>
      <dsp:txXfrm>
        <a:off x="7146965" y="2509414"/>
        <a:ext cx="2902136" cy="174128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46" tIns="48324" rIns="96646" bIns="48324"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46" tIns="48324" rIns="96646" bIns="48324" rtlCol="0"/>
          <a:lstStyle>
            <a:lvl1pPr algn="r">
              <a:defRPr sz="1200"/>
            </a:lvl1pPr>
          </a:lstStyle>
          <a:p>
            <a:fld id="{3F0D5E38-04D7-4CC0-AF82-3E5D8CB519DD}" type="datetimeFigureOut">
              <a:rPr lang="en-US" smtClean="0"/>
              <a:t>7/20/2020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6" tIns="48324" rIns="96646" bIns="48324"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46" tIns="48324" rIns="96646"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46" tIns="48324" rIns="96646"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46" tIns="48324" rIns="96646" bIns="48324"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 you for joining</a:t>
            </a:r>
          </a:p>
          <a:p>
            <a:r>
              <a:rPr lang="en-US" dirty="0">
                <a:cs typeface="Calibri"/>
              </a:rPr>
              <a:t>Discuss TIA and how it relates to PEIMS coding</a:t>
            </a:r>
          </a:p>
          <a:p>
            <a:endParaRPr lang="en-US">
              <a:cs typeface="Calibri"/>
            </a:endParaRPr>
          </a:p>
          <a:p>
            <a:r>
              <a:rPr lang="en-US">
                <a:cs typeface="Calibri"/>
              </a:rPr>
              <a:t>Jamie's title Data Standards and Governance Manager</a:t>
            </a:r>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331047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flow from earning designation to allotment funding reaching the district</a:t>
            </a:r>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30663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Synchronous and asynchronous methods this year—may get pulled for these roles</a:t>
            </a:r>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187638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Location doesn’t matter—consistency across campus or student group—punt to Jamie</a:t>
            </a:r>
          </a:p>
          <a:p>
            <a:r>
              <a:rPr lang="en-US" dirty="0">
                <a:cs typeface="Calibri"/>
              </a:rPr>
              <a:t>Classroom position types:</a:t>
            </a:r>
          </a:p>
          <a:p>
            <a:r>
              <a:rPr lang="en-US" dirty="0">
                <a:cs typeface="Calibri"/>
              </a:rPr>
              <a:t>02: Assistant Teacher</a:t>
            </a:r>
          </a:p>
          <a:p>
            <a:r>
              <a:rPr lang="en-US" dirty="0">
                <a:cs typeface="Calibri"/>
              </a:rPr>
              <a:t>03: Support Teacher</a:t>
            </a:r>
          </a:p>
          <a:p>
            <a:endParaRPr lang="en-US" dirty="0">
              <a:cs typeface="Calibri"/>
            </a:endParaRPr>
          </a:p>
          <a:p>
            <a:r>
              <a:rPr lang="en-US" dirty="0">
                <a:cs typeface="Calibri"/>
              </a:rPr>
              <a:t>Pivot to Jamie</a:t>
            </a:r>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320299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Instruction: TEKS or program standards.  Ex dyslexia has program standards that the teacher is working with the students to achieve.  Special education could potentially be working towards IEP goals and providing further instruction as to what was provided in standard.  Travelling behavior support for specific students.</a:t>
            </a:r>
          </a:p>
          <a:p>
            <a:endParaRPr lang="en-US" dirty="0">
              <a:cs typeface="Calibri"/>
            </a:endParaRPr>
          </a:p>
          <a:p>
            <a:r>
              <a:rPr lang="en-US" dirty="0">
                <a:cs typeface="Calibri"/>
              </a:rPr>
              <a:t>Direct or indirect...the 114/113 can work with students from time to time.  There is no consistent working with students.  Could be used at STAAR time, but their overall function is not working with students.</a:t>
            </a:r>
          </a:p>
          <a:p>
            <a:endParaRPr lang="en-US" dirty="0">
              <a:cs typeface="Calibri"/>
            </a:endParaRPr>
          </a:p>
          <a:p>
            <a:r>
              <a:rPr lang="en-US" dirty="0">
                <a:cs typeface="Calibri"/>
              </a:rPr>
              <a:t>Teacher: </a:t>
            </a:r>
            <a:r>
              <a:rPr lang="en-US" dirty="0"/>
              <a:t>A professional employee who is required to hold a valid teacher certificate or permit in order to perform some type of instruction to students</a:t>
            </a:r>
            <a:endParaRPr lang="en-US" dirty="0">
              <a:cs typeface="Calibri"/>
            </a:endParaRPr>
          </a:p>
          <a:p>
            <a:endParaRPr lang="en-US" dirty="0">
              <a:cs typeface="Calibri"/>
            </a:endParaRPr>
          </a:p>
          <a:p>
            <a:r>
              <a:rPr lang="en-US" dirty="0">
                <a:cs typeface="Calibri"/>
              </a:rPr>
              <a:t>Teacher Facilitator/Instructional Coach/Instructional Specialists: </a:t>
            </a:r>
            <a:r>
              <a:rPr lang="en-US" dirty="0"/>
              <a:t>Serves as an exemplary role model in assisting teachers with improving their classroom performance. Mention that districts may create a local title: instructional coach, teacher mentor, classroom specialist. Instructional specialist may require extra detailed investigation, because this could mean instruction to kids or coaching teachers with their instruction. </a:t>
            </a:r>
            <a:endParaRPr lang="en-US" dirty="0">
              <a:cs typeface="Calibri"/>
            </a:endParaRPr>
          </a:p>
          <a:p>
            <a:endParaRPr lang="en-US" dirty="0">
              <a:cs typeface="Calibri"/>
            </a:endParaRPr>
          </a:p>
          <a:p>
            <a:r>
              <a:rPr lang="en-US" dirty="0">
                <a:cs typeface="Calibri"/>
              </a:rPr>
              <a:t>Other Campus Exempt Professional Auxiliary: </a:t>
            </a:r>
            <a:r>
              <a:rPr lang="en-US" dirty="0"/>
              <a:t>Serves as a professional staff member at one or more campuses. Do not use this role unless no other role applies to the staff member.</a:t>
            </a:r>
            <a:endParaRPr lang="en-US" dirty="0">
              <a:cs typeface="Calibri"/>
            </a:endParaRPr>
          </a:p>
          <a:p>
            <a:r>
              <a:rPr lang="en-US" dirty="0"/>
              <a:t>Some examples of staff who are to be shown with this role are:</a:t>
            </a:r>
          </a:p>
          <a:p>
            <a:r>
              <a:rPr lang="en-US" dirty="0"/>
              <a:t>• campus/community liaisons</a:t>
            </a:r>
          </a:p>
          <a:p>
            <a:r>
              <a:rPr lang="en-US" dirty="0"/>
              <a:t>• campus volunteer coordinators</a:t>
            </a:r>
          </a:p>
          <a:p>
            <a:r>
              <a:rPr lang="en-US" dirty="0"/>
              <a:t>• dean and</a:t>
            </a:r>
          </a:p>
          <a:p>
            <a:r>
              <a:rPr lang="en-US" dirty="0"/>
              <a:t>• instructional officers assigned to a campus</a:t>
            </a:r>
          </a:p>
          <a:p>
            <a:endParaRPr lang="en-US" dirty="0">
              <a:cs typeface="Calibri"/>
            </a:endParaRPr>
          </a:p>
          <a:p>
            <a:r>
              <a:rPr lang="en-US" dirty="0">
                <a:cs typeface="Calibri"/>
              </a:rPr>
              <a:t>Other District Exempt Professional Auxiliary: </a:t>
            </a:r>
            <a:r>
              <a:rPr lang="en-US" dirty="0"/>
              <a:t>Assign this role to district staff who are professional-level, non-instructional staff who cannot be classified in any other role regardless of where assigned. Physical work location is not a determining factor.</a:t>
            </a:r>
            <a:endParaRPr lang="en-US" dirty="0">
              <a:cs typeface="Calibri"/>
            </a:endParaRPr>
          </a:p>
          <a:p>
            <a:endParaRPr lang="en-US" dirty="0">
              <a:cs typeface="Calibri"/>
            </a:endParaRPr>
          </a:p>
          <a:p>
            <a:r>
              <a:rPr lang="en-US" dirty="0"/>
              <a:t>Make sure there is some documentation on file if someone's job description says teacher facilitator and you are reporting them as an 087.  How can you justify which students they were working with?</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205065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Hidden teachers not on the master schedule.  The nationally certified teachers may not be known by the LEA, but the teacher will know that they have that designation.</a:t>
            </a:r>
          </a:p>
          <a:p>
            <a:endParaRPr lang="en-US">
              <a:cs typeface="Calibri"/>
            </a:endParaRPr>
          </a:p>
          <a:p>
            <a:endParaRPr lang="en-US">
              <a:cs typeface="Calibri"/>
            </a:endParaRPr>
          </a:p>
          <a:p>
            <a:r>
              <a:rPr lang="en-US">
                <a:cs typeface="Calibri"/>
              </a:rPr>
              <a:t>Prior to next slide: we are going to review two real examples for what has been seen in the past.</a:t>
            </a:r>
          </a:p>
          <a:p>
            <a:endParaRPr lang="en-US">
              <a:cs typeface="Calibri"/>
            </a:endParaRPr>
          </a:p>
          <a:p>
            <a:r>
              <a:rPr lang="en-US">
                <a:cs typeface="Calibri"/>
              </a:rPr>
              <a:t>In a perfect world: Check with HR because if a district has hired teachers eligible for the TIA they should have paperwork on them.  Do a cross reference to make sure that anyone with the designation is coded as an 087.</a:t>
            </a:r>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243196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339833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Should be reported: Responsibility record for the teacher.  90% or more has to be used on that campus for compensation.  If centrally assigned a lot of this is going to the teacher, but there is not exact amount.  Teachers know that they are designed to receive this and most districts will have a written plan for how that funding will be spent.  Some districts are even recruiting these types of teachers due to the extra funding they will bring in.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237750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Jarrod may at time be an "extra" set of hands in the classroom.  But his consistent role is not to work with students.  Anyone on a campus can pull students.</a:t>
            </a:r>
          </a:p>
          <a:p>
            <a:endParaRPr lang="en-US">
              <a:cs typeface="Calibri"/>
            </a:endParaRPr>
          </a:p>
          <a:p>
            <a:r>
              <a:rPr lang="en-US">
                <a:cs typeface="Calibri"/>
              </a:rPr>
              <a:t>If talk to the teacher what will they say?</a:t>
            </a:r>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236870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Yes in Winter, but now is the time to have the LEAs talk with their vendors.</a:t>
            </a:r>
          </a:p>
          <a:p>
            <a:endParaRPr lang="en-US">
              <a:cs typeface="Calibri"/>
            </a:endParaRPr>
          </a:p>
          <a:p>
            <a:r>
              <a:rPr lang="en-US">
                <a:cs typeface="Calibri"/>
              </a:rPr>
              <a:t>Go into example of PEIMS reporting getting list of all certified people on a campus and making sure there is the necessary role ID on them.</a:t>
            </a:r>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333749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7">
              <a:defRPr/>
            </a:pPr>
            <a:r>
              <a:rPr lang="en-US" dirty="0"/>
              <a:t>Key point: visit website – will work to update information </a:t>
            </a:r>
          </a:p>
          <a:p>
            <a:pPr defTabSz="966467">
              <a:defRPr/>
            </a:pPr>
            <a:endParaRPr lang="en-US" dirty="0">
              <a:cs typeface="Calibri"/>
            </a:endParaRPr>
          </a:p>
          <a:p>
            <a:r>
              <a:rPr lang="en-US" dirty="0">
                <a:cs typeface="Calibri"/>
              </a:rPr>
              <a:t>Jamie: if you are looking for guidance on the specific coding please submit a TIMS ticket.</a:t>
            </a:r>
          </a:p>
          <a:p>
            <a:r>
              <a:rPr lang="en-US" dirty="0">
                <a:cs typeface="Calibri"/>
              </a:rPr>
              <a:t>Lyra: if you have questions regarding the teacher incentive allotment or teacher eligibility, please email our team at…</a:t>
            </a:r>
          </a:p>
          <a:p>
            <a:endParaRPr lang="en-US" dirty="0">
              <a:cs typeface="Calibri"/>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182965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Lyra, then Jamie will give specifics </a:t>
            </a:r>
          </a:p>
          <a:p>
            <a:endParaRPr lang="en-US">
              <a:cs typeface="Calibri"/>
            </a:endParaRPr>
          </a:p>
          <a:p>
            <a:r>
              <a:rPr lang="en-US">
                <a:cs typeface="Calibri"/>
              </a:rPr>
              <a:t>Regions service center PEIMS Coordinators</a:t>
            </a:r>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155759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start off with the state’s rationale </a:t>
            </a:r>
          </a:p>
          <a:p>
            <a:r>
              <a:rPr lang="en-US" dirty="0"/>
              <a:t>Key point: this is a large investment made by the legislature to in direct response to the challenges around recruitment, retention and equity</a:t>
            </a:r>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214072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t>
            </a:r>
            <a:r>
              <a:rPr lang="en-US" dirty="0"/>
              <a:t> that all districts could be impacted--$$ will come</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222669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7">
              <a:defRPr/>
            </a:pPr>
            <a:r>
              <a:rPr lang="en-US" dirty="0"/>
              <a:t>How they earn a designation</a:t>
            </a:r>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87955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point: rural and high-needs face specific challenges and this is used to encourage the equitable distribution of teachers so that our most high-needs kids have access to effective teachers</a:t>
            </a:r>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48640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required to earn the designation and continued annual allotment</a:t>
            </a:r>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78592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Map, all campuses across the state and allotment value by designation</a:t>
            </a:r>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65312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Fwd</a:t>
            </a:r>
            <a:r>
              <a:rPr lang="en-US" dirty="0"/>
              <a:t> thinking about automated method, theory of action is that teachers will move, need to rely on something collected from all districts, not just those who designate</a:t>
            </a:r>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3301814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7/20/2020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7/20/2020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7/20/2020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7/20/2020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7/20/2020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120254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97677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14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72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517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516552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605819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736513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194663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1524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866271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21750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218473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337248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553551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511559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64B9A8-2A23-4BC8-8B25-799510C0145D}"/>
              </a:ext>
            </a:extLst>
          </p:cNvPr>
          <p:cNvSpPr>
            <a:spLocks noGrp="1"/>
          </p:cNvSpPr>
          <p:nvPr>
            <p:ph type="dt" sz="half" idx="10"/>
          </p:nvPr>
        </p:nvSpPr>
        <p:spPr/>
        <p:txBody>
          <a:bodyPr/>
          <a:lstStyle/>
          <a:p>
            <a:fld id="{D5404EE5-F129-4697-BF73-1CB6B4ED0F67}" type="datetime1">
              <a:rPr lang="en-US" smtClean="0"/>
              <a:t>7/20/2020</a:t>
            </a:fld>
            <a:endParaRPr lang="en-US"/>
          </a:p>
        </p:txBody>
      </p:sp>
      <p:sp>
        <p:nvSpPr>
          <p:cNvPr id="6" name="Footer Placeholder 5">
            <a:extLst>
              <a:ext uri="{FF2B5EF4-FFF2-40B4-BE49-F238E27FC236}">
                <a16:creationId xmlns:a16="http://schemas.microsoft.com/office/drawing/2014/main" id="{0CB223C5-D70A-4836-9596-2B21A32A3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F977F-AB63-4FFE-9A05-58234D025989}"/>
              </a:ext>
            </a:extLst>
          </p:cNvPr>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2882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ster Content">
  <p:cSld name="Master Content">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203200" y="1371600"/>
            <a:ext cx="10972800" cy="472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0"/>
              </a:spcBef>
              <a:spcAft>
                <a:spcPts val="0"/>
              </a:spcAft>
              <a:buSzPts val="1400"/>
              <a:buNone/>
              <a:defRPr sz="27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203200" y="76200"/>
            <a:ext cx="11887200" cy="1092000"/>
          </a:xfrm>
          <a:prstGeom prst="rect">
            <a:avLst/>
          </a:prstGeom>
          <a:solidFill>
            <a:srgbClr val="172C56"/>
          </a:solid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3000" b="1" i="0" u="none" strike="noStrike" cap="none">
                <a:solidFill>
                  <a:schemeClr val="lt1"/>
                </a:solidFill>
                <a:latin typeface="Calibri"/>
                <a:ea typeface="Calibri"/>
                <a:cs typeface="Calibri"/>
                <a:sym typeface="Calibri"/>
              </a:defRPr>
            </a:lvl1pPr>
            <a:lvl2pPr marL="914400" marR="0" lvl="1" indent="-271462" algn="l" rtl="0">
              <a:spcBef>
                <a:spcPts val="135"/>
              </a:spcBef>
              <a:spcAft>
                <a:spcPts val="0"/>
              </a:spcAft>
              <a:buClr>
                <a:schemeClr val="lt1"/>
              </a:buClr>
              <a:buSzPts val="675"/>
              <a:buFont typeface="Arial"/>
              <a:buChar char="–"/>
              <a:defRPr sz="675" b="0" i="0" u="none" strike="noStrike" cap="none">
                <a:solidFill>
                  <a:schemeClr val="lt1"/>
                </a:solidFill>
                <a:latin typeface="Calibri"/>
                <a:ea typeface="Calibri"/>
                <a:cs typeface="Calibri"/>
                <a:sym typeface="Calibri"/>
              </a:defRPr>
            </a:lvl2pPr>
            <a:lvl3pPr marL="1371600" marR="0" lvl="2" indent="-271462" algn="l" rtl="0">
              <a:spcBef>
                <a:spcPts val="135"/>
              </a:spcBef>
              <a:spcAft>
                <a:spcPts val="0"/>
              </a:spcAft>
              <a:buClr>
                <a:schemeClr val="lt1"/>
              </a:buClr>
              <a:buSzPts val="675"/>
              <a:buFont typeface="Arial"/>
              <a:buChar char="•"/>
              <a:defRPr sz="675" b="0" i="0" u="none" strike="noStrike" cap="none">
                <a:solidFill>
                  <a:schemeClr val="lt1"/>
                </a:solidFill>
                <a:latin typeface="Calibri"/>
                <a:ea typeface="Calibri"/>
                <a:cs typeface="Calibri"/>
                <a:sym typeface="Calibri"/>
              </a:defRPr>
            </a:lvl3pPr>
            <a:lvl4pPr marL="1828800" marR="0" lvl="3" indent="-271462" algn="l" rtl="0">
              <a:spcBef>
                <a:spcPts val="135"/>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4pPr>
            <a:lvl5pPr marL="2286000" marR="0" lvl="4" indent="-271462" algn="l" rtl="0">
              <a:spcBef>
                <a:spcPts val="135"/>
              </a:spcBef>
              <a:spcAft>
                <a:spcPts val="0"/>
              </a:spcAft>
              <a:buClr>
                <a:schemeClr val="dk1"/>
              </a:buClr>
              <a:buSzPts val="675"/>
              <a:buFont typeface="Arial"/>
              <a:buChar char="»"/>
              <a:defRPr sz="675"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3" name="Google Shape;33;p5"/>
          <p:cNvSpPr/>
          <p:nvPr/>
        </p:nvSpPr>
        <p:spPr>
          <a:xfrm>
            <a:off x="10822204" y="454613"/>
            <a:ext cx="7792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Pg #</a:t>
            </a:r>
            <a:endParaRPr sz="1400" b="0" i="0" u="none" strike="noStrike" cap="none">
              <a:solidFill>
                <a:schemeClr val="lt1"/>
              </a:solidFill>
              <a:latin typeface="Calibri"/>
              <a:ea typeface="Calibri"/>
              <a:cs typeface="Calibri"/>
              <a:sym typeface="Calibri"/>
            </a:endParaRPr>
          </a:p>
        </p:txBody>
      </p:sp>
      <p:sp>
        <p:nvSpPr>
          <p:cNvPr id="34" name="Google Shape;34;p5"/>
          <p:cNvSpPr/>
          <p:nvPr/>
        </p:nvSpPr>
        <p:spPr>
          <a:xfrm>
            <a:off x="10488593" y="280284"/>
            <a:ext cx="1422400" cy="685800"/>
          </a:xfrm>
          <a:prstGeom prst="ellipse">
            <a:avLst/>
          </a:prstGeom>
          <a:noFill/>
          <a:ln w="28575" cap="flat" cmpd="sng">
            <a:solidFill>
              <a:srgbClr val="F89C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929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092235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2009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7/20/2020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0.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7/20/2020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7/20/2020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3899940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texasstudentdatasystem.org/tsds/summer-2020-tsds-training-presentations"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hyperlink" Target="mailto:TIA@tea.Texa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03277" y="4145096"/>
            <a:ext cx="9786043" cy="1661457"/>
          </a:xfrm>
        </p:spPr>
        <p:txBody>
          <a:bodyPr/>
          <a:lstStyle/>
          <a:p>
            <a:r>
              <a:rPr lang="en-US"/>
              <a:t>Teacher Incentive Allotment (TIA)</a:t>
            </a:r>
            <a:br>
              <a:rPr lang="en-US"/>
            </a:br>
            <a:r>
              <a:rPr lang="en-US"/>
              <a:t>Guidance for PEIMS Coding</a:t>
            </a:r>
          </a:p>
        </p:txBody>
      </p:sp>
      <p:sp>
        <p:nvSpPr>
          <p:cNvPr id="2" name="Rectangle 1">
            <a:extLst>
              <a:ext uri="{FF2B5EF4-FFF2-40B4-BE49-F238E27FC236}">
                <a16:creationId xmlns:a16="http://schemas.microsoft.com/office/drawing/2014/main" id="{C5C6D573-374B-4B8F-B77E-DFFED24F929E}"/>
              </a:ext>
            </a:extLst>
          </p:cNvPr>
          <p:cNvSpPr/>
          <p:nvPr/>
        </p:nvSpPr>
        <p:spPr>
          <a:xfrm>
            <a:off x="3048000" y="3105835"/>
            <a:ext cx="6096000" cy="646331"/>
          </a:xfrm>
          <a:prstGeom prst="rect">
            <a:avLst/>
          </a:prstGeom>
        </p:spPr>
        <p:txBody>
          <a:bodyPr>
            <a:spAutoFit/>
          </a:bodyPr>
          <a:lstStyle/>
          <a:p>
            <a:r>
              <a:rPr lang="en-US"/>
              <a:t> </a:t>
            </a:r>
            <a:br>
              <a:rPr lang="en-US"/>
            </a:br>
            <a:endParaRPr lang="en-US"/>
          </a:p>
        </p:txBody>
      </p:sp>
      <p:sp>
        <p:nvSpPr>
          <p:cNvPr id="3" name="TextBox 2">
            <a:extLst>
              <a:ext uri="{FF2B5EF4-FFF2-40B4-BE49-F238E27FC236}">
                <a16:creationId xmlns:a16="http://schemas.microsoft.com/office/drawing/2014/main" id="{CF79504E-DFF8-4FAC-8B68-57C8466DCD62}"/>
              </a:ext>
            </a:extLst>
          </p:cNvPr>
          <p:cNvSpPr txBox="1"/>
          <p:nvPr/>
        </p:nvSpPr>
        <p:spPr>
          <a:xfrm>
            <a:off x="9147038" y="5908713"/>
            <a:ext cx="2497790"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rPr>
              <a:t>Lyra Swinney</a:t>
            </a:r>
          </a:p>
          <a:p>
            <a:r>
              <a:rPr lang="en-US" sz="2400" b="1">
                <a:solidFill>
                  <a:schemeClr val="accent1"/>
                </a:solidFill>
                <a:cs typeface="Calibri"/>
              </a:rPr>
              <a:t>Jamie Muffoletto</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0D10-DC6F-435F-AC0A-03E0FEF9F798}"/>
              </a:ext>
            </a:extLst>
          </p:cNvPr>
          <p:cNvSpPr>
            <a:spLocks noGrp="1"/>
          </p:cNvSpPr>
          <p:nvPr>
            <p:ph type="title"/>
          </p:nvPr>
        </p:nvSpPr>
        <p:spPr>
          <a:xfrm>
            <a:off x="712380" y="182092"/>
            <a:ext cx="11121657" cy="751350"/>
          </a:xfrm>
        </p:spPr>
        <p:txBody>
          <a:bodyPr/>
          <a:lstStyle/>
          <a:p>
            <a:r>
              <a:rPr lang="en-US"/>
              <a:t>Winter Roster Impact on Designations and Funding</a:t>
            </a:r>
          </a:p>
        </p:txBody>
      </p:sp>
      <p:graphicFrame>
        <p:nvGraphicFramePr>
          <p:cNvPr id="5" name="Content Placeholder 4">
            <a:extLst>
              <a:ext uri="{FF2B5EF4-FFF2-40B4-BE49-F238E27FC236}">
                <a16:creationId xmlns:a16="http://schemas.microsoft.com/office/drawing/2014/main" id="{AC59EAB1-0975-4003-8D81-B55B26FE186C}"/>
              </a:ext>
            </a:extLst>
          </p:cNvPr>
          <p:cNvGraphicFramePr>
            <a:graphicFrameLocks noGrp="1"/>
          </p:cNvGraphicFramePr>
          <p:nvPr>
            <p:ph idx="1"/>
            <p:extLst>
              <p:ext uri="{D42A27DB-BD31-4B8C-83A1-F6EECF244321}">
                <p14:modId xmlns:p14="http://schemas.microsoft.com/office/powerpoint/2010/main" val="242432611"/>
              </p:ext>
            </p:extLst>
          </p:nvPr>
        </p:nvGraphicFramePr>
        <p:xfrm>
          <a:off x="712788" y="1285875"/>
          <a:ext cx="1005681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13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5AE7CED-49D5-400E-98CA-B0750B26F743}"/>
              </a:ext>
            </a:extLst>
          </p:cNvPr>
          <p:cNvSpPr>
            <a:spLocks noGrp="1"/>
          </p:cNvSpPr>
          <p:nvPr>
            <p:ph idx="1"/>
          </p:nvPr>
        </p:nvSpPr>
        <p:spPr>
          <a:xfrm>
            <a:off x="2029974" y="742123"/>
            <a:ext cx="5308980" cy="4351338"/>
          </a:xfrm>
        </p:spPr>
        <p:txBody>
          <a:bodyPr anchor="t"/>
          <a:lstStyle/>
          <a:p>
            <a:pPr marL="0" indent="0">
              <a:buNone/>
            </a:pPr>
            <a:endParaRPr lang="en-US" dirty="0"/>
          </a:p>
          <a:p>
            <a:r>
              <a:rPr lang="en-US" dirty="0"/>
              <a:t>Theory of action: the most highly effective teachers will be incentivized to work at highest needs campuses and/or hard to staff positions.</a:t>
            </a:r>
            <a:endParaRPr lang="en-US" dirty="0">
              <a:cs typeface="Calibri"/>
            </a:endParaRPr>
          </a:p>
          <a:p>
            <a:pPr marL="0" indent="0">
              <a:buNone/>
            </a:pPr>
            <a:endParaRPr lang="en-US" sz="1400" dirty="0"/>
          </a:p>
          <a:p>
            <a:r>
              <a:rPr lang="en-US" dirty="0"/>
              <a:t>Districts/campuses often place their most valuable teachers in flexible positions where they can work with the highest number of students based on an identified need for specific instruction.</a:t>
            </a:r>
            <a:endParaRPr lang="en-US" dirty="0">
              <a:cs typeface="Calibri"/>
            </a:endParaRPr>
          </a:p>
        </p:txBody>
      </p:sp>
      <p:sp>
        <p:nvSpPr>
          <p:cNvPr id="6" name="Text Placeholder 5">
            <a:extLst>
              <a:ext uri="{FF2B5EF4-FFF2-40B4-BE49-F238E27FC236}">
                <a16:creationId xmlns:a16="http://schemas.microsoft.com/office/drawing/2014/main" id="{8B43F61C-1641-4964-BD9E-41C36C22BE56}"/>
              </a:ext>
            </a:extLst>
          </p:cNvPr>
          <p:cNvSpPr>
            <a:spLocks noGrp="1"/>
          </p:cNvSpPr>
          <p:nvPr>
            <p:ph type="body" sz="quarter" idx="13"/>
          </p:nvPr>
        </p:nvSpPr>
        <p:spPr>
          <a:xfrm>
            <a:off x="7775681" y="1607157"/>
            <a:ext cx="4092480" cy="5149243"/>
          </a:xfrm>
        </p:spPr>
        <p:txBody>
          <a:bodyPr anchor="t"/>
          <a:lstStyle/>
          <a:p>
            <a:r>
              <a:rPr lang="en-US" sz="2000"/>
              <a:t>Reading specialist </a:t>
            </a:r>
          </a:p>
          <a:p>
            <a:r>
              <a:rPr lang="en-US" sz="2000"/>
              <a:t>Dyslexia teacher</a:t>
            </a:r>
          </a:p>
          <a:p>
            <a:r>
              <a:rPr lang="en-US" sz="2000"/>
              <a:t>Interventionists (all subjects)	</a:t>
            </a:r>
          </a:p>
          <a:p>
            <a:r>
              <a:rPr lang="en-US" sz="2000"/>
              <a:t>Serving students at multiple campuses</a:t>
            </a:r>
          </a:p>
          <a:p>
            <a:pPr lvl="1"/>
            <a:r>
              <a:rPr lang="en-US" sz="1600"/>
              <a:t>GT</a:t>
            </a:r>
          </a:p>
          <a:p>
            <a:pPr lvl="1"/>
            <a:r>
              <a:rPr lang="en-US" sz="1600"/>
              <a:t>Adaptive PE</a:t>
            </a:r>
          </a:p>
          <a:p>
            <a:pPr lvl="1"/>
            <a:r>
              <a:rPr lang="en-US" sz="1600"/>
              <a:t>BVI</a:t>
            </a:r>
          </a:p>
          <a:p>
            <a:r>
              <a:rPr lang="en-US" sz="2000"/>
              <a:t>Campus-created positions using Title One funding</a:t>
            </a:r>
          </a:p>
          <a:p>
            <a:endParaRPr lang="en-US"/>
          </a:p>
        </p:txBody>
      </p:sp>
      <p:sp>
        <p:nvSpPr>
          <p:cNvPr id="5" name="Title 4">
            <a:extLst>
              <a:ext uri="{FF2B5EF4-FFF2-40B4-BE49-F238E27FC236}">
                <a16:creationId xmlns:a16="http://schemas.microsoft.com/office/drawing/2014/main" id="{7F89D919-F423-408C-ADB3-75DE41491AD8}"/>
              </a:ext>
            </a:extLst>
          </p:cNvPr>
          <p:cNvSpPr>
            <a:spLocks noGrp="1"/>
          </p:cNvSpPr>
          <p:nvPr>
            <p:ph type="title"/>
          </p:nvPr>
        </p:nvSpPr>
        <p:spPr/>
        <p:txBody>
          <a:bodyPr>
            <a:normAutofit fontScale="90000"/>
          </a:bodyPr>
          <a:lstStyle/>
          <a:p>
            <a:r>
              <a:rPr lang="en-US"/>
              <a:t>Atypical Teaching Positions and TIA</a:t>
            </a:r>
          </a:p>
        </p:txBody>
      </p:sp>
    </p:spTree>
    <p:extLst>
      <p:ext uri="{BB962C8B-B14F-4D97-AF65-F5344CB8AC3E}">
        <p14:creationId xmlns:p14="http://schemas.microsoft.com/office/powerpoint/2010/main" val="51394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5D7AF0-00CF-430E-9E1C-980142EBEF0C}"/>
              </a:ext>
            </a:extLst>
          </p:cNvPr>
          <p:cNvSpPr>
            <a:spLocks noGrp="1"/>
          </p:cNvSpPr>
          <p:nvPr>
            <p:ph type="title"/>
          </p:nvPr>
        </p:nvSpPr>
        <p:spPr/>
        <p:txBody>
          <a:bodyPr>
            <a:normAutofit/>
          </a:bodyPr>
          <a:lstStyle/>
          <a:p>
            <a:r>
              <a:rPr lang="en-US"/>
              <a:t>Push-in Support vs. Pull-out Support</a:t>
            </a:r>
          </a:p>
        </p:txBody>
      </p:sp>
      <p:sp>
        <p:nvSpPr>
          <p:cNvPr id="10" name="Content Placeholder 9">
            <a:extLst>
              <a:ext uri="{FF2B5EF4-FFF2-40B4-BE49-F238E27FC236}">
                <a16:creationId xmlns:a16="http://schemas.microsoft.com/office/drawing/2014/main" id="{EFC0D527-78F0-4C67-9AF0-4AFDB68EAA16}"/>
              </a:ext>
            </a:extLst>
          </p:cNvPr>
          <p:cNvSpPr>
            <a:spLocks noGrp="1"/>
          </p:cNvSpPr>
          <p:nvPr>
            <p:ph idx="1"/>
          </p:nvPr>
        </p:nvSpPr>
        <p:spPr>
          <a:xfrm>
            <a:off x="2320119" y="1253331"/>
            <a:ext cx="4462819" cy="4351338"/>
          </a:xfrm>
        </p:spPr>
        <p:txBody>
          <a:bodyPr anchor="t"/>
          <a:lstStyle/>
          <a:p>
            <a:pPr marL="0" indent="0">
              <a:buNone/>
            </a:pPr>
            <a:r>
              <a:rPr lang="en-US" b="1"/>
              <a:t>Push-in support </a:t>
            </a:r>
          </a:p>
          <a:p>
            <a:pPr marL="0" indent="0">
              <a:buNone/>
            </a:pPr>
            <a:r>
              <a:rPr lang="en-US" sz="2000" i="1"/>
              <a:t>Generally 087, Classroom Position Type 02, 03</a:t>
            </a:r>
            <a:endParaRPr lang="en-US" sz="2000" i="1">
              <a:cs typeface="Calibri"/>
            </a:endParaRPr>
          </a:p>
          <a:p>
            <a:pPr lvl="1"/>
            <a:r>
              <a:rPr lang="en-US"/>
              <a:t>Teacher is working in the classroom</a:t>
            </a:r>
          </a:p>
          <a:p>
            <a:pPr lvl="1"/>
            <a:r>
              <a:rPr lang="en-US"/>
              <a:t>May provide general support to the teacher of record or work with specific students with special needs (co-teacher, inclusion teacher, behavior support)</a:t>
            </a:r>
          </a:p>
          <a:p>
            <a:pPr lvl="1"/>
            <a:r>
              <a:rPr lang="en-US"/>
              <a:t>Provides instruction to students</a:t>
            </a:r>
          </a:p>
          <a:p>
            <a:pPr lvl="1"/>
            <a:endParaRPr lang="en-US"/>
          </a:p>
        </p:txBody>
      </p:sp>
      <p:sp>
        <p:nvSpPr>
          <p:cNvPr id="11" name="Content Placeholder 10">
            <a:extLst>
              <a:ext uri="{FF2B5EF4-FFF2-40B4-BE49-F238E27FC236}">
                <a16:creationId xmlns:a16="http://schemas.microsoft.com/office/drawing/2014/main" id="{50A55B38-0178-4D19-B7F6-30C73816506A}"/>
              </a:ext>
            </a:extLst>
          </p:cNvPr>
          <p:cNvSpPr>
            <a:spLocks noGrp="1"/>
          </p:cNvSpPr>
          <p:nvPr>
            <p:ph idx="13"/>
          </p:nvPr>
        </p:nvSpPr>
        <p:spPr>
          <a:xfrm>
            <a:off x="7077078" y="1117346"/>
            <a:ext cx="4826759" cy="4351338"/>
          </a:xfrm>
        </p:spPr>
        <p:txBody>
          <a:bodyPr anchor="t"/>
          <a:lstStyle/>
          <a:p>
            <a:pPr marL="0" indent="0">
              <a:buNone/>
            </a:pPr>
            <a:r>
              <a:rPr lang="en-US" b="1"/>
              <a:t>Pull-out support</a:t>
            </a:r>
          </a:p>
          <a:p>
            <a:pPr marL="0" indent="0">
              <a:buNone/>
            </a:pPr>
            <a:r>
              <a:rPr lang="en-US" sz="2200" i="1"/>
              <a:t>Could be miscoded 113 or 114, should be 087, Classroom Position Type 01</a:t>
            </a:r>
          </a:p>
          <a:p>
            <a:pPr lvl="1"/>
            <a:r>
              <a:rPr lang="en-US"/>
              <a:t>Provides instruction to students, possibly in a separate setting</a:t>
            </a:r>
          </a:p>
          <a:p>
            <a:pPr lvl="1"/>
            <a:r>
              <a:rPr lang="en-US"/>
              <a:t>May be assigned to a campus or centrally assigned</a:t>
            </a:r>
          </a:p>
          <a:p>
            <a:pPr lvl="1"/>
            <a:r>
              <a:rPr lang="en-US"/>
              <a:t>Often not linked to students in attendance system or class roster</a:t>
            </a:r>
          </a:p>
          <a:p>
            <a:pPr lvl="1"/>
            <a:r>
              <a:rPr lang="en-US"/>
              <a:t>Campus and students may vary or rotate based on:</a:t>
            </a:r>
          </a:p>
          <a:p>
            <a:pPr lvl="2"/>
            <a:r>
              <a:rPr lang="en-US" sz="1400" i="1"/>
              <a:t>State and local data</a:t>
            </a:r>
            <a:endParaRPr lang="en-US" sz="1400" i="1">
              <a:cs typeface="Calibri"/>
            </a:endParaRPr>
          </a:p>
          <a:p>
            <a:pPr lvl="2"/>
            <a:r>
              <a:rPr lang="en-US" sz="1400" i="1"/>
              <a:t>Progress through IEP goals, achievement goals, or a program</a:t>
            </a:r>
            <a:endParaRPr lang="en-US" sz="1400" i="1">
              <a:cs typeface="Calibri" panose="020F0502020204030204"/>
            </a:endParaRPr>
          </a:p>
        </p:txBody>
      </p:sp>
    </p:spTree>
    <p:extLst>
      <p:ext uri="{BB962C8B-B14F-4D97-AF65-F5344CB8AC3E}">
        <p14:creationId xmlns:p14="http://schemas.microsoft.com/office/powerpoint/2010/main" val="370551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398F-DBBD-4EAE-AC1F-DC053F640CF5}"/>
              </a:ext>
            </a:extLst>
          </p:cNvPr>
          <p:cNvSpPr>
            <a:spLocks noGrp="1"/>
          </p:cNvSpPr>
          <p:nvPr>
            <p:ph type="title"/>
          </p:nvPr>
        </p:nvSpPr>
        <p:spPr/>
        <p:txBody>
          <a:bodyPr/>
          <a:lstStyle/>
          <a:p>
            <a:r>
              <a:rPr lang="en-US"/>
              <a:t>General Guidance for 087 - </a:t>
            </a:r>
            <a:r>
              <a:rPr lang="en-US">
                <a:solidFill>
                  <a:schemeClr val="accent2"/>
                </a:solidFill>
              </a:rPr>
              <a:t>Teacher</a:t>
            </a:r>
          </a:p>
        </p:txBody>
      </p:sp>
      <p:sp>
        <p:nvSpPr>
          <p:cNvPr id="3" name="Content Placeholder 2">
            <a:extLst>
              <a:ext uri="{FF2B5EF4-FFF2-40B4-BE49-F238E27FC236}">
                <a16:creationId xmlns:a16="http://schemas.microsoft.com/office/drawing/2014/main" id="{D2894D84-F864-4BE9-802F-B0878A690197}"/>
              </a:ext>
            </a:extLst>
          </p:cNvPr>
          <p:cNvSpPr>
            <a:spLocks noGrp="1"/>
          </p:cNvSpPr>
          <p:nvPr>
            <p:ph idx="1"/>
          </p:nvPr>
        </p:nvSpPr>
        <p:spPr>
          <a:xfrm>
            <a:off x="2320119" y="1017419"/>
            <a:ext cx="4453071" cy="4960937"/>
          </a:xfrm>
        </p:spPr>
        <p:txBody>
          <a:bodyPr anchor="t"/>
          <a:lstStyle/>
          <a:p>
            <a:pPr marL="0" indent="0">
              <a:buNone/>
            </a:pPr>
            <a:r>
              <a:rPr lang="en-US" b="1" dirty="0"/>
              <a:t>Verify before coding an atypical position 087</a:t>
            </a:r>
          </a:p>
          <a:p>
            <a:pPr marL="0" indent="0">
              <a:buNone/>
            </a:pPr>
            <a:endParaRPr lang="en-US" sz="1400" b="1" dirty="0"/>
          </a:p>
          <a:p>
            <a:r>
              <a:rPr lang="en-US" dirty="0"/>
              <a:t>Is the primary job function providing regular instruction to students? </a:t>
            </a:r>
            <a:r>
              <a:rPr lang="en-US" dirty="0">
                <a:ea typeface="+mn-lt"/>
                <a:cs typeface="+mn-lt"/>
              </a:rPr>
              <a:t> </a:t>
            </a:r>
            <a:r>
              <a:rPr lang="en-US" dirty="0">
                <a:solidFill>
                  <a:schemeClr val="accent2"/>
                </a:solidFill>
                <a:ea typeface="+mn-lt"/>
                <a:cs typeface="+mn-lt"/>
              </a:rPr>
              <a:t>Instruction</a:t>
            </a:r>
            <a:r>
              <a:rPr lang="en-US" dirty="0">
                <a:solidFill>
                  <a:srgbClr val="0D6CB9"/>
                </a:solidFill>
                <a:ea typeface="+mn-lt"/>
                <a:cs typeface="+mn-lt"/>
              </a:rPr>
              <a:t> </a:t>
            </a:r>
            <a:r>
              <a:rPr lang="en-US" dirty="0">
                <a:solidFill>
                  <a:schemeClr val="accent2"/>
                </a:solidFill>
                <a:ea typeface="+mn-lt"/>
                <a:cs typeface="+mn-lt"/>
              </a:rPr>
              <a:t>is tied to TEKS or program standards.</a:t>
            </a:r>
            <a:endParaRPr lang="en-US" dirty="0">
              <a:solidFill>
                <a:schemeClr val="accent2"/>
              </a:solidFill>
              <a:cs typeface="Calibri"/>
            </a:endParaRPr>
          </a:p>
          <a:p>
            <a:r>
              <a:rPr lang="en-US" dirty="0"/>
              <a:t>Must they have a valid teaching certificate to perform their duties?*</a:t>
            </a:r>
            <a:endParaRPr lang="en-US" dirty="0">
              <a:cs typeface="Calibri"/>
            </a:endParaRPr>
          </a:p>
          <a:p>
            <a:pPr marL="0" indent="0">
              <a:buNone/>
            </a:pPr>
            <a:r>
              <a:rPr lang="en-US" dirty="0"/>
              <a:t>   </a:t>
            </a:r>
            <a:r>
              <a:rPr lang="en-US" sz="2000" dirty="0"/>
              <a:t>*</a:t>
            </a:r>
            <a:r>
              <a:rPr lang="en-US" sz="2000" i="1" dirty="0"/>
              <a:t>Charter exception</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0AED0EF-D8B5-42A2-8A3A-E369734A0479}"/>
              </a:ext>
            </a:extLst>
          </p:cNvPr>
          <p:cNvSpPr>
            <a:spLocks noGrp="1"/>
          </p:cNvSpPr>
          <p:nvPr>
            <p:ph idx="13"/>
          </p:nvPr>
        </p:nvSpPr>
        <p:spPr>
          <a:xfrm>
            <a:off x="7077078" y="1148198"/>
            <a:ext cx="4615812" cy="4960938"/>
          </a:xfrm>
        </p:spPr>
        <p:txBody>
          <a:bodyPr anchor="t"/>
          <a:lstStyle/>
          <a:p>
            <a:pPr marL="0" indent="0">
              <a:buNone/>
            </a:pPr>
            <a:r>
              <a:rPr lang="en-US" b="1" dirty="0"/>
              <a:t>Positions NOT coded 087</a:t>
            </a:r>
          </a:p>
          <a:p>
            <a:pPr marL="0" indent="0">
              <a:buNone/>
            </a:pPr>
            <a:r>
              <a:rPr lang="en-US" sz="2000" i="1" dirty="0"/>
              <a:t>May also be in the classroom, but main job function is not providing regular instruction to students</a:t>
            </a:r>
          </a:p>
          <a:p>
            <a:pPr marL="0" indent="0">
              <a:buNone/>
            </a:pPr>
            <a:r>
              <a:rPr lang="en-US" dirty="0"/>
              <a:t>041 -</a:t>
            </a:r>
            <a:r>
              <a:rPr lang="en-US" dirty="0">
                <a:ea typeface="+mn-lt"/>
                <a:cs typeface="+mn-lt"/>
              </a:rPr>
              <a:t> </a:t>
            </a:r>
            <a:r>
              <a:rPr lang="en-US" dirty="0">
                <a:solidFill>
                  <a:schemeClr val="accent2"/>
                </a:solidFill>
                <a:ea typeface="+mn-lt"/>
                <a:cs typeface="+mn-lt"/>
              </a:rPr>
              <a:t>Teacher Facilitator</a:t>
            </a:r>
            <a:endParaRPr lang="en-US" dirty="0">
              <a:solidFill>
                <a:schemeClr val="accent2"/>
              </a:solidFill>
            </a:endParaRPr>
          </a:p>
          <a:p>
            <a:pPr marL="0" indent="0">
              <a:buNone/>
            </a:pPr>
            <a:r>
              <a:rPr lang="en-US" sz="2000" i="1" dirty="0">
                <a:cs typeface="Calibri"/>
              </a:rPr>
              <a:t>aka Instructional Coach, Instructional Specialist, Teacher Leader, Mentor Teacher</a:t>
            </a:r>
          </a:p>
          <a:p>
            <a:pPr marL="0" indent="0">
              <a:buNone/>
            </a:pPr>
            <a:r>
              <a:rPr lang="en-US" dirty="0"/>
              <a:t>114 - </a:t>
            </a:r>
            <a:r>
              <a:rPr lang="en-US" dirty="0">
                <a:solidFill>
                  <a:schemeClr val="accent2"/>
                </a:solidFill>
                <a:ea typeface="+mn-lt"/>
                <a:cs typeface="+mn-lt"/>
              </a:rPr>
              <a:t>Other Campus Exempt Professional Auxiliary</a:t>
            </a:r>
          </a:p>
          <a:p>
            <a:pPr marL="0" indent="0">
              <a:buNone/>
            </a:pPr>
            <a:endParaRPr lang="en-US" dirty="0"/>
          </a:p>
          <a:p>
            <a:pPr marL="0" indent="0">
              <a:buNone/>
            </a:pPr>
            <a:r>
              <a:rPr lang="en-US" dirty="0"/>
              <a:t>113 - </a:t>
            </a:r>
            <a:r>
              <a:rPr lang="en-US" dirty="0">
                <a:solidFill>
                  <a:schemeClr val="accent2"/>
                </a:solidFill>
                <a:ea typeface="+mn-lt"/>
                <a:cs typeface="+mn-lt"/>
              </a:rPr>
              <a:t>Other District Exempt Professional Auxiliary</a:t>
            </a:r>
          </a:p>
        </p:txBody>
      </p:sp>
    </p:spTree>
    <p:extLst>
      <p:ext uri="{BB962C8B-B14F-4D97-AF65-F5344CB8AC3E}">
        <p14:creationId xmlns:p14="http://schemas.microsoft.com/office/powerpoint/2010/main" val="38616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30A0-18FF-4EB7-B0ED-920A86637CE6}"/>
              </a:ext>
            </a:extLst>
          </p:cNvPr>
          <p:cNvSpPr>
            <a:spLocks noGrp="1"/>
          </p:cNvSpPr>
          <p:nvPr>
            <p:ph type="title"/>
          </p:nvPr>
        </p:nvSpPr>
        <p:spPr/>
        <p:txBody>
          <a:bodyPr/>
          <a:lstStyle/>
          <a:p>
            <a:r>
              <a:rPr lang="en-US"/>
              <a:t>Identifying Teachers in Atypical Roles</a:t>
            </a:r>
          </a:p>
        </p:txBody>
      </p:sp>
      <p:sp>
        <p:nvSpPr>
          <p:cNvPr id="3" name="Content Placeholder 2">
            <a:extLst>
              <a:ext uri="{FF2B5EF4-FFF2-40B4-BE49-F238E27FC236}">
                <a16:creationId xmlns:a16="http://schemas.microsoft.com/office/drawing/2014/main" id="{BD78C8B4-5DD9-4FFF-A6A4-8F8D9FDEC51B}"/>
              </a:ext>
            </a:extLst>
          </p:cNvPr>
          <p:cNvSpPr>
            <a:spLocks noGrp="1"/>
          </p:cNvSpPr>
          <p:nvPr>
            <p:ph idx="1"/>
          </p:nvPr>
        </p:nvSpPr>
        <p:spPr>
          <a:xfrm>
            <a:off x="1931931" y="1055914"/>
            <a:ext cx="4708356" cy="5802086"/>
          </a:xfrm>
        </p:spPr>
        <p:txBody>
          <a:bodyPr anchor="t"/>
          <a:lstStyle/>
          <a:p>
            <a:r>
              <a:rPr lang="en-US"/>
              <a:t>Who is responsible?</a:t>
            </a:r>
          </a:p>
          <a:p>
            <a:r>
              <a:rPr lang="en-US"/>
              <a:t>What happens when a teacher is not on the master schedule?</a:t>
            </a:r>
            <a:endParaRPr lang="en-US">
              <a:cs typeface="Calibri"/>
            </a:endParaRPr>
          </a:p>
          <a:p>
            <a:r>
              <a:rPr lang="en-US">
                <a:cs typeface="Calibri"/>
              </a:rPr>
              <a:t>If a teacher is on more than one campus, who is responsible? </a:t>
            </a:r>
          </a:p>
          <a:p>
            <a:r>
              <a:rPr lang="en-US">
                <a:cs typeface="Calibri"/>
              </a:rPr>
              <a:t>If a teacher is assigned to the district office, who is responsible?</a:t>
            </a:r>
          </a:p>
          <a:p>
            <a:r>
              <a:rPr lang="en-US"/>
              <a:t>Collaborative effort between, PEIMS, Campus, HR and Finance</a:t>
            </a:r>
            <a:endParaRPr lang="en-US">
              <a:cs typeface="Calibri"/>
            </a:endParaRPr>
          </a:p>
        </p:txBody>
      </p:sp>
      <p:pic>
        <p:nvPicPr>
          <p:cNvPr id="5" name="Picture 5" descr="A picture containing food&#10;&#10;Description automatically generated">
            <a:extLst>
              <a:ext uri="{FF2B5EF4-FFF2-40B4-BE49-F238E27FC236}">
                <a16:creationId xmlns:a16="http://schemas.microsoft.com/office/drawing/2014/main" id="{ED860D12-6ADF-4FAF-AC8E-A23AE1A42EF0}"/>
              </a:ext>
            </a:extLst>
          </p:cNvPr>
          <p:cNvPicPr>
            <a:picLocks noChangeAspect="1"/>
          </p:cNvPicPr>
          <p:nvPr/>
        </p:nvPicPr>
        <p:blipFill>
          <a:blip r:embed="rId3"/>
          <a:stretch>
            <a:fillRect/>
          </a:stretch>
        </p:blipFill>
        <p:spPr>
          <a:xfrm>
            <a:off x="7419833" y="1194184"/>
            <a:ext cx="3550692" cy="4958677"/>
          </a:xfrm>
          <a:prstGeom prst="rect">
            <a:avLst/>
          </a:prstGeom>
        </p:spPr>
      </p:pic>
    </p:spTree>
    <p:extLst>
      <p:ext uri="{BB962C8B-B14F-4D97-AF65-F5344CB8AC3E}">
        <p14:creationId xmlns:p14="http://schemas.microsoft.com/office/powerpoint/2010/main" val="61323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D43-8BA2-4609-BF45-70651E73D9B6}"/>
              </a:ext>
            </a:extLst>
          </p:cNvPr>
          <p:cNvSpPr>
            <a:spLocks noGrp="1"/>
          </p:cNvSpPr>
          <p:nvPr>
            <p:ph type="title"/>
          </p:nvPr>
        </p:nvSpPr>
        <p:spPr/>
        <p:txBody>
          <a:bodyPr>
            <a:normAutofit fontScale="90000"/>
          </a:bodyPr>
          <a:lstStyle/>
          <a:p>
            <a:r>
              <a:rPr lang="en-US"/>
              <a:t>Scenarios: Flower ISD, Centrally Assigned Teacher</a:t>
            </a:r>
          </a:p>
        </p:txBody>
      </p:sp>
      <p:sp>
        <p:nvSpPr>
          <p:cNvPr id="3" name="Content Placeholder 2">
            <a:extLst>
              <a:ext uri="{FF2B5EF4-FFF2-40B4-BE49-F238E27FC236}">
                <a16:creationId xmlns:a16="http://schemas.microsoft.com/office/drawing/2014/main" id="{181A66A2-3180-486A-8237-D2CDCFE8AB33}"/>
              </a:ext>
            </a:extLst>
          </p:cNvPr>
          <p:cNvSpPr>
            <a:spLocks noGrp="1"/>
          </p:cNvSpPr>
          <p:nvPr>
            <p:ph idx="1"/>
          </p:nvPr>
        </p:nvSpPr>
        <p:spPr>
          <a:xfrm>
            <a:off x="2058537" y="1253990"/>
            <a:ext cx="9398758" cy="4590174"/>
          </a:xfrm>
        </p:spPr>
        <p:txBody>
          <a:bodyPr anchor="t"/>
          <a:lstStyle/>
          <a:p>
            <a:r>
              <a:rPr lang="en-US" sz="3600" i="1"/>
              <a:t>Glenda has a Recognized designation for being a National Board Certified Teacher (NBCT). She provides dyslexia </a:t>
            </a:r>
            <a:r>
              <a:rPr lang="en-US" sz="3600" i="1">
                <a:solidFill>
                  <a:schemeClr val="accent2"/>
                </a:solidFill>
              </a:rPr>
              <a:t>instruction </a:t>
            </a:r>
            <a:r>
              <a:rPr lang="en-US" sz="3600" i="1"/>
              <a:t>at five campuses in her district. Students begin and exit the program at varying times based on progress. She </a:t>
            </a:r>
            <a:r>
              <a:rPr lang="en-US" sz="3600" i="1">
                <a:solidFill>
                  <a:schemeClr val="accent2"/>
                </a:solidFill>
              </a:rPr>
              <a:t>rotates </a:t>
            </a:r>
            <a:r>
              <a:rPr lang="en-US" sz="3600" i="1"/>
              <a:t>on a regular schedule, </a:t>
            </a:r>
            <a:r>
              <a:rPr lang="en-US" sz="3600" i="1">
                <a:solidFill>
                  <a:schemeClr val="accent2"/>
                </a:solidFill>
              </a:rPr>
              <a:t>pulls </a:t>
            </a:r>
            <a:r>
              <a:rPr lang="en-US" sz="3600" i="1"/>
              <a:t>students to work in the library or small classroom,  and takes attendance by hand. She is </a:t>
            </a:r>
            <a:r>
              <a:rPr lang="en-US" sz="3600" i="1">
                <a:solidFill>
                  <a:schemeClr val="accent2"/>
                </a:solidFill>
              </a:rPr>
              <a:t>not linked</a:t>
            </a:r>
            <a:r>
              <a:rPr lang="en-US" sz="3600" i="1"/>
              <a:t> to her students in PEIMS. Her supervisor is a district-level employee. </a:t>
            </a:r>
          </a:p>
        </p:txBody>
      </p:sp>
    </p:spTree>
    <p:extLst>
      <p:ext uri="{BB962C8B-B14F-4D97-AF65-F5344CB8AC3E}">
        <p14:creationId xmlns:p14="http://schemas.microsoft.com/office/powerpoint/2010/main" val="194826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2399-FFF6-46B9-846D-44F9133CF074}"/>
              </a:ext>
            </a:extLst>
          </p:cNvPr>
          <p:cNvSpPr>
            <a:spLocks noGrp="1"/>
          </p:cNvSpPr>
          <p:nvPr>
            <p:ph type="title"/>
          </p:nvPr>
        </p:nvSpPr>
        <p:spPr/>
        <p:txBody>
          <a:bodyPr/>
          <a:lstStyle/>
          <a:p>
            <a:r>
              <a:rPr lang="en-US"/>
              <a:t>Scenario Reporting:</a:t>
            </a:r>
          </a:p>
        </p:txBody>
      </p:sp>
      <p:sp>
        <p:nvSpPr>
          <p:cNvPr id="4" name="Content Placeholder 3">
            <a:extLst>
              <a:ext uri="{FF2B5EF4-FFF2-40B4-BE49-F238E27FC236}">
                <a16:creationId xmlns:a16="http://schemas.microsoft.com/office/drawing/2014/main" id="{E5830D04-312F-4414-8A8C-1C6B0815960D}"/>
              </a:ext>
            </a:extLst>
          </p:cNvPr>
          <p:cNvSpPr>
            <a:spLocks noGrp="1"/>
          </p:cNvSpPr>
          <p:nvPr>
            <p:ph idx="13"/>
          </p:nvPr>
        </p:nvSpPr>
        <p:spPr>
          <a:xfrm>
            <a:off x="716856" y="906582"/>
            <a:ext cx="11120185" cy="4351338"/>
          </a:xfrm>
        </p:spPr>
        <p:txBody>
          <a:bodyPr anchor="t"/>
          <a:lstStyle/>
          <a:p>
            <a:r>
              <a:rPr lang="en-US" dirty="0"/>
              <a:t>What should be reported in Winter Class Roster:</a:t>
            </a:r>
          </a:p>
          <a:p>
            <a:endParaRPr lang="en-US" dirty="0">
              <a:cs typeface="Calibri"/>
            </a:endParaRPr>
          </a:p>
          <a:p>
            <a:pPr marL="0" indent="0">
              <a:buNone/>
            </a:pPr>
            <a:r>
              <a:rPr lang="en-US" dirty="0">
                <a:cs typeface="Calibri"/>
              </a:rPr>
              <a:t>Glenda should be reported as a teacher (087) in Winter Class Roster.  </a:t>
            </a:r>
          </a:p>
          <a:p>
            <a:pPr marL="0" indent="0">
              <a:buNone/>
            </a:pPr>
            <a:r>
              <a:rPr lang="en-US" dirty="0">
                <a:cs typeface="Calibri"/>
              </a:rPr>
              <a:t>Additional guidance will be released on the nature of reporting.</a:t>
            </a:r>
            <a:endParaRPr lang="en-US"/>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pPr marL="0" indent="0">
              <a:buNone/>
            </a:pPr>
            <a:endParaRPr lang="en-US" sz="1600" dirty="0">
              <a:cs typeface="Calibri"/>
            </a:endParaRPr>
          </a:p>
        </p:txBody>
      </p:sp>
      <p:sp>
        <p:nvSpPr>
          <p:cNvPr id="9" name="TextBox 8">
            <a:extLst>
              <a:ext uri="{FF2B5EF4-FFF2-40B4-BE49-F238E27FC236}">
                <a16:creationId xmlns:a16="http://schemas.microsoft.com/office/drawing/2014/main" id="{60A75069-66FD-4D4C-B57B-0BEBA9EA8603}"/>
              </a:ext>
            </a:extLst>
          </p:cNvPr>
          <p:cNvSpPr txBox="1"/>
          <p:nvPr/>
        </p:nvSpPr>
        <p:spPr>
          <a:xfrm>
            <a:off x="1018905" y="3638158"/>
            <a:ext cx="103018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0D6CB9"/>
                </a:solidFill>
              </a:rPr>
              <a:t>Fiscal Impact: $3,000 - $9,000 </a:t>
            </a:r>
            <a:r>
              <a:rPr lang="en-US" sz="2800" b="1" dirty="0">
                <a:solidFill>
                  <a:schemeClr val="accent2"/>
                </a:solidFill>
              </a:rPr>
              <a:t>received </a:t>
            </a:r>
            <a:r>
              <a:rPr lang="en-US" sz="2800" dirty="0">
                <a:solidFill>
                  <a:srgbClr val="0D6CB9"/>
                </a:solidFill>
              </a:rPr>
              <a:t>by LEA.</a:t>
            </a:r>
            <a:endParaRPr lang="en-US" sz="2800" dirty="0">
              <a:cs typeface="Calibri" panose="020F0502020204030204"/>
            </a:endParaRPr>
          </a:p>
        </p:txBody>
      </p:sp>
    </p:spTree>
    <p:extLst>
      <p:ext uri="{BB962C8B-B14F-4D97-AF65-F5344CB8AC3E}">
        <p14:creationId xmlns:p14="http://schemas.microsoft.com/office/powerpoint/2010/main" val="85461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3D43-8BA2-4609-BF45-70651E73D9B6}"/>
              </a:ext>
            </a:extLst>
          </p:cNvPr>
          <p:cNvSpPr>
            <a:spLocks noGrp="1"/>
          </p:cNvSpPr>
          <p:nvPr>
            <p:ph type="title"/>
          </p:nvPr>
        </p:nvSpPr>
        <p:spPr/>
        <p:txBody>
          <a:bodyPr/>
          <a:lstStyle/>
          <a:p>
            <a:r>
              <a:rPr lang="en-US"/>
              <a:t>Scenarios: Flower ISD, Teacher Leader</a:t>
            </a:r>
          </a:p>
        </p:txBody>
      </p:sp>
      <p:sp>
        <p:nvSpPr>
          <p:cNvPr id="4" name="Content Placeholder 3">
            <a:extLst>
              <a:ext uri="{FF2B5EF4-FFF2-40B4-BE49-F238E27FC236}">
                <a16:creationId xmlns:a16="http://schemas.microsoft.com/office/drawing/2014/main" id="{BBD51097-D389-4ED1-A284-CA08E6B345A9}"/>
              </a:ext>
            </a:extLst>
          </p:cNvPr>
          <p:cNvSpPr>
            <a:spLocks noGrp="1"/>
          </p:cNvSpPr>
          <p:nvPr>
            <p:ph idx="13"/>
          </p:nvPr>
        </p:nvSpPr>
        <p:spPr>
          <a:xfrm>
            <a:off x="1993287" y="1094768"/>
            <a:ext cx="9546610" cy="4203488"/>
          </a:xfrm>
        </p:spPr>
        <p:txBody>
          <a:bodyPr anchor="t"/>
          <a:lstStyle/>
          <a:p>
            <a:r>
              <a:rPr lang="en-US" sz="3600" i="1"/>
              <a:t>Flower ISD hired Jarrod for a Teacher Leader position. Jarrod is a Master designated teacher. He provides </a:t>
            </a:r>
            <a:r>
              <a:rPr lang="en-US" sz="3600" i="1">
                <a:solidFill>
                  <a:schemeClr val="accent2"/>
                </a:solidFill>
              </a:rPr>
              <a:t>classroom support</a:t>
            </a:r>
            <a:r>
              <a:rPr lang="en-US" sz="3600" i="1"/>
              <a:t> to developing </a:t>
            </a:r>
            <a:r>
              <a:rPr lang="en-US" sz="3600" i="1">
                <a:solidFill>
                  <a:schemeClr val="accent2"/>
                </a:solidFill>
              </a:rPr>
              <a:t>teachers</a:t>
            </a:r>
            <a:r>
              <a:rPr lang="en-US" sz="3600" i="1"/>
              <a:t>. He </a:t>
            </a:r>
            <a:r>
              <a:rPr lang="en-US" sz="3600" i="1">
                <a:solidFill>
                  <a:schemeClr val="accent2"/>
                </a:solidFill>
              </a:rPr>
              <a:t>occasionally </a:t>
            </a:r>
            <a:r>
              <a:rPr lang="en-US" sz="3600" i="1"/>
              <a:t>works with students or </a:t>
            </a:r>
            <a:r>
              <a:rPr lang="en-US" sz="3600" i="1">
                <a:solidFill>
                  <a:schemeClr val="accent2"/>
                </a:solidFill>
              </a:rPr>
              <a:t>covers </a:t>
            </a:r>
            <a:r>
              <a:rPr lang="en-US" sz="3600" i="1"/>
              <a:t>classes for teachers to attend ARD meetings. His </a:t>
            </a:r>
            <a:r>
              <a:rPr lang="en-US" sz="3600" i="1">
                <a:solidFill>
                  <a:schemeClr val="accent2"/>
                </a:solidFill>
              </a:rPr>
              <a:t>primary function</a:t>
            </a:r>
            <a:r>
              <a:rPr lang="en-US" sz="3600" i="1"/>
              <a:t> is to </a:t>
            </a:r>
            <a:r>
              <a:rPr lang="en-US" sz="3600" i="1">
                <a:solidFill>
                  <a:schemeClr val="accent2"/>
                </a:solidFill>
              </a:rPr>
              <a:t>improve teacher performance</a:t>
            </a:r>
            <a:r>
              <a:rPr lang="en-US" sz="3600" i="1"/>
              <a:t> through observation and feedback cycles. His supervisor is the campus principal. </a:t>
            </a:r>
          </a:p>
        </p:txBody>
      </p:sp>
    </p:spTree>
    <p:extLst>
      <p:ext uri="{BB962C8B-B14F-4D97-AF65-F5344CB8AC3E}">
        <p14:creationId xmlns:p14="http://schemas.microsoft.com/office/powerpoint/2010/main" val="366564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2399-FFF6-46B9-846D-44F9133CF074}"/>
              </a:ext>
            </a:extLst>
          </p:cNvPr>
          <p:cNvSpPr>
            <a:spLocks noGrp="1"/>
          </p:cNvSpPr>
          <p:nvPr>
            <p:ph type="title"/>
          </p:nvPr>
        </p:nvSpPr>
        <p:spPr/>
        <p:txBody>
          <a:bodyPr/>
          <a:lstStyle/>
          <a:p>
            <a:r>
              <a:rPr lang="en-US"/>
              <a:t>Scenario Reporting:</a:t>
            </a:r>
          </a:p>
        </p:txBody>
      </p:sp>
      <p:sp>
        <p:nvSpPr>
          <p:cNvPr id="3" name="Content Placeholder 2">
            <a:extLst>
              <a:ext uri="{FF2B5EF4-FFF2-40B4-BE49-F238E27FC236}">
                <a16:creationId xmlns:a16="http://schemas.microsoft.com/office/drawing/2014/main" id="{48466913-AEE2-40B6-9C79-1E850274F4F3}"/>
              </a:ext>
            </a:extLst>
          </p:cNvPr>
          <p:cNvSpPr>
            <a:spLocks noGrp="1"/>
          </p:cNvSpPr>
          <p:nvPr>
            <p:ph idx="1"/>
          </p:nvPr>
        </p:nvSpPr>
        <p:spPr>
          <a:xfrm>
            <a:off x="280338" y="1443282"/>
            <a:ext cx="11177695" cy="4351338"/>
          </a:xfrm>
        </p:spPr>
        <p:txBody>
          <a:bodyPr anchor="t"/>
          <a:lstStyle/>
          <a:p>
            <a:r>
              <a:rPr lang="en-US"/>
              <a:t>What should be reported in Winter Class Roster:</a:t>
            </a:r>
          </a:p>
          <a:p>
            <a:pPr marL="0" indent="0">
              <a:buNone/>
            </a:pPr>
            <a:r>
              <a:rPr lang="en-US" b="1">
                <a:ea typeface="+mn-lt"/>
                <a:cs typeface="+mn-lt"/>
              </a:rPr>
              <a:t>Jarrod should not be reported in Class Roster since he does not provide student instruction.</a:t>
            </a:r>
          </a:p>
          <a:p>
            <a:pPr marL="0" indent="0">
              <a:buNone/>
            </a:pPr>
            <a:endParaRPr lang="en-US">
              <a:cs typeface="Calibri"/>
            </a:endParaRPr>
          </a:p>
          <a:p>
            <a:pPr marL="0" indent="0">
              <a:buNone/>
            </a:pPr>
            <a:r>
              <a:rPr lang="en-US">
                <a:cs typeface="Calibri"/>
              </a:rPr>
              <a:t>Fiscal Impact: $12,000-$32,000 received by LEA.  LEA is ineligible to receive funds. </a:t>
            </a:r>
          </a:p>
          <a:p>
            <a:endParaRPr lang="en-US">
              <a:cs typeface="Calibri"/>
            </a:endParaRPr>
          </a:p>
        </p:txBody>
      </p:sp>
    </p:spTree>
    <p:extLst>
      <p:ext uri="{BB962C8B-B14F-4D97-AF65-F5344CB8AC3E}">
        <p14:creationId xmlns:p14="http://schemas.microsoft.com/office/powerpoint/2010/main" val="188677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1E7A22-8A74-4988-978C-BC87CEFFC511}"/>
              </a:ext>
            </a:extLst>
          </p:cNvPr>
          <p:cNvSpPr>
            <a:spLocks noGrp="1"/>
          </p:cNvSpPr>
          <p:nvPr>
            <p:ph type="title"/>
          </p:nvPr>
        </p:nvSpPr>
        <p:spPr/>
        <p:txBody>
          <a:bodyPr/>
          <a:lstStyle/>
          <a:p>
            <a:r>
              <a:rPr lang="en-US"/>
              <a:t>Role ID 087 Complexities</a:t>
            </a:r>
          </a:p>
        </p:txBody>
      </p:sp>
      <p:sp>
        <p:nvSpPr>
          <p:cNvPr id="6" name="Content Placeholder 5">
            <a:extLst>
              <a:ext uri="{FF2B5EF4-FFF2-40B4-BE49-F238E27FC236}">
                <a16:creationId xmlns:a16="http://schemas.microsoft.com/office/drawing/2014/main" id="{D33F55E3-8F78-41D1-9878-7468A170D336}"/>
              </a:ext>
            </a:extLst>
          </p:cNvPr>
          <p:cNvSpPr>
            <a:spLocks noGrp="1"/>
          </p:cNvSpPr>
          <p:nvPr>
            <p:ph idx="1"/>
          </p:nvPr>
        </p:nvSpPr>
        <p:spPr>
          <a:xfrm>
            <a:off x="368910" y="1285423"/>
            <a:ext cx="5981090" cy="4462233"/>
          </a:xfrm>
        </p:spPr>
        <p:txBody>
          <a:bodyPr anchor="t"/>
          <a:lstStyle/>
          <a:p>
            <a:r>
              <a:rPr lang="en-US"/>
              <a:t>Depending on SIS, staff member may need an independent course built to show the values in TeacherSectionAssociationExtension.</a:t>
            </a:r>
            <a:endParaRPr lang="en-US">
              <a:cs typeface="Calibri"/>
            </a:endParaRPr>
          </a:p>
          <a:p>
            <a:r>
              <a:rPr lang="en-US">
                <a:cs typeface="Calibri"/>
              </a:rPr>
              <a:t>Staff member may need to be reported with multiple courses on multiple campuses.</a:t>
            </a:r>
          </a:p>
          <a:p>
            <a:r>
              <a:rPr lang="en-US">
                <a:cs typeface="Calibri"/>
              </a:rPr>
              <a:t>LEA must consider all certified staff members to determine if they provide regular instruction.</a:t>
            </a:r>
          </a:p>
        </p:txBody>
      </p:sp>
      <p:sp>
        <p:nvSpPr>
          <p:cNvPr id="7" name="Text Placeholder 6">
            <a:extLst>
              <a:ext uri="{FF2B5EF4-FFF2-40B4-BE49-F238E27FC236}">
                <a16:creationId xmlns:a16="http://schemas.microsoft.com/office/drawing/2014/main" id="{1E7590F6-338C-4CE3-A33F-DED4AE4D3F5D}"/>
              </a:ext>
            </a:extLst>
          </p:cNvPr>
          <p:cNvSpPr>
            <a:spLocks noGrp="1"/>
          </p:cNvSpPr>
          <p:nvPr>
            <p:ph type="body" sz="quarter" idx="13"/>
          </p:nvPr>
        </p:nvSpPr>
        <p:spPr>
          <a:xfrm>
            <a:off x="6428097" y="904580"/>
            <a:ext cx="5394993" cy="4982390"/>
          </a:xfrm>
        </p:spPr>
        <p:txBody>
          <a:bodyPr/>
          <a:lstStyle/>
          <a:p>
            <a:pPr marL="0" indent="0">
              <a:buNone/>
            </a:pPr>
            <a:r>
              <a:rPr lang="en-US"/>
              <a:t>TSDS PEIMS Guidance/Flowchart</a:t>
            </a:r>
          </a:p>
          <a:p>
            <a:pPr marL="0" indent="0">
              <a:buNone/>
            </a:pPr>
            <a:endParaRPr lang="en-US"/>
          </a:p>
        </p:txBody>
      </p:sp>
      <p:pic>
        <p:nvPicPr>
          <p:cNvPr id="3" name="Picture 3" descr="A close up of a card&#10;&#10;Description generated with high confidence">
            <a:extLst>
              <a:ext uri="{FF2B5EF4-FFF2-40B4-BE49-F238E27FC236}">
                <a16:creationId xmlns:a16="http://schemas.microsoft.com/office/drawing/2014/main" id="{8A2D209F-1AFB-4815-99B4-94CF31863340}"/>
              </a:ext>
            </a:extLst>
          </p:cNvPr>
          <p:cNvPicPr>
            <a:picLocks noChangeAspect="1"/>
          </p:cNvPicPr>
          <p:nvPr/>
        </p:nvPicPr>
        <p:blipFill>
          <a:blip r:embed="rId3"/>
          <a:stretch>
            <a:fillRect/>
          </a:stretch>
        </p:blipFill>
        <p:spPr>
          <a:xfrm>
            <a:off x="7143546" y="1456731"/>
            <a:ext cx="2457653" cy="4119616"/>
          </a:xfrm>
          <a:prstGeom prst="rect">
            <a:avLst/>
          </a:prstGeom>
        </p:spPr>
      </p:pic>
    </p:spTree>
    <p:extLst>
      <p:ext uri="{BB962C8B-B14F-4D97-AF65-F5344CB8AC3E}">
        <p14:creationId xmlns:p14="http://schemas.microsoft.com/office/powerpoint/2010/main" val="138941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Objectives </a:t>
            </a:r>
          </a:p>
        </p:txBody>
      </p:sp>
      <p:sp>
        <p:nvSpPr>
          <p:cNvPr id="2" name="Rectangle 1">
            <a:extLst>
              <a:ext uri="{FF2B5EF4-FFF2-40B4-BE49-F238E27FC236}">
                <a16:creationId xmlns:a16="http://schemas.microsoft.com/office/drawing/2014/main" id="{1D50916A-1E51-425D-B5F2-281DB2B6562D}"/>
              </a:ext>
            </a:extLst>
          </p:cNvPr>
          <p:cNvSpPr/>
          <p:nvPr/>
        </p:nvSpPr>
        <p:spPr>
          <a:xfrm>
            <a:off x="2251919" y="1671418"/>
            <a:ext cx="9530614" cy="1305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Understand the eligibility requirements and mechanics of TIA teacher designations</a:t>
            </a:r>
          </a:p>
        </p:txBody>
      </p:sp>
      <p:sp>
        <p:nvSpPr>
          <p:cNvPr id="5" name="Rectangle 4">
            <a:extLst>
              <a:ext uri="{FF2B5EF4-FFF2-40B4-BE49-F238E27FC236}">
                <a16:creationId xmlns:a16="http://schemas.microsoft.com/office/drawing/2014/main" id="{72FBA7EB-8039-4285-984F-4A2959B940F8}"/>
              </a:ext>
            </a:extLst>
          </p:cNvPr>
          <p:cNvSpPr/>
          <p:nvPr/>
        </p:nvSpPr>
        <p:spPr>
          <a:xfrm>
            <a:off x="2251919" y="3552972"/>
            <a:ext cx="9530614" cy="1351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Use guidance to correctly identify and code Role IDs for atypical teaching positions </a:t>
            </a:r>
          </a:p>
        </p:txBody>
      </p:sp>
    </p:spTree>
    <p:extLst>
      <p:ext uri="{BB962C8B-B14F-4D97-AF65-F5344CB8AC3E}">
        <p14:creationId xmlns:p14="http://schemas.microsoft.com/office/powerpoint/2010/main" val="3749499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B2DED7-5A67-451C-BDF8-4B9494CD1EE2}"/>
              </a:ext>
            </a:extLst>
          </p:cNvPr>
          <p:cNvSpPr>
            <a:spLocks noGrp="1"/>
          </p:cNvSpPr>
          <p:nvPr>
            <p:ph type="title"/>
          </p:nvPr>
        </p:nvSpPr>
        <p:spPr>
          <a:xfrm>
            <a:off x="712379" y="277407"/>
            <a:ext cx="11121657" cy="751350"/>
          </a:xfrm>
        </p:spPr>
        <p:txBody>
          <a:bodyPr/>
          <a:lstStyle/>
          <a:p>
            <a:r>
              <a:rPr lang="en-US" dirty="0"/>
              <a:t>Key Takeaways</a:t>
            </a:r>
          </a:p>
        </p:txBody>
      </p:sp>
      <p:sp>
        <p:nvSpPr>
          <p:cNvPr id="6" name="Content Placeholder 5">
            <a:extLst>
              <a:ext uri="{FF2B5EF4-FFF2-40B4-BE49-F238E27FC236}">
                <a16:creationId xmlns:a16="http://schemas.microsoft.com/office/drawing/2014/main" id="{EEAC5BB9-0B75-41CE-95A3-D31ADEB06563}"/>
              </a:ext>
            </a:extLst>
          </p:cNvPr>
          <p:cNvSpPr>
            <a:spLocks noGrp="1"/>
          </p:cNvSpPr>
          <p:nvPr>
            <p:ph idx="1"/>
          </p:nvPr>
        </p:nvSpPr>
        <p:spPr>
          <a:xfrm>
            <a:off x="712379" y="1285424"/>
            <a:ext cx="9944331" cy="4351338"/>
          </a:xfrm>
        </p:spPr>
        <p:txBody>
          <a:bodyPr anchor="t"/>
          <a:lstStyle/>
          <a:p>
            <a:r>
              <a:rPr lang="en-US" dirty="0"/>
              <a:t>Teacher Incentive Allotment funding is dependent on accurate reporting in Winter Class Roster.</a:t>
            </a:r>
          </a:p>
          <a:p>
            <a:endParaRPr lang="en-US" dirty="0"/>
          </a:p>
          <a:p>
            <a:r>
              <a:rPr lang="en-US" dirty="0"/>
              <a:t>Atypical teaching positions may require more investigation prior to assigning Role ID 087.</a:t>
            </a:r>
            <a:endParaRPr lang="en-US" dirty="0">
              <a:cs typeface="Calibri"/>
            </a:endParaRPr>
          </a:p>
          <a:p>
            <a:endParaRPr lang="en-US" dirty="0"/>
          </a:p>
          <a:p>
            <a:r>
              <a:rPr lang="en-US" dirty="0"/>
              <a:t>Teachers providing instruction to students must be coded 087 in Winter Class Roster and tied to the campuses they serve.</a:t>
            </a:r>
          </a:p>
        </p:txBody>
      </p:sp>
    </p:spTree>
    <p:extLst>
      <p:ext uri="{BB962C8B-B14F-4D97-AF65-F5344CB8AC3E}">
        <p14:creationId xmlns:p14="http://schemas.microsoft.com/office/powerpoint/2010/main" val="171749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AA7F-C1EC-4F2C-B661-B172B6958857}"/>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22860D7B-BE3D-4ED0-8844-A3DC001E67DE}"/>
              </a:ext>
            </a:extLst>
          </p:cNvPr>
          <p:cNvSpPr>
            <a:spLocks noGrp="1"/>
          </p:cNvSpPr>
          <p:nvPr>
            <p:ph idx="1"/>
          </p:nvPr>
        </p:nvSpPr>
        <p:spPr>
          <a:xfrm>
            <a:off x="1863066" y="1622260"/>
            <a:ext cx="8988726" cy="4351338"/>
          </a:xfrm>
        </p:spPr>
        <p:txBody>
          <a:bodyPr anchor="t"/>
          <a:lstStyle/>
          <a:p>
            <a:pPr marL="0" indent="0">
              <a:buNone/>
            </a:pPr>
            <a:r>
              <a:rPr lang="en-US">
                <a:solidFill>
                  <a:srgbClr val="C00000"/>
                </a:solidFill>
              </a:rPr>
              <a:t> </a:t>
            </a:r>
            <a:r>
              <a:rPr lang="en-US" dirty="0">
                <a:solidFill>
                  <a:srgbClr val="C00000"/>
                </a:solidFill>
              </a:rPr>
              <a:t> </a:t>
            </a:r>
            <a:r>
              <a:rPr lang="en-US">
                <a:solidFill>
                  <a:srgbClr val="C00000"/>
                </a:solidFill>
                <a:hlinkClick r:id="rId3"/>
              </a:rPr>
              <a:t>Today’s Deck</a:t>
            </a:r>
            <a:endParaRPr lang="en-US" dirty="0">
              <a:solidFill>
                <a:srgbClr val="C00000"/>
              </a:solidFill>
            </a:endParaRPr>
          </a:p>
          <a:p>
            <a:pPr marL="0" indent="0">
              <a:buNone/>
            </a:pPr>
            <a:endParaRPr lang="en-US" sz="3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a:t> </a:t>
            </a:r>
            <a:r>
              <a:rPr lang="en-US" dirty="0"/>
              <a:t> TIATexas.org</a:t>
            </a:r>
            <a:endParaRPr lang="en-US">
              <a:cs typeface="Calibri"/>
            </a:endParaRPr>
          </a:p>
          <a:p>
            <a:pPr marL="0" indent="0">
              <a:buNone/>
            </a:pPr>
            <a:endParaRPr lang="en-US">
              <a:cs typeface="Calibri"/>
            </a:endParaRPr>
          </a:p>
          <a:p>
            <a:pPr marL="0" indent="0">
              <a:buNone/>
            </a:pPr>
            <a:endParaRPr lang="en-US" dirty="0"/>
          </a:p>
          <a:p>
            <a:pPr marL="0" indent="0">
              <a:buNone/>
            </a:pPr>
            <a:endParaRPr lang="en-US" dirty="0"/>
          </a:p>
        </p:txBody>
      </p:sp>
      <p:sp>
        <p:nvSpPr>
          <p:cNvPr id="6" name="Content Placeholder 2">
            <a:extLst>
              <a:ext uri="{FF2B5EF4-FFF2-40B4-BE49-F238E27FC236}">
                <a16:creationId xmlns:a16="http://schemas.microsoft.com/office/drawing/2014/main" id="{0FB5461B-0746-4AE5-9DE7-F1CFE4072344}"/>
              </a:ext>
            </a:extLst>
          </p:cNvPr>
          <p:cNvSpPr txBox="1">
            <a:spLocks/>
          </p:cNvSpPr>
          <p:nvPr/>
        </p:nvSpPr>
        <p:spPr>
          <a:xfrm>
            <a:off x="1979900" y="4027168"/>
            <a:ext cx="3138363" cy="75135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t>Questions? </a:t>
            </a:r>
            <a:r>
              <a:rPr lang="en-US">
                <a:hlinkClick r:id="rId4"/>
              </a:rPr>
              <a:t>TIA@tea.Texas.gov</a:t>
            </a:r>
            <a:r>
              <a:rPr lang="en-US"/>
              <a:t> </a:t>
            </a:r>
          </a:p>
          <a:p>
            <a:endParaRPr lang="en-US" sz="2000"/>
          </a:p>
          <a:p>
            <a:endParaRPr lang="en-US" sz="2000"/>
          </a:p>
          <a:p>
            <a:pPr marL="0" indent="0">
              <a:buFont typeface="Wingdings" panose="05000000000000000000" pitchFamily="2" charset="2"/>
              <a:buNone/>
            </a:pPr>
            <a:endParaRPr lang="en-US" sz="2000"/>
          </a:p>
        </p:txBody>
      </p:sp>
    </p:spTree>
    <p:extLst>
      <p:ext uri="{BB962C8B-B14F-4D97-AF65-F5344CB8AC3E}">
        <p14:creationId xmlns:p14="http://schemas.microsoft.com/office/powerpoint/2010/main" val="272485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CF36-3AD8-42E1-97C2-277DFD779F6D}"/>
              </a:ext>
            </a:extLst>
          </p:cNvPr>
          <p:cNvSpPr>
            <a:spLocks noGrp="1"/>
          </p:cNvSpPr>
          <p:nvPr>
            <p:ph type="title"/>
          </p:nvPr>
        </p:nvSpPr>
        <p:spPr/>
        <p:txBody>
          <a:bodyPr/>
          <a:lstStyle/>
          <a:p>
            <a:r>
              <a:rPr lang="en-US"/>
              <a:t>Teacher Incentive Allotment Theory of Action</a:t>
            </a:r>
          </a:p>
        </p:txBody>
      </p:sp>
      <p:sp>
        <p:nvSpPr>
          <p:cNvPr id="3" name="Content Placeholder 2">
            <a:extLst>
              <a:ext uri="{FF2B5EF4-FFF2-40B4-BE49-F238E27FC236}">
                <a16:creationId xmlns:a16="http://schemas.microsoft.com/office/drawing/2014/main" id="{A22180CB-CA6F-41D5-A315-C44B863246F7}"/>
              </a:ext>
            </a:extLst>
          </p:cNvPr>
          <p:cNvSpPr>
            <a:spLocks noGrp="1"/>
          </p:cNvSpPr>
          <p:nvPr>
            <p:ph idx="1"/>
          </p:nvPr>
        </p:nvSpPr>
        <p:spPr/>
        <p:txBody>
          <a:bodyPr/>
          <a:lstStyle/>
          <a:p>
            <a:pPr marL="0" indent="0" algn="ctr">
              <a:buNone/>
            </a:pPr>
            <a:r>
              <a:rPr lang="en-US">
                <a:solidFill>
                  <a:schemeClr val="bg2">
                    <a:lumMod val="25000"/>
                  </a:schemeClr>
                </a:solidFill>
              </a:rPr>
              <a:t>“In addition to helping </a:t>
            </a:r>
            <a:r>
              <a:rPr lang="en-US" b="1">
                <a:solidFill>
                  <a:schemeClr val="accent5"/>
                </a:solidFill>
              </a:rPr>
              <a:t>attract and keep their effective educators </a:t>
            </a:r>
            <a:r>
              <a:rPr lang="en-US">
                <a:solidFill>
                  <a:schemeClr val="bg2">
                    <a:lumMod val="25000"/>
                  </a:schemeClr>
                </a:solidFill>
              </a:rPr>
              <a:t>in the classroom, public schools implementing these systems would be able to identify their more effective educators and then provide </a:t>
            </a:r>
            <a:r>
              <a:rPr lang="en-US" b="1">
                <a:solidFill>
                  <a:schemeClr val="accent5"/>
                </a:solidFill>
              </a:rPr>
              <a:t>incentives for them to teach at their most challenged campuses, </a:t>
            </a:r>
            <a:r>
              <a:rPr lang="en-US">
                <a:solidFill>
                  <a:schemeClr val="bg2">
                    <a:lumMod val="25000"/>
                  </a:schemeClr>
                </a:solidFill>
              </a:rPr>
              <a:t>increasing the equitable distribution of effective educators.”</a:t>
            </a:r>
          </a:p>
          <a:p>
            <a:pPr algn="ctr"/>
            <a:endParaRPr lang="en-US">
              <a:solidFill>
                <a:schemeClr val="bg2">
                  <a:lumMod val="25000"/>
                </a:schemeClr>
              </a:solidFill>
            </a:endParaRPr>
          </a:p>
          <a:p>
            <a:pPr marL="0" indent="0" algn="r">
              <a:buNone/>
            </a:pPr>
            <a:r>
              <a:rPr lang="en-US">
                <a:solidFill>
                  <a:schemeClr val="bg2">
                    <a:lumMod val="25000"/>
                  </a:schemeClr>
                </a:solidFill>
              </a:rPr>
              <a:t>- Texas Commission on Public School Finance</a:t>
            </a:r>
          </a:p>
          <a:p>
            <a:pPr marL="0" indent="0">
              <a:buNone/>
            </a:pPr>
            <a:endParaRPr lang="en-US"/>
          </a:p>
        </p:txBody>
      </p:sp>
    </p:spTree>
    <p:extLst>
      <p:ext uri="{BB962C8B-B14F-4D97-AF65-F5344CB8AC3E}">
        <p14:creationId xmlns:p14="http://schemas.microsoft.com/office/powerpoint/2010/main" val="127945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77A3-EF4B-45E6-811C-ED0A3417B92B}"/>
              </a:ext>
            </a:extLst>
          </p:cNvPr>
          <p:cNvSpPr>
            <a:spLocks noGrp="1"/>
          </p:cNvSpPr>
          <p:nvPr>
            <p:ph type="title"/>
          </p:nvPr>
        </p:nvSpPr>
        <p:spPr/>
        <p:txBody>
          <a:bodyPr/>
          <a:lstStyle/>
          <a:p>
            <a:r>
              <a:rPr lang="en-US"/>
              <a:t>Key Points: Teacher Incentive Allotment (TIA)</a:t>
            </a:r>
          </a:p>
        </p:txBody>
      </p:sp>
      <p:sp>
        <p:nvSpPr>
          <p:cNvPr id="4" name="Rectangle: Rounded Corners 3">
            <a:extLst>
              <a:ext uri="{FF2B5EF4-FFF2-40B4-BE49-F238E27FC236}">
                <a16:creationId xmlns:a16="http://schemas.microsoft.com/office/drawing/2014/main" id="{97028D0D-69EC-4E6D-B544-328316D7C82D}"/>
              </a:ext>
            </a:extLst>
          </p:cNvPr>
          <p:cNvSpPr/>
          <p:nvPr/>
        </p:nvSpPr>
        <p:spPr>
          <a:xfrm>
            <a:off x="364295" y="3003391"/>
            <a:ext cx="11434439" cy="837779"/>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16B1E05-9079-4B83-97A6-41655BF63C03}"/>
              </a:ext>
            </a:extLst>
          </p:cNvPr>
          <p:cNvSpPr/>
          <p:nvPr/>
        </p:nvSpPr>
        <p:spPr>
          <a:xfrm>
            <a:off x="364294" y="4051727"/>
            <a:ext cx="11434439" cy="837779"/>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D2C0AFC-3443-4A4F-AC17-6E21FD0C8690}"/>
              </a:ext>
            </a:extLst>
          </p:cNvPr>
          <p:cNvSpPr/>
          <p:nvPr/>
        </p:nvSpPr>
        <p:spPr>
          <a:xfrm>
            <a:off x="370177" y="5141776"/>
            <a:ext cx="11434439" cy="837779"/>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54222323-2950-4D28-9C21-E5CCB9586A7B}"/>
              </a:ext>
            </a:extLst>
          </p:cNvPr>
          <p:cNvSpPr/>
          <p:nvPr/>
        </p:nvSpPr>
        <p:spPr>
          <a:xfrm>
            <a:off x="364294" y="904529"/>
            <a:ext cx="11434439" cy="837779"/>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0F4CDD33-B216-49F1-BA24-092D50DD7636}"/>
              </a:ext>
            </a:extLst>
          </p:cNvPr>
          <p:cNvSpPr/>
          <p:nvPr/>
        </p:nvSpPr>
        <p:spPr>
          <a:xfrm>
            <a:off x="364295" y="1955725"/>
            <a:ext cx="11434439" cy="803247"/>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1F103C88-E776-4ACB-A092-A2013D720A43}"/>
              </a:ext>
            </a:extLst>
          </p:cNvPr>
          <p:cNvSpPr/>
          <p:nvPr/>
        </p:nvSpPr>
        <p:spPr>
          <a:xfrm>
            <a:off x="354278" y="1882098"/>
            <a:ext cx="1359157" cy="967807"/>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1F05588-FD81-43CC-B9A0-EAABBEE55C23}"/>
              </a:ext>
            </a:extLst>
          </p:cNvPr>
          <p:cNvSpPr/>
          <p:nvPr/>
        </p:nvSpPr>
        <p:spPr>
          <a:xfrm>
            <a:off x="354278" y="2943309"/>
            <a:ext cx="1359157" cy="967807"/>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1960B76-4FA6-4C81-89BC-8AB458A77282}"/>
              </a:ext>
            </a:extLst>
          </p:cNvPr>
          <p:cNvSpPr/>
          <p:nvPr/>
        </p:nvSpPr>
        <p:spPr>
          <a:xfrm>
            <a:off x="332078" y="3985857"/>
            <a:ext cx="1359157" cy="96780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159DA973-B1CC-43F1-A89B-F5D66950CB23}"/>
              </a:ext>
            </a:extLst>
          </p:cNvPr>
          <p:cNvSpPr/>
          <p:nvPr/>
        </p:nvSpPr>
        <p:spPr>
          <a:xfrm>
            <a:off x="332078" y="5035467"/>
            <a:ext cx="1359157" cy="96674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6">
            <a:extLst>
              <a:ext uri="{FF2B5EF4-FFF2-40B4-BE49-F238E27FC236}">
                <a16:creationId xmlns:a16="http://schemas.microsoft.com/office/drawing/2014/main" id="{C24EA529-A047-4CCD-BD99-631CDF27DE01}"/>
              </a:ext>
            </a:extLst>
          </p:cNvPr>
          <p:cNvSpPr txBox="1">
            <a:spLocks/>
          </p:cNvSpPr>
          <p:nvPr/>
        </p:nvSpPr>
        <p:spPr>
          <a:xfrm>
            <a:off x="1815677" y="2195858"/>
            <a:ext cx="9838729" cy="43912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mj-lt"/>
                <a:cs typeface="Arial"/>
              </a:rPr>
              <a:t>LEAs will receive $3-32K annually per designated teacher </a:t>
            </a:r>
          </a:p>
        </p:txBody>
      </p:sp>
      <p:sp>
        <p:nvSpPr>
          <p:cNvPr id="14" name="Rectangle 13">
            <a:extLst>
              <a:ext uri="{FF2B5EF4-FFF2-40B4-BE49-F238E27FC236}">
                <a16:creationId xmlns:a16="http://schemas.microsoft.com/office/drawing/2014/main" id="{F1D3019D-DD49-41B5-A7FF-B5AAD131AD38}"/>
              </a:ext>
            </a:extLst>
          </p:cNvPr>
          <p:cNvSpPr/>
          <p:nvPr/>
        </p:nvSpPr>
        <p:spPr>
          <a:xfrm>
            <a:off x="1836122" y="4090587"/>
            <a:ext cx="9838521" cy="830997"/>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Light" panose="020F0302020204030204"/>
                <a:ea typeface="+mn-ea"/>
                <a:cs typeface="Arial"/>
              </a:rPr>
              <a:t>LEAs must use at least 90% of funds on teacher compensation on designated teacher’s campus</a:t>
            </a:r>
            <a:endParaRPr kumimoji="0" lang="en-US" sz="2400" b="0" i="0" u="none" strike="noStrike" kern="1200" cap="none" spc="0" normalizeH="0" baseline="0" noProof="0">
              <a:ln>
                <a:noFill/>
              </a:ln>
              <a:solidFill>
                <a:prstClr val="white"/>
              </a:solidFill>
              <a:effectLst/>
              <a:uLnTx/>
              <a:uFillTx/>
              <a:latin typeface="Calibri Light" panose="020F0302020204030204"/>
              <a:ea typeface="+mn-ea"/>
              <a:cs typeface="Arial" panose="020B0604020202020204" pitchFamily="34" charset="0"/>
            </a:endParaRPr>
          </a:p>
        </p:txBody>
      </p:sp>
      <p:sp>
        <p:nvSpPr>
          <p:cNvPr id="15" name="Rectangle 14">
            <a:extLst>
              <a:ext uri="{FF2B5EF4-FFF2-40B4-BE49-F238E27FC236}">
                <a16:creationId xmlns:a16="http://schemas.microsoft.com/office/drawing/2014/main" id="{57C13F69-8442-4447-BC2D-8E67FD7F61DA}"/>
              </a:ext>
            </a:extLst>
          </p:cNvPr>
          <p:cNvSpPr/>
          <p:nvPr/>
        </p:nvSpPr>
        <p:spPr>
          <a:xfrm>
            <a:off x="1862329" y="5184713"/>
            <a:ext cx="961833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Light" panose="020F0302020204030204"/>
                <a:ea typeface="+mn-ea"/>
                <a:cs typeface="Arial" panose="020B0604020202020204" pitchFamily="34" charset="0"/>
              </a:rPr>
              <a:t>5-year designation validity, regardless of teacher placement (subject, school, LEA)</a:t>
            </a:r>
          </a:p>
        </p:txBody>
      </p:sp>
      <p:sp>
        <p:nvSpPr>
          <p:cNvPr id="16" name="Rectangle 15">
            <a:extLst>
              <a:ext uri="{FF2B5EF4-FFF2-40B4-BE49-F238E27FC236}">
                <a16:creationId xmlns:a16="http://schemas.microsoft.com/office/drawing/2014/main" id="{1140610A-5262-4392-A32B-76D14BF41C0D}"/>
              </a:ext>
            </a:extLst>
          </p:cNvPr>
          <p:cNvSpPr/>
          <p:nvPr/>
        </p:nvSpPr>
        <p:spPr>
          <a:xfrm>
            <a:off x="1836122" y="920968"/>
            <a:ext cx="927015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Light" panose="020F0302020204030204"/>
                <a:ea typeface="+mn-ea"/>
                <a:cs typeface="Arial" panose="020B0604020202020204" pitchFamily="34" charset="0"/>
              </a:rPr>
              <a:t>3 new designations (Master, Exemplary, Recognized) based on teacher effectiveness, added to teacher’s SBEC certificate </a:t>
            </a:r>
          </a:p>
        </p:txBody>
      </p:sp>
      <p:sp>
        <p:nvSpPr>
          <p:cNvPr id="17" name="Rectangle 16">
            <a:extLst>
              <a:ext uri="{FF2B5EF4-FFF2-40B4-BE49-F238E27FC236}">
                <a16:creationId xmlns:a16="http://schemas.microsoft.com/office/drawing/2014/main" id="{51C83DD8-8E31-48BC-BF87-C831C7D14C86}"/>
              </a:ext>
            </a:extLst>
          </p:cNvPr>
          <p:cNvSpPr/>
          <p:nvPr/>
        </p:nvSpPr>
        <p:spPr>
          <a:xfrm>
            <a:off x="1815677" y="3216955"/>
            <a:ext cx="9838521" cy="461665"/>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Light" panose="020F0302020204030204"/>
                <a:ea typeface="+mn-ea"/>
                <a:cs typeface="Arial"/>
              </a:rPr>
              <a:t>Greater funding for designated teachers on high-needs and/or rural campuses</a:t>
            </a:r>
          </a:p>
        </p:txBody>
      </p:sp>
      <p:sp>
        <p:nvSpPr>
          <p:cNvPr id="18" name="Rectangle: Rounded Corners 17">
            <a:extLst>
              <a:ext uri="{FF2B5EF4-FFF2-40B4-BE49-F238E27FC236}">
                <a16:creationId xmlns:a16="http://schemas.microsoft.com/office/drawing/2014/main" id="{CBFE2791-4260-4E7D-BDD3-D8168F22FB49}"/>
              </a:ext>
            </a:extLst>
          </p:cNvPr>
          <p:cNvSpPr/>
          <p:nvPr/>
        </p:nvSpPr>
        <p:spPr>
          <a:xfrm>
            <a:off x="358015" y="828655"/>
            <a:ext cx="1359157" cy="967807"/>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9BBE27E1-B227-4B64-8514-37D10DAA902F}"/>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7802" y="3086752"/>
            <a:ext cx="797648" cy="753144"/>
          </a:xfrm>
          <a:prstGeom prst="rect">
            <a:avLst/>
          </a:prstGeom>
        </p:spPr>
      </p:pic>
      <p:pic>
        <p:nvPicPr>
          <p:cNvPr id="20" name="Graphic 19" descr="Diploma">
            <a:extLst>
              <a:ext uri="{FF2B5EF4-FFF2-40B4-BE49-F238E27FC236}">
                <a16:creationId xmlns:a16="http://schemas.microsoft.com/office/drawing/2014/main" id="{E8F6BDD5-5BDC-45B4-A60A-E564E27C03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687" y="891520"/>
            <a:ext cx="914400" cy="914400"/>
          </a:xfrm>
          <a:prstGeom prst="rect">
            <a:avLst/>
          </a:prstGeom>
        </p:spPr>
      </p:pic>
      <p:pic>
        <p:nvPicPr>
          <p:cNvPr id="21" name="Graphic 20" descr="Money">
            <a:extLst>
              <a:ext uri="{FF2B5EF4-FFF2-40B4-BE49-F238E27FC236}">
                <a16:creationId xmlns:a16="http://schemas.microsoft.com/office/drawing/2014/main" id="{D9B428B3-0D41-4069-99BB-5210A160E9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456" y="1880055"/>
            <a:ext cx="914400" cy="914400"/>
          </a:xfrm>
          <a:prstGeom prst="rect">
            <a:avLst/>
          </a:prstGeom>
        </p:spPr>
      </p:pic>
      <p:pic>
        <p:nvPicPr>
          <p:cNvPr id="22" name="Graphic 21" descr="Chevron arrows">
            <a:extLst>
              <a:ext uri="{FF2B5EF4-FFF2-40B4-BE49-F238E27FC236}">
                <a16:creationId xmlns:a16="http://schemas.microsoft.com/office/drawing/2014/main" id="{853CD5F9-3166-4708-B9A9-772448F21B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1222" y="5080528"/>
            <a:ext cx="914400" cy="914400"/>
          </a:xfrm>
          <a:prstGeom prst="rect">
            <a:avLst/>
          </a:prstGeom>
        </p:spPr>
      </p:pic>
      <p:pic>
        <p:nvPicPr>
          <p:cNvPr id="23" name="Graphic 22" descr="Gauge">
            <a:extLst>
              <a:ext uri="{FF2B5EF4-FFF2-40B4-BE49-F238E27FC236}">
                <a16:creationId xmlns:a16="http://schemas.microsoft.com/office/drawing/2014/main" id="{32A4B77F-7D2D-466E-9E01-4A162B6496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6656" y="3994932"/>
            <a:ext cx="914400" cy="914400"/>
          </a:xfrm>
          <a:prstGeom prst="rect">
            <a:avLst/>
          </a:prstGeom>
        </p:spPr>
      </p:pic>
    </p:spTree>
    <p:extLst>
      <p:ext uri="{BB962C8B-B14F-4D97-AF65-F5344CB8AC3E}">
        <p14:creationId xmlns:p14="http://schemas.microsoft.com/office/powerpoint/2010/main" val="18926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build="p"/>
      <p:bldP spid="14"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4AA33-5CD9-4460-BD3A-720F2CE91624}"/>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l="7311" t="4704" r="5215" b="4865"/>
          <a:stretch/>
        </p:blipFill>
        <p:spPr>
          <a:xfrm>
            <a:off x="4283242" y="1128562"/>
            <a:ext cx="3339967" cy="4600876"/>
          </a:xfrm>
          <a:prstGeom prst="rect">
            <a:avLst/>
          </a:prstGeom>
        </p:spPr>
      </p:pic>
      <p:sp>
        <p:nvSpPr>
          <p:cNvPr id="2" name="Title 1">
            <a:extLst>
              <a:ext uri="{FF2B5EF4-FFF2-40B4-BE49-F238E27FC236}">
                <a16:creationId xmlns:a16="http://schemas.microsoft.com/office/drawing/2014/main" id="{7661C226-2947-4292-9D1E-B0DB7672DF35}"/>
              </a:ext>
            </a:extLst>
          </p:cNvPr>
          <p:cNvSpPr>
            <a:spLocks noGrp="1"/>
          </p:cNvSpPr>
          <p:nvPr>
            <p:ph type="title"/>
          </p:nvPr>
        </p:nvSpPr>
        <p:spPr/>
        <p:txBody>
          <a:bodyPr/>
          <a:lstStyle/>
          <a:p>
            <a:r>
              <a:rPr lang="en-US"/>
              <a:t>Two Pathways to Earn Designations</a:t>
            </a:r>
          </a:p>
        </p:txBody>
      </p:sp>
      <p:sp>
        <p:nvSpPr>
          <p:cNvPr id="5" name="Content Placeholder 4">
            <a:extLst>
              <a:ext uri="{FF2B5EF4-FFF2-40B4-BE49-F238E27FC236}">
                <a16:creationId xmlns:a16="http://schemas.microsoft.com/office/drawing/2014/main" id="{7D83D07E-C753-4E35-AEC6-F27A22B5CED9}"/>
              </a:ext>
            </a:extLst>
          </p:cNvPr>
          <p:cNvSpPr>
            <a:spLocks noGrp="1"/>
          </p:cNvSpPr>
          <p:nvPr>
            <p:ph idx="1"/>
          </p:nvPr>
        </p:nvSpPr>
        <p:spPr>
          <a:xfrm>
            <a:off x="7540336" y="1456701"/>
            <a:ext cx="4523763" cy="3433917"/>
          </a:xfrm>
        </p:spPr>
        <p:txBody>
          <a:bodyPr/>
          <a:lstStyle/>
          <a:p>
            <a:pPr marL="0" indent="0">
              <a:buNone/>
            </a:pPr>
            <a:r>
              <a:rPr lang="en-US" b="1" u="sng"/>
              <a:t>Local Optional Teacher Designation System</a:t>
            </a:r>
          </a:p>
          <a:p>
            <a:r>
              <a:rPr lang="en-US"/>
              <a:t>District-created system </a:t>
            </a:r>
          </a:p>
          <a:p>
            <a:r>
              <a:rPr lang="en-US"/>
              <a:t>District system is approved </a:t>
            </a:r>
          </a:p>
          <a:p>
            <a:r>
              <a:rPr lang="en-US"/>
              <a:t>District determines and issues teacher designations</a:t>
            </a:r>
          </a:p>
          <a:p>
            <a:endParaRPr lang="en-US"/>
          </a:p>
        </p:txBody>
      </p:sp>
      <p:sp>
        <p:nvSpPr>
          <p:cNvPr id="6" name="Content Placeholder 5">
            <a:extLst>
              <a:ext uri="{FF2B5EF4-FFF2-40B4-BE49-F238E27FC236}">
                <a16:creationId xmlns:a16="http://schemas.microsoft.com/office/drawing/2014/main" id="{2EB6EC66-1936-4E99-9761-0F698229F57A}"/>
              </a:ext>
            </a:extLst>
          </p:cNvPr>
          <p:cNvSpPr>
            <a:spLocks noGrp="1"/>
          </p:cNvSpPr>
          <p:nvPr>
            <p:ph idx="13"/>
          </p:nvPr>
        </p:nvSpPr>
        <p:spPr>
          <a:xfrm>
            <a:off x="368011" y="1549862"/>
            <a:ext cx="4951974" cy="2872722"/>
          </a:xfrm>
        </p:spPr>
        <p:txBody>
          <a:bodyPr anchor="t"/>
          <a:lstStyle/>
          <a:p>
            <a:pPr marL="0" indent="0">
              <a:buNone/>
            </a:pPr>
            <a:r>
              <a:rPr lang="en-US" b="1" u="sng"/>
              <a:t>National Board Certification</a:t>
            </a:r>
          </a:p>
          <a:p>
            <a:r>
              <a:rPr lang="en-US"/>
              <a:t>Individual teacher achieves National Board Certification</a:t>
            </a:r>
          </a:p>
          <a:p>
            <a:r>
              <a:rPr lang="en-US"/>
              <a:t>Districts may choose to support cohorts of National Board candidates.</a:t>
            </a:r>
            <a:endParaRPr lang="en-US">
              <a:cs typeface="Calibri"/>
            </a:endParaRPr>
          </a:p>
        </p:txBody>
      </p:sp>
      <p:sp>
        <p:nvSpPr>
          <p:cNvPr id="3" name="TextBox 2">
            <a:extLst>
              <a:ext uri="{FF2B5EF4-FFF2-40B4-BE49-F238E27FC236}">
                <a16:creationId xmlns:a16="http://schemas.microsoft.com/office/drawing/2014/main" id="{1D0ED086-3F63-4FFA-BAF8-65A23CDC74C0}"/>
              </a:ext>
            </a:extLst>
          </p:cNvPr>
          <p:cNvSpPr txBox="1"/>
          <p:nvPr/>
        </p:nvSpPr>
        <p:spPr>
          <a:xfrm>
            <a:off x="438556" y="5334170"/>
            <a:ext cx="3764094" cy="369332"/>
          </a:xfrm>
          <a:prstGeom prst="rect">
            <a:avLst/>
          </a:prstGeom>
          <a:solidFill>
            <a:schemeClr val="accent2">
              <a:lumMod val="20000"/>
              <a:lumOff val="80000"/>
            </a:schemeClr>
          </a:solidFill>
        </p:spPr>
        <p:txBody>
          <a:bodyPr wrap="square" rtlCol="0">
            <a:spAutoFit/>
          </a:bodyPr>
          <a:lstStyle/>
          <a:p>
            <a:pPr algn="ctr"/>
            <a:r>
              <a:rPr lang="en-US"/>
              <a:t>fairly automatic</a:t>
            </a:r>
          </a:p>
        </p:txBody>
      </p:sp>
      <p:sp>
        <p:nvSpPr>
          <p:cNvPr id="7" name="TextBox 6">
            <a:extLst>
              <a:ext uri="{FF2B5EF4-FFF2-40B4-BE49-F238E27FC236}">
                <a16:creationId xmlns:a16="http://schemas.microsoft.com/office/drawing/2014/main" id="{03121400-2575-4060-B3C7-10CFB49FFD8F}"/>
              </a:ext>
            </a:extLst>
          </p:cNvPr>
          <p:cNvSpPr txBox="1"/>
          <p:nvPr/>
        </p:nvSpPr>
        <p:spPr>
          <a:xfrm>
            <a:off x="7784394" y="5334170"/>
            <a:ext cx="3764094" cy="369332"/>
          </a:xfrm>
          <a:prstGeom prst="rect">
            <a:avLst/>
          </a:prstGeom>
          <a:solidFill>
            <a:schemeClr val="accent2">
              <a:lumMod val="20000"/>
              <a:lumOff val="80000"/>
            </a:schemeClr>
          </a:solidFill>
        </p:spPr>
        <p:txBody>
          <a:bodyPr wrap="square" rtlCol="0">
            <a:spAutoFit/>
          </a:bodyPr>
          <a:lstStyle/>
          <a:p>
            <a:pPr algn="ctr"/>
            <a:r>
              <a:rPr lang="en-US"/>
              <a:t>application &amp; approval process</a:t>
            </a:r>
          </a:p>
        </p:txBody>
      </p:sp>
    </p:spTree>
    <p:extLst>
      <p:ext uri="{BB962C8B-B14F-4D97-AF65-F5344CB8AC3E}">
        <p14:creationId xmlns:p14="http://schemas.microsoft.com/office/powerpoint/2010/main" val="25074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77A3-EF4B-45E6-811C-ED0A3417B92B}"/>
              </a:ext>
            </a:extLst>
          </p:cNvPr>
          <p:cNvSpPr>
            <a:spLocks noGrp="1"/>
          </p:cNvSpPr>
          <p:nvPr>
            <p:ph type="title"/>
          </p:nvPr>
        </p:nvSpPr>
        <p:spPr/>
        <p:txBody>
          <a:bodyPr/>
          <a:lstStyle/>
          <a:p>
            <a:r>
              <a:rPr lang="en-US"/>
              <a:t>Funding per Designation</a:t>
            </a:r>
          </a:p>
        </p:txBody>
      </p:sp>
      <p:pic>
        <p:nvPicPr>
          <p:cNvPr id="3" name="Picture 2">
            <a:extLst>
              <a:ext uri="{FF2B5EF4-FFF2-40B4-BE49-F238E27FC236}">
                <a16:creationId xmlns:a16="http://schemas.microsoft.com/office/drawing/2014/main" id="{873809B0-9905-4A39-BF47-60B1B625B97B}"/>
              </a:ext>
            </a:extLst>
          </p:cNvPr>
          <p:cNvPicPr>
            <a:picLocks noChangeAspect="1"/>
          </p:cNvPicPr>
          <p:nvPr/>
        </p:nvPicPr>
        <p:blipFill>
          <a:blip r:embed="rId3">
            <a:duotone>
              <a:schemeClr val="bg2">
                <a:shade val="45000"/>
                <a:satMod val="135000"/>
              </a:schemeClr>
              <a:prstClr val="white"/>
            </a:duotone>
          </a:blip>
          <a:stretch>
            <a:fillRect/>
          </a:stretch>
        </p:blipFill>
        <p:spPr>
          <a:xfrm>
            <a:off x="1699179" y="3106935"/>
            <a:ext cx="1698761" cy="1242688"/>
          </a:xfrm>
          <a:prstGeom prst="rect">
            <a:avLst/>
          </a:prstGeom>
        </p:spPr>
      </p:pic>
      <p:sp>
        <p:nvSpPr>
          <p:cNvPr id="4" name="L-Shape 3">
            <a:extLst>
              <a:ext uri="{FF2B5EF4-FFF2-40B4-BE49-F238E27FC236}">
                <a16:creationId xmlns:a16="http://schemas.microsoft.com/office/drawing/2014/main" id="{B0B6B36D-7C92-491E-8A66-43CA5350CCD8}"/>
              </a:ext>
            </a:extLst>
          </p:cNvPr>
          <p:cNvSpPr/>
          <p:nvPr/>
        </p:nvSpPr>
        <p:spPr>
          <a:xfrm rot="5400000">
            <a:off x="1686699" y="3304824"/>
            <a:ext cx="1459825" cy="3312693"/>
          </a:xfrm>
          <a:prstGeom prst="corner">
            <a:avLst>
              <a:gd name="adj1" fmla="val 17708"/>
              <a:gd name="adj2" fmla="val 18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14A91420-B579-4158-8F46-9E0A6C535855}"/>
              </a:ext>
            </a:extLst>
          </p:cNvPr>
          <p:cNvSpPr txBox="1">
            <a:spLocks/>
          </p:cNvSpPr>
          <p:nvPr/>
        </p:nvSpPr>
        <p:spPr>
          <a:xfrm>
            <a:off x="4488547" y="3351411"/>
            <a:ext cx="2863208" cy="145982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a:solidFill>
                  <a:srgbClr val="70AD47"/>
                </a:solidFill>
                <a:latin typeface="Lato"/>
                <a:cs typeface="Calibri" charset="0"/>
              </a:rPr>
              <a:t>Exemplary</a:t>
            </a:r>
          </a:p>
          <a:p>
            <a:pPr marL="0" lvl="0" indent="0" algn="ctr">
              <a:lnSpc>
                <a:spcPct val="100000"/>
              </a:lnSpc>
              <a:spcBef>
                <a:spcPts val="0"/>
              </a:spcBef>
              <a:buNone/>
            </a:pPr>
            <a:endParaRPr lang="en-US" sz="2000">
              <a:solidFill>
                <a:srgbClr val="77B150"/>
              </a:solidFill>
              <a:latin typeface="Lato"/>
              <a:cs typeface="Calibri" charset="0"/>
            </a:endParaRPr>
          </a:p>
          <a:p>
            <a:pPr marL="0" lvl="0" indent="0" algn="ctr">
              <a:lnSpc>
                <a:spcPct val="100000"/>
              </a:lnSpc>
              <a:spcBef>
                <a:spcPts val="0"/>
              </a:spcBef>
              <a:buNone/>
            </a:pPr>
            <a:r>
              <a:rPr lang="en-US" sz="2000">
                <a:solidFill>
                  <a:srgbClr val="77B150"/>
                </a:solidFill>
                <a:latin typeface="Lato"/>
                <a:cs typeface="Calibri" charset="0"/>
              </a:rPr>
              <a:t>$6-$18K </a:t>
            </a:r>
            <a:endParaRPr lang="en-US" b="1">
              <a:solidFill>
                <a:srgbClr val="70AD47"/>
              </a:solidFill>
              <a:latin typeface="Lato"/>
              <a:cs typeface="Calibri" charset="0"/>
            </a:endParaRPr>
          </a:p>
          <a:p>
            <a:pPr marL="0" indent="0" algn="ctr">
              <a:lnSpc>
                <a:spcPct val="100000"/>
              </a:lnSpc>
              <a:spcBef>
                <a:spcPts val="0"/>
              </a:spcBef>
              <a:buNone/>
            </a:pPr>
            <a:endParaRPr lang="en-US" b="1">
              <a:solidFill>
                <a:srgbClr val="70AD47"/>
              </a:solidFill>
              <a:latin typeface="Lato"/>
              <a:cs typeface="Calibri" charset="0"/>
            </a:endParaRPr>
          </a:p>
          <a:p>
            <a:pPr marL="0" indent="0" algn="ctr">
              <a:lnSpc>
                <a:spcPct val="100000"/>
              </a:lnSpc>
              <a:spcBef>
                <a:spcPts val="0"/>
              </a:spcBef>
              <a:buNone/>
            </a:pPr>
            <a:r>
              <a:rPr lang="en-US" sz="2000">
                <a:solidFill>
                  <a:srgbClr val="70AD47"/>
                </a:solidFill>
                <a:latin typeface="Lato"/>
                <a:cs typeface="Calibri" charset="0"/>
              </a:rPr>
              <a:t> </a:t>
            </a:r>
            <a:endParaRPr lang="en-US" sz="2000">
              <a:solidFill>
                <a:srgbClr val="70AD47"/>
              </a:solidFill>
              <a:latin typeface="Lato"/>
            </a:endParaRPr>
          </a:p>
          <a:p>
            <a:pPr marL="0" indent="0" algn="ctr">
              <a:lnSpc>
                <a:spcPct val="100000"/>
              </a:lnSpc>
              <a:spcBef>
                <a:spcPts val="0"/>
              </a:spcBef>
              <a:buNone/>
            </a:pPr>
            <a:endParaRPr lang="en-US" sz="2000">
              <a:solidFill>
                <a:srgbClr val="0D6CB9"/>
              </a:solidFill>
              <a:latin typeface="Lato"/>
            </a:endParaRPr>
          </a:p>
          <a:p>
            <a:pPr marL="0" indent="0" algn="ctr">
              <a:lnSpc>
                <a:spcPct val="100000"/>
              </a:lnSpc>
              <a:spcBef>
                <a:spcPts val="0"/>
              </a:spcBef>
              <a:buNone/>
            </a:pPr>
            <a:endParaRPr lang="en-US" sz="2000" b="1">
              <a:solidFill>
                <a:srgbClr val="0D6CB9"/>
              </a:solidFill>
              <a:latin typeface="Lato"/>
            </a:endParaRPr>
          </a:p>
          <a:p>
            <a:pPr marL="0" indent="0" algn="ctr">
              <a:lnSpc>
                <a:spcPct val="100000"/>
              </a:lnSpc>
              <a:spcBef>
                <a:spcPts val="0"/>
              </a:spcBef>
              <a:buNone/>
            </a:pPr>
            <a:endParaRPr lang="en-US" sz="2000">
              <a:solidFill>
                <a:srgbClr val="0D6CB9"/>
              </a:solidFill>
              <a:latin typeface="Lato"/>
            </a:endParaRPr>
          </a:p>
          <a:p>
            <a:pPr marL="0" indent="0" algn="ctr">
              <a:lnSpc>
                <a:spcPct val="100000"/>
              </a:lnSpc>
              <a:spcBef>
                <a:spcPts val="0"/>
              </a:spcBef>
              <a:buNone/>
            </a:pPr>
            <a:endParaRPr lang="en-US" sz="2000" b="1">
              <a:solidFill>
                <a:srgbClr val="0D6CB9"/>
              </a:solidFill>
              <a:latin typeface="Lato"/>
            </a:endParaRPr>
          </a:p>
        </p:txBody>
      </p:sp>
      <p:sp>
        <p:nvSpPr>
          <p:cNvPr id="6" name="L-Shape 5">
            <a:extLst>
              <a:ext uri="{FF2B5EF4-FFF2-40B4-BE49-F238E27FC236}">
                <a16:creationId xmlns:a16="http://schemas.microsoft.com/office/drawing/2014/main" id="{B821EA25-18D8-49AE-87B9-8FAEA106560A}"/>
              </a:ext>
            </a:extLst>
          </p:cNvPr>
          <p:cNvSpPr/>
          <p:nvPr/>
        </p:nvSpPr>
        <p:spPr>
          <a:xfrm rot="5400000">
            <a:off x="4965495" y="2125111"/>
            <a:ext cx="1459825" cy="3312694"/>
          </a:xfrm>
          <a:prstGeom prst="corner">
            <a:avLst>
              <a:gd name="adj1" fmla="val 17708"/>
              <a:gd name="adj2" fmla="val 18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DC03C56D-56ED-42FB-B4A9-5246998A8FDD}"/>
              </a:ext>
            </a:extLst>
          </p:cNvPr>
          <p:cNvSpPr txBox="1">
            <a:spLocks/>
          </p:cNvSpPr>
          <p:nvPr/>
        </p:nvSpPr>
        <p:spPr>
          <a:xfrm>
            <a:off x="7644832" y="2177426"/>
            <a:ext cx="2863207" cy="145982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a:solidFill>
                  <a:srgbClr val="70AD47"/>
                </a:solidFill>
                <a:latin typeface="Lato"/>
                <a:cs typeface="Calibri" charset="0"/>
              </a:rPr>
              <a:t>Master</a:t>
            </a:r>
          </a:p>
          <a:p>
            <a:pPr marL="0" lvl="0" indent="0" algn="ctr">
              <a:lnSpc>
                <a:spcPct val="100000"/>
              </a:lnSpc>
              <a:spcBef>
                <a:spcPts val="0"/>
              </a:spcBef>
              <a:buNone/>
            </a:pPr>
            <a:endParaRPr lang="en-US" sz="2000">
              <a:solidFill>
                <a:srgbClr val="77B150"/>
              </a:solidFill>
              <a:latin typeface="Lato"/>
              <a:cs typeface="Calibri" charset="0"/>
            </a:endParaRPr>
          </a:p>
          <a:p>
            <a:pPr marL="0" lvl="0" indent="0" algn="ctr">
              <a:lnSpc>
                <a:spcPct val="100000"/>
              </a:lnSpc>
              <a:spcBef>
                <a:spcPts val="0"/>
              </a:spcBef>
              <a:buNone/>
            </a:pPr>
            <a:r>
              <a:rPr lang="en-US" sz="2000">
                <a:solidFill>
                  <a:srgbClr val="77B150"/>
                </a:solidFill>
                <a:latin typeface="Lato"/>
                <a:cs typeface="Calibri" charset="0"/>
              </a:rPr>
              <a:t>$12K-$32K </a:t>
            </a:r>
            <a:endParaRPr lang="en-US" b="1">
              <a:solidFill>
                <a:srgbClr val="70AD47"/>
              </a:solidFill>
              <a:latin typeface="Lato"/>
              <a:cs typeface="Calibri" charset="0"/>
            </a:endParaRPr>
          </a:p>
          <a:p>
            <a:pPr marL="0" indent="0" algn="ctr">
              <a:lnSpc>
                <a:spcPct val="100000"/>
              </a:lnSpc>
              <a:spcBef>
                <a:spcPts val="0"/>
              </a:spcBef>
              <a:buNone/>
            </a:pPr>
            <a:endParaRPr lang="en-US" sz="2000">
              <a:solidFill>
                <a:srgbClr val="70AD47"/>
              </a:solidFill>
              <a:latin typeface="Lato"/>
            </a:endParaRPr>
          </a:p>
          <a:p>
            <a:pPr marL="0" indent="0" algn="ctr">
              <a:spcBef>
                <a:spcPts val="0"/>
              </a:spcBef>
              <a:buNone/>
            </a:pPr>
            <a:endParaRPr lang="en-US" sz="2000">
              <a:solidFill>
                <a:srgbClr val="0D6CB9"/>
              </a:solidFill>
              <a:latin typeface="Lato"/>
            </a:endParaRPr>
          </a:p>
          <a:p>
            <a:pPr marL="0" indent="0" algn="ctr">
              <a:spcBef>
                <a:spcPts val="0"/>
              </a:spcBef>
              <a:buNone/>
            </a:pPr>
            <a:endParaRPr lang="en-US" sz="2000">
              <a:solidFill>
                <a:srgbClr val="0D6CB9"/>
              </a:solidFill>
              <a:latin typeface="Lato"/>
            </a:endParaRPr>
          </a:p>
          <a:p>
            <a:pPr marL="0" indent="0" algn="ctr">
              <a:spcBef>
                <a:spcPts val="0"/>
              </a:spcBef>
              <a:buNone/>
            </a:pPr>
            <a:endParaRPr lang="en-US" sz="2000" b="1">
              <a:solidFill>
                <a:srgbClr val="0D6CB9"/>
              </a:solidFill>
              <a:latin typeface="Lato"/>
            </a:endParaRPr>
          </a:p>
          <a:p>
            <a:pPr marL="0" indent="0" algn="ctr">
              <a:spcBef>
                <a:spcPts val="0"/>
              </a:spcBef>
              <a:buNone/>
            </a:pPr>
            <a:endParaRPr lang="en-US" sz="2000">
              <a:solidFill>
                <a:srgbClr val="0D6CB9"/>
              </a:solidFill>
              <a:latin typeface="Lato"/>
            </a:endParaRPr>
          </a:p>
          <a:p>
            <a:pPr marL="0" indent="0" algn="ctr">
              <a:spcBef>
                <a:spcPts val="0"/>
              </a:spcBef>
              <a:buNone/>
            </a:pPr>
            <a:endParaRPr lang="en-US" sz="2000" b="1">
              <a:solidFill>
                <a:srgbClr val="0D6CB9"/>
              </a:solidFill>
              <a:latin typeface="Lato"/>
            </a:endParaRPr>
          </a:p>
        </p:txBody>
      </p:sp>
      <p:sp>
        <p:nvSpPr>
          <p:cNvPr id="8" name="L-Shape 7">
            <a:extLst>
              <a:ext uri="{FF2B5EF4-FFF2-40B4-BE49-F238E27FC236}">
                <a16:creationId xmlns:a16="http://schemas.microsoft.com/office/drawing/2014/main" id="{6DAE61F4-ED27-4525-B7F2-AEFF1982A3E7}"/>
              </a:ext>
            </a:extLst>
          </p:cNvPr>
          <p:cNvSpPr/>
          <p:nvPr/>
        </p:nvSpPr>
        <p:spPr>
          <a:xfrm rot="5400000">
            <a:off x="8278190" y="951129"/>
            <a:ext cx="1459825" cy="3312694"/>
          </a:xfrm>
          <a:prstGeom prst="corner">
            <a:avLst>
              <a:gd name="adj1" fmla="val 17708"/>
              <a:gd name="adj2" fmla="val 18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CA330D-CBA0-4485-BD5A-FEADEFEF6D96}"/>
              </a:ext>
            </a:extLst>
          </p:cNvPr>
          <p:cNvPicPr>
            <a:picLocks noChangeAspect="1"/>
          </p:cNvPicPr>
          <p:nvPr/>
        </p:nvPicPr>
        <p:blipFill>
          <a:blip r:embed="rId3">
            <a:grayscl/>
          </a:blip>
          <a:stretch>
            <a:fillRect/>
          </a:stretch>
        </p:blipFill>
        <p:spPr>
          <a:xfrm>
            <a:off x="4846026" y="1894280"/>
            <a:ext cx="1698761" cy="1242688"/>
          </a:xfrm>
          <a:prstGeom prst="rect">
            <a:avLst/>
          </a:prstGeom>
        </p:spPr>
      </p:pic>
      <p:pic>
        <p:nvPicPr>
          <p:cNvPr id="10" name="Picture 9">
            <a:extLst>
              <a:ext uri="{FF2B5EF4-FFF2-40B4-BE49-F238E27FC236}">
                <a16:creationId xmlns:a16="http://schemas.microsoft.com/office/drawing/2014/main" id="{196B9689-A58A-459A-9250-23348F2BB787}"/>
              </a:ext>
            </a:extLst>
          </p:cNvPr>
          <p:cNvPicPr>
            <a:picLocks noChangeAspect="1"/>
          </p:cNvPicPr>
          <p:nvPr/>
        </p:nvPicPr>
        <p:blipFill>
          <a:blip r:embed="rId3">
            <a:biLevel thresh="50000"/>
          </a:blip>
          <a:stretch>
            <a:fillRect/>
          </a:stretch>
        </p:blipFill>
        <p:spPr>
          <a:xfrm>
            <a:off x="8158721" y="824717"/>
            <a:ext cx="1698761" cy="1242688"/>
          </a:xfrm>
          <a:prstGeom prst="rect">
            <a:avLst/>
          </a:prstGeom>
        </p:spPr>
      </p:pic>
      <p:sp>
        <p:nvSpPr>
          <p:cNvPr id="11" name="Text Placeholder 2">
            <a:extLst>
              <a:ext uri="{FF2B5EF4-FFF2-40B4-BE49-F238E27FC236}">
                <a16:creationId xmlns:a16="http://schemas.microsoft.com/office/drawing/2014/main" id="{EB000654-DC4F-4E0A-A557-2B9F213AB6E1}"/>
              </a:ext>
            </a:extLst>
          </p:cNvPr>
          <p:cNvSpPr txBox="1">
            <a:spLocks/>
          </p:cNvSpPr>
          <p:nvPr/>
        </p:nvSpPr>
        <p:spPr>
          <a:xfrm>
            <a:off x="1028538" y="4564066"/>
            <a:ext cx="3460009" cy="150948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a:solidFill>
                  <a:srgbClr val="77B150"/>
                </a:solidFill>
                <a:latin typeface="Lato"/>
                <a:cs typeface="Calibri" charset="0"/>
              </a:rPr>
              <a:t>Recognized</a:t>
            </a:r>
          </a:p>
          <a:p>
            <a:pPr marL="0" indent="0" algn="ctr">
              <a:lnSpc>
                <a:spcPct val="100000"/>
              </a:lnSpc>
              <a:spcBef>
                <a:spcPts val="0"/>
              </a:spcBef>
              <a:buNone/>
            </a:pPr>
            <a:r>
              <a:rPr lang="en-US" sz="2000">
                <a:solidFill>
                  <a:srgbClr val="77B150"/>
                </a:solidFill>
                <a:latin typeface="Lato"/>
                <a:cs typeface="Calibri" charset="0"/>
              </a:rPr>
              <a:t> </a:t>
            </a:r>
          </a:p>
          <a:p>
            <a:pPr marL="0" indent="0" algn="ctr">
              <a:lnSpc>
                <a:spcPct val="100000"/>
              </a:lnSpc>
              <a:spcBef>
                <a:spcPts val="0"/>
              </a:spcBef>
              <a:spcAft>
                <a:spcPts val="1200"/>
              </a:spcAft>
              <a:buNone/>
            </a:pPr>
            <a:r>
              <a:rPr lang="en-US" sz="2000">
                <a:solidFill>
                  <a:srgbClr val="77B150"/>
                </a:solidFill>
                <a:latin typeface="Lato"/>
                <a:cs typeface="Calibri" charset="0"/>
              </a:rPr>
              <a:t>$3-$9K </a:t>
            </a:r>
            <a:endParaRPr lang="en-US" sz="2000" b="1">
              <a:solidFill>
                <a:srgbClr val="0D6CB9"/>
              </a:solidFill>
              <a:latin typeface="Lato"/>
            </a:endParaRPr>
          </a:p>
          <a:p>
            <a:pPr marL="0" indent="0" algn="ctr">
              <a:lnSpc>
                <a:spcPct val="150000"/>
              </a:lnSpc>
              <a:spcBef>
                <a:spcPts val="0"/>
              </a:spcBef>
              <a:buNone/>
            </a:pPr>
            <a:endParaRPr lang="en-US" sz="2000">
              <a:solidFill>
                <a:srgbClr val="0D6CB9"/>
              </a:solidFill>
              <a:latin typeface="Lato"/>
            </a:endParaRPr>
          </a:p>
          <a:p>
            <a:pPr marL="0" indent="0" algn="ctr">
              <a:lnSpc>
                <a:spcPct val="100000"/>
              </a:lnSpc>
              <a:spcBef>
                <a:spcPts val="0"/>
              </a:spcBef>
              <a:buNone/>
            </a:pPr>
            <a:endParaRPr lang="en-US" sz="2000" b="1">
              <a:solidFill>
                <a:srgbClr val="0D6CB9"/>
              </a:solidFill>
              <a:latin typeface="Lato"/>
            </a:endParaRPr>
          </a:p>
        </p:txBody>
      </p:sp>
      <p:sp>
        <p:nvSpPr>
          <p:cNvPr id="17" name="Rectangle 16">
            <a:extLst>
              <a:ext uri="{FF2B5EF4-FFF2-40B4-BE49-F238E27FC236}">
                <a16:creationId xmlns:a16="http://schemas.microsoft.com/office/drawing/2014/main" id="{EB4E82FE-CBA9-4262-B8A7-ACF996CD2A77}"/>
              </a:ext>
            </a:extLst>
          </p:cNvPr>
          <p:cNvSpPr/>
          <p:nvPr/>
        </p:nvSpPr>
        <p:spPr>
          <a:xfrm>
            <a:off x="7644832" y="3937114"/>
            <a:ext cx="3786902" cy="17698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u="sng">
                <a:solidFill>
                  <a:schemeClr val="accent1">
                    <a:lumMod val="75000"/>
                  </a:schemeClr>
                </a:solidFill>
              </a:rPr>
              <a:t>3 Funding Factors: </a:t>
            </a:r>
          </a:p>
          <a:p>
            <a:pPr marL="342900" indent="-342900">
              <a:lnSpc>
                <a:spcPct val="150000"/>
              </a:lnSpc>
              <a:buAutoNum type="arabicPeriod"/>
            </a:pPr>
            <a:r>
              <a:rPr lang="en-US">
                <a:solidFill>
                  <a:schemeClr val="accent1">
                    <a:lumMod val="75000"/>
                  </a:schemeClr>
                </a:solidFill>
              </a:rPr>
              <a:t>Designation Level</a:t>
            </a:r>
          </a:p>
          <a:p>
            <a:pPr marL="342900" indent="-342900">
              <a:lnSpc>
                <a:spcPct val="150000"/>
              </a:lnSpc>
              <a:buAutoNum type="arabicPeriod"/>
            </a:pPr>
            <a:r>
              <a:rPr lang="en-US">
                <a:solidFill>
                  <a:schemeClr val="accent1">
                    <a:lumMod val="75000"/>
                  </a:schemeClr>
                </a:solidFill>
              </a:rPr>
              <a:t>Campus socio-economic need</a:t>
            </a:r>
          </a:p>
          <a:p>
            <a:pPr marL="342900" indent="-342900">
              <a:lnSpc>
                <a:spcPct val="150000"/>
              </a:lnSpc>
              <a:buAutoNum type="arabicPeriod"/>
            </a:pPr>
            <a:r>
              <a:rPr lang="en-US">
                <a:solidFill>
                  <a:schemeClr val="accent1">
                    <a:lumMod val="75000"/>
                  </a:schemeClr>
                </a:solidFill>
              </a:rPr>
              <a:t>Campus rural status</a:t>
            </a:r>
          </a:p>
        </p:txBody>
      </p:sp>
    </p:spTree>
    <p:extLst>
      <p:ext uri="{BB962C8B-B14F-4D97-AF65-F5344CB8AC3E}">
        <p14:creationId xmlns:p14="http://schemas.microsoft.com/office/powerpoint/2010/main" val="373655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7211-A05B-4CFA-AFC8-FFDEEABB1478}"/>
              </a:ext>
            </a:extLst>
          </p:cNvPr>
          <p:cNvSpPr>
            <a:spLocks noGrp="1"/>
          </p:cNvSpPr>
          <p:nvPr>
            <p:ph type="title"/>
          </p:nvPr>
        </p:nvSpPr>
        <p:spPr/>
        <p:txBody>
          <a:bodyPr/>
          <a:lstStyle/>
          <a:p>
            <a:r>
              <a:rPr lang="en-US"/>
              <a:t>Eligibility for Designations under TIA	</a:t>
            </a:r>
          </a:p>
        </p:txBody>
      </p:sp>
      <p:sp>
        <p:nvSpPr>
          <p:cNvPr id="3" name="Content Placeholder 2">
            <a:extLst>
              <a:ext uri="{FF2B5EF4-FFF2-40B4-BE49-F238E27FC236}">
                <a16:creationId xmlns:a16="http://schemas.microsoft.com/office/drawing/2014/main" id="{8499E6E0-B529-4607-8C57-5A3FAC3A9A04}"/>
              </a:ext>
            </a:extLst>
          </p:cNvPr>
          <p:cNvSpPr>
            <a:spLocks noGrp="1"/>
          </p:cNvSpPr>
          <p:nvPr>
            <p:ph idx="1"/>
          </p:nvPr>
        </p:nvSpPr>
        <p:spPr>
          <a:xfrm>
            <a:off x="712380" y="1106576"/>
            <a:ext cx="10441042" cy="4351338"/>
          </a:xfrm>
        </p:spPr>
        <p:txBody>
          <a:bodyPr anchor="t"/>
          <a:lstStyle/>
          <a:p>
            <a:r>
              <a:rPr lang="en-US" dirty="0"/>
              <a:t>Districts may only submit teachers for designation if they are coded 087 Teacher Role ID.</a:t>
            </a:r>
          </a:p>
          <a:p>
            <a:pPr marL="0" indent="0">
              <a:buNone/>
            </a:pPr>
            <a:endParaRPr lang="en-US" sz="1800" dirty="0"/>
          </a:p>
          <a:p>
            <a:r>
              <a:rPr lang="en-US" dirty="0"/>
              <a:t>Are </a:t>
            </a:r>
            <a:r>
              <a:rPr lang="en-US" b="1" u="sng" dirty="0"/>
              <a:t>NOT</a:t>
            </a:r>
            <a:r>
              <a:rPr lang="en-US" dirty="0"/>
              <a:t> required to be a teacher of record or a campus-based classroom teacher</a:t>
            </a:r>
          </a:p>
          <a:p>
            <a:pPr marL="0" indent="0">
              <a:buNone/>
            </a:pPr>
            <a:endParaRPr lang="en-US" sz="1800" dirty="0"/>
          </a:p>
          <a:p>
            <a:r>
              <a:rPr lang="en-US" dirty="0"/>
              <a:t>TEA will ensure that designated teachers only generate annual allotment funds if coded 087 in Winter Class Roster</a:t>
            </a:r>
            <a:endParaRPr lang="en-US" strike="sngStrike" dirty="0">
              <a:cs typeface="Calibri"/>
            </a:endParaRPr>
          </a:p>
          <a:p>
            <a:pPr marL="0" indent="0">
              <a:buNone/>
            </a:pPr>
            <a:endParaRPr lang="en-US" sz="1600" dirty="0"/>
          </a:p>
          <a:p>
            <a:r>
              <a:rPr lang="en-US" dirty="0"/>
              <a:t>Goal: 100% of eligible designated teachers generate annual allotment</a:t>
            </a:r>
          </a:p>
        </p:txBody>
      </p:sp>
    </p:spTree>
    <p:extLst>
      <p:ext uri="{BB962C8B-B14F-4D97-AF65-F5344CB8AC3E}">
        <p14:creationId xmlns:p14="http://schemas.microsoft.com/office/powerpoint/2010/main" val="246896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AD57-4D4F-4D80-AAF6-D9E5DF42A3F9}"/>
              </a:ext>
            </a:extLst>
          </p:cNvPr>
          <p:cNvSpPr>
            <a:spLocks noGrp="1"/>
          </p:cNvSpPr>
          <p:nvPr>
            <p:ph type="title"/>
          </p:nvPr>
        </p:nvSpPr>
        <p:spPr/>
        <p:txBody>
          <a:bodyPr>
            <a:normAutofit/>
          </a:bodyPr>
          <a:lstStyle/>
          <a:p>
            <a:r>
              <a:rPr lang="en-US"/>
              <a:t>Allotment Funding Considerations</a:t>
            </a:r>
          </a:p>
        </p:txBody>
      </p:sp>
      <p:sp>
        <p:nvSpPr>
          <p:cNvPr id="9" name="Content Placeholder 8">
            <a:extLst>
              <a:ext uri="{FF2B5EF4-FFF2-40B4-BE49-F238E27FC236}">
                <a16:creationId xmlns:a16="http://schemas.microsoft.com/office/drawing/2014/main" id="{121C938D-ED45-40F5-B76C-56FFAB449C96}"/>
              </a:ext>
            </a:extLst>
          </p:cNvPr>
          <p:cNvSpPr>
            <a:spLocks noGrp="1"/>
          </p:cNvSpPr>
          <p:nvPr>
            <p:ph idx="13"/>
          </p:nvPr>
        </p:nvSpPr>
        <p:spPr>
          <a:xfrm>
            <a:off x="6450417" y="1304642"/>
            <a:ext cx="5521203" cy="4351338"/>
          </a:xfrm>
        </p:spPr>
        <p:txBody>
          <a:bodyPr anchor="t"/>
          <a:lstStyle/>
          <a:p>
            <a:pPr lvl="1"/>
            <a:r>
              <a:rPr lang="en-US" sz="2000" dirty="0"/>
              <a:t>Annual funding ranges from $3-$32K based on the campus(es) where the designated teacher works.</a:t>
            </a:r>
          </a:p>
          <a:p>
            <a:pPr marL="457200" lvl="1" indent="0">
              <a:buNone/>
            </a:pPr>
            <a:endParaRPr lang="en-US" sz="2000" dirty="0"/>
          </a:p>
          <a:p>
            <a:pPr lvl="1"/>
            <a:r>
              <a:rPr lang="en-US" sz="2000" dirty="0"/>
              <a:t>For teachers working at multiple campuses as an 087, the payout will be calculated as an average of each campus’ allotment.</a:t>
            </a:r>
            <a:endParaRPr lang="en-US" sz="2000" dirty="0">
              <a:cs typeface="Calibri"/>
            </a:endParaRPr>
          </a:p>
          <a:p>
            <a:pPr marL="457200" lvl="1" indent="0">
              <a:buNone/>
            </a:pPr>
            <a:endParaRPr lang="en-US" sz="2000" dirty="0"/>
          </a:p>
          <a:p>
            <a:pPr lvl="1"/>
            <a:r>
              <a:rPr lang="en-US" sz="2000" dirty="0"/>
              <a:t>Districts will receive an annual report of funding by designated teacher and campus. </a:t>
            </a:r>
          </a:p>
          <a:p>
            <a:pPr marL="457200" lvl="1" indent="0">
              <a:buNone/>
            </a:pPr>
            <a:endParaRPr lang="en-US" sz="2000" dirty="0"/>
          </a:p>
          <a:p>
            <a:pPr lvl="1"/>
            <a:r>
              <a:rPr lang="en-US" sz="2000" dirty="0"/>
              <a:t>Allotments for centrally assigned teachers will default to the district average.</a:t>
            </a:r>
          </a:p>
          <a:p>
            <a:pPr marL="457200" lvl="1" indent="0">
              <a:buNone/>
            </a:pPr>
            <a:endParaRPr lang="en-US" dirty="0"/>
          </a:p>
        </p:txBody>
      </p:sp>
      <p:pic>
        <p:nvPicPr>
          <p:cNvPr id="5" name="Picture 4">
            <a:extLst>
              <a:ext uri="{FF2B5EF4-FFF2-40B4-BE49-F238E27FC236}">
                <a16:creationId xmlns:a16="http://schemas.microsoft.com/office/drawing/2014/main" id="{9FCDCE51-DDA0-4F40-B337-D411DC2085FE}"/>
              </a:ext>
            </a:extLst>
          </p:cNvPr>
          <p:cNvPicPr>
            <a:picLocks noChangeAspect="1"/>
          </p:cNvPicPr>
          <p:nvPr/>
        </p:nvPicPr>
        <p:blipFill>
          <a:blip r:embed="rId3"/>
          <a:stretch>
            <a:fillRect/>
          </a:stretch>
        </p:blipFill>
        <p:spPr>
          <a:xfrm>
            <a:off x="489856" y="1304641"/>
            <a:ext cx="6336320" cy="3800759"/>
          </a:xfrm>
          <a:prstGeom prst="rect">
            <a:avLst/>
          </a:prstGeom>
        </p:spPr>
      </p:pic>
    </p:spTree>
    <p:extLst>
      <p:ext uri="{BB962C8B-B14F-4D97-AF65-F5344CB8AC3E}">
        <p14:creationId xmlns:p14="http://schemas.microsoft.com/office/powerpoint/2010/main" val="356851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DF4C-359C-4F9D-9241-6DF129AD09DE}"/>
              </a:ext>
            </a:extLst>
          </p:cNvPr>
          <p:cNvSpPr>
            <a:spLocks noGrp="1"/>
          </p:cNvSpPr>
          <p:nvPr>
            <p:ph type="title"/>
          </p:nvPr>
        </p:nvSpPr>
        <p:spPr>
          <a:xfrm>
            <a:off x="888074" y="0"/>
            <a:ext cx="7474172" cy="1325563"/>
          </a:xfrm>
        </p:spPr>
        <p:txBody>
          <a:bodyPr vert="horz" lIns="91440" tIns="45720" rIns="91440" bIns="45720" rtlCol="0" anchor="ctr">
            <a:normAutofit/>
          </a:bodyPr>
          <a:lstStyle/>
          <a:p>
            <a:r>
              <a:rPr lang="en-US" sz="4400" kern="1200">
                <a:solidFill>
                  <a:srgbClr val="0070C0"/>
                </a:solidFill>
                <a:ea typeface="+mj-ea"/>
                <a:cs typeface="+mj-cs"/>
              </a:rPr>
              <a:t>Why Winter Roster? </a:t>
            </a:r>
          </a:p>
        </p:txBody>
      </p:sp>
      <p:sp>
        <p:nvSpPr>
          <p:cNvPr id="3" name="Content Placeholder 2">
            <a:extLst>
              <a:ext uri="{FF2B5EF4-FFF2-40B4-BE49-F238E27FC236}">
                <a16:creationId xmlns:a16="http://schemas.microsoft.com/office/drawing/2014/main" id="{65E56903-1D11-49D4-BB2D-CDDE3065FFA1}"/>
              </a:ext>
            </a:extLst>
          </p:cNvPr>
          <p:cNvSpPr>
            <a:spLocks noGrp="1"/>
          </p:cNvSpPr>
          <p:nvPr>
            <p:ph idx="1"/>
          </p:nvPr>
        </p:nvSpPr>
        <p:spPr>
          <a:xfrm>
            <a:off x="789558" y="1151468"/>
            <a:ext cx="8286709" cy="4978400"/>
          </a:xfrm>
        </p:spPr>
        <p:txBody>
          <a:bodyPr vert="horz" lIns="91440" tIns="45720" rIns="91440" bIns="45720" rtlCol="0" anchor="ctr">
            <a:normAutofit fontScale="55000" lnSpcReduction="20000"/>
          </a:bodyPr>
          <a:lstStyle/>
          <a:p>
            <a:pPr>
              <a:buFont typeface="Arial" panose="020B0604020202020204" pitchFamily="34" charset="0"/>
              <a:buChar char="•"/>
            </a:pPr>
            <a:endParaRPr lang="en-US" sz="2200">
              <a:solidFill>
                <a:schemeClr val="tx1"/>
              </a:solidFill>
            </a:endParaRPr>
          </a:p>
          <a:p>
            <a:pPr>
              <a:buFont typeface="Arial" panose="020B0604020202020204" pitchFamily="34" charset="0"/>
              <a:buChar char="•"/>
            </a:pPr>
            <a:r>
              <a:rPr lang="en-US" sz="4400">
                <a:solidFill>
                  <a:srgbClr val="0070C0"/>
                </a:solidFill>
              </a:rPr>
              <a:t>Spirit of legislation: reward highly effective teachers, incentivize highly effective teachers to work with </a:t>
            </a:r>
            <a:r>
              <a:rPr lang="en-US" sz="4400" i="1">
                <a:solidFill>
                  <a:schemeClr val="accent2"/>
                </a:solidFill>
                <a:ea typeface="+mn-lt"/>
                <a:cs typeface="+mn-lt"/>
              </a:rPr>
              <a:t>students</a:t>
            </a:r>
            <a:r>
              <a:rPr lang="en-US" sz="4400">
                <a:solidFill>
                  <a:srgbClr val="0070C0"/>
                </a:solidFill>
              </a:rPr>
              <a:t> at high needs and rural campuses.</a:t>
            </a:r>
            <a:endParaRPr lang="en-US" sz="4400">
              <a:solidFill>
                <a:srgbClr val="0070C0"/>
              </a:solidFill>
              <a:cs typeface="Calibri"/>
            </a:endParaRPr>
          </a:p>
          <a:p>
            <a:pPr marL="0" indent="0">
              <a:buNone/>
            </a:pPr>
            <a:endParaRPr lang="en-US" sz="4400">
              <a:solidFill>
                <a:srgbClr val="0070C0"/>
              </a:solidFill>
            </a:endParaRPr>
          </a:p>
          <a:p>
            <a:r>
              <a:rPr lang="en-US" sz="4400">
                <a:solidFill>
                  <a:srgbClr val="0070C0"/>
                </a:solidFill>
              </a:rPr>
              <a:t>Once a teacher is designated, must have an </a:t>
            </a:r>
            <a:r>
              <a:rPr lang="en-US" sz="4400" u="sng">
                <a:solidFill>
                  <a:srgbClr val="0070C0"/>
                </a:solidFill>
              </a:rPr>
              <a:t>automated</a:t>
            </a:r>
            <a:r>
              <a:rPr lang="en-US" sz="4400">
                <a:solidFill>
                  <a:srgbClr val="0070C0"/>
                </a:solidFill>
              </a:rPr>
              <a:t> method to determine eligibility, placement, and position </a:t>
            </a:r>
            <a:r>
              <a:rPr lang="en-US" sz="4400" i="1">
                <a:solidFill>
                  <a:schemeClr val="accent2"/>
                </a:solidFill>
                <a:ea typeface="+mn-lt"/>
                <a:cs typeface="+mn-lt"/>
              </a:rPr>
              <a:t>annually.</a:t>
            </a:r>
            <a:endParaRPr lang="en-US" sz="4400" i="1">
              <a:solidFill>
                <a:schemeClr val="tx1"/>
              </a:solidFill>
            </a:endParaRPr>
          </a:p>
          <a:p>
            <a:pPr marL="0" indent="0">
              <a:buNone/>
            </a:pPr>
            <a:endParaRPr lang="en-US" sz="4400">
              <a:solidFill>
                <a:srgbClr val="0070C0"/>
              </a:solidFill>
            </a:endParaRPr>
          </a:p>
          <a:p>
            <a:pPr>
              <a:buFont typeface="Arial" panose="020B0604020202020204" pitchFamily="34" charset="0"/>
              <a:buChar char="•"/>
            </a:pPr>
            <a:r>
              <a:rPr lang="en-US" sz="4400">
                <a:solidFill>
                  <a:srgbClr val="0070C0"/>
                </a:solidFill>
              </a:rPr>
              <a:t>Commissioner rules for eligibility:</a:t>
            </a:r>
          </a:p>
          <a:p>
            <a:pPr lvl="1">
              <a:buFont typeface="Arial" panose="020B0604020202020204" pitchFamily="34" charset="0"/>
              <a:buChar char="•"/>
            </a:pPr>
            <a:r>
              <a:rPr lang="en-US" sz="4400">
                <a:solidFill>
                  <a:srgbClr val="0070C0"/>
                </a:solidFill>
              </a:rPr>
              <a:t>087 Teacher</a:t>
            </a:r>
          </a:p>
          <a:p>
            <a:pPr lvl="1">
              <a:buFont typeface="Arial" panose="020B0604020202020204" pitchFamily="34" charset="0"/>
              <a:buChar char="•"/>
            </a:pPr>
            <a:r>
              <a:rPr lang="en-US" sz="4400">
                <a:solidFill>
                  <a:srgbClr val="0070C0"/>
                </a:solidFill>
              </a:rPr>
              <a:t>Creditable year of service</a:t>
            </a:r>
          </a:p>
          <a:p>
            <a:pPr marL="457200" lvl="1">
              <a:buFont typeface="Arial" panose="020B0604020202020204" pitchFamily="34" charset="0"/>
              <a:buChar char="•"/>
            </a:pPr>
            <a:endParaRPr lang="en-US" sz="4400">
              <a:solidFill>
                <a:srgbClr val="0070C0"/>
              </a:solidFill>
            </a:endParaRPr>
          </a:p>
          <a:p>
            <a:pPr>
              <a:buFont typeface="Arial" panose="020B0604020202020204" pitchFamily="34" charset="0"/>
              <a:buChar char="•"/>
            </a:pPr>
            <a:r>
              <a:rPr lang="en-US" sz="4400">
                <a:solidFill>
                  <a:srgbClr val="0070C0"/>
                </a:solidFill>
              </a:rPr>
              <a:t>Statute: Allotment funding calculated based on campus of employment and designation level.</a:t>
            </a:r>
            <a:endParaRPr lang="en-US" sz="4400">
              <a:solidFill>
                <a:srgbClr val="0070C0"/>
              </a:solidFill>
              <a:cs typeface="Calibri"/>
            </a:endParaRPr>
          </a:p>
          <a:p>
            <a:pPr marL="0" indent="0">
              <a:buNone/>
            </a:pPr>
            <a:endParaRPr lang="en-US" sz="4400">
              <a:solidFill>
                <a:srgbClr val="0070C0"/>
              </a:solidFill>
            </a:endParaRPr>
          </a:p>
          <a:p>
            <a:pPr marL="0" indent="0">
              <a:buNone/>
            </a:pPr>
            <a:endParaRPr lang="en-US" sz="2200">
              <a:solidFill>
                <a:schemeClr val="tx1"/>
              </a:solidFill>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lipboard">
            <a:extLst>
              <a:ext uri="{FF2B5EF4-FFF2-40B4-BE49-F238E27FC236}">
                <a16:creationId xmlns:a16="http://schemas.microsoft.com/office/drawing/2014/main" id="{04D6E69B-5CED-4EFD-84D2-28C3C9327C61}"/>
              </a:ext>
            </a:extLst>
          </p:cNvPr>
          <p:cNvPicPr>
            <a:picLocks noGrp="1" noChangeAspect="1"/>
          </p:cNvPicPr>
          <p:nvPr>
            <p:ph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410796953"/>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Swinney, Lyra</DisplayName>
        <AccountId>42</AccountId>
        <AccountType/>
      </UserInfo>
    </SharedWithUsers>
  </documentManagement>
</p:properties>
</file>

<file path=customXml/itemProps1.xml><?xml version="1.0" encoding="utf-8"?>
<ds:datastoreItem xmlns:ds="http://schemas.openxmlformats.org/officeDocument/2006/customXml" ds:itemID="{553586DD-DD6F-41EC-9C0B-0957D28AA923}"/>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A19692CD-7339-4E15-8B85-65EB8EAE7D52}">
  <ds:schemaRefs>
    <ds:schemaRef ds:uri="http://purl.org/dc/elements/1.1/"/>
    <ds:schemaRef ds:uri="http://schemas.microsoft.com/office/2006/metadata/properties"/>
    <ds:schemaRef ds:uri="533e3360-6378-4210-ada2-16ccdb17d2c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63efe96-9f3c-464d-8c8b-c76864a22e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1681</TotalTime>
  <Words>1398</Words>
  <Application>Microsoft Office PowerPoint</Application>
  <PresentationFormat>Widescreen</PresentationFormat>
  <Paragraphs>250</Paragraphs>
  <Slides>21</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Calibri</vt:lpstr>
      <vt:lpstr>Calibri (Body)</vt:lpstr>
      <vt:lpstr>Calibri Light</vt:lpstr>
      <vt:lpstr>Courier New</vt:lpstr>
      <vt:lpstr>Lato</vt:lpstr>
      <vt:lpstr>Open Sans (Headings)</vt:lpstr>
      <vt:lpstr>Open Sans Light</vt:lpstr>
      <vt:lpstr>Source Sans Pro</vt:lpstr>
      <vt:lpstr>Wingdings</vt:lpstr>
      <vt:lpstr>2_Office Theme</vt:lpstr>
      <vt:lpstr>TEA Main Slide</vt:lpstr>
      <vt:lpstr>Teacher Incentive Allotment (TIA) Guidance for PEIMS Coding</vt:lpstr>
      <vt:lpstr>Objectives </vt:lpstr>
      <vt:lpstr>Teacher Incentive Allotment Theory of Action</vt:lpstr>
      <vt:lpstr>Key Points: Teacher Incentive Allotment (TIA)</vt:lpstr>
      <vt:lpstr>Two Pathways to Earn Designations</vt:lpstr>
      <vt:lpstr>Funding per Designation</vt:lpstr>
      <vt:lpstr>Eligibility for Designations under TIA </vt:lpstr>
      <vt:lpstr>Allotment Funding Considerations</vt:lpstr>
      <vt:lpstr>Why Winter Roster? </vt:lpstr>
      <vt:lpstr>Winter Roster Impact on Designations and Funding</vt:lpstr>
      <vt:lpstr>Atypical Teaching Positions and TIA</vt:lpstr>
      <vt:lpstr>Push-in Support vs. Pull-out Support</vt:lpstr>
      <vt:lpstr>General Guidance for 087 - Teacher</vt:lpstr>
      <vt:lpstr>Identifying Teachers in Atypical Roles</vt:lpstr>
      <vt:lpstr>Scenarios: Flower ISD, Centrally Assigned Teacher</vt:lpstr>
      <vt:lpstr>Scenario Reporting:</vt:lpstr>
      <vt:lpstr>Scenarios: Flower ISD, Teacher Leader</vt:lpstr>
      <vt:lpstr>Scenario Reporting:</vt:lpstr>
      <vt:lpstr>Role ID 087 Complexities</vt:lpstr>
      <vt:lpstr>Key Takeaways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Incentive Allotment (TIA) Guidance for PEIMS Coding</dc:title>
  <dc:creator>Swinney, Lyra</dc:creator>
  <cp:lastModifiedBy>Swinney, Lyra</cp:lastModifiedBy>
  <cp:revision>35</cp:revision>
  <dcterms:created xsi:type="dcterms:W3CDTF">2020-07-01T12:58:08Z</dcterms:created>
  <dcterms:modified xsi:type="dcterms:W3CDTF">2020-07-21T19:03:49Z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