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147478414" r:id="rId5"/>
    <p:sldId id="2147478456" r:id="rId6"/>
    <p:sldId id="2147478416" r:id="rId7"/>
    <p:sldId id="2147478415" r:id="rId8"/>
    <p:sldId id="2147478455"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6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2FE433-B668-4F96-9A25-63B87E478137}" v="9" dt="2025-07-22T15:27:11.8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73" autoAdjust="0"/>
  </p:normalViewPr>
  <p:slideViewPr>
    <p:cSldViewPr snapToGrid="0">
      <p:cViewPr>
        <p:scale>
          <a:sx n="90" d="100"/>
          <a:sy n="90" d="100"/>
        </p:scale>
        <p:origin x="528" y="33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02C555-116D-4DEF-BB1B-DD70F2A2EC79}"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en-US"/>
        </a:p>
      </dgm:t>
    </dgm:pt>
    <dgm:pt modelId="{9F5E2D9F-A915-42B5-B9C5-45A921EC320F}">
      <dgm:prSet/>
      <dgm:spPr/>
      <dgm:t>
        <a:bodyPr/>
        <a:lstStyle/>
        <a:p>
          <a:r>
            <a:rPr lang="en-US">
              <a:solidFill>
                <a:schemeClr val="tx2"/>
              </a:solidFill>
            </a:rPr>
            <a:t>Sentinel was developed as the official Texas School Safety platform, serving as a centralized, comprehensive system for all school safety functions under the Texas Education Agency.</a:t>
          </a:r>
        </a:p>
      </dgm:t>
    </dgm:pt>
    <dgm:pt modelId="{E10EFC43-C6E8-478D-BF3E-03748F2F9DEB}" type="parTrans" cxnId="{08724AC2-13B3-4C97-8E80-22EF25F45951}">
      <dgm:prSet/>
      <dgm:spPr/>
      <dgm:t>
        <a:bodyPr/>
        <a:lstStyle/>
        <a:p>
          <a:endParaRPr lang="en-US"/>
        </a:p>
      </dgm:t>
    </dgm:pt>
    <dgm:pt modelId="{6BAF86B4-21BC-4942-AE8A-94A87F17DFC1}" type="sibTrans" cxnId="{08724AC2-13B3-4C97-8E80-22EF25F45951}">
      <dgm:prSet/>
      <dgm:spPr/>
      <dgm:t>
        <a:bodyPr/>
        <a:lstStyle/>
        <a:p>
          <a:endParaRPr lang="en-US"/>
        </a:p>
      </dgm:t>
    </dgm:pt>
    <dgm:pt modelId="{2DCD9B28-1C3C-49CC-B783-38759029F189}">
      <dgm:prSet/>
      <dgm:spPr/>
      <dgm:t>
        <a:bodyPr/>
        <a:lstStyle/>
        <a:p>
          <a:r>
            <a:rPr lang="en-US">
              <a:solidFill>
                <a:schemeClr val="tx2"/>
              </a:solidFill>
            </a:rPr>
            <a:t>Effective August 1, all Behavioral Threat Assessments (BTAs) must be conducted and transferred within Sentinel. </a:t>
          </a:r>
        </a:p>
      </dgm:t>
    </dgm:pt>
    <dgm:pt modelId="{FA42CFF0-9C09-4C77-BB51-D7A384C01461}" type="parTrans" cxnId="{8C181B8B-2C29-4ED0-86F8-B9E51C556B59}">
      <dgm:prSet/>
      <dgm:spPr/>
      <dgm:t>
        <a:bodyPr/>
        <a:lstStyle/>
        <a:p>
          <a:endParaRPr lang="en-US"/>
        </a:p>
      </dgm:t>
    </dgm:pt>
    <dgm:pt modelId="{6B4C38F1-87D3-4034-ABA9-80F2717E8A14}" type="sibTrans" cxnId="{8C181B8B-2C29-4ED0-86F8-B9E51C556B59}">
      <dgm:prSet/>
      <dgm:spPr/>
      <dgm:t>
        <a:bodyPr/>
        <a:lstStyle/>
        <a:p>
          <a:endParaRPr lang="en-US"/>
        </a:p>
      </dgm:t>
    </dgm:pt>
    <dgm:pt modelId="{85FE5E0D-FC1C-4929-9B19-49E177DC5F8B}">
      <dgm:prSet/>
      <dgm:spPr/>
      <dgm:t>
        <a:bodyPr/>
        <a:lstStyle/>
        <a:p>
          <a:r>
            <a:rPr lang="en-US">
              <a:solidFill>
                <a:schemeClr val="tx2"/>
              </a:solidFill>
            </a:rPr>
            <a:t>Sentinel facilitates secure and direct case transfers from one BTA team to another, while safeguarding personally identifiable information (PII).</a:t>
          </a:r>
        </a:p>
      </dgm:t>
    </dgm:pt>
    <dgm:pt modelId="{20A2CE86-1A42-462B-B458-B601D07BDA4A}" type="parTrans" cxnId="{0279058B-D527-4F71-AF9C-E35E0B0F18D0}">
      <dgm:prSet/>
      <dgm:spPr/>
      <dgm:t>
        <a:bodyPr/>
        <a:lstStyle/>
        <a:p>
          <a:endParaRPr lang="en-US"/>
        </a:p>
      </dgm:t>
    </dgm:pt>
    <dgm:pt modelId="{604DC654-756D-4742-A551-5C9DDD1A642C}" type="sibTrans" cxnId="{0279058B-D527-4F71-AF9C-E35E0B0F18D0}">
      <dgm:prSet/>
      <dgm:spPr/>
      <dgm:t>
        <a:bodyPr/>
        <a:lstStyle/>
        <a:p>
          <a:endParaRPr lang="en-US"/>
        </a:p>
      </dgm:t>
    </dgm:pt>
    <dgm:pt modelId="{7FD0488F-AF39-4A7C-A402-F16B6AC68C92}">
      <dgm:prSet/>
      <dgm:spPr/>
      <dgm:t>
        <a:bodyPr/>
        <a:lstStyle/>
        <a:p>
          <a:r>
            <a:rPr lang="en-US">
              <a:solidFill>
                <a:schemeClr val="tx2"/>
              </a:solidFill>
            </a:rPr>
            <a:t>This process establishes a streamlined, standardized, and efficient approach to ensure critical BTA case information is shared in a timely and compliant manner.</a:t>
          </a:r>
        </a:p>
      </dgm:t>
    </dgm:pt>
    <dgm:pt modelId="{3570F7F9-43CC-4F66-95CC-00DCC4A99619}" type="parTrans" cxnId="{21C1C4AE-0653-40CF-A2C7-8C4956E206D1}">
      <dgm:prSet/>
      <dgm:spPr/>
      <dgm:t>
        <a:bodyPr/>
        <a:lstStyle/>
        <a:p>
          <a:endParaRPr lang="en-US"/>
        </a:p>
      </dgm:t>
    </dgm:pt>
    <dgm:pt modelId="{28D5F160-6A67-45E8-9B7B-23563918E240}" type="sibTrans" cxnId="{21C1C4AE-0653-40CF-A2C7-8C4956E206D1}">
      <dgm:prSet/>
      <dgm:spPr/>
      <dgm:t>
        <a:bodyPr/>
        <a:lstStyle/>
        <a:p>
          <a:endParaRPr lang="en-US"/>
        </a:p>
      </dgm:t>
    </dgm:pt>
    <dgm:pt modelId="{5C52AB4B-7E13-404C-B372-8E22B9DB59B6}" type="pres">
      <dgm:prSet presAssocID="{6102C555-116D-4DEF-BB1B-DD70F2A2EC79}" presName="linear" presStyleCnt="0">
        <dgm:presLayoutVars>
          <dgm:animLvl val="lvl"/>
          <dgm:resizeHandles val="exact"/>
        </dgm:presLayoutVars>
      </dgm:prSet>
      <dgm:spPr/>
    </dgm:pt>
    <dgm:pt modelId="{4D24128E-AF5E-419A-A9DC-A5974E8E5409}" type="pres">
      <dgm:prSet presAssocID="{9F5E2D9F-A915-42B5-B9C5-45A921EC320F}" presName="parentText" presStyleLbl="node1" presStyleIdx="0" presStyleCnt="4">
        <dgm:presLayoutVars>
          <dgm:chMax val="0"/>
          <dgm:bulletEnabled val="1"/>
        </dgm:presLayoutVars>
      </dgm:prSet>
      <dgm:spPr/>
    </dgm:pt>
    <dgm:pt modelId="{1769A120-3E57-4ED8-B147-5F7BF94A1BC6}" type="pres">
      <dgm:prSet presAssocID="{6BAF86B4-21BC-4942-AE8A-94A87F17DFC1}" presName="spacer" presStyleCnt="0"/>
      <dgm:spPr/>
    </dgm:pt>
    <dgm:pt modelId="{8C9CFFE4-11C4-4C91-9C2F-D2423A54F9B1}" type="pres">
      <dgm:prSet presAssocID="{2DCD9B28-1C3C-49CC-B783-38759029F189}" presName="parentText" presStyleLbl="node1" presStyleIdx="1" presStyleCnt="4">
        <dgm:presLayoutVars>
          <dgm:chMax val="0"/>
          <dgm:bulletEnabled val="1"/>
        </dgm:presLayoutVars>
      </dgm:prSet>
      <dgm:spPr/>
    </dgm:pt>
    <dgm:pt modelId="{B9F31021-74C8-4410-83A3-3BE8C9162F30}" type="pres">
      <dgm:prSet presAssocID="{6B4C38F1-87D3-4034-ABA9-80F2717E8A14}" presName="spacer" presStyleCnt="0"/>
      <dgm:spPr/>
    </dgm:pt>
    <dgm:pt modelId="{BD2FEA48-309F-4770-809D-7416C43E87D7}" type="pres">
      <dgm:prSet presAssocID="{85FE5E0D-FC1C-4929-9B19-49E177DC5F8B}" presName="parentText" presStyleLbl="node1" presStyleIdx="2" presStyleCnt="4">
        <dgm:presLayoutVars>
          <dgm:chMax val="0"/>
          <dgm:bulletEnabled val="1"/>
        </dgm:presLayoutVars>
      </dgm:prSet>
      <dgm:spPr/>
    </dgm:pt>
    <dgm:pt modelId="{B29A38EF-00A3-46D3-B8A5-F0E0298FCEBD}" type="pres">
      <dgm:prSet presAssocID="{604DC654-756D-4742-A551-5C9DDD1A642C}" presName="spacer" presStyleCnt="0"/>
      <dgm:spPr/>
    </dgm:pt>
    <dgm:pt modelId="{58E26F44-7B87-44B2-96F0-E6C0EB2E60FA}" type="pres">
      <dgm:prSet presAssocID="{7FD0488F-AF39-4A7C-A402-F16B6AC68C92}" presName="parentText" presStyleLbl="node1" presStyleIdx="3" presStyleCnt="4">
        <dgm:presLayoutVars>
          <dgm:chMax val="0"/>
          <dgm:bulletEnabled val="1"/>
        </dgm:presLayoutVars>
      </dgm:prSet>
      <dgm:spPr/>
    </dgm:pt>
  </dgm:ptLst>
  <dgm:cxnLst>
    <dgm:cxn modelId="{CC56D51B-B250-416D-A410-7F3D8FE63B9C}" type="presOf" srcId="{2DCD9B28-1C3C-49CC-B783-38759029F189}" destId="{8C9CFFE4-11C4-4C91-9C2F-D2423A54F9B1}" srcOrd="0" destOrd="0" presId="urn:microsoft.com/office/officeart/2005/8/layout/vList2"/>
    <dgm:cxn modelId="{A2DA3D20-23AD-4914-98C0-237E0C54F42C}" type="presOf" srcId="{9F5E2D9F-A915-42B5-B9C5-45A921EC320F}" destId="{4D24128E-AF5E-419A-A9DC-A5974E8E5409}" srcOrd="0" destOrd="0" presId="urn:microsoft.com/office/officeart/2005/8/layout/vList2"/>
    <dgm:cxn modelId="{D10BAE2E-2D92-47F2-8E79-E2456C90C8BE}" type="presOf" srcId="{6102C555-116D-4DEF-BB1B-DD70F2A2EC79}" destId="{5C52AB4B-7E13-404C-B372-8E22B9DB59B6}" srcOrd="0" destOrd="0" presId="urn:microsoft.com/office/officeart/2005/8/layout/vList2"/>
    <dgm:cxn modelId="{864D2730-0BBA-405D-9BBD-8CF9C185E9DB}" type="presOf" srcId="{7FD0488F-AF39-4A7C-A402-F16B6AC68C92}" destId="{58E26F44-7B87-44B2-96F0-E6C0EB2E60FA}" srcOrd="0" destOrd="0" presId="urn:microsoft.com/office/officeart/2005/8/layout/vList2"/>
    <dgm:cxn modelId="{B032F37C-530F-4FC0-BD8F-133AD69771B7}" type="presOf" srcId="{85FE5E0D-FC1C-4929-9B19-49E177DC5F8B}" destId="{BD2FEA48-309F-4770-809D-7416C43E87D7}" srcOrd="0" destOrd="0" presId="urn:microsoft.com/office/officeart/2005/8/layout/vList2"/>
    <dgm:cxn modelId="{0279058B-D527-4F71-AF9C-E35E0B0F18D0}" srcId="{6102C555-116D-4DEF-BB1B-DD70F2A2EC79}" destId="{85FE5E0D-FC1C-4929-9B19-49E177DC5F8B}" srcOrd="2" destOrd="0" parTransId="{20A2CE86-1A42-462B-B458-B601D07BDA4A}" sibTransId="{604DC654-756D-4742-A551-5C9DDD1A642C}"/>
    <dgm:cxn modelId="{8C181B8B-2C29-4ED0-86F8-B9E51C556B59}" srcId="{6102C555-116D-4DEF-BB1B-DD70F2A2EC79}" destId="{2DCD9B28-1C3C-49CC-B783-38759029F189}" srcOrd="1" destOrd="0" parTransId="{FA42CFF0-9C09-4C77-BB51-D7A384C01461}" sibTransId="{6B4C38F1-87D3-4034-ABA9-80F2717E8A14}"/>
    <dgm:cxn modelId="{21C1C4AE-0653-40CF-A2C7-8C4956E206D1}" srcId="{6102C555-116D-4DEF-BB1B-DD70F2A2EC79}" destId="{7FD0488F-AF39-4A7C-A402-F16B6AC68C92}" srcOrd="3" destOrd="0" parTransId="{3570F7F9-43CC-4F66-95CC-00DCC4A99619}" sibTransId="{28D5F160-6A67-45E8-9B7B-23563918E240}"/>
    <dgm:cxn modelId="{08724AC2-13B3-4C97-8E80-22EF25F45951}" srcId="{6102C555-116D-4DEF-BB1B-DD70F2A2EC79}" destId="{9F5E2D9F-A915-42B5-B9C5-45A921EC320F}" srcOrd="0" destOrd="0" parTransId="{E10EFC43-C6E8-478D-BF3E-03748F2F9DEB}" sibTransId="{6BAF86B4-21BC-4942-AE8A-94A87F17DFC1}"/>
    <dgm:cxn modelId="{08C637E8-D46B-4D63-B6A6-63F5FC699083}" type="presParOf" srcId="{5C52AB4B-7E13-404C-B372-8E22B9DB59B6}" destId="{4D24128E-AF5E-419A-A9DC-A5974E8E5409}" srcOrd="0" destOrd="0" presId="urn:microsoft.com/office/officeart/2005/8/layout/vList2"/>
    <dgm:cxn modelId="{7EDFAA0F-AA8C-445C-83C3-F5EDE22917B6}" type="presParOf" srcId="{5C52AB4B-7E13-404C-B372-8E22B9DB59B6}" destId="{1769A120-3E57-4ED8-B147-5F7BF94A1BC6}" srcOrd="1" destOrd="0" presId="urn:microsoft.com/office/officeart/2005/8/layout/vList2"/>
    <dgm:cxn modelId="{EF00A307-1983-4F49-B4DB-F0483BA84582}" type="presParOf" srcId="{5C52AB4B-7E13-404C-B372-8E22B9DB59B6}" destId="{8C9CFFE4-11C4-4C91-9C2F-D2423A54F9B1}" srcOrd="2" destOrd="0" presId="urn:microsoft.com/office/officeart/2005/8/layout/vList2"/>
    <dgm:cxn modelId="{FF19553B-1165-4D08-8AA7-A23542671DB1}" type="presParOf" srcId="{5C52AB4B-7E13-404C-B372-8E22B9DB59B6}" destId="{B9F31021-74C8-4410-83A3-3BE8C9162F30}" srcOrd="3" destOrd="0" presId="urn:microsoft.com/office/officeart/2005/8/layout/vList2"/>
    <dgm:cxn modelId="{A466016A-4CD8-48B0-B1DC-2832D433EF58}" type="presParOf" srcId="{5C52AB4B-7E13-404C-B372-8E22B9DB59B6}" destId="{BD2FEA48-309F-4770-809D-7416C43E87D7}" srcOrd="4" destOrd="0" presId="urn:microsoft.com/office/officeart/2005/8/layout/vList2"/>
    <dgm:cxn modelId="{8B2ED01F-3C02-4F1B-8FD4-ED03EEB81030}" type="presParOf" srcId="{5C52AB4B-7E13-404C-B372-8E22B9DB59B6}" destId="{B29A38EF-00A3-46D3-B8A5-F0E0298FCEBD}" srcOrd="5" destOrd="0" presId="urn:microsoft.com/office/officeart/2005/8/layout/vList2"/>
    <dgm:cxn modelId="{837A7F82-FDA6-4922-A424-BBE5E06602F9}" type="presParOf" srcId="{5C52AB4B-7E13-404C-B372-8E22B9DB59B6}" destId="{58E26F44-7B87-44B2-96F0-E6C0EB2E60F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E85E7B-093C-45B5-9DBB-3B08C1F2995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2F390D7-ED17-4B2E-A49F-7B13DEE65941}">
      <dgm:prSet/>
      <dgm:spPr/>
      <dgm:t>
        <a:bodyPr/>
        <a:lstStyle/>
        <a:p>
          <a:r>
            <a:rPr lang="en-US"/>
            <a:t>Facilitate Internal Communication</a:t>
          </a:r>
        </a:p>
      </dgm:t>
    </dgm:pt>
    <dgm:pt modelId="{B03934DF-8739-40EE-BF47-B9AEA9D7D9E0}" type="parTrans" cxnId="{D1C34767-92D6-4C20-9A11-7AFBC5F5458A}">
      <dgm:prSet/>
      <dgm:spPr/>
      <dgm:t>
        <a:bodyPr/>
        <a:lstStyle/>
        <a:p>
          <a:endParaRPr lang="en-US"/>
        </a:p>
      </dgm:t>
    </dgm:pt>
    <dgm:pt modelId="{AEFE69F8-4042-4682-9926-5BE07BA554B6}" type="sibTrans" cxnId="{D1C34767-92D6-4C20-9A11-7AFBC5F5458A}">
      <dgm:prSet/>
      <dgm:spPr/>
      <dgm:t>
        <a:bodyPr/>
        <a:lstStyle/>
        <a:p>
          <a:endParaRPr lang="en-US"/>
        </a:p>
      </dgm:t>
    </dgm:pt>
    <dgm:pt modelId="{F532CD6D-9416-4E97-AC9C-E789562DB595}">
      <dgm:prSet/>
      <dgm:spPr/>
      <dgm:t>
        <a:bodyPr/>
        <a:lstStyle/>
        <a:p>
          <a:r>
            <a:rPr lang="en-US"/>
            <a:t>Collaborate with BTA Coordinators to ensure all relevant district and campus staff are informed of the transition from T-REX to Sentinel for BTA case transfers, including key dates and procedural changes.</a:t>
          </a:r>
        </a:p>
      </dgm:t>
    </dgm:pt>
    <dgm:pt modelId="{489FAE9F-791D-47BF-8AEA-734E16DD6615}" type="parTrans" cxnId="{3C1C1EA4-D5F1-47D0-ABCE-26C8CB8BE5E8}">
      <dgm:prSet/>
      <dgm:spPr/>
      <dgm:t>
        <a:bodyPr/>
        <a:lstStyle/>
        <a:p>
          <a:endParaRPr lang="en-US"/>
        </a:p>
      </dgm:t>
    </dgm:pt>
    <dgm:pt modelId="{EC87B9C2-EAE6-4A63-B375-A0D0108DD30F}" type="sibTrans" cxnId="{3C1C1EA4-D5F1-47D0-ABCE-26C8CB8BE5E8}">
      <dgm:prSet/>
      <dgm:spPr/>
      <dgm:t>
        <a:bodyPr/>
        <a:lstStyle/>
        <a:p>
          <a:endParaRPr lang="en-US"/>
        </a:p>
      </dgm:t>
    </dgm:pt>
    <dgm:pt modelId="{164A709D-D6C9-4E80-9F56-0B44ED08D75A}">
      <dgm:prSet/>
      <dgm:spPr/>
      <dgm:t>
        <a:bodyPr/>
        <a:lstStyle/>
        <a:p>
          <a:r>
            <a:rPr lang="en-US"/>
            <a:t>Support Data Accuracy and Systems Alignment</a:t>
          </a:r>
        </a:p>
      </dgm:t>
    </dgm:pt>
    <dgm:pt modelId="{1FB2CFA3-7DAE-4977-8734-64E717ACFEB2}" type="parTrans" cxnId="{5606F752-05AA-4D8F-A5AC-BA992E1D8779}">
      <dgm:prSet/>
      <dgm:spPr/>
      <dgm:t>
        <a:bodyPr/>
        <a:lstStyle/>
        <a:p>
          <a:endParaRPr lang="en-US"/>
        </a:p>
      </dgm:t>
    </dgm:pt>
    <dgm:pt modelId="{BC8C1AAF-D85F-41D8-A560-4DDFB9CCB8D5}" type="sibTrans" cxnId="{5606F752-05AA-4D8F-A5AC-BA992E1D8779}">
      <dgm:prSet/>
      <dgm:spPr/>
      <dgm:t>
        <a:bodyPr/>
        <a:lstStyle/>
        <a:p>
          <a:endParaRPr lang="en-US"/>
        </a:p>
      </dgm:t>
    </dgm:pt>
    <dgm:pt modelId="{69635216-E4C2-427C-A0EB-B24CA46F6CB1}">
      <dgm:prSet/>
      <dgm:spPr/>
      <dgm:t>
        <a:bodyPr/>
        <a:lstStyle/>
        <a:p>
          <a:r>
            <a:rPr lang="en-US"/>
            <a:t>Communicate student enrollment and withdrawal information to the BTA team in a timely manner to support expediated transfers or supports, especially those with the BTA indicator.</a:t>
          </a:r>
        </a:p>
      </dgm:t>
    </dgm:pt>
    <dgm:pt modelId="{807030F0-0A1F-4E6B-AD5D-93BE880C3CFF}" type="parTrans" cxnId="{DC7C66E9-67ED-4706-88E5-FB9C9F0654E6}">
      <dgm:prSet/>
      <dgm:spPr/>
      <dgm:t>
        <a:bodyPr/>
        <a:lstStyle/>
        <a:p>
          <a:endParaRPr lang="en-US"/>
        </a:p>
      </dgm:t>
    </dgm:pt>
    <dgm:pt modelId="{F0808111-0655-4CBE-8BD9-6C8A75787666}" type="sibTrans" cxnId="{DC7C66E9-67ED-4706-88E5-FB9C9F0654E6}">
      <dgm:prSet/>
      <dgm:spPr/>
      <dgm:t>
        <a:bodyPr/>
        <a:lstStyle/>
        <a:p>
          <a:endParaRPr lang="en-US"/>
        </a:p>
      </dgm:t>
    </dgm:pt>
    <dgm:pt modelId="{E615900F-F205-49DF-A38B-B83BFACFC272}">
      <dgm:prSet/>
      <dgm:spPr/>
      <dgm:t>
        <a:bodyPr/>
        <a:lstStyle/>
        <a:p>
          <a:r>
            <a:rPr lang="en-US"/>
            <a:t>Help reroute Legacy cases to Sentinel for transfer instead of TREx.</a:t>
          </a:r>
        </a:p>
      </dgm:t>
    </dgm:pt>
    <dgm:pt modelId="{FB15C61D-F75D-4659-9639-E769926E05B8}" type="parTrans" cxnId="{0983BFDB-B4AB-4576-A175-7A19F993142A}">
      <dgm:prSet/>
      <dgm:spPr/>
      <dgm:t>
        <a:bodyPr/>
        <a:lstStyle/>
        <a:p>
          <a:endParaRPr lang="en-US"/>
        </a:p>
      </dgm:t>
    </dgm:pt>
    <dgm:pt modelId="{ECA56CB8-3CB7-4778-8594-F47DD22FEDE0}" type="sibTrans" cxnId="{0983BFDB-B4AB-4576-A175-7A19F993142A}">
      <dgm:prSet/>
      <dgm:spPr/>
      <dgm:t>
        <a:bodyPr/>
        <a:lstStyle/>
        <a:p>
          <a:endParaRPr lang="en-US"/>
        </a:p>
      </dgm:t>
    </dgm:pt>
    <dgm:pt modelId="{8AD01D73-634E-4D9A-A183-EAFFC21A6918}">
      <dgm:prSet/>
      <dgm:spPr/>
      <dgm:t>
        <a:bodyPr/>
        <a:lstStyle/>
        <a:p>
          <a:r>
            <a:rPr lang="en-US"/>
            <a:t>Help Identify Key Contacts </a:t>
          </a:r>
        </a:p>
      </dgm:t>
    </dgm:pt>
    <dgm:pt modelId="{FFA5DFE6-468C-4536-BCFC-D749FD106810}" type="parTrans" cxnId="{7D927787-62A6-4E44-AF5F-749F6EE81D77}">
      <dgm:prSet/>
      <dgm:spPr/>
      <dgm:t>
        <a:bodyPr/>
        <a:lstStyle/>
        <a:p>
          <a:endParaRPr lang="en-US"/>
        </a:p>
      </dgm:t>
    </dgm:pt>
    <dgm:pt modelId="{A4B0179C-69AB-43D6-9A24-D900D0E207C7}" type="sibTrans" cxnId="{7D927787-62A6-4E44-AF5F-749F6EE81D77}">
      <dgm:prSet/>
      <dgm:spPr/>
      <dgm:t>
        <a:bodyPr/>
        <a:lstStyle/>
        <a:p>
          <a:endParaRPr lang="en-US"/>
        </a:p>
      </dgm:t>
    </dgm:pt>
    <dgm:pt modelId="{39E73AC4-E131-4E4F-B399-1B07768C73CD}">
      <dgm:prSet/>
      <dgm:spPr/>
      <dgm:t>
        <a:bodyPr/>
        <a:lstStyle/>
        <a:p>
          <a:r>
            <a:rPr lang="en-US"/>
            <a:t>Maintain updated BTA and PEIMS contacts at campuses to assist with coordination and accountability in the transfer process.</a:t>
          </a:r>
        </a:p>
      </dgm:t>
    </dgm:pt>
    <dgm:pt modelId="{8BEDBE02-50E0-45E2-998C-C3621D6CDE56}" type="parTrans" cxnId="{FD445337-1EDB-4E29-BCB8-D1822C0B8B00}">
      <dgm:prSet/>
      <dgm:spPr/>
      <dgm:t>
        <a:bodyPr/>
        <a:lstStyle/>
        <a:p>
          <a:endParaRPr lang="en-US"/>
        </a:p>
      </dgm:t>
    </dgm:pt>
    <dgm:pt modelId="{2DA324DC-2517-47AA-9B0F-61B197C23DFD}" type="sibTrans" cxnId="{FD445337-1EDB-4E29-BCB8-D1822C0B8B00}">
      <dgm:prSet/>
      <dgm:spPr/>
      <dgm:t>
        <a:bodyPr/>
        <a:lstStyle/>
        <a:p>
          <a:endParaRPr lang="en-US"/>
        </a:p>
      </dgm:t>
    </dgm:pt>
    <dgm:pt modelId="{7705D5F5-E192-43EC-8761-4FF95468E9C9}">
      <dgm:prSet/>
      <dgm:spPr/>
      <dgm:t>
        <a:bodyPr/>
        <a:lstStyle/>
        <a:p>
          <a:r>
            <a:rPr lang="en-US"/>
            <a:t>Promote Cross-Department Collaboration </a:t>
          </a:r>
        </a:p>
      </dgm:t>
    </dgm:pt>
    <dgm:pt modelId="{ED0A94F3-018E-4389-B57B-C878EBC48268}" type="parTrans" cxnId="{A2749083-BE0A-4E38-9BD7-8B7A316E9F75}">
      <dgm:prSet/>
      <dgm:spPr/>
      <dgm:t>
        <a:bodyPr/>
        <a:lstStyle/>
        <a:p>
          <a:endParaRPr lang="en-US"/>
        </a:p>
      </dgm:t>
    </dgm:pt>
    <dgm:pt modelId="{7AFC296E-3159-4E62-AA65-E85D27BD68BE}" type="sibTrans" cxnId="{A2749083-BE0A-4E38-9BD7-8B7A316E9F75}">
      <dgm:prSet/>
      <dgm:spPr/>
      <dgm:t>
        <a:bodyPr/>
        <a:lstStyle/>
        <a:p>
          <a:endParaRPr lang="en-US"/>
        </a:p>
      </dgm:t>
    </dgm:pt>
    <dgm:pt modelId="{A8BC6DA6-DFCF-47D0-BC48-5A6416145C09}">
      <dgm:prSet/>
      <dgm:spPr/>
      <dgm:t>
        <a:bodyPr/>
        <a:lstStyle/>
        <a:p>
          <a:r>
            <a:rPr lang="en-US"/>
            <a:t>Encourage a shared understanding of respective roles between PEIMS and BTA teams to ensure a smooth and secure transition process that protects student information and meets state requirements.</a:t>
          </a:r>
        </a:p>
      </dgm:t>
    </dgm:pt>
    <dgm:pt modelId="{C6935FB1-D8E9-45C7-88E6-04DA30735B2C}" type="parTrans" cxnId="{1E3F05C4-86EF-4613-A3E1-37E54FC759F7}">
      <dgm:prSet/>
      <dgm:spPr/>
      <dgm:t>
        <a:bodyPr/>
        <a:lstStyle/>
        <a:p>
          <a:endParaRPr lang="en-US"/>
        </a:p>
      </dgm:t>
    </dgm:pt>
    <dgm:pt modelId="{FE9735A6-56B6-4283-B2FA-904998EFDF0A}" type="sibTrans" cxnId="{1E3F05C4-86EF-4613-A3E1-37E54FC759F7}">
      <dgm:prSet/>
      <dgm:spPr/>
      <dgm:t>
        <a:bodyPr/>
        <a:lstStyle/>
        <a:p>
          <a:endParaRPr lang="en-US"/>
        </a:p>
      </dgm:t>
    </dgm:pt>
    <dgm:pt modelId="{D064A25E-3982-494D-AA54-0ABF6CBE0525}" type="pres">
      <dgm:prSet presAssocID="{8CE85E7B-093C-45B5-9DBB-3B08C1F2995E}" presName="linear" presStyleCnt="0">
        <dgm:presLayoutVars>
          <dgm:animLvl val="lvl"/>
          <dgm:resizeHandles val="exact"/>
        </dgm:presLayoutVars>
      </dgm:prSet>
      <dgm:spPr/>
    </dgm:pt>
    <dgm:pt modelId="{766E238D-B13D-4D3D-AE3E-8314D5F8CB95}" type="pres">
      <dgm:prSet presAssocID="{82F390D7-ED17-4B2E-A49F-7B13DEE65941}" presName="parentText" presStyleLbl="node1" presStyleIdx="0" presStyleCnt="4">
        <dgm:presLayoutVars>
          <dgm:chMax val="0"/>
          <dgm:bulletEnabled val="1"/>
        </dgm:presLayoutVars>
      </dgm:prSet>
      <dgm:spPr/>
    </dgm:pt>
    <dgm:pt modelId="{891C1888-9DF3-44DE-923B-AC1E1EDD54A6}" type="pres">
      <dgm:prSet presAssocID="{82F390D7-ED17-4B2E-A49F-7B13DEE65941}" presName="childText" presStyleLbl="revTx" presStyleIdx="0" presStyleCnt="4">
        <dgm:presLayoutVars>
          <dgm:bulletEnabled val="1"/>
        </dgm:presLayoutVars>
      </dgm:prSet>
      <dgm:spPr/>
    </dgm:pt>
    <dgm:pt modelId="{AE8FB567-B713-4240-A2D2-40B7D1CBE473}" type="pres">
      <dgm:prSet presAssocID="{164A709D-D6C9-4E80-9F56-0B44ED08D75A}" presName="parentText" presStyleLbl="node1" presStyleIdx="1" presStyleCnt="4">
        <dgm:presLayoutVars>
          <dgm:chMax val="0"/>
          <dgm:bulletEnabled val="1"/>
        </dgm:presLayoutVars>
      </dgm:prSet>
      <dgm:spPr/>
    </dgm:pt>
    <dgm:pt modelId="{4ECC2E1D-2027-447F-9569-AE6142C8A318}" type="pres">
      <dgm:prSet presAssocID="{164A709D-D6C9-4E80-9F56-0B44ED08D75A}" presName="childText" presStyleLbl="revTx" presStyleIdx="1" presStyleCnt="4">
        <dgm:presLayoutVars>
          <dgm:bulletEnabled val="1"/>
        </dgm:presLayoutVars>
      </dgm:prSet>
      <dgm:spPr/>
    </dgm:pt>
    <dgm:pt modelId="{5874CDE3-BC27-4526-B5DF-815C30F6BFB0}" type="pres">
      <dgm:prSet presAssocID="{8AD01D73-634E-4D9A-A183-EAFFC21A6918}" presName="parentText" presStyleLbl="node1" presStyleIdx="2" presStyleCnt="4">
        <dgm:presLayoutVars>
          <dgm:chMax val="0"/>
          <dgm:bulletEnabled val="1"/>
        </dgm:presLayoutVars>
      </dgm:prSet>
      <dgm:spPr/>
    </dgm:pt>
    <dgm:pt modelId="{CABB15DB-A933-4445-B8A7-2E9D52A66A77}" type="pres">
      <dgm:prSet presAssocID="{8AD01D73-634E-4D9A-A183-EAFFC21A6918}" presName="childText" presStyleLbl="revTx" presStyleIdx="2" presStyleCnt="4">
        <dgm:presLayoutVars>
          <dgm:bulletEnabled val="1"/>
        </dgm:presLayoutVars>
      </dgm:prSet>
      <dgm:spPr/>
    </dgm:pt>
    <dgm:pt modelId="{894A99A5-96F8-49BD-85C7-86147914C537}" type="pres">
      <dgm:prSet presAssocID="{7705D5F5-E192-43EC-8761-4FF95468E9C9}" presName="parentText" presStyleLbl="node1" presStyleIdx="3" presStyleCnt="4">
        <dgm:presLayoutVars>
          <dgm:chMax val="0"/>
          <dgm:bulletEnabled val="1"/>
        </dgm:presLayoutVars>
      </dgm:prSet>
      <dgm:spPr/>
    </dgm:pt>
    <dgm:pt modelId="{7B4555E8-BBB4-43B7-AD90-C05C9FF91CBE}" type="pres">
      <dgm:prSet presAssocID="{7705D5F5-E192-43EC-8761-4FF95468E9C9}" presName="childText" presStyleLbl="revTx" presStyleIdx="3" presStyleCnt="4">
        <dgm:presLayoutVars>
          <dgm:bulletEnabled val="1"/>
        </dgm:presLayoutVars>
      </dgm:prSet>
      <dgm:spPr/>
    </dgm:pt>
  </dgm:ptLst>
  <dgm:cxnLst>
    <dgm:cxn modelId="{AB43EA1D-31B2-4981-9422-61359DB91A11}" type="presOf" srcId="{8CE85E7B-093C-45B5-9DBB-3B08C1F2995E}" destId="{D064A25E-3982-494D-AA54-0ABF6CBE0525}" srcOrd="0" destOrd="0" presId="urn:microsoft.com/office/officeart/2005/8/layout/vList2"/>
    <dgm:cxn modelId="{FD445337-1EDB-4E29-BCB8-D1822C0B8B00}" srcId="{8AD01D73-634E-4D9A-A183-EAFFC21A6918}" destId="{39E73AC4-E131-4E4F-B399-1B07768C73CD}" srcOrd="0" destOrd="0" parTransId="{8BEDBE02-50E0-45E2-998C-C3621D6CDE56}" sibTransId="{2DA324DC-2517-47AA-9B0F-61B197C23DFD}"/>
    <dgm:cxn modelId="{1BC9F338-0224-4B46-BB95-B6379218D18D}" type="presOf" srcId="{F532CD6D-9416-4E97-AC9C-E789562DB595}" destId="{891C1888-9DF3-44DE-923B-AC1E1EDD54A6}" srcOrd="0" destOrd="0" presId="urn:microsoft.com/office/officeart/2005/8/layout/vList2"/>
    <dgm:cxn modelId="{D1C34767-92D6-4C20-9A11-7AFBC5F5458A}" srcId="{8CE85E7B-093C-45B5-9DBB-3B08C1F2995E}" destId="{82F390D7-ED17-4B2E-A49F-7B13DEE65941}" srcOrd="0" destOrd="0" parTransId="{B03934DF-8739-40EE-BF47-B9AEA9D7D9E0}" sibTransId="{AEFE69F8-4042-4682-9926-5BE07BA554B6}"/>
    <dgm:cxn modelId="{2AEA9872-73F2-44ED-BF1A-203F66BE9C38}" type="presOf" srcId="{8AD01D73-634E-4D9A-A183-EAFFC21A6918}" destId="{5874CDE3-BC27-4526-B5DF-815C30F6BFB0}" srcOrd="0" destOrd="0" presId="urn:microsoft.com/office/officeart/2005/8/layout/vList2"/>
    <dgm:cxn modelId="{22C3E452-68F6-49E1-A46A-C044A7FDB70A}" type="presOf" srcId="{69635216-E4C2-427C-A0EB-B24CA46F6CB1}" destId="{4ECC2E1D-2027-447F-9569-AE6142C8A318}" srcOrd="0" destOrd="0" presId="urn:microsoft.com/office/officeart/2005/8/layout/vList2"/>
    <dgm:cxn modelId="{5606F752-05AA-4D8F-A5AC-BA992E1D8779}" srcId="{8CE85E7B-093C-45B5-9DBB-3B08C1F2995E}" destId="{164A709D-D6C9-4E80-9F56-0B44ED08D75A}" srcOrd="1" destOrd="0" parTransId="{1FB2CFA3-7DAE-4977-8734-64E717ACFEB2}" sibTransId="{BC8C1AAF-D85F-41D8-A560-4DDFB9CCB8D5}"/>
    <dgm:cxn modelId="{A2749083-BE0A-4E38-9BD7-8B7A316E9F75}" srcId="{8CE85E7B-093C-45B5-9DBB-3B08C1F2995E}" destId="{7705D5F5-E192-43EC-8761-4FF95468E9C9}" srcOrd="3" destOrd="0" parTransId="{ED0A94F3-018E-4389-B57B-C878EBC48268}" sibTransId="{7AFC296E-3159-4E62-AA65-E85D27BD68BE}"/>
    <dgm:cxn modelId="{7D927787-62A6-4E44-AF5F-749F6EE81D77}" srcId="{8CE85E7B-093C-45B5-9DBB-3B08C1F2995E}" destId="{8AD01D73-634E-4D9A-A183-EAFFC21A6918}" srcOrd="2" destOrd="0" parTransId="{FFA5DFE6-468C-4536-BCFC-D749FD106810}" sibTransId="{A4B0179C-69AB-43D6-9A24-D900D0E207C7}"/>
    <dgm:cxn modelId="{3C1C1EA4-D5F1-47D0-ABCE-26C8CB8BE5E8}" srcId="{82F390D7-ED17-4B2E-A49F-7B13DEE65941}" destId="{F532CD6D-9416-4E97-AC9C-E789562DB595}" srcOrd="0" destOrd="0" parTransId="{489FAE9F-791D-47BF-8AEA-734E16DD6615}" sibTransId="{EC87B9C2-EAE6-4A63-B375-A0D0108DD30F}"/>
    <dgm:cxn modelId="{5892C4A8-C96F-4920-8C17-3B5ECC21E321}" type="presOf" srcId="{164A709D-D6C9-4E80-9F56-0B44ED08D75A}" destId="{AE8FB567-B713-4240-A2D2-40B7D1CBE473}" srcOrd="0" destOrd="0" presId="urn:microsoft.com/office/officeart/2005/8/layout/vList2"/>
    <dgm:cxn modelId="{1E3F05C4-86EF-4613-A3E1-37E54FC759F7}" srcId="{7705D5F5-E192-43EC-8761-4FF95468E9C9}" destId="{A8BC6DA6-DFCF-47D0-BC48-5A6416145C09}" srcOrd="0" destOrd="0" parTransId="{C6935FB1-D8E9-45C7-88E6-04DA30735B2C}" sibTransId="{FE9735A6-56B6-4283-B2FA-904998EFDF0A}"/>
    <dgm:cxn modelId="{FD62FAD0-26ED-4DDA-AF29-05718A37442B}" type="presOf" srcId="{7705D5F5-E192-43EC-8761-4FF95468E9C9}" destId="{894A99A5-96F8-49BD-85C7-86147914C537}" srcOrd="0" destOrd="0" presId="urn:microsoft.com/office/officeart/2005/8/layout/vList2"/>
    <dgm:cxn modelId="{6B5A37D9-8AAE-48B4-B730-C80751FA334C}" type="presOf" srcId="{A8BC6DA6-DFCF-47D0-BC48-5A6416145C09}" destId="{7B4555E8-BBB4-43B7-AD90-C05C9FF91CBE}" srcOrd="0" destOrd="0" presId="urn:microsoft.com/office/officeart/2005/8/layout/vList2"/>
    <dgm:cxn modelId="{0983BFDB-B4AB-4576-A175-7A19F993142A}" srcId="{164A709D-D6C9-4E80-9F56-0B44ED08D75A}" destId="{E615900F-F205-49DF-A38B-B83BFACFC272}" srcOrd="1" destOrd="0" parTransId="{FB15C61D-F75D-4659-9639-E769926E05B8}" sibTransId="{ECA56CB8-3CB7-4778-8594-F47DD22FEDE0}"/>
    <dgm:cxn modelId="{10D8B0DD-40D2-46DE-A254-7BF7CE8E3702}" type="presOf" srcId="{39E73AC4-E131-4E4F-B399-1B07768C73CD}" destId="{CABB15DB-A933-4445-B8A7-2E9D52A66A77}" srcOrd="0" destOrd="0" presId="urn:microsoft.com/office/officeart/2005/8/layout/vList2"/>
    <dgm:cxn modelId="{F4152DE4-DEA3-4AC7-BE67-E8BC80E7A36D}" type="presOf" srcId="{82F390D7-ED17-4B2E-A49F-7B13DEE65941}" destId="{766E238D-B13D-4D3D-AE3E-8314D5F8CB95}" srcOrd="0" destOrd="0" presId="urn:microsoft.com/office/officeart/2005/8/layout/vList2"/>
    <dgm:cxn modelId="{CE0851E7-29A3-4CFB-B188-432B8B2B58F3}" type="presOf" srcId="{E615900F-F205-49DF-A38B-B83BFACFC272}" destId="{4ECC2E1D-2027-447F-9569-AE6142C8A318}" srcOrd="0" destOrd="1" presId="urn:microsoft.com/office/officeart/2005/8/layout/vList2"/>
    <dgm:cxn modelId="{DC7C66E9-67ED-4706-88E5-FB9C9F0654E6}" srcId="{164A709D-D6C9-4E80-9F56-0B44ED08D75A}" destId="{69635216-E4C2-427C-A0EB-B24CA46F6CB1}" srcOrd="0" destOrd="0" parTransId="{807030F0-0A1F-4E6B-AD5D-93BE880C3CFF}" sibTransId="{F0808111-0655-4CBE-8BD9-6C8A75787666}"/>
    <dgm:cxn modelId="{5EB1F317-0CBF-4DBF-BCE4-BEDE7DAD0041}" type="presParOf" srcId="{D064A25E-3982-494D-AA54-0ABF6CBE0525}" destId="{766E238D-B13D-4D3D-AE3E-8314D5F8CB95}" srcOrd="0" destOrd="0" presId="urn:microsoft.com/office/officeart/2005/8/layout/vList2"/>
    <dgm:cxn modelId="{0CECE9EB-E6C2-49A2-8B34-882006099F09}" type="presParOf" srcId="{D064A25E-3982-494D-AA54-0ABF6CBE0525}" destId="{891C1888-9DF3-44DE-923B-AC1E1EDD54A6}" srcOrd="1" destOrd="0" presId="urn:microsoft.com/office/officeart/2005/8/layout/vList2"/>
    <dgm:cxn modelId="{0B09BB65-2A1B-45A2-AE98-F6F32E969968}" type="presParOf" srcId="{D064A25E-3982-494D-AA54-0ABF6CBE0525}" destId="{AE8FB567-B713-4240-A2D2-40B7D1CBE473}" srcOrd="2" destOrd="0" presId="urn:microsoft.com/office/officeart/2005/8/layout/vList2"/>
    <dgm:cxn modelId="{57143941-E756-4CF7-95C7-786E4345EAEC}" type="presParOf" srcId="{D064A25E-3982-494D-AA54-0ABF6CBE0525}" destId="{4ECC2E1D-2027-447F-9569-AE6142C8A318}" srcOrd="3" destOrd="0" presId="urn:microsoft.com/office/officeart/2005/8/layout/vList2"/>
    <dgm:cxn modelId="{C45089A9-5E7B-447E-94EE-3C2906E24F94}" type="presParOf" srcId="{D064A25E-3982-494D-AA54-0ABF6CBE0525}" destId="{5874CDE3-BC27-4526-B5DF-815C30F6BFB0}" srcOrd="4" destOrd="0" presId="urn:microsoft.com/office/officeart/2005/8/layout/vList2"/>
    <dgm:cxn modelId="{98C20314-08B7-4DCC-A06C-08CA510088D4}" type="presParOf" srcId="{D064A25E-3982-494D-AA54-0ABF6CBE0525}" destId="{CABB15DB-A933-4445-B8A7-2E9D52A66A77}" srcOrd="5" destOrd="0" presId="urn:microsoft.com/office/officeart/2005/8/layout/vList2"/>
    <dgm:cxn modelId="{EFA6BE92-2390-4599-B293-00AB0E8AC15A}" type="presParOf" srcId="{D064A25E-3982-494D-AA54-0ABF6CBE0525}" destId="{894A99A5-96F8-49BD-85C7-86147914C537}" srcOrd="6" destOrd="0" presId="urn:microsoft.com/office/officeart/2005/8/layout/vList2"/>
    <dgm:cxn modelId="{0AA51D5D-59E5-440C-B267-263CF5A972B9}" type="presParOf" srcId="{D064A25E-3982-494D-AA54-0ABF6CBE0525}" destId="{7B4555E8-BBB4-43B7-AD90-C05C9FF91CBE}"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4128E-AF5E-419A-A9DC-A5974E8E5409}">
      <dsp:nvSpPr>
        <dsp:cNvPr id="0" name=""/>
        <dsp:cNvSpPr/>
      </dsp:nvSpPr>
      <dsp:spPr>
        <a:xfrm>
          <a:off x="0" y="30956"/>
          <a:ext cx="10515600" cy="1209780"/>
        </a:xfrm>
        <a:prstGeom prst="round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2"/>
              </a:solidFill>
            </a:rPr>
            <a:t>Sentinel was developed as the official Texas School Safety platform, serving as a centralized, comprehensive system for all school safety functions under the Texas Education Agency.</a:t>
          </a:r>
        </a:p>
      </dsp:txBody>
      <dsp:txXfrm>
        <a:off x="59057" y="90013"/>
        <a:ext cx="10397486" cy="1091666"/>
      </dsp:txXfrm>
    </dsp:sp>
    <dsp:sp modelId="{8C9CFFE4-11C4-4C91-9C2F-D2423A54F9B1}">
      <dsp:nvSpPr>
        <dsp:cNvPr id="0" name=""/>
        <dsp:cNvSpPr/>
      </dsp:nvSpPr>
      <dsp:spPr>
        <a:xfrm>
          <a:off x="0" y="1304096"/>
          <a:ext cx="10515600" cy="1209780"/>
        </a:xfrm>
        <a:prstGeom prst="round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2"/>
              </a:solidFill>
            </a:rPr>
            <a:t>Effective August 1, all Behavioral Threat Assessments (BTAs) must be conducted and transferred within Sentinel. </a:t>
          </a:r>
        </a:p>
      </dsp:txBody>
      <dsp:txXfrm>
        <a:off x="59057" y="1363153"/>
        <a:ext cx="10397486" cy="1091666"/>
      </dsp:txXfrm>
    </dsp:sp>
    <dsp:sp modelId="{BD2FEA48-309F-4770-809D-7416C43E87D7}">
      <dsp:nvSpPr>
        <dsp:cNvPr id="0" name=""/>
        <dsp:cNvSpPr/>
      </dsp:nvSpPr>
      <dsp:spPr>
        <a:xfrm>
          <a:off x="0" y="2577236"/>
          <a:ext cx="10515600" cy="1209780"/>
        </a:xfrm>
        <a:prstGeom prst="round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2"/>
              </a:solidFill>
            </a:rPr>
            <a:t>Sentinel facilitates secure and direct case transfers from one BTA team to another, while safeguarding personally identifiable information (PII).</a:t>
          </a:r>
        </a:p>
      </dsp:txBody>
      <dsp:txXfrm>
        <a:off x="59057" y="2636293"/>
        <a:ext cx="10397486" cy="1091666"/>
      </dsp:txXfrm>
    </dsp:sp>
    <dsp:sp modelId="{58E26F44-7B87-44B2-96F0-E6C0EB2E60FA}">
      <dsp:nvSpPr>
        <dsp:cNvPr id="0" name=""/>
        <dsp:cNvSpPr/>
      </dsp:nvSpPr>
      <dsp:spPr>
        <a:xfrm>
          <a:off x="0" y="3850376"/>
          <a:ext cx="10515600" cy="1209780"/>
        </a:xfrm>
        <a:prstGeom prst="roundRect">
          <a:avLst/>
        </a:prstGeom>
        <a:solidFill>
          <a:schemeClr val="lt1">
            <a:hueOff val="0"/>
            <a:satOff val="0"/>
            <a:lumOff val="0"/>
            <a:alphaOff val="0"/>
          </a:schemeClr>
        </a:solid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solidFill>
                <a:schemeClr val="tx2"/>
              </a:solidFill>
            </a:rPr>
            <a:t>This process establishes a streamlined, standardized, and efficient approach to ensure critical BTA case information is shared in a timely and compliant manner.</a:t>
          </a:r>
        </a:p>
      </dsp:txBody>
      <dsp:txXfrm>
        <a:off x="59057" y="3909433"/>
        <a:ext cx="10397486" cy="10916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E238D-B13D-4D3D-AE3E-8314D5F8CB95}">
      <dsp:nvSpPr>
        <dsp:cNvPr id="0" name=""/>
        <dsp:cNvSpPr/>
      </dsp:nvSpPr>
      <dsp:spPr>
        <a:xfrm>
          <a:off x="0" y="173452"/>
          <a:ext cx="11201399" cy="58967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Facilitate Internal Communication</a:t>
          </a:r>
        </a:p>
      </dsp:txBody>
      <dsp:txXfrm>
        <a:off x="28786" y="202238"/>
        <a:ext cx="11143827" cy="532107"/>
      </dsp:txXfrm>
    </dsp:sp>
    <dsp:sp modelId="{891C1888-9DF3-44DE-923B-AC1E1EDD54A6}">
      <dsp:nvSpPr>
        <dsp:cNvPr id="0" name=""/>
        <dsp:cNvSpPr/>
      </dsp:nvSpPr>
      <dsp:spPr>
        <a:xfrm>
          <a:off x="0" y="763132"/>
          <a:ext cx="11201399"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4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Collaborate with BTA Coordinators to ensure all relevant district and campus staff are informed of the transition from T-REX to Sentinel for BTA case transfers, including key dates and procedural changes.</a:t>
          </a:r>
        </a:p>
      </dsp:txBody>
      <dsp:txXfrm>
        <a:off x="0" y="763132"/>
        <a:ext cx="11201399" cy="596160"/>
      </dsp:txXfrm>
    </dsp:sp>
    <dsp:sp modelId="{AE8FB567-B713-4240-A2D2-40B7D1CBE473}">
      <dsp:nvSpPr>
        <dsp:cNvPr id="0" name=""/>
        <dsp:cNvSpPr/>
      </dsp:nvSpPr>
      <dsp:spPr>
        <a:xfrm>
          <a:off x="0" y="1359292"/>
          <a:ext cx="11201399" cy="58967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Support Data Accuracy and Systems Alignment</a:t>
          </a:r>
        </a:p>
      </dsp:txBody>
      <dsp:txXfrm>
        <a:off x="28786" y="1388078"/>
        <a:ext cx="11143827" cy="532107"/>
      </dsp:txXfrm>
    </dsp:sp>
    <dsp:sp modelId="{4ECC2E1D-2027-447F-9569-AE6142C8A318}">
      <dsp:nvSpPr>
        <dsp:cNvPr id="0" name=""/>
        <dsp:cNvSpPr/>
      </dsp:nvSpPr>
      <dsp:spPr>
        <a:xfrm>
          <a:off x="0" y="1948972"/>
          <a:ext cx="11201399" cy="919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4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Communicate student enrollment and withdrawal information to the BTA team in a timely manner to support expediated transfers or supports, especially those with the BTA indicator.</a:t>
          </a:r>
        </a:p>
        <a:p>
          <a:pPr marL="171450" lvl="1" indent="-171450" algn="l" defTabSz="844550">
            <a:lnSpc>
              <a:spcPct val="90000"/>
            </a:lnSpc>
            <a:spcBef>
              <a:spcPct val="0"/>
            </a:spcBef>
            <a:spcAft>
              <a:spcPct val="20000"/>
            </a:spcAft>
            <a:buChar char="•"/>
          </a:pPr>
          <a:r>
            <a:rPr lang="en-US" sz="1900" kern="1200"/>
            <a:t>Help reroute Legacy cases to Sentinel for transfer instead of TREx.</a:t>
          </a:r>
        </a:p>
      </dsp:txBody>
      <dsp:txXfrm>
        <a:off x="0" y="1948972"/>
        <a:ext cx="11201399" cy="919080"/>
      </dsp:txXfrm>
    </dsp:sp>
    <dsp:sp modelId="{5874CDE3-BC27-4526-B5DF-815C30F6BFB0}">
      <dsp:nvSpPr>
        <dsp:cNvPr id="0" name=""/>
        <dsp:cNvSpPr/>
      </dsp:nvSpPr>
      <dsp:spPr>
        <a:xfrm>
          <a:off x="0" y="2868052"/>
          <a:ext cx="11201399" cy="58967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Help Identify Key Contacts </a:t>
          </a:r>
        </a:p>
      </dsp:txBody>
      <dsp:txXfrm>
        <a:off x="28786" y="2896838"/>
        <a:ext cx="11143827" cy="532107"/>
      </dsp:txXfrm>
    </dsp:sp>
    <dsp:sp modelId="{CABB15DB-A933-4445-B8A7-2E9D52A66A77}">
      <dsp:nvSpPr>
        <dsp:cNvPr id="0" name=""/>
        <dsp:cNvSpPr/>
      </dsp:nvSpPr>
      <dsp:spPr>
        <a:xfrm>
          <a:off x="0" y="3457732"/>
          <a:ext cx="11201399"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4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Maintain updated BTA and PEIMS contacts at campuses to assist with coordination and accountability in the transfer process.</a:t>
          </a:r>
        </a:p>
      </dsp:txBody>
      <dsp:txXfrm>
        <a:off x="0" y="3457732"/>
        <a:ext cx="11201399" cy="596160"/>
      </dsp:txXfrm>
    </dsp:sp>
    <dsp:sp modelId="{894A99A5-96F8-49BD-85C7-86147914C537}">
      <dsp:nvSpPr>
        <dsp:cNvPr id="0" name=""/>
        <dsp:cNvSpPr/>
      </dsp:nvSpPr>
      <dsp:spPr>
        <a:xfrm>
          <a:off x="0" y="4053892"/>
          <a:ext cx="11201399" cy="58967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Promote Cross-Department Collaboration </a:t>
          </a:r>
        </a:p>
      </dsp:txBody>
      <dsp:txXfrm>
        <a:off x="28786" y="4082678"/>
        <a:ext cx="11143827" cy="532107"/>
      </dsp:txXfrm>
    </dsp:sp>
    <dsp:sp modelId="{7B4555E8-BBB4-43B7-AD90-C05C9FF91CBE}">
      <dsp:nvSpPr>
        <dsp:cNvPr id="0" name=""/>
        <dsp:cNvSpPr/>
      </dsp:nvSpPr>
      <dsp:spPr>
        <a:xfrm>
          <a:off x="0" y="4643572"/>
          <a:ext cx="11201399" cy="869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44"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a:t>Encourage a shared understanding of respective roles between PEIMS and BTA teams to ensure a smooth and secure transition process that protects student information and meets state requirements.</a:t>
          </a:r>
        </a:p>
      </dsp:txBody>
      <dsp:txXfrm>
        <a:off x="0" y="4643572"/>
        <a:ext cx="11201399" cy="8694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1D0084-5545-4122-B160-839D263B8DF1}" type="datetimeFigureOut">
              <a:rPr lang="en-US" smtClean="0"/>
              <a:t>7/22/2025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D32A14-8611-400C-85B2-84381B5DC5E9}" type="slidenum">
              <a:rPr lang="en-US" smtClean="0"/>
              <a:t>‹#›</a:t>
            </a:fld>
            <a:endParaRPr lang="en-US"/>
          </a:p>
        </p:txBody>
      </p:sp>
    </p:spTree>
    <p:extLst>
      <p:ext uri="{BB962C8B-B14F-4D97-AF65-F5344CB8AC3E}">
        <p14:creationId xmlns:p14="http://schemas.microsoft.com/office/powerpoint/2010/main" val="40574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4B659-F174-FD1F-43CF-A033C9145B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735472-E708-5923-12E6-99A2DFEFE5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847FFE-BBDA-80B8-C816-E4828D287206}"/>
              </a:ext>
            </a:extLst>
          </p:cNvPr>
          <p:cNvSpPr>
            <a:spLocks noGrp="1"/>
          </p:cNvSpPr>
          <p:nvPr>
            <p:ph type="body" idx="1"/>
          </p:nvPr>
        </p:nvSpPr>
        <p:spPr/>
        <p:txBody>
          <a:bodyPr/>
          <a:lstStyle/>
          <a:p>
            <a:r>
              <a:rPr lang="en-US"/>
              <a:t>- LIVE – April 2025</a:t>
            </a:r>
          </a:p>
          <a:p>
            <a:r>
              <a:rPr lang="en-US"/>
              <a:t>- Required – August 2025</a:t>
            </a:r>
          </a:p>
          <a:p>
            <a:endParaRPr lang="en-US"/>
          </a:p>
          <a:p>
            <a:r>
              <a:rPr lang="en-US"/>
              <a:t>Effective August 1st, Sentinel BTA required to be utilized when conducting threat assessments. As well starting August 1st, Sentinel BTA model will be required to be utilized when transferring threat assessments. LEAs will no longer use </a:t>
            </a:r>
            <a:r>
              <a:rPr lang="en-US" err="1"/>
              <a:t>TREx</a:t>
            </a:r>
            <a:r>
              <a:rPr lang="en-US"/>
              <a:t> to transfer BTA records. Sentinel will do all that transferring for you. Making those BTA transfers more quickly and efficiently. </a:t>
            </a:r>
          </a:p>
        </p:txBody>
      </p:sp>
      <p:sp>
        <p:nvSpPr>
          <p:cNvPr id="4" name="Slide Number Placeholder 3">
            <a:extLst>
              <a:ext uri="{FF2B5EF4-FFF2-40B4-BE49-F238E27FC236}">
                <a16:creationId xmlns:a16="http://schemas.microsoft.com/office/drawing/2014/main" id="{2C74369E-A3B9-1144-7A11-2AA019AD496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D9977-C955-4E3B-A7EB-7507CF8DB1A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4749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C5768-67BC-9FD7-FCA7-E31565F3E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BB569-F03F-58E3-546D-EE738C41E9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B9CD98-2B6E-1DC3-01A9-62FF55DBF3E9}"/>
              </a:ext>
            </a:extLst>
          </p:cNvPr>
          <p:cNvSpPr>
            <a:spLocks noGrp="1"/>
          </p:cNvSpPr>
          <p:nvPr>
            <p:ph type="body" idx="1"/>
          </p:nvPr>
        </p:nvSpPr>
        <p:spPr/>
        <p:txBody>
          <a:bodyPr/>
          <a:lstStyle/>
          <a:p>
            <a:r>
              <a:rPr lang="en-US">
                <a:latin typeface="Calibri"/>
                <a:ea typeface="Calibri"/>
                <a:cs typeface="Calibri"/>
              </a:rPr>
              <a:t>Note:  We are here to help you.  We will going to provide guidance on transferring cases.  </a:t>
            </a:r>
          </a:p>
          <a:p>
            <a:endParaRPr lang="en-US">
              <a:latin typeface="Calibri"/>
              <a:ea typeface="Calibri"/>
              <a:cs typeface="Calibri"/>
            </a:endParaRPr>
          </a:p>
          <a:p>
            <a:r>
              <a:rPr lang="en-US">
                <a:latin typeface="Calibri"/>
                <a:ea typeface="Calibri"/>
                <a:cs typeface="Calibri"/>
              </a:rPr>
              <a:t>If you have an Actively Managed case we highly encourage you enter that case into Sentinel.  </a:t>
            </a:r>
            <a:endParaRPr lang="en-US"/>
          </a:p>
          <a:p>
            <a:endParaRPr lang="en-US">
              <a:latin typeface="Calibri"/>
              <a:ea typeface="Calibri"/>
              <a:cs typeface="Calibri"/>
            </a:endParaRPr>
          </a:p>
          <a:p>
            <a:r>
              <a:rPr lang="en-US">
                <a:latin typeface="Calibri"/>
                <a:ea typeface="Calibri"/>
                <a:cs typeface="Calibri"/>
              </a:rPr>
              <a:t>We are not requiring districts to upload those closed cases into Sentinel.  If they choose to, they are welcome to but not necessary. </a:t>
            </a:r>
          </a:p>
        </p:txBody>
      </p:sp>
      <p:sp>
        <p:nvSpPr>
          <p:cNvPr id="4" name="Slide Number Placeholder 3">
            <a:extLst>
              <a:ext uri="{FF2B5EF4-FFF2-40B4-BE49-F238E27FC236}">
                <a16:creationId xmlns:a16="http://schemas.microsoft.com/office/drawing/2014/main" id="{62017844-8A6D-DCC9-C0BC-5B1C1A727A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D9977-C955-4E3B-A7EB-7507CF8DB1A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469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A2F54-B81B-1DEE-0A81-EE05B64A4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BF06F-DDB7-CDAC-02F7-DC2D526EC2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14A1D5-7630-DFFA-9CCD-88637A0D24C3}"/>
              </a:ext>
            </a:extLst>
          </p:cNvPr>
          <p:cNvSpPr>
            <a:spLocks noGrp="1"/>
          </p:cNvSpPr>
          <p:nvPr>
            <p:ph type="body" idx="1"/>
          </p:nvPr>
        </p:nvSpPr>
        <p:spPr/>
        <p:txBody>
          <a:bodyPr/>
          <a:lstStyle/>
          <a:p>
            <a:r>
              <a:rPr lang="en-US">
                <a:latin typeface="Calibri"/>
                <a:ea typeface="Calibri"/>
                <a:cs typeface="Calibri"/>
              </a:rPr>
              <a:t>Note:  We are here to help you.  We will going to provide guidance on transferring cases.  </a:t>
            </a:r>
          </a:p>
          <a:p>
            <a:endParaRPr lang="en-US">
              <a:latin typeface="Calibri"/>
              <a:ea typeface="Calibri"/>
              <a:cs typeface="Calibri"/>
            </a:endParaRPr>
          </a:p>
          <a:p>
            <a:r>
              <a:rPr lang="en-US">
                <a:latin typeface="Calibri"/>
                <a:ea typeface="Calibri"/>
                <a:cs typeface="Calibri"/>
              </a:rPr>
              <a:t>If you have an Actively Managed case we highly encourage you enter that case into Sentinel.  </a:t>
            </a:r>
            <a:endParaRPr lang="en-US"/>
          </a:p>
          <a:p>
            <a:endParaRPr lang="en-US">
              <a:latin typeface="Calibri"/>
              <a:ea typeface="Calibri"/>
              <a:cs typeface="Calibri"/>
            </a:endParaRPr>
          </a:p>
          <a:p>
            <a:r>
              <a:rPr lang="en-US">
                <a:latin typeface="Calibri"/>
                <a:ea typeface="Calibri"/>
                <a:cs typeface="Calibri"/>
              </a:rPr>
              <a:t>We are not requiring districts to upload those closed cases into Sentinel.  If they choose to, they are welcome to but not necessary. </a:t>
            </a:r>
          </a:p>
        </p:txBody>
      </p:sp>
      <p:sp>
        <p:nvSpPr>
          <p:cNvPr id="4" name="Slide Number Placeholder 3">
            <a:extLst>
              <a:ext uri="{FF2B5EF4-FFF2-40B4-BE49-F238E27FC236}">
                <a16:creationId xmlns:a16="http://schemas.microsoft.com/office/drawing/2014/main" id="{2901C7CC-0CDB-0A7B-B48B-CF866A59C1D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D9977-C955-4E3B-A7EB-7507CF8DB1A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40674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4760214-C07D-420B-8A39-36032327E860}" type="slidenum">
              <a:rPr lang="en-US" smtClean="0"/>
              <a:t>6</a:t>
            </a:fld>
            <a:endParaRPr lang="en-US"/>
          </a:p>
        </p:txBody>
      </p:sp>
    </p:spTree>
    <p:extLst>
      <p:ext uri="{BB962C8B-B14F-4D97-AF65-F5344CB8AC3E}">
        <p14:creationId xmlns:p14="http://schemas.microsoft.com/office/powerpoint/2010/main" val="8309272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94E57-8EF6-CE4A-5724-ABA4104F2C25}"/>
              </a:ext>
            </a:extLst>
          </p:cNvPr>
          <p:cNvSpPr>
            <a:spLocks noGrp="1"/>
          </p:cNvSpPr>
          <p:nvPr>
            <p:ph type="ctrTitle"/>
          </p:nvPr>
        </p:nvSpPr>
        <p:spPr>
          <a:xfrm>
            <a:off x="1524000" y="1122363"/>
            <a:ext cx="9144000" cy="2387600"/>
          </a:xfrm>
        </p:spPr>
        <p:txBody>
          <a:bodyPr anchor="b">
            <a:normAutofit/>
          </a:bodyPr>
          <a:lstStyle>
            <a:lvl1pPr algn="ctr">
              <a:defRPr sz="4800">
                <a:solidFill>
                  <a:srgbClr val="012169"/>
                </a:solidFill>
                <a:latin typeface="Poppins" panose="00000500000000000000" pitchFamily="2" charset="0"/>
                <a:cs typeface="Poppins" panose="00000500000000000000" pitchFamily="2" charset="0"/>
              </a:defRPr>
            </a:lvl1pPr>
          </a:lstStyle>
          <a:p>
            <a:r>
              <a:rPr lang="en-US"/>
              <a:t>Click to edit Master title style</a:t>
            </a:r>
          </a:p>
        </p:txBody>
      </p:sp>
      <p:sp>
        <p:nvSpPr>
          <p:cNvPr id="3" name="Subtitle 2">
            <a:extLst>
              <a:ext uri="{FF2B5EF4-FFF2-40B4-BE49-F238E27FC236}">
                <a16:creationId xmlns:a16="http://schemas.microsoft.com/office/drawing/2014/main" id="{36FD7D53-D227-FF1D-7AED-1A4DC54CC1FF}"/>
              </a:ext>
            </a:extLst>
          </p:cNvPr>
          <p:cNvSpPr>
            <a:spLocks noGrp="1"/>
          </p:cNvSpPr>
          <p:nvPr>
            <p:ph type="subTitle" idx="1"/>
          </p:nvPr>
        </p:nvSpPr>
        <p:spPr>
          <a:xfrm>
            <a:off x="1524000" y="3818707"/>
            <a:ext cx="9144000" cy="423093"/>
          </a:xfrm>
        </p:spPr>
        <p:txBody>
          <a:bodyPr/>
          <a:lstStyle>
            <a:lvl1pPr marL="0" indent="0" algn="ctr">
              <a:buNone/>
              <a:defRPr sz="2400">
                <a:solidFill>
                  <a:srgbClr val="B7241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9" name="Picture 8">
            <a:extLst>
              <a:ext uri="{FF2B5EF4-FFF2-40B4-BE49-F238E27FC236}">
                <a16:creationId xmlns:a16="http://schemas.microsoft.com/office/drawing/2014/main" id="{66A9E96D-710C-E0D0-8EF4-9D158ACB2D3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225607" y="5641311"/>
            <a:ext cx="3740785" cy="821055"/>
          </a:xfrm>
          <a:prstGeom prst="rect">
            <a:avLst/>
          </a:prstGeom>
          <a:noFill/>
          <a:ln>
            <a:noFill/>
          </a:ln>
        </p:spPr>
      </p:pic>
      <p:sp>
        <p:nvSpPr>
          <p:cNvPr id="10" name="Rectangle 9">
            <a:extLst>
              <a:ext uri="{FF2B5EF4-FFF2-40B4-BE49-F238E27FC236}">
                <a16:creationId xmlns:a16="http://schemas.microsoft.com/office/drawing/2014/main" id="{0FB18877-8D8B-CFC3-D495-494BCA337AD0}"/>
              </a:ext>
            </a:extLst>
          </p:cNvPr>
          <p:cNvSpPr/>
          <p:nvPr userDrawn="1"/>
        </p:nvSpPr>
        <p:spPr>
          <a:xfrm>
            <a:off x="0" y="3563938"/>
            <a:ext cx="12192000" cy="113101"/>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11" name="Picture 10">
            <a:extLst>
              <a:ext uri="{FF2B5EF4-FFF2-40B4-BE49-F238E27FC236}">
                <a16:creationId xmlns:a16="http://schemas.microsoft.com/office/drawing/2014/main" id="{6E2656D4-0D85-068F-DB6D-FBD208D7F28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56740"/>
          <a:stretch/>
        </p:blipFill>
        <p:spPr bwMode="auto">
          <a:xfrm>
            <a:off x="0" y="3677352"/>
            <a:ext cx="12192000" cy="222954"/>
          </a:xfrm>
          <a:prstGeom prst="rect">
            <a:avLst/>
          </a:prstGeom>
          <a:ln>
            <a:noFill/>
          </a:ln>
          <a:extLst>
            <a:ext uri="{53640926-AAD7-44D8-BBD7-CCE9431645EC}">
              <a14:shadowObscured xmlns:a14="http://schemas.microsoft.com/office/drawing/2010/main"/>
            </a:ext>
          </a:extLst>
        </p:spPr>
      </p:pic>
      <p:sp>
        <p:nvSpPr>
          <p:cNvPr id="14" name="Text Placeholder 13">
            <a:extLst>
              <a:ext uri="{FF2B5EF4-FFF2-40B4-BE49-F238E27FC236}">
                <a16:creationId xmlns:a16="http://schemas.microsoft.com/office/drawing/2014/main" id="{5A17DB81-483A-18F1-1F92-15ED5ECC21EF}"/>
              </a:ext>
            </a:extLst>
          </p:cNvPr>
          <p:cNvSpPr>
            <a:spLocks noGrp="1"/>
          </p:cNvSpPr>
          <p:nvPr>
            <p:ph type="body" sz="quarter" idx="10"/>
          </p:nvPr>
        </p:nvSpPr>
        <p:spPr>
          <a:xfrm>
            <a:off x="1524000" y="4356100"/>
            <a:ext cx="9144000" cy="337474"/>
          </a:xfrm>
        </p:spPr>
        <p:txBody>
          <a:bodyPr/>
          <a:lstStyle>
            <a:lvl1pPr marL="0" indent="0" algn="ctr">
              <a:buNone/>
              <a:defRPr sz="2000">
                <a:solidFill>
                  <a:srgbClr val="939598"/>
                </a:solidFill>
              </a:defRPr>
            </a:lvl1pPr>
            <a:lvl2pPr marL="457200" indent="0" algn="ctr">
              <a:buNone/>
              <a:defRPr>
                <a:solidFill>
                  <a:srgbClr val="939598"/>
                </a:solidFill>
              </a:defRPr>
            </a:lvl2pPr>
            <a:lvl3pPr marL="914400" indent="0" algn="ctr">
              <a:buNone/>
              <a:defRPr>
                <a:solidFill>
                  <a:srgbClr val="939598"/>
                </a:solidFill>
              </a:defRPr>
            </a:lvl3pPr>
            <a:lvl4pPr marL="1371600" indent="0" algn="ctr">
              <a:buNone/>
              <a:defRPr>
                <a:solidFill>
                  <a:srgbClr val="939598"/>
                </a:solidFill>
              </a:defRPr>
            </a:lvl4pPr>
            <a:lvl5pPr marL="1828800" indent="0" algn="ctr">
              <a:buNone/>
              <a:defRPr>
                <a:solidFill>
                  <a:srgbClr val="939598"/>
                </a:solidFill>
              </a:defRPr>
            </a:lvl5pPr>
          </a:lstStyle>
          <a:p>
            <a:pPr lvl="0"/>
            <a:r>
              <a:rPr lang="en-US"/>
              <a:t>Click to edit Master text styles</a:t>
            </a:r>
          </a:p>
        </p:txBody>
      </p:sp>
    </p:spTree>
    <p:extLst>
      <p:ext uri="{BB962C8B-B14F-4D97-AF65-F5344CB8AC3E}">
        <p14:creationId xmlns:p14="http://schemas.microsoft.com/office/powerpoint/2010/main" val="2036070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037B4-9FC7-4AA0-7393-EA34271AE3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4EF8A0-CDC7-724A-95D5-60E1120932E7}"/>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4" name="Footer Placeholder 3">
            <a:extLst>
              <a:ext uri="{FF2B5EF4-FFF2-40B4-BE49-F238E27FC236}">
                <a16:creationId xmlns:a16="http://schemas.microsoft.com/office/drawing/2014/main" id="{51745590-46D0-1861-27D0-3D36B03C6E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E7C2F0-D969-4BDE-CEBC-35EFB2E38067}"/>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343389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50CC05-40E4-81B6-28C5-098BCE95DAED}"/>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3" name="Footer Placeholder 2">
            <a:extLst>
              <a:ext uri="{FF2B5EF4-FFF2-40B4-BE49-F238E27FC236}">
                <a16:creationId xmlns:a16="http://schemas.microsoft.com/office/drawing/2014/main" id="{BDFB6224-5D7F-C432-2BCF-1A0393768A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F0D1D3-57FA-988C-D5AB-825DF31668C5}"/>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301515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83C43-FF91-D016-C5C6-C7327D730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3801C5-47D0-7B4B-13C7-C537F9E9E8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6CB734-1E17-3534-9725-BE8E82B5BF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B0A5B3-CDFE-4FE9-EC8B-C7B728B2DC88}"/>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6" name="Footer Placeholder 5">
            <a:extLst>
              <a:ext uri="{FF2B5EF4-FFF2-40B4-BE49-F238E27FC236}">
                <a16:creationId xmlns:a16="http://schemas.microsoft.com/office/drawing/2014/main" id="{6D8C0B86-B659-0BC7-2EBC-8C8B849923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23F780-6E02-7D27-21ED-40E989B6C659}"/>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295504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43ED4-3126-4D16-0610-A776F0EF12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8D8CEA-5A16-111E-FC59-15C9529C98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1049C6-EB59-409A-D212-7924EC5F2C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B1BDC9-E01C-BF3A-47A9-1F16CAF6594B}"/>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6" name="Footer Placeholder 5">
            <a:extLst>
              <a:ext uri="{FF2B5EF4-FFF2-40B4-BE49-F238E27FC236}">
                <a16:creationId xmlns:a16="http://schemas.microsoft.com/office/drawing/2014/main" id="{A21E45C8-CC4E-3088-CBBE-8D24B47629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EDA42B-413B-07A8-9EED-262911315455}"/>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2392086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D88D-B17E-695F-5561-9EADF89EA3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714B2A-F6D5-206B-1F5F-083D661B50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2015E6-4B8C-7216-2EA0-D1018C5D8EED}"/>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5" name="Footer Placeholder 4">
            <a:extLst>
              <a:ext uri="{FF2B5EF4-FFF2-40B4-BE49-F238E27FC236}">
                <a16:creationId xmlns:a16="http://schemas.microsoft.com/office/drawing/2014/main" id="{8AF2DCB0-FC3F-2552-169A-89E189111F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9B580-25CD-B210-3E25-E90EFAA3452C}"/>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2262719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15AE7B-CC9D-5B0C-C1C4-D333A73DAC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3E05EA-40FE-63AA-9644-31F24EA381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00D484-EBDE-F95D-7EE6-4270B82B9548}"/>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5" name="Footer Placeholder 4">
            <a:extLst>
              <a:ext uri="{FF2B5EF4-FFF2-40B4-BE49-F238E27FC236}">
                <a16:creationId xmlns:a16="http://schemas.microsoft.com/office/drawing/2014/main" id="{5279F3F0-FB09-CFDF-4866-45BA3B1671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4D4DE-DDD2-2E4A-1B90-427BD14297D1}"/>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252126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2CD5A-3C02-07E8-4277-ED93984725F5}"/>
              </a:ext>
            </a:extLst>
          </p:cNvPr>
          <p:cNvSpPr>
            <a:spLocks noGrp="1"/>
          </p:cNvSpPr>
          <p:nvPr>
            <p:ph type="title"/>
          </p:nvPr>
        </p:nvSpPr>
        <p:spPr>
          <a:xfrm>
            <a:off x="71582" y="69563"/>
            <a:ext cx="6748318" cy="687820"/>
          </a:xfrm>
        </p:spPr>
        <p:txBody>
          <a:bodyPr/>
          <a:lstStyle>
            <a:lvl1pPr>
              <a:defRPr>
                <a:solidFill>
                  <a:schemeClr val="accent4"/>
                </a:solidFill>
              </a:defRPr>
            </a:lvl1pPr>
          </a:lstStyle>
          <a:p>
            <a:r>
              <a:rPr lang="en-US"/>
              <a:t>Click to edit Master title style</a:t>
            </a:r>
          </a:p>
        </p:txBody>
      </p:sp>
      <p:sp>
        <p:nvSpPr>
          <p:cNvPr id="9" name="Rectangle 8">
            <a:extLst>
              <a:ext uri="{FF2B5EF4-FFF2-40B4-BE49-F238E27FC236}">
                <a16:creationId xmlns:a16="http://schemas.microsoft.com/office/drawing/2014/main" id="{B89119F4-5ACB-03BF-B4AA-9B0A7A1FE8D3}"/>
              </a:ext>
            </a:extLst>
          </p:cNvPr>
          <p:cNvSpPr/>
          <p:nvPr userDrawn="1"/>
        </p:nvSpPr>
        <p:spPr>
          <a:xfrm>
            <a:off x="0" y="847076"/>
            <a:ext cx="12192000" cy="113101"/>
          </a:xfrm>
          <a:prstGeom prst="rect">
            <a:avLst/>
          </a:prstGeom>
          <a:solidFill>
            <a:schemeClr val="accent4"/>
          </a:solidFill>
          <a:ln>
            <a:noFill/>
          </a:ln>
          <a:effectLst>
            <a:outerShdw blurRad="50800" dist="38100" dir="5400000" algn="t" rotWithShape="0">
              <a:prstClr val="black">
                <a:alpha val="40000"/>
              </a:prstClr>
            </a:outerShdw>
          </a:effectLst>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Slide Number Placeholder 5">
            <a:extLst>
              <a:ext uri="{FF2B5EF4-FFF2-40B4-BE49-F238E27FC236}">
                <a16:creationId xmlns:a16="http://schemas.microsoft.com/office/drawing/2014/main" id="{D569259A-5759-5D9F-83EF-DD6CBB4126AF}"/>
              </a:ext>
            </a:extLst>
          </p:cNvPr>
          <p:cNvSpPr>
            <a:spLocks noGrp="1"/>
          </p:cNvSpPr>
          <p:nvPr>
            <p:ph type="sldNum" sz="quarter" idx="12"/>
          </p:nvPr>
        </p:nvSpPr>
        <p:spPr>
          <a:xfrm>
            <a:off x="9347200" y="6443199"/>
            <a:ext cx="2743200" cy="365125"/>
          </a:xfrm>
        </p:spPr>
        <p:txBody>
          <a:bodyPr/>
          <a:lstStyle/>
          <a:p>
            <a:fld id="{53D0E12D-E8F5-4E77-96F9-AD079B6F3334}" type="slidenum">
              <a:rPr lang="en-US" smtClean="0"/>
              <a:t>‹#›</a:t>
            </a:fld>
            <a:endParaRPr lang="en-US"/>
          </a:p>
        </p:txBody>
      </p:sp>
      <p:sp>
        <p:nvSpPr>
          <p:cNvPr id="7" name="Rectangle 6">
            <a:extLst>
              <a:ext uri="{FF2B5EF4-FFF2-40B4-BE49-F238E27FC236}">
                <a16:creationId xmlns:a16="http://schemas.microsoft.com/office/drawing/2014/main" id="{A25F4B05-9B6B-AAA5-747D-EFBDD28EC56A}"/>
              </a:ext>
            </a:extLst>
          </p:cNvPr>
          <p:cNvSpPr/>
          <p:nvPr userDrawn="1"/>
        </p:nvSpPr>
        <p:spPr>
          <a:xfrm>
            <a:off x="0" y="757383"/>
            <a:ext cx="12192000" cy="113101"/>
          </a:xfrm>
          <a:prstGeom prst="rect">
            <a:avLst/>
          </a:prstGeom>
          <a:solidFill>
            <a:schemeClr val="accent5"/>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lose up of a logo&#10;&#10;AI-generated content may be incorrect.">
            <a:extLst>
              <a:ext uri="{FF2B5EF4-FFF2-40B4-BE49-F238E27FC236}">
                <a16:creationId xmlns:a16="http://schemas.microsoft.com/office/drawing/2014/main" id="{07D49F5A-8AA9-FD37-9F1D-22526BF9CC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02900" y="49677"/>
            <a:ext cx="1760682" cy="735574"/>
          </a:xfrm>
          <a:prstGeom prst="rect">
            <a:avLst/>
          </a:prstGeom>
        </p:spPr>
      </p:pic>
    </p:spTree>
    <p:extLst>
      <p:ext uri="{BB962C8B-B14F-4D97-AF65-F5344CB8AC3E}">
        <p14:creationId xmlns:p14="http://schemas.microsoft.com/office/powerpoint/2010/main" val="330827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2CD5A-3C02-07E8-4277-ED93984725F5}"/>
              </a:ext>
            </a:extLst>
          </p:cNvPr>
          <p:cNvSpPr>
            <a:spLocks noGrp="1"/>
          </p:cNvSpPr>
          <p:nvPr>
            <p:ph type="title"/>
          </p:nvPr>
        </p:nvSpPr>
        <p:spPr>
          <a:xfrm>
            <a:off x="71582" y="69563"/>
            <a:ext cx="6748318" cy="687820"/>
          </a:xfrm>
        </p:spPr>
        <p:txBody>
          <a:bodyPr/>
          <a:lstStyle>
            <a:lvl1pPr>
              <a:defRPr>
                <a:solidFill>
                  <a:srgbClr val="012169"/>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4A8FA00-5EEF-81F5-22FA-90487250F8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B89119F4-5ACB-03BF-B4AA-9B0A7A1FE8D3}"/>
              </a:ext>
            </a:extLst>
          </p:cNvPr>
          <p:cNvSpPr/>
          <p:nvPr userDrawn="1"/>
        </p:nvSpPr>
        <p:spPr>
          <a:xfrm>
            <a:off x="0" y="847076"/>
            <a:ext cx="12192000" cy="113101"/>
          </a:xfrm>
          <a:prstGeom prst="rect">
            <a:avLst/>
          </a:prstGeom>
          <a:solidFill>
            <a:srgbClr val="012169"/>
          </a:solidFill>
          <a:ln>
            <a:noFill/>
          </a:ln>
          <a:effectLst>
            <a:outerShdw blurRad="50800" dist="38100" dir="5400000" algn="t" rotWithShape="0">
              <a:prstClr val="black">
                <a:alpha val="40000"/>
              </a:prstClr>
            </a:outerShdw>
          </a:effectLst>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Slide Number Placeholder 5">
            <a:extLst>
              <a:ext uri="{FF2B5EF4-FFF2-40B4-BE49-F238E27FC236}">
                <a16:creationId xmlns:a16="http://schemas.microsoft.com/office/drawing/2014/main" id="{D569259A-5759-5D9F-83EF-DD6CBB4126AF}"/>
              </a:ext>
            </a:extLst>
          </p:cNvPr>
          <p:cNvSpPr>
            <a:spLocks noGrp="1"/>
          </p:cNvSpPr>
          <p:nvPr>
            <p:ph type="sldNum" sz="quarter" idx="12"/>
          </p:nvPr>
        </p:nvSpPr>
        <p:spPr>
          <a:xfrm>
            <a:off x="9347200" y="6443199"/>
            <a:ext cx="2743200" cy="365125"/>
          </a:xfrm>
        </p:spPr>
        <p:txBody>
          <a:bodyPr/>
          <a:lstStyle/>
          <a:p>
            <a:fld id="{53D0E12D-E8F5-4E77-96F9-AD079B6F3334}" type="slidenum">
              <a:rPr lang="en-US" smtClean="0"/>
              <a:t>‹#›</a:t>
            </a:fld>
            <a:endParaRPr lang="en-US"/>
          </a:p>
        </p:txBody>
      </p:sp>
      <p:sp>
        <p:nvSpPr>
          <p:cNvPr id="7" name="Rectangle 6">
            <a:extLst>
              <a:ext uri="{FF2B5EF4-FFF2-40B4-BE49-F238E27FC236}">
                <a16:creationId xmlns:a16="http://schemas.microsoft.com/office/drawing/2014/main" id="{A25F4B05-9B6B-AAA5-747D-EFBDD28EC56A}"/>
              </a:ext>
            </a:extLst>
          </p:cNvPr>
          <p:cNvSpPr/>
          <p:nvPr userDrawn="1"/>
        </p:nvSpPr>
        <p:spPr>
          <a:xfrm>
            <a:off x="0" y="757383"/>
            <a:ext cx="12192000" cy="113101"/>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23" name="Picture 22">
            <a:extLst>
              <a:ext uri="{FF2B5EF4-FFF2-40B4-BE49-F238E27FC236}">
                <a16:creationId xmlns:a16="http://schemas.microsoft.com/office/drawing/2014/main" id="{BF427D95-824B-DC67-C025-AA6425CAFDA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r="77253"/>
          <a:stretch/>
        </p:blipFill>
        <p:spPr bwMode="auto">
          <a:xfrm>
            <a:off x="11369041" y="104103"/>
            <a:ext cx="621464" cy="599666"/>
          </a:xfrm>
          <a:prstGeom prst="rect">
            <a:avLst/>
          </a:prstGeom>
          <a:noFill/>
          <a:ln>
            <a:noFill/>
          </a:ln>
        </p:spPr>
      </p:pic>
    </p:spTree>
    <p:extLst>
      <p:ext uri="{BB962C8B-B14F-4D97-AF65-F5344CB8AC3E}">
        <p14:creationId xmlns:p14="http://schemas.microsoft.com/office/powerpoint/2010/main" val="337772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997E724-1BA2-278A-0484-9D5F25C98A88}"/>
              </a:ext>
            </a:extLst>
          </p:cNvPr>
          <p:cNvSpPr/>
          <p:nvPr userDrawn="1"/>
        </p:nvSpPr>
        <p:spPr>
          <a:xfrm>
            <a:off x="0" y="6754423"/>
            <a:ext cx="12192000" cy="113102"/>
          </a:xfrm>
          <a:prstGeom prst="rect">
            <a:avLst/>
          </a:prstGeom>
          <a:solidFill>
            <a:srgbClr val="012169"/>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6502CD5A-3C02-07E8-4277-ED93984725F5}"/>
              </a:ext>
            </a:extLst>
          </p:cNvPr>
          <p:cNvSpPr>
            <a:spLocks noGrp="1"/>
          </p:cNvSpPr>
          <p:nvPr>
            <p:ph type="title" hasCustomPrompt="1"/>
          </p:nvPr>
        </p:nvSpPr>
        <p:spPr>
          <a:xfrm>
            <a:off x="71582" y="69563"/>
            <a:ext cx="2590373" cy="687820"/>
          </a:xfrm>
        </p:spPr>
        <p:txBody>
          <a:bodyPr/>
          <a:lstStyle>
            <a:lvl1pPr>
              <a:defRPr>
                <a:solidFill>
                  <a:srgbClr val="012169"/>
                </a:solidFill>
              </a:defRPr>
            </a:lvl1pPr>
          </a:lstStyle>
          <a:p>
            <a:r>
              <a:rPr lang="en-US"/>
              <a:t>Title</a:t>
            </a:r>
          </a:p>
        </p:txBody>
      </p:sp>
      <p:sp>
        <p:nvSpPr>
          <p:cNvPr id="3" name="Content Placeholder 2">
            <a:extLst>
              <a:ext uri="{FF2B5EF4-FFF2-40B4-BE49-F238E27FC236}">
                <a16:creationId xmlns:a16="http://schemas.microsoft.com/office/drawing/2014/main" id="{54A8FA00-5EEF-81F5-22FA-90487250F887}"/>
              </a:ext>
            </a:extLst>
          </p:cNvPr>
          <p:cNvSpPr>
            <a:spLocks noGrp="1"/>
          </p:cNvSpPr>
          <p:nvPr>
            <p:ph idx="1"/>
          </p:nvPr>
        </p:nvSpPr>
        <p:spPr>
          <a:xfrm>
            <a:off x="2809875" y="4398943"/>
            <a:ext cx="9048750" cy="2044256"/>
          </a:xfrm>
        </p:spPr>
        <p:txBody>
          <a:bodyPr/>
          <a:lstStyle>
            <a:lvl1pPr>
              <a:defRPr>
                <a:solidFill>
                  <a:srgbClr val="012169"/>
                </a:solidFill>
              </a:defRPr>
            </a:lvl1pPr>
            <a:lvl2pPr>
              <a:defRPr>
                <a:solidFill>
                  <a:srgbClr val="012169"/>
                </a:solidFill>
              </a:defRPr>
            </a:lvl2pPr>
            <a:lvl3pPr>
              <a:defRPr>
                <a:solidFill>
                  <a:srgbClr val="012169"/>
                </a:solidFill>
              </a:defRPr>
            </a:lvl3pPr>
            <a:lvl4pPr>
              <a:defRPr>
                <a:solidFill>
                  <a:srgbClr val="012169"/>
                </a:solidFill>
              </a:defRPr>
            </a:lvl4pPr>
            <a:lvl5pPr>
              <a:defRPr>
                <a:solidFill>
                  <a:srgbClr val="01216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a:extLst>
              <a:ext uri="{FF2B5EF4-FFF2-40B4-BE49-F238E27FC236}">
                <a16:creationId xmlns:a16="http://schemas.microsoft.com/office/drawing/2014/main" id="{B89119F4-5ACB-03BF-B4AA-9B0A7A1FE8D3}"/>
              </a:ext>
            </a:extLst>
          </p:cNvPr>
          <p:cNvSpPr/>
          <p:nvPr userDrawn="1"/>
        </p:nvSpPr>
        <p:spPr>
          <a:xfrm>
            <a:off x="0" y="847076"/>
            <a:ext cx="2680578" cy="113101"/>
          </a:xfrm>
          <a:prstGeom prst="rect">
            <a:avLst/>
          </a:prstGeom>
          <a:solidFill>
            <a:srgbClr val="012169"/>
          </a:solidFill>
          <a:ln>
            <a:noFill/>
          </a:ln>
          <a:effectLst>
            <a:outerShdw blurRad="50800" dist="38100" dir="5400000" algn="t" rotWithShape="0">
              <a:prstClr val="black">
                <a:alpha val="40000"/>
              </a:prstClr>
            </a:outerShdw>
          </a:effectLst>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A25F4B05-9B6B-AAA5-747D-EFBDD28EC56A}"/>
              </a:ext>
            </a:extLst>
          </p:cNvPr>
          <p:cNvSpPr/>
          <p:nvPr userDrawn="1"/>
        </p:nvSpPr>
        <p:spPr>
          <a:xfrm>
            <a:off x="0" y="757383"/>
            <a:ext cx="2680578" cy="113101"/>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23" name="Picture 22">
            <a:extLst>
              <a:ext uri="{FF2B5EF4-FFF2-40B4-BE49-F238E27FC236}">
                <a16:creationId xmlns:a16="http://schemas.microsoft.com/office/drawing/2014/main" id="{BF427D95-824B-DC67-C025-AA6425CAFDA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r="77253"/>
          <a:stretch/>
        </p:blipFill>
        <p:spPr bwMode="auto">
          <a:xfrm>
            <a:off x="2040491" y="5843533"/>
            <a:ext cx="621464" cy="599666"/>
          </a:xfrm>
          <a:prstGeom prst="rect">
            <a:avLst/>
          </a:prstGeom>
          <a:noFill/>
          <a:ln>
            <a:noFill/>
          </a:ln>
        </p:spPr>
      </p:pic>
      <p:pic>
        <p:nvPicPr>
          <p:cNvPr id="4" name="Picture 3">
            <a:extLst>
              <a:ext uri="{FF2B5EF4-FFF2-40B4-BE49-F238E27FC236}">
                <a16:creationId xmlns:a16="http://schemas.microsoft.com/office/drawing/2014/main" id="{30EE6689-9349-7BED-56F7-2249A9F6B0B3}"/>
              </a:ext>
            </a:extLst>
          </p:cNvPr>
          <p:cNvPicPr>
            <a:picLocks noChangeAspect="1"/>
          </p:cNvPicPr>
          <p:nvPr userDrawn="1"/>
        </p:nvPicPr>
        <p:blipFill>
          <a:blip r:embed="rId3"/>
          <a:stretch>
            <a:fillRect/>
          </a:stretch>
        </p:blipFill>
        <p:spPr>
          <a:xfrm>
            <a:off x="-9312" y="980363"/>
            <a:ext cx="2680578" cy="5569237"/>
          </a:xfrm>
          <a:prstGeom prst="rect">
            <a:avLst/>
          </a:prstGeom>
        </p:spPr>
      </p:pic>
      <p:cxnSp>
        <p:nvCxnSpPr>
          <p:cNvPr id="10" name="Straight Connector 9">
            <a:extLst>
              <a:ext uri="{FF2B5EF4-FFF2-40B4-BE49-F238E27FC236}">
                <a16:creationId xmlns:a16="http://schemas.microsoft.com/office/drawing/2014/main" id="{50900B9E-AB95-4E3A-95A0-1826C5BE9F3B}"/>
              </a:ext>
            </a:extLst>
          </p:cNvPr>
          <p:cNvCxnSpPr>
            <a:cxnSpLocks/>
          </p:cNvCxnSpPr>
          <p:nvPr userDrawn="1"/>
        </p:nvCxnSpPr>
        <p:spPr>
          <a:xfrm flipH="1">
            <a:off x="2661955" y="0"/>
            <a:ext cx="18623" cy="6892540"/>
          </a:xfrm>
          <a:prstGeom prst="line">
            <a:avLst/>
          </a:prstGeom>
        </p:spPr>
        <p:style>
          <a:lnRef idx="2">
            <a:schemeClr val="accent1"/>
          </a:lnRef>
          <a:fillRef idx="0">
            <a:schemeClr val="accent1"/>
          </a:fillRef>
          <a:effectRef idx="1">
            <a:schemeClr val="accent1"/>
          </a:effectRef>
          <a:fontRef idx="minor">
            <a:schemeClr val="tx1"/>
          </a:fontRef>
        </p:style>
      </p:cxnSp>
      <p:sp>
        <p:nvSpPr>
          <p:cNvPr id="14" name="Rectangle 13">
            <a:extLst>
              <a:ext uri="{FF2B5EF4-FFF2-40B4-BE49-F238E27FC236}">
                <a16:creationId xmlns:a16="http://schemas.microsoft.com/office/drawing/2014/main" id="{216C6CBB-E2EC-9475-3C47-D060007987A6}"/>
              </a:ext>
            </a:extLst>
          </p:cNvPr>
          <p:cNvSpPr/>
          <p:nvPr userDrawn="1"/>
        </p:nvSpPr>
        <p:spPr>
          <a:xfrm>
            <a:off x="-9312" y="6675743"/>
            <a:ext cx="12201312" cy="112694"/>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279225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997E724-1BA2-278A-0484-9D5F25C98A88}"/>
              </a:ext>
            </a:extLst>
          </p:cNvPr>
          <p:cNvSpPr/>
          <p:nvPr userDrawn="1"/>
        </p:nvSpPr>
        <p:spPr>
          <a:xfrm>
            <a:off x="-2" y="6754423"/>
            <a:ext cx="12192001" cy="113102"/>
          </a:xfrm>
          <a:prstGeom prst="rect">
            <a:avLst/>
          </a:prstGeom>
          <a:solidFill>
            <a:srgbClr val="012169"/>
          </a:solidFill>
          <a:ln>
            <a:solidFill>
              <a:srgbClr val="012169"/>
            </a:solid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23" name="Picture 22">
            <a:extLst>
              <a:ext uri="{FF2B5EF4-FFF2-40B4-BE49-F238E27FC236}">
                <a16:creationId xmlns:a16="http://schemas.microsoft.com/office/drawing/2014/main" id="{BF427D95-824B-DC67-C025-AA6425CAFDA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r="77253"/>
          <a:stretch/>
        </p:blipFill>
        <p:spPr bwMode="auto">
          <a:xfrm>
            <a:off x="55526" y="6039133"/>
            <a:ext cx="621464" cy="599666"/>
          </a:xfrm>
          <a:prstGeom prst="rect">
            <a:avLst/>
          </a:prstGeom>
          <a:noFill/>
          <a:ln>
            <a:noFill/>
          </a:ln>
        </p:spPr>
      </p:pic>
      <p:sp>
        <p:nvSpPr>
          <p:cNvPr id="14" name="Rectangle 13">
            <a:extLst>
              <a:ext uri="{FF2B5EF4-FFF2-40B4-BE49-F238E27FC236}">
                <a16:creationId xmlns:a16="http://schemas.microsoft.com/office/drawing/2014/main" id="{216C6CBB-E2EC-9475-3C47-D060007987A6}"/>
              </a:ext>
            </a:extLst>
          </p:cNvPr>
          <p:cNvSpPr/>
          <p:nvPr userDrawn="1"/>
        </p:nvSpPr>
        <p:spPr>
          <a:xfrm>
            <a:off x="0" y="6675743"/>
            <a:ext cx="12192000" cy="112694"/>
          </a:xfrm>
          <a:prstGeom prst="rect">
            <a:avLst/>
          </a:prstGeom>
          <a:solidFill>
            <a:srgbClr val="B72418"/>
          </a:solidFill>
          <a:ln>
            <a:solidFill>
              <a:srgbClr val="B72418"/>
            </a:solid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85321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AC80299-A2A8-64F4-E06D-6369863126CA}"/>
              </a:ext>
            </a:extLst>
          </p:cNvPr>
          <p:cNvSpPr/>
          <p:nvPr userDrawn="1"/>
        </p:nvSpPr>
        <p:spPr>
          <a:xfrm>
            <a:off x="0" y="0"/>
            <a:ext cx="4005291" cy="685800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BD12CB2-B30D-FBFD-C4D5-F2772EDDD764}"/>
              </a:ext>
            </a:extLst>
          </p:cNvPr>
          <p:cNvSpPr/>
          <p:nvPr userDrawn="1"/>
        </p:nvSpPr>
        <p:spPr>
          <a:xfrm rot="5400000">
            <a:off x="713596" y="3377002"/>
            <a:ext cx="6857999" cy="103996"/>
          </a:xfrm>
          <a:prstGeom prst="rect">
            <a:avLst/>
          </a:prstGeom>
          <a:solidFill>
            <a:srgbClr val="93959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9FA3D7E4-B5ED-4FBD-3CDF-D4056CBA0B42}"/>
              </a:ext>
            </a:extLst>
          </p:cNvPr>
          <p:cNvSpPr/>
          <p:nvPr userDrawn="1"/>
        </p:nvSpPr>
        <p:spPr>
          <a:xfrm rot="5400000">
            <a:off x="798902" y="3377002"/>
            <a:ext cx="6857999" cy="103996"/>
          </a:xfrm>
          <a:prstGeom prst="rect">
            <a:avLst/>
          </a:prstGeom>
          <a:solidFill>
            <a:srgbClr val="012169"/>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9" name="Picture 8">
            <a:extLst>
              <a:ext uri="{FF2B5EF4-FFF2-40B4-BE49-F238E27FC236}">
                <a16:creationId xmlns:a16="http://schemas.microsoft.com/office/drawing/2014/main" id="{AD84E2E9-47A3-DFB9-CEFA-BE2E671809D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r="79128"/>
          <a:stretch/>
        </p:blipFill>
        <p:spPr bwMode="auto">
          <a:xfrm>
            <a:off x="1045954" y="4555436"/>
            <a:ext cx="2014272" cy="2118183"/>
          </a:xfrm>
          <a:prstGeom prst="rect">
            <a:avLst/>
          </a:prstGeom>
          <a:noFill/>
          <a:ln>
            <a:noFill/>
          </a:ln>
        </p:spPr>
      </p:pic>
      <p:sp>
        <p:nvSpPr>
          <p:cNvPr id="10" name="Rectangle 9">
            <a:extLst>
              <a:ext uri="{FF2B5EF4-FFF2-40B4-BE49-F238E27FC236}">
                <a16:creationId xmlns:a16="http://schemas.microsoft.com/office/drawing/2014/main" id="{236130A2-1291-FCC7-B841-064C320DC300}"/>
              </a:ext>
            </a:extLst>
          </p:cNvPr>
          <p:cNvSpPr/>
          <p:nvPr userDrawn="1"/>
        </p:nvSpPr>
        <p:spPr>
          <a:xfrm rot="5400000">
            <a:off x="628292" y="3377002"/>
            <a:ext cx="6857998" cy="103996"/>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Placeholder 4">
            <a:extLst>
              <a:ext uri="{FF2B5EF4-FFF2-40B4-BE49-F238E27FC236}">
                <a16:creationId xmlns:a16="http://schemas.microsoft.com/office/drawing/2014/main" id="{144F889B-8393-9608-9363-2AEE881CBFC6}"/>
              </a:ext>
            </a:extLst>
          </p:cNvPr>
          <p:cNvSpPr>
            <a:spLocks noGrp="1"/>
          </p:cNvSpPr>
          <p:nvPr>
            <p:ph type="body" sz="quarter" idx="10"/>
          </p:nvPr>
        </p:nvSpPr>
        <p:spPr>
          <a:xfrm>
            <a:off x="85722" y="2991643"/>
            <a:ext cx="4005263" cy="874713"/>
          </a:xfrm>
        </p:spPr>
        <p:txBody>
          <a:bodyPr anchor="ctr"/>
          <a:lstStyle>
            <a:lvl1pPr marL="0" indent="0">
              <a:buNone/>
              <a:defRPr>
                <a:solidFill>
                  <a:srgbClr val="012169"/>
                </a:solidFill>
              </a:defRPr>
            </a:lvl1pPr>
          </a:lstStyle>
          <a:p>
            <a:pPr lvl="0"/>
            <a:r>
              <a:rPr lang="en-US"/>
              <a:t>Click to edit Master text</a:t>
            </a:r>
          </a:p>
        </p:txBody>
      </p:sp>
    </p:spTree>
    <p:extLst>
      <p:ext uri="{BB962C8B-B14F-4D97-AF65-F5344CB8AC3E}">
        <p14:creationId xmlns:p14="http://schemas.microsoft.com/office/powerpoint/2010/main" val="309505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BD12CB2-B30D-FBFD-C4D5-F2772EDDD764}"/>
              </a:ext>
            </a:extLst>
          </p:cNvPr>
          <p:cNvSpPr/>
          <p:nvPr userDrawn="1"/>
        </p:nvSpPr>
        <p:spPr>
          <a:xfrm rot="5400000">
            <a:off x="713596" y="3377002"/>
            <a:ext cx="6857999" cy="103996"/>
          </a:xfrm>
          <a:prstGeom prst="rect">
            <a:avLst/>
          </a:prstGeom>
          <a:solidFill>
            <a:srgbClr val="93959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9FA3D7E4-B5ED-4FBD-3CDF-D4056CBA0B42}"/>
              </a:ext>
            </a:extLst>
          </p:cNvPr>
          <p:cNvSpPr/>
          <p:nvPr userDrawn="1"/>
        </p:nvSpPr>
        <p:spPr>
          <a:xfrm rot="5400000">
            <a:off x="798902" y="3377002"/>
            <a:ext cx="6857999" cy="103996"/>
          </a:xfrm>
          <a:prstGeom prst="rect">
            <a:avLst/>
          </a:prstGeom>
          <a:solidFill>
            <a:srgbClr val="012169"/>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9" name="Picture 8">
            <a:extLst>
              <a:ext uri="{FF2B5EF4-FFF2-40B4-BE49-F238E27FC236}">
                <a16:creationId xmlns:a16="http://schemas.microsoft.com/office/drawing/2014/main" id="{AD84E2E9-47A3-DFB9-CEFA-BE2E671809D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8513" y="5857211"/>
            <a:ext cx="3740785" cy="821055"/>
          </a:xfrm>
          <a:prstGeom prst="rect">
            <a:avLst/>
          </a:prstGeom>
          <a:noFill/>
          <a:ln>
            <a:noFill/>
          </a:ln>
        </p:spPr>
      </p:pic>
      <p:sp>
        <p:nvSpPr>
          <p:cNvPr id="10" name="Rectangle 9">
            <a:extLst>
              <a:ext uri="{FF2B5EF4-FFF2-40B4-BE49-F238E27FC236}">
                <a16:creationId xmlns:a16="http://schemas.microsoft.com/office/drawing/2014/main" id="{236130A2-1291-FCC7-B841-064C320DC300}"/>
              </a:ext>
            </a:extLst>
          </p:cNvPr>
          <p:cNvSpPr/>
          <p:nvPr userDrawn="1"/>
        </p:nvSpPr>
        <p:spPr>
          <a:xfrm rot="5400000">
            <a:off x="628292" y="3377002"/>
            <a:ext cx="6857998" cy="103996"/>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Placeholder 4">
            <a:extLst>
              <a:ext uri="{FF2B5EF4-FFF2-40B4-BE49-F238E27FC236}">
                <a16:creationId xmlns:a16="http://schemas.microsoft.com/office/drawing/2014/main" id="{144F889B-8393-9608-9363-2AEE881CBFC6}"/>
              </a:ext>
            </a:extLst>
          </p:cNvPr>
          <p:cNvSpPr>
            <a:spLocks noGrp="1"/>
          </p:cNvSpPr>
          <p:nvPr>
            <p:ph type="body" sz="quarter" idx="10"/>
          </p:nvPr>
        </p:nvSpPr>
        <p:spPr>
          <a:xfrm>
            <a:off x="42681" y="2991643"/>
            <a:ext cx="4005263" cy="874713"/>
          </a:xfrm>
        </p:spPr>
        <p:txBody>
          <a:bodyPr anchor="ctr"/>
          <a:lstStyle>
            <a:lvl1pPr marL="0" indent="0" algn="ctr">
              <a:buNone/>
              <a:defRPr>
                <a:solidFill>
                  <a:srgbClr val="B72418"/>
                </a:solidFill>
              </a:defRPr>
            </a:lvl1pPr>
          </a:lstStyle>
          <a:p>
            <a:pPr lvl="0"/>
            <a:r>
              <a:rPr lang="en-US"/>
              <a:t>Click to edit Master text</a:t>
            </a:r>
          </a:p>
        </p:txBody>
      </p:sp>
    </p:spTree>
    <p:extLst>
      <p:ext uri="{BB962C8B-B14F-4D97-AF65-F5344CB8AC3E}">
        <p14:creationId xmlns:p14="http://schemas.microsoft.com/office/powerpoint/2010/main" val="3950973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BD12CB2-B30D-FBFD-C4D5-F2772EDDD764}"/>
              </a:ext>
            </a:extLst>
          </p:cNvPr>
          <p:cNvSpPr/>
          <p:nvPr userDrawn="1"/>
        </p:nvSpPr>
        <p:spPr>
          <a:xfrm rot="5400000">
            <a:off x="713596" y="3377002"/>
            <a:ext cx="6857999" cy="103996"/>
          </a:xfrm>
          <a:prstGeom prst="rect">
            <a:avLst/>
          </a:prstGeom>
          <a:solidFill>
            <a:srgbClr val="93959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9FA3D7E4-B5ED-4FBD-3CDF-D4056CBA0B42}"/>
              </a:ext>
            </a:extLst>
          </p:cNvPr>
          <p:cNvSpPr/>
          <p:nvPr userDrawn="1"/>
        </p:nvSpPr>
        <p:spPr>
          <a:xfrm rot="5400000">
            <a:off x="798902" y="3377002"/>
            <a:ext cx="6857999" cy="103996"/>
          </a:xfrm>
          <a:prstGeom prst="rect">
            <a:avLst/>
          </a:prstGeom>
          <a:solidFill>
            <a:srgbClr val="012169"/>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9" name="Picture 8">
            <a:extLst>
              <a:ext uri="{FF2B5EF4-FFF2-40B4-BE49-F238E27FC236}">
                <a16:creationId xmlns:a16="http://schemas.microsoft.com/office/drawing/2014/main" id="{AD84E2E9-47A3-DFB9-CEFA-BE2E671809D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8513" y="5857211"/>
            <a:ext cx="3740785" cy="821055"/>
          </a:xfrm>
          <a:prstGeom prst="rect">
            <a:avLst/>
          </a:prstGeom>
          <a:noFill/>
          <a:ln>
            <a:noFill/>
          </a:ln>
        </p:spPr>
      </p:pic>
      <p:sp>
        <p:nvSpPr>
          <p:cNvPr id="10" name="Rectangle 9">
            <a:extLst>
              <a:ext uri="{FF2B5EF4-FFF2-40B4-BE49-F238E27FC236}">
                <a16:creationId xmlns:a16="http://schemas.microsoft.com/office/drawing/2014/main" id="{236130A2-1291-FCC7-B841-064C320DC300}"/>
              </a:ext>
            </a:extLst>
          </p:cNvPr>
          <p:cNvSpPr/>
          <p:nvPr userDrawn="1"/>
        </p:nvSpPr>
        <p:spPr>
          <a:xfrm rot="5400000">
            <a:off x="628292" y="3377002"/>
            <a:ext cx="6857998" cy="103996"/>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 name="Rectangle 1">
            <a:extLst>
              <a:ext uri="{FF2B5EF4-FFF2-40B4-BE49-F238E27FC236}">
                <a16:creationId xmlns:a16="http://schemas.microsoft.com/office/drawing/2014/main" id="{C4A977C4-EF85-7C1F-673C-6C6AF9248685}"/>
              </a:ext>
            </a:extLst>
          </p:cNvPr>
          <p:cNvSpPr/>
          <p:nvPr userDrawn="1"/>
        </p:nvSpPr>
        <p:spPr>
          <a:xfrm>
            <a:off x="0" y="3935803"/>
            <a:ext cx="4023983" cy="115498"/>
          </a:xfrm>
          <a:prstGeom prst="rect">
            <a:avLst/>
          </a:prstGeom>
          <a:solidFill>
            <a:srgbClr val="B7241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 name="Rectangle 2">
            <a:extLst>
              <a:ext uri="{FF2B5EF4-FFF2-40B4-BE49-F238E27FC236}">
                <a16:creationId xmlns:a16="http://schemas.microsoft.com/office/drawing/2014/main" id="{6F978733-3E48-C890-471D-16EDFB52F1AF}"/>
              </a:ext>
            </a:extLst>
          </p:cNvPr>
          <p:cNvSpPr/>
          <p:nvPr userDrawn="1"/>
        </p:nvSpPr>
        <p:spPr>
          <a:xfrm>
            <a:off x="0" y="2818202"/>
            <a:ext cx="4279900" cy="115498"/>
          </a:xfrm>
          <a:prstGeom prst="rect">
            <a:avLst/>
          </a:prstGeom>
          <a:solidFill>
            <a:srgbClr val="012169"/>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Text Placeholder 4">
            <a:extLst>
              <a:ext uri="{FF2B5EF4-FFF2-40B4-BE49-F238E27FC236}">
                <a16:creationId xmlns:a16="http://schemas.microsoft.com/office/drawing/2014/main" id="{FD6C029A-9744-BB08-A820-B4E003516E5F}"/>
              </a:ext>
            </a:extLst>
          </p:cNvPr>
          <p:cNvSpPr>
            <a:spLocks noGrp="1"/>
          </p:cNvSpPr>
          <p:nvPr>
            <p:ph type="body" sz="quarter" idx="10"/>
          </p:nvPr>
        </p:nvSpPr>
        <p:spPr>
          <a:xfrm>
            <a:off x="42681" y="2991643"/>
            <a:ext cx="4005263" cy="874713"/>
          </a:xfrm>
        </p:spPr>
        <p:txBody>
          <a:bodyPr anchor="ctr"/>
          <a:lstStyle>
            <a:lvl1pPr marL="0" indent="0" algn="ctr">
              <a:buNone/>
              <a:defRPr>
                <a:solidFill>
                  <a:srgbClr val="012169"/>
                </a:solidFill>
              </a:defRPr>
            </a:lvl1pPr>
          </a:lstStyle>
          <a:p>
            <a:pPr lvl="0"/>
            <a:r>
              <a:rPr lang="en-US"/>
              <a:t>Click to edit Master text</a:t>
            </a:r>
          </a:p>
        </p:txBody>
      </p:sp>
      <p:sp>
        <p:nvSpPr>
          <p:cNvPr id="11" name="Rectangle 10">
            <a:extLst>
              <a:ext uri="{FF2B5EF4-FFF2-40B4-BE49-F238E27FC236}">
                <a16:creationId xmlns:a16="http://schemas.microsoft.com/office/drawing/2014/main" id="{AF0737A7-03E2-56CB-C3FF-DE100CF6FA66}"/>
              </a:ext>
            </a:extLst>
          </p:cNvPr>
          <p:cNvSpPr/>
          <p:nvPr userDrawn="1"/>
        </p:nvSpPr>
        <p:spPr>
          <a:xfrm>
            <a:off x="0" y="4022308"/>
            <a:ext cx="4175903" cy="92104"/>
          </a:xfrm>
          <a:prstGeom prst="rect">
            <a:avLst/>
          </a:prstGeom>
          <a:solidFill>
            <a:srgbClr val="939598"/>
          </a:solidFill>
          <a:ln>
            <a:noFill/>
          </a:ln>
        </p:spPr>
        <p:style>
          <a:lnRef idx="2">
            <a:schemeClr val="accent2">
              <a:shade val="15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970733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43401-BA6F-2A60-F33E-DE4B5FB38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2C8F72-6570-B565-BFE9-BA0BE10314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DDA4883-A499-2463-BC46-7D1FBED83F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555E47-2A35-4F92-4A82-3AC824C52BC7}"/>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6" name="Footer Placeholder 5">
            <a:extLst>
              <a:ext uri="{FF2B5EF4-FFF2-40B4-BE49-F238E27FC236}">
                <a16:creationId xmlns:a16="http://schemas.microsoft.com/office/drawing/2014/main" id="{CE4CF45A-91B6-B64A-DA02-9AAEB5EA60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4FD51D-EEB6-990E-B0F6-4ACDD05375DC}"/>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1824258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23FC4-25B7-F374-3BF4-A99D9C00FD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F7F6A3-7E29-5803-EA75-EA8A843954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746724-1B38-1EA7-AF37-42C2E7F801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3B9401-78C0-95AB-92DF-E7D8E11E75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53A4C8-E63A-D75E-577E-CFD9B951F9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0A5AB2-CDB2-76F7-AA3A-C403E4265FB5}"/>
              </a:ext>
            </a:extLst>
          </p:cNvPr>
          <p:cNvSpPr>
            <a:spLocks noGrp="1"/>
          </p:cNvSpPr>
          <p:nvPr>
            <p:ph type="dt" sz="half" idx="10"/>
          </p:nvPr>
        </p:nvSpPr>
        <p:spPr/>
        <p:txBody>
          <a:bodyPr/>
          <a:lstStyle/>
          <a:p>
            <a:fld id="{D5E0CE36-3487-4EBC-8D87-FB17EB4FC46A}" type="datetimeFigureOut">
              <a:rPr lang="en-US" smtClean="0"/>
              <a:t>7/22/2025</a:t>
            </a:fld>
            <a:endParaRPr lang="en-US"/>
          </a:p>
        </p:txBody>
      </p:sp>
      <p:sp>
        <p:nvSpPr>
          <p:cNvPr id="8" name="Footer Placeholder 7">
            <a:extLst>
              <a:ext uri="{FF2B5EF4-FFF2-40B4-BE49-F238E27FC236}">
                <a16:creationId xmlns:a16="http://schemas.microsoft.com/office/drawing/2014/main" id="{B3EA5AE7-6082-DA34-74DD-D3ED10F0C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39961F-F1E8-6C6F-99F8-FC6C92CE4EE4}"/>
              </a:ext>
            </a:extLst>
          </p:cNvPr>
          <p:cNvSpPr>
            <a:spLocks noGrp="1"/>
          </p:cNvSpPr>
          <p:nvPr>
            <p:ph type="sldNum" sz="quarter" idx="12"/>
          </p:nvPr>
        </p:nvSpPr>
        <p:spPr/>
        <p:txBody>
          <a:bodyPr/>
          <a:lstStyle/>
          <a:p>
            <a:fld id="{53D0E12D-E8F5-4E77-96F9-AD079B6F3334}" type="slidenum">
              <a:rPr lang="en-US" smtClean="0"/>
              <a:t>‹#›</a:t>
            </a:fld>
            <a:endParaRPr lang="en-US"/>
          </a:p>
        </p:txBody>
      </p:sp>
    </p:spTree>
    <p:extLst>
      <p:ext uri="{BB962C8B-B14F-4D97-AF65-F5344CB8AC3E}">
        <p14:creationId xmlns:p14="http://schemas.microsoft.com/office/powerpoint/2010/main" val="597295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71D9D9-C0D1-FE2C-79BE-FF93E6B9BA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E28014-634B-A67F-D42F-8098E760C4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BF41B-F9E7-6473-97B9-26B8992079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5E0CE36-3487-4EBC-8D87-FB17EB4FC46A}" type="datetimeFigureOut">
              <a:rPr lang="en-US" smtClean="0"/>
              <a:t>7/22/2025</a:t>
            </a:fld>
            <a:endParaRPr lang="en-US"/>
          </a:p>
        </p:txBody>
      </p:sp>
      <p:sp>
        <p:nvSpPr>
          <p:cNvPr id="5" name="Footer Placeholder 4">
            <a:extLst>
              <a:ext uri="{FF2B5EF4-FFF2-40B4-BE49-F238E27FC236}">
                <a16:creationId xmlns:a16="http://schemas.microsoft.com/office/drawing/2014/main" id="{D61C720D-B079-669B-8D82-9ADE9CE93A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F205295-43E5-272F-9C56-30F9EEE2A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D0E12D-E8F5-4E77-96F9-AD079B6F3334}" type="slidenum">
              <a:rPr lang="en-US" smtClean="0"/>
              <a:t>‹#›</a:t>
            </a:fld>
            <a:endParaRPr lang="en-US"/>
          </a:p>
        </p:txBody>
      </p:sp>
    </p:spTree>
    <p:extLst>
      <p:ext uri="{BB962C8B-B14F-4D97-AF65-F5344CB8AC3E}">
        <p14:creationId xmlns:p14="http://schemas.microsoft.com/office/powerpoint/2010/main" val="1543463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DCADE-0962-3D1C-AC23-16C8156C2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8C85E-92FB-BCA9-23B8-024615474DD6}"/>
              </a:ext>
            </a:extLst>
          </p:cNvPr>
          <p:cNvSpPr>
            <a:spLocks noGrp="1"/>
          </p:cNvSpPr>
          <p:nvPr>
            <p:ph type="title"/>
          </p:nvPr>
        </p:nvSpPr>
        <p:spPr/>
        <p:txBody>
          <a:bodyPr>
            <a:normAutofit fontScale="90000"/>
          </a:bodyPr>
          <a:lstStyle/>
          <a:p>
            <a:r>
              <a:rPr lang="en-US" dirty="0"/>
              <a:t>Threat Assessments in Sentinel</a:t>
            </a:r>
          </a:p>
        </p:txBody>
      </p:sp>
      <p:pic>
        <p:nvPicPr>
          <p:cNvPr id="8" name="Picture 7" descr="List of TAC 103.1212">
            <a:extLst>
              <a:ext uri="{FF2B5EF4-FFF2-40B4-BE49-F238E27FC236}">
                <a16:creationId xmlns:a16="http://schemas.microsoft.com/office/drawing/2014/main" id="{C826DDFB-6751-9987-1B71-622F1EAC7BF4}"/>
              </a:ext>
            </a:extLst>
          </p:cNvPr>
          <p:cNvPicPr>
            <a:picLocks noChangeAspect="1"/>
          </p:cNvPicPr>
          <p:nvPr/>
        </p:nvPicPr>
        <p:blipFill>
          <a:blip r:embed="rId3"/>
          <a:stretch>
            <a:fillRect/>
          </a:stretch>
        </p:blipFill>
        <p:spPr>
          <a:xfrm>
            <a:off x="679971" y="1530365"/>
            <a:ext cx="10832057" cy="4651360"/>
          </a:xfrm>
          <a:prstGeom prst="rect">
            <a:avLst/>
          </a:prstGeom>
        </p:spPr>
      </p:pic>
    </p:spTree>
    <p:extLst>
      <p:ext uri="{BB962C8B-B14F-4D97-AF65-F5344CB8AC3E}">
        <p14:creationId xmlns:p14="http://schemas.microsoft.com/office/powerpoint/2010/main" val="4081143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0F363-D9DE-7DCD-CD4A-EF44DF04E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FD188-8D78-AD32-685F-BA08C0E1C626}"/>
              </a:ext>
            </a:extLst>
          </p:cNvPr>
          <p:cNvSpPr>
            <a:spLocks noGrp="1"/>
          </p:cNvSpPr>
          <p:nvPr>
            <p:ph type="title"/>
          </p:nvPr>
        </p:nvSpPr>
        <p:spPr/>
        <p:txBody>
          <a:bodyPr>
            <a:normAutofit fontScale="90000"/>
          </a:bodyPr>
          <a:lstStyle/>
          <a:p>
            <a:r>
              <a:rPr lang="en-US"/>
              <a:t>Transfer of Records</a:t>
            </a:r>
          </a:p>
        </p:txBody>
      </p:sp>
      <p:pic>
        <p:nvPicPr>
          <p:cNvPr id="5" name="Picture 4" descr="Transfer of BTA information.">
            <a:extLst>
              <a:ext uri="{FF2B5EF4-FFF2-40B4-BE49-F238E27FC236}">
                <a16:creationId xmlns:a16="http://schemas.microsoft.com/office/drawing/2014/main" id="{EDBCB577-1C08-441B-8F39-010ACA329ED8}"/>
              </a:ext>
            </a:extLst>
          </p:cNvPr>
          <p:cNvPicPr>
            <a:picLocks noChangeAspect="1"/>
          </p:cNvPicPr>
          <p:nvPr/>
        </p:nvPicPr>
        <p:blipFill>
          <a:blip r:embed="rId3"/>
          <a:stretch>
            <a:fillRect/>
          </a:stretch>
        </p:blipFill>
        <p:spPr>
          <a:xfrm>
            <a:off x="544135" y="1251128"/>
            <a:ext cx="11278497" cy="5255997"/>
          </a:xfrm>
          <a:prstGeom prst="rect">
            <a:avLst/>
          </a:prstGeom>
        </p:spPr>
      </p:pic>
    </p:spTree>
    <p:extLst>
      <p:ext uri="{BB962C8B-B14F-4D97-AF65-F5344CB8AC3E}">
        <p14:creationId xmlns:p14="http://schemas.microsoft.com/office/powerpoint/2010/main" val="1030683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5A4F5-4456-03A9-79C9-3BDABB9773C5}"/>
              </a:ext>
            </a:extLst>
          </p:cNvPr>
          <p:cNvSpPr>
            <a:spLocks noGrp="1"/>
          </p:cNvSpPr>
          <p:nvPr>
            <p:ph type="title"/>
          </p:nvPr>
        </p:nvSpPr>
        <p:spPr/>
        <p:txBody>
          <a:bodyPr>
            <a:normAutofit fontScale="90000"/>
          </a:bodyPr>
          <a:lstStyle/>
          <a:p>
            <a:r>
              <a:rPr lang="en-US"/>
              <a:t>Why the change?</a:t>
            </a:r>
          </a:p>
        </p:txBody>
      </p:sp>
      <p:graphicFrame>
        <p:nvGraphicFramePr>
          <p:cNvPr id="4" name="Content Placeholder 3" descr="Information about the change being made to sentinel.">
            <a:extLst>
              <a:ext uri="{FF2B5EF4-FFF2-40B4-BE49-F238E27FC236}">
                <a16:creationId xmlns:a16="http://schemas.microsoft.com/office/drawing/2014/main" id="{85284EFD-C7DD-198D-0BD6-CB48974F09E2}"/>
              </a:ext>
            </a:extLst>
          </p:cNvPr>
          <p:cNvGraphicFramePr>
            <a:graphicFrameLocks noGrp="1"/>
          </p:cNvGraphicFramePr>
          <p:nvPr>
            <p:ph idx="1"/>
            <p:extLst>
              <p:ext uri="{D42A27DB-BD31-4B8C-83A1-F6EECF244321}">
                <p14:modId xmlns:p14="http://schemas.microsoft.com/office/powerpoint/2010/main" val="3817133727"/>
              </p:ext>
            </p:extLst>
          </p:nvPr>
        </p:nvGraphicFramePr>
        <p:xfrm>
          <a:off x="838200" y="1304925"/>
          <a:ext cx="10515600" cy="5091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6569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AF8CD-6034-6CDB-BB43-D20C687275B6}"/>
              </a:ext>
            </a:extLst>
          </p:cNvPr>
          <p:cNvSpPr>
            <a:spLocks noGrp="1"/>
          </p:cNvSpPr>
          <p:nvPr>
            <p:ph type="title"/>
          </p:nvPr>
        </p:nvSpPr>
        <p:spPr>
          <a:xfrm>
            <a:off x="71582" y="69563"/>
            <a:ext cx="8196118" cy="687820"/>
          </a:xfrm>
        </p:spPr>
        <p:txBody>
          <a:bodyPr>
            <a:normAutofit fontScale="90000"/>
          </a:bodyPr>
          <a:lstStyle/>
          <a:p>
            <a:r>
              <a:rPr lang="en-US"/>
              <a:t>How Can PEIMS Coordinators Help?</a:t>
            </a:r>
          </a:p>
        </p:txBody>
      </p:sp>
      <p:graphicFrame>
        <p:nvGraphicFramePr>
          <p:cNvPr id="4" name="Content Placeholder 3" descr="Information how PEIMS coordinators can help.">
            <a:extLst>
              <a:ext uri="{FF2B5EF4-FFF2-40B4-BE49-F238E27FC236}">
                <a16:creationId xmlns:a16="http://schemas.microsoft.com/office/drawing/2014/main" id="{EA740130-6406-D01D-20BB-1A435E6A0389}"/>
              </a:ext>
            </a:extLst>
          </p:cNvPr>
          <p:cNvGraphicFramePr>
            <a:graphicFrameLocks noGrp="1"/>
          </p:cNvGraphicFramePr>
          <p:nvPr>
            <p:ph idx="1"/>
            <p:extLst>
              <p:ext uri="{D42A27DB-BD31-4B8C-83A1-F6EECF244321}">
                <p14:modId xmlns:p14="http://schemas.microsoft.com/office/powerpoint/2010/main" val="1607421295"/>
              </p:ext>
            </p:extLst>
          </p:nvPr>
        </p:nvGraphicFramePr>
        <p:xfrm>
          <a:off x="419100" y="1009649"/>
          <a:ext cx="11201400" cy="5686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8972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5F568-6366-948F-7847-FC9D21BE9C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904E3-8D2C-9584-E536-95472DE1E4D7}"/>
              </a:ext>
            </a:extLst>
          </p:cNvPr>
          <p:cNvSpPr>
            <a:spLocks noGrp="1"/>
          </p:cNvSpPr>
          <p:nvPr>
            <p:ph type="title" idx="4294967295"/>
          </p:nvPr>
        </p:nvSpPr>
        <p:spPr>
          <a:xfrm>
            <a:off x="0" y="69850"/>
            <a:ext cx="6748463" cy="687388"/>
          </a:xfrm>
        </p:spPr>
        <p:txBody>
          <a:bodyPr>
            <a:normAutofit fontScale="90000"/>
          </a:bodyPr>
          <a:lstStyle/>
          <a:p>
            <a:r>
              <a:rPr lang="en-US" dirty="0">
                <a:solidFill>
                  <a:schemeClr val="tx2"/>
                </a:solidFill>
              </a:rPr>
              <a:t>Transfer of Records </a:t>
            </a:r>
            <a:r>
              <a:rPr lang="en-US" dirty="0">
                <a:solidFill>
                  <a:schemeClr val="bg1"/>
                </a:solidFill>
              </a:rPr>
              <a:t>1</a:t>
            </a:r>
            <a:endParaRPr lang="en-US" dirty="0">
              <a:solidFill>
                <a:schemeClr val="tx2"/>
              </a:solidFill>
            </a:endParaRPr>
          </a:p>
        </p:txBody>
      </p:sp>
      <p:grpSp>
        <p:nvGrpSpPr>
          <p:cNvPr id="5" name="Group 4" descr="Sentinel transfer of records dashboard.">
            <a:extLst>
              <a:ext uri="{FF2B5EF4-FFF2-40B4-BE49-F238E27FC236}">
                <a16:creationId xmlns:a16="http://schemas.microsoft.com/office/drawing/2014/main" id="{8DF1E0CD-59CE-8599-104F-091E2404842A}"/>
              </a:ext>
            </a:extLst>
          </p:cNvPr>
          <p:cNvGrpSpPr/>
          <p:nvPr/>
        </p:nvGrpSpPr>
        <p:grpSpPr>
          <a:xfrm>
            <a:off x="736945" y="757239"/>
            <a:ext cx="11321705" cy="5269327"/>
            <a:chOff x="736945" y="757239"/>
            <a:chExt cx="11321705" cy="5269327"/>
          </a:xfrm>
        </p:grpSpPr>
        <p:pic>
          <p:nvPicPr>
            <p:cNvPr id="3" name="Picture 2" descr="A screenshot of a computer&#10;&#10;AI-generated content may be incorrect.">
              <a:extLst>
                <a:ext uri="{FF2B5EF4-FFF2-40B4-BE49-F238E27FC236}">
                  <a16:creationId xmlns:a16="http://schemas.microsoft.com/office/drawing/2014/main" id="{4DA4F55C-3E8E-D749-D323-9B45B3FF650E}"/>
                </a:ext>
              </a:extLst>
            </p:cNvPr>
            <p:cNvPicPr>
              <a:picLocks noChangeAspect="1"/>
            </p:cNvPicPr>
            <p:nvPr/>
          </p:nvPicPr>
          <p:blipFill>
            <a:blip r:embed="rId3">
              <a:extLst>
                <a:ext uri="{28A0092B-C50C-407E-A947-70E740481C1C}">
                  <a14:useLocalDpi xmlns:a14="http://schemas.microsoft.com/office/drawing/2010/main" val="0"/>
                </a:ext>
              </a:extLst>
            </a:blip>
            <a:srcRect l="16904" t="8266" r="230" b="65261"/>
            <a:stretch>
              <a:fillRect/>
            </a:stretch>
          </p:blipFill>
          <p:spPr>
            <a:xfrm>
              <a:off x="736945" y="757239"/>
              <a:ext cx="11321705" cy="1776412"/>
            </a:xfrm>
            <a:prstGeom prst="rect">
              <a:avLst/>
            </a:prstGeom>
            <a:ln>
              <a:noFill/>
            </a:ln>
          </p:spPr>
        </p:pic>
        <p:pic>
          <p:nvPicPr>
            <p:cNvPr id="4" name="Picture 3" descr="A screenshot of a computer&#10;&#10;AI-generated content may be incorrect.">
              <a:extLst>
                <a:ext uri="{FF2B5EF4-FFF2-40B4-BE49-F238E27FC236}">
                  <a16:creationId xmlns:a16="http://schemas.microsoft.com/office/drawing/2014/main" id="{176129D8-6AAF-13C2-5CE6-EE312179AF9A}"/>
                </a:ext>
              </a:extLst>
            </p:cNvPr>
            <p:cNvPicPr>
              <a:picLocks noChangeAspect="1"/>
            </p:cNvPicPr>
            <p:nvPr/>
          </p:nvPicPr>
          <p:blipFill>
            <a:blip r:embed="rId3">
              <a:extLst>
                <a:ext uri="{28A0092B-C50C-407E-A947-70E740481C1C}">
                  <a14:useLocalDpi xmlns:a14="http://schemas.microsoft.com/office/drawing/2010/main" val="0"/>
                </a:ext>
              </a:extLst>
            </a:blip>
            <a:srcRect l="16904" t="44958" r="230" b="4307"/>
            <a:stretch>
              <a:fillRect/>
            </a:stretch>
          </p:blipFill>
          <p:spPr>
            <a:xfrm>
              <a:off x="736945" y="2622133"/>
              <a:ext cx="11321705" cy="3404433"/>
            </a:xfrm>
            <a:prstGeom prst="rect">
              <a:avLst/>
            </a:prstGeom>
            <a:ln>
              <a:noFill/>
            </a:ln>
          </p:spPr>
        </p:pic>
      </p:grpSp>
    </p:spTree>
    <p:extLst>
      <p:ext uri="{BB962C8B-B14F-4D97-AF65-F5344CB8AC3E}">
        <p14:creationId xmlns:p14="http://schemas.microsoft.com/office/powerpoint/2010/main" val="1977757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8672B50-D583-449D-BB13-130B2CBD5393}"/>
              </a:ext>
            </a:extLst>
          </p:cNvPr>
          <p:cNvSpPr>
            <a:spLocks noGrp="1"/>
          </p:cNvSpPr>
          <p:nvPr>
            <p:ph type="title" idx="4294967295"/>
          </p:nvPr>
        </p:nvSpPr>
        <p:spPr>
          <a:xfrm>
            <a:off x="723900" y="2816081"/>
            <a:ext cx="2946400" cy="1325563"/>
          </a:xfrm>
        </p:spPr>
        <p:txBody>
          <a:bodyPr/>
          <a:lstStyle/>
          <a:p>
            <a:r>
              <a:rPr lang="en-US" dirty="0">
                <a:solidFill>
                  <a:srgbClr val="011649"/>
                </a:solidFill>
              </a:rPr>
              <a:t>Questions?</a:t>
            </a:r>
          </a:p>
        </p:txBody>
      </p:sp>
      <p:pic>
        <p:nvPicPr>
          <p:cNvPr id="3" name="Picture 2">
            <a:extLst>
              <a:ext uri="{FF2B5EF4-FFF2-40B4-BE49-F238E27FC236}">
                <a16:creationId xmlns:a16="http://schemas.microsoft.com/office/drawing/2014/main" id="{C04DAC85-4F3B-EF47-99F5-EB44969CD3E1}"/>
              </a:ext>
              <a:ext uri="{C183D7F6-B498-43B3-948B-1728B52AA6E4}">
                <adec:decorative xmlns:adec="http://schemas.microsoft.com/office/drawing/2017/decorative" val="1"/>
              </a:ext>
            </a:extLst>
          </p:cNvPr>
          <p:cNvPicPr>
            <a:picLocks noChangeAspect="1"/>
          </p:cNvPicPr>
          <p:nvPr/>
        </p:nvPicPr>
        <p:blipFill>
          <a:blip r:embed="rId3"/>
          <a:srcRect t="20492" b="20098"/>
          <a:stretch/>
        </p:blipFill>
        <p:spPr>
          <a:xfrm>
            <a:off x="6389871" y="428263"/>
            <a:ext cx="3897206" cy="4074290"/>
          </a:xfrm>
          <a:prstGeom prst="rect">
            <a:avLst/>
          </a:prstGeom>
        </p:spPr>
      </p:pic>
      <p:sp>
        <p:nvSpPr>
          <p:cNvPr id="5" name="TextBox 4">
            <a:extLst>
              <a:ext uri="{FF2B5EF4-FFF2-40B4-BE49-F238E27FC236}">
                <a16:creationId xmlns:a16="http://schemas.microsoft.com/office/drawing/2014/main" id="{722C5028-D263-AC1E-D8F8-75D84DF95238}"/>
              </a:ext>
            </a:extLst>
          </p:cNvPr>
          <p:cNvSpPr txBox="1"/>
          <p:nvPr/>
        </p:nvSpPr>
        <p:spPr>
          <a:xfrm>
            <a:off x="3352726" y="5106298"/>
            <a:ext cx="9694415" cy="1323439"/>
          </a:xfrm>
          <a:prstGeom prst="rect">
            <a:avLst/>
          </a:prstGeom>
          <a:noFill/>
        </p:spPr>
        <p:txBody>
          <a:bodyPr wrap="square" rtlCol="0">
            <a:spAutoFit/>
          </a:bodyPr>
          <a:lstStyle/>
          <a:p>
            <a:pPr algn="ctr"/>
            <a:r>
              <a:rPr lang="en-US" sz="4000">
                <a:solidFill>
                  <a:srgbClr val="B72418"/>
                </a:solidFill>
              </a:rPr>
              <a:t>Email your questions:</a:t>
            </a:r>
          </a:p>
          <a:p>
            <a:pPr algn="ctr"/>
            <a:r>
              <a:rPr lang="en-US" sz="4000">
                <a:solidFill>
                  <a:srgbClr val="939598"/>
                </a:solidFill>
              </a:rPr>
              <a:t>SafeSchools@tea.texas.gov</a:t>
            </a:r>
          </a:p>
        </p:txBody>
      </p:sp>
    </p:spTree>
    <p:extLst>
      <p:ext uri="{BB962C8B-B14F-4D97-AF65-F5344CB8AC3E}">
        <p14:creationId xmlns:p14="http://schemas.microsoft.com/office/powerpoint/2010/main" val="1961935557"/>
      </p:ext>
    </p:extLst>
  </p:cSld>
  <p:clrMapOvr>
    <a:masterClrMapping/>
  </p:clrMapOvr>
</p:sld>
</file>

<file path=ppt/theme/theme1.xml><?xml version="1.0" encoding="utf-8"?>
<a:theme xmlns:a="http://schemas.openxmlformats.org/drawingml/2006/main" name="1_Office Theme">
  <a:themeElements>
    <a:clrScheme name="Sentinel">
      <a:dk1>
        <a:sysClr val="windowText" lastClr="000000"/>
      </a:dk1>
      <a:lt1>
        <a:sysClr val="window" lastClr="FFFFFF"/>
      </a:lt1>
      <a:dk2>
        <a:srgbClr val="012169"/>
      </a:dk2>
      <a:lt2>
        <a:srgbClr val="F2F2F2"/>
      </a:lt2>
      <a:accent1>
        <a:srgbClr val="012169"/>
      </a:accent1>
      <a:accent2>
        <a:srgbClr val="B72418"/>
      </a:accent2>
      <a:accent3>
        <a:srgbClr val="939598"/>
      </a:accent3>
      <a:accent4>
        <a:srgbClr val="0D6CB9"/>
      </a:accent4>
      <a:accent5>
        <a:srgbClr val="F16038"/>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a:bodyPr>
      <a:lstStyle>
        <a:defPPr algn="l">
          <a:defRPr sz="1800" dirty="0" smtClean="0">
            <a:solidFill>
              <a:srgbClr val="939598"/>
            </a:solidFill>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528BF6D764744086CE09266F879575" ma:contentTypeVersion="16" ma:contentTypeDescription="Create a new document." ma:contentTypeScope="" ma:versionID="0de566c68bd4303341fa20a32e75ed65">
  <xsd:schema xmlns:xsd="http://www.w3.org/2001/XMLSchema" xmlns:xs="http://www.w3.org/2001/XMLSchema" xmlns:p="http://schemas.microsoft.com/office/2006/metadata/properties" xmlns:ns2="a521917a-3953-4fb2-a2c5-df58899ee15d" xmlns:ns3="047d5335-dd0e-4778-b49d-7b1cc44c7945" targetNamespace="http://schemas.microsoft.com/office/2006/metadata/properties" ma:root="true" ma:fieldsID="1e49a5f35ce9bc0e9607fc74b22f6017" ns2:_="" ns3:_="">
    <xsd:import namespace="a521917a-3953-4fb2-a2c5-df58899ee15d"/>
    <xsd:import namespace="047d5335-dd0e-4778-b49d-7b1cc44c794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ObjectDetectorVersions" minOccurs="0"/>
                <xsd:element ref="ns3:MediaLengthInSeconds" minOccurs="0"/>
                <xsd:element ref="ns3:MediaServiceGenerationTime" minOccurs="0"/>
                <xsd:element ref="ns3:MediaServiceEventHashCode" minOccurs="0"/>
                <xsd:element ref="ns3:lcf76f155ced4ddcb4097134ff3c332f" minOccurs="0"/>
                <xsd:element ref="ns2:TaxCatchAll" minOccurs="0"/>
                <xsd:element ref="ns3:MediaServiceOCR" minOccurs="0"/>
                <xsd:element ref="ns3:MediaServiceSearchProperties"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21917a-3953-4fb2-a2c5-df58899ee15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b0e5fcd8-b57c-4015-9e1e-607dd659bf28}" ma:internalName="TaxCatchAll" ma:showField="CatchAllData" ma:web="a521917a-3953-4fb2-a2c5-df58899ee15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47d5335-dd0e-4778-b49d-7b1cc44c794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b7a77b5-e59d-49f3-97a2-3dde868dbe2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521917a-3953-4fb2-a2c5-df58899ee15d" xsi:nil="true"/>
    <lcf76f155ced4ddcb4097134ff3c332f xmlns="047d5335-dd0e-4778-b49d-7b1cc44c794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E06F55B-E30E-410B-AD2A-32B52B74A7E1}">
  <ds:schemaRefs>
    <ds:schemaRef ds:uri="http://schemas.microsoft.com/sharepoint/v3/contenttype/forms"/>
  </ds:schemaRefs>
</ds:datastoreItem>
</file>

<file path=customXml/itemProps2.xml><?xml version="1.0" encoding="utf-8"?>
<ds:datastoreItem xmlns:ds="http://schemas.openxmlformats.org/officeDocument/2006/customXml" ds:itemID="{DE6B6D61-BCF7-473F-8CC5-2187204031A9}">
  <ds:schemaRefs>
    <ds:schemaRef ds:uri="047d5335-dd0e-4778-b49d-7b1cc44c7945"/>
    <ds:schemaRef ds:uri="a521917a-3953-4fb2-a2c5-df58899ee1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A197B4D-50FA-4ABE-995B-58FA582F15FE}">
  <ds:schemaRefs>
    <ds:schemaRef ds:uri="http://purl.org/dc/dcmitype/"/>
    <ds:schemaRef ds:uri="http://purl.org/dc/terms/"/>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047d5335-dd0e-4778-b49d-7b1cc44c7945"/>
    <ds:schemaRef ds:uri="a521917a-3953-4fb2-a2c5-df58899ee15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11</TotalTime>
  <Words>469</Words>
  <Application>Microsoft Office PowerPoint</Application>
  <PresentationFormat>Widescreen</PresentationFormat>
  <Paragraphs>39</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Calibri</vt:lpstr>
      <vt:lpstr>Poppins</vt:lpstr>
      <vt:lpstr>1_Office Theme</vt:lpstr>
      <vt:lpstr>Threat Assessments in Sentinel</vt:lpstr>
      <vt:lpstr>Transfer of Records</vt:lpstr>
      <vt:lpstr>Why the change?</vt:lpstr>
      <vt:lpstr>How Can PEIMS Coordinators Help?</vt:lpstr>
      <vt:lpstr>Transfer of Records 1</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Straub, Brooks</dc:creator>
  <cp:lastModifiedBy>Muffoletto, Jamie</cp:lastModifiedBy>
  <cp:revision>2</cp:revision>
  <dcterms:created xsi:type="dcterms:W3CDTF">2025-07-22T11:38:41Z</dcterms:created>
  <dcterms:modified xsi:type="dcterms:W3CDTF">2025-07-22T18:32:06Z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0x01010024528BF6D764744086CE09266F879575</vt:lpwstr>
  </property>
  <property fmtid="{D5CDD505-2E9C-101B-9397-08002B2CF9AE}" pid="3" name="MediaServiceImageTags">
    <vt:lpwstr/>
  </property>
</Properties>
</file>