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89"/>
  </p:notesMasterIdLst>
  <p:sldIdLst>
    <p:sldId id="2145706919" r:id="rId5"/>
    <p:sldId id="2145706922" r:id="rId6"/>
    <p:sldId id="2145707061" r:id="rId7"/>
    <p:sldId id="2145707018" r:id="rId8"/>
    <p:sldId id="2145707110" r:id="rId9"/>
    <p:sldId id="2145707060" r:id="rId10"/>
    <p:sldId id="2145707009" r:id="rId11"/>
    <p:sldId id="2145707062" r:id="rId12"/>
    <p:sldId id="2145707030" r:id="rId13"/>
    <p:sldId id="2147480484" r:id="rId14"/>
    <p:sldId id="2147480485" r:id="rId15"/>
    <p:sldId id="2145707089" r:id="rId16"/>
    <p:sldId id="2145707090" r:id="rId17"/>
    <p:sldId id="2147480487" r:id="rId18"/>
    <p:sldId id="2147480489" r:id="rId19"/>
    <p:sldId id="2147480488" r:id="rId20"/>
    <p:sldId id="2147480486" r:id="rId21"/>
    <p:sldId id="2147480490" r:id="rId22"/>
    <p:sldId id="2145707065" r:id="rId23"/>
    <p:sldId id="2145707020" r:id="rId24"/>
    <p:sldId id="2145707066" r:id="rId25"/>
    <p:sldId id="2145707033" r:id="rId26"/>
    <p:sldId id="2147480491" r:id="rId27"/>
    <p:sldId id="2147480492" r:id="rId28"/>
    <p:sldId id="2145707059" r:id="rId29"/>
    <p:sldId id="2145707043" r:id="rId30"/>
    <p:sldId id="2147480493" r:id="rId31"/>
    <p:sldId id="2147480494" r:id="rId32"/>
    <p:sldId id="2145707112" r:id="rId33"/>
    <p:sldId id="2145707113" r:id="rId34"/>
    <p:sldId id="2145707114" r:id="rId35"/>
    <p:sldId id="2145707014" r:id="rId36"/>
    <p:sldId id="2145707096" r:id="rId37"/>
    <p:sldId id="2145707097" r:id="rId38"/>
    <p:sldId id="2145707019" r:id="rId39"/>
    <p:sldId id="2145707063" r:id="rId40"/>
    <p:sldId id="2145707072" r:id="rId41"/>
    <p:sldId id="2145707078" r:id="rId42"/>
    <p:sldId id="2145707104" r:id="rId43"/>
    <p:sldId id="2145707111" r:id="rId44"/>
    <p:sldId id="2145707015" r:id="rId45"/>
    <p:sldId id="2145707017" r:id="rId46"/>
    <p:sldId id="2145707079" r:id="rId47"/>
    <p:sldId id="2145707080" r:id="rId48"/>
    <p:sldId id="2145707105" r:id="rId49"/>
    <p:sldId id="2145707032" r:id="rId50"/>
    <p:sldId id="2145707031" r:id="rId51"/>
    <p:sldId id="2145707064" r:id="rId52"/>
    <p:sldId id="2145707088" r:id="rId53"/>
    <p:sldId id="2145707081" r:id="rId54"/>
    <p:sldId id="2145707082" r:id="rId55"/>
    <p:sldId id="2145707106" r:id="rId56"/>
    <p:sldId id="2145707091" r:id="rId57"/>
    <p:sldId id="2145707092" r:id="rId58"/>
    <p:sldId id="2145707094" r:id="rId59"/>
    <p:sldId id="2145707095" r:id="rId60"/>
    <p:sldId id="2145707107" r:id="rId61"/>
    <p:sldId id="2145707021" r:id="rId62"/>
    <p:sldId id="2145707022" r:id="rId63"/>
    <p:sldId id="2145707023" r:id="rId64"/>
    <p:sldId id="2145707024" r:id="rId65"/>
    <p:sldId id="2145707027" r:id="rId66"/>
    <p:sldId id="2145707073" r:id="rId67"/>
    <p:sldId id="2145707075" r:id="rId68"/>
    <p:sldId id="2145707074" r:id="rId69"/>
    <p:sldId id="2145707029" r:id="rId70"/>
    <p:sldId id="2145707076" r:id="rId71"/>
    <p:sldId id="2145707077" r:id="rId72"/>
    <p:sldId id="2145707108" r:id="rId73"/>
    <p:sldId id="2145707034" r:id="rId74"/>
    <p:sldId id="2145707035" r:id="rId75"/>
    <p:sldId id="2145707036" r:id="rId76"/>
    <p:sldId id="2145707037" r:id="rId77"/>
    <p:sldId id="2145707070" r:id="rId78"/>
    <p:sldId id="2145707083" r:id="rId79"/>
    <p:sldId id="2145707085" r:id="rId80"/>
    <p:sldId id="2145707109" r:id="rId81"/>
    <p:sldId id="2145707044" r:id="rId82"/>
    <p:sldId id="2145707057" r:id="rId83"/>
    <p:sldId id="2145707058" r:id="rId84"/>
    <p:sldId id="2145707045" r:id="rId85"/>
    <p:sldId id="2145707046" r:id="rId86"/>
    <p:sldId id="2145707086" r:id="rId87"/>
    <p:sldId id="2145707087"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DC4D774C-9497-7F7F-EF7B-A7BB31449806}" name="Muffoletto, Jamie" initials="MJ" userId="S::Jamie.Muffoletto@tea.texas.gov::daf1e3c6-8137-448a-b141-d23049d419b5"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367F61A5-EB99-152E-A406-CA2E32E75E6F}" name="Helms, Jeanine" initials="JH" userId="S::Jeanine.Helms@tea.texas.gov::89688bc7-19a8-4659-8277-c7b73639ff2c" providerId="AD"/>
  <p188:author id="{D640D5B4-7498-496A-9FD6-2B4F363C0616}" name="Pruitt, Donna" initials="PD" userId="S::Donna.Pruitt@tea.texas.gov::f6622e25-b5bf-4a3b-9fc8-ceb0ab749e45" providerId="AD"/>
  <p188:author id="{00FD78C6-F5B4-48DA-D242-CDA18768A854}" name="Johnson, Scott" initials="JS" userId="S::scott.johnson@tea.texas.gov::bec97677-f0c6-4bfb-b610-83dc74061801" providerId="AD"/>
  <p188:author id="{856D94DE-37B1-D641-7707-F050FA0D2B36}" name="Pruitt, Donna" initials="PD" userId="S::donna.pruitt@tea.texas.gov::f6622e25-b5bf-4a3b-9fc8-ceb0ab749e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6CB9"/>
    <a:srgbClr val="1482C5"/>
    <a:srgbClr val="664642"/>
    <a:srgbClr val="F47F42"/>
    <a:srgbClr val="D53147"/>
    <a:srgbClr val="FFFF33"/>
    <a:srgbClr val="06A1F8"/>
    <a:srgbClr val="C8001C"/>
    <a:srgbClr val="45A3AF"/>
    <a:srgbClr val="F8F4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3447" autoAdjust="0"/>
  </p:normalViewPr>
  <p:slideViewPr>
    <p:cSldViewPr snapToGrid="0">
      <p:cViewPr varScale="1">
        <p:scale>
          <a:sx n="103" d="100"/>
          <a:sy n="103" d="100"/>
        </p:scale>
        <p:origin x="876" y="114"/>
      </p:cViewPr>
      <p:guideLst/>
    </p:cSldViewPr>
  </p:slideViewPr>
  <p:outlineViewPr>
    <p:cViewPr>
      <p:scale>
        <a:sx n="33" d="100"/>
        <a:sy n="33" d="100"/>
      </p:scale>
      <p:origin x="0" y="-264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commentAuthors" Target="commentAuthors.xml"/><Relationship Id="rId95"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0EFC4-5909-1170-25D6-87EE2B5329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AA941-F2C7-096E-1362-940B4F5E98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32023B-3C23-8265-EC2C-662FF1483C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612BB7-CF8B-9114-5E62-A5B729192CC8}"/>
              </a:ext>
            </a:extLst>
          </p:cNvPr>
          <p:cNvSpPr>
            <a:spLocks noGrp="1"/>
          </p:cNvSpPr>
          <p:nvPr>
            <p:ph type="sldNum" sz="quarter" idx="5"/>
          </p:nvPr>
        </p:nvSpPr>
        <p:spPr/>
        <p:txBody>
          <a:bodyPr/>
          <a:lstStyle/>
          <a:p>
            <a:fld id="{9E4D9ABE-7AB9-4D3A-BEA5-45E799BD6C0E}" type="slidenum">
              <a:rPr lang="en-US" smtClean="0"/>
              <a:t>29</a:t>
            </a:fld>
            <a:endParaRPr lang="en-US"/>
          </a:p>
        </p:txBody>
      </p:sp>
    </p:spTree>
    <p:extLst>
      <p:ext uri="{BB962C8B-B14F-4D97-AF65-F5344CB8AC3E}">
        <p14:creationId xmlns:p14="http://schemas.microsoft.com/office/powerpoint/2010/main" val="957789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32</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F70B8-09B4-4D79-CB26-F415CA58E0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B7F33-2FA3-00DA-D739-7BAEC4BFE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E48E31-9264-1798-8B30-402BE97F8B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1B7D07-055A-3A90-D93E-14B07222BDFD}"/>
              </a:ext>
            </a:extLst>
          </p:cNvPr>
          <p:cNvSpPr>
            <a:spLocks noGrp="1"/>
          </p:cNvSpPr>
          <p:nvPr>
            <p:ph type="sldNum" sz="quarter" idx="5"/>
          </p:nvPr>
        </p:nvSpPr>
        <p:spPr/>
        <p:txBody>
          <a:bodyPr/>
          <a:lstStyle/>
          <a:p>
            <a:fld id="{9E4D9ABE-7AB9-4D3A-BEA5-45E799BD6C0E}" type="slidenum">
              <a:rPr lang="en-US" smtClean="0"/>
              <a:t>33</a:t>
            </a:fld>
            <a:endParaRPr lang="en-US"/>
          </a:p>
        </p:txBody>
      </p:sp>
    </p:spTree>
    <p:extLst>
      <p:ext uri="{BB962C8B-B14F-4D97-AF65-F5344CB8AC3E}">
        <p14:creationId xmlns:p14="http://schemas.microsoft.com/office/powerpoint/2010/main" val="1758931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F6C7D-1EF9-64E3-2817-28D382B12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1B1C73-7490-E37A-C20A-AFD78C2D2F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06D211-859B-3556-A9B1-E1C83FF04B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62EA2C-8531-0C20-80AF-47DFDC6C4839}"/>
              </a:ext>
            </a:extLst>
          </p:cNvPr>
          <p:cNvSpPr>
            <a:spLocks noGrp="1"/>
          </p:cNvSpPr>
          <p:nvPr>
            <p:ph type="sldNum" sz="quarter" idx="5"/>
          </p:nvPr>
        </p:nvSpPr>
        <p:spPr/>
        <p:txBody>
          <a:bodyPr/>
          <a:lstStyle/>
          <a:p>
            <a:fld id="{9E4D9ABE-7AB9-4D3A-BEA5-45E799BD6C0E}" type="slidenum">
              <a:rPr lang="en-US" smtClean="0"/>
              <a:t>34</a:t>
            </a:fld>
            <a:endParaRPr lang="en-US"/>
          </a:p>
        </p:txBody>
      </p:sp>
    </p:spTree>
    <p:extLst>
      <p:ext uri="{BB962C8B-B14F-4D97-AF65-F5344CB8AC3E}">
        <p14:creationId xmlns:p14="http://schemas.microsoft.com/office/powerpoint/2010/main" val="3688526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C180E-0DFB-691E-9D0B-02913FF756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62EC28-04D0-8D2D-6E75-E986F6805B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E63AFF-9B56-CA4E-C20C-E30DFFBD77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CFDCD0-D16C-7C1B-71DB-F84B149B56DC}"/>
              </a:ext>
            </a:extLst>
          </p:cNvPr>
          <p:cNvSpPr>
            <a:spLocks noGrp="1"/>
          </p:cNvSpPr>
          <p:nvPr>
            <p:ph type="sldNum" sz="quarter" idx="5"/>
          </p:nvPr>
        </p:nvSpPr>
        <p:spPr/>
        <p:txBody>
          <a:bodyPr/>
          <a:lstStyle/>
          <a:p>
            <a:fld id="{9E4D9ABE-7AB9-4D3A-BEA5-45E799BD6C0E}" type="slidenum">
              <a:rPr lang="en-US" smtClean="0"/>
              <a:t>39</a:t>
            </a:fld>
            <a:endParaRPr lang="en-US"/>
          </a:p>
        </p:txBody>
      </p:sp>
    </p:spTree>
    <p:extLst>
      <p:ext uri="{BB962C8B-B14F-4D97-AF65-F5344CB8AC3E}">
        <p14:creationId xmlns:p14="http://schemas.microsoft.com/office/powerpoint/2010/main" val="2265211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A1A0D-426A-2FD4-D28A-B03ECF812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FFC66-2EDC-3731-DD0A-0717E17A69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20ACAE-3166-C054-68FF-5AA95A7CA5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73EB53-B35D-6EC5-BDE9-EC1B37C494B0}"/>
              </a:ext>
            </a:extLst>
          </p:cNvPr>
          <p:cNvSpPr>
            <a:spLocks noGrp="1"/>
          </p:cNvSpPr>
          <p:nvPr>
            <p:ph type="sldNum" sz="quarter" idx="5"/>
          </p:nvPr>
        </p:nvSpPr>
        <p:spPr/>
        <p:txBody>
          <a:bodyPr/>
          <a:lstStyle/>
          <a:p>
            <a:fld id="{9E4D9ABE-7AB9-4D3A-BEA5-45E799BD6C0E}" type="slidenum">
              <a:rPr lang="en-US" smtClean="0"/>
              <a:t>45</a:t>
            </a:fld>
            <a:endParaRPr lang="en-US"/>
          </a:p>
        </p:txBody>
      </p:sp>
    </p:spTree>
    <p:extLst>
      <p:ext uri="{BB962C8B-B14F-4D97-AF65-F5344CB8AC3E}">
        <p14:creationId xmlns:p14="http://schemas.microsoft.com/office/powerpoint/2010/main" val="2598628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79800-FDD4-383F-7DC9-104C6DF7B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2590C2-19FF-EE87-47CA-9CA6D15EC9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F8856-0D8E-FDD2-03AB-E906CE5B8B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435EFA-9FE1-2A9A-6F10-94BE38BE7903}"/>
              </a:ext>
            </a:extLst>
          </p:cNvPr>
          <p:cNvSpPr>
            <a:spLocks noGrp="1"/>
          </p:cNvSpPr>
          <p:nvPr>
            <p:ph type="sldNum" sz="quarter" idx="5"/>
          </p:nvPr>
        </p:nvSpPr>
        <p:spPr/>
        <p:txBody>
          <a:bodyPr/>
          <a:lstStyle/>
          <a:p>
            <a:fld id="{9E4D9ABE-7AB9-4D3A-BEA5-45E799BD6C0E}" type="slidenum">
              <a:rPr lang="en-US" smtClean="0"/>
              <a:t>52</a:t>
            </a:fld>
            <a:endParaRPr lang="en-US"/>
          </a:p>
        </p:txBody>
      </p:sp>
    </p:spTree>
    <p:extLst>
      <p:ext uri="{BB962C8B-B14F-4D97-AF65-F5344CB8AC3E}">
        <p14:creationId xmlns:p14="http://schemas.microsoft.com/office/powerpoint/2010/main" val="2129210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977BA-BC32-927F-B88D-40C1054016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AA4DB2-7944-773C-EEA7-874951700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4FCD2-E9D4-62AD-CDFC-3A10112A4B8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E97CFB3-24B6-9187-F2F9-2ABB653FC412}"/>
              </a:ext>
            </a:extLst>
          </p:cNvPr>
          <p:cNvSpPr>
            <a:spLocks noGrp="1"/>
          </p:cNvSpPr>
          <p:nvPr>
            <p:ph type="sldNum" sz="quarter" idx="5"/>
          </p:nvPr>
        </p:nvSpPr>
        <p:spPr/>
        <p:txBody>
          <a:bodyPr/>
          <a:lstStyle/>
          <a:p>
            <a:fld id="{9E4D9ABE-7AB9-4D3A-BEA5-45E799BD6C0E}" type="slidenum">
              <a:rPr lang="en-US" smtClean="0"/>
              <a:t>57</a:t>
            </a:fld>
            <a:endParaRPr lang="en-US"/>
          </a:p>
        </p:txBody>
      </p:sp>
    </p:spTree>
    <p:extLst>
      <p:ext uri="{BB962C8B-B14F-4D97-AF65-F5344CB8AC3E}">
        <p14:creationId xmlns:p14="http://schemas.microsoft.com/office/powerpoint/2010/main" val="4047207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DBD0C-6200-9685-99F0-FB5EE420D2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48DCA-5232-1D1E-AD78-E8035B20F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30BE6-F664-ECF0-6252-D09CAD64B2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1B10BF-7FEC-8F0F-BFF7-2843E70F3EA3}"/>
              </a:ext>
            </a:extLst>
          </p:cNvPr>
          <p:cNvSpPr>
            <a:spLocks noGrp="1"/>
          </p:cNvSpPr>
          <p:nvPr>
            <p:ph type="sldNum" sz="quarter" idx="5"/>
          </p:nvPr>
        </p:nvSpPr>
        <p:spPr/>
        <p:txBody>
          <a:bodyPr/>
          <a:lstStyle/>
          <a:p>
            <a:fld id="{9E4D9ABE-7AB9-4D3A-BEA5-45E799BD6C0E}" type="slidenum">
              <a:rPr lang="en-US" smtClean="0"/>
              <a:t>69</a:t>
            </a:fld>
            <a:endParaRPr lang="en-US"/>
          </a:p>
        </p:txBody>
      </p:sp>
    </p:spTree>
    <p:extLst>
      <p:ext uri="{BB962C8B-B14F-4D97-AF65-F5344CB8AC3E}">
        <p14:creationId xmlns:p14="http://schemas.microsoft.com/office/powerpoint/2010/main" val="1180594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16E3F-F2FF-6A46-6B05-95AEEB134A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B9736E-91C9-D35B-6BEF-D12436DDCA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E1BFFB-B264-1446-FBF6-D876EC7109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A1F15E-5F06-C68F-F1D7-F84936E355F1}"/>
              </a:ext>
            </a:extLst>
          </p:cNvPr>
          <p:cNvSpPr>
            <a:spLocks noGrp="1"/>
          </p:cNvSpPr>
          <p:nvPr>
            <p:ph type="sldNum" sz="quarter" idx="5"/>
          </p:nvPr>
        </p:nvSpPr>
        <p:spPr/>
        <p:txBody>
          <a:bodyPr/>
          <a:lstStyle/>
          <a:p>
            <a:fld id="{9E4D9ABE-7AB9-4D3A-BEA5-45E799BD6C0E}" type="slidenum">
              <a:rPr lang="en-US" smtClean="0"/>
              <a:t>77</a:t>
            </a:fld>
            <a:endParaRPr lang="en-US"/>
          </a:p>
        </p:txBody>
      </p:sp>
    </p:spTree>
    <p:extLst>
      <p:ext uri="{BB962C8B-B14F-4D97-AF65-F5344CB8AC3E}">
        <p14:creationId xmlns:p14="http://schemas.microsoft.com/office/powerpoint/2010/main" val="309343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78</a:t>
            </a:fld>
            <a:endParaRPr lang="en-US"/>
          </a:p>
        </p:txBody>
      </p:sp>
    </p:spTree>
    <p:extLst>
      <p:ext uri="{BB962C8B-B14F-4D97-AF65-F5344CB8AC3E}">
        <p14:creationId xmlns:p14="http://schemas.microsoft.com/office/powerpoint/2010/main" val="2612367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945C7-42C1-4B4D-B870-B11CA907E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36FC0-6957-F4CA-9725-4A00A5DB28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89437F-2A1F-8A71-7649-5282AB4E75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D13C25-E46F-4B6E-6458-6701D453445F}"/>
              </a:ext>
            </a:extLst>
          </p:cNvPr>
          <p:cNvSpPr>
            <a:spLocks noGrp="1"/>
          </p:cNvSpPr>
          <p:nvPr>
            <p:ph type="sldNum" sz="quarter" idx="5"/>
          </p:nvPr>
        </p:nvSpPr>
        <p:spPr/>
        <p:txBody>
          <a:bodyPr/>
          <a:lstStyle/>
          <a:p>
            <a:fld id="{9E4D9ABE-7AB9-4D3A-BEA5-45E799BD6C0E}" type="slidenum">
              <a:rPr lang="en-US" smtClean="0"/>
              <a:t>3</a:t>
            </a:fld>
            <a:endParaRPr lang="en-US"/>
          </a:p>
        </p:txBody>
      </p:sp>
    </p:spTree>
    <p:extLst>
      <p:ext uri="{BB962C8B-B14F-4D97-AF65-F5344CB8AC3E}">
        <p14:creationId xmlns:p14="http://schemas.microsoft.com/office/powerpoint/2010/main" val="2348319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B4462-1838-D8A0-117F-A18FB0D16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D49FE-9FD7-EB3B-D8A1-F5EDEB658A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83FBA1-D873-B59E-B89A-60D72FCD0B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17DA57-A906-5835-CA24-B007BAEC2F32}"/>
              </a:ext>
            </a:extLst>
          </p:cNvPr>
          <p:cNvSpPr>
            <a:spLocks noGrp="1"/>
          </p:cNvSpPr>
          <p:nvPr>
            <p:ph type="sldNum" sz="quarter" idx="5"/>
          </p:nvPr>
        </p:nvSpPr>
        <p:spPr/>
        <p:txBody>
          <a:bodyPr/>
          <a:lstStyle/>
          <a:p>
            <a:fld id="{9E4D9ABE-7AB9-4D3A-BEA5-45E799BD6C0E}" type="slidenum">
              <a:rPr lang="en-US" smtClean="0"/>
              <a:t>6</a:t>
            </a:fld>
            <a:endParaRPr lang="en-US"/>
          </a:p>
        </p:txBody>
      </p:sp>
    </p:spTree>
    <p:extLst>
      <p:ext uri="{BB962C8B-B14F-4D97-AF65-F5344CB8AC3E}">
        <p14:creationId xmlns:p14="http://schemas.microsoft.com/office/powerpoint/2010/main" val="118820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CA784-02D1-9FBF-0B28-4A3255102E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381383-3766-7BA6-1D67-95AB343818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ACC651-A0BD-6A6E-9A1C-8E9C38CF6B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0E33E7-FEB6-4F0A-8530-39A7927C7AD2}"/>
              </a:ext>
            </a:extLst>
          </p:cNvPr>
          <p:cNvSpPr>
            <a:spLocks noGrp="1"/>
          </p:cNvSpPr>
          <p:nvPr>
            <p:ph type="sldNum" sz="quarter" idx="5"/>
          </p:nvPr>
        </p:nvSpPr>
        <p:spPr/>
        <p:txBody>
          <a:bodyPr/>
          <a:lstStyle/>
          <a:p>
            <a:fld id="{9E4D9ABE-7AB9-4D3A-BEA5-45E799BD6C0E}" type="slidenum">
              <a:rPr lang="en-US" smtClean="0"/>
              <a:t>8</a:t>
            </a:fld>
            <a:endParaRPr lang="en-US"/>
          </a:p>
        </p:txBody>
      </p:sp>
    </p:spTree>
    <p:extLst>
      <p:ext uri="{BB962C8B-B14F-4D97-AF65-F5344CB8AC3E}">
        <p14:creationId xmlns:p14="http://schemas.microsoft.com/office/powerpoint/2010/main" val="4060402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5306D-7F94-AA3F-B03D-E13E1309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50CC7-BAD2-E108-DCAB-60F6027129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AE7196-67DB-BA2B-8675-BB7BCC9838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F4674C-2336-96C8-3CDB-9FBB90D602B0}"/>
              </a:ext>
            </a:extLst>
          </p:cNvPr>
          <p:cNvSpPr>
            <a:spLocks noGrp="1"/>
          </p:cNvSpPr>
          <p:nvPr>
            <p:ph type="sldNum" sz="quarter" idx="5"/>
          </p:nvPr>
        </p:nvSpPr>
        <p:spPr/>
        <p:txBody>
          <a:bodyPr/>
          <a:lstStyle/>
          <a:p>
            <a:fld id="{9E4D9ABE-7AB9-4D3A-BEA5-45E799BD6C0E}" type="slidenum">
              <a:rPr lang="en-US" smtClean="0"/>
              <a:t>12</a:t>
            </a:fld>
            <a:endParaRPr lang="en-US"/>
          </a:p>
        </p:txBody>
      </p:sp>
    </p:spTree>
    <p:extLst>
      <p:ext uri="{BB962C8B-B14F-4D97-AF65-F5344CB8AC3E}">
        <p14:creationId xmlns:p14="http://schemas.microsoft.com/office/powerpoint/2010/main" val="2149349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F1DA6-3539-C0B4-C17F-E491EE3CC5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7834D7-50D2-CF48-F9FB-763FDFEA3E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F94F30-1567-920B-61EB-1044238CA1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7B9F3E-2578-CDE4-38B8-E24F36072C4B}"/>
              </a:ext>
            </a:extLst>
          </p:cNvPr>
          <p:cNvSpPr>
            <a:spLocks noGrp="1"/>
          </p:cNvSpPr>
          <p:nvPr>
            <p:ph type="sldNum" sz="quarter" idx="5"/>
          </p:nvPr>
        </p:nvSpPr>
        <p:spPr/>
        <p:txBody>
          <a:bodyPr/>
          <a:lstStyle/>
          <a:p>
            <a:fld id="{9E4D9ABE-7AB9-4D3A-BEA5-45E799BD6C0E}" type="slidenum">
              <a:rPr lang="en-US" smtClean="0"/>
              <a:t>19</a:t>
            </a:fld>
            <a:endParaRPr lang="en-US"/>
          </a:p>
        </p:txBody>
      </p:sp>
    </p:spTree>
    <p:extLst>
      <p:ext uri="{BB962C8B-B14F-4D97-AF65-F5344CB8AC3E}">
        <p14:creationId xmlns:p14="http://schemas.microsoft.com/office/powerpoint/2010/main" val="768331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41CD7-1C6C-3E95-87CB-597F69E41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A8350-20D9-0336-1B85-448DFB5D8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5552B8-0E9B-76D4-2B07-899656C646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F4A732-0BC4-0AE8-C6DE-6338A8C6A5DF}"/>
              </a:ext>
            </a:extLst>
          </p:cNvPr>
          <p:cNvSpPr>
            <a:spLocks noGrp="1"/>
          </p:cNvSpPr>
          <p:nvPr>
            <p:ph type="sldNum" sz="quarter" idx="5"/>
          </p:nvPr>
        </p:nvSpPr>
        <p:spPr/>
        <p:txBody>
          <a:bodyPr/>
          <a:lstStyle/>
          <a:p>
            <a:fld id="{9E4D9ABE-7AB9-4D3A-BEA5-45E799BD6C0E}" type="slidenum">
              <a:rPr lang="en-US" smtClean="0"/>
              <a:t>21</a:t>
            </a:fld>
            <a:endParaRPr lang="en-US"/>
          </a:p>
        </p:txBody>
      </p:sp>
    </p:spTree>
    <p:extLst>
      <p:ext uri="{BB962C8B-B14F-4D97-AF65-F5344CB8AC3E}">
        <p14:creationId xmlns:p14="http://schemas.microsoft.com/office/powerpoint/2010/main" val="2830787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9B08E-42B8-127B-6949-3FDB44068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F6727C-059E-5064-2E68-7496C0E8B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F9BE1-3EEC-CE18-4658-FD559EF4A8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B0B7C4-2F3B-9590-7C2C-F1B4D9C37CDD}"/>
              </a:ext>
            </a:extLst>
          </p:cNvPr>
          <p:cNvSpPr>
            <a:spLocks noGrp="1"/>
          </p:cNvSpPr>
          <p:nvPr>
            <p:ph type="sldNum" sz="quarter" idx="5"/>
          </p:nvPr>
        </p:nvSpPr>
        <p:spPr/>
        <p:txBody>
          <a:bodyPr/>
          <a:lstStyle/>
          <a:p>
            <a:fld id="{9E4D9ABE-7AB9-4D3A-BEA5-45E799BD6C0E}" type="slidenum">
              <a:rPr lang="en-US" smtClean="0"/>
              <a:t>25</a:t>
            </a:fld>
            <a:endParaRPr lang="en-US"/>
          </a:p>
        </p:txBody>
      </p:sp>
    </p:spTree>
    <p:extLst>
      <p:ext uri="{BB962C8B-B14F-4D97-AF65-F5344CB8AC3E}">
        <p14:creationId xmlns:p14="http://schemas.microsoft.com/office/powerpoint/2010/main" val="3612936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7/28/2025</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7/28/2025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7/28/2025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7/28/2025</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7/28/2025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slide" Target="slide52.xml"/></Relationships>
</file>

<file path=ppt/slides/_rels/slide13.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s://tea.texas.gov/academics/learning-support-and-programs/hb-1416-ratio-waiver-list-products" TargetMode="External"/><Relationship Id="rId2" Type="http://schemas.openxmlformats.org/officeDocument/2006/relationships/hyperlink" Target="https://tea.texas.gov/academics/learning-support-and-programs/accelerated-instruction" TargetMode="External"/><Relationship Id="rId1" Type="http://schemas.openxmlformats.org/officeDocument/2006/relationships/slideLayout" Target="../slideLayouts/slideLayout15.xml"/><Relationship Id="rId5" Type="http://schemas.openxmlformats.org/officeDocument/2006/relationships/slide" Target="slide52.xml"/><Relationship Id="rId4" Type="http://schemas.openxmlformats.org/officeDocument/2006/relationships/hyperlink" Target="https://helpdesk.tea.texas.gov/TexasTutoringSupports/" TargetMode="External"/></Relationships>
</file>

<file path=ppt/slides/_rels/slide17.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slide" Target="slide57.xml"/></Relationships>
</file>

<file path=ppt/slides/_rels/slide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2" Type="http://schemas.openxmlformats.org/officeDocument/2006/relationships/slide" Target="slide5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slide" Target="slide69.xml"/></Relationships>
</file>

<file path=ppt/slides/_rels/slide22.xml.rels><?xml version="1.0" encoding="UTF-8" standalone="yes"?>
<Relationships xmlns="http://schemas.openxmlformats.org/package/2006/relationships"><Relationship Id="rId2" Type="http://schemas.openxmlformats.org/officeDocument/2006/relationships/slide" Target="slide6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slide" Target="slide6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slide" Target="slide6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slide" Target="slide77.xml"/></Relationships>
</file>

<file path=ppt/slides/_rels/slide26.xml.rels><?xml version="1.0" encoding="UTF-8" standalone="yes"?>
<Relationships xmlns="http://schemas.openxmlformats.org/package/2006/relationships"><Relationship Id="rId2" Type="http://schemas.openxmlformats.org/officeDocument/2006/relationships/slide" Target="slide77.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slide" Target="slide3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slide" Target="slide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slide" Target="slide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slide" Target="slide6.xml"/></Relationships>
</file>

<file path=ppt/slides/_rels/slide4.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slide" Target="slide8.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slide" Target="slide12.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slide" Target="slide19.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slide" Target="slide39.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slide" Target="slide21.xml"/></Relationships>
</file>

<file path=ppt/slides/_rels/slide7.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slide" Target="slide2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slide" Target="slide4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Data Standards Changes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&lt;NAME OF COMPONENT&gt;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Red, orange, and peach striped popsicles over a bowl of ice on turquoise background with nectarines and watermelon slice">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31710" b="31710"/>
          <a:stretch/>
        </p:blipFill>
        <p:spPr>
          <a:xfrm>
            <a:off x="20" y="1268412"/>
            <a:ext cx="12191980" cy="5589588"/>
          </a:xfrm>
          <a:prstGeom prst="rect">
            <a:avLst/>
          </a:prstGeom>
          <a:noFill/>
        </p:spPr>
      </p:pic>
      <p:sp>
        <p:nvSpPr>
          <p:cNvPr id="2" name="Rectangle 1">
            <a:extLst>
              <a:ext uri="{FF2B5EF4-FFF2-40B4-BE49-F238E27FC236}">
                <a16:creationId xmlns:a16="http://schemas.microsoft.com/office/drawing/2014/main" id="{706BFEA3-6E1C-0575-2555-6A3A02598119}"/>
              </a:ext>
            </a:extLst>
          </p:cNvPr>
          <p:cNvSpPr/>
          <p:nvPr/>
        </p:nvSpPr>
        <p:spPr>
          <a:xfrm>
            <a:off x="0" y="2572107"/>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4800" b="1" dirty="0">
                <a:solidFill>
                  <a:srgbClr val="C8001C"/>
                </a:solidFill>
                <a:latin typeface="Aptos"/>
                <a:cs typeface="Calibri"/>
                <a:sym typeface="+mj-lt"/>
              </a:rPr>
              <a:t>2025-2026 DATA STANDARDS CHANGES</a:t>
            </a:r>
            <a:br>
              <a:rPr lang="en-US" sz="4000" dirty="0">
                <a:solidFill>
                  <a:srgbClr val="C8001C"/>
                </a:solidFill>
                <a:latin typeface="Aptos" panose="020B0004020202020204" pitchFamily="34" charset="0"/>
                <a:cs typeface="Calibri"/>
              </a:rPr>
            </a:br>
            <a:r>
              <a:rPr lang="en-US" sz="2400" b="1" dirty="0">
                <a:solidFill>
                  <a:srgbClr val="C8001C"/>
                </a:solidFill>
                <a:latin typeface="Aptos"/>
                <a:cs typeface="Calibri"/>
              </a:rPr>
              <a:t>July 29</a:t>
            </a:r>
            <a:r>
              <a:rPr lang="en-US" sz="2400" b="1" dirty="0">
                <a:solidFill>
                  <a:srgbClr val="C8001C"/>
                </a:solidFill>
                <a:latin typeface="Aptos"/>
              </a:rPr>
              <a:t>, 2025</a:t>
            </a:r>
            <a:endParaRPr kumimoji="0" lang="en-US" sz="2000" b="1" i="0" u="none" strike="noStrike" kern="1200" cap="none" spc="0" normalizeH="0" baseline="0" noProof="0" dirty="0">
              <a:ln>
                <a:noFill/>
              </a:ln>
              <a:solidFill>
                <a:srgbClr val="C8001C"/>
              </a:solidFill>
              <a:effectLst/>
              <a:uLnTx/>
              <a:uFillTx/>
              <a:latin typeface="Apto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FE6C0-3EA2-1383-FB11-EE726D93B9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6D8E6B8-18C7-85E9-6DD2-6AD32129B0F3}"/>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Frequently Asked Questions (</a:t>
            </a:r>
            <a:r>
              <a:rPr lang="en-US" dirty="0">
                <a:solidFill>
                  <a:srgbClr val="F47F42"/>
                </a:solidFill>
                <a:latin typeface="Aptos" panose="020B0004020202020204" pitchFamily="34" charset="0"/>
                <a:cs typeface="Calibri"/>
              </a:rPr>
              <a:t>OnRamps</a:t>
            </a:r>
            <a:r>
              <a:rPr lang="en-US" dirty="0">
                <a:solidFill>
                  <a:srgbClr val="1482C5"/>
                </a:solidFill>
                <a:latin typeface="Aptos" panose="020B0004020202020204" pitchFamily="34" charset="0"/>
                <a:cs typeface="Calibri"/>
              </a:rPr>
              <a:t>)</a:t>
            </a:r>
            <a:r>
              <a:rPr lang="en-US" b="1" dirty="0">
                <a:solidFill>
                  <a:srgbClr val="1482C5"/>
                </a:solidFill>
                <a:latin typeface="Aptos" panose="020B0004020202020204" pitchFamily="34" charset="0"/>
                <a:cs typeface="Calibri"/>
              </a:rPr>
              <a:t>: </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0831CED2-1BF6-19B8-B167-B04F503BE98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sz="3600" b="1" dirty="0">
                <a:solidFill>
                  <a:srgbClr val="1482C5"/>
                </a:solidFill>
                <a:latin typeface="Aptos" panose="020B0004020202020204" pitchFamily="34" charset="0"/>
              </a:rPr>
              <a:t>Should LEAs report college credit hours for a dual enrollment course?</a:t>
            </a:r>
          </a:p>
          <a:p>
            <a:pPr marL="0" indent="0">
              <a:buClr>
                <a:srgbClr val="F47F42"/>
              </a:buClr>
              <a:buNone/>
            </a:pPr>
            <a:endParaRPr lang="en-US" dirty="0">
              <a:solidFill>
                <a:srgbClr val="1482C5"/>
              </a:solidFill>
              <a:latin typeface="Aptos" panose="020B0004020202020204" pitchFamily="34" charset="0"/>
            </a:endParaRPr>
          </a:p>
          <a:p>
            <a:pPr marL="0" indent="0">
              <a:buClr>
                <a:srgbClr val="F47F42"/>
              </a:buClr>
              <a:buNone/>
            </a:pPr>
            <a:r>
              <a:rPr lang="en-US" sz="3200" dirty="0">
                <a:solidFill>
                  <a:srgbClr val="F47F42"/>
                </a:solidFill>
                <a:latin typeface="Aptos" panose="020B0004020202020204" pitchFamily="34" charset="0"/>
              </a:rPr>
              <a:t>Yes, LEAs should report the college credit hours earned by a student for a dual enrollment course, including an </a:t>
            </a:r>
            <a:r>
              <a:rPr lang="en-US" sz="3200" dirty="0" err="1">
                <a:solidFill>
                  <a:srgbClr val="F47F42"/>
                </a:solidFill>
                <a:latin typeface="Aptos" panose="020B0004020202020204" pitchFamily="34" charset="0"/>
              </a:rPr>
              <a:t>OnRamps</a:t>
            </a:r>
            <a:r>
              <a:rPr lang="en-US" sz="3200" dirty="0">
                <a:solidFill>
                  <a:srgbClr val="F47F42"/>
                </a:solidFill>
                <a:latin typeface="Aptos" panose="020B0004020202020204" pitchFamily="34" charset="0"/>
              </a:rPr>
              <a:t> course.</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24A8C711-0850-AABC-AE71-9032D9116B5F}"/>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164488F-A148-7110-F607-A8162DB1D52F}"/>
              </a:ext>
            </a:extLst>
          </p:cNvPr>
          <p:cNvSpPr>
            <a:spLocks noGrp="1"/>
          </p:cNvSpPr>
          <p:nvPr>
            <p:ph type="sldNum" sz="quarter" idx="4"/>
          </p:nvPr>
        </p:nvSpPr>
        <p:spPr/>
        <p:txBody>
          <a:bodyPr/>
          <a:lstStyle/>
          <a:p>
            <a:fld id="{69C126A4-BD19-47E2-8A0E-0DE1B9D8C925}" type="slidenum">
              <a:rPr lang="en-US" smtClean="0"/>
              <a:pPr/>
              <a:t>10</a:t>
            </a:fld>
            <a:endParaRPr lang="en-US"/>
          </a:p>
        </p:txBody>
      </p:sp>
    </p:spTree>
    <p:extLst>
      <p:ext uri="{BB962C8B-B14F-4D97-AF65-F5344CB8AC3E}">
        <p14:creationId xmlns:p14="http://schemas.microsoft.com/office/powerpoint/2010/main" val="1443298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394C3-6C30-B88F-A955-2E7957DCE9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5EDDF38-232B-8473-6CA1-A48440BE8122}"/>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Frequently Asked Questions (</a:t>
            </a:r>
            <a:r>
              <a:rPr lang="en-US" dirty="0">
                <a:solidFill>
                  <a:srgbClr val="F47F42"/>
                </a:solidFill>
                <a:latin typeface="Aptos" panose="020B0004020202020204" pitchFamily="34" charset="0"/>
                <a:cs typeface="Calibri"/>
              </a:rPr>
              <a:t>OnRamps</a:t>
            </a:r>
            <a:r>
              <a:rPr lang="en-US" dirty="0">
                <a:solidFill>
                  <a:srgbClr val="1482C5"/>
                </a:solidFill>
                <a:latin typeface="Aptos" panose="020B0004020202020204" pitchFamily="34" charset="0"/>
                <a:cs typeface="Calibri"/>
              </a:rPr>
              <a:t>)</a:t>
            </a:r>
            <a:r>
              <a:rPr lang="en-US" b="1" dirty="0">
                <a:solidFill>
                  <a:srgbClr val="1482C5"/>
                </a:solidFill>
                <a:latin typeface="Aptos" panose="020B0004020202020204" pitchFamily="34" charset="0"/>
                <a:cs typeface="Calibri"/>
              </a:rPr>
              <a:t>:</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7EE92F00-6B8F-8647-FE85-EC44BE33E861}"/>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b="1" dirty="0">
                <a:solidFill>
                  <a:srgbClr val="1482C5"/>
                </a:solidFill>
                <a:latin typeface="Aptos" panose="020B0004020202020204" pitchFamily="34" charset="0"/>
              </a:rPr>
              <a:t>Will TEA continue to use the OnRamps college credit hours received from the University of Texas at Austin (UT) for the dual credit college hours indicator for the College, Career, and Military Readiness (CCMR) indicator?</a:t>
            </a:r>
          </a:p>
          <a:p>
            <a:pPr marL="0" indent="0">
              <a:buClr>
                <a:srgbClr val="F47F42"/>
              </a:buClr>
              <a:buNone/>
            </a:pPr>
            <a:endParaRPr lang="en-US" dirty="0">
              <a:solidFill>
                <a:srgbClr val="1482C5"/>
              </a:solidFill>
              <a:latin typeface="Aptos" panose="020B0004020202020204" pitchFamily="34" charset="0"/>
            </a:endParaRPr>
          </a:p>
          <a:p>
            <a:pPr marL="0" indent="0">
              <a:buClr>
                <a:srgbClr val="F47F42"/>
              </a:buClr>
              <a:buNone/>
            </a:pPr>
            <a:r>
              <a:rPr lang="en-US" sz="2600" dirty="0">
                <a:solidFill>
                  <a:srgbClr val="F47F42"/>
                </a:solidFill>
                <a:latin typeface="Aptos" panose="020B0004020202020204" pitchFamily="34" charset="0"/>
              </a:rPr>
              <a:t>Yes, TEA will continue to use the college credit hours received from UT for the CCMR indicator. The new </a:t>
            </a:r>
            <a:r>
              <a:rPr lang="en-US" sz="2600" dirty="0" err="1">
                <a:solidFill>
                  <a:srgbClr val="F47F42"/>
                </a:solidFill>
                <a:latin typeface="Aptos" panose="020B0004020202020204" pitchFamily="34" charset="0"/>
              </a:rPr>
              <a:t>OnRampsDualEnrollmentIndicator</a:t>
            </a:r>
            <a:r>
              <a:rPr lang="en-US" sz="2600" dirty="0">
                <a:solidFill>
                  <a:srgbClr val="F47F42"/>
                </a:solidFill>
                <a:latin typeface="Aptos" panose="020B0004020202020204" pitchFamily="34" charset="0"/>
              </a:rPr>
              <a:t> (E3120) was added since TEA cannot determine which secondary course credit is given to a student by the LEA based on the data received from UT. The TEA Performance Reporting Division needs to know the secondary course credits awarded and the college credit hours earned through the </a:t>
            </a:r>
            <a:r>
              <a:rPr lang="en-US" sz="2600" dirty="0" err="1">
                <a:solidFill>
                  <a:srgbClr val="F47F42"/>
                </a:solidFill>
                <a:latin typeface="Aptos" panose="020B0004020202020204" pitchFamily="34" charset="0"/>
              </a:rPr>
              <a:t>OnRampus</a:t>
            </a:r>
            <a:r>
              <a:rPr lang="en-US" sz="2600" dirty="0">
                <a:solidFill>
                  <a:srgbClr val="F47F42"/>
                </a:solidFill>
                <a:latin typeface="Aptos" panose="020B0004020202020204" pitchFamily="34" charset="0"/>
              </a:rPr>
              <a:t> dual enrollment course.</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579B6E6A-02E7-AC56-985E-6476804E2C13}"/>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F88A2F4A-8C3A-F9F0-D35C-B86EF1290EA6}"/>
              </a:ext>
            </a:extLst>
          </p:cNvPr>
          <p:cNvSpPr>
            <a:spLocks noGrp="1"/>
          </p:cNvSpPr>
          <p:nvPr>
            <p:ph type="sldNum" sz="quarter" idx="4"/>
          </p:nvPr>
        </p:nvSpPr>
        <p:spPr/>
        <p:txBody>
          <a:bodyPr/>
          <a:lstStyle/>
          <a:p>
            <a:fld id="{69C126A4-BD19-47E2-8A0E-0DE1B9D8C925}" type="slidenum">
              <a:rPr lang="en-US" smtClean="0"/>
              <a:pPr/>
              <a:t>11</a:t>
            </a:fld>
            <a:endParaRPr lang="en-US"/>
          </a:p>
        </p:txBody>
      </p:sp>
    </p:spTree>
    <p:extLst>
      <p:ext uri="{BB962C8B-B14F-4D97-AF65-F5344CB8AC3E}">
        <p14:creationId xmlns:p14="http://schemas.microsoft.com/office/powerpoint/2010/main" val="3842070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C14F0-033B-93C1-D41B-96B4B43760D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A45E8C98-4295-A79C-27EB-01157AEE1E04}"/>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Accelerated Instruction Changes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A0807C13-FC2E-4767-670F-36BB4CDF12EA}"/>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FCED6408-4115-451E-7B4E-B0D0F8BEBEFE}"/>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045A7B14-E9EB-A43C-9A97-0ED0013F95E7}"/>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Accelerated Instruction Changes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4BB7C8E-FC70-36F5-5135-959E0CFEB883}"/>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12</a:t>
            </a:fld>
            <a:endParaRPr lang="en-US"/>
          </a:p>
        </p:txBody>
      </p:sp>
    </p:spTree>
    <p:extLst>
      <p:ext uri="{BB962C8B-B14F-4D97-AF65-F5344CB8AC3E}">
        <p14:creationId xmlns:p14="http://schemas.microsoft.com/office/powerpoint/2010/main" val="3841674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93D92-2712-0F7A-3BD6-2056879C1CC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6DE6D56-D4DC-6F2B-4A9E-2CBE01D3D29D}"/>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Accelerated Instruction</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4971B4C4-0F30-8FEF-4018-09D9F60FC3B4}"/>
              </a:ext>
            </a:extLst>
          </p:cNvPr>
          <p:cNvSpPr txBox="1">
            <a:spLocks/>
          </p:cNvSpPr>
          <p:nvPr/>
        </p:nvSpPr>
        <p:spPr>
          <a:xfrm>
            <a:off x="535170" y="1142839"/>
            <a:ext cx="11275829" cy="47867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sz="2400" dirty="0">
                <a:solidFill>
                  <a:srgbClr val="1482C5"/>
                </a:solidFill>
                <a:latin typeface="Aptos" panose="020B0004020202020204" pitchFamily="34" charset="0"/>
              </a:rPr>
              <a:t>In the 2024-2025 PEIMS Summer Submission, TEA began collecting data to identify the </a:t>
            </a:r>
            <a:r>
              <a:rPr lang="en-US" sz="2400" dirty="0">
                <a:solidFill>
                  <a:srgbClr val="F47F42"/>
                </a:solidFill>
                <a:latin typeface="Aptos" panose="020B0004020202020204" pitchFamily="34" charset="0"/>
              </a:rPr>
              <a:t>accelerated instruction </a:t>
            </a:r>
            <a:r>
              <a:rPr lang="en-US" sz="2400" dirty="0">
                <a:solidFill>
                  <a:srgbClr val="1482C5"/>
                </a:solidFill>
                <a:latin typeface="Aptos" panose="020B0004020202020204" pitchFamily="34" charset="0"/>
              </a:rPr>
              <a:t>provided by an LEA to a particular student.</a:t>
            </a:r>
          </a:p>
          <a:p>
            <a:pPr>
              <a:buClr>
                <a:srgbClr val="F47F42"/>
              </a:buClr>
            </a:pPr>
            <a:r>
              <a:rPr lang="en-US" sz="2400" dirty="0">
                <a:solidFill>
                  <a:srgbClr val="1482C5"/>
                </a:solidFill>
                <a:latin typeface="Aptos" panose="020B0004020202020204" pitchFamily="34" charset="0"/>
              </a:rPr>
              <a:t>Texas Administrative Code, Section 104.1001, was adopted, which approved </a:t>
            </a:r>
            <a:r>
              <a:rPr lang="en-US" sz="2400" dirty="0">
                <a:solidFill>
                  <a:srgbClr val="F47F42"/>
                </a:solidFill>
                <a:latin typeface="Aptos" panose="020B0004020202020204" pitchFamily="34" charset="0"/>
              </a:rPr>
              <a:t>Ratio Waiver List </a:t>
            </a:r>
            <a:r>
              <a:rPr lang="en-US" sz="2400" dirty="0">
                <a:solidFill>
                  <a:srgbClr val="1482C5"/>
                </a:solidFill>
                <a:latin typeface="Aptos" panose="020B0004020202020204" pitchFamily="34" charset="0"/>
              </a:rPr>
              <a:t>(</a:t>
            </a:r>
            <a:r>
              <a:rPr lang="en-US" sz="2400" dirty="0">
                <a:solidFill>
                  <a:srgbClr val="F47F42"/>
                </a:solidFill>
                <a:latin typeface="Aptos" panose="020B0004020202020204" pitchFamily="34" charset="0"/>
              </a:rPr>
              <a:t>RWL</a:t>
            </a:r>
            <a:r>
              <a:rPr lang="en-US" sz="2400" dirty="0">
                <a:solidFill>
                  <a:srgbClr val="1482C5"/>
                </a:solidFill>
                <a:latin typeface="Aptos" panose="020B0004020202020204" pitchFamily="34" charset="0"/>
              </a:rPr>
              <a:t>) products. These products use automated, computerized, or other augmented methods of instruction, which LEAs can use in place of some or all of the required individual or group instruction. </a:t>
            </a:r>
          </a:p>
          <a:p>
            <a:pPr>
              <a:buClr>
                <a:srgbClr val="F47F42"/>
              </a:buClr>
            </a:pPr>
            <a:r>
              <a:rPr lang="en-US" sz="2400" dirty="0">
                <a:solidFill>
                  <a:srgbClr val="1482C5"/>
                </a:solidFill>
                <a:latin typeface="Aptos" panose="020B0004020202020204" pitchFamily="34" charset="0"/>
              </a:rPr>
              <a:t>The Texas Tutoring Supports Division has determined that it is necessary to know which students use a product from the </a:t>
            </a:r>
            <a:r>
              <a:rPr lang="en-US" sz="2400" dirty="0">
                <a:solidFill>
                  <a:srgbClr val="F47F42"/>
                </a:solidFill>
                <a:latin typeface="Aptos" panose="020B0004020202020204" pitchFamily="34" charset="0"/>
              </a:rPr>
              <a:t>RWL</a:t>
            </a:r>
            <a:r>
              <a:rPr lang="en-US" sz="2400" dirty="0">
                <a:solidFill>
                  <a:srgbClr val="1482C5"/>
                </a:solidFill>
                <a:latin typeface="Aptos" panose="020B0004020202020204" pitchFamily="34" charset="0"/>
              </a:rPr>
              <a:t> for their accelerated instruction.</a:t>
            </a:r>
          </a:p>
          <a:p>
            <a:pPr>
              <a:buClr>
                <a:srgbClr val="F47F42"/>
              </a:buClr>
            </a:pPr>
            <a:r>
              <a:rPr lang="en-US" sz="2400" dirty="0">
                <a:solidFill>
                  <a:srgbClr val="1482C5"/>
                </a:solidFill>
                <a:latin typeface="Aptos" panose="020B0004020202020204" pitchFamily="34" charset="0"/>
              </a:rPr>
              <a:t>One new data element, </a:t>
            </a:r>
            <a:r>
              <a:rPr lang="en-US" sz="2400" dirty="0" err="1">
                <a:solidFill>
                  <a:srgbClr val="F47F42"/>
                </a:solidFill>
                <a:latin typeface="Aptos" panose="020B0004020202020204" pitchFamily="34" charset="0"/>
              </a:rPr>
              <a:t>RatioWaiverListProductUsed</a:t>
            </a:r>
            <a:r>
              <a:rPr lang="en-US" sz="2400" dirty="0">
                <a:solidFill>
                  <a:srgbClr val="1482C5"/>
                </a:solidFill>
                <a:latin typeface="Aptos" panose="020B0004020202020204" pitchFamily="34" charset="0"/>
              </a:rPr>
              <a:t> (E3121), will be added to the </a:t>
            </a:r>
            <a:r>
              <a:rPr lang="en-US" sz="2400" dirty="0">
                <a:solidFill>
                  <a:srgbClr val="F47F42"/>
                </a:solidFill>
                <a:latin typeface="Aptos" panose="020B0004020202020204" pitchFamily="34" charset="0"/>
              </a:rPr>
              <a:t>AcceleratedInstructionSet</a:t>
            </a:r>
            <a:r>
              <a:rPr lang="en-US" sz="2400" dirty="0">
                <a:solidFill>
                  <a:srgbClr val="1482C5"/>
                </a:solidFill>
                <a:latin typeface="Aptos" panose="020B0004020202020204" pitchFamily="34" charset="0"/>
              </a:rPr>
              <a:t> common type in the </a:t>
            </a:r>
            <a:r>
              <a:rPr lang="en-US" sz="2400" dirty="0">
                <a:solidFill>
                  <a:srgbClr val="F47F42"/>
                </a:solidFill>
                <a:latin typeface="Aptos" panose="020B0004020202020204" pitchFamily="34" charset="0"/>
              </a:rPr>
              <a:t>StudentEducationOrganizationAssociation</a:t>
            </a:r>
            <a:r>
              <a:rPr lang="en-US" sz="2400" dirty="0">
                <a:solidFill>
                  <a:srgbClr val="1482C5"/>
                </a:solidFill>
                <a:latin typeface="Aptos" panose="020B0004020202020204" pitchFamily="34" charset="0"/>
              </a:rPr>
              <a:t> Entity and collected beginning in the </a:t>
            </a:r>
            <a:r>
              <a:rPr lang="en-US" sz="2400" dirty="0">
                <a:solidFill>
                  <a:srgbClr val="F47F42"/>
                </a:solidFill>
                <a:latin typeface="Aptos" panose="020B0004020202020204" pitchFamily="34" charset="0"/>
              </a:rPr>
              <a:t>2025-2026</a:t>
            </a:r>
            <a:r>
              <a:rPr lang="en-US" sz="2400" dirty="0">
                <a:solidFill>
                  <a:srgbClr val="1482C5"/>
                </a:solidFill>
                <a:latin typeface="Aptos" panose="020B0004020202020204" pitchFamily="34" charset="0"/>
              </a:rPr>
              <a:t> PEIMS Summer Submission.</a:t>
            </a:r>
          </a:p>
        </p:txBody>
      </p:sp>
      <p:sp>
        <p:nvSpPr>
          <p:cNvPr id="5" name="TextBox 4">
            <a:extLst>
              <a:ext uri="{FF2B5EF4-FFF2-40B4-BE49-F238E27FC236}">
                <a16:creationId xmlns:a16="http://schemas.microsoft.com/office/drawing/2014/main" id="{972B5984-A323-0001-9A89-6BBF46241968}"/>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D84AF65-FC38-3D55-EB90-1F49CA56BE9C}"/>
              </a:ext>
            </a:extLst>
          </p:cNvPr>
          <p:cNvSpPr>
            <a:spLocks noGrp="1"/>
          </p:cNvSpPr>
          <p:nvPr>
            <p:ph type="sldNum" sz="quarter" idx="4"/>
          </p:nvPr>
        </p:nvSpPr>
        <p:spPr/>
        <p:txBody>
          <a:bodyPr/>
          <a:lstStyle/>
          <a:p>
            <a:fld id="{69C126A4-BD19-47E2-8A0E-0DE1B9D8C925}" type="slidenum">
              <a:rPr lang="en-US" smtClean="0"/>
              <a:pPr/>
              <a:t>13</a:t>
            </a:fld>
            <a:endParaRPr lang="en-US"/>
          </a:p>
        </p:txBody>
      </p:sp>
    </p:spTree>
    <p:extLst>
      <p:ext uri="{BB962C8B-B14F-4D97-AF65-F5344CB8AC3E}">
        <p14:creationId xmlns:p14="http://schemas.microsoft.com/office/powerpoint/2010/main" val="1201315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E23B9-2EEB-5CBE-B6EB-6106B0D78A7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21D7A6-FA74-5CB1-8E2E-6FF2823FB4A5}"/>
              </a:ext>
            </a:extLst>
          </p:cNvPr>
          <p:cNvSpPr>
            <a:spLocks noGrp="1"/>
          </p:cNvSpPr>
          <p:nvPr>
            <p:ph type="title"/>
          </p:nvPr>
        </p:nvSpPr>
        <p:spPr>
          <a:xfrm>
            <a:off x="535171" y="141941"/>
            <a:ext cx="11121657" cy="751350"/>
          </a:xfrm>
        </p:spPr>
        <p:txBody>
          <a:bodyPr>
            <a:normAutofit/>
          </a:bodyPr>
          <a:lstStyle/>
          <a:p>
            <a:r>
              <a:rPr lang="en-US" sz="3200" dirty="0">
                <a:solidFill>
                  <a:srgbClr val="1482C5"/>
                </a:solidFill>
                <a:latin typeface="Aptos" panose="020B0004020202020204" pitchFamily="34" charset="0"/>
                <a:cs typeface="Calibri"/>
              </a:rPr>
              <a:t>AcceleratedInstructionSet Common Type Reminder</a:t>
            </a:r>
            <a:endParaRPr lang="en-US" sz="3200" b="1" dirty="0">
              <a:solidFill>
                <a:srgbClr val="1482C5"/>
              </a:solidFill>
              <a:latin typeface="Aptos" panose="020B0004020202020204" pitchFamily="34" charset="0"/>
            </a:endParaRPr>
          </a:p>
        </p:txBody>
      </p:sp>
      <p:sp>
        <p:nvSpPr>
          <p:cNvPr id="7" name="Content Placeholder 3">
            <a:extLst>
              <a:ext uri="{FF2B5EF4-FFF2-40B4-BE49-F238E27FC236}">
                <a16:creationId xmlns:a16="http://schemas.microsoft.com/office/drawing/2014/main" id="{F1C4E484-DCA8-E59D-4797-0B05ED0216BC}"/>
              </a:ext>
            </a:extLst>
          </p:cNvPr>
          <p:cNvSpPr txBox="1">
            <a:spLocks/>
          </p:cNvSpPr>
          <p:nvPr/>
        </p:nvSpPr>
        <p:spPr>
          <a:xfrm>
            <a:off x="535172" y="962233"/>
            <a:ext cx="11121656" cy="443553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lumMod val="65000"/>
                    <a:lumOff val="35000"/>
                  </a:schemeClr>
                </a:solidFill>
                <a:latin typeface="+mn-lt"/>
                <a:ea typeface="+mn-ea"/>
                <a:cs typeface="+mn-cs"/>
              </a:defRPr>
            </a:lvl1pPr>
            <a:lvl2pPr marL="800100" indent="-342900" algn="l" defTabSz="914400" rtl="0" eaLnBrk="1" latinLnBrk="0" hangingPunct="1">
              <a:lnSpc>
                <a:spcPct val="90000"/>
              </a:lnSpc>
              <a:spcBef>
                <a:spcPts val="500"/>
              </a:spcBef>
              <a:buClr>
                <a:srgbClr val="0D6CB9"/>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D6CB9"/>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47F42"/>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a:t>
            </a:r>
            <a:r>
              <a:rPr kumimoji="0" lang="en-US" sz="2800" b="0" i="0" u="none" strike="noStrike" kern="1200" cap="none" spc="0" normalizeH="0" baseline="0" noProof="0" dirty="0">
                <a:ln>
                  <a:noFill/>
                </a:ln>
                <a:solidFill>
                  <a:srgbClr val="F47F42"/>
                </a:solidFill>
                <a:effectLst/>
                <a:uLnTx/>
                <a:uFillTx/>
                <a:latin typeface="Aptos" panose="020B0004020202020204" pitchFamily="34" charset="0"/>
              </a:rPr>
              <a:t>AcceleratedInstructionSet</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common type is reported for each Subject where a student did not meet standard on the assessment. A student with an </a:t>
            </a:r>
            <a:r>
              <a:rPr kumimoji="0" lang="en-US" sz="2800" b="0" i="0" u="none" strike="noStrike" kern="1200" cap="none" spc="0" normalizeH="0" baseline="0" noProof="0" dirty="0">
                <a:ln>
                  <a:noFill/>
                </a:ln>
                <a:solidFill>
                  <a:srgbClr val="F47F42"/>
                </a:solidFill>
                <a:effectLst/>
                <a:uLnTx/>
                <a:uFillTx/>
                <a:latin typeface="Aptos" panose="020B0004020202020204" pitchFamily="34" charset="0"/>
              </a:rPr>
              <a:t>AcceleratedInstructionSet</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reported does </a:t>
            </a:r>
            <a:r>
              <a:rPr kumimoji="0" lang="en-US" sz="2800" b="1" i="0" u="none" strike="noStrike" kern="1200" cap="none" spc="0" normalizeH="0" baseline="0" noProof="0" dirty="0">
                <a:ln>
                  <a:noFill/>
                </a:ln>
                <a:solidFill>
                  <a:srgbClr val="F47F42"/>
                </a:solidFill>
                <a:effectLst/>
                <a:uLnTx/>
                <a:uFillTx/>
                <a:latin typeface="Aptos" panose="020B0004020202020204" pitchFamily="34" charset="0"/>
              </a:rPr>
              <a:t>NOT</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a:t>
            </a:r>
            <a:r>
              <a:rPr kumimoji="0" lang="en-US" sz="2800" b="0" i="0" u="none" strike="noStrike" kern="1200" cap="none" spc="0" normalizeH="0" baseline="0" noProof="0" dirty="0">
                <a:ln>
                  <a:noFill/>
                </a:ln>
                <a:solidFill>
                  <a:srgbClr val="F47F42"/>
                </a:solidFill>
                <a:effectLst/>
                <a:uLnTx/>
                <a:uFillTx/>
                <a:latin typeface="Aptos" panose="020B0004020202020204" pitchFamily="34" charset="0"/>
              </a:rPr>
              <a:t>automatically</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mean a student is reported with a </a:t>
            </a:r>
            <a:r>
              <a:rPr kumimoji="0" lang="en-US" sz="2800" b="0" i="0" u="none" strike="noStrike" kern="1200" cap="none" spc="0" normalizeH="0" baseline="0" noProof="0" dirty="0">
                <a:ln>
                  <a:noFill/>
                </a:ln>
                <a:solidFill>
                  <a:srgbClr val="F47F42"/>
                </a:solidFill>
                <a:effectLst/>
                <a:uLnTx/>
                <a:uFillTx/>
                <a:latin typeface="Aptos" panose="020B0004020202020204" pitchFamily="34" charset="0"/>
              </a:rPr>
              <a:t>StudentAcceleratedEducationPlan</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(E3083).</a:t>
            </a:r>
            <a:endParaRPr kumimoji="0" lang="en-US" sz="2800" b="0" i="0" u="none" strike="noStrike" kern="1200" cap="none" spc="0" normalizeH="0" baseline="0" noProof="0" dirty="0">
              <a:ln>
                <a:noFill/>
              </a:ln>
              <a:solidFill>
                <a:srgbClr val="0D6CB9"/>
              </a:solidFill>
              <a:effectLst/>
              <a:uLnTx/>
              <a:uFillTx/>
              <a:latin typeface="Aptos" panose="020B0004020202020204" pitchFamily="34" charset="0"/>
              <a:cs typeface="Calibri"/>
            </a:endParaRPr>
          </a:p>
        </p:txBody>
      </p:sp>
      <p:pic>
        <p:nvPicPr>
          <p:cNvPr id="8" name="Picture 7" descr="Screenshot of accelerated instruction set commmon type">
            <a:extLst>
              <a:ext uri="{FF2B5EF4-FFF2-40B4-BE49-F238E27FC236}">
                <a16:creationId xmlns:a16="http://schemas.microsoft.com/office/drawing/2014/main" id="{ECF4896F-62FF-31D6-DC4F-B3591EF027BD}"/>
              </a:ext>
            </a:extLst>
          </p:cNvPr>
          <p:cNvPicPr>
            <a:picLocks noChangeAspect="1"/>
          </p:cNvPicPr>
          <p:nvPr/>
        </p:nvPicPr>
        <p:blipFill>
          <a:blip r:embed="rId2"/>
          <a:stretch>
            <a:fillRect/>
          </a:stretch>
        </p:blipFill>
        <p:spPr>
          <a:xfrm>
            <a:off x="2654253" y="2698154"/>
            <a:ext cx="6428788" cy="3266555"/>
          </a:xfrm>
          <a:prstGeom prst="rect">
            <a:avLst/>
          </a:prstGeom>
        </p:spPr>
      </p:pic>
      <p:sp>
        <p:nvSpPr>
          <p:cNvPr id="5" name="TextBox 4">
            <a:extLst>
              <a:ext uri="{FF2B5EF4-FFF2-40B4-BE49-F238E27FC236}">
                <a16:creationId xmlns:a16="http://schemas.microsoft.com/office/drawing/2014/main" id="{4B735CEB-14BD-C75C-5314-A9AA25BD3F01}"/>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3"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6A4019D-9F46-B613-51EA-B61839725085}"/>
              </a:ext>
            </a:extLst>
          </p:cNvPr>
          <p:cNvSpPr>
            <a:spLocks noGrp="1"/>
          </p:cNvSpPr>
          <p:nvPr>
            <p:ph type="sldNum" sz="quarter" idx="4"/>
          </p:nvPr>
        </p:nvSpPr>
        <p:spPr/>
        <p:txBody>
          <a:bodyPr/>
          <a:lstStyle/>
          <a:p>
            <a:fld id="{69C126A4-BD19-47E2-8A0E-0DE1B9D8C925}" type="slidenum">
              <a:rPr lang="en-US" smtClean="0"/>
              <a:pPr/>
              <a:t>14</a:t>
            </a:fld>
            <a:endParaRPr lang="en-US"/>
          </a:p>
        </p:txBody>
      </p:sp>
    </p:spTree>
    <p:extLst>
      <p:ext uri="{BB962C8B-B14F-4D97-AF65-F5344CB8AC3E}">
        <p14:creationId xmlns:p14="http://schemas.microsoft.com/office/powerpoint/2010/main" val="164293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F03F0-7418-A33F-BC23-4766B566B6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8E205C-08BE-2C47-6AAA-ED7F7E3EA308}"/>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Accel Instruction Data Element Updates</a:t>
            </a:r>
            <a:endParaRPr lang="en-US" b="1" dirty="0">
              <a:solidFill>
                <a:srgbClr val="1482C5"/>
              </a:solidFill>
              <a:latin typeface="Aptos" panose="020B0004020202020204" pitchFamily="34" charset="0"/>
            </a:endParaRPr>
          </a:p>
        </p:txBody>
      </p:sp>
      <p:sp>
        <p:nvSpPr>
          <p:cNvPr id="7" name="Content Placeholder 3">
            <a:extLst>
              <a:ext uri="{FF2B5EF4-FFF2-40B4-BE49-F238E27FC236}">
                <a16:creationId xmlns:a16="http://schemas.microsoft.com/office/drawing/2014/main" id="{90D19FB6-12B9-4809-E08B-AB2C935431FE}"/>
              </a:ext>
            </a:extLst>
          </p:cNvPr>
          <p:cNvSpPr txBox="1">
            <a:spLocks/>
          </p:cNvSpPr>
          <p:nvPr/>
        </p:nvSpPr>
        <p:spPr>
          <a:xfrm>
            <a:off x="535172" y="1225123"/>
            <a:ext cx="11121656" cy="338116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lumMod val="65000"/>
                    <a:lumOff val="35000"/>
                  </a:schemeClr>
                </a:solidFill>
                <a:latin typeface="+mn-lt"/>
                <a:ea typeface="+mn-ea"/>
                <a:cs typeface="+mn-cs"/>
              </a:defRPr>
            </a:lvl1pPr>
            <a:lvl2pPr marL="800100" indent="-342900" algn="l" defTabSz="914400" rtl="0" eaLnBrk="1" latinLnBrk="0" hangingPunct="1">
              <a:lnSpc>
                <a:spcPct val="90000"/>
              </a:lnSpc>
              <a:spcBef>
                <a:spcPts val="500"/>
              </a:spcBef>
              <a:buClr>
                <a:srgbClr val="0D6CB9"/>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D6CB9"/>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sz="2800" dirty="0">
                <a:solidFill>
                  <a:srgbClr val="F47F42"/>
                </a:solidFill>
                <a:latin typeface="Aptos" panose="020B0004020202020204" pitchFamily="34" charset="0"/>
              </a:rPr>
              <a:t>AssignedHoursAcceleratedInstruction</a:t>
            </a:r>
            <a:r>
              <a:rPr lang="en-US" sz="2800" dirty="0">
                <a:solidFill>
                  <a:schemeClr val="tx1"/>
                </a:solidFill>
                <a:latin typeface="Aptos" panose="020B0004020202020204" pitchFamily="34" charset="0"/>
              </a:rPr>
              <a:t> </a:t>
            </a:r>
            <a:r>
              <a:rPr lang="en-US" sz="2800" dirty="0">
                <a:solidFill>
                  <a:srgbClr val="1482C5"/>
                </a:solidFill>
                <a:latin typeface="Aptos" panose="020B0004020202020204" pitchFamily="34" charset="0"/>
              </a:rPr>
              <a:t>(E3086): revised the domain of values from 00.00-60.00 to 00.00-90.00.</a:t>
            </a:r>
          </a:p>
          <a:p>
            <a:pPr>
              <a:buClr>
                <a:srgbClr val="F47F42"/>
              </a:buClr>
            </a:pPr>
            <a:r>
              <a:rPr lang="en-US" sz="2800" dirty="0">
                <a:solidFill>
                  <a:srgbClr val="F47F42"/>
                </a:solidFill>
                <a:latin typeface="Aptos" panose="020B0004020202020204" pitchFamily="34" charset="0"/>
              </a:rPr>
              <a:t>CompletedHoursAcceleratedInstruction</a:t>
            </a:r>
            <a:r>
              <a:rPr lang="en-US" sz="2800" dirty="0">
                <a:solidFill>
                  <a:schemeClr val="tx1"/>
                </a:solidFill>
                <a:latin typeface="Aptos" panose="020B0004020202020204" pitchFamily="34" charset="0"/>
              </a:rPr>
              <a:t> </a:t>
            </a:r>
            <a:r>
              <a:rPr lang="en-US" sz="2800" dirty="0">
                <a:solidFill>
                  <a:srgbClr val="1482C5"/>
                </a:solidFill>
                <a:latin typeface="Aptos" panose="020B0004020202020204" pitchFamily="34" charset="0"/>
              </a:rPr>
              <a:t>(E3087): revised the domain of values from 00.00-60.00 to 00.00-90.00.</a:t>
            </a:r>
          </a:p>
          <a:p>
            <a:pPr>
              <a:buClr>
                <a:srgbClr val="F47F42"/>
              </a:buClr>
            </a:pPr>
            <a:r>
              <a:rPr lang="en-US" sz="2800" dirty="0" err="1">
                <a:solidFill>
                  <a:srgbClr val="F47F42"/>
                </a:solidFill>
                <a:latin typeface="Aptos" panose="020B0004020202020204" pitchFamily="34" charset="0"/>
              </a:rPr>
              <a:t>RatioWaiverListProductUsed</a:t>
            </a:r>
            <a:r>
              <a:rPr lang="en-US" sz="2800" dirty="0">
                <a:solidFill>
                  <a:schemeClr val="tx1"/>
                </a:solidFill>
                <a:latin typeface="Aptos" panose="020B0004020202020204" pitchFamily="34" charset="0"/>
              </a:rPr>
              <a:t> </a:t>
            </a:r>
            <a:r>
              <a:rPr lang="en-US" sz="2800" dirty="0">
                <a:solidFill>
                  <a:srgbClr val="1482C5"/>
                </a:solidFill>
                <a:latin typeface="Aptos" panose="020B0004020202020204" pitchFamily="34" charset="0"/>
              </a:rPr>
              <a:t>(E3121): revised from required to optional.</a:t>
            </a:r>
          </a:p>
        </p:txBody>
      </p:sp>
      <p:sp>
        <p:nvSpPr>
          <p:cNvPr id="5" name="TextBox 4">
            <a:extLst>
              <a:ext uri="{FF2B5EF4-FFF2-40B4-BE49-F238E27FC236}">
                <a16:creationId xmlns:a16="http://schemas.microsoft.com/office/drawing/2014/main" id="{E422A0F5-77C4-FC8B-FF95-535A976F8C24}"/>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27C8FD3-F3B6-2F7A-FD33-8052089760C5}"/>
              </a:ext>
            </a:extLst>
          </p:cNvPr>
          <p:cNvSpPr>
            <a:spLocks noGrp="1"/>
          </p:cNvSpPr>
          <p:nvPr>
            <p:ph type="sldNum" sz="quarter" idx="4"/>
          </p:nvPr>
        </p:nvSpPr>
        <p:spPr/>
        <p:txBody>
          <a:bodyPr/>
          <a:lstStyle/>
          <a:p>
            <a:fld id="{69C126A4-BD19-47E2-8A0E-0DE1B9D8C925}" type="slidenum">
              <a:rPr lang="en-US" smtClean="0"/>
              <a:pPr/>
              <a:t>15</a:t>
            </a:fld>
            <a:endParaRPr lang="en-US"/>
          </a:p>
        </p:txBody>
      </p:sp>
    </p:spTree>
    <p:extLst>
      <p:ext uri="{BB962C8B-B14F-4D97-AF65-F5344CB8AC3E}">
        <p14:creationId xmlns:p14="http://schemas.microsoft.com/office/powerpoint/2010/main" val="3031253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CFE71-D2EA-212A-489A-1612F799288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D69D5C8-53BE-1E10-2782-8CA5C6F1D255}"/>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Accelerated Instruction Resources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6B6D3628-9EE2-7859-5EE3-087E8E59338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47F42"/>
              </a:buClr>
              <a:buSzTx/>
              <a:buFont typeface="Wingdings" panose="05000000000000000000" pitchFamily="2" charset="2"/>
              <a:buChar char="§"/>
              <a:tabLst/>
              <a:defRPr/>
            </a:pPr>
            <a:r>
              <a:rPr kumimoji="0" lang="en-US" sz="3200" b="0" i="0" u="none" strike="noStrike" kern="1200" cap="none" spc="0" normalizeH="0" baseline="0" noProof="0" dirty="0">
                <a:ln>
                  <a:noFill/>
                </a:ln>
                <a:solidFill>
                  <a:srgbClr val="1482C5"/>
                </a:solidFill>
                <a:effectLst/>
                <a:uLnTx/>
                <a:uFillTx/>
                <a:latin typeface="Aptos" panose="020B0004020202020204" pitchFamily="34" charset="0"/>
                <a:hlinkClick r:id="rId2">
                  <a:extLst>
                    <a:ext uri="{A12FA001-AC4F-418D-AE19-62706E023703}">
                      <ahyp:hlinkClr xmlns:ahyp="http://schemas.microsoft.com/office/drawing/2018/hyperlinkcolor" val="tx"/>
                    </a:ext>
                  </a:extLst>
                </a:hlinkClick>
              </a:rPr>
              <a:t>Accelerated Instruction Website</a:t>
            </a:r>
            <a:endParaRPr kumimoji="0" lang="en-US" sz="3200" b="0" i="0" u="none" strike="noStrike" kern="1200" cap="none" spc="0" normalizeH="0" baseline="0" noProof="0" dirty="0">
              <a:ln>
                <a:noFill/>
              </a:ln>
              <a:solidFill>
                <a:srgbClr val="1482C5"/>
              </a:solidFill>
              <a:effectLst/>
              <a:uLnTx/>
              <a:uFillTx/>
              <a:latin typeface="Aptos" panose="020B00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F47F42"/>
              </a:buClr>
              <a:buSzTx/>
              <a:buFont typeface="Wingdings" panose="05000000000000000000" pitchFamily="2" charset="2"/>
              <a:buChar char="§"/>
              <a:tabLst/>
              <a:defRPr/>
            </a:pPr>
            <a:r>
              <a:rPr kumimoji="0" lang="en-US" sz="3200" b="0" i="0" u="none" strike="noStrike" kern="1200" cap="none" spc="0" normalizeH="0" baseline="0" noProof="0" dirty="0">
                <a:ln>
                  <a:noFill/>
                </a:ln>
                <a:solidFill>
                  <a:srgbClr val="1482C5"/>
                </a:solidFill>
                <a:effectLst/>
                <a:uLnTx/>
                <a:uFillTx/>
                <a:latin typeface="Aptos" panose="020B0004020202020204" pitchFamily="34" charset="0"/>
                <a:cs typeface="Calibri"/>
                <a:hlinkClick r:id="rId3">
                  <a:extLst>
                    <a:ext uri="{A12FA001-AC4F-418D-AE19-62706E023703}">
                      <ahyp:hlinkClr xmlns:ahyp="http://schemas.microsoft.com/office/drawing/2018/hyperlinkcolor" val="tx"/>
                    </a:ext>
                  </a:extLst>
                </a:hlinkClick>
              </a:rPr>
              <a:t>Support Resources</a:t>
            </a:r>
            <a:endParaRPr kumimoji="0" lang="en-US" sz="3200" b="0" i="0" u="none" strike="noStrike" kern="1200" cap="none" spc="0" normalizeH="0" baseline="0" noProof="0" dirty="0">
              <a:ln>
                <a:noFill/>
              </a:ln>
              <a:solidFill>
                <a:srgbClr val="1482C5"/>
              </a:solidFill>
              <a:effectLst/>
              <a:uLnTx/>
              <a:uFillTx/>
              <a:latin typeface="Aptos" panose="020B0004020202020204" pitchFamily="34" charset="0"/>
              <a:cs typeface="Calibri"/>
            </a:endParaRPr>
          </a:p>
          <a:p>
            <a:pPr marL="228600" marR="0" lvl="0" indent="-228600" algn="l" defTabSz="914400" rtl="0" eaLnBrk="1" fontAlgn="auto" latinLnBrk="0" hangingPunct="1">
              <a:lnSpc>
                <a:spcPct val="90000"/>
              </a:lnSpc>
              <a:spcBef>
                <a:spcPts val="1000"/>
              </a:spcBef>
              <a:spcAft>
                <a:spcPts val="0"/>
              </a:spcAft>
              <a:buClr>
                <a:srgbClr val="F47F42"/>
              </a:buClr>
              <a:buSzTx/>
              <a:buFont typeface="Wingdings" panose="05000000000000000000" pitchFamily="2" charset="2"/>
              <a:buChar char="§"/>
              <a:tabLst/>
              <a:defRPr/>
            </a:pPr>
            <a:r>
              <a:rPr kumimoji="0" lang="en-US" sz="3200" b="0" i="0" u="none" strike="noStrike" kern="1200" cap="none" spc="0" normalizeH="0" baseline="0" noProof="0" dirty="0">
                <a:ln>
                  <a:noFill/>
                </a:ln>
                <a:solidFill>
                  <a:srgbClr val="1482C5"/>
                </a:solidFill>
                <a:effectLst/>
                <a:uLnTx/>
                <a:uFillTx/>
                <a:latin typeface="Aptos" panose="020B0004020202020204" pitchFamily="34" charset="0"/>
                <a:cs typeface="Calibri"/>
                <a:hlinkClick r:id="rId4">
                  <a:extLst>
                    <a:ext uri="{A12FA001-AC4F-418D-AE19-62706E023703}">
                      <ahyp:hlinkClr xmlns:ahyp="http://schemas.microsoft.com/office/drawing/2018/hyperlinkcolor" val="tx"/>
                    </a:ext>
                  </a:extLst>
                </a:hlinkClick>
              </a:rPr>
              <a:t>Contact Texas Tutoring Supports</a:t>
            </a:r>
            <a:endParaRPr kumimoji="0" lang="en-US" sz="3200" b="0" i="0" u="none" strike="noStrike" kern="1200" cap="none" spc="0" normalizeH="0" baseline="0" noProof="0" dirty="0">
              <a:ln>
                <a:noFill/>
              </a:ln>
              <a:solidFill>
                <a:srgbClr val="1482C5"/>
              </a:solidFill>
              <a:effectLst/>
              <a:uLnTx/>
              <a:uFillTx/>
              <a:latin typeface="Aptos" panose="020B0004020202020204" pitchFamily="34" charset="0"/>
              <a:cs typeface="Calibri"/>
            </a:endParaRPr>
          </a:p>
        </p:txBody>
      </p:sp>
      <p:sp>
        <p:nvSpPr>
          <p:cNvPr id="5" name="TextBox 4">
            <a:extLst>
              <a:ext uri="{FF2B5EF4-FFF2-40B4-BE49-F238E27FC236}">
                <a16:creationId xmlns:a16="http://schemas.microsoft.com/office/drawing/2014/main" id="{54640396-73A9-0CFA-4F26-D7F80C750AAD}"/>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5"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FF3332A-D384-8041-DD5B-D4F58711D00A}"/>
              </a:ext>
            </a:extLst>
          </p:cNvPr>
          <p:cNvSpPr>
            <a:spLocks noGrp="1"/>
          </p:cNvSpPr>
          <p:nvPr>
            <p:ph type="sldNum" sz="quarter" idx="4"/>
          </p:nvPr>
        </p:nvSpPr>
        <p:spPr/>
        <p:txBody>
          <a:bodyPr/>
          <a:lstStyle/>
          <a:p>
            <a:fld id="{69C126A4-BD19-47E2-8A0E-0DE1B9D8C925}" type="slidenum">
              <a:rPr lang="en-US" smtClean="0"/>
              <a:pPr/>
              <a:t>16</a:t>
            </a:fld>
            <a:endParaRPr lang="en-US"/>
          </a:p>
        </p:txBody>
      </p:sp>
    </p:spTree>
    <p:extLst>
      <p:ext uri="{BB962C8B-B14F-4D97-AF65-F5344CB8AC3E}">
        <p14:creationId xmlns:p14="http://schemas.microsoft.com/office/powerpoint/2010/main" val="3757851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88233-10AD-2C68-EAB1-559B870BE12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BE57812-6AE4-66C5-1EAE-3F61E822683C}"/>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Frequently Asked Questions (</a:t>
            </a:r>
            <a:r>
              <a:rPr lang="en-US" dirty="0">
                <a:solidFill>
                  <a:srgbClr val="F47F42"/>
                </a:solidFill>
                <a:latin typeface="Aptos" panose="020B0004020202020204" pitchFamily="34" charset="0"/>
                <a:cs typeface="Calibri"/>
              </a:rPr>
              <a:t>Accel Instruction</a:t>
            </a:r>
            <a:r>
              <a:rPr lang="en-US" dirty="0">
                <a:solidFill>
                  <a:srgbClr val="1482C5"/>
                </a:solidFill>
                <a:latin typeface="Aptos" panose="020B0004020202020204" pitchFamily="34" charset="0"/>
                <a:cs typeface="Calibri"/>
              </a:rPr>
              <a:t>)</a:t>
            </a:r>
            <a:r>
              <a:rPr lang="en-US" b="1" dirty="0">
                <a:solidFill>
                  <a:srgbClr val="1482C5"/>
                </a:solidFill>
                <a:latin typeface="Aptos" panose="020B0004020202020204" pitchFamily="34" charset="0"/>
                <a:cs typeface="Calibri"/>
              </a:rPr>
              <a:t>: </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BD95425A-A711-77CB-DBB3-CC6B44C72AC9}"/>
              </a:ext>
            </a:extLst>
          </p:cNvPr>
          <p:cNvSpPr txBox="1">
            <a:spLocks/>
          </p:cNvSpPr>
          <p:nvPr/>
        </p:nvSpPr>
        <p:spPr>
          <a:xfrm>
            <a:off x="535171" y="962233"/>
            <a:ext cx="11275829" cy="516906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b="1" dirty="0">
                <a:solidFill>
                  <a:srgbClr val="1482C5"/>
                </a:solidFill>
                <a:latin typeface="Aptos" panose="020B0004020202020204" pitchFamily="34" charset="0"/>
              </a:rPr>
              <a:t>Can you provide an example of when an LEA would report a student with </a:t>
            </a:r>
            <a:r>
              <a:rPr lang="en-US" b="1" i="1" dirty="0">
                <a:solidFill>
                  <a:srgbClr val="1482C5"/>
                </a:solidFill>
                <a:latin typeface="Aptos" panose="020B0004020202020204" pitchFamily="34" charset="0"/>
              </a:rPr>
              <a:t>true </a:t>
            </a:r>
            <a:r>
              <a:rPr lang="en-US" b="1" dirty="0">
                <a:solidFill>
                  <a:srgbClr val="1482C5"/>
                </a:solidFill>
                <a:latin typeface="Aptos" panose="020B0004020202020204" pitchFamily="34" charset="0"/>
              </a:rPr>
              <a:t>for the </a:t>
            </a:r>
            <a:r>
              <a:rPr lang="en-US" b="1" dirty="0" err="1">
                <a:solidFill>
                  <a:srgbClr val="1482C5"/>
                </a:solidFill>
                <a:latin typeface="Aptos" panose="020B0004020202020204" pitchFamily="34" charset="0"/>
              </a:rPr>
              <a:t>RatioWaiverListProductUsed</a:t>
            </a:r>
            <a:r>
              <a:rPr lang="en-US" b="1" dirty="0">
                <a:solidFill>
                  <a:srgbClr val="1482C5"/>
                </a:solidFill>
                <a:latin typeface="Aptos" panose="020B0004020202020204" pitchFamily="34" charset="0"/>
              </a:rPr>
              <a:t> (E3121)?</a:t>
            </a:r>
          </a:p>
          <a:p>
            <a:pPr marL="0" indent="0">
              <a:buClr>
                <a:srgbClr val="F47F42"/>
              </a:buClr>
              <a:buNone/>
            </a:pPr>
            <a:endParaRPr lang="en-US" sz="1800" dirty="0">
              <a:solidFill>
                <a:srgbClr val="1482C5"/>
              </a:solidFill>
              <a:latin typeface="Aptos" panose="020B0004020202020204" pitchFamily="34" charset="0"/>
            </a:endParaRPr>
          </a:p>
          <a:p>
            <a:pPr marL="0" indent="0">
              <a:buClr>
                <a:srgbClr val="F47F42"/>
              </a:buClr>
              <a:buNone/>
            </a:pPr>
            <a:r>
              <a:rPr lang="en-US" sz="2000" b="1" dirty="0">
                <a:solidFill>
                  <a:srgbClr val="F47F42"/>
                </a:solidFill>
                <a:latin typeface="Aptos" panose="020B0004020202020204" pitchFamily="34" charset="0"/>
              </a:rPr>
              <a:t>Student A </a:t>
            </a:r>
            <a:r>
              <a:rPr lang="en-US" sz="2000" dirty="0">
                <a:solidFill>
                  <a:srgbClr val="F47F42"/>
                </a:solidFill>
                <a:latin typeface="Aptos" panose="020B0004020202020204" pitchFamily="34" charset="0"/>
              </a:rPr>
              <a:t>is assigned 30 hours of accelerated instruction and completes 24 hours using a product on the ratio waiver list. Student A completed 80% (24 of 30 hours) of their accelerated instruction using a product on the ratio waiver list and would be reported with </a:t>
            </a:r>
            <a:r>
              <a:rPr lang="en-US" sz="2000" i="1" dirty="0">
                <a:solidFill>
                  <a:srgbClr val="F47F42"/>
                </a:solidFill>
                <a:latin typeface="Aptos" panose="020B0004020202020204" pitchFamily="34" charset="0"/>
              </a:rPr>
              <a:t>true</a:t>
            </a:r>
            <a:r>
              <a:rPr lang="en-US" sz="2000" dirty="0">
                <a:solidFill>
                  <a:srgbClr val="F47F42"/>
                </a:solidFill>
                <a:latin typeface="Aptos" panose="020B0004020202020204" pitchFamily="34" charset="0"/>
              </a:rPr>
              <a:t> for this indicator.</a:t>
            </a:r>
          </a:p>
          <a:p>
            <a:pPr marL="0" indent="0">
              <a:buClr>
                <a:srgbClr val="F47F42"/>
              </a:buClr>
              <a:buNone/>
            </a:pPr>
            <a:r>
              <a:rPr lang="en-US" sz="2000" b="1" dirty="0">
                <a:solidFill>
                  <a:srgbClr val="F47F42"/>
                </a:solidFill>
                <a:latin typeface="Aptos" panose="020B0004020202020204" pitchFamily="34" charset="0"/>
              </a:rPr>
              <a:t>Student B </a:t>
            </a:r>
            <a:r>
              <a:rPr lang="en-US" sz="2000" dirty="0">
                <a:solidFill>
                  <a:srgbClr val="F47F42"/>
                </a:solidFill>
                <a:latin typeface="Aptos" panose="020B0004020202020204" pitchFamily="34" charset="0"/>
              </a:rPr>
              <a:t>is assigned 30 hours of accelerated instruction and completes 18 hours using a product on the ratio waiver list. Student B completed 60% (18 of 30 hours) of their accelerated instruction using a product on the ratio waiver list and would be reported with </a:t>
            </a:r>
            <a:r>
              <a:rPr lang="en-US" sz="2000" i="1" dirty="0">
                <a:solidFill>
                  <a:srgbClr val="F47F42"/>
                </a:solidFill>
                <a:latin typeface="Aptos" panose="020B0004020202020204" pitchFamily="34" charset="0"/>
              </a:rPr>
              <a:t>true</a:t>
            </a:r>
            <a:r>
              <a:rPr lang="en-US" sz="2000" dirty="0">
                <a:solidFill>
                  <a:srgbClr val="F47F42"/>
                </a:solidFill>
                <a:latin typeface="Aptos" panose="020B0004020202020204" pitchFamily="34" charset="0"/>
              </a:rPr>
              <a:t> for this indicator.</a:t>
            </a:r>
          </a:p>
          <a:p>
            <a:pPr marL="0" indent="0">
              <a:buClr>
                <a:srgbClr val="F47F42"/>
              </a:buClr>
              <a:buNone/>
            </a:pPr>
            <a:r>
              <a:rPr lang="en-US" sz="2000" b="1" dirty="0">
                <a:solidFill>
                  <a:srgbClr val="F47F42"/>
                </a:solidFill>
                <a:latin typeface="Aptos" panose="020B0004020202020204" pitchFamily="34" charset="0"/>
              </a:rPr>
              <a:t>Student C</a:t>
            </a:r>
            <a:r>
              <a:rPr lang="en-US" sz="2000" dirty="0">
                <a:solidFill>
                  <a:srgbClr val="F47F42"/>
                </a:solidFill>
                <a:latin typeface="Aptos" panose="020B0004020202020204" pitchFamily="34" charset="0"/>
              </a:rPr>
              <a:t> is assigned 30 hours of accelerated instruction and completes 12 hours using a product on the ratio waiver list. Student C completed 40% (12 of 30 hours) of their accelerated instruction using a product on the ratio waiver list and would be reported with </a:t>
            </a:r>
            <a:r>
              <a:rPr lang="en-US" sz="2000" i="1" dirty="0">
                <a:solidFill>
                  <a:srgbClr val="F47F42"/>
                </a:solidFill>
                <a:latin typeface="Aptos" panose="020B0004020202020204" pitchFamily="34" charset="0"/>
              </a:rPr>
              <a:t>false</a:t>
            </a:r>
            <a:r>
              <a:rPr lang="en-US" sz="2000" dirty="0">
                <a:solidFill>
                  <a:srgbClr val="F47F42"/>
                </a:solidFill>
                <a:latin typeface="Aptos" panose="020B0004020202020204" pitchFamily="34" charset="0"/>
              </a:rPr>
              <a:t> for this indicator.</a:t>
            </a:r>
          </a:p>
          <a:p>
            <a:pPr marL="0" indent="0">
              <a:buClr>
                <a:srgbClr val="F47F42"/>
              </a:buClr>
              <a:buNone/>
            </a:pPr>
            <a:r>
              <a:rPr lang="en-US" sz="2000" b="1" dirty="0">
                <a:solidFill>
                  <a:srgbClr val="F47F42"/>
                </a:solidFill>
                <a:latin typeface="Aptos" panose="020B0004020202020204" pitchFamily="34" charset="0"/>
              </a:rPr>
              <a:t>Student D</a:t>
            </a:r>
            <a:r>
              <a:rPr lang="en-US" sz="2000" dirty="0">
                <a:solidFill>
                  <a:srgbClr val="F47F42"/>
                </a:solidFill>
                <a:latin typeface="Aptos" panose="020B0004020202020204" pitchFamily="34" charset="0"/>
              </a:rPr>
              <a:t> is assigned 30 hours of accelerated instruction and completes 15 hours using a product on the ratio waiver list. Student D completes 50% (15 of 30 hours) of their accelerated instruction using a product on the ratio waiver list and would be reported with </a:t>
            </a:r>
            <a:r>
              <a:rPr lang="en-US" sz="2000" i="1" dirty="0">
                <a:solidFill>
                  <a:srgbClr val="F47F42"/>
                </a:solidFill>
                <a:latin typeface="Aptos" panose="020B0004020202020204" pitchFamily="34" charset="0"/>
              </a:rPr>
              <a:t>true</a:t>
            </a:r>
            <a:r>
              <a:rPr lang="en-US" sz="2000" dirty="0">
                <a:solidFill>
                  <a:srgbClr val="F47F42"/>
                </a:solidFill>
                <a:latin typeface="Aptos" panose="020B0004020202020204" pitchFamily="34" charset="0"/>
              </a:rPr>
              <a:t> for this indicator.</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32AA1BF2-83B9-ECD6-78CD-7EBB216E57C3}"/>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8C3B1AD-EDDF-B64F-7EFA-6AB8C17C6267}"/>
              </a:ext>
            </a:extLst>
          </p:cNvPr>
          <p:cNvSpPr>
            <a:spLocks noGrp="1"/>
          </p:cNvSpPr>
          <p:nvPr>
            <p:ph type="sldNum" sz="quarter" idx="4"/>
          </p:nvPr>
        </p:nvSpPr>
        <p:spPr/>
        <p:txBody>
          <a:bodyPr/>
          <a:lstStyle/>
          <a:p>
            <a:fld id="{69C126A4-BD19-47E2-8A0E-0DE1B9D8C925}" type="slidenum">
              <a:rPr lang="en-US" smtClean="0"/>
              <a:pPr/>
              <a:t>17</a:t>
            </a:fld>
            <a:endParaRPr lang="en-US"/>
          </a:p>
        </p:txBody>
      </p:sp>
    </p:spTree>
    <p:extLst>
      <p:ext uri="{BB962C8B-B14F-4D97-AF65-F5344CB8AC3E}">
        <p14:creationId xmlns:p14="http://schemas.microsoft.com/office/powerpoint/2010/main" val="304281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FD2C7-54EE-DB30-69AD-14C6BC0E90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0884628-9B77-2DF1-E6C4-FBCBDBA3E4E7}"/>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Frequently Asked Questions (</a:t>
            </a:r>
            <a:r>
              <a:rPr lang="en-US" dirty="0">
                <a:solidFill>
                  <a:srgbClr val="F47F42"/>
                </a:solidFill>
                <a:latin typeface="Aptos" panose="020B0004020202020204" pitchFamily="34" charset="0"/>
                <a:cs typeface="Calibri"/>
              </a:rPr>
              <a:t>Accel Instruction</a:t>
            </a:r>
            <a:r>
              <a:rPr lang="en-US" dirty="0">
                <a:solidFill>
                  <a:srgbClr val="1482C5"/>
                </a:solidFill>
                <a:latin typeface="Aptos" panose="020B0004020202020204" pitchFamily="34" charset="0"/>
                <a:cs typeface="Calibri"/>
              </a:rPr>
              <a:t>)</a:t>
            </a:r>
            <a:r>
              <a:rPr lang="en-US" b="1" dirty="0">
                <a:solidFill>
                  <a:srgbClr val="1482C5"/>
                </a:solidFill>
                <a:latin typeface="Aptos" panose="020B0004020202020204" pitchFamily="34" charset="0"/>
                <a:cs typeface="Calibri"/>
              </a:rPr>
              <a:t>:  </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020A3F79-74CD-D074-444F-FB6CF73D3EE3}"/>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b="1" dirty="0">
                <a:solidFill>
                  <a:srgbClr val="1482C5"/>
                </a:solidFill>
                <a:latin typeface="Aptos" panose="020B0004020202020204" pitchFamily="34" charset="0"/>
              </a:rPr>
              <a:t>If a student moves to another Texas public school, do both schools report the accelerated instruction information for the student?</a:t>
            </a:r>
          </a:p>
          <a:p>
            <a:pPr marL="0" indent="0">
              <a:buClr>
                <a:srgbClr val="F47F42"/>
              </a:buClr>
              <a:buNone/>
            </a:pPr>
            <a:endParaRPr lang="en-US" dirty="0">
              <a:solidFill>
                <a:srgbClr val="1482C5"/>
              </a:solidFill>
              <a:latin typeface="Aptos" panose="020B0004020202020204" pitchFamily="34" charset="0"/>
            </a:endParaRPr>
          </a:p>
          <a:p>
            <a:pPr marL="0" indent="0">
              <a:buClr>
                <a:srgbClr val="F47F42"/>
              </a:buClr>
              <a:buNone/>
            </a:pPr>
            <a:r>
              <a:rPr lang="en-US" sz="2400" dirty="0">
                <a:solidFill>
                  <a:srgbClr val="F47F42"/>
                </a:solidFill>
                <a:latin typeface="Aptos" panose="020B0004020202020204" pitchFamily="34" charset="0"/>
              </a:rPr>
              <a:t>When a student moves to another Texas public school, the school where the student ended the school year is responsible for reporting all accelerated instruction provided to the student. The original LEA should transmit through the Texas Records Exchange (TREx) any accelerated instruction provided to the student while enrolled. However, TEA will not prevent both LEAs from reporting the accelerated instruction provided to the student. TEA will use existing data to determine where a student ended the school year.</a:t>
            </a: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C329D471-31E8-6D85-55AB-8E59BF18BC68}"/>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C751BBF-5011-5661-B802-A772039C9EB3}"/>
              </a:ext>
            </a:extLst>
          </p:cNvPr>
          <p:cNvSpPr>
            <a:spLocks noGrp="1"/>
          </p:cNvSpPr>
          <p:nvPr>
            <p:ph type="sldNum" sz="quarter" idx="4"/>
          </p:nvPr>
        </p:nvSpPr>
        <p:spPr/>
        <p:txBody>
          <a:bodyPr/>
          <a:lstStyle/>
          <a:p>
            <a:fld id="{69C126A4-BD19-47E2-8A0E-0DE1B9D8C925}" type="slidenum">
              <a:rPr lang="en-US" smtClean="0"/>
              <a:pPr/>
              <a:t>18</a:t>
            </a:fld>
            <a:endParaRPr lang="en-US"/>
          </a:p>
        </p:txBody>
      </p:sp>
    </p:spTree>
    <p:extLst>
      <p:ext uri="{BB962C8B-B14F-4D97-AF65-F5344CB8AC3E}">
        <p14:creationId xmlns:p14="http://schemas.microsoft.com/office/powerpoint/2010/main" val="164432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D5BB2-6A56-0049-D705-85193C68F7EC}"/>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4A071CCE-28E4-881F-6E66-7F3C8F660BE8}"/>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Discipline Changes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D4BA0AF9-01F6-1276-4682-16230AF35AD9}"/>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B10B6E90-C70A-A2CD-77C0-7E4742BA4642}"/>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80A0BF4A-041E-CAA2-DFE9-F8DC0BE0CA11}"/>
              </a:ext>
            </a:extLst>
          </p:cNvPr>
          <p:cNvSpPr txBox="1"/>
          <p:nvPr/>
        </p:nvSpPr>
        <p:spPr>
          <a:xfrm>
            <a:off x="1369818" y="2542904"/>
            <a:ext cx="9452344" cy="1015663"/>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Discipline Changes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16699AD-690A-5D6A-84AA-3B81E1332E2F}"/>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19</a:t>
            </a:fld>
            <a:endParaRPr lang="en-US"/>
          </a:p>
        </p:txBody>
      </p:sp>
    </p:spTree>
    <p:extLst>
      <p:ext uri="{BB962C8B-B14F-4D97-AF65-F5344CB8AC3E}">
        <p14:creationId xmlns:p14="http://schemas.microsoft.com/office/powerpoint/2010/main" val="2158327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712380" y="153230"/>
            <a:ext cx="11121657" cy="751350"/>
          </a:xfrm>
        </p:spPr>
        <p:txBody>
          <a:bodyPr anchor="ctr">
            <a:normAutofit/>
          </a:bodyPr>
          <a:lstStyle/>
          <a:p>
            <a:r>
              <a:rPr lang="en-US" dirty="0">
                <a:latin typeface="Aptos" panose="020B0004020202020204" pitchFamily="34" charset="0"/>
              </a:rPr>
              <a:t>Agenda – 2025-2026 Data Standards Changes</a:t>
            </a:r>
          </a:p>
        </p:txBody>
      </p:sp>
      <p:sp>
        <p:nvSpPr>
          <p:cNvPr id="5" name="Content Placeholder 4">
            <a:extLst>
              <a:ext uri="{FF2B5EF4-FFF2-40B4-BE49-F238E27FC236}">
                <a16:creationId xmlns:a16="http://schemas.microsoft.com/office/drawing/2014/main" id="{1256BFF9-BF44-136C-D6F9-CDA7915C940B}"/>
              </a:ext>
            </a:extLst>
          </p:cNvPr>
          <p:cNvSpPr>
            <a:spLocks noGrp="1"/>
          </p:cNvSpPr>
          <p:nvPr>
            <p:ph idx="1"/>
          </p:nvPr>
        </p:nvSpPr>
        <p:spPr>
          <a:xfrm>
            <a:off x="262890" y="1285424"/>
            <a:ext cx="5833110" cy="4703896"/>
          </a:xfrm>
        </p:spPr>
        <p:txBody>
          <a:bodyPr lIns="91440" tIns="45720" rIns="91440" bIns="45720" anchor="t">
            <a:normAutofit lnSpcReduction="10000"/>
          </a:bodyPr>
          <a:lstStyle/>
          <a:p>
            <a:pPr>
              <a:spcBef>
                <a:spcPts val="0"/>
              </a:spcBef>
              <a:spcAft>
                <a:spcPts val="600"/>
              </a:spcAft>
              <a:buClr>
                <a:srgbClr val="F47F42"/>
              </a:buClr>
            </a:pPr>
            <a:r>
              <a:rPr lang="en-US" sz="2400" b="1" dirty="0">
                <a:latin typeface="Aptos" panose="020B0004020202020204" pitchFamily="34" charset="0"/>
              </a:rPr>
              <a:t>Middle School Advanced Mathematics</a:t>
            </a:r>
          </a:p>
          <a:p>
            <a:pPr>
              <a:spcBef>
                <a:spcPts val="0"/>
              </a:spcBef>
              <a:spcAft>
                <a:spcPts val="600"/>
              </a:spcAft>
              <a:buClr>
                <a:srgbClr val="F47F42"/>
              </a:buClr>
            </a:pPr>
            <a:r>
              <a:rPr lang="en-US" sz="2400" b="1" dirty="0">
                <a:latin typeface="Aptos" panose="020B0004020202020204" pitchFamily="34" charset="0"/>
              </a:rPr>
              <a:t>Advanced Technical Credit</a:t>
            </a:r>
          </a:p>
          <a:p>
            <a:pPr>
              <a:spcBef>
                <a:spcPts val="0"/>
              </a:spcBef>
              <a:spcAft>
                <a:spcPts val="600"/>
              </a:spcAft>
              <a:buClr>
                <a:srgbClr val="F47F42"/>
              </a:buClr>
            </a:pPr>
            <a:r>
              <a:rPr lang="en-US" sz="2400" b="1" dirty="0">
                <a:latin typeface="Aptos" panose="020B0004020202020204" pitchFamily="34" charset="0"/>
              </a:rPr>
              <a:t>OnRamps Dual Enrollment Indicator</a:t>
            </a:r>
          </a:p>
          <a:p>
            <a:pPr>
              <a:spcBef>
                <a:spcPts val="0"/>
              </a:spcBef>
              <a:spcAft>
                <a:spcPts val="600"/>
              </a:spcAft>
              <a:buClr>
                <a:srgbClr val="F47F42"/>
              </a:buClr>
            </a:pPr>
            <a:r>
              <a:rPr lang="en-US" sz="2400" b="1" dirty="0">
                <a:latin typeface="Aptos" panose="020B0004020202020204" pitchFamily="34" charset="0"/>
              </a:rPr>
              <a:t>Accelerated Instruction Changes</a:t>
            </a:r>
          </a:p>
          <a:p>
            <a:pPr>
              <a:spcBef>
                <a:spcPts val="0"/>
              </a:spcBef>
              <a:spcAft>
                <a:spcPts val="600"/>
              </a:spcAft>
              <a:buClr>
                <a:srgbClr val="F47F42"/>
              </a:buClr>
            </a:pPr>
            <a:r>
              <a:rPr lang="en-US" sz="2400" b="1" dirty="0">
                <a:latin typeface="Aptos" panose="020B0004020202020204" pitchFamily="34" charset="0"/>
              </a:rPr>
              <a:t>Discipline Changes</a:t>
            </a:r>
          </a:p>
          <a:p>
            <a:pPr>
              <a:spcBef>
                <a:spcPts val="0"/>
              </a:spcBef>
              <a:spcAft>
                <a:spcPts val="600"/>
              </a:spcAft>
              <a:buClr>
                <a:srgbClr val="F47F42"/>
              </a:buClr>
            </a:pPr>
            <a:r>
              <a:rPr lang="en-US" sz="2400" b="1" dirty="0">
                <a:latin typeface="Aptos" panose="020B0004020202020204" pitchFamily="34" charset="0"/>
              </a:rPr>
              <a:t>New Classroom Position</a:t>
            </a:r>
          </a:p>
          <a:p>
            <a:pPr>
              <a:spcBef>
                <a:spcPts val="0"/>
              </a:spcBef>
              <a:spcAft>
                <a:spcPts val="600"/>
              </a:spcAft>
              <a:buClr>
                <a:srgbClr val="F47F42"/>
              </a:buClr>
            </a:pPr>
            <a:r>
              <a:rPr lang="en-US" sz="2400" b="1" dirty="0">
                <a:latin typeface="Aptos" panose="020B0004020202020204" pitchFamily="34" charset="0"/>
              </a:rPr>
              <a:t>Special Education Changes</a:t>
            </a:r>
          </a:p>
          <a:p>
            <a:pPr>
              <a:spcBef>
                <a:spcPts val="0"/>
              </a:spcBef>
              <a:spcAft>
                <a:spcPts val="600"/>
              </a:spcAft>
              <a:buClr>
                <a:srgbClr val="F47F42"/>
              </a:buClr>
            </a:pPr>
            <a:r>
              <a:rPr lang="en-US" sz="2400" b="1" dirty="0">
                <a:latin typeface="Aptos" panose="020B0004020202020204" pitchFamily="34" charset="0"/>
              </a:rPr>
              <a:t>Begin and </a:t>
            </a:r>
            <a:r>
              <a:rPr lang="en-US" sz="2400" b="1" dirty="0">
                <a:solidFill>
                  <a:srgbClr val="0D6CB9"/>
                </a:solidFill>
                <a:latin typeface="Aptos" panose="020B0004020202020204" pitchFamily="34" charset="0"/>
              </a:rPr>
              <a:t>End</a:t>
            </a:r>
            <a:r>
              <a:rPr lang="en-US" sz="2400" b="1" dirty="0">
                <a:latin typeface="Aptos" panose="020B0004020202020204" pitchFamily="34" charset="0"/>
              </a:rPr>
              <a:t> Date for Homeless Identification</a:t>
            </a:r>
          </a:p>
          <a:p>
            <a:pPr>
              <a:spcBef>
                <a:spcPts val="0"/>
              </a:spcBef>
              <a:spcAft>
                <a:spcPts val="600"/>
              </a:spcAft>
              <a:buClr>
                <a:srgbClr val="F47F42"/>
              </a:buClr>
            </a:pPr>
            <a:r>
              <a:rPr lang="en-US" sz="2400" b="1" dirty="0">
                <a:solidFill>
                  <a:srgbClr val="0D6CB9"/>
                </a:solidFill>
                <a:latin typeface="Aptos"/>
                <a:hlinkClick r:id="rId3" action="ppaction://hlinksldjump">
                  <a:extLst>
                    <a:ext uri="{A12FA001-AC4F-418D-AE19-62706E023703}">
                      <ahyp:hlinkClr xmlns:ahyp="http://schemas.microsoft.com/office/drawing/2018/hyperlinkcolor" val="tx"/>
                    </a:ext>
                  </a:extLst>
                </a:hlinkClick>
              </a:rPr>
              <a:t>Changes Following Year One of the TSDS Upgrade</a:t>
            </a:r>
            <a:endParaRPr lang="en-US" sz="2400" b="1" dirty="0">
              <a:solidFill>
                <a:srgbClr val="0D6CB9"/>
              </a:solidFill>
              <a:latin typeface="Aptos"/>
            </a:endParaRPr>
          </a:p>
          <a:p>
            <a:pPr>
              <a:spcBef>
                <a:spcPts val="0"/>
              </a:spcBef>
              <a:spcAft>
                <a:spcPts val="600"/>
              </a:spcAft>
              <a:buClr>
                <a:srgbClr val="F47F42"/>
              </a:buClr>
            </a:pPr>
            <a:r>
              <a:rPr lang="en-US" sz="2400" b="1" dirty="0">
                <a:latin typeface="Aptos" panose="020B0004020202020204" pitchFamily="34" charset="0"/>
              </a:rPr>
              <a:t>Questions</a:t>
            </a:r>
          </a:p>
          <a:p>
            <a:pPr>
              <a:spcBef>
                <a:spcPts val="0"/>
              </a:spcBef>
              <a:spcAft>
                <a:spcPts val="600"/>
              </a:spcAft>
              <a:buClr>
                <a:srgbClr val="F47F42"/>
              </a:buClr>
            </a:pPr>
            <a:r>
              <a:rPr lang="en-US" sz="2400" b="1" dirty="0">
                <a:latin typeface="Aptos" panose="020B0004020202020204" pitchFamily="34" charset="0"/>
                <a:hlinkClick r:id="rId3" action="ppaction://hlinksldjump">
                  <a:extLst>
                    <a:ext uri="{A12FA001-AC4F-418D-AE19-62706E023703}">
                      <ahyp:hlinkClr xmlns:ahyp="http://schemas.microsoft.com/office/drawing/2018/hyperlinkcolor" val="tx"/>
                    </a:ext>
                  </a:extLst>
                </a:hlinkClick>
              </a:rPr>
              <a:t>Resources</a:t>
            </a:r>
            <a:endParaRPr lang="en-US" sz="2400" b="1" dirty="0">
              <a:latin typeface="Aptos" panose="020B0004020202020204" pitchFamily="34" charset="0"/>
            </a:endParaRPr>
          </a:p>
        </p:txBody>
      </p:sp>
      <p:pic>
        <p:nvPicPr>
          <p:cNvPr id="3" name="Picture 2" descr="Multi-colored popsicles">
            <a:extLst>
              <a:ext uri="{FF2B5EF4-FFF2-40B4-BE49-F238E27FC236}">
                <a16:creationId xmlns:a16="http://schemas.microsoft.com/office/drawing/2014/main" id="{05492CAF-7310-43FC-D6B5-0D50954BAB44}"/>
              </a:ext>
            </a:extLst>
          </p:cNvPr>
          <p:cNvPicPr>
            <a:picLocks noChangeAspect="1"/>
          </p:cNvPicPr>
          <p:nvPr/>
        </p:nvPicPr>
        <p:blipFill>
          <a:blip r:embed="rId4">
            <a:extLst>
              <a:ext uri="{28A0092B-C50C-407E-A947-70E740481C1C}">
                <a14:useLocalDpi xmlns:a14="http://schemas.microsoft.com/office/drawing/2010/main" val="0"/>
              </a:ext>
            </a:extLst>
          </a:blip>
          <a:srcRect l="15307" r="2107" b="-1"/>
          <a:stretch>
            <a:fillRect/>
          </a:stretch>
        </p:blipFill>
        <p:spPr>
          <a:xfrm>
            <a:off x="6450417" y="1304642"/>
            <a:ext cx="5383620" cy="4351338"/>
          </a:xfrm>
          <a:prstGeom prst="rect">
            <a:avLst/>
          </a:prstGeom>
          <a:noFill/>
        </p:spPr>
      </p:pic>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5FDFA-0775-95B9-1285-FB4BD22987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293077-5111-45D2-EFB3-8A3559DF9CBF}"/>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Discipline Changes</a:t>
            </a:r>
            <a:endParaRPr lang="en-US" sz="4000"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2DA3087B-E31B-EBB8-62C8-1471951E1171}"/>
              </a:ext>
            </a:extLst>
          </p:cNvPr>
          <p:cNvSpPr txBox="1">
            <a:spLocks/>
          </p:cNvSpPr>
          <p:nvPr/>
        </p:nvSpPr>
        <p:spPr>
          <a:xfrm>
            <a:off x="535171" y="1293659"/>
            <a:ext cx="11275829" cy="448992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The Student Discipline Program Specialist audited all discipline-related data components and guidance in the Texas Education Data Standards (TEDS) and the Texas Records Exchange (TREx) Data Standards for accuracy and alignment with Chapter 37 of the Texas Education Code.</a:t>
            </a:r>
          </a:p>
          <a:p>
            <a:pPr>
              <a:buClr>
                <a:srgbClr val="F47F42"/>
              </a:buClr>
            </a:pPr>
            <a:r>
              <a:rPr lang="en-US" dirty="0">
                <a:solidFill>
                  <a:srgbClr val="1482C5"/>
                </a:solidFill>
                <a:latin typeface="Aptos" panose="020B0004020202020204" pitchFamily="34" charset="0"/>
              </a:rPr>
              <a:t>The changes reviewed during the Spring training are the results of this audit.</a:t>
            </a:r>
          </a:p>
          <a:p>
            <a:pPr>
              <a:buClr>
                <a:srgbClr val="F47F42"/>
              </a:buClr>
            </a:pPr>
            <a:r>
              <a:rPr lang="en-US" dirty="0">
                <a:solidFill>
                  <a:srgbClr val="1482C5"/>
                </a:solidFill>
                <a:latin typeface="Aptos" panose="020B0004020202020204" pitchFamily="34" charset="0"/>
              </a:rPr>
              <a:t>Additional changes may occur as a result of House Bill 6 from the 89th Regular Legislative Session. TEA will provide those changes in the September 2, 2025, post-addendum publication of the Texas Education Data Standards.</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5" name="TextBox 4">
            <a:extLst>
              <a:ext uri="{FF2B5EF4-FFF2-40B4-BE49-F238E27FC236}">
                <a16:creationId xmlns:a16="http://schemas.microsoft.com/office/drawing/2014/main" id="{952E25CE-99AB-998D-86C6-ED5AC2199853}"/>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13E5140-AEE7-782B-D12C-5D6D82792428}"/>
              </a:ext>
            </a:extLst>
          </p:cNvPr>
          <p:cNvSpPr>
            <a:spLocks noGrp="1"/>
          </p:cNvSpPr>
          <p:nvPr>
            <p:ph type="sldNum" sz="quarter" idx="4"/>
          </p:nvPr>
        </p:nvSpPr>
        <p:spPr/>
        <p:txBody>
          <a:bodyPr/>
          <a:lstStyle/>
          <a:p>
            <a:fld id="{69C126A4-BD19-47E2-8A0E-0DE1B9D8C925}" type="slidenum">
              <a:rPr lang="en-US" smtClean="0"/>
              <a:pPr/>
              <a:t>20</a:t>
            </a:fld>
            <a:endParaRPr lang="en-US"/>
          </a:p>
        </p:txBody>
      </p:sp>
    </p:spTree>
    <p:extLst>
      <p:ext uri="{BB962C8B-B14F-4D97-AF65-F5344CB8AC3E}">
        <p14:creationId xmlns:p14="http://schemas.microsoft.com/office/powerpoint/2010/main" val="1332481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148F7-036F-4B03-2EB9-B684A82E823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FCB517F6-5267-E9C7-7441-31AB6836B1FA}"/>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New Classroom Position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21B7472-62CC-7F55-0ADC-D59482BF032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B3EC8634-5AAE-4D2E-467E-C47B6F9AEDEA}"/>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solidFill>
            <a:srgbClr val="D53147">
              <a:alpha val="55000"/>
            </a:srgbClr>
          </a:solidFill>
        </p:spPr>
      </p:pic>
      <p:sp>
        <p:nvSpPr>
          <p:cNvPr id="3" name="TextBox 2">
            <a:extLst>
              <a:ext uri="{FF2B5EF4-FFF2-40B4-BE49-F238E27FC236}">
                <a16:creationId xmlns:a16="http://schemas.microsoft.com/office/drawing/2014/main" id="{1927EC45-DB49-4F04-7EA5-E53C053A3117}"/>
              </a:ext>
            </a:extLst>
          </p:cNvPr>
          <p:cNvSpPr txBox="1"/>
          <p:nvPr/>
        </p:nvSpPr>
        <p:spPr>
          <a:xfrm>
            <a:off x="1369818" y="2542904"/>
            <a:ext cx="9452344" cy="1015663"/>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New ClassroomPosition</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68039A4-6D6C-D37C-7F7E-27ECE404A831}"/>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21</a:t>
            </a:fld>
            <a:endParaRPr lang="en-US"/>
          </a:p>
        </p:txBody>
      </p:sp>
    </p:spTree>
    <p:extLst>
      <p:ext uri="{BB962C8B-B14F-4D97-AF65-F5344CB8AC3E}">
        <p14:creationId xmlns:p14="http://schemas.microsoft.com/office/powerpoint/2010/main" val="2398179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F7FBF-9BD5-928C-9323-6D117EB28C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75B7935-4FC2-620A-3396-0DF10FDF0D09}"/>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New Classroom Position</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A74F158D-D90D-B9E4-A3BE-024B07FACC77}"/>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TEA developed the </a:t>
            </a:r>
            <a:r>
              <a:rPr lang="en-US" dirty="0">
                <a:solidFill>
                  <a:srgbClr val="F47F42"/>
                </a:solidFill>
                <a:latin typeface="Aptos" panose="020B0004020202020204" pitchFamily="34" charset="0"/>
              </a:rPr>
              <a:t>Teacher Residency </a:t>
            </a:r>
            <a:r>
              <a:rPr lang="en-US" dirty="0">
                <a:solidFill>
                  <a:srgbClr val="1482C5"/>
                </a:solidFill>
                <a:latin typeface="Aptos" panose="020B0004020202020204" pitchFamily="34" charset="0"/>
              </a:rPr>
              <a:t>initiative to address the scale of, access to, and sustainability of high-quality teacher preparation through incentives and support to LEAs and Education Preparation Program (EPP) Partnerships to implement </a:t>
            </a:r>
            <a:r>
              <a:rPr lang="en-US" dirty="0">
                <a:solidFill>
                  <a:srgbClr val="F47F42"/>
                </a:solidFill>
                <a:latin typeface="Aptos" panose="020B0004020202020204" pitchFamily="34" charset="0"/>
              </a:rPr>
              <a:t>paid teacher residency</a:t>
            </a:r>
            <a:r>
              <a:rPr lang="en-US" dirty="0">
                <a:solidFill>
                  <a:srgbClr val="1482C5"/>
                </a:solidFill>
                <a:latin typeface="Aptos" panose="020B0004020202020204" pitchFamily="34" charset="0"/>
              </a:rPr>
              <a:t> programs.</a:t>
            </a:r>
          </a:p>
          <a:p>
            <a:pPr>
              <a:buClr>
                <a:srgbClr val="F47F42"/>
              </a:buClr>
            </a:pPr>
            <a:r>
              <a:rPr lang="en-US" dirty="0">
                <a:solidFill>
                  <a:srgbClr val="1482C5"/>
                </a:solidFill>
                <a:latin typeface="Aptos"/>
              </a:rPr>
              <a:t>The Educator Quality Department has requested that a new </a:t>
            </a:r>
            <a:r>
              <a:rPr lang="en-US" dirty="0" err="1">
                <a:solidFill>
                  <a:srgbClr val="F47F42"/>
                </a:solidFill>
                <a:latin typeface="Aptos"/>
              </a:rPr>
              <a:t>ClassroomPosition</a:t>
            </a:r>
            <a:r>
              <a:rPr lang="en-US" dirty="0">
                <a:solidFill>
                  <a:srgbClr val="1482C5"/>
                </a:solidFill>
                <a:latin typeface="Aptos"/>
              </a:rPr>
              <a:t> (C309) descriptor be added to help identify individuals serving as teacher residents. </a:t>
            </a:r>
            <a:r>
              <a:rPr lang="en-US" dirty="0">
                <a:solidFill>
                  <a:srgbClr val="F47F42"/>
                </a:solidFill>
                <a:latin typeface="Aptos"/>
              </a:rPr>
              <a:t>ClassroomPosition</a:t>
            </a:r>
            <a:r>
              <a:rPr lang="en-US" dirty="0">
                <a:solidFill>
                  <a:srgbClr val="1482C5"/>
                </a:solidFill>
                <a:latin typeface="Aptos"/>
              </a:rPr>
              <a:t> (E1454) is reported in the </a:t>
            </a:r>
            <a:r>
              <a:rPr lang="en-US" dirty="0">
                <a:solidFill>
                  <a:srgbClr val="F47F42"/>
                </a:solidFill>
                <a:latin typeface="Aptos"/>
              </a:rPr>
              <a:t>PEIMS Fall Submission</a:t>
            </a:r>
            <a:r>
              <a:rPr lang="en-US" dirty="0">
                <a:solidFill>
                  <a:srgbClr val="1482C5"/>
                </a:solidFill>
                <a:latin typeface="Aptos"/>
              </a:rPr>
              <a:t>, </a:t>
            </a:r>
            <a:r>
              <a:rPr lang="en-US" dirty="0">
                <a:solidFill>
                  <a:srgbClr val="F47F42"/>
                </a:solidFill>
                <a:latin typeface="Aptos"/>
              </a:rPr>
              <a:t>Class Roster Winter Submission</a:t>
            </a:r>
            <a:r>
              <a:rPr lang="en-US" dirty="0">
                <a:solidFill>
                  <a:srgbClr val="1482C5"/>
                </a:solidFill>
                <a:latin typeface="Aptos"/>
              </a:rPr>
              <a:t>, and the </a:t>
            </a:r>
            <a:r>
              <a:rPr lang="en-US" dirty="0">
                <a:solidFill>
                  <a:srgbClr val="F47F42"/>
                </a:solidFill>
                <a:latin typeface="Aptos"/>
              </a:rPr>
              <a:t>Early Childhood Data System Prekindergarten </a:t>
            </a:r>
            <a:r>
              <a:rPr lang="en-US" dirty="0">
                <a:solidFill>
                  <a:srgbClr val="1482C5"/>
                </a:solidFill>
                <a:latin typeface="Aptos"/>
              </a:rPr>
              <a:t>and </a:t>
            </a:r>
            <a:r>
              <a:rPr lang="en-US" dirty="0">
                <a:solidFill>
                  <a:srgbClr val="F47F42"/>
                </a:solidFill>
                <a:latin typeface="Aptos"/>
              </a:rPr>
              <a:t>Kindergarten Submissions</a:t>
            </a:r>
            <a:r>
              <a:rPr lang="en-US" dirty="0">
                <a:solidFill>
                  <a:srgbClr val="1482C5"/>
                </a:solidFill>
                <a:latin typeface="Aptos"/>
              </a:rPr>
              <a:t>.</a:t>
            </a: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A8DA65AC-F97F-8F5A-03E2-73ADAFBD2BCC}"/>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8B79AEC6-D536-C8F5-8B8B-545086E5913E}"/>
              </a:ext>
            </a:extLst>
          </p:cNvPr>
          <p:cNvSpPr>
            <a:spLocks noGrp="1"/>
          </p:cNvSpPr>
          <p:nvPr>
            <p:ph type="sldNum" sz="quarter" idx="4"/>
          </p:nvPr>
        </p:nvSpPr>
        <p:spPr/>
        <p:txBody>
          <a:bodyPr/>
          <a:lstStyle/>
          <a:p>
            <a:fld id="{69C126A4-BD19-47E2-8A0E-0DE1B9D8C925}" type="slidenum">
              <a:rPr lang="en-US" smtClean="0"/>
              <a:pPr/>
              <a:t>22</a:t>
            </a:fld>
            <a:endParaRPr lang="en-US"/>
          </a:p>
        </p:txBody>
      </p:sp>
    </p:spTree>
    <p:extLst>
      <p:ext uri="{BB962C8B-B14F-4D97-AF65-F5344CB8AC3E}">
        <p14:creationId xmlns:p14="http://schemas.microsoft.com/office/powerpoint/2010/main" val="3950204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7EC80-F0A1-66D8-DD86-CF13CCE0B5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339403-05D5-7BDC-BA30-E90B3EDE803F}"/>
              </a:ext>
            </a:extLst>
          </p:cNvPr>
          <p:cNvSpPr>
            <a:spLocks noGrp="1"/>
          </p:cNvSpPr>
          <p:nvPr>
            <p:ph type="title"/>
          </p:nvPr>
        </p:nvSpPr>
        <p:spPr>
          <a:xfrm>
            <a:off x="535170" y="139318"/>
            <a:ext cx="11121657" cy="751350"/>
          </a:xfrm>
        </p:spPr>
        <p:txBody>
          <a:bodyPr>
            <a:normAutofit/>
          </a:bodyPr>
          <a:lstStyle/>
          <a:p>
            <a:r>
              <a:rPr lang="en-US" dirty="0">
                <a:solidFill>
                  <a:srgbClr val="1482C5"/>
                </a:solidFill>
                <a:latin typeface="Aptos" panose="020B0004020202020204" pitchFamily="34" charset="0"/>
                <a:cs typeface="Calibri"/>
              </a:rPr>
              <a:t>Frequently Asked Questions </a:t>
            </a:r>
            <a:r>
              <a:rPr lang="en-US" sz="3500" dirty="0">
                <a:solidFill>
                  <a:srgbClr val="1482C5"/>
                </a:solidFill>
                <a:latin typeface="Aptos" panose="020B0004020202020204" pitchFamily="34" charset="0"/>
                <a:cs typeface="Calibri"/>
              </a:rPr>
              <a:t>(</a:t>
            </a:r>
            <a:r>
              <a:rPr lang="en-US" sz="3500" dirty="0">
                <a:solidFill>
                  <a:srgbClr val="F47F42"/>
                </a:solidFill>
                <a:latin typeface="Aptos" panose="020B0004020202020204" pitchFamily="34" charset="0"/>
                <a:cs typeface="Calibri"/>
              </a:rPr>
              <a:t>ClassroomPosition</a:t>
            </a:r>
            <a:r>
              <a:rPr lang="en-US" sz="3500" dirty="0">
                <a:solidFill>
                  <a:srgbClr val="1482C5"/>
                </a:solidFill>
                <a:latin typeface="Aptos" panose="020B0004020202020204" pitchFamily="34" charset="0"/>
                <a:cs typeface="Calibri"/>
              </a:rPr>
              <a:t>)</a:t>
            </a:r>
            <a:r>
              <a:rPr lang="en-US" sz="3500" b="1" dirty="0">
                <a:solidFill>
                  <a:srgbClr val="1482C5"/>
                </a:solidFill>
                <a:latin typeface="Aptos" panose="020B0004020202020204" pitchFamily="34" charset="0"/>
                <a:cs typeface="Calibri"/>
              </a:rPr>
              <a:t>: </a:t>
            </a:r>
            <a:endParaRPr lang="en-US" sz="3500"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74EC5F99-1A00-1FF7-3FDA-6CF9CBE17E04}"/>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sz="3200" b="1" dirty="0">
                <a:solidFill>
                  <a:srgbClr val="1482C5"/>
                </a:solidFill>
                <a:latin typeface="Aptos" panose="020B0004020202020204" pitchFamily="34" charset="0"/>
              </a:rPr>
              <a:t>Can an LEA begin using the ClassroomPosition (C309) 06 (Teacher Resident) at the start of the 2025-2026 school year?</a:t>
            </a:r>
          </a:p>
          <a:p>
            <a:pPr marL="0" indent="0">
              <a:buClr>
                <a:srgbClr val="F47F42"/>
              </a:buClr>
              <a:buNone/>
            </a:pPr>
            <a:endParaRPr lang="en-US" sz="3200" dirty="0">
              <a:solidFill>
                <a:srgbClr val="1482C5"/>
              </a:solidFill>
              <a:latin typeface="Aptos" panose="020B0004020202020204" pitchFamily="34" charset="0"/>
            </a:endParaRPr>
          </a:p>
          <a:p>
            <a:pPr marL="0" indent="0">
              <a:buClr>
                <a:srgbClr val="F47F42"/>
              </a:buClr>
              <a:buNone/>
            </a:pPr>
            <a:r>
              <a:rPr lang="en-US" dirty="0">
                <a:solidFill>
                  <a:srgbClr val="F47F42"/>
                </a:solidFill>
                <a:latin typeface="Aptos" panose="020B0004020202020204" pitchFamily="34" charset="0"/>
              </a:rPr>
              <a:t>Yes, the new ClassroomPosition (C309) is available for LEAs to use beginning in the 2025-2026 school year.</a:t>
            </a:r>
            <a:endParaRPr lang="en-US" sz="3200" dirty="0">
              <a:solidFill>
                <a:srgbClr val="1482C5"/>
              </a:solidFill>
              <a:latin typeface="Aptos" panose="020B0004020202020204" pitchFamily="34" charset="0"/>
            </a:endParaRPr>
          </a:p>
          <a:p>
            <a:pPr marL="0" indent="0">
              <a:buFont typeface="Wingdings" panose="05000000000000000000" pitchFamily="2" charset="2"/>
              <a:buNone/>
            </a:pPr>
            <a:endParaRPr lang="en-US" sz="3200"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7E430AD6-B5FF-4F3E-1978-A91403787D65}"/>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5F65EB2-6AEA-A5B9-6314-2408B5874BDA}"/>
              </a:ext>
            </a:extLst>
          </p:cNvPr>
          <p:cNvSpPr>
            <a:spLocks noGrp="1"/>
          </p:cNvSpPr>
          <p:nvPr>
            <p:ph type="sldNum" sz="quarter" idx="4"/>
          </p:nvPr>
        </p:nvSpPr>
        <p:spPr/>
        <p:txBody>
          <a:bodyPr/>
          <a:lstStyle/>
          <a:p>
            <a:fld id="{69C126A4-BD19-47E2-8A0E-0DE1B9D8C925}" type="slidenum">
              <a:rPr lang="en-US" smtClean="0"/>
              <a:pPr/>
              <a:t>23</a:t>
            </a:fld>
            <a:endParaRPr lang="en-US"/>
          </a:p>
        </p:txBody>
      </p:sp>
    </p:spTree>
    <p:extLst>
      <p:ext uri="{BB962C8B-B14F-4D97-AF65-F5344CB8AC3E}">
        <p14:creationId xmlns:p14="http://schemas.microsoft.com/office/powerpoint/2010/main" val="895613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82CE9-1304-F43B-7328-239BE80435C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BB80A07-6E63-CCCE-046F-9363B697F548}"/>
              </a:ext>
            </a:extLst>
          </p:cNvPr>
          <p:cNvSpPr>
            <a:spLocks noGrp="1"/>
          </p:cNvSpPr>
          <p:nvPr>
            <p:ph type="title"/>
          </p:nvPr>
        </p:nvSpPr>
        <p:spPr>
          <a:xfrm>
            <a:off x="535170" y="139318"/>
            <a:ext cx="11121657" cy="751350"/>
          </a:xfrm>
        </p:spPr>
        <p:txBody>
          <a:bodyPr>
            <a:normAutofit/>
          </a:bodyPr>
          <a:lstStyle/>
          <a:p>
            <a:r>
              <a:rPr lang="en-US" dirty="0">
                <a:solidFill>
                  <a:srgbClr val="1482C5"/>
                </a:solidFill>
                <a:latin typeface="Aptos" panose="020B0004020202020204" pitchFamily="34" charset="0"/>
                <a:cs typeface="Calibri"/>
              </a:rPr>
              <a:t>Frequently Asked Questions </a:t>
            </a:r>
            <a:r>
              <a:rPr lang="en-US" sz="3500" dirty="0">
                <a:solidFill>
                  <a:srgbClr val="1482C5"/>
                </a:solidFill>
                <a:latin typeface="Aptos" panose="020B0004020202020204" pitchFamily="34" charset="0"/>
                <a:cs typeface="Calibri"/>
              </a:rPr>
              <a:t>(</a:t>
            </a:r>
            <a:r>
              <a:rPr lang="en-US" sz="3500" dirty="0">
                <a:solidFill>
                  <a:srgbClr val="F47F42"/>
                </a:solidFill>
                <a:latin typeface="Aptos" panose="020B0004020202020204" pitchFamily="34" charset="0"/>
                <a:cs typeface="Calibri"/>
              </a:rPr>
              <a:t>ClassroomPosition</a:t>
            </a:r>
            <a:r>
              <a:rPr lang="en-US" sz="3500" dirty="0">
                <a:solidFill>
                  <a:srgbClr val="1482C5"/>
                </a:solidFill>
                <a:latin typeface="Aptos" panose="020B0004020202020204" pitchFamily="34" charset="0"/>
                <a:cs typeface="Calibri"/>
              </a:rPr>
              <a:t>)</a:t>
            </a:r>
            <a:r>
              <a:rPr lang="en-US" sz="3500" b="1" dirty="0">
                <a:solidFill>
                  <a:srgbClr val="1482C5"/>
                </a:solidFill>
                <a:latin typeface="Aptos" panose="020B0004020202020204" pitchFamily="34" charset="0"/>
                <a:cs typeface="Calibri"/>
              </a:rPr>
              <a:t>:  </a:t>
            </a:r>
            <a:endParaRPr lang="en-US" sz="3500"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41C66E45-31E6-FE27-FBAF-4B3F6147A507}"/>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b="1" dirty="0">
                <a:solidFill>
                  <a:srgbClr val="1482C5"/>
                </a:solidFill>
                <a:latin typeface="Aptos" panose="020B0004020202020204" pitchFamily="34" charset="0"/>
              </a:rPr>
              <a:t>Does a section reported with the new ClassroomPosition (C309) 06 (Teacher Resident) also need to be reported with a 01 (Teacher of Record)?</a:t>
            </a:r>
          </a:p>
          <a:p>
            <a:pPr marL="0" indent="0">
              <a:buClr>
                <a:srgbClr val="F47F42"/>
              </a:buClr>
              <a:buNone/>
            </a:pPr>
            <a:endParaRPr lang="en-US" dirty="0">
              <a:solidFill>
                <a:srgbClr val="1482C5"/>
              </a:solidFill>
              <a:latin typeface="Aptos" panose="020B0004020202020204" pitchFamily="34" charset="0"/>
            </a:endParaRPr>
          </a:p>
          <a:p>
            <a:pPr marL="0" indent="0">
              <a:buClr>
                <a:srgbClr val="F47F42"/>
              </a:buClr>
              <a:buNone/>
            </a:pPr>
            <a:r>
              <a:rPr lang="en-US" sz="2400" dirty="0">
                <a:solidFill>
                  <a:srgbClr val="F47F42"/>
                </a:solidFill>
                <a:latin typeface="Aptos" panose="020B0004020202020204" pitchFamily="34" charset="0"/>
              </a:rPr>
              <a:t>The residency model of teacher preparation requires that a teacher resident serve under a teacher of record, so there should not be a situation where there is a resident in a section and no teacher of record. While the system allows for a section to be reported with a Teacher Resident and not a Teacher of Record, there should be different staff who provide those services for each role for the section. Any staff who provides a service in a particular section should be reported with the corresponding ClassroomPosition reflecting their role.</a:t>
            </a: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0F3310D7-CA4F-61D3-8845-68895C859C62}"/>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A2F63B3-8335-5DA9-D1F8-E4D7CD6A3D21}"/>
              </a:ext>
            </a:extLst>
          </p:cNvPr>
          <p:cNvSpPr>
            <a:spLocks noGrp="1"/>
          </p:cNvSpPr>
          <p:nvPr>
            <p:ph type="sldNum" sz="quarter" idx="4"/>
          </p:nvPr>
        </p:nvSpPr>
        <p:spPr/>
        <p:txBody>
          <a:bodyPr/>
          <a:lstStyle/>
          <a:p>
            <a:fld id="{69C126A4-BD19-47E2-8A0E-0DE1B9D8C925}" type="slidenum">
              <a:rPr lang="en-US" smtClean="0"/>
              <a:pPr/>
              <a:t>24</a:t>
            </a:fld>
            <a:endParaRPr lang="en-US"/>
          </a:p>
        </p:txBody>
      </p:sp>
    </p:spTree>
    <p:extLst>
      <p:ext uri="{BB962C8B-B14F-4D97-AF65-F5344CB8AC3E}">
        <p14:creationId xmlns:p14="http://schemas.microsoft.com/office/powerpoint/2010/main" val="1607709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2A19B-0E21-5F96-2D85-E4368F35488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3788688B-6935-23B7-3F5A-D244F60F748C}"/>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Special Education Changes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07D43BF1-8613-8A32-B48B-CDA7E267A39D}"/>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13D9ACF8-B992-28D8-3C56-E4A3CE306B75}"/>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FC42B608-3130-BC65-162F-87451C6974BE}"/>
              </a:ext>
            </a:extLst>
          </p:cNvPr>
          <p:cNvSpPr txBox="1"/>
          <p:nvPr/>
        </p:nvSpPr>
        <p:spPr>
          <a:xfrm>
            <a:off x="2174661" y="2700637"/>
            <a:ext cx="7842658" cy="1938992"/>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Special Education Changes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C287364-6035-791B-B099-AAFEA34F0F17}"/>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25</a:t>
            </a:fld>
            <a:endParaRPr lang="en-US"/>
          </a:p>
        </p:txBody>
      </p:sp>
    </p:spTree>
    <p:extLst>
      <p:ext uri="{BB962C8B-B14F-4D97-AF65-F5344CB8AC3E}">
        <p14:creationId xmlns:p14="http://schemas.microsoft.com/office/powerpoint/2010/main" val="21275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E94FF-2745-7644-E749-29B5FF5950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4FCB815-6497-238D-9429-7F7F52ADAF2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Special Education (SPED) Changes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063E34FD-9B93-7ABE-24DB-3D48F7582457}"/>
              </a:ext>
            </a:extLst>
          </p:cNvPr>
          <p:cNvSpPr txBox="1">
            <a:spLocks/>
          </p:cNvSpPr>
          <p:nvPr/>
        </p:nvSpPr>
        <p:spPr>
          <a:xfrm>
            <a:off x="232143" y="1116575"/>
            <a:ext cx="11727712"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sz="2400" dirty="0">
                <a:solidFill>
                  <a:srgbClr val="1482C5"/>
                </a:solidFill>
                <a:latin typeface="Aptos" panose="020B0004020202020204" pitchFamily="34" charset="0"/>
              </a:rPr>
              <a:t>The Special Population Policy, Integration, and Technical Assistance Department audited all special education-related data components in the Texas Education Data Standards (TEDS) and the Texas Records Exchange (TREx) Data Standards for accuracy and alignment with TAC §89.1040 adopted on July 26, 2024. and TAC §89.1070 adopted on November 1, 2024.</a:t>
            </a:r>
          </a:p>
          <a:p>
            <a:pPr>
              <a:buClr>
                <a:srgbClr val="F47F42"/>
              </a:buClr>
            </a:pPr>
            <a:r>
              <a:rPr lang="en-US" sz="2400" dirty="0">
                <a:solidFill>
                  <a:srgbClr val="1482C5"/>
                </a:solidFill>
                <a:latin typeface="Aptos" panose="020B0004020202020204" pitchFamily="34" charset="0"/>
              </a:rPr>
              <a:t>As a result of this audit, the program area requested the following language changes:</a:t>
            </a:r>
          </a:p>
          <a:p>
            <a:pPr lvl="1">
              <a:buClr>
                <a:srgbClr val="F47F42"/>
              </a:buClr>
            </a:pPr>
            <a:r>
              <a:rPr lang="en-US" sz="2200" dirty="0">
                <a:solidFill>
                  <a:srgbClr val="1482C5"/>
                </a:solidFill>
                <a:latin typeface="Aptos" panose="020B0004020202020204" pitchFamily="34" charset="0"/>
              </a:rPr>
              <a:t>Preschool Program for Children with Disabilities (PPCD) to </a:t>
            </a:r>
            <a:r>
              <a:rPr lang="en-US" sz="2200" dirty="0">
                <a:solidFill>
                  <a:srgbClr val="F47F42"/>
                </a:solidFill>
                <a:latin typeface="Aptos" panose="020B0004020202020204" pitchFamily="34" charset="0"/>
              </a:rPr>
              <a:t>Early Childhood Special Education (ECSE)</a:t>
            </a:r>
          </a:p>
          <a:p>
            <a:pPr lvl="1">
              <a:buClr>
                <a:srgbClr val="F47F42"/>
              </a:buClr>
            </a:pPr>
            <a:r>
              <a:rPr lang="en-US" sz="2200" dirty="0">
                <a:solidFill>
                  <a:srgbClr val="1482C5"/>
                </a:solidFill>
                <a:latin typeface="Aptos" panose="020B0004020202020204" pitchFamily="34" charset="0"/>
              </a:rPr>
              <a:t>Special Education Students to </a:t>
            </a:r>
            <a:r>
              <a:rPr lang="en-US" sz="2200" dirty="0">
                <a:solidFill>
                  <a:srgbClr val="F47F42"/>
                </a:solidFill>
                <a:latin typeface="Aptos" panose="020B0004020202020204" pitchFamily="34" charset="0"/>
              </a:rPr>
              <a:t>Students Receiving Special Education Services</a:t>
            </a:r>
          </a:p>
          <a:p>
            <a:pPr lvl="1">
              <a:buClr>
                <a:srgbClr val="F47F42"/>
              </a:buClr>
            </a:pPr>
            <a:r>
              <a:rPr lang="en-US" sz="2200" dirty="0">
                <a:solidFill>
                  <a:srgbClr val="1482C5"/>
                </a:solidFill>
                <a:latin typeface="Aptos" panose="020B0004020202020204" pitchFamily="34" charset="0"/>
              </a:rPr>
              <a:t>Individualized Education Plan to </a:t>
            </a:r>
            <a:r>
              <a:rPr lang="en-US" sz="2200" dirty="0">
                <a:solidFill>
                  <a:srgbClr val="F47F42"/>
                </a:solidFill>
                <a:latin typeface="Aptos" panose="020B0004020202020204" pitchFamily="34" charset="0"/>
              </a:rPr>
              <a:t>Individualized Education Program</a:t>
            </a:r>
          </a:p>
          <a:p>
            <a:pPr lvl="1">
              <a:buClr>
                <a:srgbClr val="F47F42"/>
              </a:buClr>
            </a:pPr>
            <a:r>
              <a:rPr lang="en-US" sz="2200" dirty="0">
                <a:solidFill>
                  <a:srgbClr val="1482C5"/>
                </a:solidFill>
                <a:latin typeface="Aptos" panose="020B0004020202020204" pitchFamily="34" charset="0"/>
              </a:rPr>
              <a:t>Reference to aged 3 through 5 changed to </a:t>
            </a:r>
            <a:r>
              <a:rPr lang="en-US" sz="2200" dirty="0">
                <a:solidFill>
                  <a:srgbClr val="F47F42"/>
                </a:solidFill>
                <a:latin typeface="Aptos" panose="020B0004020202020204" pitchFamily="34" charset="0"/>
              </a:rPr>
              <a:t>aged 3 through 5 (not in kindergarten)</a:t>
            </a: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sp>
        <p:nvSpPr>
          <p:cNvPr id="5" name="TextBox 4">
            <a:extLst>
              <a:ext uri="{FF2B5EF4-FFF2-40B4-BE49-F238E27FC236}">
                <a16:creationId xmlns:a16="http://schemas.microsoft.com/office/drawing/2014/main" id="{4994BDB0-01BD-86EE-042A-7AB8263B1014}"/>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13D2B13A-57E5-08A4-4AC2-A3C3FE1AE7FE}"/>
              </a:ext>
            </a:extLst>
          </p:cNvPr>
          <p:cNvSpPr>
            <a:spLocks noGrp="1"/>
          </p:cNvSpPr>
          <p:nvPr>
            <p:ph type="sldNum" sz="quarter" idx="4"/>
          </p:nvPr>
        </p:nvSpPr>
        <p:spPr/>
        <p:txBody>
          <a:bodyPr/>
          <a:lstStyle/>
          <a:p>
            <a:fld id="{69C126A4-BD19-47E2-8A0E-0DE1B9D8C925}" type="slidenum">
              <a:rPr lang="en-US" smtClean="0"/>
              <a:pPr/>
              <a:t>26</a:t>
            </a:fld>
            <a:endParaRPr lang="en-US"/>
          </a:p>
        </p:txBody>
      </p:sp>
    </p:spTree>
    <p:extLst>
      <p:ext uri="{BB962C8B-B14F-4D97-AF65-F5344CB8AC3E}">
        <p14:creationId xmlns:p14="http://schemas.microsoft.com/office/powerpoint/2010/main" val="1200104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E0F79-71E2-ECE6-024D-46F882429A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8E1B16-6551-6B6B-2C6B-467833F0EBD3}"/>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SPEDProgramSvc</a:t>
            </a:r>
            <a:r>
              <a:rPr lang="en-US" b="1" dirty="0">
                <a:solidFill>
                  <a:srgbClr val="1482C5"/>
                </a:solidFill>
                <a:latin typeface="Aptos" panose="020B0004020202020204" pitchFamily="34" charset="0"/>
                <a:cs typeface="Calibri"/>
              </a:rPr>
              <a:t> (E3083)</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9306E68D-DCED-58B5-6636-FEE0F559F354}"/>
              </a:ext>
            </a:extLst>
          </p:cNvPr>
          <p:cNvSpPr txBox="1">
            <a:spLocks/>
          </p:cNvSpPr>
          <p:nvPr/>
        </p:nvSpPr>
        <p:spPr>
          <a:xfrm>
            <a:off x="232143" y="1116575"/>
            <a:ext cx="11727712" cy="231242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
                <a:srgbClr val="F47F42"/>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D6CB9"/>
                </a:solidFill>
                <a:effectLst/>
                <a:uLnTx/>
                <a:uFillTx/>
                <a:latin typeface="Aptos"/>
                <a:cs typeface="Calibri"/>
              </a:rPr>
              <a:t>In XML, LEAs reported the </a:t>
            </a:r>
            <a:r>
              <a:rPr kumimoji="0" lang="en-US" sz="2800" b="0" i="0" u="none" strike="noStrike" kern="1200" cap="none" spc="0" normalizeH="0" baseline="0" noProof="0" dirty="0" err="1">
                <a:ln>
                  <a:noFill/>
                </a:ln>
                <a:solidFill>
                  <a:srgbClr val="0D6CB9"/>
                </a:solidFill>
                <a:effectLst/>
                <a:uLnTx/>
                <a:uFillTx/>
                <a:latin typeface="Aptos"/>
                <a:cs typeface="Calibri"/>
              </a:rPr>
              <a:t>SPEDProgramSvc</a:t>
            </a:r>
            <a:r>
              <a:rPr kumimoji="0" lang="en-US" sz="2800" b="0" i="0" u="none" strike="noStrike" kern="1200" cap="none" spc="0" normalizeH="0" baseline="0" noProof="0" dirty="0">
                <a:ln>
                  <a:noFill/>
                </a:ln>
                <a:solidFill>
                  <a:srgbClr val="0D6CB9"/>
                </a:solidFill>
                <a:effectLst/>
                <a:uLnTx/>
                <a:uFillTx/>
                <a:latin typeface="Aptos"/>
                <a:cs typeface="Calibri"/>
              </a:rPr>
              <a:t> (E3083) in the PEIMS Summer Submission files. The </a:t>
            </a:r>
            <a:r>
              <a:rPr kumimoji="0" lang="en-US" sz="2800" b="0" i="0" u="none" strike="noStrike" kern="1200" cap="none" spc="0" normalizeH="0" baseline="0" noProof="0" dirty="0" err="1">
                <a:ln>
                  <a:noFill/>
                </a:ln>
                <a:solidFill>
                  <a:srgbClr val="0D6CB9"/>
                </a:solidFill>
                <a:effectLst/>
                <a:uLnTx/>
                <a:uFillTx/>
                <a:latin typeface="Aptos"/>
                <a:cs typeface="Calibri"/>
              </a:rPr>
              <a:t>SPEDProgramSvc</a:t>
            </a:r>
            <a:r>
              <a:rPr kumimoji="0" lang="en-US" sz="2800" b="0" i="0" u="none" strike="noStrike" kern="1200" cap="none" spc="0" normalizeH="0" baseline="0" noProof="0" dirty="0">
                <a:ln>
                  <a:noFill/>
                </a:ln>
                <a:solidFill>
                  <a:srgbClr val="0D6CB9"/>
                </a:solidFill>
                <a:effectLst/>
                <a:uLnTx/>
                <a:uFillTx/>
                <a:latin typeface="Aptos"/>
                <a:cs typeface="Calibri"/>
              </a:rPr>
              <a:t> was not promoted to the PEIMS Summer Submission but was promoted for RF Tracker. When the upgrade </a:t>
            </a:r>
            <a:r>
              <a:rPr kumimoji="0" lang="en-US" sz="2800" b="0" i="0" u="none" strike="noStrike" kern="1200" cap="none" spc="0" normalizeH="0" baseline="0" noProof="0">
                <a:ln>
                  <a:noFill/>
                </a:ln>
                <a:solidFill>
                  <a:srgbClr val="0D6CB9"/>
                </a:solidFill>
                <a:effectLst/>
                <a:uLnTx/>
                <a:uFillTx/>
                <a:latin typeface="Aptos"/>
                <a:cs typeface="Calibri"/>
              </a:rPr>
              <a:t>data </a:t>
            </a:r>
            <a:r>
              <a:rPr lang="en-US">
                <a:solidFill>
                  <a:srgbClr val="0D6CB9"/>
                </a:solidFill>
                <a:latin typeface="Aptos"/>
                <a:cs typeface="Calibri"/>
              </a:rPr>
              <a:t>standard</a:t>
            </a:r>
            <a:r>
              <a:rPr kumimoji="0" lang="en-US" sz="2800" b="0" i="0" u="none" strike="noStrike" kern="1200" cap="none" spc="0" normalizeH="0" baseline="0" noProof="0">
                <a:ln>
                  <a:noFill/>
                </a:ln>
                <a:solidFill>
                  <a:srgbClr val="0D6CB9"/>
                </a:solidFill>
                <a:effectLst/>
                <a:uLnTx/>
                <a:uFillTx/>
                <a:latin typeface="Aptos"/>
                <a:cs typeface="Calibri"/>
              </a:rPr>
              <a:t> was developed, </a:t>
            </a:r>
            <a:r>
              <a:rPr kumimoji="0" lang="en-US" sz="2800" b="0" i="0" u="none" strike="noStrike" kern="1200" cap="none" spc="0" normalizeH="0" baseline="0" noProof="0" dirty="0" err="1">
                <a:ln>
                  <a:noFill/>
                </a:ln>
                <a:solidFill>
                  <a:srgbClr val="0D6CB9"/>
                </a:solidFill>
                <a:effectLst/>
                <a:uLnTx/>
                <a:uFillTx/>
                <a:latin typeface="Aptos"/>
                <a:cs typeface="Calibri"/>
              </a:rPr>
              <a:t>SPEDProgramSvc</a:t>
            </a:r>
            <a:r>
              <a:rPr kumimoji="0" lang="en-US" sz="2800" b="0" i="0" u="none" strike="noStrike" kern="1200" cap="none" spc="0" normalizeH="0" baseline="0" noProof="0" dirty="0">
                <a:ln>
                  <a:noFill/>
                </a:ln>
                <a:solidFill>
                  <a:srgbClr val="0D6CB9"/>
                </a:solidFill>
                <a:effectLst/>
                <a:uLnTx/>
                <a:uFillTx/>
                <a:latin typeface="Aptos"/>
                <a:cs typeface="Calibri"/>
              </a:rPr>
              <a:t> still showed that the data element was promoted to the PEIMS Summer Submission. This has been changed.</a:t>
            </a: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pic>
        <p:nvPicPr>
          <p:cNvPr id="7" name="Picture 6" descr="Screenshot of SPED program svc common type.">
            <a:extLst>
              <a:ext uri="{FF2B5EF4-FFF2-40B4-BE49-F238E27FC236}">
                <a16:creationId xmlns:a16="http://schemas.microsoft.com/office/drawing/2014/main" id="{C2639289-A050-F09F-B492-DA281BB4E0E1}"/>
              </a:ext>
            </a:extLst>
          </p:cNvPr>
          <p:cNvPicPr>
            <a:picLocks noChangeAspect="1"/>
          </p:cNvPicPr>
          <p:nvPr/>
        </p:nvPicPr>
        <p:blipFill>
          <a:blip r:embed="rId2"/>
          <a:stretch>
            <a:fillRect/>
          </a:stretch>
        </p:blipFill>
        <p:spPr>
          <a:xfrm>
            <a:off x="1541313" y="3903869"/>
            <a:ext cx="8676651" cy="2094650"/>
          </a:xfrm>
          <a:prstGeom prst="rect">
            <a:avLst/>
          </a:prstGeom>
        </p:spPr>
      </p:pic>
      <p:sp>
        <p:nvSpPr>
          <p:cNvPr id="8" name="TextBox 7">
            <a:extLst>
              <a:ext uri="{FF2B5EF4-FFF2-40B4-BE49-F238E27FC236}">
                <a16:creationId xmlns:a16="http://schemas.microsoft.com/office/drawing/2014/main" id="{5F14C0E0-2B95-0ADA-7AE4-4EA128F401F9}"/>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3"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656DCD0D-A4E6-F83F-1CB0-3E8CFC7B017D}"/>
              </a:ext>
            </a:extLst>
          </p:cNvPr>
          <p:cNvSpPr>
            <a:spLocks noGrp="1"/>
          </p:cNvSpPr>
          <p:nvPr>
            <p:ph type="sldNum" sz="quarter" idx="4"/>
          </p:nvPr>
        </p:nvSpPr>
        <p:spPr/>
        <p:txBody>
          <a:bodyPr/>
          <a:lstStyle/>
          <a:p>
            <a:fld id="{69C126A4-BD19-47E2-8A0E-0DE1B9D8C925}" type="slidenum">
              <a:rPr lang="en-US" smtClean="0"/>
              <a:pPr/>
              <a:t>27</a:t>
            </a:fld>
            <a:endParaRPr lang="en-US"/>
          </a:p>
        </p:txBody>
      </p:sp>
    </p:spTree>
    <p:extLst>
      <p:ext uri="{BB962C8B-B14F-4D97-AF65-F5344CB8AC3E}">
        <p14:creationId xmlns:p14="http://schemas.microsoft.com/office/powerpoint/2010/main" val="508947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23E08-C899-CEA5-B9AB-4C80492D3A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0347E0-4598-2379-7F55-1FD11F74E81B}"/>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Disability (C053)</a:t>
            </a:r>
            <a:endParaRPr lang="en-US" b="1" dirty="0">
              <a:solidFill>
                <a:srgbClr val="1482C5"/>
              </a:solidFill>
              <a:latin typeface="Aptos" panose="020B0004020202020204" pitchFamily="34" charset="0"/>
            </a:endParaRPr>
          </a:p>
        </p:txBody>
      </p:sp>
      <p:pic>
        <p:nvPicPr>
          <p:cNvPr id="6" name="Picture 5" descr="Screenshot from the Texas Education Data Standards of the disability code table.">
            <a:extLst>
              <a:ext uri="{FF2B5EF4-FFF2-40B4-BE49-F238E27FC236}">
                <a16:creationId xmlns:a16="http://schemas.microsoft.com/office/drawing/2014/main" id="{2E0558D3-AFE3-1898-8865-ECF916AE5D59}"/>
              </a:ext>
            </a:extLst>
          </p:cNvPr>
          <p:cNvPicPr>
            <a:picLocks noChangeAspect="1"/>
          </p:cNvPicPr>
          <p:nvPr/>
        </p:nvPicPr>
        <p:blipFill>
          <a:blip r:embed="rId2"/>
          <a:stretch>
            <a:fillRect/>
          </a:stretch>
        </p:blipFill>
        <p:spPr>
          <a:xfrm>
            <a:off x="1545901" y="1710074"/>
            <a:ext cx="9100198" cy="3437852"/>
          </a:xfrm>
          <a:prstGeom prst="rect">
            <a:avLst/>
          </a:prstGeom>
        </p:spPr>
      </p:pic>
      <p:sp>
        <p:nvSpPr>
          <p:cNvPr id="8" name="TextBox 7">
            <a:extLst>
              <a:ext uri="{FF2B5EF4-FFF2-40B4-BE49-F238E27FC236}">
                <a16:creationId xmlns:a16="http://schemas.microsoft.com/office/drawing/2014/main" id="{36203B4D-1E60-3916-C7D7-96C0933C6833}"/>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3"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484A312D-0107-8CFD-8C99-34D46BF8ECEA}"/>
              </a:ext>
            </a:extLst>
          </p:cNvPr>
          <p:cNvSpPr>
            <a:spLocks noGrp="1"/>
          </p:cNvSpPr>
          <p:nvPr>
            <p:ph type="sldNum" sz="quarter" idx="4"/>
          </p:nvPr>
        </p:nvSpPr>
        <p:spPr/>
        <p:txBody>
          <a:bodyPr/>
          <a:lstStyle/>
          <a:p>
            <a:fld id="{69C126A4-BD19-47E2-8A0E-0DE1B9D8C925}" type="slidenum">
              <a:rPr lang="en-US" smtClean="0"/>
              <a:pPr/>
              <a:t>28</a:t>
            </a:fld>
            <a:endParaRPr lang="en-US"/>
          </a:p>
        </p:txBody>
      </p:sp>
    </p:spTree>
    <p:extLst>
      <p:ext uri="{BB962C8B-B14F-4D97-AF65-F5344CB8AC3E}">
        <p14:creationId xmlns:p14="http://schemas.microsoft.com/office/powerpoint/2010/main" val="679692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4DEB9-92FF-470F-B576-0410F81F256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D79956E5-C38F-ABDE-DA36-50C24F98ED18}"/>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Homeless Identification</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5C00593F-D575-3D95-94E7-AC1857A2B877}"/>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81C83E2B-5F94-49FE-0763-8179DC28A1DA}"/>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D8548690-C164-47A1-0C8C-B46FB9E51ACC}"/>
              </a:ext>
            </a:extLst>
          </p:cNvPr>
          <p:cNvSpPr txBox="1"/>
          <p:nvPr/>
        </p:nvSpPr>
        <p:spPr>
          <a:xfrm>
            <a:off x="1051560" y="2700637"/>
            <a:ext cx="9932670" cy="1938992"/>
          </a:xfrm>
          <a:prstGeom prst="rect">
            <a:avLst/>
          </a:prstGeom>
          <a:solidFill>
            <a:srgbClr val="D53147">
              <a:alpha val="55000"/>
            </a:srgbClr>
          </a:solidFill>
        </p:spPr>
        <p:txBody>
          <a:bodyPr wrap="square" rtlCol="0">
            <a:spAutoFit/>
          </a:bodyPr>
          <a:lstStyle/>
          <a:p>
            <a:pPr algn="ctr"/>
            <a:r>
              <a:rPr lang="en-US" sz="6000" b="1" dirty="0">
                <a:solidFill>
                  <a:srgbClr val="F8F4E9"/>
                </a:solidFill>
                <a:latin typeface="Aptos" panose="020B0004020202020204" pitchFamily="34" charset="0"/>
              </a:rPr>
              <a:t>Begin and End Date for Homeless Identification</a:t>
            </a:r>
          </a:p>
        </p:txBody>
      </p:sp>
      <p:sp>
        <p:nvSpPr>
          <p:cNvPr id="4" name="Slide Number Placeholder 3">
            <a:extLst>
              <a:ext uri="{FF2B5EF4-FFF2-40B4-BE49-F238E27FC236}">
                <a16:creationId xmlns:a16="http://schemas.microsoft.com/office/drawing/2014/main" id="{45EEF1B8-3563-A230-C4E0-B26A9769C4E6}"/>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29</a:t>
            </a:fld>
            <a:endParaRPr lang="en-US"/>
          </a:p>
        </p:txBody>
      </p:sp>
    </p:spTree>
    <p:extLst>
      <p:ext uri="{BB962C8B-B14F-4D97-AF65-F5344CB8AC3E}">
        <p14:creationId xmlns:p14="http://schemas.microsoft.com/office/powerpoint/2010/main" val="134112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B4902-654D-EFA3-2CA3-4E19A831CF7B}"/>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E45A87B5-2CC1-183C-84CD-4CBB62382761}"/>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Middle School Advanced Mathematics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DE68A5D-502A-7E7B-2612-5844954EC3D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B7E86907-6106-BBF1-34CC-12F41B6ED06A}"/>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6148304D-7E14-7DF3-6C76-904425C02466}"/>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Middle School Advanced Mathematics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D361A90-0F36-C091-1DF8-8A0E7CDD59FD}"/>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3</a:t>
            </a:fld>
            <a:endParaRPr lang="en-US"/>
          </a:p>
        </p:txBody>
      </p:sp>
    </p:spTree>
    <p:extLst>
      <p:ext uri="{BB962C8B-B14F-4D97-AF65-F5344CB8AC3E}">
        <p14:creationId xmlns:p14="http://schemas.microsoft.com/office/powerpoint/2010/main" val="3621723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17C3E-12DB-CBC6-417E-ABC80C51DF8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1636BC-37B8-D075-1E30-BB1611958B5F}"/>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Begin and End Date for Homeless Identification</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D8E9C977-107A-4516-C577-082483715520}"/>
              </a:ext>
            </a:extLst>
          </p:cNvPr>
          <p:cNvSpPr txBox="1">
            <a:spLocks/>
          </p:cNvSpPr>
          <p:nvPr/>
        </p:nvSpPr>
        <p:spPr>
          <a:xfrm>
            <a:off x="232143" y="1116575"/>
            <a:ext cx="1172771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sz="2400" dirty="0">
                <a:solidFill>
                  <a:srgbClr val="1482C5"/>
                </a:solidFill>
                <a:latin typeface="Aptos" panose="020B0004020202020204" pitchFamily="34" charset="0"/>
              </a:rPr>
              <a:t>TEA’s Self-Reported Data Unit (SRDU) conducts compliance reviews related to potential discrepancies in data reported to TEA by school systems, including reviews of school system compliance requirements related to the </a:t>
            </a:r>
            <a:r>
              <a:rPr lang="en-US" sz="2400" dirty="0">
                <a:solidFill>
                  <a:srgbClr val="F47F42"/>
                </a:solidFill>
                <a:latin typeface="Aptos" panose="020B0004020202020204" pitchFamily="34" charset="0"/>
              </a:rPr>
              <a:t>identification of </a:t>
            </a:r>
            <a:r>
              <a:rPr lang="en-US" sz="2400" dirty="0">
                <a:solidFill>
                  <a:srgbClr val="1482C5"/>
                </a:solidFill>
                <a:latin typeface="Aptos" panose="020B0004020202020204" pitchFamily="34" charset="0"/>
              </a:rPr>
              <a:t>and </a:t>
            </a:r>
            <a:r>
              <a:rPr lang="en-US" sz="2400" dirty="0">
                <a:solidFill>
                  <a:srgbClr val="F47F42"/>
                </a:solidFill>
                <a:latin typeface="Aptos" panose="020B0004020202020204" pitchFamily="34" charset="0"/>
              </a:rPr>
              <a:t>disciplinary decisions </a:t>
            </a:r>
            <a:r>
              <a:rPr lang="en-US" sz="2400" dirty="0">
                <a:solidFill>
                  <a:srgbClr val="1482C5"/>
                </a:solidFill>
                <a:latin typeface="Aptos" panose="020B0004020202020204" pitchFamily="34" charset="0"/>
              </a:rPr>
              <a:t>for students experiencing </a:t>
            </a:r>
            <a:r>
              <a:rPr lang="en-US" sz="2400" dirty="0">
                <a:solidFill>
                  <a:srgbClr val="F47F42"/>
                </a:solidFill>
                <a:latin typeface="Aptos" panose="020B0004020202020204" pitchFamily="34" charset="0"/>
              </a:rPr>
              <a:t>homelessness</a:t>
            </a:r>
            <a:r>
              <a:rPr lang="en-US" sz="2400" dirty="0">
                <a:solidFill>
                  <a:srgbClr val="1482C5"/>
                </a:solidFill>
                <a:latin typeface="Aptos" panose="020B0004020202020204" pitchFamily="34" charset="0"/>
              </a:rPr>
              <a:t>.</a:t>
            </a:r>
          </a:p>
          <a:p>
            <a:pPr>
              <a:buClr>
                <a:srgbClr val="F47F42"/>
              </a:buClr>
            </a:pPr>
            <a:r>
              <a:rPr lang="en-US" sz="2400" dirty="0">
                <a:solidFill>
                  <a:srgbClr val="1482C5"/>
                </a:solidFill>
                <a:latin typeface="Aptos"/>
              </a:rPr>
              <a:t>Per Texas Education Code (TEC), Section 37.001, student disciplinary decisions must consider “(4)(F) a student’s status as a student who is homeless” as a factor, “regardless of whether the decision concerns a mandatory or discretionary action” and whether it is “concerning suspension, removal to Disciplinary Alternative Education Program (DAEP), expulsion or placement in Juvenile Justice Alternative Education Program (JJAEP).”</a:t>
            </a:r>
          </a:p>
          <a:p>
            <a:pPr>
              <a:buClr>
                <a:srgbClr val="F47F42"/>
              </a:buClr>
            </a:pPr>
            <a:r>
              <a:rPr lang="en-US" sz="2400" dirty="0">
                <a:solidFill>
                  <a:srgbClr val="1482C5"/>
                </a:solidFill>
                <a:latin typeface="Aptos" panose="020B0004020202020204" pitchFamily="34" charset="0"/>
              </a:rPr>
              <a:t>Beginning in the 2025-2026 PEIMS Summer Submission, TEA will promote the </a:t>
            </a:r>
            <a:r>
              <a:rPr lang="en-US" sz="2400" dirty="0">
                <a:solidFill>
                  <a:srgbClr val="F47F42"/>
                </a:solidFill>
                <a:latin typeface="Aptos" panose="020B0004020202020204" pitchFamily="34" charset="0"/>
              </a:rPr>
              <a:t>BeginDate</a:t>
            </a:r>
            <a:r>
              <a:rPr lang="en-US" sz="2400" dirty="0">
                <a:solidFill>
                  <a:srgbClr val="1482C5"/>
                </a:solidFill>
                <a:latin typeface="Aptos" panose="020B0004020202020204" pitchFamily="34" charset="0"/>
              </a:rPr>
              <a:t> (E3010) and </a:t>
            </a:r>
            <a:r>
              <a:rPr lang="en-US" sz="2400" dirty="0">
                <a:solidFill>
                  <a:srgbClr val="F47F42"/>
                </a:solidFill>
                <a:latin typeface="Aptos" panose="020B0004020202020204" pitchFamily="34" charset="0"/>
              </a:rPr>
              <a:t>EndDate</a:t>
            </a:r>
            <a:r>
              <a:rPr lang="en-US" sz="2400" dirty="0">
                <a:solidFill>
                  <a:srgbClr val="1482C5"/>
                </a:solidFill>
                <a:latin typeface="Aptos" panose="020B0004020202020204" pitchFamily="34" charset="0"/>
              </a:rPr>
              <a:t> (E3020) for the </a:t>
            </a:r>
            <a:r>
              <a:rPr lang="en-US" sz="2400" dirty="0">
                <a:solidFill>
                  <a:srgbClr val="F47F42"/>
                </a:solidFill>
                <a:latin typeface="Aptos" panose="020B0004020202020204" pitchFamily="34" charset="0"/>
              </a:rPr>
              <a:t>HomelessStatus</a:t>
            </a:r>
            <a:r>
              <a:rPr lang="en-US" sz="2400" dirty="0">
                <a:solidFill>
                  <a:srgbClr val="1482C5"/>
                </a:solidFill>
                <a:latin typeface="Aptos" panose="020B0004020202020204" pitchFamily="34" charset="0"/>
              </a:rPr>
              <a:t> (E1082).</a:t>
            </a:r>
            <a:endParaRPr lang="en-US" sz="2200" dirty="0">
              <a:solidFill>
                <a:srgbClr val="F47F42"/>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D0B37B4-7B34-30CA-410D-D1188471E8EE}"/>
              </a:ext>
            </a:extLst>
          </p:cNvPr>
          <p:cNvSpPr>
            <a:spLocks noGrp="1"/>
          </p:cNvSpPr>
          <p:nvPr>
            <p:ph type="sldNum" sz="quarter" idx="4"/>
          </p:nvPr>
        </p:nvSpPr>
        <p:spPr/>
        <p:txBody>
          <a:bodyPr/>
          <a:lstStyle/>
          <a:p>
            <a:fld id="{69C126A4-BD19-47E2-8A0E-0DE1B9D8C925}" type="slidenum">
              <a:rPr lang="en-US" smtClean="0"/>
              <a:pPr/>
              <a:t>30</a:t>
            </a:fld>
            <a:endParaRPr lang="en-US"/>
          </a:p>
        </p:txBody>
      </p:sp>
    </p:spTree>
    <p:extLst>
      <p:ext uri="{BB962C8B-B14F-4D97-AF65-F5344CB8AC3E}">
        <p14:creationId xmlns:p14="http://schemas.microsoft.com/office/powerpoint/2010/main" val="4212656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5B822-5ABD-C79F-62CF-3D40C99275D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40D5666-4C3F-231C-FD43-D52DF7D8A54B}"/>
              </a:ext>
            </a:extLst>
          </p:cNvPr>
          <p:cNvSpPr>
            <a:spLocks noGrp="1"/>
          </p:cNvSpPr>
          <p:nvPr>
            <p:ph type="title"/>
          </p:nvPr>
        </p:nvSpPr>
        <p:spPr>
          <a:xfrm>
            <a:off x="535171" y="141941"/>
            <a:ext cx="11121657" cy="751350"/>
          </a:xfrm>
        </p:spPr>
        <p:txBody>
          <a:bodyPr>
            <a:normAutofit/>
          </a:bodyPr>
          <a:lstStyle/>
          <a:p>
            <a:r>
              <a:rPr lang="en-US" sz="3500" b="1" dirty="0">
                <a:solidFill>
                  <a:srgbClr val="1482C5"/>
                </a:solidFill>
                <a:latin typeface="Aptos" panose="020B0004020202020204" pitchFamily="34" charset="0"/>
                <a:cs typeface="Calibri"/>
              </a:rPr>
              <a:t>Homeless Indicator in PEIMS Summer Submission</a:t>
            </a:r>
            <a:endParaRPr lang="en-US" sz="3500" b="1" dirty="0">
              <a:solidFill>
                <a:srgbClr val="1482C5"/>
              </a:solidFill>
              <a:latin typeface="Aptos" panose="020B0004020202020204" pitchFamily="34" charset="0"/>
            </a:endParaRPr>
          </a:p>
        </p:txBody>
      </p:sp>
      <p:pic>
        <p:nvPicPr>
          <p:cNvPr id="5" name="Picture 4" descr="Screenshot from the Texas Education Data Standards for the homeless status set.">
            <a:extLst>
              <a:ext uri="{FF2B5EF4-FFF2-40B4-BE49-F238E27FC236}">
                <a16:creationId xmlns:a16="http://schemas.microsoft.com/office/drawing/2014/main" id="{D89077C9-82F2-1FF0-0ABE-71C81475133A}"/>
              </a:ext>
            </a:extLst>
          </p:cNvPr>
          <p:cNvPicPr>
            <a:picLocks noChangeAspect="1"/>
          </p:cNvPicPr>
          <p:nvPr/>
        </p:nvPicPr>
        <p:blipFill>
          <a:blip r:embed="rId2"/>
          <a:stretch>
            <a:fillRect/>
          </a:stretch>
        </p:blipFill>
        <p:spPr>
          <a:xfrm>
            <a:off x="1271520" y="1090683"/>
            <a:ext cx="9648959" cy="4432525"/>
          </a:xfrm>
          <a:prstGeom prst="rect">
            <a:avLst/>
          </a:prstGeom>
        </p:spPr>
      </p:pic>
      <p:sp>
        <p:nvSpPr>
          <p:cNvPr id="4" name="Slide Number Placeholder 3">
            <a:extLst>
              <a:ext uri="{FF2B5EF4-FFF2-40B4-BE49-F238E27FC236}">
                <a16:creationId xmlns:a16="http://schemas.microsoft.com/office/drawing/2014/main" id="{54266610-C7AA-CD7E-D055-DD72500BAA2F}"/>
              </a:ext>
            </a:extLst>
          </p:cNvPr>
          <p:cNvSpPr>
            <a:spLocks noGrp="1"/>
          </p:cNvSpPr>
          <p:nvPr>
            <p:ph type="sldNum" sz="quarter" idx="4"/>
          </p:nvPr>
        </p:nvSpPr>
        <p:spPr/>
        <p:txBody>
          <a:bodyPr/>
          <a:lstStyle/>
          <a:p>
            <a:fld id="{69C126A4-BD19-47E2-8A0E-0DE1B9D8C925}" type="slidenum">
              <a:rPr lang="en-US" smtClean="0"/>
              <a:pPr/>
              <a:t>31</a:t>
            </a:fld>
            <a:endParaRPr lang="en-US"/>
          </a:p>
        </p:txBody>
      </p:sp>
    </p:spTree>
    <p:extLst>
      <p:ext uri="{BB962C8B-B14F-4D97-AF65-F5344CB8AC3E}">
        <p14:creationId xmlns:p14="http://schemas.microsoft.com/office/powerpoint/2010/main" val="4292245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Quizzical burrowing owl looking forward">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7009" b="17009"/>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7464334" y="3429000"/>
            <a:ext cx="3965666" cy="853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ptos Black" panose="020B0004020202020204" pitchFamily="34" charset="0"/>
              </a:rPr>
              <a:t>QUESTIONS?</a:t>
            </a:r>
          </a:p>
        </p:txBody>
      </p:sp>
    </p:spTree>
    <p:extLst>
      <p:ext uri="{BB962C8B-B14F-4D97-AF65-F5344CB8AC3E}">
        <p14:creationId xmlns:p14="http://schemas.microsoft.com/office/powerpoint/2010/main" val="1590045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6BB25-6291-0613-ABDB-3DC86F6371B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FAAEFAB8-32E7-0716-AD9F-795B2798369D}"/>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FF6D98BE-46DC-1BC5-7268-8FB1230ECDE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02AAAC43-B7E2-5E0E-6B79-DAE4A23A43FD}"/>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01A230BA-ECC4-9617-20AF-30FCF7503BCF}"/>
              </a:ext>
            </a:extLst>
          </p:cNvPr>
          <p:cNvSpPr txBox="1"/>
          <p:nvPr/>
        </p:nvSpPr>
        <p:spPr>
          <a:xfrm>
            <a:off x="2174661" y="2700637"/>
            <a:ext cx="7842658" cy="1015663"/>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Resources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0A2DA79E-FB8B-2631-FEE0-14B2BC132369}"/>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33</a:t>
            </a:fld>
            <a:endParaRPr lang="en-US"/>
          </a:p>
        </p:txBody>
      </p:sp>
    </p:spTree>
    <p:extLst>
      <p:ext uri="{BB962C8B-B14F-4D97-AF65-F5344CB8AC3E}">
        <p14:creationId xmlns:p14="http://schemas.microsoft.com/office/powerpoint/2010/main" val="904575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C904B-6E73-8A0D-F864-03EBFC602EBD}"/>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EE6D471-C7E1-6848-08EE-281FFA6DCB93}"/>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Middle School Advanced Mathematics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11C286C-B97D-A4CB-EE99-73E947EDAC0F}"/>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B60EFCFB-20EB-B102-6C53-EE6FE2EA803B}"/>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9CB0983E-E2CC-0FC8-79B4-23AC9149A8FC}"/>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Middle School Advanced Mathematics</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DFADD1F4-B1B3-6B53-8FC6-4B88A79FC9E5}"/>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34</a:t>
            </a:fld>
            <a:endParaRPr lang="en-US"/>
          </a:p>
        </p:txBody>
      </p:sp>
    </p:spTree>
    <p:extLst>
      <p:ext uri="{BB962C8B-B14F-4D97-AF65-F5344CB8AC3E}">
        <p14:creationId xmlns:p14="http://schemas.microsoft.com/office/powerpoint/2010/main" val="2508391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DF3B7-67D4-EEFA-8A73-943224567BE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7447B2-67C2-C5C3-92ED-C632C22A6737}"/>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StudentCharacteristic (C344)</a:t>
            </a:r>
            <a:endParaRPr lang="en-US" b="1" dirty="0">
              <a:solidFill>
                <a:srgbClr val="1482C5"/>
              </a:solidFill>
              <a:latin typeface="Aptos" panose="020B0004020202020204" pitchFamily="34" charset="0"/>
            </a:endParaRPr>
          </a:p>
        </p:txBody>
      </p:sp>
      <p:pic>
        <p:nvPicPr>
          <p:cNvPr id="10" name="Picture 9" descr="StudentCharactersitic table screenshot.">
            <a:extLst>
              <a:ext uri="{FF2B5EF4-FFF2-40B4-BE49-F238E27FC236}">
                <a16:creationId xmlns:a16="http://schemas.microsoft.com/office/drawing/2014/main" id="{B31348E6-D752-35D2-C7A1-D4B416E0610B}"/>
              </a:ext>
            </a:extLst>
          </p:cNvPr>
          <p:cNvPicPr>
            <a:picLocks noChangeAspect="1"/>
          </p:cNvPicPr>
          <p:nvPr/>
        </p:nvPicPr>
        <p:blipFill>
          <a:blip r:embed="rId2"/>
          <a:stretch>
            <a:fillRect/>
          </a:stretch>
        </p:blipFill>
        <p:spPr>
          <a:xfrm>
            <a:off x="2397813" y="1004512"/>
            <a:ext cx="7391026" cy="2313266"/>
          </a:xfrm>
          <a:prstGeom prst="rect">
            <a:avLst/>
          </a:prstGeom>
        </p:spPr>
      </p:pic>
      <p:pic>
        <p:nvPicPr>
          <p:cNvPr id="5" name="Picture 4" descr="Screenshot of the middle school advanced math participation student characteristic definition.">
            <a:extLst>
              <a:ext uri="{FF2B5EF4-FFF2-40B4-BE49-F238E27FC236}">
                <a16:creationId xmlns:a16="http://schemas.microsoft.com/office/drawing/2014/main" id="{56B6DA25-FB9D-3B07-5061-C1893D2306D2}"/>
              </a:ext>
            </a:extLst>
          </p:cNvPr>
          <p:cNvPicPr>
            <a:picLocks noChangeAspect="1"/>
          </p:cNvPicPr>
          <p:nvPr/>
        </p:nvPicPr>
        <p:blipFill>
          <a:blip r:embed="rId3"/>
          <a:stretch>
            <a:fillRect/>
          </a:stretch>
        </p:blipFill>
        <p:spPr>
          <a:xfrm>
            <a:off x="3084312" y="3428999"/>
            <a:ext cx="6023376" cy="2554018"/>
          </a:xfrm>
          <a:prstGeom prst="rect">
            <a:avLst/>
          </a:prstGeom>
        </p:spPr>
      </p:pic>
      <p:sp>
        <p:nvSpPr>
          <p:cNvPr id="4" name="Slide Number Placeholder 3">
            <a:extLst>
              <a:ext uri="{FF2B5EF4-FFF2-40B4-BE49-F238E27FC236}">
                <a16:creationId xmlns:a16="http://schemas.microsoft.com/office/drawing/2014/main" id="{112EF56F-3DDC-5F4A-525E-BB6E6A97D3FB}"/>
              </a:ext>
            </a:extLst>
          </p:cNvPr>
          <p:cNvSpPr>
            <a:spLocks noGrp="1"/>
          </p:cNvSpPr>
          <p:nvPr>
            <p:ph type="sldNum" sz="quarter" idx="4"/>
          </p:nvPr>
        </p:nvSpPr>
        <p:spPr/>
        <p:txBody>
          <a:bodyPr/>
          <a:lstStyle/>
          <a:p>
            <a:fld id="{69C126A4-BD19-47E2-8A0E-0DE1B9D8C925}" type="slidenum">
              <a:rPr lang="en-US" smtClean="0"/>
              <a:pPr/>
              <a:t>35</a:t>
            </a:fld>
            <a:endParaRPr lang="en-US"/>
          </a:p>
        </p:txBody>
      </p:sp>
    </p:spTree>
    <p:extLst>
      <p:ext uri="{BB962C8B-B14F-4D97-AF65-F5344CB8AC3E}">
        <p14:creationId xmlns:p14="http://schemas.microsoft.com/office/powerpoint/2010/main" val="3215771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B1448-4398-7DB7-DC51-39B2BD8BF6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F11B053-F7D8-57DC-C76A-F8EA3A76C89E}"/>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MS Advanced Math Data Validation</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A6D12944-C710-C9EA-4F78-3CBBAE961CB3}"/>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The following data validation will be </a:t>
            </a:r>
            <a:r>
              <a:rPr lang="en-US" b="1" dirty="0">
                <a:solidFill>
                  <a:srgbClr val="F47F42"/>
                </a:solidFill>
                <a:latin typeface="Aptos" panose="020B0004020202020204" pitchFamily="34" charset="0"/>
              </a:rPr>
              <a:t>added</a:t>
            </a:r>
            <a:r>
              <a:rPr lang="en-US" dirty="0">
                <a:solidFill>
                  <a:srgbClr val="1482C5"/>
                </a:solidFill>
                <a:latin typeface="Aptos" panose="020B0004020202020204" pitchFamily="34" charset="0"/>
              </a:rPr>
              <a:t> to the </a:t>
            </a:r>
            <a:r>
              <a:rPr lang="en-US" dirty="0">
                <a:solidFill>
                  <a:srgbClr val="F47F42"/>
                </a:solidFill>
                <a:latin typeface="Aptos" panose="020B0004020202020204" pitchFamily="34" charset="0"/>
              </a:rPr>
              <a:t>PEIMS Fall Submission </a:t>
            </a:r>
            <a:r>
              <a:rPr lang="en-US" dirty="0">
                <a:solidFill>
                  <a:srgbClr val="1482C5"/>
                </a:solidFill>
                <a:latin typeface="Aptos" panose="020B0004020202020204" pitchFamily="34" charset="0"/>
              </a:rPr>
              <a:t>to only allow the new StudentCharacteristic to be reported for a student in grades sixth, seventh, or eighth:</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7" name="Picture 6" descr="MS Advanced Math Data Validation screenshot">
            <a:extLst>
              <a:ext uri="{FF2B5EF4-FFF2-40B4-BE49-F238E27FC236}">
                <a16:creationId xmlns:a16="http://schemas.microsoft.com/office/drawing/2014/main" id="{2BB2BD08-B003-D946-8846-8A9CEFD2CECF}"/>
              </a:ext>
            </a:extLst>
          </p:cNvPr>
          <p:cNvPicPr>
            <a:picLocks noChangeAspect="1"/>
          </p:cNvPicPr>
          <p:nvPr/>
        </p:nvPicPr>
        <p:blipFill>
          <a:blip r:embed="rId2"/>
          <a:stretch>
            <a:fillRect/>
          </a:stretch>
        </p:blipFill>
        <p:spPr>
          <a:xfrm>
            <a:off x="548717" y="3059622"/>
            <a:ext cx="11094563" cy="960120"/>
          </a:xfrm>
          <a:prstGeom prst="rect">
            <a:avLst/>
          </a:prstGeom>
        </p:spPr>
      </p:pic>
      <p:sp>
        <p:nvSpPr>
          <p:cNvPr id="4" name="Slide Number Placeholder 3">
            <a:extLst>
              <a:ext uri="{FF2B5EF4-FFF2-40B4-BE49-F238E27FC236}">
                <a16:creationId xmlns:a16="http://schemas.microsoft.com/office/drawing/2014/main" id="{5D03FB00-5A46-094E-610F-97776A5E977E}"/>
              </a:ext>
            </a:extLst>
          </p:cNvPr>
          <p:cNvSpPr>
            <a:spLocks noGrp="1"/>
          </p:cNvSpPr>
          <p:nvPr>
            <p:ph type="sldNum" sz="quarter" idx="4"/>
          </p:nvPr>
        </p:nvSpPr>
        <p:spPr/>
        <p:txBody>
          <a:bodyPr/>
          <a:lstStyle/>
          <a:p>
            <a:fld id="{69C126A4-BD19-47E2-8A0E-0DE1B9D8C925}" type="slidenum">
              <a:rPr lang="en-US" smtClean="0"/>
              <a:pPr/>
              <a:t>36</a:t>
            </a:fld>
            <a:endParaRPr lang="en-US"/>
          </a:p>
        </p:txBody>
      </p:sp>
    </p:spTree>
    <p:extLst>
      <p:ext uri="{BB962C8B-B14F-4D97-AF65-F5344CB8AC3E}">
        <p14:creationId xmlns:p14="http://schemas.microsoft.com/office/powerpoint/2010/main" val="6093571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75F6D-8EB8-EEE4-A262-33F727AD36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7F445A3-4610-1712-8A5B-36CAC4A244C1}"/>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MS Advanced Math Reports</a:t>
            </a:r>
            <a:endParaRPr lang="en-US" b="1"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C3265A55-B3E0-3490-BAB5-F8911A026E8C}"/>
              </a:ext>
            </a:extLst>
          </p:cNvPr>
          <p:cNvSpPr txBox="1">
            <a:spLocks/>
          </p:cNvSpPr>
          <p:nvPr/>
        </p:nvSpPr>
        <p:spPr>
          <a:xfrm>
            <a:off x="458084" y="1230662"/>
            <a:ext cx="11275829" cy="327676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PEIMS Fall Submission</a:t>
            </a:r>
            <a:r>
              <a:rPr lang="en-US" dirty="0">
                <a:solidFill>
                  <a:srgbClr val="1482C5"/>
                </a:solidFill>
                <a:latin typeface="Aptos" panose="020B0004020202020204" pitchFamily="34" charset="0"/>
              </a:rPr>
              <a:t> reports will be updated to include the new </a:t>
            </a:r>
            <a:r>
              <a:rPr lang="en-US" dirty="0" err="1">
                <a:solidFill>
                  <a:srgbClr val="F47F42"/>
                </a:solidFill>
                <a:latin typeface="Aptos" panose="020B0004020202020204" pitchFamily="34" charset="0"/>
              </a:rPr>
              <a:t>StudentCharacteristic</a:t>
            </a:r>
            <a:r>
              <a:rPr lang="en-US" dirty="0">
                <a:solidFill>
                  <a:srgbClr val="1482C5"/>
                </a:solidFill>
                <a:latin typeface="Aptos" panose="020B0004020202020204" pitchFamily="34" charset="0"/>
              </a:rPr>
              <a:t>:</a:t>
            </a:r>
          </a:p>
          <a:p>
            <a:pPr>
              <a:lnSpc>
                <a:spcPct val="100000"/>
              </a:lnSpc>
              <a:spcBef>
                <a:spcPts val="0"/>
              </a:spcBef>
              <a:buClr>
                <a:srgbClr val="F47F42"/>
              </a:buClr>
            </a:pPr>
            <a:r>
              <a:rPr lang="en-US" dirty="0">
                <a:solidFill>
                  <a:srgbClr val="1482C5"/>
                </a:solidFill>
                <a:latin typeface="Aptos" panose="020B0004020202020204" pitchFamily="34" charset="0"/>
              </a:rPr>
              <a:t>PDM1-120-003 – Student Program Roster</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provides a listing of enrolled students, arranged alphabetically by last name, and indicates participation in special programs.</a:t>
            </a:r>
          </a:p>
          <a:p>
            <a:pPr>
              <a:lnSpc>
                <a:spcPct val="100000"/>
              </a:lnSpc>
              <a:spcBef>
                <a:spcPts val="0"/>
              </a:spcBef>
              <a:buClr>
                <a:srgbClr val="F47F42"/>
              </a:buClr>
            </a:pPr>
            <a:r>
              <a:rPr lang="en-US" dirty="0">
                <a:solidFill>
                  <a:srgbClr val="1482C5"/>
                </a:solidFill>
                <a:latin typeface="Aptos" panose="020B0004020202020204" pitchFamily="34" charset="0"/>
              </a:rPr>
              <a:t>PDM1-120-005 – Student Data Review</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student counts by grade, ethnicity, graduates, dropouts, economically disadvantaged, emergent bilingu</a:t>
            </a:r>
            <a:r>
              <a:rPr lang="en-US" sz="1800" dirty="0">
                <a:solidFill>
                  <a:srgbClr val="000000"/>
                </a:solidFill>
                <a:latin typeface="Aptos" panose="020B0004020202020204" pitchFamily="34" charset="0"/>
              </a:rPr>
              <a:t>al (EB), and special programs</a:t>
            </a:r>
            <a:r>
              <a:rPr lang="en-US" sz="1800" b="0" i="0" dirty="0">
                <a:solidFill>
                  <a:srgbClr val="000000"/>
                </a:solidFill>
                <a:effectLst/>
                <a:latin typeface="Aptos" panose="020B0004020202020204" pitchFamily="34" charset="0"/>
              </a:rPr>
              <a:t>.</a:t>
            </a:r>
          </a:p>
          <a:p>
            <a:pPr marL="0" indent="0">
              <a:lnSpc>
                <a:spcPct val="100000"/>
              </a:lnSpc>
              <a:spcBef>
                <a:spcPts val="0"/>
              </a:spcBef>
              <a:spcAft>
                <a:spcPts val="600"/>
              </a:spcAft>
              <a:buClr>
                <a:srgbClr val="F16038"/>
              </a:buClr>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4" name="Slide Number Placeholder 3">
            <a:extLst>
              <a:ext uri="{FF2B5EF4-FFF2-40B4-BE49-F238E27FC236}">
                <a16:creationId xmlns:a16="http://schemas.microsoft.com/office/drawing/2014/main" id="{B88A7ACD-5EE5-7A8A-13B9-C49B861E274A}"/>
              </a:ext>
            </a:extLst>
          </p:cNvPr>
          <p:cNvSpPr>
            <a:spLocks noGrp="1"/>
          </p:cNvSpPr>
          <p:nvPr>
            <p:ph type="sldNum" sz="quarter" idx="4"/>
          </p:nvPr>
        </p:nvSpPr>
        <p:spPr/>
        <p:txBody>
          <a:bodyPr/>
          <a:lstStyle/>
          <a:p>
            <a:fld id="{69C126A4-BD19-47E2-8A0E-0DE1B9D8C925}" type="slidenum">
              <a:rPr lang="en-US" smtClean="0"/>
              <a:pPr/>
              <a:t>37</a:t>
            </a:fld>
            <a:endParaRPr lang="en-US"/>
          </a:p>
        </p:txBody>
      </p:sp>
    </p:spTree>
    <p:extLst>
      <p:ext uri="{BB962C8B-B14F-4D97-AF65-F5344CB8AC3E}">
        <p14:creationId xmlns:p14="http://schemas.microsoft.com/office/powerpoint/2010/main" val="3994790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704D6-9A1C-F4DA-81FA-123A53800C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EC5BA7-3CEB-F43C-0537-FDF1C60B31D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MS Advanced Math Reports</a:t>
            </a:r>
            <a:r>
              <a:rPr lang="en-US" dirty="0">
                <a:solidFill>
                  <a:srgbClr val="1482C5"/>
                </a:solidFill>
                <a:latin typeface="Aptos" panose="020B0004020202020204" pitchFamily="34" charset="0"/>
                <a:cs typeface="Calibri"/>
              </a:rPr>
              <a:t> Cont.</a:t>
            </a:r>
            <a:endParaRPr lang="en-US" b="1"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40A143A0-6592-48BE-F826-B0AFE83AC773}"/>
              </a:ext>
            </a:extLst>
          </p:cNvPr>
          <p:cNvSpPr txBox="1">
            <a:spLocks/>
          </p:cNvSpPr>
          <p:nvPr/>
        </p:nvSpPr>
        <p:spPr>
          <a:xfrm>
            <a:off x="535171" y="1567335"/>
            <a:ext cx="11275829" cy="327676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F47F42"/>
              </a:buClr>
            </a:pPr>
            <a:r>
              <a:rPr lang="en-US" dirty="0">
                <a:solidFill>
                  <a:srgbClr val="1482C5"/>
                </a:solidFill>
                <a:latin typeface="Aptos" panose="020B0004020202020204" pitchFamily="34" charset="0"/>
              </a:rPr>
              <a:t>PDM1-120-009 – Disaggregation of PEIMS Student Data</a:t>
            </a:r>
          </a:p>
          <a:p>
            <a:pPr marL="0" indent="0">
              <a:lnSpc>
                <a:spcPct val="100000"/>
              </a:lnSpc>
              <a:spcBef>
                <a:spcPts val="0"/>
              </a:spcBef>
              <a:spcAft>
                <a:spcPts val="600"/>
              </a:spcAft>
              <a:buClr>
                <a:srgbClr val="F16038"/>
              </a:buClr>
              <a:buNone/>
            </a:pPr>
            <a:r>
              <a:rPr lang="en-US" sz="1800" b="0" i="0" dirty="0">
                <a:solidFill>
                  <a:srgbClr val="000000"/>
                </a:solidFill>
                <a:effectLst/>
                <a:latin typeface="Aptos" panose="020B0004020202020204" pitchFamily="34" charset="0"/>
              </a:rPr>
              <a:t>This report provides student enrollment counts and percentages from the Fall submission.</a:t>
            </a:r>
            <a:endParaRPr lang="en-US" sz="1800" dirty="0">
              <a:solidFill>
                <a:srgbClr val="0D6CB9"/>
              </a:solidFill>
              <a:latin typeface="Aptos" panose="020B0004020202020204" pitchFamily="34" charset="0"/>
            </a:endParaRPr>
          </a:p>
          <a:p>
            <a:pPr>
              <a:lnSpc>
                <a:spcPct val="100000"/>
              </a:lnSpc>
              <a:spcBef>
                <a:spcPts val="0"/>
              </a:spcBef>
              <a:buClr>
                <a:srgbClr val="F47F42"/>
              </a:buClr>
            </a:pPr>
            <a:r>
              <a:rPr lang="en-US" dirty="0">
                <a:solidFill>
                  <a:srgbClr val="1482C5"/>
                </a:solidFill>
                <a:latin typeface="Aptos" panose="020B0004020202020204" pitchFamily="34" charset="0"/>
              </a:rPr>
              <a:t>PDM1-120-003 – Student Indicator Report by Grade</a:t>
            </a:r>
          </a:p>
          <a:p>
            <a:pPr marL="0" indent="0">
              <a:lnSpc>
                <a:spcPct val="100000"/>
              </a:lnSpc>
              <a:spcBef>
                <a:spcPts val="0"/>
              </a:spcBef>
              <a:spcAft>
                <a:spcPts val="600"/>
              </a:spcAft>
              <a:buClr>
                <a:srgbClr val="F16038"/>
              </a:buClr>
              <a:buNone/>
            </a:pPr>
            <a:r>
              <a:rPr lang="en-US" sz="1800" dirty="0">
                <a:solidFill>
                  <a:schemeClr val="tx1"/>
                </a:solidFill>
                <a:latin typeface="Aptos" panose="020B0004020202020204" pitchFamily="34" charset="0"/>
              </a:rPr>
              <a:t>This report lists students within various demographics and program enrollment information.</a:t>
            </a:r>
          </a:p>
          <a:p>
            <a:pPr>
              <a:lnSpc>
                <a:spcPct val="100000"/>
              </a:lnSpc>
              <a:spcBef>
                <a:spcPts val="0"/>
              </a:spcBef>
              <a:buClr>
                <a:srgbClr val="F47F42"/>
              </a:buClr>
            </a:pPr>
            <a:r>
              <a:rPr lang="en-US" dirty="0">
                <a:solidFill>
                  <a:srgbClr val="1482C5"/>
                </a:solidFill>
                <a:latin typeface="Aptos" panose="020B0004020202020204" pitchFamily="34" charset="0"/>
              </a:rPr>
              <a:t>PDM1-230-001 –Data Element Summary Report</a:t>
            </a:r>
          </a:p>
          <a:p>
            <a:pPr marL="0" indent="0">
              <a:lnSpc>
                <a:spcPct val="100000"/>
              </a:lnSpc>
              <a:spcBef>
                <a:spcPts val="0"/>
              </a:spcBef>
              <a:spcAft>
                <a:spcPts val="600"/>
              </a:spcAft>
              <a:buClr>
                <a:srgbClr val="F16038"/>
              </a:buClr>
              <a:buNone/>
            </a:pPr>
            <a:r>
              <a:rPr lang="en-US" sz="1800" b="0" i="0" dirty="0">
                <a:solidFill>
                  <a:srgbClr val="000000"/>
                </a:solidFill>
                <a:effectLst/>
                <a:latin typeface="Aptos" panose="020B0004020202020204" pitchFamily="34" charset="0"/>
              </a:rPr>
              <a:t>This report summarizes all data reported for TSDS PEIMS.</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4" name="Slide Number Placeholder 3">
            <a:extLst>
              <a:ext uri="{FF2B5EF4-FFF2-40B4-BE49-F238E27FC236}">
                <a16:creationId xmlns:a16="http://schemas.microsoft.com/office/drawing/2014/main" id="{F9027B2F-7D24-73E7-5F00-110926470CB4}"/>
              </a:ext>
            </a:extLst>
          </p:cNvPr>
          <p:cNvSpPr>
            <a:spLocks noGrp="1"/>
          </p:cNvSpPr>
          <p:nvPr>
            <p:ph type="sldNum" sz="quarter" idx="4"/>
          </p:nvPr>
        </p:nvSpPr>
        <p:spPr/>
        <p:txBody>
          <a:bodyPr/>
          <a:lstStyle/>
          <a:p>
            <a:fld id="{69C126A4-BD19-47E2-8A0E-0DE1B9D8C925}" type="slidenum">
              <a:rPr lang="en-US" smtClean="0"/>
              <a:pPr/>
              <a:t>38</a:t>
            </a:fld>
            <a:endParaRPr lang="en-US"/>
          </a:p>
        </p:txBody>
      </p:sp>
    </p:spTree>
    <p:extLst>
      <p:ext uri="{BB962C8B-B14F-4D97-AF65-F5344CB8AC3E}">
        <p14:creationId xmlns:p14="http://schemas.microsoft.com/office/powerpoint/2010/main" val="3408978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F0087-5B41-850D-6304-2D19071DDC06}"/>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6967D8C8-1D52-0B1F-205A-EE9D6F5F9983}"/>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Advanced Technical Credit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15406DDA-8A6A-EDA9-6904-7E288C4C6731}"/>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1A1894A8-A28B-EC18-006F-F2C2DDFAF682}"/>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B1ABE231-973F-44DB-A517-B33291768B68}"/>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Advanced Technical Credit</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0D08D6E8-BCD8-A6C5-402A-9EB06691B150}"/>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39</a:t>
            </a:fld>
            <a:endParaRPr lang="en-US"/>
          </a:p>
        </p:txBody>
      </p:sp>
    </p:spTree>
    <p:extLst>
      <p:ext uri="{BB962C8B-B14F-4D97-AF65-F5344CB8AC3E}">
        <p14:creationId xmlns:p14="http://schemas.microsoft.com/office/powerpoint/2010/main" val="903878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DB9C3-0315-B299-4A25-0DC7B76CD6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8348F4-B882-0586-F34A-A545B727EAC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Middle School Advanced Mathematics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1CB1930B-0B73-5445-4842-4E5991AE5705}"/>
              </a:ext>
            </a:extLst>
          </p:cNvPr>
          <p:cNvSpPr txBox="1">
            <a:spLocks/>
          </p:cNvSpPr>
          <p:nvPr/>
        </p:nvSpPr>
        <p:spPr>
          <a:xfrm>
            <a:off x="535171" y="1093311"/>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During the 88th legislative session, SB 2124 was passed, which added that each school district and open-enrollment charter school should develop an advanced mathematics program for middle school students that is designed to enable those students to enroll in Algebra I in eighth grade. (Texas Administrative Code (TAC) §74.2101)</a:t>
            </a:r>
          </a:p>
          <a:p>
            <a:pPr>
              <a:buClr>
                <a:srgbClr val="F47F42"/>
              </a:buClr>
            </a:pPr>
            <a:r>
              <a:rPr lang="en-US" dirty="0">
                <a:solidFill>
                  <a:srgbClr val="1482C5"/>
                </a:solidFill>
                <a:latin typeface="Aptos" panose="020B0004020202020204" pitchFamily="34" charset="0"/>
              </a:rPr>
              <a:t>One new descriptor will be added to the </a:t>
            </a:r>
            <a:r>
              <a:rPr lang="en-US" dirty="0">
                <a:solidFill>
                  <a:srgbClr val="F47F42"/>
                </a:solidFill>
                <a:latin typeface="Aptos" panose="020B0004020202020204" pitchFamily="34" charset="0"/>
              </a:rPr>
              <a:t>StudentCharacteristic</a:t>
            </a:r>
            <a:r>
              <a:rPr lang="en-US" dirty="0">
                <a:solidFill>
                  <a:srgbClr val="1482C5"/>
                </a:solidFill>
                <a:latin typeface="Aptos" panose="020B0004020202020204" pitchFamily="34" charset="0"/>
              </a:rPr>
              <a:t> (C344) descriptor table to collect in the </a:t>
            </a:r>
            <a:r>
              <a:rPr lang="en-US" dirty="0">
                <a:solidFill>
                  <a:srgbClr val="F47F42"/>
                </a:solidFill>
                <a:latin typeface="Aptos" panose="020B0004020202020204" pitchFamily="34" charset="0"/>
              </a:rPr>
              <a:t>PEIMS Fall Submission </a:t>
            </a:r>
            <a:r>
              <a:rPr lang="en-US" dirty="0">
                <a:solidFill>
                  <a:srgbClr val="1482C5"/>
                </a:solidFill>
                <a:latin typeface="Aptos" panose="020B0004020202020204" pitchFamily="34" charset="0"/>
              </a:rPr>
              <a:t>if a student is enrolled in an advanced mathematics program.</a:t>
            </a:r>
          </a:p>
          <a:p>
            <a:pPr>
              <a:buClr>
                <a:srgbClr val="F47F42"/>
              </a:buClr>
            </a:pPr>
            <a:r>
              <a:rPr lang="en-US" dirty="0">
                <a:solidFill>
                  <a:srgbClr val="1482C5"/>
                </a:solidFill>
                <a:latin typeface="Aptos" panose="020B0004020202020204" pitchFamily="34" charset="0"/>
              </a:rPr>
              <a:t>A student should remain coded with the </a:t>
            </a:r>
            <a:r>
              <a:rPr lang="en-US" dirty="0">
                <a:solidFill>
                  <a:srgbClr val="F47F42"/>
                </a:solidFill>
                <a:latin typeface="Aptos" panose="020B0004020202020204" pitchFamily="34" charset="0"/>
              </a:rPr>
              <a:t>StudentCharacteristic</a:t>
            </a:r>
            <a:r>
              <a:rPr lang="en-US" dirty="0">
                <a:solidFill>
                  <a:srgbClr val="1482C5"/>
                </a:solidFill>
                <a:latin typeface="Aptos" panose="020B0004020202020204" pitchFamily="34" charset="0"/>
              </a:rPr>
              <a:t> “</a:t>
            </a:r>
            <a:r>
              <a:rPr lang="en-US" dirty="0">
                <a:solidFill>
                  <a:srgbClr val="F47F42"/>
                </a:solidFill>
                <a:latin typeface="Aptos" panose="020B0004020202020204" pitchFamily="34" charset="0"/>
              </a:rPr>
              <a:t>24</a:t>
            </a:r>
            <a:r>
              <a:rPr lang="en-US" dirty="0">
                <a:solidFill>
                  <a:srgbClr val="1482C5"/>
                </a:solidFill>
                <a:latin typeface="Aptos" panose="020B0004020202020204" pitchFamily="34" charset="0"/>
              </a:rPr>
              <a:t>” until they are no longer enrolled in a Middle School Advanced Mathematics course and upon enrolling in the ninth grade.</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FD827B2B-84AA-B8F4-1190-02E0410B81BF}"/>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D897847-40C9-5249-1FBB-27EA1BAB5213}"/>
              </a:ext>
            </a:extLst>
          </p:cNvPr>
          <p:cNvSpPr>
            <a:spLocks noGrp="1"/>
          </p:cNvSpPr>
          <p:nvPr>
            <p:ph type="sldNum" sz="quarter" idx="4"/>
          </p:nvPr>
        </p:nvSpPr>
        <p:spPr/>
        <p:txBody>
          <a:bodyPr/>
          <a:lstStyle/>
          <a:p>
            <a:fld id="{69C126A4-BD19-47E2-8A0E-0DE1B9D8C925}" type="slidenum">
              <a:rPr lang="en-US" smtClean="0"/>
              <a:pPr/>
              <a:t>4</a:t>
            </a:fld>
            <a:endParaRPr lang="en-US"/>
          </a:p>
        </p:txBody>
      </p:sp>
    </p:spTree>
    <p:extLst>
      <p:ext uri="{BB962C8B-B14F-4D97-AF65-F5344CB8AC3E}">
        <p14:creationId xmlns:p14="http://schemas.microsoft.com/office/powerpoint/2010/main" val="3157682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6A2B5-469E-C3A6-F98B-0240432A1A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D7796EC-8F98-8C17-0093-68F97C874AE7}"/>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Sunset – Advanced Technical Credit </a:t>
            </a:r>
            <a:endParaRPr lang="en-US" b="1" dirty="0">
              <a:solidFill>
                <a:srgbClr val="1482C5"/>
              </a:solidFill>
              <a:latin typeface="Aptos" panose="020B0004020202020204" pitchFamily="34" charset="0"/>
            </a:endParaRPr>
          </a:p>
        </p:txBody>
      </p:sp>
      <p:pic>
        <p:nvPicPr>
          <p:cNvPr id="9" name="Picture 8" descr="Screenshot of the ATC Indicator being sunset.">
            <a:extLst>
              <a:ext uri="{FF2B5EF4-FFF2-40B4-BE49-F238E27FC236}">
                <a16:creationId xmlns:a16="http://schemas.microsoft.com/office/drawing/2014/main" id="{AA37A459-D8A4-6085-C5EC-9721DC812A1B}"/>
              </a:ext>
            </a:extLst>
          </p:cNvPr>
          <p:cNvPicPr>
            <a:picLocks noChangeAspect="1"/>
          </p:cNvPicPr>
          <p:nvPr/>
        </p:nvPicPr>
        <p:blipFill>
          <a:blip r:embed="rId2"/>
          <a:stretch>
            <a:fillRect/>
          </a:stretch>
        </p:blipFill>
        <p:spPr>
          <a:xfrm>
            <a:off x="3353968" y="1585831"/>
            <a:ext cx="5484061" cy="3345583"/>
          </a:xfrm>
          <a:prstGeom prst="rect">
            <a:avLst/>
          </a:prstGeom>
        </p:spPr>
      </p:pic>
      <p:sp>
        <p:nvSpPr>
          <p:cNvPr id="4" name="Slide Number Placeholder 3">
            <a:extLst>
              <a:ext uri="{FF2B5EF4-FFF2-40B4-BE49-F238E27FC236}">
                <a16:creationId xmlns:a16="http://schemas.microsoft.com/office/drawing/2014/main" id="{971DBFDF-225C-4C93-CB0A-22D2C202834E}"/>
              </a:ext>
            </a:extLst>
          </p:cNvPr>
          <p:cNvSpPr>
            <a:spLocks noGrp="1"/>
          </p:cNvSpPr>
          <p:nvPr>
            <p:ph type="sldNum" sz="quarter" idx="4"/>
          </p:nvPr>
        </p:nvSpPr>
        <p:spPr/>
        <p:txBody>
          <a:bodyPr/>
          <a:lstStyle/>
          <a:p>
            <a:fld id="{69C126A4-BD19-47E2-8A0E-0DE1B9D8C925}" type="slidenum">
              <a:rPr lang="en-US" smtClean="0"/>
              <a:pPr/>
              <a:t>40</a:t>
            </a:fld>
            <a:endParaRPr lang="en-US"/>
          </a:p>
        </p:txBody>
      </p:sp>
    </p:spTree>
    <p:extLst>
      <p:ext uri="{BB962C8B-B14F-4D97-AF65-F5344CB8AC3E}">
        <p14:creationId xmlns:p14="http://schemas.microsoft.com/office/powerpoint/2010/main" val="3703410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9A3CA-4BB0-A538-6A58-34AC828BAA5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A397D8-E7FC-7701-C33F-D9CE83F61CCB}"/>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ATC Data Element</a:t>
            </a:r>
            <a:endParaRPr lang="en-US" b="1" dirty="0">
              <a:solidFill>
                <a:srgbClr val="1482C5"/>
              </a:solidFill>
              <a:latin typeface="Aptos" panose="020B0004020202020204" pitchFamily="34" charset="0"/>
            </a:endParaRPr>
          </a:p>
        </p:txBody>
      </p:sp>
      <p:pic>
        <p:nvPicPr>
          <p:cNvPr id="8" name="Picture 7" descr="Screenshot of the course transcript entity where the ATC Indicator is being sunset.">
            <a:extLst>
              <a:ext uri="{FF2B5EF4-FFF2-40B4-BE49-F238E27FC236}">
                <a16:creationId xmlns:a16="http://schemas.microsoft.com/office/drawing/2014/main" id="{E6465FCD-8091-C046-6BB3-6B6723994153}"/>
              </a:ext>
            </a:extLst>
          </p:cNvPr>
          <p:cNvPicPr>
            <a:picLocks noChangeAspect="1"/>
          </p:cNvPicPr>
          <p:nvPr/>
        </p:nvPicPr>
        <p:blipFill>
          <a:blip r:embed="rId2"/>
          <a:stretch>
            <a:fillRect/>
          </a:stretch>
        </p:blipFill>
        <p:spPr>
          <a:xfrm>
            <a:off x="2283274" y="1015717"/>
            <a:ext cx="7202734" cy="2842069"/>
          </a:xfrm>
          <a:prstGeom prst="rect">
            <a:avLst/>
          </a:prstGeom>
        </p:spPr>
      </p:pic>
      <p:pic>
        <p:nvPicPr>
          <p:cNvPr id="7" name="Picture 6" descr="Screenshot of the course transcript entity data element reporting requirements.">
            <a:extLst>
              <a:ext uri="{FF2B5EF4-FFF2-40B4-BE49-F238E27FC236}">
                <a16:creationId xmlns:a16="http://schemas.microsoft.com/office/drawing/2014/main" id="{0F5F3831-3262-A5F5-5ABA-5F84C498335C}"/>
              </a:ext>
            </a:extLst>
          </p:cNvPr>
          <p:cNvPicPr>
            <a:picLocks noChangeAspect="1"/>
          </p:cNvPicPr>
          <p:nvPr/>
        </p:nvPicPr>
        <p:blipFill>
          <a:blip r:embed="rId3"/>
          <a:stretch>
            <a:fillRect/>
          </a:stretch>
        </p:blipFill>
        <p:spPr>
          <a:xfrm>
            <a:off x="2071916" y="4158562"/>
            <a:ext cx="7625450" cy="1424417"/>
          </a:xfrm>
          <a:prstGeom prst="rect">
            <a:avLst/>
          </a:prstGeom>
        </p:spPr>
      </p:pic>
      <p:sp>
        <p:nvSpPr>
          <p:cNvPr id="4" name="Slide Number Placeholder 3">
            <a:extLst>
              <a:ext uri="{FF2B5EF4-FFF2-40B4-BE49-F238E27FC236}">
                <a16:creationId xmlns:a16="http://schemas.microsoft.com/office/drawing/2014/main" id="{B8B75BD6-729D-6494-C54D-8835D505C22B}"/>
              </a:ext>
            </a:extLst>
          </p:cNvPr>
          <p:cNvSpPr>
            <a:spLocks noGrp="1"/>
          </p:cNvSpPr>
          <p:nvPr>
            <p:ph type="sldNum" sz="quarter" idx="4"/>
          </p:nvPr>
        </p:nvSpPr>
        <p:spPr/>
        <p:txBody>
          <a:bodyPr/>
          <a:lstStyle/>
          <a:p>
            <a:fld id="{69C126A4-BD19-47E2-8A0E-0DE1B9D8C925}" type="slidenum">
              <a:rPr lang="en-US" smtClean="0"/>
              <a:pPr/>
              <a:t>41</a:t>
            </a:fld>
            <a:endParaRPr lang="en-US"/>
          </a:p>
        </p:txBody>
      </p:sp>
    </p:spTree>
    <p:extLst>
      <p:ext uri="{BB962C8B-B14F-4D97-AF65-F5344CB8AC3E}">
        <p14:creationId xmlns:p14="http://schemas.microsoft.com/office/powerpoint/2010/main" val="154186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F78FD-EA81-B419-3B00-05F503980E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EB83B5-7655-7615-7C27-76D327739239}"/>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ATC Data Validations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E134201E-2FA5-3C81-5D8C-E0586A10E57B}"/>
              </a:ext>
            </a:extLst>
          </p:cNvPr>
          <p:cNvSpPr txBox="1">
            <a:spLocks/>
          </p:cNvSpPr>
          <p:nvPr/>
        </p:nvSpPr>
        <p:spPr>
          <a:xfrm>
            <a:off x="535170" y="1142839"/>
            <a:ext cx="11275829" cy="96010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removed</a:t>
            </a:r>
            <a:r>
              <a:rPr lang="en-US" dirty="0">
                <a:solidFill>
                  <a:srgbClr val="1482C5"/>
                </a:solidFill>
                <a:latin typeface="Aptos" panose="020B0004020202020204" pitchFamily="34" charset="0"/>
              </a:rPr>
              <a:t> from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a:t>
            </a:r>
            <a:r>
              <a:rPr lang="en-US" dirty="0">
                <a:solidFill>
                  <a:srgbClr val="1482C5"/>
                </a:solidFill>
                <a:latin typeface="Aptos" panose="020B0004020202020204" pitchFamily="34" charset="0"/>
              </a:rPr>
              <a:t>:</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6" name="Picture 5" descr="Data validation 43415-0034">
            <a:extLst>
              <a:ext uri="{FF2B5EF4-FFF2-40B4-BE49-F238E27FC236}">
                <a16:creationId xmlns:a16="http://schemas.microsoft.com/office/drawing/2014/main" id="{876F85D1-57F9-96DA-9C3F-B09778354A2C}"/>
              </a:ext>
            </a:extLst>
          </p:cNvPr>
          <p:cNvPicPr>
            <a:picLocks noChangeAspect="1"/>
          </p:cNvPicPr>
          <p:nvPr/>
        </p:nvPicPr>
        <p:blipFill>
          <a:blip r:embed="rId2"/>
          <a:stretch>
            <a:fillRect/>
          </a:stretch>
        </p:blipFill>
        <p:spPr>
          <a:xfrm>
            <a:off x="535170" y="2387836"/>
            <a:ext cx="11132664" cy="960106"/>
          </a:xfrm>
          <a:prstGeom prst="rect">
            <a:avLst/>
          </a:prstGeom>
        </p:spPr>
      </p:pic>
      <p:pic>
        <p:nvPicPr>
          <p:cNvPr id="8" name="Picture 7" descr="Data Validation43415-0035">
            <a:extLst>
              <a:ext uri="{FF2B5EF4-FFF2-40B4-BE49-F238E27FC236}">
                <a16:creationId xmlns:a16="http://schemas.microsoft.com/office/drawing/2014/main" id="{C0524E47-E658-ED0B-6076-3B2AA843AA01}"/>
              </a:ext>
            </a:extLst>
          </p:cNvPr>
          <p:cNvPicPr>
            <a:picLocks noChangeAspect="1"/>
          </p:cNvPicPr>
          <p:nvPr/>
        </p:nvPicPr>
        <p:blipFill>
          <a:blip r:embed="rId3"/>
          <a:stretch>
            <a:fillRect/>
          </a:stretch>
        </p:blipFill>
        <p:spPr>
          <a:xfrm>
            <a:off x="535170" y="4159793"/>
            <a:ext cx="11137392" cy="961171"/>
          </a:xfrm>
          <a:prstGeom prst="rect">
            <a:avLst/>
          </a:prstGeom>
        </p:spPr>
      </p:pic>
      <p:sp>
        <p:nvSpPr>
          <p:cNvPr id="4" name="Slide Number Placeholder 3">
            <a:extLst>
              <a:ext uri="{FF2B5EF4-FFF2-40B4-BE49-F238E27FC236}">
                <a16:creationId xmlns:a16="http://schemas.microsoft.com/office/drawing/2014/main" id="{03657177-FF05-83D5-F05B-8EDC7E6DDBAB}"/>
              </a:ext>
            </a:extLst>
          </p:cNvPr>
          <p:cNvSpPr>
            <a:spLocks noGrp="1"/>
          </p:cNvSpPr>
          <p:nvPr>
            <p:ph type="sldNum" sz="quarter" idx="4"/>
          </p:nvPr>
        </p:nvSpPr>
        <p:spPr/>
        <p:txBody>
          <a:bodyPr/>
          <a:lstStyle/>
          <a:p>
            <a:fld id="{69C126A4-BD19-47E2-8A0E-0DE1B9D8C925}" type="slidenum">
              <a:rPr lang="en-US" smtClean="0"/>
              <a:pPr/>
              <a:t>42</a:t>
            </a:fld>
            <a:endParaRPr lang="en-US"/>
          </a:p>
        </p:txBody>
      </p:sp>
    </p:spTree>
    <p:extLst>
      <p:ext uri="{BB962C8B-B14F-4D97-AF65-F5344CB8AC3E}">
        <p14:creationId xmlns:p14="http://schemas.microsoft.com/office/powerpoint/2010/main" val="38746696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EEB60-E68C-CD15-FEDF-299A3020CBC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DB8067-F72A-FA86-3598-D14A67DEE6F7}"/>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ATC Reports – Summer Submission</a:t>
            </a:r>
            <a:endParaRPr lang="en-US" b="1"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14B35E06-BDF2-2FEC-A459-6A80044CA3D0}"/>
              </a:ext>
            </a:extLst>
          </p:cNvPr>
          <p:cNvSpPr txBox="1">
            <a:spLocks/>
          </p:cNvSpPr>
          <p:nvPr/>
        </p:nvSpPr>
        <p:spPr>
          <a:xfrm>
            <a:off x="458084" y="1417475"/>
            <a:ext cx="11275829" cy="401976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ATCIndicator will be </a:t>
            </a:r>
            <a:r>
              <a:rPr lang="en-US" b="1" dirty="0">
                <a:solidFill>
                  <a:srgbClr val="F47F42"/>
                </a:solidFill>
                <a:latin typeface="Aptos" panose="020B0004020202020204" pitchFamily="34" charset="0"/>
              </a:rPr>
              <a:t>removed</a:t>
            </a:r>
            <a:r>
              <a:rPr lang="en-US" dirty="0">
                <a:solidFill>
                  <a:srgbClr val="1482C5"/>
                </a:solidFill>
                <a:latin typeface="Aptos" panose="020B0004020202020204" pitchFamily="34" charset="0"/>
              </a:rPr>
              <a:t> from the following </a:t>
            </a:r>
            <a:r>
              <a:rPr lang="en-US" dirty="0">
                <a:solidFill>
                  <a:srgbClr val="F47F42"/>
                </a:solidFill>
                <a:latin typeface="Aptos" panose="020B0004020202020204" pitchFamily="34" charset="0"/>
              </a:rPr>
              <a:t>PEIMS Summer Submission </a:t>
            </a:r>
            <a:r>
              <a:rPr lang="en-US" dirty="0">
                <a:solidFill>
                  <a:srgbClr val="1482C5"/>
                </a:solidFill>
                <a:latin typeface="Aptos" panose="020B0004020202020204" pitchFamily="34" charset="0"/>
              </a:rPr>
              <a:t>report:</a:t>
            </a:r>
          </a:p>
          <a:p>
            <a:pPr>
              <a:lnSpc>
                <a:spcPct val="100000"/>
              </a:lnSpc>
              <a:spcBef>
                <a:spcPts val="0"/>
              </a:spcBef>
              <a:buClr>
                <a:srgbClr val="F47F42"/>
              </a:buClr>
            </a:pPr>
            <a:r>
              <a:rPr lang="en-US" dirty="0">
                <a:solidFill>
                  <a:srgbClr val="1482C5"/>
                </a:solidFill>
                <a:latin typeface="Aptos" panose="020B0004020202020204" pitchFamily="34" charset="0"/>
              </a:rPr>
              <a:t>PDM3-133-002 – Students Completing Courses with Advanced/Dual Credit/Enrollment</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summarizes the count of students completing courses that were eligible for dual credit or advanced technical credit.</a:t>
            </a:r>
          </a:p>
          <a:p>
            <a:pPr>
              <a:lnSpc>
                <a:spcPct val="100000"/>
              </a:lnSpc>
              <a:spcBef>
                <a:spcPts val="0"/>
              </a:spcBef>
              <a:buClr>
                <a:srgbClr val="F47F42"/>
              </a:buClr>
            </a:pPr>
            <a:r>
              <a:rPr lang="en-US" dirty="0">
                <a:solidFill>
                  <a:srgbClr val="1482C5"/>
                </a:solidFill>
                <a:latin typeface="Aptos" panose="020B0004020202020204" pitchFamily="34" charset="0"/>
              </a:rPr>
              <a:t>PDM3-230-001 – Data Element Summary Report</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all data reported for TSDS PEIMS.</a:t>
            </a:r>
            <a:endParaRPr lang="en-US" sz="1800" dirty="0">
              <a:solidFill>
                <a:srgbClr val="0D6CB9"/>
              </a:solidFill>
              <a:latin typeface="Aptos" panose="020B0004020202020204" pitchFamily="34" charset="0"/>
            </a:endParaRPr>
          </a:p>
          <a:p>
            <a:pPr marL="0" indent="0">
              <a:lnSpc>
                <a:spcPct val="100000"/>
              </a:lnSpc>
              <a:spcBef>
                <a:spcPts val="0"/>
              </a:spcBef>
              <a:spcAft>
                <a:spcPts val="1200"/>
              </a:spcAft>
              <a:buClr>
                <a:srgbClr val="F16038"/>
              </a:buClr>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4" name="Slide Number Placeholder 3">
            <a:extLst>
              <a:ext uri="{FF2B5EF4-FFF2-40B4-BE49-F238E27FC236}">
                <a16:creationId xmlns:a16="http://schemas.microsoft.com/office/drawing/2014/main" id="{A7CC75AC-9E58-B8BE-BC55-C50C6748341F}"/>
              </a:ext>
            </a:extLst>
          </p:cNvPr>
          <p:cNvSpPr>
            <a:spLocks noGrp="1"/>
          </p:cNvSpPr>
          <p:nvPr>
            <p:ph type="sldNum" sz="quarter" idx="4"/>
          </p:nvPr>
        </p:nvSpPr>
        <p:spPr/>
        <p:txBody>
          <a:bodyPr/>
          <a:lstStyle/>
          <a:p>
            <a:fld id="{69C126A4-BD19-47E2-8A0E-0DE1B9D8C925}" type="slidenum">
              <a:rPr lang="en-US" smtClean="0"/>
              <a:pPr/>
              <a:t>43</a:t>
            </a:fld>
            <a:endParaRPr lang="en-US"/>
          </a:p>
        </p:txBody>
      </p:sp>
    </p:spTree>
    <p:extLst>
      <p:ext uri="{BB962C8B-B14F-4D97-AF65-F5344CB8AC3E}">
        <p14:creationId xmlns:p14="http://schemas.microsoft.com/office/powerpoint/2010/main" val="55575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26FC1-CCC0-CBE2-0720-832E9E012D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89DC7D-493D-FD37-58D7-FBD81C6A09D8}"/>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ATC Report – Extended Year Submission</a:t>
            </a:r>
            <a:endParaRPr lang="en-US" b="1"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E587D7AC-FC9C-D9DA-6D30-451AE8F32D9E}"/>
              </a:ext>
            </a:extLst>
          </p:cNvPr>
          <p:cNvSpPr txBox="1">
            <a:spLocks/>
          </p:cNvSpPr>
          <p:nvPr/>
        </p:nvSpPr>
        <p:spPr>
          <a:xfrm>
            <a:off x="458084" y="1240494"/>
            <a:ext cx="11275829" cy="327676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ATCIndicator will be </a:t>
            </a:r>
            <a:r>
              <a:rPr lang="en-US" b="1" dirty="0">
                <a:solidFill>
                  <a:srgbClr val="F47F42"/>
                </a:solidFill>
                <a:latin typeface="Aptos" panose="020B0004020202020204" pitchFamily="34" charset="0"/>
              </a:rPr>
              <a:t>removed</a:t>
            </a:r>
            <a:r>
              <a:rPr lang="en-US" dirty="0">
                <a:solidFill>
                  <a:srgbClr val="1482C5"/>
                </a:solidFill>
                <a:latin typeface="Aptos" panose="020B0004020202020204" pitchFamily="34" charset="0"/>
              </a:rPr>
              <a:t> from the following </a:t>
            </a:r>
            <a:r>
              <a:rPr lang="en-US" dirty="0">
                <a:solidFill>
                  <a:srgbClr val="F47F42"/>
                </a:solidFill>
                <a:latin typeface="Aptos" panose="020B0004020202020204" pitchFamily="34" charset="0"/>
              </a:rPr>
              <a:t>PEIMS Extended Year Submission </a:t>
            </a:r>
            <a:r>
              <a:rPr lang="en-US" dirty="0">
                <a:solidFill>
                  <a:srgbClr val="1482C5"/>
                </a:solidFill>
                <a:latin typeface="Aptos" panose="020B0004020202020204" pitchFamily="34" charset="0"/>
              </a:rPr>
              <a:t>report:</a:t>
            </a:r>
          </a:p>
          <a:p>
            <a:pPr>
              <a:lnSpc>
                <a:spcPct val="100000"/>
              </a:lnSpc>
              <a:spcBef>
                <a:spcPts val="0"/>
              </a:spcBef>
              <a:buClr>
                <a:srgbClr val="F47F42"/>
              </a:buClr>
            </a:pPr>
            <a:r>
              <a:rPr lang="en-US" dirty="0">
                <a:solidFill>
                  <a:srgbClr val="1482C5"/>
                </a:solidFill>
                <a:latin typeface="Aptos" panose="020B0004020202020204" pitchFamily="34" charset="0"/>
              </a:rPr>
              <a:t>PDM4-230-001 – Data Element Summary Report</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all data reported for TSDS PEIMS.</a:t>
            </a: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4" name="Slide Number Placeholder 3">
            <a:extLst>
              <a:ext uri="{FF2B5EF4-FFF2-40B4-BE49-F238E27FC236}">
                <a16:creationId xmlns:a16="http://schemas.microsoft.com/office/drawing/2014/main" id="{3D1C2AE4-E16C-7861-61FF-E1D023A3FCAA}"/>
              </a:ext>
            </a:extLst>
          </p:cNvPr>
          <p:cNvSpPr>
            <a:spLocks noGrp="1"/>
          </p:cNvSpPr>
          <p:nvPr>
            <p:ph type="sldNum" sz="quarter" idx="4"/>
          </p:nvPr>
        </p:nvSpPr>
        <p:spPr/>
        <p:txBody>
          <a:bodyPr/>
          <a:lstStyle/>
          <a:p>
            <a:fld id="{69C126A4-BD19-47E2-8A0E-0DE1B9D8C925}" type="slidenum">
              <a:rPr lang="en-US" smtClean="0"/>
              <a:pPr/>
              <a:t>44</a:t>
            </a:fld>
            <a:endParaRPr lang="en-US"/>
          </a:p>
        </p:txBody>
      </p:sp>
    </p:spTree>
    <p:extLst>
      <p:ext uri="{BB962C8B-B14F-4D97-AF65-F5344CB8AC3E}">
        <p14:creationId xmlns:p14="http://schemas.microsoft.com/office/powerpoint/2010/main" val="7137678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8DE24-E718-09E6-A19C-02D64670E0BD}"/>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7F896C80-20CA-1304-45C0-C2B888EA5111}"/>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OnRamps Dual Enrollment Indicator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F74392BF-B606-FA4D-C99E-9AB958F441CF}"/>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AB233A42-C3FF-2387-F8F3-14E5DC10D59D}"/>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5E842F98-B842-803B-B826-0C013686A440}"/>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OnRamps Dual Enrollment Indicator</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0E710721-D92F-6D1F-88F4-90D100137CE7}"/>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45</a:t>
            </a:fld>
            <a:endParaRPr lang="en-US"/>
          </a:p>
        </p:txBody>
      </p:sp>
    </p:spTree>
    <p:extLst>
      <p:ext uri="{BB962C8B-B14F-4D97-AF65-F5344CB8AC3E}">
        <p14:creationId xmlns:p14="http://schemas.microsoft.com/office/powerpoint/2010/main" val="5134500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6ED88-018B-4F28-8666-A8080DA2691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032ADF-700A-F148-A339-ECB9DB359BD1}"/>
              </a:ext>
            </a:extLst>
          </p:cNvPr>
          <p:cNvSpPr>
            <a:spLocks noGrp="1"/>
          </p:cNvSpPr>
          <p:nvPr>
            <p:ph type="title"/>
          </p:nvPr>
        </p:nvSpPr>
        <p:spPr>
          <a:xfrm>
            <a:off x="535171" y="141941"/>
            <a:ext cx="11121657" cy="751350"/>
          </a:xfrm>
        </p:spPr>
        <p:txBody>
          <a:bodyPr>
            <a:normAutofit/>
          </a:bodyPr>
          <a:lstStyle/>
          <a:p>
            <a:r>
              <a:rPr lang="en-US" dirty="0" err="1">
                <a:solidFill>
                  <a:srgbClr val="1482C5"/>
                </a:solidFill>
                <a:latin typeface="Aptos" panose="020B0004020202020204" pitchFamily="34" charset="0"/>
                <a:cs typeface="Calibri"/>
              </a:rPr>
              <a:t>OnRampsDualEnrollmentIndicator</a:t>
            </a:r>
            <a:endParaRPr lang="en-US" b="1" dirty="0">
              <a:solidFill>
                <a:srgbClr val="1482C5"/>
              </a:solidFill>
              <a:latin typeface="Aptos" panose="020B0004020202020204" pitchFamily="34" charset="0"/>
            </a:endParaRPr>
          </a:p>
        </p:txBody>
      </p:sp>
      <p:pic>
        <p:nvPicPr>
          <p:cNvPr id="5" name="Picture 4" descr="Screenshot of the course transcript entity showing the new data element for on ramps dual enrollment.">
            <a:extLst>
              <a:ext uri="{FF2B5EF4-FFF2-40B4-BE49-F238E27FC236}">
                <a16:creationId xmlns:a16="http://schemas.microsoft.com/office/drawing/2014/main" id="{B88788A5-B8F8-107E-FE21-270A27F10A79}"/>
              </a:ext>
            </a:extLst>
          </p:cNvPr>
          <p:cNvPicPr>
            <a:picLocks noChangeAspect="1"/>
          </p:cNvPicPr>
          <p:nvPr/>
        </p:nvPicPr>
        <p:blipFill>
          <a:blip r:embed="rId2"/>
          <a:stretch>
            <a:fillRect/>
          </a:stretch>
        </p:blipFill>
        <p:spPr>
          <a:xfrm>
            <a:off x="198265" y="2230426"/>
            <a:ext cx="5299375" cy="2068505"/>
          </a:xfrm>
          <a:prstGeom prst="rect">
            <a:avLst/>
          </a:prstGeom>
        </p:spPr>
      </p:pic>
      <p:pic>
        <p:nvPicPr>
          <p:cNvPr id="6" name="Picture 5" descr="Screenshot of the data element reporting requirements for on ramps dual enrollment.">
            <a:extLst>
              <a:ext uri="{FF2B5EF4-FFF2-40B4-BE49-F238E27FC236}">
                <a16:creationId xmlns:a16="http://schemas.microsoft.com/office/drawing/2014/main" id="{857DE21C-1320-F4EF-5B72-1C3699612F2B}"/>
              </a:ext>
            </a:extLst>
          </p:cNvPr>
          <p:cNvPicPr>
            <a:picLocks noChangeAspect="1"/>
          </p:cNvPicPr>
          <p:nvPr/>
        </p:nvPicPr>
        <p:blipFill>
          <a:blip r:embed="rId3"/>
          <a:stretch>
            <a:fillRect/>
          </a:stretch>
        </p:blipFill>
        <p:spPr>
          <a:xfrm>
            <a:off x="5664242" y="1589093"/>
            <a:ext cx="6329493" cy="3351169"/>
          </a:xfrm>
          <a:prstGeom prst="rect">
            <a:avLst/>
          </a:prstGeom>
        </p:spPr>
      </p:pic>
      <p:sp>
        <p:nvSpPr>
          <p:cNvPr id="4" name="Slide Number Placeholder 3">
            <a:extLst>
              <a:ext uri="{FF2B5EF4-FFF2-40B4-BE49-F238E27FC236}">
                <a16:creationId xmlns:a16="http://schemas.microsoft.com/office/drawing/2014/main" id="{FE7E1012-3DDE-4504-B5F1-0A7F5B9B3F77}"/>
              </a:ext>
            </a:extLst>
          </p:cNvPr>
          <p:cNvSpPr>
            <a:spLocks noGrp="1"/>
          </p:cNvSpPr>
          <p:nvPr>
            <p:ph type="sldNum" sz="quarter" idx="4"/>
          </p:nvPr>
        </p:nvSpPr>
        <p:spPr/>
        <p:txBody>
          <a:bodyPr/>
          <a:lstStyle/>
          <a:p>
            <a:fld id="{69C126A4-BD19-47E2-8A0E-0DE1B9D8C925}" type="slidenum">
              <a:rPr lang="en-US" smtClean="0"/>
              <a:pPr/>
              <a:t>46</a:t>
            </a:fld>
            <a:endParaRPr lang="en-US"/>
          </a:p>
        </p:txBody>
      </p:sp>
    </p:spTree>
    <p:extLst>
      <p:ext uri="{BB962C8B-B14F-4D97-AF65-F5344CB8AC3E}">
        <p14:creationId xmlns:p14="http://schemas.microsoft.com/office/powerpoint/2010/main" val="30419417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A2C61-0E91-4FEE-0876-4B5A29FA45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6EAC80-C2CC-C094-92FC-D7F704203B60}"/>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OnRampsDualEnrollmentIndicator</a:t>
            </a:r>
            <a:r>
              <a:rPr lang="en-US" b="1" dirty="0">
                <a:solidFill>
                  <a:srgbClr val="1482C5"/>
                </a:solidFill>
                <a:latin typeface="Aptos" panose="020B0004020202020204" pitchFamily="34" charset="0"/>
                <a:cs typeface="Calibri"/>
              </a:rPr>
              <a:t> Data Element</a:t>
            </a:r>
            <a:endParaRPr lang="en-US" b="1" dirty="0">
              <a:solidFill>
                <a:srgbClr val="1482C5"/>
              </a:solidFill>
              <a:latin typeface="Aptos" panose="020B0004020202020204" pitchFamily="34" charset="0"/>
            </a:endParaRPr>
          </a:p>
        </p:txBody>
      </p:sp>
      <p:pic>
        <p:nvPicPr>
          <p:cNvPr id="5" name="Picture 4" descr="On Ramps Dual Enrollment Indicator data element definition.">
            <a:extLst>
              <a:ext uri="{FF2B5EF4-FFF2-40B4-BE49-F238E27FC236}">
                <a16:creationId xmlns:a16="http://schemas.microsoft.com/office/drawing/2014/main" id="{6BDA2702-6305-0C56-810F-5A1C0972317F}"/>
              </a:ext>
            </a:extLst>
          </p:cNvPr>
          <p:cNvPicPr>
            <a:picLocks noChangeAspect="1"/>
          </p:cNvPicPr>
          <p:nvPr/>
        </p:nvPicPr>
        <p:blipFill>
          <a:blip r:embed="rId2"/>
          <a:stretch>
            <a:fillRect/>
          </a:stretch>
        </p:blipFill>
        <p:spPr>
          <a:xfrm>
            <a:off x="2612230" y="1298721"/>
            <a:ext cx="6967540" cy="4260558"/>
          </a:xfrm>
          <a:prstGeom prst="rect">
            <a:avLst/>
          </a:prstGeom>
        </p:spPr>
      </p:pic>
      <p:sp>
        <p:nvSpPr>
          <p:cNvPr id="4" name="Slide Number Placeholder 3">
            <a:extLst>
              <a:ext uri="{FF2B5EF4-FFF2-40B4-BE49-F238E27FC236}">
                <a16:creationId xmlns:a16="http://schemas.microsoft.com/office/drawing/2014/main" id="{889DD7AD-0325-5554-DEF0-14A33D491FE3}"/>
              </a:ext>
            </a:extLst>
          </p:cNvPr>
          <p:cNvSpPr>
            <a:spLocks noGrp="1"/>
          </p:cNvSpPr>
          <p:nvPr>
            <p:ph type="sldNum" sz="quarter" idx="4"/>
          </p:nvPr>
        </p:nvSpPr>
        <p:spPr/>
        <p:txBody>
          <a:bodyPr/>
          <a:lstStyle/>
          <a:p>
            <a:fld id="{69C126A4-BD19-47E2-8A0E-0DE1B9D8C925}" type="slidenum">
              <a:rPr lang="en-US" smtClean="0"/>
              <a:pPr/>
              <a:t>47</a:t>
            </a:fld>
            <a:endParaRPr lang="en-US"/>
          </a:p>
        </p:txBody>
      </p:sp>
    </p:spTree>
    <p:extLst>
      <p:ext uri="{BB962C8B-B14F-4D97-AF65-F5344CB8AC3E}">
        <p14:creationId xmlns:p14="http://schemas.microsoft.com/office/powerpoint/2010/main" val="3904036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41C5B-8131-3B08-798F-30A0BC364E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5C3DD7-DF01-8C35-42CA-793A61732AAF}"/>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OnRamps Data Validation</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F56455C2-2439-3D63-AAEA-36D7D0F7DFCA}"/>
              </a:ext>
            </a:extLst>
          </p:cNvPr>
          <p:cNvSpPr txBox="1">
            <a:spLocks/>
          </p:cNvSpPr>
          <p:nvPr/>
        </p:nvSpPr>
        <p:spPr>
          <a:xfrm>
            <a:off x="535170" y="1142839"/>
            <a:ext cx="11275829" cy="75135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revised</a:t>
            </a:r>
            <a:r>
              <a:rPr lang="en-US" dirty="0">
                <a:solidFill>
                  <a:srgbClr val="1482C5"/>
                </a:solidFill>
                <a:latin typeface="Aptos" panose="020B0004020202020204" pitchFamily="34" charset="0"/>
              </a:rPr>
              <a:t> in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12" name="Content Placeholder 3">
            <a:extLst>
              <a:ext uri="{FF2B5EF4-FFF2-40B4-BE49-F238E27FC236}">
                <a16:creationId xmlns:a16="http://schemas.microsoft.com/office/drawing/2014/main" id="{62AF1E85-F774-008C-1FAA-9CFABCDF700B}"/>
              </a:ext>
            </a:extLst>
          </p:cNvPr>
          <p:cNvSpPr txBox="1">
            <a:spLocks/>
          </p:cNvSpPr>
          <p:nvPr/>
        </p:nvSpPr>
        <p:spPr>
          <a:xfrm>
            <a:off x="712150" y="2143737"/>
            <a:ext cx="2814085" cy="228686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F47F42"/>
              </a:buClr>
            </a:pPr>
            <a:r>
              <a:rPr lang="en-US" dirty="0">
                <a:solidFill>
                  <a:srgbClr val="1482C5"/>
                </a:solidFill>
                <a:latin typeface="Aptos" panose="020B0004020202020204" pitchFamily="34" charset="0"/>
              </a:rPr>
              <a:t>43415-0037</a:t>
            </a:r>
          </a:p>
          <a:p>
            <a:pPr>
              <a:lnSpc>
                <a:spcPct val="100000"/>
              </a:lnSpc>
              <a:spcBef>
                <a:spcPts val="0"/>
              </a:spcBef>
              <a:buClr>
                <a:srgbClr val="F47F42"/>
              </a:buClr>
            </a:pPr>
            <a:r>
              <a:rPr lang="en-US" dirty="0">
                <a:solidFill>
                  <a:srgbClr val="1482C5"/>
                </a:solidFill>
                <a:latin typeface="Aptos" panose="020B0004020202020204" pitchFamily="34" charset="0"/>
              </a:rPr>
              <a:t>43415-0050</a:t>
            </a:r>
          </a:p>
          <a:p>
            <a:pPr>
              <a:lnSpc>
                <a:spcPct val="100000"/>
              </a:lnSpc>
              <a:spcBef>
                <a:spcPts val="0"/>
              </a:spcBef>
              <a:buClr>
                <a:srgbClr val="F47F42"/>
              </a:buClr>
            </a:pPr>
            <a:r>
              <a:rPr lang="en-US" dirty="0">
                <a:solidFill>
                  <a:srgbClr val="1482C5"/>
                </a:solidFill>
                <a:latin typeface="Aptos" panose="020B0004020202020204" pitchFamily="34" charset="0"/>
              </a:rPr>
              <a:t>43415-0051</a:t>
            </a:r>
          </a:p>
          <a:p>
            <a:pPr>
              <a:lnSpc>
                <a:spcPct val="100000"/>
              </a:lnSpc>
              <a:spcBef>
                <a:spcPts val="0"/>
              </a:spcBef>
              <a:buClr>
                <a:srgbClr val="F47F42"/>
              </a:buClr>
            </a:pPr>
            <a:r>
              <a:rPr lang="en-US" dirty="0">
                <a:solidFill>
                  <a:srgbClr val="1482C5"/>
                </a:solidFill>
                <a:latin typeface="Aptos" panose="020B0004020202020204" pitchFamily="34" charset="0"/>
              </a:rPr>
              <a:t>43415-0052</a:t>
            </a:r>
          </a:p>
          <a:p>
            <a:pPr>
              <a:lnSpc>
                <a:spcPct val="100000"/>
              </a:lnSpc>
              <a:spcBef>
                <a:spcPts val="0"/>
              </a:spcBef>
              <a:buClr>
                <a:srgbClr val="F47F42"/>
              </a:buClr>
            </a:pPr>
            <a:r>
              <a:rPr lang="en-US" dirty="0">
                <a:solidFill>
                  <a:srgbClr val="1482C5"/>
                </a:solidFill>
                <a:latin typeface="Aptos" panose="020B0004020202020204" pitchFamily="34" charset="0"/>
              </a:rPr>
              <a:t>43415-0057</a:t>
            </a:r>
          </a:p>
        </p:txBody>
      </p:sp>
      <p:sp>
        <p:nvSpPr>
          <p:cNvPr id="4" name="Slide Number Placeholder 3">
            <a:extLst>
              <a:ext uri="{FF2B5EF4-FFF2-40B4-BE49-F238E27FC236}">
                <a16:creationId xmlns:a16="http://schemas.microsoft.com/office/drawing/2014/main" id="{9FF94853-4FF6-0B67-EB55-32D78781BFEF}"/>
              </a:ext>
            </a:extLst>
          </p:cNvPr>
          <p:cNvSpPr>
            <a:spLocks noGrp="1"/>
          </p:cNvSpPr>
          <p:nvPr>
            <p:ph type="sldNum" sz="quarter" idx="4"/>
          </p:nvPr>
        </p:nvSpPr>
        <p:spPr/>
        <p:txBody>
          <a:bodyPr/>
          <a:lstStyle/>
          <a:p>
            <a:fld id="{69C126A4-BD19-47E2-8A0E-0DE1B9D8C925}" type="slidenum">
              <a:rPr lang="en-US" smtClean="0"/>
              <a:pPr/>
              <a:t>48</a:t>
            </a:fld>
            <a:endParaRPr lang="en-US"/>
          </a:p>
        </p:txBody>
      </p:sp>
    </p:spTree>
    <p:extLst>
      <p:ext uri="{BB962C8B-B14F-4D97-AF65-F5344CB8AC3E}">
        <p14:creationId xmlns:p14="http://schemas.microsoft.com/office/powerpoint/2010/main" val="20800185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BE5F4-F866-98E1-8520-A7B9CA0F8F8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1C17D1C-10DD-E903-F014-D74A40830D9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OnRamps Data Validation </a:t>
            </a:r>
            <a:r>
              <a:rPr lang="en-US" b="1" dirty="0">
                <a:solidFill>
                  <a:schemeClr val="bg1"/>
                </a:solidFill>
                <a:latin typeface="Aptos" panose="020B0004020202020204" pitchFamily="34" charset="0"/>
                <a:cs typeface="Calibri"/>
              </a:rPr>
              <a:t>1</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CB41ED0D-EC9D-810C-D333-A3F22407E299}"/>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added</a:t>
            </a:r>
            <a:r>
              <a:rPr lang="en-US" dirty="0">
                <a:solidFill>
                  <a:srgbClr val="1482C5"/>
                </a:solidFill>
                <a:latin typeface="Aptos" panose="020B0004020202020204" pitchFamily="34" charset="0"/>
              </a:rPr>
              <a:t> to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6" name="Picture 5" descr="Screenshot of 43415-0080">
            <a:extLst>
              <a:ext uri="{FF2B5EF4-FFF2-40B4-BE49-F238E27FC236}">
                <a16:creationId xmlns:a16="http://schemas.microsoft.com/office/drawing/2014/main" id="{9243403B-A612-FA6F-18DD-683D55E797A1}"/>
              </a:ext>
            </a:extLst>
          </p:cNvPr>
          <p:cNvPicPr>
            <a:picLocks noChangeAspect="1"/>
          </p:cNvPicPr>
          <p:nvPr/>
        </p:nvPicPr>
        <p:blipFill>
          <a:blip r:embed="rId2"/>
          <a:stretch>
            <a:fillRect/>
          </a:stretch>
        </p:blipFill>
        <p:spPr>
          <a:xfrm>
            <a:off x="566472" y="2379948"/>
            <a:ext cx="11059054" cy="960120"/>
          </a:xfrm>
          <a:prstGeom prst="rect">
            <a:avLst/>
          </a:prstGeom>
        </p:spPr>
      </p:pic>
      <p:pic>
        <p:nvPicPr>
          <p:cNvPr id="9" name="Picture 8" descr="Screenshot of 43415-0081">
            <a:extLst>
              <a:ext uri="{FF2B5EF4-FFF2-40B4-BE49-F238E27FC236}">
                <a16:creationId xmlns:a16="http://schemas.microsoft.com/office/drawing/2014/main" id="{EE064671-97C8-1D4E-B83C-329BD3FE208B}"/>
              </a:ext>
            </a:extLst>
          </p:cNvPr>
          <p:cNvPicPr>
            <a:picLocks noChangeAspect="1"/>
          </p:cNvPicPr>
          <p:nvPr/>
        </p:nvPicPr>
        <p:blipFill>
          <a:blip r:embed="rId3"/>
          <a:stretch>
            <a:fillRect/>
          </a:stretch>
        </p:blipFill>
        <p:spPr>
          <a:xfrm>
            <a:off x="566472" y="4082349"/>
            <a:ext cx="11059055" cy="960120"/>
          </a:xfrm>
          <a:prstGeom prst="rect">
            <a:avLst/>
          </a:prstGeom>
        </p:spPr>
      </p:pic>
      <p:sp>
        <p:nvSpPr>
          <p:cNvPr id="4" name="Slide Number Placeholder 3">
            <a:extLst>
              <a:ext uri="{FF2B5EF4-FFF2-40B4-BE49-F238E27FC236}">
                <a16:creationId xmlns:a16="http://schemas.microsoft.com/office/drawing/2014/main" id="{BBFBCD5F-3738-8DEB-C0EB-6644E6E49E79}"/>
              </a:ext>
            </a:extLst>
          </p:cNvPr>
          <p:cNvSpPr>
            <a:spLocks noGrp="1"/>
          </p:cNvSpPr>
          <p:nvPr>
            <p:ph type="sldNum" sz="quarter" idx="4"/>
          </p:nvPr>
        </p:nvSpPr>
        <p:spPr/>
        <p:txBody>
          <a:bodyPr/>
          <a:lstStyle/>
          <a:p>
            <a:fld id="{69C126A4-BD19-47E2-8A0E-0DE1B9D8C925}" type="slidenum">
              <a:rPr lang="en-US" smtClean="0"/>
              <a:pPr/>
              <a:t>49</a:t>
            </a:fld>
            <a:endParaRPr lang="en-US"/>
          </a:p>
        </p:txBody>
      </p:sp>
    </p:spTree>
    <p:extLst>
      <p:ext uri="{BB962C8B-B14F-4D97-AF65-F5344CB8AC3E}">
        <p14:creationId xmlns:p14="http://schemas.microsoft.com/office/powerpoint/2010/main" val="2023276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B6A32-00C4-56C0-B3CF-F837D6339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8FA3F1-F774-CA5D-1EA8-FFF3E6526D56}"/>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MS Advanced Math CourseCodes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8A755992-E8B9-1B46-3E0F-AE98DCD06B1F}"/>
              </a:ext>
            </a:extLst>
          </p:cNvPr>
          <p:cNvSpPr txBox="1">
            <a:spLocks/>
          </p:cNvSpPr>
          <p:nvPr/>
        </p:nvSpPr>
        <p:spPr>
          <a:xfrm>
            <a:off x="535170" y="1142839"/>
            <a:ext cx="11275829" cy="1128723"/>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CourseCodes</a:t>
            </a:r>
            <a:r>
              <a:rPr lang="en-US" dirty="0">
                <a:solidFill>
                  <a:srgbClr val="1482C5"/>
                </a:solidFill>
                <a:latin typeface="Aptos" panose="020B0004020202020204" pitchFamily="34" charset="0"/>
              </a:rPr>
              <a:t> have been added </a:t>
            </a:r>
            <a:r>
              <a:rPr lang="en-US">
                <a:solidFill>
                  <a:srgbClr val="1482C5"/>
                </a:solidFill>
                <a:latin typeface="Aptos" panose="020B0004020202020204" pitchFamily="34" charset="0"/>
              </a:rPr>
              <a:t>for a student </a:t>
            </a:r>
            <a:r>
              <a:rPr lang="en-US" dirty="0">
                <a:solidFill>
                  <a:srgbClr val="1482C5"/>
                </a:solidFill>
                <a:latin typeface="Aptos" panose="020B0004020202020204" pitchFamily="34" charset="0"/>
              </a:rPr>
              <a:t>participating in the Middle School Advanced Math program:</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8" name="Picture 7" descr="Screenshot from the Texas Education Data Standards with a listing of the middle school advanced math course codes.">
            <a:extLst>
              <a:ext uri="{FF2B5EF4-FFF2-40B4-BE49-F238E27FC236}">
                <a16:creationId xmlns:a16="http://schemas.microsoft.com/office/drawing/2014/main" id="{82E15B75-F301-4DA6-5466-0AEBEC9442E4}"/>
              </a:ext>
            </a:extLst>
          </p:cNvPr>
          <p:cNvPicPr>
            <a:picLocks noChangeAspect="1"/>
          </p:cNvPicPr>
          <p:nvPr/>
        </p:nvPicPr>
        <p:blipFill>
          <a:blip r:embed="rId2"/>
          <a:stretch>
            <a:fillRect/>
          </a:stretch>
        </p:blipFill>
        <p:spPr>
          <a:xfrm>
            <a:off x="1812569" y="2507187"/>
            <a:ext cx="8566860" cy="2979213"/>
          </a:xfrm>
          <a:prstGeom prst="rect">
            <a:avLst/>
          </a:prstGeom>
        </p:spPr>
      </p:pic>
      <p:sp>
        <p:nvSpPr>
          <p:cNvPr id="5" name="TextBox 4">
            <a:extLst>
              <a:ext uri="{FF2B5EF4-FFF2-40B4-BE49-F238E27FC236}">
                <a16:creationId xmlns:a16="http://schemas.microsoft.com/office/drawing/2014/main" id="{78FF5911-F5C8-921E-9822-14C2CEAA8B93}"/>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3"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0B048C04-8E2F-0079-FCEA-501A6B4E48AD}"/>
              </a:ext>
            </a:extLst>
          </p:cNvPr>
          <p:cNvSpPr>
            <a:spLocks noGrp="1"/>
          </p:cNvSpPr>
          <p:nvPr>
            <p:ph type="sldNum" sz="quarter" idx="4"/>
          </p:nvPr>
        </p:nvSpPr>
        <p:spPr/>
        <p:txBody>
          <a:bodyPr/>
          <a:lstStyle/>
          <a:p>
            <a:fld id="{69C126A4-BD19-47E2-8A0E-0DE1B9D8C925}" type="slidenum">
              <a:rPr lang="en-US" smtClean="0"/>
              <a:pPr/>
              <a:t>5</a:t>
            </a:fld>
            <a:endParaRPr lang="en-US"/>
          </a:p>
        </p:txBody>
      </p:sp>
    </p:spTree>
    <p:extLst>
      <p:ext uri="{BB962C8B-B14F-4D97-AF65-F5344CB8AC3E}">
        <p14:creationId xmlns:p14="http://schemas.microsoft.com/office/powerpoint/2010/main" val="3495246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3D294-2B55-412A-615A-C9430B24E69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58A3E06-2294-3D15-A0C5-CA62AACB3D0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OnRamps Reports – Summer Submission</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AC00227-A37D-0E8C-0D96-5759E174A2D9}"/>
              </a:ext>
            </a:extLst>
          </p:cNvPr>
          <p:cNvSpPr>
            <a:spLocks noGrp="1"/>
          </p:cNvSpPr>
          <p:nvPr>
            <p:ph type="sldNum" sz="quarter" idx="4"/>
          </p:nvPr>
        </p:nvSpPr>
        <p:spPr/>
        <p:txBody>
          <a:bodyPr/>
          <a:lstStyle/>
          <a:p>
            <a:fld id="{69C126A4-BD19-47E2-8A0E-0DE1B9D8C925}" type="slidenum">
              <a:rPr lang="en-US" smtClean="0"/>
              <a:pPr/>
              <a:t>50</a:t>
            </a:fld>
            <a:endParaRPr lang="en-US"/>
          </a:p>
        </p:txBody>
      </p:sp>
      <p:sp>
        <p:nvSpPr>
          <p:cNvPr id="6" name="Content Placeholder 3">
            <a:extLst>
              <a:ext uri="{FF2B5EF4-FFF2-40B4-BE49-F238E27FC236}">
                <a16:creationId xmlns:a16="http://schemas.microsoft.com/office/drawing/2014/main" id="{C4E30A0C-FFA0-4261-1237-71223476248E}"/>
              </a:ext>
            </a:extLst>
          </p:cNvPr>
          <p:cNvSpPr txBox="1">
            <a:spLocks/>
          </p:cNvSpPr>
          <p:nvPr/>
        </p:nvSpPr>
        <p:spPr>
          <a:xfrm>
            <a:off x="458084" y="1466636"/>
            <a:ext cx="11275829" cy="431473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a:t>
            </a:r>
            <a:r>
              <a:rPr lang="en-US" dirty="0" err="1">
                <a:solidFill>
                  <a:srgbClr val="F47F42"/>
                </a:solidFill>
                <a:latin typeface="Aptos" panose="020B0004020202020204" pitchFamily="34" charset="0"/>
              </a:rPr>
              <a:t>OnRampsDualEnrollmentIndicator</a:t>
            </a:r>
            <a:r>
              <a:rPr lang="en-US" dirty="0">
                <a:solidFill>
                  <a:srgbClr val="1482C5"/>
                </a:solidFill>
                <a:latin typeface="Aptos" panose="020B0004020202020204" pitchFamily="34" charset="0"/>
              </a:rPr>
              <a:t> will be </a:t>
            </a:r>
            <a:r>
              <a:rPr lang="en-US" b="1" dirty="0">
                <a:solidFill>
                  <a:srgbClr val="F47F42"/>
                </a:solidFill>
                <a:latin typeface="Aptos" panose="020B0004020202020204" pitchFamily="34" charset="0"/>
              </a:rPr>
              <a:t>added</a:t>
            </a:r>
            <a:r>
              <a:rPr lang="en-US" dirty="0">
                <a:solidFill>
                  <a:srgbClr val="1482C5"/>
                </a:solidFill>
                <a:latin typeface="Aptos" panose="020B0004020202020204" pitchFamily="34" charset="0"/>
              </a:rPr>
              <a:t> to the following </a:t>
            </a:r>
            <a:r>
              <a:rPr lang="en-US" dirty="0">
                <a:solidFill>
                  <a:srgbClr val="F47F42"/>
                </a:solidFill>
                <a:latin typeface="Aptos" panose="020B0004020202020204" pitchFamily="34" charset="0"/>
              </a:rPr>
              <a:t>PEIMS Summer Submission</a:t>
            </a:r>
            <a:r>
              <a:rPr lang="en-US" dirty="0">
                <a:solidFill>
                  <a:srgbClr val="1482C5"/>
                </a:solidFill>
                <a:latin typeface="Aptos" panose="020B0004020202020204" pitchFamily="34" charset="0"/>
              </a:rPr>
              <a:t> report:</a:t>
            </a:r>
            <a:endParaRPr lang="en-US" dirty="0">
              <a:solidFill>
                <a:srgbClr val="0D6CB9"/>
              </a:solidFill>
              <a:latin typeface="Aptos" panose="020B0004020202020204" pitchFamily="34" charset="0"/>
            </a:endParaRPr>
          </a:p>
          <a:p>
            <a:pPr>
              <a:lnSpc>
                <a:spcPct val="100000"/>
              </a:lnSpc>
              <a:spcBef>
                <a:spcPts val="0"/>
              </a:spcBef>
              <a:buClr>
                <a:srgbClr val="F47F42"/>
              </a:buClr>
            </a:pPr>
            <a:r>
              <a:rPr lang="en-US" dirty="0">
                <a:solidFill>
                  <a:srgbClr val="1482C5"/>
                </a:solidFill>
                <a:latin typeface="Aptos" panose="020B0004020202020204" pitchFamily="34" charset="0"/>
              </a:rPr>
              <a:t>PDM3-133-002 – Students Completing Courses with Advanced/Dual Credit/Enrollment</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summarizes the count of students completing courses that were eligible for dual credit or advanced technical credit.</a:t>
            </a:r>
          </a:p>
          <a:p>
            <a:pPr>
              <a:lnSpc>
                <a:spcPct val="100000"/>
              </a:lnSpc>
              <a:spcBef>
                <a:spcPts val="0"/>
              </a:spcBef>
              <a:buClr>
                <a:srgbClr val="F47F42"/>
              </a:buClr>
            </a:pPr>
            <a:r>
              <a:rPr lang="en-US" dirty="0">
                <a:solidFill>
                  <a:srgbClr val="1482C5"/>
                </a:solidFill>
                <a:latin typeface="Aptos" panose="020B0004020202020204" pitchFamily="34" charset="0"/>
              </a:rPr>
              <a:t>PDM3-230-001 – Data Element Summary Report</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all data reported for TSDS PEIMS.</a:t>
            </a:r>
            <a:endParaRPr lang="en-US" sz="1800" dirty="0">
              <a:solidFill>
                <a:srgbClr val="0D6CB9"/>
              </a:solidFill>
              <a:latin typeface="Aptos" panose="020B0004020202020204" pitchFamily="34" charset="0"/>
            </a:endParaRPr>
          </a:p>
          <a:p>
            <a:pPr marL="0" indent="0">
              <a:lnSpc>
                <a:spcPct val="100000"/>
              </a:lnSpc>
              <a:spcBef>
                <a:spcPts val="0"/>
              </a:spcBef>
              <a:spcAft>
                <a:spcPts val="1200"/>
              </a:spcAft>
              <a:buClr>
                <a:srgbClr val="F16038"/>
              </a:buClr>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29874659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A535D-8BAF-0E45-1823-BEED2F8E1E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2761C6-7F1F-A7AC-4F43-A1380B5A0DAE}"/>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OnRamps Reports – Extended Year Submission</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B1530FF-384A-D98D-F063-04EC98C24064}"/>
              </a:ext>
            </a:extLst>
          </p:cNvPr>
          <p:cNvSpPr>
            <a:spLocks noGrp="1"/>
          </p:cNvSpPr>
          <p:nvPr>
            <p:ph type="sldNum" sz="quarter" idx="4"/>
          </p:nvPr>
        </p:nvSpPr>
        <p:spPr/>
        <p:txBody>
          <a:bodyPr/>
          <a:lstStyle/>
          <a:p>
            <a:fld id="{69C126A4-BD19-47E2-8A0E-0DE1B9D8C925}" type="slidenum">
              <a:rPr lang="en-US" smtClean="0"/>
              <a:pPr/>
              <a:t>51</a:t>
            </a:fld>
            <a:endParaRPr lang="en-US"/>
          </a:p>
        </p:txBody>
      </p:sp>
      <p:sp>
        <p:nvSpPr>
          <p:cNvPr id="6" name="Content Placeholder 3">
            <a:extLst>
              <a:ext uri="{FF2B5EF4-FFF2-40B4-BE49-F238E27FC236}">
                <a16:creationId xmlns:a16="http://schemas.microsoft.com/office/drawing/2014/main" id="{E4A3B7F6-B002-5B9D-6BB4-A37A43396BC4}"/>
              </a:ext>
            </a:extLst>
          </p:cNvPr>
          <p:cNvSpPr txBox="1">
            <a:spLocks/>
          </p:cNvSpPr>
          <p:nvPr/>
        </p:nvSpPr>
        <p:spPr>
          <a:xfrm>
            <a:off x="458084" y="1240494"/>
            <a:ext cx="11275829" cy="327676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a:t>
            </a:r>
            <a:r>
              <a:rPr lang="en-US" dirty="0" err="1">
                <a:solidFill>
                  <a:srgbClr val="F47F42"/>
                </a:solidFill>
                <a:latin typeface="Aptos" panose="020B0004020202020204" pitchFamily="34" charset="0"/>
              </a:rPr>
              <a:t>OnRampsDualEnrollmentIndicator</a:t>
            </a:r>
            <a:r>
              <a:rPr lang="en-US" dirty="0">
                <a:solidFill>
                  <a:srgbClr val="1482C5"/>
                </a:solidFill>
                <a:latin typeface="Aptos" panose="020B0004020202020204" pitchFamily="34" charset="0"/>
              </a:rPr>
              <a:t> will be </a:t>
            </a:r>
            <a:r>
              <a:rPr lang="en-US" b="1" dirty="0">
                <a:solidFill>
                  <a:srgbClr val="F47F42"/>
                </a:solidFill>
                <a:latin typeface="Aptos" panose="020B0004020202020204" pitchFamily="34" charset="0"/>
              </a:rPr>
              <a:t>added</a:t>
            </a:r>
            <a:r>
              <a:rPr lang="en-US" dirty="0">
                <a:solidFill>
                  <a:srgbClr val="1482C5"/>
                </a:solidFill>
                <a:latin typeface="Aptos" panose="020B0004020202020204" pitchFamily="34" charset="0"/>
              </a:rPr>
              <a:t> to the following </a:t>
            </a:r>
            <a:r>
              <a:rPr lang="en-US" dirty="0">
                <a:solidFill>
                  <a:srgbClr val="F47F42"/>
                </a:solidFill>
                <a:latin typeface="Aptos" panose="020B0004020202020204" pitchFamily="34" charset="0"/>
              </a:rPr>
              <a:t>PEIMS Extended Year Submission</a:t>
            </a:r>
            <a:r>
              <a:rPr lang="en-US" dirty="0">
                <a:solidFill>
                  <a:srgbClr val="1482C5"/>
                </a:solidFill>
                <a:latin typeface="Aptos" panose="020B0004020202020204" pitchFamily="34" charset="0"/>
              </a:rPr>
              <a:t> reports:</a:t>
            </a:r>
            <a:endParaRPr lang="en-US" dirty="0">
              <a:solidFill>
                <a:srgbClr val="0D6CB9"/>
              </a:solidFill>
              <a:latin typeface="Aptos" panose="020B0004020202020204" pitchFamily="34" charset="0"/>
            </a:endParaRPr>
          </a:p>
          <a:p>
            <a:pPr>
              <a:lnSpc>
                <a:spcPct val="100000"/>
              </a:lnSpc>
              <a:spcBef>
                <a:spcPts val="0"/>
              </a:spcBef>
              <a:buClr>
                <a:srgbClr val="F47F42"/>
              </a:buClr>
            </a:pPr>
            <a:r>
              <a:rPr lang="en-US" dirty="0">
                <a:solidFill>
                  <a:srgbClr val="1482C5"/>
                </a:solidFill>
                <a:latin typeface="Aptos" panose="020B0004020202020204" pitchFamily="34" charset="0"/>
              </a:rPr>
              <a:t>PDM4-133-002 – Students Completing Courses with Dual Credit</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summarizes the count of students completing courses that were eligible for dual credit.</a:t>
            </a:r>
          </a:p>
          <a:p>
            <a:pPr>
              <a:lnSpc>
                <a:spcPct val="100000"/>
              </a:lnSpc>
              <a:spcBef>
                <a:spcPts val="0"/>
              </a:spcBef>
              <a:buClr>
                <a:srgbClr val="F47F42"/>
              </a:buClr>
            </a:pPr>
            <a:r>
              <a:rPr lang="en-US" dirty="0">
                <a:solidFill>
                  <a:srgbClr val="1482C5"/>
                </a:solidFill>
                <a:latin typeface="Aptos" panose="020B0004020202020204" pitchFamily="34" charset="0"/>
              </a:rPr>
              <a:t>PDM4-230-001 – Data Element Summary Report</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all data reported for TSDS PEIMS.</a:t>
            </a:r>
            <a:endParaRPr lang="en-US" sz="1200" dirty="0">
              <a:solidFill>
                <a:srgbClr val="0D6CB9"/>
              </a:solidFill>
            </a:endParaRPr>
          </a:p>
        </p:txBody>
      </p:sp>
    </p:spTree>
    <p:extLst>
      <p:ext uri="{BB962C8B-B14F-4D97-AF65-F5344CB8AC3E}">
        <p14:creationId xmlns:p14="http://schemas.microsoft.com/office/powerpoint/2010/main" val="34760088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6A21C-6933-D20A-4BC0-9DA89EBA5B29}"/>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4D3635C8-F066-A9DE-BA71-7E7147F49810}"/>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Accelerated Instruction Changes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99E08FE-1AF4-7E94-8C57-0B0587BF96B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9B9A3444-8670-F1D6-A66D-2CFB6E6F4ACC}"/>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914EB64A-5A26-2DCC-5AB3-97119C5FABF4}"/>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Accelerated Instruction Changes</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118922FB-2C8A-FB15-D52B-92FB1B03E7F6}"/>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52</a:t>
            </a:fld>
            <a:endParaRPr lang="en-US"/>
          </a:p>
        </p:txBody>
      </p:sp>
    </p:spTree>
    <p:extLst>
      <p:ext uri="{BB962C8B-B14F-4D97-AF65-F5344CB8AC3E}">
        <p14:creationId xmlns:p14="http://schemas.microsoft.com/office/powerpoint/2010/main" val="41029812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7DC4C-FF0A-0419-972A-69FBC7FAC77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9F5DA0B-B86B-3608-FDDD-789DA40B22BB}"/>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rPr>
              <a:t>AcceleratedInstructionSet Common Type</a:t>
            </a:r>
          </a:p>
        </p:txBody>
      </p:sp>
      <p:sp>
        <p:nvSpPr>
          <p:cNvPr id="2" name="Content Placeholder 3">
            <a:extLst>
              <a:ext uri="{FF2B5EF4-FFF2-40B4-BE49-F238E27FC236}">
                <a16:creationId xmlns:a16="http://schemas.microsoft.com/office/drawing/2014/main" id="{5B2718F0-E8B0-8F95-E929-56D431A620C4}"/>
              </a:ext>
            </a:extLst>
          </p:cNvPr>
          <p:cNvSpPr txBox="1">
            <a:spLocks/>
          </p:cNvSpPr>
          <p:nvPr/>
        </p:nvSpPr>
        <p:spPr>
          <a:xfrm>
            <a:off x="535170" y="1142839"/>
            <a:ext cx="11275829" cy="14118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sz="2400" dirty="0">
                <a:solidFill>
                  <a:srgbClr val="1482C5"/>
                </a:solidFill>
                <a:latin typeface="Aptos" panose="020B0004020202020204" pitchFamily="34" charset="0"/>
              </a:rPr>
              <a:t>One new data element, </a:t>
            </a:r>
            <a:r>
              <a:rPr lang="en-US" sz="2400" dirty="0" err="1">
                <a:solidFill>
                  <a:srgbClr val="F47F42"/>
                </a:solidFill>
                <a:latin typeface="Aptos" panose="020B0004020202020204" pitchFamily="34" charset="0"/>
              </a:rPr>
              <a:t>RatioWaiverListProductUsed</a:t>
            </a:r>
            <a:r>
              <a:rPr lang="en-US" sz="2400" dirty="0">
                <a:solidFill>
                  <a:srgbClr val="1482C5"/>
                </a:solidFill>
                <a:latin typeface="Aptos" panose="020B0004020202020204" pitchFamily="34" charset="0"/>
              </a:rPr>
              <a:t> (E3121), will be added to the </a:t>
            </a:r>
            <a:r>
              <a:rPr lang="en-US" sz="2400" dirty="0">
                <a:solidFill>
                  <a:srgbClr val="F47F42"/>
                </a:solidFill>
                <a:latin typeface="Aptos" panose="020B0004020202020204" pitchFamily="34" charset="0"/>
              </a:rPr>
              <a:t>AcceleratedInstructionSet</a:t>
            </a:r>
            <a:r>
              <a:rPr lang="en-US" sz="2400" dirty="0">
                <a:solidFill>
                  <a:srgbClr val="1482C5"/>
                </a:solidFill>
                <a:latin typeface="Aptos" panose="020B0004020202020204" pitchFamily="34" charset="0"/>
              </a:rPr>
              <a:t> common type in the </a:t>
            </a:r>
            <a:r>
              <a:rPr lang="en-US" sz="2400" dirty="0">
                <a:solidFill>
                  <a:srgbClr val="F47F42"/>
                </a:solidFill>
                <a:latin typeface="Aptos" panose="020B0004020202020204" pitchFamily="34" charset="0"/>
              </a:rPr>
              <a:t>StudentEducationOrganizationAssociation</a:t>
            </a:r>
            <a:r>
              <a:rPr lang="en-US" sz="2400" dirty="0">
                <a:solidFill>
                  <a:srgbClr val="1482C5"/>
                </a:solidFill>
                <a:latin typeface="Aptos" panose="020B0004020202020204" pitchFamily="34" charset="0"/>
              </a:rPr>
              <a:t> Entity and collected beginning in the </a:t>
            </a:r>
            <a:r>
              <a:rPr lang="en-US" sz="2400" dirty="0">
                <a:solidFill>
                  <a:srgbClr val="F47F42"/>
                </a:solidFill>
                <a:latin typeface="Aptos" panose="020B0004020202020204" pitchFamily="34" charset="0"/>
              </a:rPr>
              <a:t>2025-2026</a:t>
            </a:r>
            <a:r>
              <a:rPr lang="en-US" sz="2400" dirty="0">
                <a:solidFill>
                  <a:srgbClr val="1482C5"/>
                </a:solidFill>
                <a:latin typeface="Aptos" panose="020B0004020202020204" pitchFamily="34" charset="0"/>
              </a:rPr>
              <a:t> PEIMS Summer Submission.</a:t>
            </a:r>
          </a:p>
          <a:p>
            <a:pPr marL="0" indent="0">
              <a:buFont typeface="Wingdings" panose="05000000000000000000" pitchFamily="2" charset="2"/>
              <a:buNone/>
            </a:pPr>
            <a:endParaRPr lang="en-US" sz="2400" dirty="0">
              <a:solidFill>
                <a:srgbClr val="1482C5"/>
              </a:solidFill>
              <a:latin typeface="Aptos" panose="020B0004020202020204" pitchFamily="34" charset="0"/>
            </a:endParaRPr>
          </a:p>
        </p:txBody>
      </p:sp>
      <p:pic>
        <p:nvPicPr>
          <p:cNvPr id="10" name="Picture 9" descr="Screenshot of the accelerated instruction set common type.">
            <a:extLst>
              <a:ext uri="{FF2B5EF4-FFF2-40B4-BE49-F238E27FC236}">
                <a16:creationId xmlns:a16="http://schemas.microsoft.com/office/drawing/2014/main" id="{8BBCF4C2-68E3-C4B7-CE9B-3922AF3C2308}"/>
              </a:ext>
            </a:extLst>
          </p:cNvPr>
          <p:cNvPicPr>
            <a:picLocks noChangeAspect="1"/>
          </p:cNvPicPr>
          <p:nvPr/>
        </p:nvPicPr>
        <p:blipFill>
          <a:blip r:embed="rId2"/>
          <a:stretch>
            <a:fillRect/>
          </a:stretch>
        </p:blipFill>
        <p:spPr>
          <a:xfrm>
            <a:off x="1398059" y="2899942"/>
            <a:ext cx="9395881" cy="2357858"/>
          </a:xfrm>
          <a:prstGeom prst="rect">
            <a:avLst/>
          </a:prstGeom>
        </p:spPr>
      </p:pic>
      <p:sp>
        <p:nvSpPr>
          <p:cNvPr id="4" name="Slide Number Placeholder 3">
            <a:extLst>
              <a:ext uri="{FF2B5EF4-FFF2-40B4-BE49-F238E27FC236}">
                <a16:creationId xmlns:a16="http://schemas.microsoft.com/office/drawing/2014/main" id="{9EA1F3D1-BAA6-7AEB-DA50-3BB042FCD095}"/>
              </a:ext>
            </a:extLst>
          </p:cNvPr>
          <p:cNvSpPr>
            <a:spLocks noGrp="1"/>
          </p:cNvSpPr>
          <p:nvPr>
            <p:ph type="sldNum" sz="quarter" idx="4"/>
          </p:nvPr>
        </p:nvSpPr>
        <p:spPr/>
        <p:txBody>
          <a:bodyPr/>
          <a:lstStyle/>
          <a:p>
            <a:fld id="{69C126A4-BD19-47E2-8A0E-0DE1B9D8C925}" type="slidenum">
              <a:rPr lang="en-US" smtClean="0"/>
              <a:pPr/>
              <a:t>53</a:t>
            </a:fld>
            <a:endParaRPr lang="en-US"/>
          </a:p>
        </p:txBody>
      </p:sp>
    </p:spTree>
    <p:extLst>
      <p:ext uri="{BB962C8B-B14F-4D97-AF65-F5344CB8AC3E}">
        <p14:creationId xmlns:p14="http://schemas.microsoft.com/office/powerpoint/2010/main" val="20751836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602DD-1216-858A-0A6E-5BBAE9E3987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873674D-3384-2A09-DA3B-311026465909}"/>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RatioWaiverListProductUsed</a:t>
            </a:r>
            <a:r>
              <a:rPr lang="en-US" b="1" dirty="0">
                <a:solidFill>
                  <a:srgbClr val="1482C5"/>
                </a:solidFill>
                <a:latin typeface="Aptos" panose="020B0004020202020204" pitchFamily="34" charset="0"/>
                <a:cs typeface="Calibri"/>
              </a:rPr>
              <a:t> Data Element</a:t>
            </a:r>
            <a:endParaRPr lang="en-US" b="1" dirty="0">
              <a:solidFill>
                <a:srgbClr val="1482C5"/>
              </a:solidFill>
              <a:latin typeface="Aptos" panose="020B0004020202020204" pitchFamily="34" charset="0"/>
            </a:endParaRPr>
          </a:p>
        </p:txBody>
      </p:sp>
      <p:pic>
        <p:nvPicPr>
          <p:cNvPr id="8" name="Picture 7" descr="Screenshot of the ratio waiver list product used data element.">
            <a:extLst>
              <a:ext uri="{FF2B5EF4-FFF2-40B4-BE49-F238E27FC236}">
                <a16:creationId xmlns:a16="http://schemas.microsoft.com/office/drawing/2014/main" id="{6B470FB3-F413-C4AA-28FA-BDE30B9AB520}"/>
              </a:ext>
            </a:extLst>
          </p:cNvPr>
          <p:cNvPicPr>
            <a:picLocks noChangeAspect="1"/>
          </p:cNvPicPr>
          <p:nvPr/>
        </p:nvPicPr>
        <p:blipFill>
          <a:blip r:embed="rId2"/>
          <a:stretch>
            <a:fillRect/>
          </a:stretch>
        </p:blipFill>
        <p:spPr>
          <a:xfrm>
            <a:off x="2835607" y="1298448"/>
            <a:ext cx="6520783" cy="4261104"/>
          </a:xfrm>
          <a:prstGeom prst="rect">
            <a:avLst/>
          </a:prstGeom>
        </p:spPr>
      </p:pic>
      <p:sp>
        <p:nvSpPr>
          <p:cNvPr id="4" name="Slide Number Placeholder 3">
            <a:extLst>
              <a:ext uri="{FF2B5EF4-FFF2-40B4-BE49-F238E27FC236}">
                <a16:creationId xmlns:a16="http://schemas.microsoft.com/office/drawing/2014/main" id="{0EDD9C6B-8A28-AE9B-9D37-9FFD6DA623A3}"/>
              </a:ext>
            </a:extLst>
          </p:cNvPr>
          <p:cNvSpPr>
            <a:spLocks noGrp="1"/>
          </p:cNvSpPr>
          <p:nvPr>
            <p:ph type="sldNum" sz="quarter" idx="4"/>
          </p:nvPr>
        </p:nvSpPr>
        <p:spPr/>
        <p:txBody>
          <a:bodyPr/>
          <a:lstStyle/>
          <a:p>
            <a:fld id="{69C126A4-BD19-47E2-8A0E-0DE1B9D8C925}" type="slidenum">
              <a:rPr lang="en-US" smtClean="0"/>
              <a:pPr/>
              <a:t>54</a:t>
            </a:fld>
            <a:endParaRPr lang="en-US"/>
          </a:p>
        </p:txBody>
      </p:sp>
    </p:spTree>
    <p:extLst>
      <p:ext uri="{BB962C8B-B14F-4D97-AF65-F5344CB8AC3E}">
        <p14:creationId xmlns:p14="http://schemas.microsoft.com/office/powerpoint/2010/main" val="39589753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69B3F-55B5-C7D7-6542-11226E021F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D7034E-6B46-5988-6361-9A41F929EB75}"/>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RatioWaiverListProductUsed</a:t>
            </a:r>
            <a:r>
              <a:rPr lang="en-US" b="1" dirty="0">
                <a:solidFill>
                  <a:srgbClr val="1482C5"/>
                </a:solidFill>
                <a:latin typeface="Aptos" panose="020B0004020202020204" pitchFamily="34" charset="0"/>
                <a:cs typeface="Calibri"/>
              </a:rPr>
              <a:t> Data Validation</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34D6A2DB-DCE0-9520-856F-3C865B220A0C}"/>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PEIMS Summer Submission </a:t>
            </a:r>
            <a:r>
              <a:rPr lang="en-US" dirty="0">
                <a:solidFill>
                  <a:srgbClr val="1482C5"/>
                </a:solidFill>
                <a:latin typeface="Aptos" panose="020B0004020202020204" pitchFamily="34" charset="0"/>
              </a:rPr>
              <a:t>data validations will be </a:t>
            </a:r>
            <a:r>
              <a:rPr lang="en-US" b="1" dirty="0">
                <a:solidFill>
                  <a:srgbClr val="F47F42"/>
                </a:solidFill>
                <a:latin typeface="Aptos" panose="020B0004020202020204" pitchFamily="34" charset="0"/>
              </a:rPr>
              <a:t>revised</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7" name="Picture 6" descr="Screenshot of rules that will be revised.">
            <a:extLst>
              <a:ext uri="{FF2B5EF4-FFF2-40B4-BE49-F238E27FC236}">
                <a16:creationId xmlns:a16="http://schemas.microsoft.com/office/drawing/2014/main" id="{61FB8D58-BAD1-5727-084E-1FF3EDBC8548}"/>
              </a:ext>
            </a:extLst>
          </p:cNvPr>
          <p:cNvPicPr>
            <a:picLocks noChangeAspect="1"/>
          </p:cNvPicPr>
          <p:nvPr/>
        </p:nvPicPr>
        <p:blipFill>
          <a:blip r:embed="rId2"/>
          <a:stretch>
            <a:fillRect/>
          </a:stretch>
        </p:blipFill>
        <p:spPr>
          <a:xfrm>
            <a:off x="1844293" y="2187575"/>
            <a:ext cx="8503414" cy="3270545"/>
          </a:xfrm>
          <a:prstGeom prst="rect">
            <a:avLst/>
          </a:prstGeom>
        </p:spPr>
      </p:pic>
      <p:sp>
        <p:nvSpPr>
          <p:cNvPr id="4" name="Slide Number Placeholder 3">
            <a:extLst>
              <a:ext uri="{FF2B5EF4-FFF2-40B4-BE49-F238E27FC236}">
                <a16:creationId xmlns:a16="http://schemas.microsoft.com/office/drawing/2014/main" id="{62D52368-CF91-AE53-C94A-F955835B406A}"/>
              </a:ext>
            </a:extLst>
          </p:cNvPr>
          <p:cNvSpPr>
            <a:spLocks noGrp="1"/>
          </p:cNvSpPr>
          <p:nvPr>
            <p:ph type="sldNum" sz="quarter" idx="4"/>
          </p:nvPr>
        </p:nvSpPr>
        <p:spPr/>
        <p:txBody>
          <a:bodyPr/>
          <a:lstStyle/>
          <a:p>
            <a:fld id="{69C126A4-BD19-47E2-8A0E-0DE1B9D8C925}" type="slidenum">
              <a:rPr lang="en-US" smtClean="0"/>
              <a:pPr/>
              <a:t>55</a:t>
            </a:fld>
            <a:endParaRPr lang="en-US"/>
          </a:p>
        </p:txBody>
      </p:sp>
    </p:spTree>
    <p:extLst>
      <p:ext uri="{BB962C8B-B14F-4D97-AF65-F5344CB8AC3E}">
        <p14:creationId xmlns:p14="http://schemas.microsoft.com/office/powerpoint/2010/main" val="20863506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1DA87-670D-F68C-B1CF-5F98F5C97B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0CCA637-3414-E696-B3FA-59DD1D820E84}"/>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Accelerated Instruction Report</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176DE857-A879-0771-BC83-5E436E066C79}"/>
              </a:ext>
            </a:extLst>
          </p:cNvPr>
          <p:cNvSpPr>
            <a:spLocks noGrp="1"/>
          </p:cNvSpPr>
          <p:nvPr>
            <p:ph type="sldNum" sz="quarter" idx="4"/>
          </p:nvPr>
        </p:nvSpPr>
        <p:spPr/>
        <p:txBody>
          <a:bodyPr/>
          <a:lstStyle/>
          <a:p>
            <a:fld id="{69C126A4-BD19-47E2-8A0E-0DE1B9D8C925}" type="slidenum">
              <a:rPr lang="en-US" smtClean="0"/>
              <a:pPr/>
              <a:t>56</a:t>
            </a:fld>
            <a:endParaRPr lang="en-US"/>
          </a:p>
        </p:txBody>
      </p:sp>
      <p:sp>
        <p:nvSpPr>
          <p:cNvPr id="2" name="Content Placeholder 3">
            <a:extLst>
              <a:ext uri="{FF2B5EF4-FFF2-40B4-BE49-F238E27FC236}">
                <a16:creationId xmlns:a16="http://schemas.microsoft.com/office/drawing/2014/main" id="{B8FA2E0D-B4B3-11A3-9799-8F7108E7EF7A}"/>
              </a:ext>
            </a:extLst>
          </p:cNvPr>
          <p:cNvSpPr txBox="1">
            <a:spLocks/>
          </p:cNvSpPr>
          <p:nvPr/>
        </p:nvSpPr>
        <p:spPr>
          <a:xfrm>
            <a:off x="458084" y="1328984"/>
            <a:ext cx="11275829" cy="468835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a:t>
            </a:r>
            <a:r>
              <a:rPr lang="en-US" sz="2800" dirty="0" err="1">
                <a:solidFill>
                  <a:srgbClr val="F47F42"/>
                </a:solidFill>
                <a:latin typeface="Aptos" panose="020B0004020202020204" pitchFamily="34" charset="0"/>
              </a:rPr>
              <a:t>RatioWaiverListProductUsed</a:t>
            </a:r>
            <a:r>
              <a:rPr lang="en-US" dirty="0">
                <a:solidFill>
                  <a:srgbClr val="1482C5"/>
                </a:solidFill>
                <a:latin typeface="Aptos" panose="020B0004020202020204" pitchFamily="34" charset="0"/>
              </a:rPr>
              <a:t> data element will be </a:t>
            </a:r>
            <a:r>
              <a:rPr lang="en-US" b="1" dirty="0">
                <a:solidFill>
                  <a:srgbClr val="F47F42"/>
                </a:solidFill>
                <a:latin typeface="Aptos" panose="020B0004020202020204" pitchFamily="34" charset="0"/>
              </a:rPr>
              <a:t>added</a:t>
            </a:r>
            <a:r>
              <a:rPr lang="en-US" dirty="0">
                <a:solidFill>
                  <a:srgbClr val="1482C5"/>
                </a:solidFill>
                <a:latin typeface="Aptos" panose="020B0004020202020204" pitchFamily="34" charset="0"/>
              </a:rPr>
              <a:t> to the following </a:t>
            </a:r>
            <a:r>
              <a:rPr lang="en-US" dirty="0">
                <a:solidFill>
                  <a:srgbClr val="F47F42"/>
                </a:solidFill>
                <a:latin typeface="Aptos" panose="020B0004020202020204" pitchFamily="34" charset="0"/>
              </a:rPr>
              <a:t>PEIMS Summer Submission</a:t>
            </a:r>
            <a:r>
              <a:rPr lang="en-US" dirty="0">
                <a:solidFill>
                  <a:srgbClr val="1482C5"/>
                </a:solidFill>
                <a:latin typeface="Aptos" panose="020B0004020202020204" pitchFamily="34" charset="0"/>
              </a:rPr>
              <a:t> reports:</a:t>
            </a:r>
            <a:endParaRPr lang="en-US" dirty="0">
              <a:solidFill>
                <a:srgbClr val="0D6CB9"/>
              </a:solidFill>
              <a:latin typeface="Aptos" panose="020B0004020202020204" pitchFamily="34" charset="0"/>
            </a:endParaRPr>
          </a:p>
          <a:p>
            <a:pPr>
              <a:lnSpc>
                <a:spcPct val="100000"/>
              </a:lnSpc>
              <a:spcBef>
                <a:spcPts val="0"/>
              </a:spcBef>
              <a:buClr>
                <a:srgbClr val="F47F42"/>
              </a:buClr>
            </a:pPr>
            <a:r>
              <a:rPr lang="en-US" dirty="0">
                <a:solidFill>
                  <a:srgbClr val="1482C5"/>
                </a:solidFill>
                <a:latin typeface="Aptos" panose="020B0004020202020204" pitchFamily="34" charset="0"/>
              </a:rPr>
              <a:t>PDM3-120-025 – Accelerated Instruction Student Roster</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will include students who have a student accelerated education plan and shall display the accelerated instruction subject, accelerated participation, assigned hours, completed hours, and difference reason hours for each subject submitted.</a:t>
            </a:r>
          </a:p>
          <a:p>
            <a:pPr>
              <a:lnSpc>
                <a:spcPct val="100000"/>
              </a:lnSpc>
              <a:spcBef>
                <a:spcPts val="0"/>
              </a:spcBef>
              <a:buClr>
                <a:srgbClr val="F47F42"/>
              </a:buClr>
            </a:pPr>
            <a:r>
              <a:rPr lang="en-US" dirty="0">
                <a:solidFill>
                  <a:srgbClr val="1482C5"/>
                </a:solidFill>
                <a:latin typeface="Aptos" panose="020B0004020202020204" pitchFamily="34" charset="0"/>
              </a:rPr>
              <a:t>PDM3-120-026 – Accelerated Instruction Summary Report</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the accelerated instruction totals by subject, participation, difference hours reason and grade.</a:t>
            </a:r>
          </a:p>
          <a:p>
            <a:pPr>
              <a:lnSpc>
                <a:spcPct val="100000"/>
              </a:lnSpc>
              <a:spcBef>
                <a:spcPts val="0"/>
              </a:spcBef>
              <a:buClr>
                <a:srgbClr val="F47F42"/>
              </a:buClr>
            </a:pPr>
            <a:r>
              <a:rPr lang="en-US" dirty="0">
                <a:solidFill>
                  <a:srgbClr val="1482C5"/>
                </a:solidFill>
                <a:latin typeface="Aptos" panose="020B0004020202020204" pitchFamily="34" charset="0"/>
              </a:rPr>
              <a:t>PDM3-230-001 – Data Element Summary Report</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all data reported for TSDS PEIMS.</a:t>
            </a:r>
            <a:endParaRPr lang="en-US" sz="1800" dirty="0">
              <a:solidFill>
                <a:srgbClr val="0D6CB9"/>
              </a:solidFill>
              <a:latin typeface="Aptos" panose="020B0004020202020204" pitchFamily="34" charset="0"/>
            </a:endParaRPr>
          </a:p>
          <a:p>
            <a:pPr marL="0" indent="0">
              <a:lnSpc>
                <a:spcPct val="100000"/>
              </a:lnSpc>
              <a:spcBef>
                <a:spcPts val="0"/>
              </a:spcBef>
              <a:spcAft>
                <a:spcPts val="1200"/>
              </a:spcAft>
              <a:buClr>
                <a:srgbClr val="F16038"/>
              </a:buClr>
              <a:buNone/>
            </a:pPr>
            <a:endParaRPr lang="en-US" sz="1200" dirty="0">
              <a:solidFill>
                <a:srgbClr val="0D6CB9"/>
              </a:solidFill>
            </a:endParaRPr>
          </a:p>
        </p:txBody>
      </p:sp>
    </p:spTree>
    <p:extLst>
      <p:ext uri="{BB962C8B-B14F-4D97-AF65-F5344CB8AC3E}">
        <p14:creationId xmlns:p14="http://schemas.microsoft.com/office/powerpoint/2010/main" val="24812843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CF7F1-6700-F3D0-8E82-37CB964942C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A2CFE11A-283C-EAE4-CDAC-0C5F6B514935}"/>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Discipline Changes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2D8CDA07-C20D-9F9E-B395-05C8FB01572C}"/>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5D6EF88F-6F18-8641-DE82-99A6EC429BD7}"/>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4807AE2F-40BB-3553-7F36-EBFBB998B2A5}"/>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Discipline Changes</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7C939D70-339F-D4A6-E7EF-11170D93B111}"/>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57</a:t>
            </a:fld>
            <a:endParaRPr lang="en-US"/>
          </a:p>
        </p:txBody>
      </p:sp>
    </p:spTree>
    <p:extLst>
      <p:ext uri="{BB962C8B-B14F-4D97-AF65-F5344CB8AC3E}">
        <p14:creationId xmlns:p14="http://schemas.microsoft.com/office/powerpoint/2010/main" val="41192275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D7658-57E8-1794-73FC-539D454440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86FD02-4C92-B0A3-1C4A-41E7CE250040}"/>
              </a:ext>
            </a:extLst>
          </p:cNvPr>
          <p:cNvSpPr>
            <a:spLocks noGrp="1"/>
          </p:cNvSpPr>
          <p:nvPr>
            <p:ph type="title"/>
          </p:nvPr>
        </p:nvSpPr>
        <p:spPr>
          <a:xfrm>
            <a:off x="535171" y="153092"/>
            <a:ext cx="11121657" cy="751350"/>
          </a:xfrm>
        </p:spPr>
        <p:txBody>
          <a:bodyPr>
            <a:normAutofit/>
          </a:bodyPr>
          <a:lstStyle/>
          <a:p>
            <a:r>
              <a:rPr lang="en-US" sz="3500" b="1" dirty="0" err="1">
                <a:solidFill>
                  <a:srgbClr val="1482C5"/>
                </a:solidFill>
                <a:latin typeface="Aptos" panose="020B0004020202020204" pitchFamily="34" charset="0"/>
                <a:cs typeface="Calibri"/>
              </a:rPr>
              <a:t>IncidentLocation</a:t>
            </a:r>
            <a:r>
              <a:rPr lang="en-US" sz="3500" b="1" dirty="0">
                <a:solidFill>
                  <a:srgbClr val="1482C5"/>
                </a:solidFill>
                <a:latin typeface="Aptos" panose="020B0004020202020204" pitchFamily="34" charset="0"/>
                <a:cs typeface="Calibri"/>
              </a:rPr>
              <a:t> (E1083)</a:t>
            </a:r>
            <a:endParaRPr lang="en-US" sz="3500" b="1" dirty="0">
              <a:solidFill>
                <a:srgbClr val="1482C5"/>
              </a:solidFill>
              <a:latin typeface="Aptos" panose="020B0004020202020204" pitchFamily="34" charset="0"/>
            </a:endParaRPr>
          </a:p>
        </p:txBody>
      </p:sp>
      <p:pic>
        <p:nvPicPr>
          <p:cNvPr id="8" name="Picture 7" descr="Screenshot of incident location data element.">
            <a:extLst>
              <a:ext uri="{FF2B5EF4-FFF2-40B4-BE49-F238E27FC236}">
                <a16:creationId xmlns:a16="http://schemas.microsoft.com/office/drawing/2014/main" id="{3A3CCE75-01A3-3B98-96F6-A6C96C05C6EC}"/>
              </a:ext>
            </a:extLst>
          </p:cNvPr>
          <p:cNvPicPr>
            <a:picLocks noChangeAspect="1"/>
          </p:cNvPicPr>
          <p:nvPr/>
        </p:nvPicPr>
        <p:blipFill>
          <a:blip r:embed="rId2"/>
          <a:stretch>
            <a:fillRect/>
          </a:stretch>
        </p:blipFill>
        <p:spPr>
          <a:xfrm>
            <a:off x="535171" y="1070181"/>
            <a:ext cx="5081333" cy="4717638"/>
          </a:xfrm>
          <a:prstGeom prst="rect">
            <a:avLst/>
          </a:prstGeom>
        </p:spPr>
      </p:pic>
      <p:pic>
        <p:nvPicPr>
          <p:cNvPr id="5" name="Picture 4" descr="Incident location screenshot.">
            <a:extLst>
              <a:ext uri="{FF2B5EF4-FFF2-40B4-BE49-F238E27FC236}">
                <a16:creationId xmlns:a16="http://schemas.microsoft.com/office/drawing/2014/main" id="{91CC0CEF-E331-6782-2704-12AAE2D11F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0020" y="1438818"/>
            <a:ext cx="5791759" cy="3594599"/>
          </a:xfrm>
          <a:prstGeom prst="rect">
            <a:avLst/>
          </a:prstGeom>
        </p:spPr>
      </p:pic>
      <p:sp>
        <p:nvSpPr>
          <p:cNvPr id="4" name="Slide Number Placeholder 3">
            <a:extLst>
              <a:ext uri="{FF2B5EF4-FFF2-40B4-BE49-F238E27FC236}">
                <a16:creationId xmlns:a16="http://schemas.microsoft.com/office/drawing/2014/main" id="{91A78771-2E7F-1F3E-EA94-E1CC111FA760}"/>
              </a:ext>
            </a:extLst>
          </p:cNvPr>
          <p:cNvSpPr>
            <a:spLocks noGrp="1"/>
          </p:cNvSpPr>
          <p:nvPr>
            <p:ph type="sldNum" sz="quarter" idx="4"/>
          </p:nvPr>
        </p:nvSpPr>
        <p:spPr/>
        <p:txBody>
          <a:bodyPr/>
          <a:lstStyle/>
          <a:p>
            <a:fld id="{69C126A4-BD19-47E2-8A0E-0DE1B9D8C925}" type="slidenum">
              <a:rPr lang="en-US" smtClean="0"/>
              <a:pPr/>
              <a:t>58</a:t>
            </a:fld>
            <a:endParaRPr lang="en-US"/>
          </a:p>
        </p:txBody>
      </p:sp>
    </p:spTree>
    <p:extLst>
      <p:ext uri="{BB962C8B-B14F-4D97-AF65-F5344CB8AC3E}">
        <p14:creationId xmlns:p14="http://schemas.microsoft.com/office/powerpoint/2010/main" val="8468154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7F1CC-7E7B-89D0-8D84-5F3591AD19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85C0D0-0DFA-6366-9573-12BA06102370}"/>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BEHAVIOR-LOCATION-CODE (TE163)</a:t>
            </a:r>
            <a:endParaRPr lang="en-US" sz="4000" b="1" dirty="0">
              <a:solidFill>
                <a:srgbClr val="1482C5"/>
              </a:solidFill>
              <a:latin typeface="Aptos" panose="020B0004020202020204" pitchFamily="34" charset="0"/>
            </a:endParaRPr>
          </a:p>
        </p:txBody>
      </p:sp>
      <p:pic>
        <p:nvPicPr>
          <p:cNvPr id="7" name="Picture 6" descr="BEHAVIOR-LOCATION-CODE screenshot">
            <a:extLst>
              <a:ext uri="{FF2B5EF4-FFF2-40B4-BE49-F238E27FC236}">
                <a16:creationId xmlns:a16="http://schemas.microsoft.com/office/drawing/2014/main" id="{35B6E6D9-8647-1D2C-1AF5-B4D2AF78D2B3}"/>
              </a:ext>
            </a:extLst>
          </p:cNvPr>
          <p:cNvPicPr>
            <a:picLocks noChangeAspect="1"/>
          </p:cNvPicPr>
          <p:nvPr/>
        </p:nvPicPr>
        <p:blipFill>
          <a:blip r:embed="rId2"/>
          <a:srcRect b="604"/>
          <a:stretch/>
        </p:blipFill>
        <p:spPr>
          <a:xfrm>
            <a:off x="312964" y="1416050"/>
            <a:ext cx="5197929" cy="2810284"/>
          </a:xfrm>
          <a:prstGeom prst="rect">
            <a:avLst/>
          </a:prstGeom>
        </p:spPr>
      </p:pic>
      <p:pic>
        <p:nvPicPr>
          <p:cNvPr id="9" name="Picture 8" descr="BEHAVIOR-LOCATION-CODE table screenshot.">
            <a:extLst>
              <a:ext uri="{FF2B5EF4-FFF2-40B4-BE49-F238E27FC236}">
                <a16:creationId xmlns:a16="http://schemas.microsoft.com/office/drawing/2014/main" id="{EB3A4EA5-D810-28A7-465E-D62AF44E89BB}"/>
              </a:ext>
            </a:extLst>
          </p:cNvPr>
          <p:cNvPicPr>
            <a:picLocks noChangeAspect="1"/>
          </p:cNvPicPr>
          <p:nvPr/>
        </p:nvPicPr>
        <p:blipFill>
          <a:blip r:embed="rId3"/>
          <a:stretch>
            <a:fillRect/>
          </a:stretch>
        </p:blipFill>
        <p:spPr>
          <a:xfrm>
            <a:off x="5833155" y="1415597"/>
            <a:ext cx="5514975" cy="4171950"/>
          </a:xfrm>
          <a:prstGeom prst="rect">
            <a:avLst/>
          </a:prstGeom>
        </p:spPr>
      </p:pic>
      <p:sp>
        <p:nvSpPr>
          <p:cNvPr id="4" name="Slide Number Placeholder 3">
            <a:extLst>
              <a:ext uri="{FF2B5EF4-FFF2-40B4-BE49-F238E27FC236}">
                <a16:creationId xmlns:a16="http://schemas.microsoft.com/office/drawing/2014/main" id="{2C6CF6BB-78AD-9236-6866-660F8B25773B}"/>
              </a:ext>
            </a:extLst>
          </p:cNvPr>
          <p:cNvSpPr>
            <a:spLocks noGrp="1"/>
          </p:cNvSpPr>
          <p:nvPr>
            <p:ph type="sldNum" sz="quarter" idx="4"/>
          </p:nvPr>
        </p:nvSpPr>
        <p:spPr/>
        <p:txBody>
          <a:bodyPr/>
          <a:lstStyle/>
          <a:p>
            <a:fld id="{69C126A4-BD19-47E2-8A0E-0DE1B9D8C925}" type="slidenum">
              <a:rPr lang="en-US" smtClean="0"/>
              <a:pPr/>
              <a:t>59</a:t>
            </a:fld>
            <a:endParaRPr lang="en-US"/>
          </a:p>
        </p:txBody>
      </p:sp>
    </p:spTree>
    <p:extLst>
      <p:ext uri="{BB962C8B-B14F-4D97-AF65-F5344CB8AC3E}">
        <p14:creationId xmlns:p14="http://schemas.microsoft.com/office/powerpoint/2010/main" val="3434009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64E6F-1DFD-CDF8-199A-475D8258DC59}"/>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6452A32F-E513-8E2C-FD77-D39DC62695A0}"/>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Advanced Technical Credit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902CB866-7B6D-ED6A-6ABF-82D1DACD5292}"/>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1A6257D2-E565-B7F5-2047-9E57145D356A}"/>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CBFD711B-CD94-475A-3C2B-1DDE86E923B5}"/>
              </a:ext>
            </a:extLst>
          </p:cNvPr>
          <p:cNvSpPr txBox="1"/>
          <p:nvPr/>
        </p:nvSpPr>
        <p:spPr>
          <a:xfrm>
            <a:off x="1369818" y="2654470"/>
            <a:ext cx="9452344" cy="1015663"/>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Advanced Technical Credit</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6C9E00A-289D-88A7-D738-5C4316219840}"/>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6</a:t>
            </a:fld>
            <a:endParaRPr lang="en-US"/>
          </a:p>
        </p:txBody>
      </p:sp>
    </p:spTree>
    <p:extLst>
      <p:ext uri="{BB962C8B-B14F-4D97-AF65-F5344CB8AC3E}">
        <p14:creationId xmlns:p14="http://schemas.microsoft.com/office/powerpoint/2010/main" val="30488879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63125-B050-B5D3-F869-AD233C4243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46EC412-341E-05FC-C8D8-A2E2CC6F87F3}"/>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Behavior (C165)</a:t>
            </a:r>
            <a:endParaRPr lang="en-US" sz="4000" b="1" dirty="0">
              <a:solidFill>
                <a:srgbClr val="1482C5"/>
              </a:solidFill>
              <a:latin typeface="Aptos" panose="020B0004020202020204" pitchFamily="34" charset="0"/>
            </a:endParaRPr>
          </a:p>
        </p:txBody>
      </p:sp>
      <p:pic>
        <p:nvPicPr>
          <p:cNvPr id="6" name="Picture 5" descr="Behavior descriptor table screen shot.">
            <a:extLst>
              <a:ext uri="{FF2B5EF4-FFF2-40B4-BE49-F238E27FC236}">
                <a16:creationId xmlns:a16="http://schemas.microsoft.com/office/drawing/2014/main" id="{A86AE641-523F-969D-6EEA-7BC27309959C}"/>
              </a:ext>
            </a:extLst>
          </p:cNvPr>
          <p:cNvPicPr>
            <a:picLocks noChangeAspect="1"/>
          </p:cNvPicPr>
          <p:nvPr/>
        </p:nvPicPr>
        <p:blipFill>
          <a:blip r:embed="rId2"/>
          <a:stretch>
            <a:fillRect/>
          </a:stretch>
        </p:blipFill>
        <p:spPr>
          <a:xfrm>
            <a:off x="535171" y="1544310"/>
            <a:ext cx="5074710" cy="3769379"/>
          </a:xfrm>
          <a:prstGeom prst="rect">
            <a:avLst/>
          </a:prstGeom>
        </p:spPr>
      </p:pic>
      <p:pic>
        <p:nvPicPr>
          <p:cNvPr id="5" name="Picture 4" descr="Behavior descriptor table screen shot.">
            <a:extLst>
              <a:ext uri="{FF2B5EF4-FFF2-40B4-BE49-F238E27FC236}">
                <a16:creationId xmlns:a16="http://schemas.microsoft.com/office/drawing/2014/main" id="{3C1920A2-91C8-8D96-F65E-79FE7E793A30}"/>
              </a:ext>
            </a:extLst>
          </p:cNvPr>
          <p:cNvPicPr>
            <a:picLocks noChangeAspect="1"/>
          </p:cNvPicPr>
          <p:nvPr/>
        </p:nvPicPr>
        <p:blipFill>
          <a:blip r:embed="rId3"/>
          <a:stretch>
            <a:fillRect/>
          </a:stretch>
        </p:blipFill>
        <p:spPr>
          <a:xfrm>
            <a:off x="6556526" y="1544310"/>
            <a:ext cx="5100302" cy="3767328"/>
          </a:xfrm>
          <a:prstGeom prst="rect">
            <a:avLst/>
          </a:prstGeom>
        </p:spPr>
      </p:pic>
      <p:sp>
        <p:nvSpPr>
          <p:cNvPr id="4" name="Slide Number Placeholder 3">
            <a:extLst>
              <a:ext uri="{FF2B5EF4-FFF2-40B4-BE49-F238E27FC236}">
                <a16:creationId xmlns:a16="http://schemas.microsoft.com/office/drawing/2014/main" id="{48006187-7B15-DAD4-0833-F0BEA7DA99A2}"/>
              </a:ext>
            </a:extLst>
          </p:cNvPr>
          <p:cNvSpPr>
            <a:spLocks noGrp="1"/>
          </p:cNvSpPr>
          <p:nvPr>
            <p:ph type="sldNum" sz="quarter" idx="4"/>
          </p:nvPr>
        </p:nvSpPr>
        <p:spPr/>
        <p:txBody>
          <a:bodyPr/>
          <a:lstStyle/>
          <a:p>
            <a:fld id="{69C126A4-BD19-47E2-8A0E-0DE1B9D8C925}" type="slidenum">
              <a:rPr lang="en-US" smtClean="0"/>
              <a:pPr/>
              <a:t>60</a:t>
            </a:fld>
            <a:endParaRPr lang="en-US"/>
          </a:p>
        </p:txBody>
      </p:sp>
    </p:spTree>
    <p:extLst>
      <p:ext uri="{BB962C8B-B14F-4D97-AF65-F5344CB8AC3E}">
        <p14:creationId xmlns:p14="http://schemas.microsoft.com/office/powerpoint/2010/main" val="27512444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BB138-C2BB-D374-37C1-A5346347F5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BB41B92-437F-1F10-52B6-7A4C8DE8DD96}"/>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Behavior (C165) </a:t>
            </a:r>
            <a:r>
              <a:rPr lang="en-US" b="1" dirty="0">
                <a:solidFill>
                  <a:schemeClr val="bg1"/>
                </a:solidFill>
                <a:latin typeface="Aptos" panose="020B0004020202020204" pitchFamily="34" charset="0"/>
                <a:cs typeface="Calibri"/>
              </a:rPr>
              <a:t>1</a:t>
            </a:r>
            <a:endParaRPr lang="en-US" sz="4000" b="1" dirty="0">
              <a:solidFill>
                <a:srgbClr val="1482C5"/>
              </a:solidFill>
              <a:latin typeface="Aptos" panose="020B0004020202020204" pitchFamily="34" charset="0"/>
            </a:endParaRPr>
          </a:p>
        </p:txBody>
      </p:sp>
      <p:pic>
        <p:nvPicPr>
          <p:cNvPr id="5" name="Picture 4" descr="Behavior descriptor table screenshot.">
            <a:extLst>
              <a:ext uri="{FF2B5EF4-FFF2-40B4-BE49-F238E27FC236}">
                <a16:creationId xmlns:a16="http://schemas.microsoft.com/office/drawing/2014/main" id="{A195925A-DD64-79DD-B95C-A34F6A4744B3}"/>
              </a:ext>
            </a:extLst>
          </p:cNvPr>
          <p:cNvPicPr>
            <a:picLocks noChangeAspect="1"/>
          </p:cNvPicPr>
          <p:nvPr/>
        </p:nvPicPr>
        <p:blipFill>
          <a:blip r:embed="rId2"/>
          <a:stretch>
            <a:fillRect/>
          </a:stretch>
        </p:blipFill>
        <p:spPr>
          <a:xfrm>
            <a:off x="610064" y="1545336"/>
            <a:ext cx="5135381" cy="3767328"/>
          </a:xfrm>
          <a:prstGeom prst="rect">
            <a:avLst/>
          </a:prstGeom>
        </p:spPr>
      </p:pic>
      <p:pic>
        <p:nvPicPr>
          <p:cNvPr id="7" name="Picture 6" descr="Behavior descriptor table screenshot.">
            <a:extLst>
              <a:ext uri="{FF2B5EF4-FFF2-40B4-BE49-F238E27FC236}">
                <a16:creationId xmlns:a16="http://schemas.microsoft.com/office/drawing/2014/main" id="{03A36F72-62DE-FBE6-947A-621F47DF2308}"/>
              </a:ext>
            </a:extLst>
          </p:cNvPr>
          <p:cNvPicPr>
            <a:picLocks noChangeAspect="1"/>
          </p:cNvPicPr>
          <p:nvPr/>
        </p:nvPicPr>
        <p:blipFill>
          <a:blip r:embed="rId3"/>
          <a:stretch>
            <a:fillRect/>
          </a:stretch>
        </p:blipFill>
        <p:spPr>
          <a:xfrm>
            <a:off x="6819477" y="1545336"/>
            <a:ext cx="5031566" cy="3767328"/>
          </a:xfrm>
          <a:prstGeom prst="rect">
            <a:avLst/>
          </a:prstGeom>
        </p:spPr>
      </p:pic>
      <p:sp>
        <p:nvSpPr>
          <p:cNvPr id="4" name="Slide Number Placeholder 3">
            <a:extLst>
              <a:ext uri="{FF2B5EF4-FFF2-40B4-BE49-F238E27FC236}">
                <a16:creationId xmlns:a16="http://schemas.microsoft.com/office/drawing/2014/main" id="{1A9555FC-ABA7-FD75-42BC-0DB60078401A}"/>
              </a:ext>
            </a:extLst>
          </p:cNvPr>
          <p:cNvSpPr>
            <a:spLocks noGrp="1"/>
          </p:cNvSpPr>
          <p:nvPr>
            <p:ph type="sldNum" sz="quarter" idx="4"/>
          </p:nvPr>
        </p:nvSpPr>
        <p:spPr/>
        <p:txBody>
          <a:bodyPr/>
          <a:lstStyle/>
          <a:p>
            <a:fld id="{69C126A4-BD19-47E2-8A0E-0DE1B9D8C925}" type="slidenum">
              <a:rPr lang="en-US" smtClean="0"/>
              <a:pPr/>
              <a:t>61</a:t>
            </a:fld>
            <a:endParaRPr lang="en-US"/>
          </a:p>
        </p:txBody>
      </p:sp>
    </p:spTree>
    <p:extLst>
      <p:ext uri="{BB962C8B-B14F-4D97-AF65-F5344CB8AC3E}">
        <p14:creationId xmlns:p14="http://schemas.microsoft.com/office/powerpoint/2010/main" val="9848304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62450-7E6B-FCAE-681F-F0AB3F73D1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37FFA2-16D8-1862-FCAC-A238E3FC7363}"/>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Behavior (C165) </a:t>
            </a:r>
            <a:r>
              <a:rPr lang="en-US" dirty="0">
                <a:solidFill>
                  <a:schemeClr val="bg1"/>
                </a:solidFill>
                <a:latin typeface="Aptos" panose="020B0004020202020204" pitchFamily="34" charset="0"/>
                <a:cs typeface="Calibri"/>
              </a:rPr>
              <a:t>2</a:t>
            </a:r>
            <a:endParaRPr lang="en-US" sz="4000" b="1" dirty="0">
              <a:solidFill>
                <a:srgbClr val="1482C5"/>
              </a:solidFill>
              <a:latin typeface="Aptos" panose="020B0004020202020204" pitchFamily="34" charset="0"/>
            </a:endParaRPr>
          </a:p>
        </p:txBody>
      </p:sp>
      <p:pic>
        <p:nvPicPr>
          <p:cNvPr id="6" name="Picture 5" descr="Behavior descriptor table screenshot.">
            <a:extLst>
              <a:ext uri="{FF2B5EF4-FFF2-40B4-BE49-F238E27FC236}">
                <a16:creationId xmlns:a16="http://schemas.microsoft.com/office/drawing/2014/main" id="{E4B6A0C8-1329-4C7D-E364-294178711A76}"/>
              </a:ext>
            </a:extLst>
          </p:cNvPr>
          <p:cNvPicPr>
            <a:picLocks noChangeAspect="1"/>
          </p:cNvPicPr>
          <p:nvPr/>
        </p:nvPicPr>
        <p:blipFill>
          <a:blip r:embed="rId2"/>
          <a:stretch>
            <a:fillRect/>
          </a:stretch>
        </p:blipFill>
        <p:spPr>
          <a:xfrm>
            <a:off x="407581" y="1545336"/>
            <a:ext cx="5348740" cy="3767328"/>
          </a:xfrm>
          <a:prstGeom prst="rect">
            <a:avLst/>
          </a:prstGeom>
        </p:spPr>
      </p:pic>
      <p:pic>
        <p:nvPicPr>
          <p:cNvPr id="5" name="Picture 4" descr="Behavior descriptor table screenshot.">
            <a:extLst>
              <a:ext uri="{FF2B5EF4-FFF2-40B4-BE49-F238E27FC236}">
                <a16:creationId xmlns:a16="http://schemas.microsoft.com/office/drawing/2014/main" id="{5A349DE0-ACFF-A21A-5F82-0F2346C24C06}"/>
              </a:ext>
            </a:extLst>
          </p:cNvPr>
          <p:cNvPicPr>
            <a:picLocks noChangeAspect="1"/>
          </p:cNvPicPr>
          <p:nvPr/>
        </p:nvPicPr>
        <p:blipFill>
          <a:blip r:embed="rId3"/>
          <a:stretch>
            <a:fillRect/>
          </a:stretch>
        </p:blipFill>
        <p:spPr>
          <a:xfrm>
            <a:off x="6095999" y="1800875"/>
            <a:ext cx="5868341" cy="3256250"/>
          </a:xfrm>
          <a:prstGeom prst="rect">
            <a:avLst/>
          </a:prstGeom>
        </p:spPr>
      </p:pic>
      <p:sp>
        <p:nvSpPr>
          <p:cNvPr id="4" name="Slide Number Placeholder 3">
            <a:extLst>
              <a:ext uri="{FF2B5EF4-FFF2-40B4-BE49-F238E27FC236}">
                <a16:creationId xmlns:a16="http://schemas.microsoft.com/office/drawing/2014/main" id="{B97BAEC8-7D67-9D7D-AA35-5DE781D53005}"/>
              </a:ext>
            </a:extLst>
          </p:cNvPr>
          <p:cNvSpPr>
            <a:spLocks noGrp="1"/>
          </p:cNvSpPr>
          <p:nvPr>
            <p:ph type="sldNum" sz="quarter" idx="4"/>
          </p:nvPr>
        </p:nvSpPr>
        <p:spPr/>
        <p:txBody>
          <a:bodyPr/>
          <a:lstStyle/>
          <a:p>
            <a:fld id="{69C126A4-BD19-47E2-8A0E-0DE1B9D8C925}" type="slidenum">
              <a:rPr lang="en-US" smtClean="0"/>
              <a:pPr/>
              <a:t>62</a:t>
            </a:fld>
            <a:endParaRPr lang="en-US"/>
          </a:p>
        </p:txBody>
      </p:sp>
    </p:spTree>
    <p:extLst>
      <p:ext uri="{BB962C8B-B14F-4D97-AF65-F5344CB8AC3E}">
        <p14:creationId xmlns:p14="http://schemas.microsoft.com/office/powerpoint/2010/main" val="12373624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C75C2-54EB-E28E-5F91-CB7F5C90EF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9971989-C424-FCD2-34AB-F97F271CD918}"/>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DISCIPLINARY-ACTION-REASON (TC07)</a:t>
            </a:r>
            <a:endParaRPr lang="en-US" sz="4000" b="1" dirty="0">
              <a:solidFill>
                <a:srgbClr val="1482C5"/>
              </a:solidFill>
              <a:latin typeface="Aptos" panose="020B0004020202020204" pitchFamily="34" charset="0"/>
            </a:endParaRPr>
          </a:p>
        </p:txBody>
      </p:sp>
      <p:pic>
        <p:nvPicPr>
          <p:cNvPr id="2" name="Picture 1" descr="DISCIPLINARY-ACTION-REASON code table screenshot">
            <a:extLst>
              <a:ext uri="{FF2B5EF4-FFF2-40B4-BE49-F238E27FC236}">
                <a16:creationId xmlns:a16="http://schemas.microsoft.com/office/drawing/2014/main" id="{4C92005F-8355-4FA8-6F57-EF5E3532D995}"/>
              </a:ext>
            </a:extLst>
          </p:cNvPr>
          <p:cNvPicPr>
            <a:picLocks noChangeAspect="1"/>
          </p:cNvPicPr>
          <p:nvPr/>
        </p:nvPicPr>
        <p:blipFill>
          <a:blip r:embed="rId2"/>
          <a:stretch>
            <a:fillRect/>
          </a:stretch>
        </p:blipFill>
        <p:spPr>
          <a:xfrm>
            <a:off x="1038658" y="856710"/>
            <a:ext cx="4238280" cy="5021867"/>
          </a:xfrm>
          <a:prstGeom prst="rect">
            <a:avLst/>
          </a:prstGeom>
        </p:spPr>
      </p:pic>
      <p:pic>
        <p:nvPicPr>
          <p:cNvPr id="7" name="Picture 6" descr="DISCIPLINARY-ACTION-REASON code table screenshot">
            <a:extLst>
              <a:ext uri="{FF2B5EF4-FFF2-40B4-BE49-F238E27FC236}">
                <a16:creationId xmlns:a16="http://schemas.microsoft.com/office/drawing/2014/main" id="{D75AC8C3-127B-EA99-C0F6-1F48DDCE44B8}"/>
              </a:ext>
            </a:extLst>
          </p:cNvPr>
          <p:cNvPicPr>
            <a:picLocks noChangeAspect="1"/>
          </p:cNvPicPr>
          <p:nvPr/>
        </p:nvPicPr>
        <p:blipFill>
          <a:blip r:embed="rId3"/>
          <a:stretch>
            <a:fillRect/>
          </a:stretch>
        </p:blipFill>
        <p:spPr>
          <a:xfrm>
            <a:off x="6915063" y="856710"/>
            <a:ext cx="4238280" cy="5021869"/>
          </a:xfrm>
          <a:prstGeom prst="rect">
            <a:avLst/>
          </a:prstGeom>
        </p:spPr>
      </p:pic>
      <p:sp>
        <p:nvSpPr>
          <p:cNvPr id="4" name="Slide Number Placeholder 3">
            <a:extLst>
              <a:ext uri="{FF2B5EF4-FFF2-40B4-BE49-F238E27FC236}">
                <a16:creationId xmlns:a16="http://schemas.microsoft.com/office/drawing/2014/main" id="{A6F7FA3F-6916-C248-5052-2809313A96C6}"/>
              </a:ext>
            </a:extLst>
          </p:cNvPr>
          <p:cNvSpPr>
            <a:spLocks noGrp="1"/>
          </p:cNvSpPr>
          <p:nvPr>
            <p:ph type="sldNum" sz="quarter" idx="4"/>
          </p:nvPr>
        </p:nvSpPr>
        <p:spPr/>
        <p:txBody>
          <a:bodyPr/>
          <a:lstStyle/>
          <a:p>
            <a:fld id="{69C126A4-BD19-47E2-8A0E-0DE1B9D8C925}" type="slidenum">
              <a:rPr lang="en-US" smtClean="0"/>
              <a:pPr/>
              <a:t>63</a:t>
            </a:fld>
            <a:endParaRPr lang="en-US"/>
          </a:p>
        </p:txBody>
      </p:sp>
    </p:spTree>
    <p:extLst>
      <p:ext uri="{BB962C8B-B14F-4D97-AF65-F5344CB8AC3E}">
        <p14:creationId xmlns:p14="http://schemas.microsoft.com/office/powerpoint/2010/main" val="15248971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4201B-082C-A161-32E8-FD43742720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E7EAC44-5BC9-BA1D-9A99-608C955CBFFD}"/>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DISCIPLINARY-ACTION-REASON (TC07) </a:t>
            </a:r>
            <a:r>
              <a:rPr lang="en-US" b="1" dirty="0">
                <a:solidFill>
                  <a:schemeClr val="bg1"/>
                </a:solidFill>
                <a:latin typeface="Aptos" panose="020B0004020202020204" pitchFamily="34" charset="0"/>
                <a:cs typeface="Calibri"/>
              </a:rPr>
              <a:t>1</a:t>
            </a:r>
            <a:endParaRPr lang="en-US" sz="4000" b="1" dirty="0">
              <a:solidFill>
                <a:srgbClr val="1482C5"/>
              </a:solidFill>
              <a:latin typeface="Aptos" panose="020B0004020202020204" pitchFamily="34" charset="0"/>
            </a:endParaRPr>
          </a:p>
        </p:txBody>
      </p:sp>
      <p:pic>
        <p:nvPicPr>
          <p:cNvPr id="9" name="Picture 8" descr="DISCIPLINARY-ACTION-REASON code table screenshot">
            <a:extLst>
              <a:ext uri="{FF2B5EF4-FFF2-40B4-BE49-F238E27FC236}">
                <a16:creationId xmlns:a16="http://schemas.microsoft.com/office/drawing/2014/main" id="{A70DEDDD-1534-4ACA-70B6-8312789418A1}"/>
              </a:ext>
            </a:extLst>
          </p:cNvPr>
          <p:cNvPicPr>
            <a:picLocks noChangeAspect="1"/>
          </p:cNvPicPr>
          <p:nvPr/>
        </p:nvPicPr>
        <p:blipFill>
          <a:blip r:embed="rId2"/>
          <a:stretch>
            <a:fillRect/>
          </a:stretch>
        </p:blipFill>
        <p:spPr>
          <a:xfrm>
            <a:off x="1024132" y="893291"/>
            <a:ext cx="4167682" cy="4975924"/>
          </a:xfrm>
          <a:prstGeom prst="rect">
            <a:avLst/>
          </a:prstGeom>
        </p:spPr>
      </p:pic>
      <p:pic>
        <p:nvPicPr>
          <p:cNvPr id="8" name="Picture 7" descr="DISCIPLINARY-ACTION-REASON code table screenshot">
            <a:extLst>
              <a:ext uri="{FF2B5EF4-FFF2-40B4-BE49-F238E27FC236}">
                <a16:creationId xmlns:a16="http://schemas.microsoft.com/office/drawing/2014/main" id="{96485100-E2A1-716B-9EE4-ABEFB13EBC2B}"/>
              </a:ext>
            </a:extLst>
          </p:cNvPr>
          <p:cNvPicPr>
            <a:picLocks noChangeAspect="1"/>
          </p:cNvPicPr>
          <p:nvPr/>
        </p:nvPicPr>
        <p:blipFill>
          <a:blip r:embed="rId3"/>
          <a:stretch>
            <a:fillRect/>
          </a:stretch>
        </p:blipFill>
        <p:spPr>
          <a:xfrm>
            <a:off x="7000188" y="893291"/>
            <a:ext cx="4234898" cy="4975924"/>
          </a:xfrm>
          <a:prstGeom prst="rect">
            <a:avLst/>
          </a:prstGeom>
        </p:spPr>
      </p:pic>
      <p:sp>
        <p:nvSpPr>
          <p:cNvPr id="4" name="Slide Number Placeholder 3">
            <a:extLst>
              <a:ext uri="{FF2B5EF4-FFF2-40B4-BE49-F238E27FC236}">
                <a16:creationId xmlns:a16="http://schemas.microsoft.com/office/drawing/2014/main" id="{BEF386F0-12F4-C845-AEC2-6615A0646C3F}"/>
              </a:ext>
            </a:extLst>
          </p:cNvPr>
          <p:cNvSpPr>
            <a:spLocks noGrp="1"/>
          </p:cNvSpPr>
          <p:nvPr>
            <p:ph type="sldNum" sz="quarter" idx="4"/>
          </p:nvPr>
        </p:nvSpPr>
        <p:spPr/>
        <p:txBody>
          <a:bodyPr/>
          <a:lstStyle/>
          <a:p>
            <a:fld id="{69C126A4-BD19-47E2-8A0E-0DE1B9D8C925}" type="slidenum">
              <a:rPr lang="en-US" smtClean="0"/>
              <a:pPr/>
              <a:t>64</a:t>
            </a:fld>
            <a:endParaRPr lang="en-US"/>
          </a:p>
        </p:txBody>
      </p:sp>
    </p:spTree>
    <p:extLst>
      <p:ext uri="{BB962C8B-B14F-4D97-AF65-F5344CB8AC3E}">
        <p14:creationId xmlns:p14="http://schemas.microsoft.com/office/powerpoint/2010/main" val="10314747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9485C-B60B-0F1C-0435-19CC1BB8B0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241D57-5F91-E078-31CB-3289A39AD97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DISCIPLINARY-ACTION-REASON (TC07) </a:t>
            </a:r>
            <a:r>
              <a:rPr lang="en-US" b="1" dirty="0">
                <a:solidFill>
                  <a:schemeClr val="bg1"/>
                </a:solidFill>
                <a:latin typeface="Aptos" panose="020B0004020202020204" pitchFamily="34" charset="0"/>
                <a:cs typeface="Calibri"/>
              </a:rPr>
              <a:t>2</a:t>
            </a:r>
            <a:endParaRPr lang="en-US" sz="4000" b="1" dirty="0">
              <a:solidFill>
                <a:srgbClr val="1482C5"/>
              </a:solidFill>
              <a:latin typeface="Aptos" panose="020B0004020202020204" pitchFamily="34" charset="0"/>
            </a:endParaRPr>
          </a:p>
        </p:txBody>
      </p:sp>
      <p:pic>
        <p:nvPicPr>
          <p:cNvPr id="2" name="Picture 1" descr="DISCIPLINARY-ACTION-REASON code table screenshot">
            <a:extLst>
              <a:ext uri="{FF2B5EF4-FFF2-40B4-BE49-F238E27FC236}">
                <a16:creationId xmlns:a16="http://schemas.microsoft.com/office/drawing/2014/main" id="{DA7940B7-EF7C-08F6-19CC-1D4A5486AA6C}"/>
              </a:ext>
            </a:extLst>
          </p:cNvPr>
          <p:cNvPicPr>
            <a:picLocks noChangeAspect="1"/>
          </p:cNvPicPr>
          <p:nvPr/>
        </p:nvPicPr>
        <p:blipFill>
          <a:blip r:embed="rId2"/>
          <a:stretch>
            <a:fillRect/>
          </a:stretch>
        </p:blipFill>
        <p:spPr>
          <a:xfrm>
            <a:off x="3495674" y="1524000"/>
            <a:ext cx="5200650" cy="3810000"/>
          </a:xfrm>
          <a:prstGeom prst="rect">
            <a:avLst/>
          </a:prstGeom>
        </p:spPr>
      </p:pic>
      <p:sp>
        <p:nvSpPr>
          <p:cNvPr id="4" name="Slide Number Placeholder 3">
            <a:extLst>
              <a:ext uri="{FF2B5EF4-FFF2-40B4-BE49-F238E27FC236}">
                <a16:creationId xmlns:a16="http://schemas.microsoft.com/office/drawing/2014/main" id="{26DD4C60-20E4-19CD-4D48-46B433AF5F18}"/>
              </a:ext>
            </a:extLst>
          </p:cNvPr>
          <p:cNvSpPr>
            <a:spLocks noGrp="1"/>
          </p:cNvSpPr>
          <p:nvPr>
            <p:ph type="sldNum" sz="quarter" idx="4"/>
          </p:nvPr>
        </p:nvSpPr>
        <p:spPr/>
        <p:txBody>
          <a:bodyPr/>
          <a:lstStyle/>
          <a:p>
            <a:fld id="{69C126A4-BD19-47E2-8A0E-0DE1B9D8C925}" type="slidenum">
              <a:rPr lang="en-US" smtClean="0"/>
              <a:pPr/>
              <a:t>65</a:t>
            </a:fld>
            <a:endParaRPr lang="en-US"/>
          </a:p>
        </p:txBody>
      </p:sp>
    </p:spTree>
    <p:extLst>
      <p:ext uri="{BB962C8B-B14F-4D97-AF65-F5344CB8AC3E}">
        <p14:creationId xmlns:p14="http://schemas.microsoft.com/office/powerpoint/2010/main" val="11772800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9182B-B236-1964-C88E-4190EEC150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495E14-D045-052D-A916-F381109C8304}"/>
              </a:ext>
            </a:extLst>
          </p:cNvPr>
          <p:cNvSpPr>
            <a:spLocks noGrp="1"/>
          </p:cNvSpPr>
          <p:nvPr>
            <p:ph type="title"/>
          </p:nvPr>
        </p:nvSpPr>
        <p:spPr>
          <a:xfrm>
            <a:off x="535171" y="141941"/>
            <a:ext cx="11121657" cy="751350"/>
          </a:xfrm>
        </p:spPr>
        <p:txBody>
          <a:bodyPr>
            <a:normAutofit fontScale="90000"/>
          </a:bodyPr>
          <a:lstStyle/>
          <a:p>
            <a:r>
              <a:rPr lang="en-US" dirty="0">
                <a:solidFill>
                  <a:srgbClr val="1482C5"/>
                </a:solidFill>
                <a:latin typeface="Aptos" panose="020B0004020202020204" pitchFamily="34" charset="0"/>
                <a:cs typeface="Calibri"/>
              </a:rPr>
              <a:t>StudentDisciplineIncidentBehaviorAssociation Entity</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C7ECFFF-5119-5A70-B233-83F86112DAE8}"/>
              </a:ext>
            </a:extLst>
          </p:cNvPr>
          <p:cNvSpPr>
            <a:spLocks noGrp="1"/>
          </p:cNvSpPr>
          <p:nvPr>
            <p:ph type="sldNum" sz="quarter" idx="4"/>
          </p:nvPr>
        </p:nvSpPr>
        <p:spPr/>
        <p:txBody>
          <a:bodyPr/>
          <a:lstStyle/>
          <a:p>
            <a:fld id="{69C126A4-BD19-47E2-8A0E-0DE1B9D8C925}" type="slidenum">
              <a:rPr lang="en-US" smtClean="0"/>
              <a:pPr/>
              <a:t>66</a:t>
            </a:fld>
            <a:endParaRPr lang="en-US"/>
          </a:p>
        </p:txBody>
      </p:sp>
      <p:pic>
        <p:nvPicPr>
          <p:cNvPr id="8" name="Picture 7" descr="Student discipline incident behavior association screen shot.">
            <a:extLst>
              <a:ext uri="{FF2B5EF4-FFF2-40B4-BE49-F238E27FC236}">
                <a16:creationId xmlns:a16="http://schemas.microsoft.com/office/drawing/2014/main" id="{761338D0-7FA7-AB21-45E9-83DBF28ACEBA}"/>
              </a:ext>
            </a:extLst>
          </p:cNvPr>
          <p:cNvPicPr>
            <a:picLocks noChangeAspect="1"/>
          </p:cNvPicPr>
          <p:nvPr/>
        </p:nvPicPr>
        <p:blipFill>
          <a:blip r:embed="rId2"/>
          <a:stretch>
            <a:fillRect/>
          </a:stretch>
        </p:blipFill>
        <p:spPr>
          <a:xfrm>
            <a:off x="1074996" y="1406461"/>
            <a:ext cx="10042008" cy="4279349"/>
          </a:xfrm>
          <a:prstGeom prst="rect">
            <a:avLst/>
          </a:prstGeom>
        </p:spPr>
      </p:pic>
    </p:spTree>
    <p:extLst>
      <p:ext uri="{BB962C8B-B14F-4D97-AF65-F5344CB8AC3E}">
        <p14:creationId xmlns:p14="http://schemas.microsoft.com/office/powerpoint/2010/main" val="19732506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8F0E0-B3AE-CD8E-03BD-88D01760DB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E51ADE-57EE-0BCE-2E86-00B3498473D3}"/>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Discipline</a:t>
            </a:r>
            <a:r>
              <a:rPr lang="en-US" b="1" dirty="0">
                <a:solidFill>
                  <a:srgbClr val="1482C5"/>
                </a:solidFill>
                <a:latin typeface="Aptos" panose="020B0004020202020204" pitchFamily="34" charset="0"/>
                <a:cs typeface="Calibri"/>
              </a:rPr>
              <a:t> Data Validation</a:t>
            </a:r>
            <a:r>
              <a:rPr lang="en-US" dirty="0">
                <a:solidFill>
                  <a:srgbClr val="1482C5"/>
                </a:solidFill>
                <a:latin typeface="Aptos" panose="020B0004020202020204" pitchFamily="34" charset="0"/>
                <a:cs typeface="Calibri"/>
              </a:rPr>
              <a:t> Changes</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E97EEBBE-E73F-A969-B612-A3F7722AA70E}"/>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business meanings in the following data validations will be </a:t>
            </a:r>
            <a:r>
              <a:rPr lang="en-US" b="1" dirty="0">
                <a:solidFill>
                  <a:srgbClr val="F47F42"/>
                </a:solidFill>
                <a:latin typeface="Aptos" panose="020B0004020202020204" pitchFamily="34" charset="0"/>
              </a:rPr>
              <a:t>revised</a:t>
            </a:r>
            <a:r>
              <a:rPr lang="en-US" dirty="0">
                <a:solidFill>
                  <a:srgbClr val="1482C5"/>
                </a:solidFill>
                <a:latin typeface="Aptos" panose="020B0004020202020204" pitchFamily="34" charset="0"/>
              </a:rPr>
              <a:t> in the </a:t>
            </a:r>
            <a:r>
              <a:rPr lang="en-US" dirty="0">
                <a:solidFill>
                  <a:srgbClr val="F47F42"/>
                </a:solidFill>
                <a:latin typeface="Aptos" panose="020B0004020202020204" pitchFamily="34" charset="0"/>
              </a:rPr>
              <a:t>PEIMS Summer Submission</a:t>
            </a:r>
            <a:r>
              <a:rPr lang="en-US" dirty="0">
                <a:solidFill>
                  <a:srgbClr val="1482C5"/>
                </a:solidFill>
                <a:latin typeface="Aptos" panose="020B0004020202020204" pitchFamily="34" charset="0"/>
              </a:rPr>
              <a:t>:</a:t>
            </a:r>
          </a:p>
        </p:txBody>
      </p:sp>
      <p:sp>
        <p:nvSpPr>
          <p:cNvPr id="2" name="Content Placeholder 3">
            <a:extLst>
              <a:ext uri="{FF2B5EF4-FFF2-40B4-BE49-F238E27FC236}">
                <a16:creationId xmlns:a16="http://schemas.microsoft.com/office/drawing/2014/main" id="{B0AB8EDE-1A5C-6C42-516E-9542B6689D11}"/>
              </a:ext>
            </a:extLst>
          </p:cNvPr>
          <p:cNvSpPr txBox="1">
            <a:spLocks/>
          </p:cNvSpPr>
          <p:nvPr/>
        </p:nvSpPr>
        <p:spPr>
          <a:xfrm>
            <a:off x="2421724" y="2411127"/>
            <a:ext cx="2814085" cy="206031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44425-0030</a:t>
            </a:r>
          </a:p>
          <a:p>
            <a:pPr>
              <a:buClr>
                <a:srgbClr val="F47F42"/>
              </a:buClr>
            </a:pPr>
            <a:r>
              <a:rPr lang="en-US" dirty="0">
                <a:solidFill>
                  <a:srgbClr val="1482C5"/>
                </a:solidFill>
                <a:latin typeface="Aptos" panose="020B0004020202020204" pitchFamily="34" charset="0"/>
              </a:rPr>
              <a:t>44425-0051</a:t>
            </a:r>
          </a:p>
          <a:p>
            <a:pPr>
              <a:buClr>
                <a:srgbClr val="F47F42"/>
              </a:buClr>
            </a:pPr>
            <a:r>
              <a:rPr lang="en-US" dirty="0">
                <a:solidFill>
                  <a:srgbClr val="1482C5"/>
                </a:solidFill>
                <a:latin typeface="Aptos" panose="020B0004020202020204" pitchFamily="34" charset="0"/>
              </a:rPr>
              <a:t>44425-0056</a:t>
            </a:r>
          </a:p>
          <a:p>
            <a:pPr>
              <a:buClr>
                <a:srgbClr val="F47F42"/>
              </a:buClr>
            </a:pPr>
            <a:r>
              <a:rPr lang="en-US" dirty="0">
                <a:solidFill>
                  <a:srgbClr val="1482C5"/>
                </a:solidFill>
                <a:latin typeface="Aptos" panose="020B0004020202020204" pitchFamily="34" charset="0"/>
              </a:rPr>
              <a:t>44425-0057</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5180261B-3AA8-5F1E-A987-48C0B5664E40}"/>
              </a:ext>
            </a:extLst>
          </p:cNvPr>
          <p:cNvSpPr txBox="1">
            <a:spLocks/>
          </p:cNvSpPr>
          <p:nvPr/>
        </p:nvSpPr>
        <p:spPr>
          <a:xfrm>
            <a:off x="6956192" y="2411127"/>
            <a:ext cx="2814085" cy="206031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44425-0058</a:t>
            </a:r>
          </a:p>
          <a:p>
            <a:pPr>
              <a:buClr>
                <a:srgbClr val="F47F42"/>
              </a:buClr>
            </a:pPr>
            <a:r>
              <a:rPr lang="en-US" dirty="0">
                <a:solidFill>
                  <a:srgbClr val="1482C5"/>
                </a:solidFill>
                <a:latin typeface="Aptos" panose="020B0004020202020204" pitchFamily="34" charset="0"/>
              </a:rPr>
              <a:t>44425-0059</a:t>
            </a:r>
          </a:p>
          <a:p>
            <a:pPr>
              <a:buClr>
                <a:srgbClr val="F47F42"/>
              </a:buClr>
            </a:pPr>
            <a:r>
              <a:rPr lang="en-US" dirty="0">
                <a:solidFill>
                  <a:srgbClr val="1482C5"/>
                </a:solidFill>
                <a:latin typeface="Aptos" panose="020B0004020202020204" pitchFamily="34" charset="0"/>
              </a:rPr>
              <a:t>44425-0060</a:t>
            </a:r>
          </a:p>
          <a:p>
            <a:pPr>
              <a:buClr>
                <a:srgbClr val="F47F42"/>
              </a:buClr>
            </a:pPr>
            <a:r>
              <a:rPr lang="en-US" dirty="0">
                <a:solidFill>
                  <a:srgbClr val="1482C5"/>
                </a:solidFill>
                <a:latin typeface="Aptos" panose="020B0004020202020204" pitchFamily="34" charset="0"/>
              </a:rPr>
              <a:t>44425-0079</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F48CA056-9659-F7B5-42B3-C03897D022AC}"/>
              </a:ext>
            </a:extLst>
          </p:cNvPr>
          <p:cNvSpPr>
            <a:spLocks noGrp="1"/>
          </p:cNvSpPr>
          <p:nvPr>
            <p:ph type="sldNum" sz="quarter" idx="4"/>
          </p:nvPr>
        </p:nvSpPr>
        <p:spPr/>
        <p:txBody>
          <a:bodyPr/>
          <a:lstStyle/>
          <a:p>
            <a:fld id="{69C126A4-BD19-47E2-8A0E-0DE1B9D8C925}" type="slidenum">
              <a:rPr lang="en-US" smtClean="0"/>
              <a:pPr/>
              <a:t>67</a:t>
            </a:fld>
            <a:endParaRPr lang="en-US"/>
          </a:p>
        </p:txBody>
      </p:sp>
    </p:spTree>
    <p:extLst>
      <p:ext uri="{BB962C8B-B14F-4D97-AF65-F5344CB8AC3E}">
        <p14:creationId xmlns:p14="http://schemas.microsoft.com/office/powerpoint/2010/main" val="24157309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F639F-A1CF-FA1A-123A-6770155F02D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02A9B5-C00B-6F2E-860E-FB918850E251}"/>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Discipline Report Changes</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DFA9BD5B-E648-BCA8-F259-2FABACDA4457}"/>
              </a:ext>
            </a:extLst>
          </p:cNvPr>
          <p:cNvSpPr txBox="1">
            <a:spLocks/>
          </p:cNvSpPr>
          <p:nvPr/>
        </p:nvSpPr>
        <p:spPr>
          <a:xfrm>
            <a:off x="535171" y="1589407"/>
            <a:ext cx="11275829" cy="264921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rgbClr val="F47F42"/>
              </a:buClr>
              <a:buNone/>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PEIMS Summer Submission</a:t>
            </a:r>
            <a:r>
              <a:rPr lang="en-US" dirty="0">
                <a:solidFill>
                  <a:srgbClr val="1482C5"/>
                </a:solidFill>
                <a:latin typeface="Aptos" panose="020B0004020202020204" pitchFamily="34" charset="0"/>
              </a:rPr>
              <a:t> reports will be </a:t>
            </a:r>
            <a:r>
              <a:rPr lang="en-US" b="1" dirty="0">
                <a:solidFill>
                  <a:srgbClr val="F47F42"/>
                </a:solidFill>
                <a:latin typeface="Aptos" panose="020B0004020202020204" pitchFamily="34" charset="0"/>
              </a:rPr>
              <a:t>revised</a:t>
            </a:r>
            <a:r>
              <a:rPr lang="en-US" dirty="0">
                <a:solidFill>
                  <a:srgbClr val="1482C5"/>
                </a:solidFill>
                <a:latin typeface="Aptos" panose="020B0004020202020204" pitchFamily="34" charset="0"/>
              </a:rPr>
              <a:t> to reflect the discipline changes made:</a:t>
            </a:r>
          </a:p>
          <a:p>
            <a:pPr>
              <a:spcBef>
                <a:spcPts val="0"/>
              </a:spcBef>
              <a:spcAft>
                <a:spcPts val="1200"/>
              </a:spcAft>
              <a:buClr>
                <a:srgbClr val="F47F42"/>
              </a:buClr>
            </a:pPr>
            <a:r>
              <a:rPr lang="en-US" dirty="0">
                <a:solidFill>
                  <a:srgbClr val="1482C5"/>
                </a:solidFill>
                <a:latin typeface="Aptos" panose="020B0004020202020204" pitchFamily="34" charset="0"/>
              </a:rPr>
              <a:t>PDM3-132-003 – Student Disciplinary Action Summary</a:t>
            </a:r>
          </a:p>
          <a:p>
            <a:pPr>
              <a:spcBef>
                <a:spcPts val="0"/>
              </a:spcBef>
              <a:spcAft>
                <a:spcPts val="1200"/>
              </a:spcAft>
              <a:buClr>
                <a:srgbClr val="F47F42"/>
              </a:buClr>
            </a:pPr>
            <a:r>
              <a:rPr lang="en-US" dirty="0">
                <a:solidFill>
                  <a:srgbClr val="1482C5"/>
                </a:solidFill>
                <a:latin typeface="Aptos" panose="020B0004020202020204" pitchFamily="34" charset="0"/>
              </a:rPr>
              <a:t>PDM3-132-006 – Student Disciplinary Action Incident Counts by Reason Code</a:t>
            </a:r>
          </a:p>
        </p:txBody>
      </p:sp>
      <p:sp>
        <p:nvSpPr>
          <p:cNvPr id="4" name="Slide Number Placeholder 3">
            <a:extLst>
              <a:ext uri="{FF2B5EF4-FFF2-40B4-BE49-F238E27FC236}">
                <a16:creationId xmlns:a16="http://schemas.microsoft.com/office/drawing/2014/main" id="{13E65B3F-2B34-EE0A-B678-48580B6B6E0F}"/>
              </a:ext>
            </a:extLst>
          </p:cNvPr>
          <p:cNvSpPr>
            <a:spLocks noGrp="1"/>
          </p:cNvSpPr>
          <p:nvPr>
            <p:ph type="sldNum" sz="quarter" idx="4"/>
          </p:nvPr>
        </p:nvSpPr>
        <p:spPr/>
        <p:txBody>
          <a:bodyPr/>
          <a:lstStyle/>
          <a:p>
            <a:fld id="{69C126A4-BD19-47E2-8A0E-0DE1B9D8C925}" type="slidenum">
              <a:rPr lang="en-US" smtClean="0"/>
              <a:pPr/>
              <a:t>68</a:t>
            </a:fld>
            <a:endParaRPr lang="en-US"/>
          </a:p>
        </p:txBody>
      </p:sp>
    </p:spTree>
    <p:extLst>
      <p:ext uri="{BB962C8B-B14F-4D97-AF65-F5344CB8AC3E}">
        <p14:creationId xmlns:p14="http://schemas.microsoft.com/office/powerpoint/2010/main" val="40207789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758FA-E4C5-47E7-0493-F14B3BE11B2F}"/>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6394F59-D047-8855-00F7-910E9969727C}"/>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Classroom Position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2DB02637-35ED-55E7-D477-A2F90A1AC6C8}"/>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0CA8B2BA-36FE-5138-6351-3CA555C4E595}"/>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CB222040-306A-7F25-4E3C-E751C3CEC852}"/>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New ClassroomPosition</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2FBFB621-7D3E-BFD1-0E70-E05D20F69AA8}"/>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69</a:t>
            </a:fld>
            <a:endParaRPr lang="en-US"/>
          </a:p>
        </p:txBody>
      </p:sp>
    </p:spTree>
    <p:extLst>
      <p:ext uri="{BB962C8B-B14F-4D97-AF65-F5344CB8AC3E}">
        <p14:creationId xmlns:p14="http://schemas.microsoft.com/office/powerpoint/2010/main" val="3881152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Sunset – Advanced Technical Credit</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1" y="1248010"/>
            <a:ext cx="11031989" cy="254611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1482C5"/>
                </a:solidFill>
                <a:latin typeface="Aptos" panose="020B0004020202020204" pitchFamily="34" charset="0"/>
              </a:rPr>
              <a:t>The Career and Technical Education program area has requested that the Texas Education Agency (TEA) sunset the </a:t>
            </a:r>
            <a:r>
              <a:rPr lang="en-US" dirty="0">
                <a:solidFill>
                  <a:srgbClr val="F47F42"/>
                </a:solidFill>
                <a:latin typeface="Aptos" panose="020B0004020202020204" pitchFamily="34" charset="0"/>
              </a:rPr>
              <a:t>ATCIndicator (E1058)</a:t>
            </a:r>
            <a:r>
              <a:rPr lang="en-US" dirty="0">
                <a:solidFill>
                  <a:srgbClr val="1482C5"/>
                </a:solidFill>
                <a:latin typeface="Aptos" panose="020B0004020202020204" pitchFamily="34" charset="0"/>
              </a:rPr>
              <a:t>. Perkins V removed funding for the Advanced Technical Credit (ATC) program. The last ATC course was offered during the 2018-2019 school year. The </a:t>
            </a:r>
            <a:r>
              <a:rPr lang="en-US" dirty="0">
                <a:solidFill>
                  <a:srgbClr val="F47F42"/>
                </a:solidFill>
                <a:latin typeface="Aptos" panose="020B0004020202020204" pitchFamily="34" charset="0"/>
              </a:rPr>
              <a:t>ATCIndicator</a:t>
            </a:r>
            <a:r>
              <a:rPr lang="en-US" dirty="0">
                <a:solidFill>
                  <a:srgbClr val="1482C5"/>
                </a:solidFill>
                <a:latin typeface="Aptos" panose="020B0004020202020204" pitchFamily="34" charset="0"/>
              </a:rPr>
              <a:t> was collected in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a:t>
            </a:r>
            <a:r>
              <a:rPr lang="en-US" dirty="0">
                <a:solidFill>
                  <a:srgbClr val="1482C5"/>
                </a:solidFill>
                <a:latin typeface="Aptos" panose="020B0004020202020204" pitchFamily="34" charset="0"/>
              </a:rPr>
              <a:t>.</a:t>
            </a: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9FCB560A-FDF2-07B2-5D15-4E596E88E6DF}"/>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0C2BB18-1DC9-14F8-0D28-4560B75F3621}"/>
              </a:ext>
            </a:extLst>
          </p:cNvPr>
          <p:cNvSpPr>
            <a:spLocks noGrp="1"/>
          </p:cNvSpPr>
          <p:nvPr>
            <p:ph type="sldNum" sz="quarter" idx="4"/>
          </p:nvPr>
        </p:nvSpPr>
        <p:spPr/>
        <p:txBody>
          <a:bodyPr/>
          <a:lstStyle/>
          <a:p>
            <a:fld id="{69C126A4-BD19-47E2-8A0E-0DE1B9D8C925}" type="slidenum">
              <a:rPr lang="en-US" smtClean="0"/>
              <a:pPr/>
              <a:t>7</a:t>
            </a:fld>
            <a:endParaRPr lang="en-US"/>
          </a:p>
        </p:txBody>
      </p:sp>
    </p:spTree>
    <p:extLst>
      <p:ext uri="{BB962C8B-B14F-4D97-AF65-F5344CB8AC3E}">
        <p14:creationId xmlns:p14="http://schemas.microsoft.com/office/powerpoint/2010/main" val="16124766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4576F-FF0F-D13F-0336-81FD9ECA0A8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01E9C30-4E4A-511C-AD1E-D3C097EC3439}"/>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ClassroomPosition Data Element</a:t>
            </a:r>
            <a:endParaRPr lang="en-US" b="1" dirty="0">
              <a:solidFill>
                <a:srgbClr val="1482C5"/>
              </a:solidFill>
              <a:latin typeface="Aptos" panose="020B0004020202020204" pitchFamily="34" charset="0"/>
            </a:endParaRPr>
          </a:p>
        </p:txBody>
      </p:sp>
      <p:pic>
        <p:nvPicPr>
          <p:cNvPr id="6" name="Picture 5" descr="Screenshot of the ClassroomPosition data element.">
            <a:extLst>
              <a:ext uri="{FF2B5EF4-FFF2-40B4-BE49-F238E27FC236}">
                <a16:creationId xmlns:a16="http://schemas.microsoft.com/office/drawing/2014/main" id="{63F0264C-4AEA-BAAE-01EF-B4390BB65ABE}"/>
              </a:ext>
            </a:extLst>
          </p:cNvPr>
          <p:cNvPicPr>
            <a:picLocks noChangeAspect="1"/>
          </p:cNvPicPr>
          <p:nvPr/>
        </p:nvPicPr>
        <p:blipFill>
          <a:blip r:embed="rId2"/>
          <a:stretch>
            <a:fillRect/>
          </a:stretch>
        </p:blipFill>
        <p:spPr>
          <a:xfrm>
            <a:off x="2727985" y="1298448"/>
            <a:ext cx="6736027" cy="4261104"/>
          </a:xfrm>
          <a:prstGeom prst="rect">
            <a:avLst/>
          </a:prstGeom>
        </p:spPr>
      </p:pic>
      <p:sp>
        <p:nvSpPr>
          <p:cNvPr id="4" name="Slide Number Placeholder 3">
            <a:extLst>
              <a:ext uri="{FF2B5EF4-FFF2-40B4-BE49-F238E27FC236}">
                <a16:creationId xmlns:a16="http://schemas.microsoft.com/office/drawing/2014/main" id="{FB9FBD46-608A-06A9-1471-211B5C420881}"/>
              </a:ext>
            </a:extLst>
          </p:cNvPr>
          <p:cNvSpPr>
            <a:spLocks noGrp="1"/>
          </p:cNvSpPr>
          <p:nvPr>
            <p:ph type="sldNum" sz="quarter" idx="4"/>
          </p:nvPr>
        </p:nvSpPr>
        <p:spPr/>
        <p:txBody>
          <a:bodyPr/>
          <a:lstStyle/>
          <a:p>
            <a:fld id="{69C126A4-BD19-47E2-8A0E-0DE1B9D8C925}" type="slidenum">
              <a:rPr lang="en-US" smtClean="0"/>
              <a:pPr/>
              <a:t>70</a:t>
            </a:fld>
            <a:endParaRPr lang="en-US"/>
          </a:p>
        </p:txBody>
      </p:sp>
    </p:spTree>
    <p:extLst>
      <p:ext uri="{BB962C8B-B14F-4D97-AF65-F5344CB8AC3E}">
        <p14:creationId xmlns:p14="http://schemas.microsoft.com/office/powerpoint/2010/main" val="9449025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8620B-2069-4F46-C086-0AF92BF90C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D8D7D6-7DED-FFEF-CCC1-6B1FBFF105A5}"/>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ClassroomPosition Descriptor Table</a:t>
            </a:r>
            <a:endParaRPr lang="en-US" b="1" dirty="0">
              <a:solidFill>
                <a:srgbClr val="1482C5"/>
              </a:solidFill>
              <a:latin typeface="Aptos" panose="020B0004020202020204" pitchFamily="34" charset="0"/>
            </a:endParaRPr>
          </a:p>
        </p:txBody>
      </p:sp>
      <p:pic>
        <p:nvPicPr>
          <p:cNvPr id="6" name="Picture 5" descr="Screenshot of the classroom position descriptor table.">
            <a:extLst>
              <a:ext uri="{FF2B5EF4-FFF2-40B4-BE49-F238E27FC236}">
                <a16:creationId xmlns:a16="http://schemas.microsoft.com/office/drawing/2014/main" id="{79215D4E-2BBD-8A5F-8DD3-F8FC6BEFDD9F}"/>
              </a:ext>
            </a:extLst>
          </p:cNvPr>
          <p:cNvPicPr>
            <a:picLocks noChangeAspect="1"/>
          </p:cNvPicPr>
          <p:nvPr/>
        </p:nvPicPr>
        <p:blipFill>
          <a:blip r:embed="rId2"/>
          <a:stretch>
            <a:fillRect/>
          </a:stretch>
        </p:blipFill>
        <p:spPr>
          <a:xfrm>
            <a:off x="1757363" y="1622507"/>
            <a:ext cx="8677274" cy="3612986"/>
          </a:xfrm>
          <a:prstGeom prst="rect">
            <a:avLst/>
          </a:prstGeom>
        </p:spPr>
      </p:pic>
      <p:sp>
        <p:nvSpPr>
          <p:cNvPr id="4" name="Slide Number Placeholder 3">
            <a:extLst>
              <a:ext uri="{FF2B5EF4-FFF2-40B4-BE49-F238E27FC236}">
                <a16:creationId xmlns:a16="http://schemas.microsoft.com/office/drawing/2014/main" id="{2B63CF63-CB0E-B734-A5F3-72A8D34BF5DD}"/>
              </a:ext>
            </a:extLst>
          </p:cNvPr>
          <p:cNvSpPr>
            <a:spLocks noGrp="1"/>
          </p:cNvSpPr>
          <p:nvPr>
            <p:ph type="sldNum" sz="quarter" idx="4"/>
          </p:nvPr>
        </p:nvSpPr>
        <p:spPr/>
        <p:txBody>
          <a:bodyPr/>
          <a:lstStyle/>
          <a:p>
            <a:fld id="{69C126A4-BD19-47E2-8A0E-0DE1B9D8C925}" type="slidenum">
              <a:rPr lang="en-US" smtClean="0"/>
              <a:pPr/>
              <a:t>71</a:t>
            </a:fld>
            <a:endParaRPr lang="en-US"/>
          </a:p>
        </p:txBody>
      </p:sp>
    </p:spTree>
    <p:extLst>
      <p:ext uri="{BB962C8B-B14F-4D97-AF65-F5344CB8AC3E}">
        <p14:creationId xmlns:p14="http://schemas.microsoft.com/office/powerpoint/2010/main" val="3428925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5492D-8709-25E1-58D8-95A479360D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9463E1-64D3-799F-E65E-D458E76CFA2E}"/>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StaffSectionAssociation PEIMS Fall Reporting</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F75ED16-E0BA-F7F8-D576-442F59E50C1B}"/>
              </a:ext>
            </a:extLst>
          </p:cNvPr>
          <p:cNvSpPr>
            <a:spLocks noGrp="1"/>
          </p:cNvSpPr>
          <p:nvPr>
            <p:ph type="sldNum" sz="quarter" idx="4"/>
          </p:nvPr>
        </p:nvSpPr>
        <p:spPr/>
        <p:txBody>
          <a:bodyPr/>
          <a:lstStyle/>
          <a:p>
            <a:fld id="{69C126A4-BD19-47E2-8A0E-0DE1B9D8C925}" type="slidenum">
              <a:rPr lang="en-US" smtClean="0"/>
              <a:pPr/>
              <a:t>72</a:t>
            </a:fld>
            <a:endParaRPr lang="en-US"/>
          </a:p>
        </p:txBody>
      </p:sp>
      <p:pic>
        <p:nvPicPr>
          <p:cNvPr id="6" name="Picture 5" descr="Staff section association entity screenshot. DR1">
            <a:extLst>
              <a:ext uri="{FF2B5EF4-FFF2-40B4-BE49-F238E27FC236}">
                <a16:creationId xmlns:a16="http://schemas.microsoft.com/office/drawing/2014/main" id="{061532F6-EC90-3F72-9DA4-284948128966}"/>
              </a:ext>
            </a:extLst>
          </p:cNvPr>
          <p:cNvPicPr>
            <a:picLocks noChangeAspect="1"/>
          </p:cNvPicPr>
          <p:nvPr/>
        </p:nvPicPr>
        <p:blipFill>
          <a:blip r:embed="rId2"/>
          <a:stretch>
            <a:fillRect/>
          </a:stretch>
        </p:blipFill>
        <p:spPr>
          <a:xfrm>
            <a:off x="1555264" y="1343837"/>
            <a:ext cx="9081471" cy="4170325"/>
          </a:xfrm>
          <a:prstGeom prst="rect">
            <a:avLst/>
          </a:prstGeom>
        </p:spPr>
      </p:pic>
    </p:spTree>
    <p:extLst>
      <p:ext uri="{BB962C8B-B14F-4D97-AF65-F5344CB8AC3E}">
        <p14:creationId xmlns:p14="http://schemas.microsoft.com/office/powerpoint/2010/main" val="4374059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D0322-9265-FC2D-2B7B-F121D06B13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C6135E-E621-ACB8-B60C-EEE44B2B277E}"/>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ClassroomPosition vs. Course Matrix</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B4D9CF1E-6B40-BF07-375F-01E78A756E3E}"/>
              </a:ext>
            </a:extLst>
          </p:cNvPr>
          <p:cNvSpPr>
            <a:spLocks noGrp="1"/>
          </p:cNvSpPr>
          <p:nvPr>
            <p:ph type="sldNum" sz="quarter" idx="4"/>
          </p:nvPr>
        </p:nvSpPr>
        <p:spPr/>
        <p:txBody>
          <a:bodyPr/>
          <a:lstStyle/>
          <a:p>
            <a:fld id="{69C126A4-BD19-47E2-8A0E-0DE1B9D8C925}" type="slidenum">
              <a:rPr lang="en-US" smtClean="0"/>
              <a:pPr/>
              <a:t>73</a:t>
            </a:fld>
            <a:endParaRPr lang="en-US"/>
          </a:p>
        </p:txBody>
      </p:sp>
      <p:pic>
        <p:nvPicPr>
          <p:cNvPr id="6" name="Picture 5" descr="Staff section association screenshot showing the DR6 table.">
            <a:extLst>
              <a:ext uri="{FF2B5EF4-FFF2-40B4-BE49-F238E27FC236}">
                <a16:creationId xmlns:a16="http://schemas.microsoft.com/office/drawing/2014/main" id="{0BF61BD1-9AD8-7C85-1192-85362661600B}"/>
              </a:ext>
            </a:extLst>
          </p:cNvPr>
          <p:cNvPicPr>
            <a:picLocks noChangeAspect="1"/>
          </p:cNvPicPr>
          <p:nvPr/>
        </p:nvPicPr>
        <p:blipFill>
          <a:blip r:embed="rId2"/>
          <a:stretch>
            <a:fillRect/>
          </a:stretch>
        </p:blipFill>
        <p:spPr>
          <a:xfrm>
            <a:off x="1250631" y="1344168"/>
            <a:ext cx="9690735" cy="4169664"/>
          </a:xfrm>
          <a:prstGeom prst="rect">
            <a:avLst/>
          </a:prstGeom>
        </p:spPr>
      </p:pic>
    </p:spTree>
    <p:extLst>
      <p:ext uri="{BB962C8B-B14F-4D97-AF65-F5344CB8AC3E}">
        <p14:creationId xmlns:p14="http://schemas.microsoft.com/office/powerpoint/2010/main" val="9107275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E2946-5A41-F965-94C0-B5DF590534E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DAFFD2F-DC3F-0840-656E-D056A8D477C6}"/>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ClassroomPosition</a:t>
            </a:r>
            <a:r>
              <a:rPr lang="en-US" b="1" dirty="0">
                <a:solidFill>
                  <a:srgbClr val="1482C5"/>
                </a:solidFill>
                <a:latin typeface="Aptos" panose="020B0004020202020204" pitchFamily="34" charset="0"/>
                <a:cs typeface="Calibri"/>
              </a:rPr>
              <a:t> Data Validations</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DF1C627D-6A6B-A858-CB01-30509745405A}"/>
              </a:ext>
            </a:extLst>
          </p:cNvPr>
          <p:cNvSpPr txBox="1">
            <a:spLocks/>
          </p:cNvSpPr>
          <p:nvPr/>
        </p:nvSpPr>
        <p:spPr>
          <a:xfrm>
            <a:off x="535170" y="1142839"/>
            <a:ext cx="11275829" cy="75135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revised </a:t>
            </a:r>
            <a:r>
              <a:rPr lang="en-US" dirty="0">
                <a:solidFill>
                  <a:srgbClr val="1482C5"/>
                </a:solidFill>
                <a:latin typeface="Aptos" panose="020B0004020202020204" pitchFamily="34" charset="0"/>
              </a:rPr>
              <a:t>in the </a:t>
            </a:r>
            <a:r>
              <a:rPr lang="en-US" dirty="0">
                <a:solidFill>
                  <a:srgbClr val="F47F42"/>
                </a:solidFill>
                <a:latin typeface="Aptos" panose="020B0004020202020204" pitchFamily="34" charset="0"/>
              </a:rPr>
              <a:t>PEIMS Fall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Class Roster Winter Submissions</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2" name="Content Placeholder 3">
            <a:extLst>
              <a:ext uri="{FF2B5EF4-FFF2-40B4-BE49-F238E27FC236}">
                <a16:creationId xmlns:a16="http://schemas.microsoft.com/office/drawing/2014/main" id="{84ACCC89-C45B-489E-FB49-9559680A3E90}"/>
              </a:ext>
            </a:extLst>
          </p:cNvPr>
          <p:cNvSpPr txBox="1">
            <a:spLocks/>
          </p:cNvSpPr>
          <p:nvPr/>
        </p:nvSpPr>
        <p:spPr>
          <a:xfrm>
            <a:off x="708297" y="2035960"/>
            <a:ext cx="2814085" cy="2786079"/>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F47F42"/>
              </a:buClr>
            </a:pPr>
            <a:r>
              <a:rPr lang="en-US" dirty="0">
                <a:solidFill>
                  <a:srgbClr val="1482C5"/>
                </a:solidFill>
                <a:latin typeface="Aptos" panose="020B0004020202020204" pitchFamily="34" charset="0"/>
              </a:rPr>
              <a:t>30090-0007</a:t>
            </a:r>
          </a:p>
          <a:p>
            <a:pPr>
              <a:lnSpc>
                <a:spcPct val="100000"/>
              </a:lnSpc>
              <a:spcBef>
                <a:spcPts val="0"/>
              </a:spcBef>
              <a:buClr>
                <a:srgbClr val="F47F42"/>
              </a:buClr>
            </a:pPr>
            <a:r>
              <a:rPr lang="en-US" dirty="0">
                <a:solidFill>
                  <a:srgbClr val="1482C5"/>
                </a:solidFill>
                <a:latin typeface="Aptos" panose="020B0004020202020204" pitchFamily="34" charset="0"/>
              </a:rPr>
              <a:t>30090-0052</a:t>
            </a:r>
          </a:p>
          <a:p>
            <a:pPr>
              <a:lnSpc>
                <a:spcPct val="100000"/>
              </a:lnSpc>
              <a:spcBef>
                <a:spcPts val="0"/>
              </a:spcBef>
              <a:buClr>
                <a:srgbClr val="F47F42"/>
              </a:buClr>
            </a:pPr>
            <a:r>
              <a:rPr lang="en-US" dirty="0">
                <a:solidFill>
                  <a:srgbClr val="1482C5"/>
                </a:solidFill>
                <a:latin typeface="Aptos" panose="020B0004020202020204" pitchFamily="34" charset="0"/>
              </a:rPr>
              <a:t>30090-0086</a:t>
            </a:r>
          </a:p>
          <a:p>
            <a:pPr>
              <a:lnSpc>
                <a:spcPct val="100000"/>
              </a:lnSpc>
              <a:spcBef>
                <a:spcPts val="0"/>
              </a:spcBef>
              <a:buClr>
                <a:srgbClr val="F47F42"/>
              </a:buClr>
            </a:pPr>
            <a:r>
              <a:rPr lang="en-US" dirty="0">
                <a:solidFill>
                  <a:srgbClr val="1482C5"/>
                </a:solidFill>
                <a:latin typeface="Aptos" panose="020B0004020202020204" pitchFamily="34" charset="0"/>
              </a:rPr>
              <a:t>30090-0122</a:t>
            </a:r>
          </a:p>
          <a:p>
            <a:pPr>
              <a:lnSpc>
                <a:spcPct val="100000"/>
              </a:lnSpc>
              <a:spcBef>
                <a:spcPts val="0"/>
              </a:spcBef>
              <a:buClr>
                <a:srgbClr val="F47F42"/>
              </a:buClr>
            </a:pPr>
            <a:r>
              <a:rPr lang="en-US" dirty="0">
                <a:solidFill>
                  <a:srgbClr val="1482C5"/>
                </a:solidFill>
                <a:latin typeface="Aptos" panose="020B0004020202020204" pitchFamily="34" charset="0"/>
              </a:rPr>
              <a:t>40110-0052</a:t>
            </a:r>
          </a:p>
          <a:p>
            <a:pPr>
              <a:lnSpc>
                <a:spcPct val="100000"/>
              </a:lnSpc>
              <a:spcBef>
                <a:spcPts val="0"/>
              </a:spcBef>
              <a:buClr>
                <a:srgbClr val="F47F42"/>
              </a:buClr>
            </a:pPr>
            <a:r>
              <a:rPr lang="en-US" dirty="0">
                <a:solidFill>
                  <a:srgbClr val="1482C5"/>
                </a:solidFill>
                <a:latin typeface="Aptos" panose="020B0004020202020204" pitchFamily="34" charset="0"/>
              </a:rPr>
              <a:t>40110-0067</a:t>
            </a:r>
          </a:p>
        </p:txBody>
      </p:sp>
      <p:sp>
        <p:nvSpPr>
          <p:cNvPr id="6" name="Content Placeholder 3">
            <a:extLst>
              <a:ext uri="{FF2B5EF4-FFF2-40B4-BE49-F238E27FC236}">
                <a16:creationId xmlns:a16="http://schemas.microsoft.com/office/drawing/2014/main" id="{516B5A5F-7A31-55FB-97C1-BFEE9B707974}"/>
              </a:ext>
            </a:extLst>
          </p:cNvPr>
          <p:cNvSpPr txBox="1">
            <a:spLocks/>
          </p:cNvSpPr>
          <p:nvPr/>
        </p:nvSpPr>
        <p:spPr>
          <a:xfrm>
            <a:off x="708297" y="5070826"/>
            <a:ext cx="11275829" cy="75135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TEA may need to add additional rules to the </a:t>
            </a:r>
            <a:r>
              <a:rPr lang="en-US" dirty="0">
                <a:solidFill>
                  <a:srgbClr val="F47F42"/>
                </a:solidFill>
                <a:latin typeface="Aptos" panose="020B0004020202020204" pitchFamily="34" charset="0"/>
              </a:rPr>
              <a:t>Early Childhood Data System </a:t>
            </a:r>
            <a:r>
              <a:rPr lang="en-US" dirty="0">
                <a:solidFill>
                  <a:srgbClr val="1482C5"/>
                </a:solidFill>
                <a:latin typeface="Aptos" panose="020B0004020202020204" pitchFamily="34" charset="0"/>
              </a:rPr>
              <a:t>for the new ClassroomPosition.</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00C9E799-088A-455F-7A80-330C395EDCCA}"/>
              </a:ext>
            </a:extLst>
          </p:cNvPr>
          <p:cNvSpPr>
            <a:spLocks noGrp="1"/>
          </p:cNvSpPr>
          <p:nvPr>
            <p:ph type="sldNum" sz="quarter" idx="4"/>
          </p:nvPr>
        </p:nvSpPr>
        <p:spPr/>
        <p:txBody>
          <a:bodyPr/>
          <a:lstStyle/>
          <a:p>
            <a:fld id="{69C126A4-BD19-47E2-8A0E-0DE1B9D8C925}" type="slidenum">
              <a:rPr lang="en-US" smtClean="0"/>
              <a:pPr/>
              <a:t>74</a:t>
            </a:fld>
            <a:endParaRPr lang="en-US"/>
          </a:p>
        </p:txBody>
      </p:sp>
    </p:spTree>
    <p:extLst>
      <p:ext uri="{BB962C8B-B14F-4D97-AF65-F5344CB8AC3E}">
        <p14:creationId xmlns:p14="http://schemas.microsoft.com/office/powerpoint/2010/main" val="28346971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09FF4-139C-1E77-1ADB-E43B3799D7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398C801-CA41-E98D-B5A3-D999889D9742}"/>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ClassroomPosition Reports</a:t>
            </a:r>
            <a:endParaRPr lang="en-US" b="1"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EA07CE4D-E126-FB83-6619-3484CB3244D5}"/>
              </a:ext>
            </a:extLst>
          </p:cNvPr>
          <p:cNvSpPr txBox="1">
            <a:spLocks/>
          </p:cNvSpPr>
          <p:nvPr/>
        </p:nvSpPr>
        <p:spPr>
          <a:xfrm>
            <a:off x="535171" y="1027842"/>
            <a:ext cx="11275829" cy="4849083"/>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sz="2400" dirty="0">
                <a:solidFill>
                  <a:srgbClr val="1482C5"/>
                </a:solidFill>
                <a:latin typeface="Aptos" panose="020B0004020202020204" pitchFamily="34" charset="0"/>
              </a:rPr>
              <a:t>The following </a:t>
            </a:r>
            <a:r>
              <a:rPr lang="en-US" sz="2400" dirty="0">
                <a:solidFill>
                  <a:srgbClr val="F47F42"/>
                </a:solidFill>
                <a:latin typeface="Aptos" panose="020B0004020202020204" pitchFamily="34" charset="0"/>
              </a:rPr>
              <a:t>Class Roster Winter Submission </a:t>
            </a:r>
            <a:r>
              <a:rPr lang="en-US" sz="2400" dirty="0">
                <a:solidFill>
                  <a:srgbClr val="1482C5"/>
                </a:solidFill>
                <a:latin typeface="Aptos" panose="020B0004020202020204" pitchFamily="34" charset="0"/>
              </a:rPr>
              <a:t>reports will be </a:t>
            </a:r>
            <a:r>
              <a:rPr lang="en-US" sz="2400" b="1" dirty="0">
                <a:solidFill>
                  <a:srgbClr val="F47F42"/>
                </a:solidFill>
                <a:latin typeface="Aptos" panose="020B0004020202020204" pitchFamily="34" charset="0"/>
              </a:rPr>
              <a:t>updated</a:t>
            </a:r>
            <a:r>
              <a:rPr lang="en-US" sz="2400" dirty="0">
                <a:solidFill>
                  <a:srgbClr val="1482C5"/>
                </a:solidFill>
                <a:latin typeface="Aptos" panose="020B0004020202020204" pitchFamily="34" charset="0"/>
              </a:rPr>
              <a:t> to include the new </a:t>
            </a:r>
            <a:r>
              <a:rPr lang="en-US" sz="2400" dirty="0">
                <a:solidFill>
                  <a:srgbClr val="F47F42"/>
                </a:solidFill>
                <a:latin typeface="Aptos" panose="020B0004020202020204" pitchFamily="34" charset="0"/>
              </a:rPr>
              <a:t>ClassroomPosition</a:t>
            </a:r>
            <a:r>
              <a:rPr lang="en-US" sz="2400" dirty="0">
                <a:solidFill>
                  <a:srgbClr val="1482C5"/>
                </a:solidFill>
                <a:latin typeface="Aptos" panose="020B0004020202020204" pitchFamily="34" charset="0"/>
              </a:rPr>
              <a:t> 06 (</a:t>
            </a:r>
            <a:r>
              <a:rPr lang="en-US" sz="2400" dirty="0">
                <a:solidFill>
                  <a:srgbClr val="F47F42"/>
                </a:solidFill>
                <a:latin typeface="Aptos" panose="020B0004020202020204" pitchFamily="34" charset="0"/>
              </a:rPr>
              <a:t>Teacher Resident</a:t>
            </a:r>
            <a:r>
              <a:rPr lang="en-US" sz="2400" dirty="0">
                <a:solidFill>
                  <a:srgbClr val="1482C5"/>
                </a:solidFill>
                <a:latin typeface="Aptos" panose="020B0004020202020204" pitchFamily="34" charset="0"/>
              </a:rPr>
              <a:t>):</a:t>
            </a:r>
            <a:endParaRPr lang="en-US" sz="2400" dirty="0">
              <a:solidFill>
                <a:srgbClr val="0D6CB9"/>
              </a:solidFill>
              <a:latin typeface="Aptos" panose="020B0004020202020204" pitchFamily="34" charset="0"/>
            </a:endParaRPr>
          </a:p>
          <a:p>
            <a:pPr>
              <a:lnSpc>
                <a:spcPct val="100000"/>
              </a:lnSpc>
              <a:spcBef>
                <a:spcPts val="0"/>
              </a:spcBef>
              <a:buClr>
                <a:srgbClr val="F47F42"/>
              </a:buClr>
            </a:pPr>
            <a:r>
              <a:rPr lang="en-US" sz="2400" dirty="0">
                <a:solidFill>
                  <a:srgbClr val="1482C5"/>
                </a:solidFill>
                <a:latin typeface="Aptos" panose="020B0004020202020204" pitchFamily="34" charset="0"/>
              </a:rPr>
              <a:t>CLS2-100-001 – Student Class Roster – Winter Submission</a:t>
            </a:r>
          </a:p>
          <a:p>
            <a:pPr marL="0" indent="0">
              <a:lnSpc>
                <a:spcPct val="100000"/>
              </a:lnSpc>
              <a:spcBef>
                <a:spcPts val="0"/>
              </a:spcBef>
              <a:spcAft>
                <a:spcPts val="1200"/>
              </a:spcAft>
              <a:buClr>
                <a:srgbClr val="F16038"/>
              </a:buClr>
              <a:buNone/>
            </a:pPr>
            <a:r>
              <a:rPr lang="en-US" sz="1600" dirty="0">
                <a:solidFill>
                  <a:schemeClr val="tx1"/>
                </a:solidFill>
                <a:latin typeface="Aptos" panose="020B0004020202020204" pitchFamily="34" charset="0"/>
              </a:rPr>
              <a:t>This report provides a Class Roster Winter Submission listing of each course, including basic information about each class and a roster of the students in that class.</a:t>
            </a:r>
          </a:p>
          <a:p>
            <a:pPr>
              <a:lnSpc>
                <a:spcPct val="100000"/>
              </a:lnSpc>
              <a:spcBef>
                <a:spcPts val="0"/>
              </a:spcBef>
              <a:buClr>
                <a:srgbClr val="F47F42"/>
              </a:buClr>
            </a:pPr>
            <a:r>
              <a:rPr lang="en-US" sz="2400" dirty="0">
                <a:solidFill>
                  <a:srgbClr val="1482C5"/>
                </a:solidFill>
                <a:latin typeface="Aptos" panose="020B0004020202020204" pitchFamily="34" charset="0"/>
              </a:rPr>
              <a:t>CLS2-100-003 – Staff Class Assignment Report – Winter Submission</a:t>
            </a:r>
          </a:p>
          <a:p>
            <a:pPr marL="0" indent="0">
              <a:lnSpc>
                <a:spcPct val="100000"/>
              </a:lnSpc>
              <a:spcBef>
                <a:spcPts val="0"/>
              </a:spcBef>
              <a:spcAft>
                <a:spcPts val="1200"/>
              </a:spcAft>
              <a:buClr>
                <a:srgbClr val="F16038"/>
              </a:buClr>
              <a:buNone/>
            </a:pPr>
            <a:r>
              <a:rPr lang="en-US" sz="1600" b="0" i="0" dirty="0">
                <a:solidFill>
                  <a:srgbClr val="000000"/>
                </a:solidFill>
                <a:effectLst/>
                <a:latin typeface="Aptos" panose="020B0004020202020204" pitchFamily="34" charset="0"/>
              </a:rPr>
              <a:t>This report provides a Class Roster Winter Submission listing of staff, arranged alphabetically by staff name then class course code, along with classroom attributes.</a:t>
            </a:r>
          </a:p>
          <a:p>
            <a:pPr>
              <a:lnSpc>
                <a:spcPct val="100000"/>
              </a:lnSpc>
              <a:spcBef>
                <a:spcPts val="0"/>
              </a:spcBef>
              <a:buClr>
                <a:srgbClr val="F47F42"/>
              </a:buClr>
            </a:pPr>
            <a:r>
              <a:rPr lang="en-US" sz="2400" dirty="0">
                <a:solidFill>
                  <a:srgbClr val="1482C5"/>
                </a:solidFill>
                <a:latin typeface="Aptos" panose="020B0004020202020204" pitchFamily="34" charset="0"/>
              </a:rPr>
              <a:t>CLS2-100-004 – Student Class Roster – Winter Submission</a:t>
            </a:r>
          </a:p>
          <a:p>
            <a:pPr marL="0" indent="0">
              <a:lnSpc>
                <a:spcPct val="100000"/>
              </a:lnSpc>
              <a:spcBef>
                <a:spcPts val="0"/>
              </a:spcBef>
              <a:spcAft>
                <a:spcPts val="1200"/>
              </a:spcAft>
              <a:buClr>
                <a:srgbClr val="F16038"/>
              </a:buClr>
              <a:buNone/>
            </a:pPr>
            <a:r>
              <a:rPr lang="en-US" sz="1600" b="0" i="0" dirty="0">
                <a:solidFill>
                  <a:srgbClr val="000000"/>
                </a:solidFill>
                <a:effectLst/>
                <a:latin typeface="Aptos" panose="020B0004020202020204" pitchFamily="34" charset="0"/>
              </a:rPr>
              <a:t>This report provides a Class Roster Winter Submission listing and summarizes teacher and class information, including student counts for grades 1-12.</a:t>
            </a:r>
            <a:endParaRPr lang="en-US" sz="1600" dirty="0">
              <a:solidFill>
                <a:srgbClr val="0D6CB9"/>
              </a:solidFill>
              <a:latin typeface="Aptos" panose="020B0004020202020204" pitchFamily="34" charset="0"/>
            </a:endParaRPr>
          </a:p>
          <a:p>
            <a:pPr>
              <a:lnSpc>
                <a:spcPct val="100000"/>
              </a:lnSpc>
              <a:spcBef>
                <a:spcPts val="0"/>
              </a:spcBef>
              <a:buClr>
                <a:srgbClr val="F47F42"/>
              </a:buClr>
            </a:pPr>
            <a:r>
              <a:rPr lang="en-US" sz="2400" dirty="0">
                <a:solidFill>
                  <a:srgbClr val="1482C5"/>
                </a:solidFill>
                <a:latin typeface="Aptos" panose="020B0004020202020204" pitchFamily="34" charset="0"/>
              </a:rPr>
              <a:t>CLS2-100-006 – Submission Summary Report – Winter Submission</a:t>
            </a:r>
          </a:p>
          <a:p>
            <a:pPr marL="0" indent="0">
              <a:lnSpc>
                <a:spcPct val="100000"/>
              </a:lnSpc>
              <a:spcBef>
                <a:spcPts val="0"/>
              </a:spcBef>
              <a:spcAft>
                <a:spcPts val="1200"/>
              </a:spcAft>
              <a:buClr>
                <a:srgbClr val="F16038"/>
              </a:buClr>
              <a:buNone/>
            </a:pPr>
            <a:r>
              <a:rPr lang="en-US" sz="1600" b="0" i="0" dirty="0">
                <a:solidFill>
                  <a:srgbClr val="000000"/>
                </a:solidFill>
                <a:effectLst/>
                <a:latin typeface="Aptos" panose="020B0004020202020204" pitchFamily="34" charset="0"/>
              </a:rPr>
              <a:t>This report displays the row count for the Class Roster Winter Submission by category and subcategory.</a:t>
            </a:r>
            <a:endParaRPr lang="en-US" sz="1600" dirty="0">
              <a:solidFill>
                <a:srgbClr val="0D6CB9"/>
              </a:solidFill>
              <a:latin typeface="Aptos" panose="020B0004020202020204" pitchFamily="34" charset="0"/>
            </a:endParaRPr>
          </a:p>
          <a:p>
            <a:pPr marL="0" indent="0">
              <a:lnSpc>
                <a:spcPct val="100000"/>
              </a:lnSpc>
              <a:spcBef>
                <a:spcPts val="0"/>
              </a:spcBef>
              <a:spcAft>
                <a:spcPts val="1200"/>
              </a:spcAft>
              <a:buClr>
                <a:srgbClr val="F16038"/>
              </a:buClr>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81117DE-6D0F-5EC2-3564-5334379275C1}"/>
              </a:ext>
            </a:extLst>
          </p:cNvPr>
          <p:cNvSpPr>
            <a:spLocks noGrp="1"/>
          </p:cNvSpPr>
          <p:nvPr>
            <p:ph type="sldNum" sz="quarter" idx="4"/>
          </p:nvPr>
        </p:nvSpPr>
        <p:spPr/>
        <p:txBody>
          <a:bodyPr/>
          <a:lstStyle/>
          <a:p>
            <a:fld id="{69C126A4-BD19-47E2-8A0E-0DE1B9D8C925}" type="slidenum">
              <a:rPr lang="en-US" smtClean="0"/>
              <a:pPr/>
              <a:t>75</a:t>
            </a:fld>
            <a:endParaRPr lang="en-US"/>
          </a:p>
        </p:txBody>
      </p:sp>
    </p:spTree>
    <p:extLst>
      <p:ext uri="{BB962C8B-B14F-4D97-AF65-F5344CB8AC3E}">
        <p14:creationId xmlns:p14="http://schemas.microsoft.com/office/powerpoint/2010/main" val="24562504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D83A6-E29E-F310-D26E-C2017AE6284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65DDE98-5BB6-E08C-D70D-5C7A5C8BAD42}"/>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ClassroomPosition Reports Cont.</a:t>
            </a:r>
            <a:endParaRPr lang="en-US" b="1"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D3B019D3-8BB0-D580-9DC0-9151BE366C3E}"/>
              </a:ext>
            </a:extLst>
          </p:cNvPr>
          <p:cNvSpPr txBox="1">
            <a:spLocks/>
          </p:cNvSpPr>
          <p:nvPr/>
        </p:nvSpPr>
        <p:spPr>
          <a:xfrm>
            <a:off x="535171" y="999616"/>
            <a:ext cx="11275829" cy="48296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sz="2400" dirty="0">
                <a:solidFill>
                  <a:srgbClr val="1482C5"/>
                </a:solidFill>
                <a:latin typeface="Aptos" panose="020B0004020202020204" pitchFamily="34" charset="0"/>
              </a:rPr>
              <a:t>The following </a:t>
            </a:r>
            <a:r>
              <a:rPr lang="en-US" sz="2400" dirty="0">
                <a:solidFill>
                  <a:srgbClr val="F47F42"/>
                </a:solidFill>
                <a:latin typeface="Aptos" panose="020B0004020202020204" pitchFamily="34" charset="0"/>
              </a:rPr>
              <a:t>Early Childhood Data System Prekindergarten </a:t>
            </a:r>
            <a:r>
              <a:rPr lang="en-US" sz="2400" dirty="0">
                <a:solidFill>
                  <a:srgbClr val="1482C5"/>
                </a:solidFill>
                <a:latin typeface="Aptos" panose="020B0004020202020204" pitchFamily="34" charset="0"/>
              </a:rPr>
              <a:t>and </a:t>
            </a:r>
            <a:r>
              <a:rPr lang="en-US" sz="2400" dirty="0">
                <a:solidFill>
                  <a:srgbClr val="F47F42"/>
                </a:solidFill>
                <a:latin typeface="Aptos" panose="020B0004020202020204" pitchFamily="34" charset="0"/>
              </a:rPr>
              <a:t>Kindergarten Submissions </a:t>
            </a:r>
            <a:r>
              <a:rPr lang="en-US" sz="2400" dirty="0">
                <a:solidFill>
                  <a:srgbClr val="1482C5"/>
                </a:solidFill>
                <a:latin typeface="Aptos" panose="020B0004020202020204" pitchFamily="34" charset="0"/>
              </a:rPr>
              <a:t>reports will be </a:t>
            </a:r>
            <a:r>
              <a:rPr lang="en-US" sz="2400" b="1" dirty="0">
                <a:solidFill>
                  <a:srgbClr val="F47F42"/>
                </a:solidFill>
                <a:latin typeface="Aptos" panose="020B0004020202020204" pitchFamily="34" charset="0"/>
              </a:rPr>
              <a:t>updated</a:t>
            </a:r>
            <a:r>
              <a:rPr lang="en-US" sz="2400" dirty="0">
                <a:solidFill>
                  <a:srgbClr val="1482C5"/>
                </a:solidFill>
                <a:latin typeface="Aptos" panose="020B0004020202020204" pitchFamily="34" charset="0"/>
              </a:rPr>
              <a:t> to include the new </a:t>
            </a:r>
            <a:r>
              <a:rPr lang="en-US" sz="2400" dirty="0">
                <a:solidFill>
                  <a:srgbClr val="F47F42"/>
                </a:solidFill>
                <a:latin typeface="Aptos" panose="020B0004020202020204" pitchFamily="34" charset="0"/>
              </a:rPr>
              <a:t>ClassroomPosition</a:t>
            </a:r>
            <a:r>
              <a:rPr lang="en-US" sz="2400" dirty="0">
                <a:solidFill>
                  <a:srgbClr val="1482C5"/>
                </a:solidFill>
                <a:latin typeface="Aptos" panose="020B0004020202020204" pitchFamily="34" charset="0"/>
              </a:rPr>
              <a:t> 06 (</a:t>
            </a:r>
            <a:r>
              <a:rPr lang="en-US" sz="2400" dirty="0">
                <a:solidFill>
                  <a:srgbClr val="F47F42"/>
                </a:solidFill>
                <a:latin typeface="Aptos" panose="020B0004020202020204" pitchFamily="34" charset="0"/>
              </a:rPr>
              <a:t>Teacher Resident</a:t>
            </a:r>
            <a:r>
              <a:rPr lang="en-US" sz="2400" dirty="0">
                <a:solidFill>
                  <a:srgbClr val="1482C5"/>
                </a:solidFill>
                <a:latin typeface="Aptos" panose="020B0004020202020204" pitchFamily="34" charset="0"/>
              </a:rPr>
              <a:t>):</a:t>
            </a:r>
            <a:endParaRPr lang="en-US" sz="2400" dirty="0">
              <a:solidFill>
                <a:srgbClr val="0D6CB9"/>
              </a:solidFill>
              <a:latin typeface="Aptos" panose="020B0004020202020204" pitchFamily="34" charset="0"/>
            </a:endParaRPr>
          </a:p>
          <a:p>
            <a:pPr>
              <a:lnSpc>
                <a:spcPct val="100000"/>
              </a:lnSpc>
              <a:spcBef>
                <a:spcPts val="0"/>
              </a:spcBef>
              <a:buClr>
                <a:srgbClr val="F47F42"/>
              </a:buClr>
            </a:pPr>
            <a:r>
              <a:rPr lang="en-US" sz="2400" dirty="0">
                <a:solidFill>
                  <a:srgbClr val="1482C5"/>
                </a:solidFill>
                <a:latin typeface="Aptos" panose="020B0004020202020204" pitchFamily="34" charset="0"/>
              </a:rPr>
              <a:t>ECD0-000-003 – Early Childhood Assessment PK Sources</a:t>
            </a:r>
          </a:p>
          <a:p>
            <a:pPr marL="0" indent="0">
              <a:lnSpc>
                <a:spcPct val="100000"/>
              </a:lnSpc>
              <a:spcBef>
                <a:spcPts val="0"/>
              </a:spcBef>
              <a:spcAft>
                <a:spcPts val="1200"/>
              </a:spcAft>
              <a:buClr>
                <a:srgbClr val="F16038"/>
              </a:buClr>
              <a:buNone/>
            </a:pPr>
            <a:r>
              <a:rPr lang="en-US" sz="1600" dirty="0">
                <a:solidFill>
                  <a:schemeClr val="tx1"/>
                </a:solidFill>
                <a:latin typeface="Aptos" panose="020B0004020202020204" pitchFamily="34" charset="0"/>
              </a:rPr>
              <a:t>This statewide report identifies the prekindergarten (PK) programs associated with kindergarten students and their kindergarten ready or not kindergarten ready status.</a:t>
            </a:r>
          </a:p>
          <a:p>
            <a:pPr>
              <a:lnSpc>
                <a:spcPct val="100000"/>
              </a:lnSpc>
              <a:spcBef>
                <a:spcPts val="0"/>
              </a:spcBef>
              <a:buClr>
                <a:srgbClr val="F47F42"/>
              </a:buClr>
            </a:pPr>
            <a:r>
              <a:rPr lang="en-US" sz="2400" dirty="0">
                <a:solidFill>
                  <a:srgbClr val="1482C5"/>
                </a:solidFill>
                <a:latin typeface="Aptos" panose="020B0004020202020204" pitchFamily="34" charset="0"/>
              </a:rPr>
              <a:t>ECD0-000-001 – TSDS Early Childhood Assessment Completion</a:t>
            </a:r>
          </a:p>
          <a:p>
            <a:pPr marL="0" indent="0">
              <a:lnSpc>
                <a:spcPct val="100000"/>
              </a:lnSpc>
              <a:spcBef>
                <a:spcPts val="0"/>
              </a:spcBef>
              <a:spcAft>
                <a:spcPts val="1200"/>
              </a:spcAft>
              <a:buClr>
                <a:srgbClr val="F16038"/>
              </a:buClr>
              <a:buNone/>
            </a:pPr>
            <a:r>
              <a:rPr lang="en-US" sz="1600" b="0" i="0" dirty="0">
                <a:solidFill>
                  <a:srgbClr val="000000"/>
                </a:solidFill>
                <a:effectLst/>
                <a:latin typeface="Aptos" panose="020B0004020202020204" pitchFamily="34" charset="0"/>
              </a:rPr>
              <a:t>This report provides the overall status of the current ECDS collection for all kindergarten programs.</a:t>
            </a:r>
          </a:p>
          <a:p>
            <a:pPr>
              <a:lnSpc>
                <a:spcPct val="100000"/>
              </a:lnSpc>
              <a:spcBef>
                <a:spcPts val="0"/>
              </a:spcBef>
              <a:buClr>
                <a:srgbClr val="F47F42"/>
              </a:buClr>
            </a:pPr>
            <a:r>
              <a:rPr lang="en-US" sz="2400" dirty="0">
                <a:solidFill>
                  <a:srgbClr val="1482C5"/>
                </a:solidFill>
                <a:latin typeface="Aptos" panose="020B0004020202020204" pitchFamily="34" charset="0"/>
              </a:rPr>
              <a:t>ECD0-000-002 – TSDS Early Childhood KG Assessment Summary</a:t>
            </a:r>
          </a:p>
          <a:p>
            <a:pPr marL="0" indent="0">
              <a:lnSpc>
                <a:spcPct val="100000"/>
              </a:lnSpc>
              <a:spcBef>
                <a:spcPts val="0"/>
              </a:spcBef>
              <a:spcAft>
                <a:spcPts val="1200"/>
              </a:spcAft>
              <a:buClr>
                <a:srgbClr val="F16038"/>
              </a:buClr>
              <a:buNone/>
            </a:pPr>
            <a:r>
              <a:rPr lang="en-US" sz="1600" b="0" i="0" dirty="0">
                <a:solidFill>
                  <a:srgbClr val="000000"/>
                </a:solidFill>
                <a:effectLst/>
                <a:latin typeface="Aptos" panose="020B0004020202020204" pitchFamily="34" charset="0"/>
              </a:rPr>
              <a:t>This report summarizes the results of kindergarten assessment, showing the number and percentage of students who are kindergarten ready or who are not kindergarten ready.</a:t>
            </a:r>
            <a:endParaRPr lang="en-US" sz="1600" dirty="0">
              <a:solidFill>
                <a:srgbClr val="0D6CB9"/>
              </a:solidFill>
              <a:latin typeface="Aptos" panose="020B0004020202020204" pitchFamily="34" charset="0"/>
            </a:endParaRPr>
          </a:p>
          <a:p>
            <a:pPr>
              <a:lnSpc>
                <a:spcPct val="100000"/>
              </a:lnSpc>
              <a:spcBef>
                <a:spcPts val="0"/>
              </a:spcBef>
              <a:buClr>
                <a:srgbClr val="F47F42"/>
              </a:buClr>
            </a:pPr>
            <a:r>
              <a:rPr lang="en-US" sz="2400" dirty="0">
                <a:solidFill>
                  <a:srgbClr val="1482C5"/>
                </a:solidFill>
                <a:latin typeface="Aptos" panose="020B0004020202020204" pitchFamily="34" charset="0"/>
              </a:rPr>
              <a:t>ECD0-000-004 – TSDS Early Childhood KG Data Submission</a:t>
            </a:r>
          </a:p>
          <a:p>
            <a:pPr marL="0" indent="0">
              <a:lnSpc>
                <a:spcPct val="100000"/>
              </a:lnSpc>
              <a:spcBef>
                <a:spcPts val="0"/>
              </a:spcBef>
              <a:spcAft>
                <a:spcPts val="1200"/>
              </a:spcAft>
              <a:buClr>
                <a:srgbClr val="F16038"/>
              </a:buClr>
              <a:buNone/>
            </a:pPr>
            <a:r>
              <a:rPr lang="en-US" sz="1600" b="0" i="0" dirty="0">
                <a:solidFill>
                  <a:srgbClr val="000000"/>
                </a:solidFill>
                <a:effectLst/>
                <a:latin typeface="Aptos" panose="020B0004020202020204" pitchFamily="34" charset="0"/>
              </a:rPr>
              <a:t>This report provides a detailed breakdown of data submissions for the kindergarten data collection.</a:t>
            </a:r>
            <a:endParaRPr lang="en-US" sz="1600" dirty="0">
              <a:solidFill>
                <a:srgbClr val="0D6CB9"/>
              </a:solidFill>
              <a:latin typeface="Aptos" panose="020B0004020202020204" pitchFamily="34" charset="0"/>
            </a:endParaRPr>
          </a:p>
          <a:p>
            <a:pPr marL="0" indent="0">
              <a:lnSpc>
                <a:spcPct val="100000"/>
              </a:lnSpc>
              <a:spcBef>
                <a:spcPts val="0"/>
              </a:spcBef>
              <a:spcAft>
                <a:spcPts val="1200"/>
              </a:spcAft>
              <a:buClr>
                <a:srgbClr val="F16038"/>
              </a:buClr>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5A15C66-189F-4356-8079-9E6C32E61DE1}"/>
              </a:ext>
            </a:extLst>
          </p:cNvPr>
          <p:cNvSpPr>
            <a:spLocks noGrp="1"/>
          </p:cNvSpPr>
          <p:nvPr>
            <p:ph type="sldNum" sz="quarter" idx="4"/>
          </p:nvPr>
        </p:nvSpPr>
        <p:spPr/>
        <p:txBody>
          <a:bodyPr/>
          <a:lstStyle/>
          <a:p>
            <a:fld id="{69C126A4-BD19-47E2-8A0E-0DE1B9D8C925}" type="slidenum">
              <a:rPr lang="en-US" smtClean="0"/>
              <a:pPr/>
              <a:t>76</a:t>
            </a:fld>
            <a:endParaRPr lang="en-US"/>
          </a:p>
        </p:txBody>
      </p:sp>
    </p:spTree>
    <p:extLst>
      <p:ext uri="{BB962C8B-B14F-4D97-AF65-F5344CB8AC3E}">
        <p14:creationId xmlns:p14="http://schemas.microsoft.com/office/powerpoint/2010/main" val="7801294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5DA98-5EB1-3779-5590-709D86071915}"/>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146B992C-3ABF-A2DE-C8FA-17924C0A8CFC}"/>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Special Education Changes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32EEE7F9-FA23-0110-0791-0B2DAAAC15CE}"/>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247CCF4E-E8ED-8B40-0D18-2F7E398651E3}"/>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175D4068-C456-17B4-C4C5-0E9FCEB19B5C}"/>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Special Education Changes</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EC1CD65B-FAE3-57EE-EA9F-2CAFA10913C5}"/>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77</a:t>
            </a:fld>
            <a:endParaRPr lang="en-US"/>
          </a:p>
        </p:txBody>
      </p:sp>
    </p:spTree>
    <p:extLst>
      <p:ext uri="{BB962C8B-B14F-4D97-AF65-F5344CB8AC3E}">
        <p14:creationId xmlns:p14="http://schemas.microsoft.com/office/powerpoint/2010/main" val="9688998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C6FDC-EF9D-0C73-D6D5-5152899BEF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ECE695F-046E-F1EA-BA13-EE924BF85DCE}"/>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SPED Data Element Changes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E08046A7-9158-678F-318F-00D79333606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err="1">
                <a:solidFill>
                  <a:srgbClr val="1482C5"/>
                </a:solidFill>
                <a:latin typeface="Aptos" panose="020B0004020202020204" pitchFamily="34" charset="0"/>
              </a:rPr>
              <a:t>PPCDServiceLocation</a:t>
            </a:r>
            <a:r>
              <a:rPr lang="en-US" dirty="0">
                <a:solidFill>
                  <a:srgbClr val="1482C5"/>
                </a:solidFill>
                <a:latin typeface="Aptos" panose="020B0004020202020204" pitchFamily="34" charset="0"/>
              </a:rPr>
              <a:t> (E1077)</a:t>
            </a:r>
          </a:p>
          <a:p>
            <a:pPr lvl="1">
              <a:buClr>
                <a:srgbClr val="F47F42"/>
              </a:buClr>
            </a:pPr>
            <a:r>
              <a:rPr lang="en-US" dirty="0">
                <a:solidFill>
                  <a:srgbClr val="1482C5"/>
                </a:solidFill>
                <a:latin typeface="Aptos" panose="020B0004020202020204" pitchFamily="34" charset="0"/>
              </a:rPr>
              <a:t>Data Element Name (</a:t>
            </a:r>
            <a:r>
              <a:rPr lang="en-US" dirty="0" err="1">
                <a:solidFill>
                  <a:srgbClr val="1482C5"/>
                </a:solidFill>
                <a:latin typeface="Aptos" panose="020B0004020202020204" pitchFamily="34" charset="0"/>
              </a:rPr>
              <a:t>ECSEServiceLocation</a:t>
            </a:r>
            <a:r>
              <a:rPr lang="en-US" dirty="0">
                <a:solidFill>
                  <a:srgbClr val="1482C5"/>
                </a:solidFill>
                <a:latin typeface="Aptos" panose="020B0004020202020204" pitchFamily="34" charset="0"/>
              </a:rPr>
              <a:t>)</a:t>
            </a:r>
          </a:p>
          <a:p>
            <a:pPr lvl="1">
              <a:buClr>
                <a:srgbClr val="F47F42"/>
              </a:buClr>
            </a:pPr>
            <a:r>
              <a:rPr lang="en-US" dirty="0">
                <a:solidFill>
                  <a:srgbClr val="1482C5"/>
                </a:solidFill>
                <a:latin typeface="Aptos" panose="020B0004020202020204" pitchFamily="34" charset="0"/>
              </a:rPr>
              <a:t>Definition</a:t>
            </a:r>
          </a:p>
          <a:p>
            <a:pPr>
              <a:buClr>
                <a:srgbClr val="F47F42"/>
              </a:buClr>
            </a:pPr>
            <a:r>
              <a:rPr lang="en-US" dirty="0" err="1">
                <a:solidFill>
                  <a:srgbClr val="1482C5"/>
                </a:solidFill>
                <a:latin typeface="Aptos" panose="020B0004020202020204" pitchFamily="34" charset="0"/>
              </a:rPr>
              <a:t>SPEDStudentAgeRange</a:t>
            </a:r>
            <a:r>
              <a:rPr lang="en-US" dirty="0">
                <a:solidFill>
                  <a:srgbClr val="1482C5"/>
                </a:solidFill>
                <a:latin typeface="Aptos" panose="020B0004020202020204" pitchFamily="34" charset="0"/>
              </a:rPr>
              <a:t> (E3059)</a:t>
            </a:r>
          </a:p>
          <a:p>
            <a:pPr lvl="1">
              <a:buClr>
                <a:srgbClr val="F47F42"/>
              </a:buClr>
            </a:pPr>
            <a:r>
              <a:rPr lang="en-US" dirty="0">
                <a:solidFill>
                  <a:srgbClr val="1482C5"/>
                </a:solidFill>
                <a:latin typeface="Aptos" panose="020B0004020202020204" pitchFamily="34" charset="0"/>
              </a:rPr>
              <a:t>Definition</a:t>
            </a:r>
          </a:p>
          <a:p>
            <a:pPr>
              <a:buClr>
                <a:srgbClr val="F47F42"/>
              </a:buClr>
            </a:pPr>
            <a:r>
              <a:rPr lang="en-US" dirty="0">
                <a:solidFill>
                  <a:srgbClr val="1482C5"/>
                </a:solidFill>
                <a:latin typeface="Aptos" panose="020B0004020202020204" pitchFamily="34" charset="0"/>
              </a:rPr>
              <a:t>EligibilityDeterminationDate (E1716)</a:t>
            </a:r>
          </a:p>
          <a:p>
            <a:pPr lvl="1">
              <a:buClr>
                <a:srgbClr val="F47F42"/>
              </a:buClr>
            </a:pPr>
            <a:r>
              <a:rPr lang="en-US" dirty="0">
                <a:solidFill>
                  <a:srgbClr val="1482C5"/>
                </a:solidFill>
                <a:latin typeface="Aptos" panose="020B0004020202020204" pitchFamily="34" charset="0"/>
              </a:rPr>
              <a:t>Definition</a:t>
            </a:r>
          </a:p>
          <a:p>
            <a:pPr>
              <a:buClr>
                <a:srgbClr val="F47F42"/>
              </a:buClr>
            </a:pPr>
            <a:r>
              <a:rPr lang="en-US" dirty="0" err="1">
                <a:solidFill>
                  <a:srgbClr val="1482C5"/>
                </a:solidFill>
                <a:latin typeface="Aptos" panose="020B0004020202020204" pitchFamily="34" charset="0"/>
              </a:rPr>
              <a:t>ResidentialFacilityStudentSchoolDayLength</a:t>
            </a:r>
            <a:r>
              <a:rPr lang="en-US" dirty="0">
                <a:solidFill>
                  <a:srgbClr val="1482C5"/>
                </a:solidFill>
                <a:latin typeface="Aptos" panose="020B0004020202020204" pitchFamily="34" charset="0"/>
              </a:rPr>
              <a:t> (E1637)</a:t>
            </a:r>
          </a:p>
          <a:p>
            <a:pPr lvl="1">
              <a:buClr>
                <a:srgbClr val="F47F42"/>
              </a:buClr>
            </a:pPr>
            <a:r>
              <a:rPr lang="en-US" dirty="0">
                <a:solidFill>
                  <a:srgbClr val="1482C5"/>
                </a:solidFill>
                <a:latin typeface="Aptos" panose="020B0004020202020204" pitchFamily="34" charset="0"/>
              </a:rPr>
              <a:t>Definition</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F1DB75C7-CA9B-90A0-2CA0-CC1F5B94896B}"/>
              </a:ext>
            </a:extLst>
          </p:cNvPr>
          <p:cNvSpPr>
            <a:spLocks noGrp="1"/>
          </p:cNvSpPr>
          <p:nvPr>
            <p:ph type="sldNum" sz="quarter" idx="4"/>
          </p:nvPr>
        </p:nvSpPr>
        <p:spPr/>
        <p:txBody>
          <a:bodyPr/>
          <a:lstStyle/>
          <a:p>
            <a:fld id="{69C126A4-BD19-47E2-8A0E-0DE1B9D8C925}" type="slidenum">
              <a:rPr lang="en-US" smtClean="0"/>
              <a:pPr/>
              <a:t>78</a:t>
            </a:fld>
            <a:endParaRPr lang="en-US"/>
          </a:p>
        </p:txBody>
      </p:sp>
    </p:spTree>
    <p:extLst>
      <p:ext uri="{BB962C8B-B14F-4D97-AF65-F5344CB8AC3E}">
        <p14:creationId xmlns:p14="http://schemas.microsoft.com/office/powerpoint/2010/main" val="40163972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311D9-9127-35C1-510A-CB778934CC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76982E-ACB3-89AC-6A9B-AF599DF6CF89}"/>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SPED Descriptor Table Changes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BBBE5BBE-642F-F718-65EB-D87CC9875BB5}"/>
              </a:ext>
            </a:extLst>
          </p:cNvPr>
          <p:cNvSpPr txBox="1">
            <a:spLocks/>
          </p:cNvSpPr>
          <p:nvPr/>
        </p:nvSpPr>
        <p:spPr>
          <a:xfrm>
            <a:off x="535171" y="1015247"/>
            <a:ext cx="11275829" cy="491882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err="1">
                <a:solidFill>
                  <a:srgbClr val="1482C5"/>
                </a:solidFill>
                <a:latin typeface="Aptos" panose="020B0004020202020204" pitchFamily="34" charset="0"/>
              </a:rPr>
              <a:t>SPEDProgramSvc</a:t>
            </a:r>
            <a:r>
              <a:rPr lang="en-US" dirty="0">
                <a:solidFill>
                  <a:srgbClr val="1482C5"/>
                </a:solidFill>
                <a:latin typeface="Aptos" panose="020B0004020202020204" pitchFamily="34" charset="0"/>
              </a:rPr>
              <a:t> (C341)</a:t>
            </a:r>
          </a:p>
          <a:p>
            <a:pPr lvl="1">
              <a:buClr>
                <a:srgbClr val="F47F42"/>
              </a:buClr>
            </a:pPr>
            <a:r>
              <a:rPr lang="en-US" dirty="0">
                <a:solidFill>
                  <a:srgbClr val="1482C5"/>
                </a:solidFill>
                <a:latin typeface="Aptos" panose="020B0004020202020204" pitchFamily="34" charset="0"/>
              </a:rPr>
              <a:t>Short and Long Description – 23-25</a:t>
            </a:r>
          </a:p>
          <a:p>
            <a:pPr>
              <a:buClr>
                <a:srgbClr val="F47F42"/>
              </a:buClr>
            </a:pPr>
            <a:r>
              <a:rPr lang="en-US" dirty="0" err="1">
                <a:solidFill>
                  <a:srgbClr val="1482C5"/>
                </a:solidFill>
                <a:latin typeface="Aptos" panose="020B0004020202020204" pitchFamily="34" charset="0"/>
              </a:rPr>
              <a:t>PPCDServiceLocation</a:t>
            </a:r>
            <a:r>
              <a:rPr lang="en-US" dirty="0">
                <a:solidFill>
                  <a:srgbClr val="1482C5"/>
                </a:solidFill>
                <a:latin typeface="Aptos" panose="020B0004020202020204" pitchFamily="34" charset="0"/>
              </a:rPr>
              <a:t> (C184)</a:t>
            </a:r>
          </a:p>
          <a:p>
            <a:pPr lvl="1">
              <a:buClr>
                <a:srgbClr val="F47F42"/>
              </a:buClr>
            </a:pPr>
            <a:r>
              <a:rPr lang="en-US" dirty="0">
                <a:solidFill>
                  <a:srgbClr val="1482C5"/>
                </a:solidFill>
                <a:latin typeface="Aptos" panose="020B0004020202020204" pitchFamily="34" charset="0"/>
              </a:rPr>
              <a:t>Descriptor Table Name (</a:t>
            </a:r>
            <a:r>
              <a:rPr lang="en-US" dirty="0" err="1">
                <a:solidFill>
                  <a:srgbClr val="1482C5"/>
                </a:solidFill>
                <a:latin typeface="Aptos" panose="020B0004020202020204" pitchFamily="34" charset="0"/>
              </a:rPr>
              <a:t>ECSEServiceLocation</a:t>
            </a:r>
            <a:r>
              <a:rPr lang="en-US" dirty="0">
                <a:solidFill>
                  <a:srgbClr val="1482C5"/>
                </a:solidFill>
                <a:latin typeface="Aptos" panose="020B0004020202020204" pitchFamily="34" charset="0"/>
              </a:rPr>
              <a:t>)</a:t>
            </a:r>
          </a:p>
          <a:p>
            <a:pPr lvl="1">
              <a:buClr>
                <a:srgbClr val="F47F42"/>
              </a:buClr>
            </a:pPr>
            <a:r>
              <a:rPr lang="en-US" dirty="0">
                <a:solidFill>
                  <a:srgbClr val="1482C5"/>
                </a:solidFill>
                <a:latin typeface="Aptos" panose="020B0004020202020204" pitchFamily="34" charset="0"/>
              </a:rPr>
              <a:t>Short and Long Description – 1, 3-8</a:t>
            </a:r>
          </a:p>
          <a:p>
            <a:pPr>
              <a:buClr>
                <a:srgbClr val="F47F42"/>
              </a:buClr>
            </a:pPr>
            <a:r>
              <a:rPr lang="en-US" dirty="0">
                <a:solidFill>
                  <a:srgbClr val="1482C5"/>
                </a:solidFill>
                <a:latin typeface="Aptos" panose="020B0004020202020204" pitchFamily="34" charset="0"/>
              </a:rPr>
              <a:t>DiplomaType (C062)</a:t>
            </a:r>
          </a:p>
          <a:p>
            <a:pPr lvl="1">
              <a:buClr>
                <a:srgbClr val="F47F42"/>
              </a:buClr>
            </a:pPr>
            <a:r>
              <a:rPr lang="en-US" dirty="0">
                <a:solidFill>
                  <a:srgbClr val="1482C5"/>
                </a:solidFill>
                <a:latin typeface="Aptos" panose="020B0004020202020204" pitchFamily="34" charset="0"/>
              </a:rPr>
              <a:t>Short and Long Description – 35</a:t>
            </a:r>
          </a:p>
          <a:p>
            <a:pPr>
              <a:buClr>
                <a:srgbClr val="F47F42"/>
              </a:buClr>
            </a:pPr>
            <a:r>
              <a:rPr lang="en-US" dirty="0" err="1">
                <a:solidFill>
                  <a:srgbClr val="1482C5"/>
                </a:solidFill>
                <a:latin typeface="Aptos" panose="020B0004020202020204" pitchFamily="34" charset="0"/>
              </a:rPr>
              <a:t>PopulationServed</a:t>
            </a:r>
            <a:r>
              <a:rPr lang="en-US" dirty="0">
                <a:solidFill>
                  <a:srgbClr val="1482C5"/>
                </a:solidFill>
                <a:latin typeface="Aptos" panose="020B0004020202020204" pitchFamily="34" charset="0"/>
              </a:rPr>
              <a:t> (C030)</a:t>
            </a:r>
          </a:p>
          <a:p>
            <a:pPr lvl="1">
              <a:buClr>
                <a:srgbClr val="F47F42"/>
              </a:buClr>
            </a:pPr>
            <a:r>
              <a:rPr lang="en-US" dirty="0">
                <a:solidFill>
                  <a:srgbClr val="1482C5"/>
                </a:solidFill>
                <a:latin typeface="Aptos" panose="020B0004020202020204" pitchFamily="34" charset="0"/>
              </a:rPr>
              <a:t>Short and Long Description – 06</a:t>
            </a:r>
          </a:p>
          <a:p>
            <a:pPr>
              <a:buClr>
                <a:srgbClr val="F47F42"/>
              </a:buClr>
            </a:pPr>
            <a:r>
              <a:rPr lang="en-US" dirty="0" err="1">
                <a:solidFill>
                  <a:srgbClr val="1482C5"/>
                </a:solidFill>
                <a:latin typeface="Aptos" panose="020B0004020202020204" pitchFamily="34" charset="0"/>
              </a:rPr>
              <a:t>SPEDStudentAgeRange</a:t>
            </a:r>
            <a:r>
              <a:rPr lang="en-US" dirty="0">
                <a:solidFill>
                  <a:srgbClr val="1482C5"/>
                </a:solidFill>
                <a:latin typeface="Aptos" panose="020B0004020202020204" pitchFamily="34" charset="0"/>
              </a:rPr>
              <a:t> (C342)</a:t>
            </a:r>
          </a:p>
          <a:p>
            <a:pPr lvl="1">
              <a:buClr>
                <a:srgbClr val="F47F42"/>
              </a:buClr>
            </a:pPr>
            <a:r>
              <a:rPr lang="en-US" dirty="0">
                <a:solidFill>
                  <a:srgbClr val="1482C5"/>
                </a:solidFill>
                <a:latin typeface="Aptos" panose="020B0004020202020204" pitchFamily="34" charset="0"/>
              </a:rPr>
              <a:t>Short and Long Description – 00, 01, 02</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E2BB6C6-731F-0C38-3904-EC28B55DC1B6}"/>
              </a:ext>
            </a:extLst>
          </p:cNvPr>
          <p:cNvSpPr>
            <a:spLocks noGrp="1"/>
          </p:cNvSpPr>
          <p:nvPr>
            <p:ph type="sldNum" sz="quarter" idx="4"/>
          </p:nvPr>
        </p:nvSpPr>
        <p:spPr/>
        <p:txBody>
          <a:bodyPr/>
          <a:lstStyle/>
          <a:p>
            <a:fld id="{69C126A4-BD19-47E2-8A0E-0DE1B9D8C925}" type="slidenum">
              <a:rPr lang="en-US" smtClean="0"/>
              <a:pPr/>
              <a:t>79</a:t>
            </a:fld>
            <a:endParaRPr lang="en-US"/>
          </a:p>
        </p:txBody>
      </p:sp>
    </p:spTree>
    <p:extLst>
      <p:ext uri="{BB962C8B-B14F-4D97-AF65-F5344CB8AC3E}">
        <p14:creationId xmlns:p14="http://schemas.microsoft.com/office/powerpoint/2010/main" val="2947395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7011C-4CED-1511-C57E-911D2D7B9C8D}"/>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5EFDA99B-E648-05A2-20C9-36E18E4CCA2F}"/>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OnRamps Dual Enrollment Indicator</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D94CFAB8-58C3-C98F-40B2-5547A4E933C7}"/>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7B168FAD-036B-AE97-0B08-1CBA4044F2F0}"/>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DE172E24-F8B2-4D67-C6E6-050DE73DA3FD}"/>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OnRamps Dual Enrollment Indicator</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BB0A77AE-3A6D-CC7C-B27A-4371624976DC}"/>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8</a:t>
            </a:fld>
            <a:endParaRPr lang="en-US"/>
          </a:p>
        </p:txBody>
      </p:sp>
    </p:spTree>
    <p:extLst>
      <p:ext uri="{BB962C8B-B14F-4D97-AF65-F5344CB8AC3E}">
        <p14:creationId xmlns:p14="http://schemas.microsoft.com/office/powerpoint/2010/main" val="12500375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6A797-6185-44F7-7EE8-D4C84F92B5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6121E2-529B-6D2E-C701-FF60F3FD6CBC}"/>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SPED Reporting Requirement Changes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6E150ADC-30BA-A0C8-521A-7A8127CDEF8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In addition to the specific changes made to the data elements and descriptors, changes were made to the TEDS General Reporting Requirements (GR) and Data Element Reporting Requirements (DR).</a:t>
            </a:r>
          </a:p>
          <a:p>
            <a:pPr marL="0" indent="0">
              <a:buClr>
                <a:srgbClr val="F16038"/>
              </a:buClr>
              <a:buNone/>
            </a:pPr>
            <a:endParaRPr lang="en-US" dirty="0">
              <a:solidFill>
                <a:srgbClr val="1482C5"/>
              </a:solidFill>
              <a:latin typeface="Aptos" panose="020B0004020202020204" pitchFamily="34" charset="0"/>
            </a:endParaRPr>
          </a:p>
          <a:p>
            <a:pPr>
              <a:buClr>
                <a:srgbClr val="F47F42"/>
              </a:buClr>
            </a:pPr>
            <a:r>
              <a:rPr lang="en-US" dirty="0">
                <a:solidFill>
                  <a:srgbClr val="1482C5"/>
                </a:solidFill>
                <a:latin typeface="Aptos" panose="020B0004020202020204" pitchFamily="34" charset="0"/>
              </a:rPr>
              <a:t>StudentSpecialEducationProgramAssociation Entity </a:t>
            </a:r>
          </a:p>
          <a:p>
            <a:pPr lvl="1">
              <a:buClr>
                <a:srgbClr val="F47F42"/>
              </a:buClr>
            </a:pPr>
            <a:r>
              <a:rPr lang="en-US" dirty="0">
                <a:solidFill>
                  <a:srgbClr val="1482C5"/>
                </a:solidFill>
                <a:latin typeface="Aptos" panose="020B0004020202020204" pitchFamily="34" charset="0"/>
              </a:rPr>
              <a:t>GR1, DR2, DR4, DR7, DR12</a:t>
            </a:r>
          </a:p>
          <a:p>
            <a:pPr>
              <a:buClr>
                <a:srgbClr val="F47F42"/>
              </a:buClr>
            </a:pPr>
            <a:r>
              <a:rPr lang="en-US" dirty="0">
                <a:solidFill>
                  <a:srgbClr val="1482C5"/>
                </a:solidFill>
                <a:latin typeface="Aptos" panose="020B0004020202020204" pitchFamily="34" charset="0"/>
              </a:rPr>
              <a:t>StudentSpecialEducationProgramEligibilityAssociation Entity</a:t>
            </a:r>
          </a:p>
          <a:p>
            <a:pPr lvl="1">
              <a:buClr>
                <a:srgbClr val="F47F42"/>
              </a:buClr>
            </a:pPr>
            <a:r>
              <a:rPr lang="en-US" dirty="0">
                <a:solidFill>
                  <a:srgbClr val="1482C5"/>
                </a:solidFill>
                <a:latin typeface="Aptos" panose="020B0004020202020204" pitchFamily="34" charset="0"/>
              </a:rPr>
              <a:t>DR3</a:t>
            </a:r>
          </a:p>
          <a:p>
            <a:pPr>
              <a:buClr>
                <a:srgbClr val="F47F42"/>
              </a:buClr>
            </a:pPr>
            <a:r>
              <a:rPr lang="en-US" dirty="0">
                <a:solidFill>
                  <a:srgbClr val="1482C5"/>
                </a:solidFill>
                <a:latin typeface="Aptos" panose="020B0004020202020204" pitchFamily="34" charset="0"/>
              </a:rPr>
              <a:t>Section Entity</a:t>
            </a:r>
          </a:p>
          <a:p>
            <a:pPr lvl="1">
              <a:buClr>
                <a:srgbClr val="F47F42"/>
              </a:buClr>
            </a:pPr>
            <a:r>
              <a:rPr lang="en-US" dirty="0">
                <a:solidFill>
                  <a:srgbClr val="1482C5"/>
                </a:solidFill>
                <a:latin typeface="Aptos" panose="020B0004020202020204" pitchFamily="34" charset="0"/>
              </a:rPr>
              <a:t>DR3</a:t>
            </a: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6C104D2E-27E0-FB7F-BFA8-0D2E69A42427}"/>
              </a:ext>
            </a:extLst>
          </p:cNvPr>
          <p:cNvSpPr>
            <a:spLocks noGrp="1"/>
          </p:cNvSpPr>
          <p:nvPr>
            <p:ph type="sldNum" sz="quarter" idx="4"/>
          </p:nvPr>
        </p:nvSpPr>
        <p:spPr/>
        <p:txBody>
          <a:bodyPr/>
          <a:lstStyle/>
          <a:p>
            <a:fld id="{69C126A4-BD19-47E2-8A0E-0DE1B9D8C925}" type="slidenum">
              <a:rPr lang="en-US" smtClean="0"/>
              <a:pPr/>
              <a:t>80</a:t>
            </a:fld>
            <a:endParaRPr lang="en-US"/>
          </a:p>
        </p:txBody>
      </p:sp>
    </p:spTree>
    <p:extLst>
      <p:ext uri="{BB962C8B-B14F-4D97-AF65-F5344CB8AC3E}">
        <p14:creationId xmlns:p14="http://schemas.microsoft.com/office/powerpoint/2010/main" val="30306958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1164E-714D-64EE-45A5-92A2BB7249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805406-B3D1-1CDB-7A14-ED87E834BDE9}"/>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SPED Reporting Requirement Changes, Cont.</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156900E6-CAA9-491C-016E-6C9E8222654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StudentAcademicRecord</a:t>
            </a:r>
          </a:p>
          <a:p>
            <a:pPr lvl="1">
              <a:buClr>
                <a:srgbClr val="F47F42"/>
              </a:buClr>
            </a:pPr>
            <a:r>
              <a:rPr lang="en-US" dirty="0">
                <a:solidFill>
                  <a:srgbClr val="1482C5"/>
                </a:solidFill>
                <a:latin typeface="Aptos" panose="020B0004020202020204" pitchFamily="34" charset="0"/>
              </a:rPr>
              <a:t>DR7, DR8, DR9</a:t>
            </a:r>
          </a:p>
          <a:p>
            <a:pPr>
              <a:buClr>
                <a:srgbClr val="F47F42"/>
              </a:buClr>
            </a:pPr>
            <a:r>
              <a:rPr lang="en-US" dirty="0">
                <a:solidFill>
                  <a:srgbClr val="1482C5"/>
                </a:solidFill>
                <a:latin typeface="Aptos" panose="020B0004020202020204" pitchFamily="34" charset="0"/>
              </a:rPr>
              <a:t>StaffEducationOrganizationAssignmentAssociation Entity</a:t>
            </a:r>
          </a:p>
          <a:p>
            <a:pPr lvl="1">
              <a:buClr>
                <a:srgbClr val="F47F42"/>
              </a:buClr>
            </a:pPr>
            <a:r>
              <a:rPr lang="en-US" dirty="0">
                <a:solidFill>
                  <a:srgbClr val="1482C5"/>
                </a:solidFill>
                <a:latin typeface="Aptos" panose="020B0004020202020204" pitchFamily="34" charset="0"/>
              </a:rPr>
              <a:t>DR2</a:t>
            </a:r>
          </a:p>
          <a:p>
            <a:pPr>
              <a:buClr>
                <a:srgbClr val="F47F42"/>
              </a:buClr>
            </a:pPr>
            <a:r>
              <a:rPr lang="en-US" dirty="0">
                <a:solidFill>
                  <a:srgbClr val="1482C5"/>
                </a:solidFill>
                <a:latin typeface="Aptos" panose="020B0004020202020204" pitchFamily="34" charset="0"/>
              </a:rPr>
              <a:t>StudentEducationOrganizationAssociation Entity</a:t>
            </a:r>
          </a:p>
          <a:p>
            <a:pPr lvl="1">
              <a:buClr>
                <a:srgbClr val="F47F42"/>
              </a:buClr>
            </a:pPr>
            <a:r>
              <a:rPr lang="en-US" dirty="0">
                <a:solidFill>
                  <a:srgbClr val="1482C5"/>
                </a:solidFill>
                <a:latin typeface="Aptos" panose="020B0004020202020204" pitchFamily="34" charset="0"/>
              </a:rPr>
              <a:t>DR28</a:t>
            </a: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97F7743-3273-BD0A-AA26-8E2331DE0A2A}"/>
              </a:ext>
            </a:extLst>
          </p:cNvPr>
          <p:cNvSpPr>
            <a:spLocks noGrp="1"/>
          </p:cNvSpPr>
          <p:nvPr>
            <p:ph type="sldNum" sz="quarter" idx="4"/>
          </p:nvPr>
        </p:nvSpPr>
        <p:spPr/>
        <p:txBody>
          <a:bodyPr/>
          <a:lstStyle/>
          <a:p>
            <a:fld id="{69C126A4-BD19-47E2-8A0E-0DE1B9D8C925}" type="slidenum">
              <a:rPr lang="en-US" smtClean="0"/>
              <a:pPr/>
              <a:t>81</a:t>
            </a:fld>
            <a:endParaRPr lang="en-US"/>
          </a:p>
        </p:txBody>
      </p:sp>
    </p:spTree>
    <p:extLst>
      <p:ext uri="{BB962C8B-B14F-4D97-AF65-F5344CB8AC3E}">
        <p14:creationId xmlns:p14="http://schemas.microsoft.com/office/powerpoint/2010/main" val="6381504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FCD4D-F44F-14A8-0080-AC047FEBE1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74505A-E823-76DD-5173-91BAB7290D0F}"/>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SPED Data Validation Changes</a:t>
            </a:r>
            <a:endParaRPr lang="en-US" b="1" dirty="0">
              <a:solidFill>
                <a:srgbClr val="1482C5"/>
              </a:solidFill>
              <a:latin typeface="Aptos" panose="020B0004020202020204" pitchFamily="34" charset="0"/>
            </a:endParaRPr>
          </a:p>
        </p:txBody>
      </p:sp>
      <p:sp>
        <p:nvSpPr>
          <p:cNvPr id="7" name="Content Placeholder 3">
            <a:extLst>
              <a:ext uri="{FF2B5EF4-FFF2-40B4-BE49-F238E27FC236}">
                <a16:creationId xmlns:a16="http://schemas.microsoft.com/office/drawing/2014/main" id="{8DEB41A1-922B-BE2B-4E1C-37C69BB0F188}"/>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revised</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2" name="Content Placeholder 3">
            <a:extLst>
              <a:ext uri="{FF2B5EF4-FFF2-40B4-BE49-F238E27FC236}">
                <a16:creationId xmlns:a16="http://schemas.microsoft.com/office/drawing/2014/main" id="{CA781F8E-0467-BF2A-57EE-2F1A73C0E77A}"/>
              </a:ext>
            </a:extLst>
          </p:cNvPr>
          <p:cNvSpPr txBox="1">
            <a:spLocks/>
          </p:cNvSpPr>
          <p:nvPr/>
        </p:nvSpPr>
        <p:spPr>
          <a:xfrm>
            <a:off x="541149" y="2059298"/>
            <a:ext cx="2814085" cy="330338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30090-0022</a:t>
            </a:r>
          </a:p>
          <a:p>
            <a:pPr>
              <a:buClr>
                <a:srgbClr val="F47F42"/>
              </a:buClr>
            </a:pPr>
            <a:r>
              <a:rPr lang="en-US" dirty="0">
                <a:solidFill>
                  <a:srgbClr val="1482C5"/>
                </a:solidFill>
                <a:latin typeface="Aptos" panose="020B0004020202020204" pitchFamily="34" charset="0"/>
              </a:rPr>
              <a:t>30090-0047</a:t>
            </a:r>
          </a:p>
          <a:p>
            <a:pPr>
              <a:buClr>
                <a:srgbClr val="F47F42"/>
              </a:buClr>
            </a:pPr>
            <a:r>
              <a:rPr lang="en-US" dirty="0">
                <a:solidFill>
                  <a:srgbClr val="1482C5"/>
                </a:solidFill>
                <a:latin typeface="Aptos" panose="020B0004020202020204" pitchFamily="34" charset="0"/>
              </a:rPr>
              <a:t>30090-0052</a:t>
            </a:r>
          </a:p>
          <a:p>
            <a:pPr>
              <a:buClr>
                <a:srgbClr val="F47F42"/>
              </a:buClr>
            </a:pPr>
            <a:r>
              <a:rPr lang="en-US" dirty="0">
                <a:solidFill>
                  <a:srgbClr val="1482C5"/>
                </a:solidFill>
                <a:latin typeface="Aptos" panose="020B0004020202020204" pitchFamily="34" charset="0"/>
              </a:rPr>
              <a:t>30090-0060</a:t>
            </a:r>
          </a:p>
          <a:p>
            <a:pPr>
              <a:buClr>
                <a:srgbClr val="F47F42"/>
              </a:buClr>
            </a:pPr>
            <a:r>
              <a:rPr lang="en-US" dirty="0">
                <a:solidFill>
                  <a:srgbClr val="1482C5"/>
                </a:solidFill>
                <a:latin typeface="Aptos" panose="020B0004020202020204" pitchFamily="34" charset="0"/>
              </a:rPr>
              <a:t>30090-0083</a:t>
            </a:r>
          </a:p>
          <a:p>
            <a:pPr>
              <a:buClr>
                <a:srgbClr val="F47F42"/>
              </a:buClr>
            </a:pPr>
            <a:r>
              <a:rPr lang="en-US" dirty="0">
                <a:solidFill>
                  <a:srgbClr val="1482C5"/>
                </a:solidFill>
                <a:latin typeface="Aptos" panose="020B0004020202020204" pitchFamily="34" charset="0"/>
              </a:rPr>
              <a:t>30090-0120</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23546FE9-E543-D43B-B725-2E321506980A}"/>
              </a:ext>
            </a:extLst>
          </p:cNvPr>
          <p:cNvSpPr txBox="1">
            <a:spLocks/>
          </p:cNvSpPr>
          <p:nvPr/>
        </p:nvSpPr>
        <p:spPr>
          <a:xfrm>
            <a:off x="4691946" y="2059298"/>
            <a:ext cx="2814085" cy="278903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30090-0121</a:t>
            </a:r>
          </a:p>
          <a:p>
            <a:pPr>
              <a:buClr>
                <a:srgbClr val="F47F42"/>
              </a:buClr>
            </a:pPr>
            <a:r>
              <a:rPr lang="en-US" dirty="0">
                <a:solidFill>
                  <a:srgbClr val="1482C5"/>
                </a:solidFill>
                <a:latin typeface="Aptos" panose="020B0004020202020204" pitchFamily="34" charset="0"/>
              </a:rPr>
              <a:t>40100-0151</a:t>
            </a:r>
          </a:p>
          <a:p>
            <a:pPr>
              <a:buClr>
                <a:srgbClr val="F47F42"/>
              </a:buClr>
            </a:pPr>
            <a:r>
              <a:rPr lang="en-US" dirty="0">
                <a:solidFill>
                  <a:srgbClr val="1482C5"/>
                </a:solidFill>
                <a:latin typeface="Aptos" panose="020B0004020202020204" pitchFamily="34" charset="0"/>
              </a:rPr>
              <a:t>40110-0006</a:t>
            </a:r>
          </a:p>
          <a:p>
            <a:pPr>
              <a:buClr>
                <a:srgbClr val="F47F42"/>
              </a:buClr>
            </a:pPr>
            <a:r>
              <a:rPr lang="en-US" dirty="0">
                <a:solidFill>
                  <a:srgbClr val="1482C5"/>
                </a:solidFill>
                <a:latin typeface="Aptos" panose="020B0004020202020204" pitchFamily="34" charset="0"/>
              </a:rPr>
              <a:t>40110-0176</a:t>
            </a:r>
          </a:p>
          <a:p>
            <a:pPr>
              <a:buClr>
                <a:srgbClr val="F47F42"/>
              </a:buClr>
            </a:pPr>
            <a:r>
              <a:rPr lang="en-US" dirty="0">
                <a:solidFill>
                  <a:srgbClr val="1482C5"/>
                </a:solidFill>
                <a:latin typeface="Aptos" panose="020B0004020202020204" pitchFamily="34" charset="0"/>
              </a:rPr>
              <a:t>41163-0029</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524A5583-63D7-4106-0704-798A44B992CA}"/>
              </a:ext>
            </a:extLst>
          </p:cNvPr>
          <p:cNvSpPr txBox="1">
            <a:spLocks/>
          </p:cNvSpPr>
          <p:nvPr/>
        </p:nvSpPr>
        <p:spPr>
          <a:xfrm>
            <a:off x="8836768" y="2059298"/>
            <a:ext cx="2814085" cy="313193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41163-0036</a:t>
            </a:r>
          </a:p>
          <a:p>
            <a:pPr>
              <a:buClr>
                <a:srgbClr val="F47F42"/>
              </a:buClr>
            </a:pPr>
            <a:r>
              <a:rPr lang="en-US" dirty="0">
                <a:solidFill>
                  <a:srgbClr val="1482C5"/>
                </a:solidFill>
                <a:latin typeface="Aptos" panose="020B0004020202020204" pitchFamily="34" charset="0"/>
              </a:rPr>
              <a:t>42401-0010</a:t>
            </a:r>
          </a:p>
          <a:p>
            <a:pPr>
              <a:buClr>
                <a:srgbClr val="F47F42"/>
              </a:buClr>
            </a:pPr>
            <a:r>
              <a:rPr lang="en-US" dirty="0">
                <a:solidFill>
                  <a:srgbClr val="1482C5"/>
                </a:solidFill>
                <a:latin typeface="Aptos" panose="020B0004020202020204" pitchFamily="34" charset="0"/>
              </a:rPr>
              <a:t>42400-0021</a:t>
            </a:r>
          </a:p>
          <a:p>
            <a:pPr>
              <a:buClr>
                <a:srgbClr val="F47F42"/>
              </a:buClr>
            </a:pPr>
            <a:r>
              <a:rPr lang="en-US" dirty="0">
                <a:solidFill>
                  <a:srgbClr val="1482C5"/>
                </a:solidFill>
                <a:latin typeface="Aptos" panose="020B0004020202020204" pitchFamily="34" charset="0"/>
              </a:rPr>
              <a:t>45435-0003</a:t>
            </a:r>
          </a:p>
          <a:p>
            <a:pPr>
              <a:buClr>
                <a:srgbClr val="F47F42"/>
              </a:buClr>
            </a:pPr>
            <a:r>
              <a:rPr lang="en-US" dirty="0">
                <a:solidFill>
                  <a:srgbClr val="1482C5"/>
                </a:solidFill>
                <a:latin typeface="Aptos" panose="020B0004020202020204" pitchFamily="34" charset="0"/>
              </a:rPr>
              <a:t>45435-0005</a:t>
            </a:r>
          </a:p>
          <a:p>
            <a:pPr>
              <a:buClr>
                <a:srgbClr val="F47F42"/>
              </a:buClr>
            </a:pPr>
            <a:r>
              <a:rPr lang="en-US" dirty="0">
                <a:solidFill>
                  <a:srgbClr val="1482C5"/>
                </a:solidFill>
                <a:latin typeface="Aptos" panose="020B0004020202020204" pitchFamily="34" charset="0"/>
              </a:rPr>
              <a:t>50300-0012</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7B53533-9F13-165A-F2CA-2216118BABFD}"/>
              </a:ext>
            </a:extLst>
          </p:cNvPr>
          <p:cNvSpPr>
            <a:spLocks noGrp="1"/>
          </p:cNvSpPr>
          <p:nvPr>
            <p:ph type="sldNum" sz="quarter" idx="4"/>
          </p:nvPr>
        </p:nvSpPr>
        <p:spPr/>
        <p:txBody>
          <a:bodyPr/>
          <a:lstStyle/>
          <a:p>
            <a:fld id="{69C126A4-BD19-47E2-8A0E-0DE1B9D8C925}" type="slidenum">
              <a:rPr lang="en-US" smtClean="0"/>
              <a:pPr/>
              <a:t>82</a:t>
            </a:fld>
            <a:endParaRPr lang="en-US"/>
          </a:p>
        </p:txBody>
      </p:sp>
    </p:spTree>
    <p:extLst>
      <p:ext uri="{BB962C8B-B14F-4D97-AF65-F5344CB8AC3E}">
        <p14:creationId xmlns:p14="http://schemas.microsoft.com/office/powerpoint/2010/main" val="15533902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DCA89-CFF0-79D8-2798-23FD70AF0CB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645747-23A3-0517-D2BF-E712AE34BBDE}"/>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SPED Report Changes</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0F545B7-0836-572B-1702-91AB0666CDB7}"/>
              </a:ext>
            </a:extLst>
          </p:cNvPr>
          <p:cNvSpPr>
            <a:spLocks noGrp="1"/>
          </p:cNvSpPr>
          <p:nvPr>
            <p:ph type="sldNum" sz="quarter" idx="4"/>
          </p:nvPr>
        </p:nvSpPr>
        <p:spPr/>
        <p:txBody>
          <a:bodyPr/>
          <a:lstStyle/>
          <a:p>
            <a:fld id="{69C126A4-BD19-47E2-8A0E-0DE1B9D8C925}" type="slidenum">
              <a:rPr lang="en-US" smtClean="0"/>
              <a:pPr/>
              <a:t>83</a:t>
            </a:fld>
            <a:endParaRPr lang="en-US"/>
          </a:p>
        </p:txBody>
      </p:sp>
      <p:sp>
        <p:nvSpPr>
          <p:cNvPr id="6" name="Content Placeholder 3">
            <a:extLst>
              <a:ext uri="{FF2B5EF4-FFF2-40B4-BE49-F238E27FC236}">
                <a16:creationId xmlns:a16="http://schemas.microsoft.com/office/drawing/2014/main" id="{EFED1B82-3353-6CD3-02FC-05B6E6EE3CC4}"/>
              </a:ext>
            </a:extLst>
          </p:cNvPr>
          <p:cNvSpPr txBox="1">
            <a:spLocks/>
          </p:cNvSpPr>
          <p:nvPr/>
        </p:nvSpPr>
        <p:spPr>
          <a:xfrm>
            <a:off x="535171" y="1197162"/>
            <a:ext cx="11275829" cy="484168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PEIMS Fall Submission </a:t>
            </a:r>
            <a:r>
              <a:rPr lang="en-US" dirty="0">
                <a:solidFill>
                  <a:srgbClr val="1482C5"/>
                </a:solidFill>
                <a:latin typeface="Aptos" panose="020B0004020202020204" pitchFamily="34" charset="0"/>
              </a:rPr>
              <a:t>reports will be </a:t>
            </a:r>
            <a:r>
              <a:rPr lang="en-US" b="1" dirty="0">
                <a:solidFill>
                  <a:srgbClr val="F47F42"/>
                </a:solidFill>
                <a:latin typeface="Aptos" panose="020B0004020202020204" pitchFamily="34" charset="0"/>
              </a:rPr>
              <a:t>updated</a:t>
            </a:r>
            <a:r>
              <a:rPr lang="en-US" dirty="0">
                <a:solidFill>
                  <a:srgbClr val="1482C5"/>
                </a:solidFill>
                <a:latin typeface="Aptos" panose="020B0004020202020204" pitchFamily="34" charset="0"/>
              </a:rPr>
              <a:t> to include the special education changes:</a:t>
            </a:r>
            <a:endParaRPr lang="en-US" dirty="0">
              <a:solidFill>
                <a:srgbClr val="0D6CB9"/>
              </a:solidFill>
              <a:latin typeface="Aptos" panose="020B0004020202020204" pitchFamily="34" charset="0"/>
            </a:endParaRPr>
          </a:p>
          <a:p>
            <a:pPr>
              <a:lnSpc>
                <a:spcPct val="100000"/>
              </a:lnSpc>
              <a:spcBef>
                <a:spcPts val="0"/>
              </a:spcBef>
              <a:buClr>
                <a:srgbClr val="F47F42"/>
              </a:buClr>
            </a:pPr>
            <a:r>
              <a:rPr lang="en-US" dirty="0">
                <a:solidFill>
                  <a:srgbClr val="1482C5"/>
                </a:solidFill>
                <a:latin typeface="Aptos" panose="020B0004020202020204" pitchFamily="34" charset="0"/>
              </a:rPr>
              <a:t>PDM1-121-006 – Special Education Roster by Grade</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lists special education students, their disabilities, and their services by last name and grade.</a:t>
            </a:r>
          </a:p>
          <a:p>
            <a:pPr>
              <a:lnSpc>
                <a:spcPct val="100000"/>
              </a:lnSpc>
              <a:spcBef>
                <a:spcPts val="0"/>
              </a:spcBef>
              <a:buClr>
                <a:srgbClr val="F47F42"/>
              </a:buClr>
            </a:pPr>
            <a:r>
              <a:rPr lang="en-US" dirty="0">
                <a:solidFill>
                  <a:srgbClr val="1482C5"/>
                </a:solidFill>
                <a:latin typeface="Aptos" panose="020B0004020202020204" pitchFamily="34" charset="0"/>
              </a:rPr>
              <a:t>PDM1-121-008 – Preschool Program for Children w/ Disabilities by Grade and Service Location*</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special education students participating in the Preschool Program for Children with Disabilities (PPCD), grouped by campus with counts by grade and PPCD service location.</a:t>
            </a:r>
          </a:p>
          <a:p>
            <a:pPr>
              <a:lnSpc>
                <a:spcPct val="100000"/>
              </a:lnSpc>
              <a:spcBef>
                <a:spcPts val="0"/>
              </a:spcBef>
              <a:buClr>
                <a:srgbClr val="F47F42"/>
              </a:buClr>
            </a:pPr>
            <a:r>
              <a:rPr lang="en-US" dirty="0">
                <a:solidFill>
                  <a:srgbClr val="1482C5"/>
                </a:solidFill>
                <a:latin typeface="Aptos" panose="020B0004020202020204" pitchFamily="34" charset="0"/>
              </a:rPr>
              <a:t>PDM1-121-009 – Special Education Student Data</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contains data for Special Education students from the Fall Collection.</a:t>
            </a:r>
            <a:endParaRPr lang="en-US" dirty="0">
              <a:solidFill>
                <a:srgbClr val="0D6CB9"/>
              </a:solidFill>
              <a:latin typeface="Aptos" panose="020B0004020202020204" pitchFamily="34" charset="0"/>
            </a:endParaRPr>
          </a:p>
          <a:p>
            <a:pPr marL="0" indent="0">
              <a:buFont typeface="Wingdings" panose="05000000000000000000" pitchFamily="2" charset="2"/>
              <a:buNone/>
            </a:pPr>
            <a:r>
              <a:rPr lang="en-US" sz="1400" dirty="0">
                <a:solidFill>
                  <a:schemeClr val="tx1"/>
                </a:solidFill>
                <a:latin typeface="Aptos" panose="020B0004020202020204" pitchFamily="34" charset="0"/>
              </a:rPr>
              <a:t>*Note: the report name and description of report will be changed to reflect the new terminology Early Childhood Special Education.</a:t>
            </a: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Tree>
    <p:extLst>
      <p:ext uri="{BB962C8B-B14F-4D97-AF65-F5344CB8AC3E}">
        <p14:creationId xmlns:p14="http://schemas.microsoft.com/office/powerpoint/2010/main" val="25307959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06504-3EBD-F9D6-8AD7-BEA07D79AAF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3DA59D-D9AB-39FE-4FB0-83FDDC80F7B0}"/>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SPED Report Changes Cont.</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08E6355-41DE-8C50-07C7-C0DF8FE28B4E}"/>
              </a:ext>
            </a:extLst>
          </p:cNvPr>
          <p:cNvSpPr>
            <a:spLocks noGrp="1"/>
          </p:cNvSpPr>
          <p:nvPr>
            <p:ph type="sldNum" sz="quarter" idx="4"/>
          </p:nvPr>
        </p:nvSpPr>
        <p:spPr/>
        <p:txBody>
          <a:bodyPr/>
          <a:lstStyle/>
          <a:p>
            <a:fld id="{69C126A4-BD19-47E2-8A0E-0DE1B9D8C925}" type="slidenum">
              <a:rPr lang="en-US" smtClean="0"/>
              <a:pPr/>
              <a:t>84</a:t>
            </a:fld>
            <a:endParaRPr lang="en-US"/>
          </a:p>
        </p:txBody>
      </p:sp>
      <p:sp>
        <p:nvSpPr>
          <p:cNvPr id="6" name="Content Placeholder 3">
            <a:extLst>
              <a:ext uri="{FF2B5EF4-FFF2-40B4-BE49-F238E27FC236}">
                <a16:creationId xmlns:a16="http://schemas.microsoft.com/office/drawing/2014/main" id="{BB931940-0C1A-E97E-8720-0052DC280F81}"/>
              </a:ext>
            </a:extLst>
          </p:cNvPr>
          <p:cNvSpPr txBox="1">
            <a:spLocks/>
          </p:cNvSpPr>
          <p:nvPr/>
        </p:nvSpPr>
        <p:spPr>
          <a:xfrm>
            <a:off x="535171" y="1187330"/>
            <a:ext cx="11275829" cy="427780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Residential Facility Tracker </a:t>
            </a:r>
            <a:r>
              <a:rPr lang="en-US" dirty="0">
                <a:solidFill>
                  <a:srgbClr val="1482C5"/>
                </a:solidFill>
                <a:latin typeface="Aptos" panose="020B0004020202020204" pitchFamily="34" charset="0"/>
              </a:rPr>
              <a:t>report will be </a:t>
            </a:r>
            <a:r>
              <a:rPr lang="en-US" b="1" dirty="0">
                <a:solidFill>
                  <a:srgbClr val="F47F42"/>
                </a:solidFill>
                <a:latin typeface="Aptos" panose="020B0004020202020204" pitchFamily="34" charset="0"/>
              </a:rPr>
              <a:t>updated</a:t>
            </a:r>
            <a:r>
              <a:rPr lang="en-US" dirty="0">
                <a:solidFill>
                  <a:srgbClr val="1482C5"/>
                </a:solidFill>
                <a:latin typeface="Aptos" panose="020B0004020202020204" pitchFamily="34" charset="0"/>
              </a:rPr>
              <a:t> to include the special education changes:</a:t>
            </a:r>
            <a:endParaRPr lang="en-US" dirty="0">
              <a:solidFill>
                <a:srgbClr val="0D6CB9"/>
              </a:solidFill>
              <a:latin typeface="Aptos" panose="020B0004020202020204" pitchFamily="34" charset="0"/>
            </a:endParaRPr>
          </a:p>
          <a:p>
            <a:pPr>
              <a:lnSpc>
                <a:spcPct val="100000"/>
              </a:lnSpc>
              <a:spcBef>
                <a:spcPts val="0"/>
              </a:spcBef>
              <a:buClr>
                <a:srgbClr val="F47F42"/>
              </a:buClr>
            </a:pPr>
            <a:r>
              <a:rPr lang="en-US" dirty="0">
                <a:solidFill>
                  <a:srgbClr val="1482C5"/>
                </a:solidFill>
                <a:latin typeface="Aptos" panose="020B0004020202020204" pitchFamily="34" charset="0"/>
              </a:rPr>
              <a:t>RFT0-100-004 – Individual Student Detail Summary</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provides a list of all students in residential facilities for a selected LEA.</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Tree>
    <p:extLst>
      <p:ext uri="{BB962C8B-B14F-4D97-AF65-F5344CB8AC3E}">
        <p14:creationId xmlns:p14="http://schemas.microsoft.com/office/powerpoint/2010/main" val="1531011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B1348-F431-486A-22E9-0F4B49F6DBA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1C7B49E-C531-6E35-0F07-F98AD3D3AD91}"/>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OnRamps Dual Enrollment Background</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A35A1839-122C-341A-5226-D402E0494C5E}"/>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The TEA Performance Reporting Division receives student-level information about </a:t>
            </a:r>
            <a:r>
              <a:rPr lang="en-US" dirty="0">
                <a:solidFill>
                  <a:srgbClr val="F47F42"/>
                </a:solidFill>
                <a:latin typeface="Aptos" panose="020B0004020202020204" pitchFamily="34" charset="0"/>
              </a:rPr>
              <a:t>OnRamps college course completion</a:t>
            </a:r>
            <a:r>
              <a:rPr lang="en-US" dirty="0">
                <a:solidFill>
                  <a:srgbClr val="1482C5"/>
                </a:solidFill>
                <a:latin typeface="Aptos" panose="020B0004020202020204" pitchFamily="34" charset="0"/>
              </a:rPr>
              <a:t>, course credit, and credit hours directly from the University of Texas at Austin. TEA cannot determine the secondary course credit given to a student by the local education agency (LEA). </a:t>
            </a:r>
          </a:p>
          <a:p>
            <a:pPr>
              <a:buClr>
                <a:srgbClr val="F47F42"/>
              </a:buClr>
            </a:pPr>
            <a:r>
              <a:rPr lang="en-US" dirty="0">
                <a:solidFill>
                  <a:srgbClr val="1482C5"/>
                </a:solidFill>
                <a:latin typeface="Aptos" panose="020B0004020202020204" pitchFamily="34" charset="0"/>
              </a:rPr>
              <a:t>One new data element, </a:t>
            </a:r>
            <a:r>
              <a:rPr lang="en-US" dirty="0" err="1">
                <a:solidFill>
                  <a:srgbClr val="F47F42"/>
                </a:solidFill>
                <a:latin typeface="Aptos" panose="020B0004020202020204" pitchFamily="34" charset="0"/>
              </a:rPr>
              <a:t>OnRampsDualEnrollmentIndicator</a:t>
            </a:r>
            <a:r>
              <a:rPr lang="en-US" dirty="0">
                <a:solidFill>
                  <a:srgbClr val="F47F42"/>
                </a:solidFill>
                <a:latin typeface="Aptos" panose="020B0004020202020204" pitchFamily="34" charset="0"/>
              </a:rPr>
              <a:t> </a:t>
            </a:r>
            <a:r>
              <a:rPr lang="en-US" dirty="0">
                <a:solidFill>
                  <a:srgbClr val="1482C5"/>
                </a:solidFill>
                <a:latin typeface="Aptos" panose="020B0004020202020204" pitchFamily="34" charset="0"/>
              </a:rPr>
              <a:t>(E3120), will be added to the </a:t>
            </a:r>
            <a:r>
              <a:rPr lang="en-US" dirty="0" err="1">
                <a:solidFill>
                  <a:srgbClr val="F47F42"/>
                </a:solidFill>
                <a:latin typeface="Aptos" panose="020B0004020202020204" pitchFamily="34" charset="0"/>
              </a:rPr>
              <a:t>CourseTranscriptExt</a:t>
            </a:r>
            <a:r>
              <a:rPr lang="en-US" dirty="0">
                <a:solidFill>
                  <a:srgbClr val="F47F42"/>
                </a:solidFill>
                <a:latin typeface="Aptos" panose="020B0004020202020204" pitchFamily="34" charset="0"/>
              </a:rPr>
              <a:t> </a:t>
            </a:r>
            <a:r>
              <a:rPr lang="en-US" dirty="0">
                <a:solidFill>
                  <a:srgbClr val="1482C5"/>
                </a:solidFill>
                <a:latin typeface="Aptos" panose="020B0004020202020204" pitchFamily="34" charset="0"/>
              </a:rPr>
              <a:t>Entity and collected in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 </a:t>
            </a:r>
            <a:r>
              <a:rPr lang="en-US" dirty="0">
                <a:solidFill>
                  <a:srgbClr val="1482C5"/>
                </a:solidFill>
                <a:latin typeface="Aptos" panose="020B0004020202020204" pitchFamily="34" charset="0"/>
              </a:rPr>
              <a:t>for TEA to determine which secondary courses align with specific OnRamps courses.</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2246A565-AADF-2233-281D-78CA19EE1F06}"/>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2564568-F741-42AC-5D63-F26C36291B25}"/>
              </a:ext>
            </a:extLst>
          </p:cNvPr>
          <p:cNvSpPr>
            <a:spLocks noGrp="1"/>
          </p:cNvSpPr>
          <p:nvPr>
            <p:ph type="sldNum" sz="quarter" idx="4"/>
          </p:nvPr>
        </p:nvSpPr>
        <p:spPr/>
        <p:txBody>
          <a:bodyPr/>
          <a:lstStyle/>
          <a:p>
            <a:fld id="{69C126A4-BD19-47E2-8A0E-0DE1B9D8C925}" type="slidenum">
              <a:rPr lang="en-US" smtClean="0"/>
              <a:pPr/>
              <a:t>9</a:t>
            </a:fld>
            <a:endParaRPr lang="en-US"/>
          </a:p>
        </p:txBody>
      </p:sp>
    </p:spTree>
    <p:extLst>
      <p:ext uri="{BB962C8B-B14F-4D97-AF65-F5344CB8AC3E}">
        <p14:creationId xmlns:p14="http://schemas.microsoft.com/office/powerpoint/2010/main" val="943790617"/>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5" ma:contentTypeDescription="Create a new document." ma:contentTypeScope="" ma:versionID="db2b75a0c1dd6e76b796801e856e7c84">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d73f7515053c51fc676e2de7945a2419"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Shipper, Leanne</DisplayName>
        <AccountId>73</AccountId>
        <AccountType/>
      </UserInfo>
      <UserInfo>
        <DisplayName>Johnson, Scott</DisplayName>
        <AccountId>20</AccountId>
        <AccountType/>
      </UserInfo>
      <UserInfo>
        <DisplayName>Simons, Leanne</DisplayName>
        <AccountId>16</AccountId>
        <AccountType/>
      </UserInfo>
    </SharedWithUsers>
    <Notes xmlns="963efe96-9f3c-464d-8c8b-c76864a22ed0" xsi:nil="true"/>
  </documentManagement>
</p:properties>
</file>

<file path=customXml/itemProps1.xml><?xml version="1.0" encoding="utf-8"?>
<ds:datastoreItem xmlns:ds="http://schemas.openxmlformats.org/officeDocument/2006/customXml" ds:itemID="{9824DE3D-B9B0-4C76-8B83-DCBD81EE66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3efe96-9f3c-464d-8c8b-c76864a22ed0"/>
    <ds:schemaRef ds:uri="533e3360-6378-4210-ada2-16ccdb17d2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3.xml><?xml version="1.0" encoding="utf-8"?>
<ds:datastoreItem xmlns:ds="http://schemas.openxmlformats.org/officeDocument/2006/customXml" ds:itemID="{A19692CD-7339-4E15-8B85-65EB8EAE7D52}">
  <ds:schemaRefs>
    <ds:schemaRef ds:uri="http://purl.org/dc/terms/"/>
    <ds:schemaRef ds:uri="http://schemas.openxmlformats.org/package/2006/metadata/core-properties"/>
    <ds:schemaRef ds:uri="http://purl.org/dc/dcmitype/"/>
    <ds:schemaRef ds:uri="http://schemas.microsoft.com/office/2006/documentManagement/types"/>
    <ds:schemaRef ds:uri="963efe96-9f3c-464d-8c8b-c76864a22ed0"/>
    <ds:schemaRef ds:uri="http://purl.org/dc/elements/1.1/"/>
    <ds:schemaRef ds:uri="533e3360-6378-4210-ada2-16ccdb17d2cd"/>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1854</TotalTime>
  <Words>3921</Words>
  <Application>Microsoft Office PowerPoint</Application>
  <PresentationFormat>Widescreen</PresentationFormat>
  <Paragraphs>462</Paragraphs>
  <Slides>84</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84</vt:i4>
      </vt:variant>
    </vt:vector>
  </HeadingPairs>
  <TitlesOfParts>
    <vt:vector size="91" baseType="lpstr">
      <vt:lpstr>Aptos</vt:lpstr>
      <vt:lpstr>Aptos Black</vt:lpstr>
      <vt:lpstr>Arial</vt:lpstr>
      <vt:lpstr>Calibri</vt:lpstr>
      <vt:lpstr>Courier New</vt:lpstr>
      <vt:lpstr>Wingdings</vt:lpstr>
      <vt:lpstr>2_Office Theme</vt:lpstr>
      <vt:lpstr>TITLE SLIDE: Data Standards Changes</vt:lpstr>
      <vt:lpstr>Agenda – 2025-2026 Data Standards Changes</vt:lpstr>
      <vt:lpstr>TITLE SLIDE: Middle School Advanced Mathematics</vt:lpstr>
      <vt:lpstr>Middle School Advanced Mathematics</vt:lpstr>
      <vt:lpstr>MS Advanced Math CourseCodes</vt:lpstr>
      <vt:lpstr>TITLE SLIDE: Advanced Technical Credit</vt:lpstr>
      <vt:lpstr>Sunset – Advanced Technical Credit</vt:lpstr>
      <vt:lpstr>TITLE SLIDE: OnRamps Dual Enrollment Indicator</vt:lpstr>
      <vt:lpstr>OnRamps Dual Enrollment Background</vt:lpstr>
      <vt:lpstr>Frequently Asked Questions (OnRamps): </vt:lpstr>
      <vt:lpstr>Frequently Asked Questions (OnRamps):</vt:lpstr>
      <vt:lpstr>TITLE SLIDE: Accelerated Instruction Changes</vt:lpstr>
      <vt:lpstr>Accelerated Instruction</vt:lpstr>
      <vt:lpstr>AcceleratedInstructionSet Common Type Reminder</vt:lpstr>
      <vt:lpstr>Accel Instruction Data Element Updates</vt:lpstr>
      <vt:lpstr>Accelerated Instruction Resources</vt:lpstr>
      <vt:lpstr>Frequently Asked Questions (Accel Instruction): </vt:lpstr>
      <vt:lpstr>Frequently Asked Questions (Accel Instruction):  </vt:lpstr>
      <vt:lpstr>TITLE SLIDE: Discipline Changes</vt:lpstr>
      <vt:lpstr>Discipline Changes</vt:lpstr>
      <vt:lpstr>TITLE SLIDE: New Classroom Position</vt:lpstr>
      <vt:lpstr>New Classroom Position</vt:lpstr>
      <vt:lpstr>Frequently Asked Questions (ClassroomPosition): </vt:lpstr>
      <vt:lpstr>Frequently Asked Questions (ClassroomPosition):  </vt:lpstr>
      <vt:lpstr>TITLE SLIDE: Special Education Changes</vt:lpstr>
      <vt:lpstr>Special Education (SPED) Changes</vt:lpstr>
      <vt:lpstr>SPEDProgramSvc (E3083)</vt:lpstr>
      <vt:lpstr>Disability (C053)</vt:lpstr>
      <vt:lpstr>TITLE SLIDE: Homeless Identification</vt:lpstr>
      <vt:lpstr>Begin and End Date for Homeless Identification</vt:lpstr>
      <vt:lpstr>Homeless Indicator in PEIMS Summer Submission</vt:lpstr>
      <vt:lpstr>QUESTIONS</vt:lpstr>
      <vt:lpstr>TITLE SLIDE: Resources</vt:lpstr>
      <vt:lpstr>TITLE SLIDE: Middle School Advanced Mathematics Resources</vt:lpstr>
      <vt:lpstr>StudentCharacteristic (C344)</vt:lpstr>
      <vt:lpstr>MS Advanced Math Data Validation</vt:lpstr>
      <vt:lpstr>MS Advanced Math Reports</vt:lpstr>
      <vt:lpstr>MS Advanced Math Reports Cont.</vt:lpstr>
      <vt:lpstr>TITLE SLIDE: Advanced Technical Credit Resources</vt:lpstr>
      <vt:lpstr>Sunset – Advanced Technical Credit </vt:lpstr>
      <vt:lpstr>ATC Data Element</vt:lpstr>
      <vt:lpstr>ATC Data Validations</vt:lpstr>
      <vt:lpstr>ATC Reports – Summer Submission</vt:lpstr>
      <vt:lpstr>ATC Report – Extended Year Submission</vt:lpstr>
      <vt:lpstr>TITLE SLIDE: OnRamps Dual Enrollment Indicator Resources</vt:lpstr>
      <vt:lpstr>OnRampsDualEnrollmentIndicator</vt:lpstr>
      <vt:lpstr>OnRampsDualEnrollmentIndicator Data Element</vt:lpstr>
      <vt:lpstr>OnRamps Data Validation</vt:lpstr>
      <vt:lpstr>OnRamps Data Validation 1</vt:lpstr>
      <vt:lpstr>OnRamps Reports – Summer Submission</vt:lpstr>
      <vt:lpstr>OnRamps Reports – Extended Year Submission</vt:lpstr>
      <vt:lpstr>TITLE SLIDE: Accelerated Instruction Changes Resources</vt:lpstr>
      <vt:lpstr>AcceleratedInstructionSet Common Type</vt:lpstr>
      <vt:lpstr>RatioWaiverListProductUsed Data Element</vt:lpstr>
      <vt:lpstr>RatioWaiverListProductUsed Data Validation</vt:lpstr>
      <vt:lpstr>Accelerated Instruction Report</vt:lpstr>
      <vt:lpstr>TITLE SLIDE: Discipline Changes Resources</vt:lpstr>
      <vt:lpstr>IncidentLocation (E1083)</vt:lpstr>
      <vt:lpstr>BEHAVIOR-LOCATION-CODE (TE163)</vt:lpstr>
      <vt:lpstr>Behavior (C165)</vt:lpstr>
      <vt:lpstr>Behavior (C165) 1</vt:lpstr>
      <vt:lpstr>Behavior (C165) 2</vt:lpstr>
      <vt:lpstr>DISCIPLINARY-ACTION-REASON (TC07)</vt:lpstr>
      <vt:lpstr>DISCIPLINARY-ACTION-REASON (TC07) 1</vt:lpstr>
      <vt:lpstr>DISCIPLINARY-ACTION-REASON (TC07) 2</vt:lpstr>
      <vt:lpstr>StudentDisciplineIncidentBehaviorAssociation Entity</vt:lpstr>
      <vt:lpstr>Discipline Data Validation Changes</vt:lpstr>
      <vt:lpstr>Discipline Report Changes</vt:lpstr>
      <vt:lpstr>TITLE SLIDE: Classroom Position Resources</vt:lpstr>
      <vt:lpstr>ClassroomPosition Data Element</vt:lpstr>
      <vt:lpstr>ClassroomPosition Descriptor Table</vt:lpstr>
      <vt:lpstr>StaffSectionAssociation PEIMS Fall Reporting</vt:lpstr>
      <vt:lpstr>ClassroomPosition vs. Course Matrix</vt:lpstr>
      <vt:lpstr>ClassroomPosition Data Validations</vt:lpstr>
      <vt:lpstr>ClassroomPosition Reports</vt:lpstr>
      <vt:lpstr>ClassroomPosition Reports Cont.</vt:lpstr>
      <vt:lpstr>TITLE SLIDE: Special Education Changes Resources</vt:lpstr>
      <vt:lpstr>SPED Data Element Changes</vt:lpstr>
      <vt:lpstr>SPED Descriptor Table Changes</vt:lpstr>
      <vt:lpstr>SPED Reporting Requirement Changes</vt:lpstr>
      <vt:lpstr>SPED Reporting Requirement Changes, Cont.</vt:lpstr>
      <vt:lpstr>SPED Data Validation Changes</vt:lpstr>
      <vt:lpstr>SPED Report Changes</vt:lpstr>
      <vt:lpstr>SPED Report Changes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2025-2026-TEDS-Changes-ESC</dc:title>
  <dc:creator>Ulrich, Melanie</dc:creator>
  <cp:lastModifiedBy>Ollervidez, Leticia</cp:lastModifiedBy>
  <cp:revision>9</cp:revision>
  <dcterms:created xsi:type="dcterms:W3CDTF">2020-11-05T16:39:19Z</dcterms:created>
  <dcterms:modified xsi:type="dcterms:W3CDTF">2025-07-28T15:51:41Z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ies>
</file>