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10"/>
  </p:notesMasterIdLst>
  <p:sldIdLst>
    <p:sldId id="1366" r:id="rId5"/>
    <p:sldId id="1363" r:id="rId6"/>
    <p:sldId id="1365" r:id="rId7"/>
    <p:sldId id="1364" r:id="rId8"/>
    <p:sldId id="430"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AK" userId="S::Kathy.Adaky@tea.texas.gov::8c2da59b-9e4a-4960-a749-115f3818b707" providerId="AD"/>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5903ED2F-BCD8-DFB5-A544-2CEC5F0EDA29}" name="Polo, Beth" initials="PB" userId="S::Beth.Polo@tea.texas.gov::217503ae-afe6-4379-9001-e6919c8c2fa0" providerId="AD"/>
  <p188:author id="{FF4C063B-4FC0-3A2E-9CD3-E5B57F255495}" name="DeSantis, Candice" initials="DC" userId="S::candice.desantis@tea.texas.gov::ebf7425b-4c1c-4725-9788-d1206430aedf" providerId="AD"/>
  <p188:author id="{BF740E41-6A12-D1BD-EA7B-D1155DFB6DDF}" name="Linden, Edward" initials="LE" userId="S::Edward.Linden@tea.texas.gov::433a1750-097b-48bf-9475-b5c5f6172203" providerId="AD"/>
  <p188:author id="{0BF03642-40D0-8925-3165-BB2A01A463DD}" name="Witcher, Melissa" initials="WM" userId="S::Melissa.Witcher@tea.texas.gov::83c372d9-3955-43b0-8907-d58184af896d" providerId="AD"/>
  <p188:author id="{E4F68843-7891-64D6-928D-F5FFFD252AE8}" name="Rendon, Jason" initials="RJ" userId="S::jason.rendon@tea.texas.gov::ebbbadcc-3f8c-4a97-85bf-d19134d8f206" providerId="AD"/>
  <p188:author id="{D517B048-5688-E085-318A-AD63FEE296F1}" name="Matz, Rebecca" initials="MR" userId="S::Rebecca.Matz@tea.texas.gov::134fa5d8-ae5e-4066-a8ec-592b14088911" providerId="AD"/>
  <p188:author id="{A582DA48-7D9E-31AD-F8C7-11F055059304}" name="DeSantis, Candice" initials="DC" userId="S::Candice.DeSantis@tea.texas.gov::ebf7425b-4c1c-4725-9788-d1206430aedf" providerId="AD"/>
  <p188:author id="{DC4D774C-9497-7F7F-EF7B-A7BB31449806}" name="Muffoletto, Jamie" initials="MJ" userId="S::Jamie.Muffoletto@tea.texas.gov::daf1e3c6-8137-448a-b141-d23049d419b5" providerId="AD"/>
  <p188:author id="{CE9B4954-21C3-B375-C3F7-3D361BE7A56A}" name="Shabana Momin" initials="SM" userId="S::Shabana.Momin@tea.texas.gov::3fcd5f48-006f-4521-992d-30a906b0c166" providerId="AD"/>
  <p188:author id="{94E8E657-BE84-5DCD-0B20-67E8B1793911}" name="Johnson, Scott" initials="JS" userId="S::Scott.Johnson@tea.texas.gov::bec97677-f0c6-4bfb-b610-83dc74061801" providerId="AD"/>
  <p188:author id="{0AE53363-E97A-532C-149B-05595264354D}" name="Linden, Edward" initials="LE" userId="S::edward.linden@tea.texas.gov::433a1750-097b-48bf-9475-b5c5f6172203"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855DF67B-CC80-07D2-9EE7-64F6518BEA0B}" name="Bruning, Jennifer" initials="BJ" userId="S::jennifer.bruning@tea.texas.gov::776e3362-0dff-4a56-adad-843b64c77692" providerId="AD"/>
  <p188:author id="{75C39684-A2E0-4441-55C6-B434B8001700}" name="Witcher, Melissa" initials="WM" userId="S::melissa.witcher@tea.texas.gov::83c372d9-3955-43b0-8907-d58184af896d" providerId="AD"/>
  <p188:author id="{0EDAE688-48AF-04B4-4C1B-0C171595B470}" name="Butler, David" initials="BD" userId="S::david.butler@tea.texas.gov::e5831356-7759-43f3-884a-24eb754c7293" providerId="AD"/>
  <p188:author id="{3E7C4C9A-8D90-19F6-F134-8DE5D0AE6B49}" name="Momin, Shabana" initials="MS" userId="S::shabana.momin@tea.texas.gov::3fcd5f48-006f-4521-992d-30a906b0c166" providerId="AD"/>
  <p188:author id="{3FF5F99C-0A32-E3F2-EA78-874C8D4A5835}" name="Adaky, Kathy" initials="AK" userId="S::kathy.adaky@tea.texas.gov::8c2da59b-9e4a-4960-a749-115f3818b707" providerId="AD"/>
  <p188:author id="{4EBD65BB-B861-01DA-6CDF-1ED07EF23F16}" name="Connor Briggs" initials="CB" userId="Connor Briggs" providerId="None"/>
  <p188:author id="{00FD78C6-F5B4-48DA-D242-CDA18768A854}" name="Johnson, Scott" initials="JS" userId="S::scott.johnson@tea.texas.gov::bec97677-f0c6-4bfb-b610-83dc74061801" providerId="AD"/>
  <p188:author id="{68A7FDDB-D42C-D11B-8278-CD082A84D84D}" name="Ollervidez, Leticia" initials="OL" userId="S::leticia.ollervidez@tea.texas.gov::12ccd2a1-d554-4cac-b492-4e314c2b5f8f" providerId="AD"/>
  <p188:author id="{654D06DD-B27E-90EE-3F72-3622EB25908E}" name="Ollervidez, Leticia" initials="OL" userId="S::Leticia.Ollervidez@tea.texas.gov::12ccd2a1-d554-4cac-b492-4e314c2b5f8f" providerId="AD"/>
  <p188:author id="{95DE49F7-0FE9-FF73-D7BF-B61BF59E98AA}" name="Williams, Rhonda" initials="WR" userId="S::Rhonda.Williams@tea.texas.gov::f63d2dd0-120b-4ce1-9995-e805259acae3" providerId="AD"/>
  <p188:author id="{0407DBF8-4792-0E07-9AD9-6D73B71044F9}" name="Valdez, Sylina" initials="VS" userId="S::sylina.valdez@tea.texas.gov::3280fe61-6a08-4326-8d7c-ec9d176b1c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en, Edward" initials="LE" lastIdx="19" clrIdx="0">
    <p:extLst>
      <p:ext uri="{19B8F6BF-5375-455C-9EA6-DF929625EA0E}">
        <p15:presenceInfo xmlns:p15="http://schemas.microsoft.com/office/powerpoint/2012/main" userId="S::Edward.Linden@tea.texas.gov::433a1750-097b-48bf-9475-b5c5f6172203" providerId="AD"/>
      </p:ext>
    </p:extLst>
  </p:cmAuthor>
  <p:cmAuthor id="2" name="Briggs, Connor" initials="BC" lastIdx="13" clrIdx="1">
    <p:extLst>
      <p:ext uri="{19B8F6BF-5375-455C-9EA6-DF929625EA0E}">
        <p15:presenceInfo xmlns:p15="http://schemas.microsoft.com/office/powerpoint/2012/main" userId="S::connor.briggs@tea.texas.gov::885b7513-d3fa-4947-add1-efc2b24f04bd" providerId="AD"/>
      </p:ext>
    </p:extLst>
  </p:cmAuthor>
  <p:cmAuthor id="3" name="Stehouwer, Mark" initials="SM" lastIdx="45" clrIdx="2">
    <p:extLst>
      <p:ext uri="{19B8F6BF-5375-455C-9EA6-DF929625EA0E}">
        <p15:presenceInfo xmlns:p15="http://schemas.microsoft.com/office/powerpoint/2012/main" userId="S::mark.stehouwer@tea.texas.gov::588e2f27-43b6-467b-b318-f8c62bd440d0" providerId="AD"/>
      </p:ext>
    </p:extLst>
  </p:cmAuthor>
  <p:cmAuthor id="4" name="Momin, Shabana" initials="MS" lastIdx="7" clrIdx="3">
    <p:extLst>
      <p:ext uri="{19B8F6BF-5375-455C-9EA6-DF929625EA0E}">
        <p15:presenceInfo xmlns:p15="http://schemas.microsoft.com/office/powerpoint/2012/main" userId="S::Shabana.Momin@tea.texas.gov::3fcd5f48-006f-4521-992d-30a906b0c166" providerId="AD"/>
      </p:ext>
    </p:extLst>
  </p:cmAuthor>
  <p:cmAuthor id="5" name="Johnson, Scott" initials="JS" lastIdx="122" clrIdx="4">
    <p:extLst>
      <p:ext uri="{19B8F6BF-5375-455C-9EA6-DF929625EA0E}">
        <p15:presenceInfo xmlns:p15="http://schemas.microsoft.com/office/powerpoint/2012/main" userId="S::scott.johnson@tea.texas.gov::bec97677-f0c6-4bfb-b610-83dc74061801" providerId="AD"/>
      </p:ext>
    </p:extLst>
  </p:cmAuthor>
  <p:cmAuthor id="6" name="Hanson, Terri" initials="HT" lastIdx="50" clrIdx="5">
    <p:extLst>
      <p:ext uri="{19B8F6BF-5375-455C-9EA6-DF929625EA0E}">
        <p15:presenceInfo xmlns:p15="http://schemas.microsoft.com/office/powerpoint/2012/main" userId="S::Terri.Hanson@tea.texas.gov::a02fd813-d4f3-43fd-83dd-7393041517de" providerId="AD"/>
      </p:ext>
    </p:extLst>
  </p:cmAuthor>
  <p:cmAuthor id="7" name="Muffoletto, Jamie" initials="MJ" lastIdx="36" clrIdx="6">
    <p:extLst>
      <p:ext uri="{19B8F6BF-5375-455C-9EA6-DF929625EA0E}">
        <p15:presenceInfo xmlns:p15="http://schemas.microsoft.com/office/powerpoint/2012/main" userId="S::jamie.muffoletto@tea.texas.gov::daf1e3c6-8137-448a-b141-d23049d419b5" providerId="AD"/>
      </p:ext>
    </p:extLst>
  </p:cmAuthor>
  <p:cmAuthor id="8" name="Connor Briggs" initials="CB" lastIdx="13" clrIdx="7">
    <p:extLst>
      <p:ext uri="{19B8F6BF-5375-455C-9EA6-DF929625EA0E}">
        <p15:presenceInfo xmlns:p15="http://schemas.microsoft.com/office/powerpoint/2012/main" userId="Connor Briggs" providerId="None"/>
      </p:ext>
    </p:extLst>
  </p:cmAuthor>
  <p:cmAuthor id="9" name="Adaky, Kathy" initials="AK" lastIdx="5" clrIdx="8">
    <p:extLst>
      <p:ext uri="{19B8F6BF-5375-455C-9EA6-DF929625EA0E}">
        <p15:presenceInfo xmlns:p15="http://schemas.microsoft.com/office/powerpoint/2012/main" userId="S::kathy.adaky@tea.texas.gov::8c2da59b-9e4a-4960-a749-115f3818b707" providerId="AD"/>
      </p:ext>
    </p:extLst>
  </p:cmAuthor>
  <p:cmAuthor id="10" name="DeSantis, Candice" initials="DC" lastIdx="7" clrIdx="9">
    <p:extLst>
      <p:ext uri="{19B8F6BF-5375-455C-9EA6-DF929625EA0E}">
        <p15:presenceInfo xmlns:p15="http://schemas.microsoft.com/office/powerpoint/2012/main" userId="S::candice.desantis@tea.texas.gov::ebf7425b-4c1c-4725-9788-d1206430aedf" providerId="AD"/>
      </p:ext>
    </p:extLst>
  </p:cmAuthor>
  <p:cmAuthor id="11" name="Simons, Leanne" initials="SL" lastIdx="42" clrIdx="10">
    <p:extLst>
      <p:ext uri="{19B8F6BF-5375-455C-9EA6-DF929625EA0E}">
        <p15:presenceInfo xmlns:p15="http://schemas.microsoft.com/office/powerpoint/2012/main" userId="S::leanne.simons@tea.texas.gov::f0b41770-584b-4844-b5c5-b29dec998724" providerId="AD"/>
      </p:ext>
    </p:extLst>
  </p:cmAuthor>
  <p:cmAuthor id="12" name="Rendon, Jason" initials="RJ" lastIdx="2" clrIdx="11">
    <p:extLst>
      <p:ext uri="{19B8F6BF-5375-455C-9EA6-DF929625EA0E}">
        <p15:presenceInfo xmlns:p15="http://schemas.microsoft.com/office/powerpoint/2012/main" userId="S::jason.rendon@tea.texas.gov::ebbbadcc-3f8c-4a97-85bf-d19134d8f206" providerId="AD"/>
      </p:ext>
    </p:extLst>
  </p:cmAuthor>
  <p:cmAuthor id="13" name="Helms, Jeanine" initials="HJ" lastIdx="4" clrIdx="12">
    <p:extLst>
      <p:ext uri="{19B8F6BF-5375-455C-9EA6-DF929625EA0E}">
        <p15:presenceInfo xmlns:p15="http://schemas.microsoft.com/office/powerpoint/2012/main" userId="S::jeanine.helms@tea.texas.gov::89688bc7-19a8-4659-8277-c7b73639ff2c" providerId="AD"/>
      </p:ext>
    </p:extLst>
  </p:cmAuthor>
  <p:cmAuthor id="14" name="Butler, David" initials="BD" lastIdx="6" clrIdx="13">
    <p:extLst>
      <p:ext uri="{19B8F6BF-5375-455C-9EA6-DF929625EA0E}">
        <p15:presenceInfo xmlns:p15="http://schemas.microsoft.com/office/powerpoint/2012/main" userId="S::david.butler@tea.texas.gov::e5831356-7759-43f3-884a-24eb754c7293" providerId="AD"/>
      </p:ext>
    </p:extLst>
  </p:cmAuthor>
  <p:cmAuthor id="15" name="Reese, John" initials="RJ" lastIdx="4" clrIdx="14">
    <p:extLst>
      <p:ext uri="{19B8F6BF-5375-455C-9EA6-DF929625EA0E}">
        <p15:presenceInfo xmlns:p15="http://schemas.microsoft.com/office/powerpoint/2012/main" userId="S::John.Reese@tea.texas.gov::8427cab8-ecc8-4a74-a2ec-269c5160d082" providerId="AD"/>
      </p:ext>
    </p:extLst>
  </p:cmAuthor>
  <p:cmAuthor id="16" name="Rissas, Laura" initials="RL" lastIdx="3" clrIdx="15">
    <p:extLst>
      <p:ext uri="{19B8F6BF-5375-455C-9EA6-DF929625EA0E}">
        <p15:presenceInfo xmlns:p15="http://schemas.microsoft.com/office/powerpoint/2012/main" userId="S::laura.rissas@tea.texas.gov::db74c695-cd5b-4a3d-ae8c-cbe6f3153e6d" providerId="AD"/>
      </p:ext>
    </p:extLst>
  </p:cmAuthor>
  <p:cmAuthor id="17" name="Polo, Beth" initials="PB" lastIdx="8" clrIdx="16">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595959"/>
    <a:srgbClr val="0A518B"/>
    <a:srgbClr val="F16038"/>
    <a:srgbClr val="E7EBF3"/>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45607-0E3B-D1C3-0EC2-92985AE31C0B}" v="12" dt="2025-03-26T17:57:52.226"/>
    <p1510:client id="{F9D4F6D9-C1AD-137E-8CA2-F15CB5068CB2}" v="11" dt="2025-03-26T18:17:24.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F0D5E38-04D7-4CC0-AF82-3E5D8CB519DD}" type="datetimeFigureOut">
              <a:rPr lang="en-US" smtClean="0"/>
              <a:t>3/26/2025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a.texas.gov/academics/early-childhood-education/24-27commissionerslistpk.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Clr>
                <a:srgbClr val="F16038"/>
              </a:buClr>
              <a:buFont typeface="Arial" panose="020B0604020202020204" pitchFamily="34" charset="0"/>
              <a:buNone/>
            </a:pPr>
            <a:r>
              <a:rPr lang="en-US" sz="1800">
                <a:solidFill>
                  <a:srgbClr val="595959"/>
                </a:solidFill>
              </a:rPr>
              <a:t>ECDS Prekindergarten Assessment Update</a:t>
            </a:r>
            <a:endParaRPr lang="en-US" sz="1800">
              <a:solidFill>
                <a:srgbClr val="595959"/>
              </a:solidFill>
              <a:cs typeface="Calibri"/>
            </a:endParaRPr>
          </a:p>
          <a:p>
            <a:pPr marL="742950" lvl="1" indent="-285750">
              <a:spcBef>
                <a:spcPts val="600"/>
              </a:spcBef>
              <a:spcAft>
                <a:spcPts val="600"/>
              </a:spcAft>
              <a:buClr>
                <a:srgbClr val="F16038"/>
              </a:buClr>
              <a:buFont typeface="Arial" panose="020B0604020202020204" pitchFamily="34" charset="0"/>
              <a:buChar char="•"/>
            </a:pPr>
            <a:r>
              <a:rPr lang="en-US" sz="1800">
                <a:solidFill>
                  <a:srgbClr val="595959"/>
                </a:solidFill>
                <a:ea typeface="Calibri"/>
                <a:cs typeface="Calibri"/>
                <a:hlinkClick r:id="rId3"/>
              </a:rPr>
              <a:t>New list</a:t>
            </a:r>
            <a:r>
              <a:rPr lang="en-US" sz="1800">
                <a:solidFill>
                  <a:srgbClr val="595959"/>
                </a:solidFill>
                <a:ea typeface="Calibri"/>
                <a:cs typeface="Calibri"/>
              </a:rPr>
              <a:t> will be implemented this school year – There are no exemptions given for LEAs that do not administer commissioner-approved pre-k instruments </a:t>
            </a:r>
          </a:p>
          <a:p>
            <a:pPr marL="742950" lvl="1" indent="-285750">
              <a:spcBef>
                <a:spcPts val="600"/>
              </a:spcBef>
              <a:spcAft>
                <a:spcPts val="600"/>
              </a:spcAft>
              <a:buClr>
                <a:srgbClr val="F16038"/>
              </a:buClr>
              <a:buFont typeface="Arial" panose="020B0604020202020204" pitchFamily="34" charset="0"/>
              <a:buChar char="•"/>
            </a:pPr>
            <a:r>
              <a:rPr lang="en-US" sz="1800">
                <a:solidFill>
                  <a:srgbClr val="595959"/>
                </a:solidFill>
                <a:ea typeface="Calibri"/>
                <a:cs typeface="Calibri"/>
              </a:rPr>
              <a:t>There will be no collection of MOY prekindergarten data through ECDS for the 24-25 SY</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PK Additional Teacher Requirement Code Table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For SY 24-25, there will be an additional update to add a “does not meet” code option as well as this code table will generate a fatal error if left blank. With this change in the 24-25 school year, all of the high-quality prekindergarten requirements will be at the fatal error level. We hope with the changes for this school year and the next, that this will improve the data reporting from the districts and charters. </a:t>
            </a:r>
          </a:p>
          <a:p>
            <a:pPr marL="0" lvl="0" indent="0">
              <a:buFont typeface="Arial" panose="020B0604020202020204" pitchFamily="34" charset="0"/>
              <a:buNone/>
            </a:pPr>
            <a:endParaRPr lang="en-US"/>
          </a:p>
          <a:p>
            <a:pPr marL="171450" indent="-171450">
              <a:buFont typeface="Arial" panose="020B0604020202020204" pitchFamily="34" charset="0"/>
              <a:buChar char="•"/>
            </a:pPr>
            <a:r>
              <a:rPr lang="en-US"/>
              <a:t>The PK School Type Code and Child Care Operation number moved from the LEA level to the course section level for this 23-24 school year. </a:t>
            </a:r>
            <a:endParaRPr lang="en-US">
              <a:ea typeface="Calibri"/>
              <a:cs typeface="Calibri"/>
            </a:endParaRPr>
          </a:p>
          <a:p>
            <a:pPr marL="628650" lvl="1" indent="-171450">
              <a:buFont typeface="Arial" panose="020B0604020202020204" pitchFamily="34" charset="0"/>
              <a:buChar char="•"/>
            </a:pPr>
            <a:r>
              <a:rPr lang="en-US" b="0" i="0">
                <a:solidFill>
                  <a:srgbClr val="000000"/>
                </a:solidFill>
                <a:effectLst/>
                <a:latin typeface="Helvetica"/>
                <a:cs typeface="Helvetica"/>
              </a:rPr>
              <a:t>Updated Definition to the data element for Child Care Operation number. The CHILD-CARE-OPERATION-NUMBER identifies the childcare facility operation number assigned by the Child Care Regulation (CCR) department. The facility serves students who are dually enrolled in the Local Education Agency's public prekindergarten course section and childcare program.</a:t>
            </a:r>
          </a:p>
          <a:p>
            <a:pPr marL="628650" lvl="1" indent="-171450">
              <a:buFont typeface="Arial" panose="020B0604020202020204" pitchFamily="34" charset="0"/>
              <a:buChar char="•"/>
            </a:pPr>
            <a:r>
              <a:rPr lang="en-US" b="0" i="0">
                <a:solidFill>
                  <a:srgbClr val="000000"/>
                </a:solidFill>
                <a:effectLst/>
                <a:latin typeface="Helvetica"/>
                <a:cs typeface="Helvetica"/>
              </a:rPr>
              <a:t>On the next slide, I’ll briefly review a few program notes regarding PK School Type Code.</a:t>
            </a:r>
            <a:r>
              <a:rPr lang="en-US">
                <a:solidFill>
                  <a:srgbClr val="000000"/>
                </a:solidFill>
                <a:latin typeface="Helvetica"/>
                <a:cs typeface="Helvetica"/>
              </a:rPr>
              <a:t> </a:t>
            </a:r>
            <a:endParaRPr lang="en-US" sz="1200" b="0" i="0">
              <a:solidFill>
                <a:srgbClr val="000000"/>
              </a:solidFill>
              <a:effectLst/>
              <a:latin typeface="Helvetica" panose="020B0604020202020204" pitchFamily="34" charset="0"/>
              <a:ea typeface="+mn-ea"/>
              <a:cs typeface="Helvetica"/>
            </a:endParaRPr>
          </a:p>
          <a:p>
            <a:pPr marL="0" lvl="0" indent="0">
              <a:buFont typeface="Arial" panose="020B0604020202020204" pitchFamily="34" charset="0"/>
              <a:buNone/>
            </a:pPr>
            <a:endParaRPr lang="en-US" b="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255107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We are continuing to support LEAs in appropriately coding their prekindergarten classrooms. </a:t>
            </a:r>
          </a:p>
          <a:p>
            <a:pPr marL="0" indent="0">
              <a:buFont typeface="Arial" panose="020B0604020202020204" pitchFamily="34" charset="0"/>
              <a:buNone/>
            </a:pPr>
            <a:endParaRPr lang="en-US"/>
          </a:p>
          <a:p>
            <a:pPr marL="0" indent="0">
              <a:buFont typeface="Arial" panose="020B0604020202020204" pitchFamily="34" charset="0"/>
              <a:buNone/>
            </a:pPr>
            <a:r>
              <a:rPr lang="en-US"/>
              <a:t>Code 07 is for those LEAs who are the grantee for Head Start in their area. A LEA would use this code to identify classrooms where there are dually enrolled students in Head Start and Prekindergarten, and the LEA is the grantee for the Head Start program in their area. </a:t>
            </a:r>
          </a:p>
          <a:p>
            <a:pPr marL="0" indent="0">
              <a:buFont typeface="Arial" panose="020B0604020202020204" pitchFamily="34" charset="0"/>
              <a:buNone/>
            </a:pPr>
            <a:endParaRPr lang="en-US"/>
          </a:p>
          <a:p>
            <a:pPr marL="0" indent="0">
              <a:buFont typeface="Arial" panose="020B0604020202020204" pitchFamily="34" charset="0"/>
              <a:buNone/>
            </a:pPr>
            <a:r>
              <a:rPr lang="en-US"/>
              <a:t>For any LEAs that have a partnership classroom with Head Start but another entity is the Head Start Grantee, those LEAs will now use Code 12 to report those Head Start/LEA partnership classrooms. The location of the classroom does not matter. This classroom could still be on the LEA campus. </a:t>
            </a:r>
          </a:p>
          <a:p>
            <a:pPr marL="0" indent="0">
              <a:buFont typeface="Arial" panose="020B0604020202020204" pitchFamily="34" charset="0"/>
              <a:buNone/>
            </a:pPr>
            <a:endParaRPr lang="en-US"/>
          </a:p>
          <a:p>
            <a:pPr marL="0" indent="0">
              <a:buFont typeface="Arial" panose="020B0604020202020204" pitchFamily="34" charset="0"/>
              <a:buNone/>
            </a:pPr>
            <a:r>
              <a:rPr lang="en-US"/>
              <a:t>The various types of prekindergarten partnerships are boxed with red on this slide and include codes 07, 08, 11, and 12. It is especially important to assist LEAs in selecting the correct PK School Type code to properly identify the various classroom types at the LEA. The code 02 is used for public prekindergarten classrooms at the LEA with no partnerships/dual enrollment. If a LEA has partnered with a child care provider to dually enroll students and offer a prekindergarten classroom, the LEA should be using code 08, which will prompt the LEA to enter the child care operation number.  </a:t>
            </a:r>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Helvetica" panose="020B0604020202020204" pitchFamily="34" charset="0"/>
              </a:rPr>
              <a:t>With these updates, we would ask for help to communicate with the LEAs to select the appropriate PK School Type Code to represent the various prekindergarten classroom types at the LEA. With this being at the section level, LEAs should be able to categorize their classroom programs based on these available selections, and we hope to see improved data reporting that we can then use to further support the various types of programs at the LEA level.  </a:t>
            </a: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53954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Clr>
                <a:srgbClr val="F16038"/>
              </a:buClr>
            </a:pPr>
            <a:r>
              <a:rPr lang="en-US">
                <a:solidFill>
                  <a:schemeClr val="tx1"/>
                </a:solidFill>
              </a:rPr>
              <a:t>Remember in SY 23-24, an additional option was added to the PK School Type Code Table to gather more reliable data on the type of prekindergarten classrooms offered by LEAs. </a:t>
            </a:r>
          </a:p>
          <a:p>
            <a:pPr>
              <a:spcBef>
                <a:spcPts val="600"/>
              </a:spcBef>
              <a:spcAft>
                <a:spcPts val="600"/>
              </a:spcAft>
              <a:buClr>
                <a:srgbClr val="F16038"/>
              </a:buClr>
            </a:pPr>
            <a:r>
              <a:rPr lang="en-US">
                <a:solidFill>
                  <a:schemeClr val="tx1"/>
                </a:solidFill>
              </a:rPr>
              <a:t>Some codes require a Child Care Operation Number to be entered. However, not all program types are required to have a child care operation number through Child Care Regulation. To address these scenarios, the Section Extension notes for DR6 were updated for the PK School Type Code Table. </a:t>
            </a:r>
          </a:p>
          <a:p>
            <a:pPr>
              <a:spcBef>
                <a:spcPts val="600"/>
              </a:spcBef>
              <a:spcAft>
                <a:spcPts val="600"/>
              </a:spcAft>
              <a:buClr>
                <a:srgbClr val="F16038"/>
              </a:buClr>
            </a:pPr>
            <a:r>
              <a:rPr lang="en-US">
                <a:solidFill>
                  <a:schemeClr val="tx1"/>
                </a:solidFill>
              </a:rPr>
              <a:t>For Codes 11 and 12: </a:t>
            </a:r>
            <a:r>
              <a:rPr lang="en-US" sz="1200" b="0" i="0">
                <a:solidFill>
                  <a:schemeClr val="tx1"/>
                </a:solidFill>
                <a:effectLst/>
                <a:highlight>
                  <a:srgbClr val="FFFFFF"/>
                </a:highlight>
              </a:rPr>
              <a:t>This school type code </a:t>
            </a:r>
            <a:r>
              <a:rPr lang="en-US" sz="1200" b="1" i="0">
                <a:solidFill>
                  <a:schemeClr val="tx1"/>
                </a:solidFill>
                <a:effectLst/>
                <a:highlight>
                  <a:srgbClr val="FFFFFF"/>
                </a:highlight>
              </a:rPr>
              <a:t>WILL </a:t>
            </a:r>
            <a:r>
              <a:rPr lang="en-US" sz="1200" b="0" i="0">
                <a:solidFill>
                  <a:schemeClr val="tx1"/>
                </a:solidFill>
                <a:effectLst/>
                <a:highlight>
                  <a:srgbClr val="FFFFFF"/>
                </a:highlight>
              </a:rPr>
              <a:t>require the LEA to submit a Child Care Operation Number, if partnering with a licensed provider. If the partnering provider is </a:t>
            </a:r>
            <a:r>
              <a:rPr lang="en-US" sz="1200" b="1" i="0">
                <a:solidFill>
                  <a:schemeClr val="tx1"/>
                </a:solidFill>
                <a:effectLst/>
                <a:highlight>
                  <a:srgbClr val="FFFFFF"/>
                </a:highlight>
              </a:rPr>
              <a:t>NOT</a:t>
            </a:r>
            <a:r>
              <a:rPr lang="en-US" sz="1200" b="0" i="0">
                <a:solidFill>
                  <a:schemeClr val="tx1"/>
                </a:solidFill>
                <a:effectLst/>
                <a:highlight>
                  <a:srgbClr val="FFFFFF"/>
                </a:highlight>
              </a:rPr>
              <a:t> licensed, eight zeros, "00000000", must be entered.)</a:t>
            </a:r>
            <a:endParaRPr lang="en-US" sz="1200" b="0" i="0">
              <a:solidFill>
                <a:schemeClr val="tx1"/>
              </a:solidFill>
              <a:effectLst/>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a:p>
        </p:txBody>
      </p:sp>
    </p:spTree>
    <p:extLst>
      <p:ext uri="{BB962C8B-B14F-4D97-AF65-F5344CB8AC3E}">
        <p14:creationId xmlns:p14="http://schemas.microsoft.com/office/powerpoint/2010/main" val="53954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includes the contacts for the EC program area as a reference. We’re happy to support you with any program related questions. We’ve also included the link to our ECE support portal where you can submit any questions or support requests.</a:t>
            </a:r>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3184157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3/26/2025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3/26/2025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3/26/2025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3/26/2025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3/26/2025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ea.texas.gov/academics/early-childhood-education/24-27commissionerslistpk.pdf"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app.smartsheet.com/b/form/4d5f51a7bf624ae884e5f21c31fa5853"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42FA-24B0-3FB5-2ECC-2B685701E1E3}"/>
              </a:ext>
            </a:extLst>
          </p:cNvPr>
          <p:cNvSpPr>
            <a:spLocks noGrp="1"/>
          </p:cNvSpPr>
          <p:nvPr>
            <p:ph type="ctrTitle"/>
          </p:nvPr>
        </p:nvSpPr>
        <p:spPr/>
        <p:txBody>
          <a:bodyPr/>
          <a:lstStyle/>
          <a:p>
            <a:r>
              <a:rPr lang="en-US">
                <a:ea typeface="Calibri"/>
                <a:cs typeface="Calibri"/>
              </a:rPr>
              <a:t>Early Childhood Education</a:t>
            </a:r>
            <a:endParaRPr lang="en-US"/>
          </a:p>
        </p:txBody>
      </p:sp>
    </p:spTree>
    <p:extLst>
      <p:ext uri="{BB962C8B-B14F-4D97-AF65-F5344CB8AC3E}">
        <p14:creationId xmlns:p14="http://schemas.microsoft.com/office/powerpoint/2010/main" val="426906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pPr algn="ctr"/>
            <a:r>
              <a:rPr lang="en-US" sz="4000">
                <a:cs typeface="Calibri"/>
              </a:rPr>
              <a:t>Program Area Updates &amp; Guidance</a:t>
            </a:r>
            <a:endParaRPr lang="en-US" sz="4000"/>
          </a:p>
        </p:txBody>
      </p:sp>
      <p:sp>
        <p:nvSpPr>
          <p:cNvPr id="2" name="Content Placeholder 3">
            <a:extLst>
              <a:ext uri="{FF2B5EF4-FFF2-40B4-BE49-F238E27FC236}">
                <a16:creationId xmlns:a16="http://schemas.microsoft.com/office/drawing/2014/main" id="{405DF411-78A9-9747-09AA-850A39BC7211}"/>
              </a:ext>
            </a:extLst>
          </p:cNvPr>
          <p:cNvSpPr txBox="1">
            <a:spLocks/>
          </p:cNvSpPr>
          <p:nvPr/>
        </p:nvSpPr>
        <p:spPr>
          <a:xfrm>
            <a:off x="343491" y="801851"/>
            <a:ext cx="11505015" cy="45915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spcAft>
                <a:spcPts val="600"/>
              </a:spcAft>
              <a:buClr>
                <a:srgbClr val="F16038"/>
              </a:buClr>
            </a:pPr>
            <a:r>
              <a:rPr lang="en-US" sz="1800">
                <a:solidFill>
                  <a:srgbClr val="595959"/>
                </a:solidFill>
              </a:rPr>
              <a:t>ECDS Prekindergarten Assessment Update</a:t>
            </a:r>
            <a:endParaRPr lang="en-US" sz="1800">
              <a:solidFill>
                <a:srgbClr val="595959"/>
              </a:solidFill>
              <a:ea typeface="Calibri"/>
              <a:cs typeface="Calibri"/>
            </a:endParaRPr>
          </a:p>
          <a:p>
            <a:pPr lvl="1">
              <a:spcBef>
                <a:spcPts val="600"/>
              </a:spcBef>
              <a:spcAft>
                <a:spcPts val="600"/>
              </a:spcAft>
              <a:buClr>
                <a:srgbClr val="F16038"/>
              </a:buClr>
            </a:pPr>
            <a:r>
              <a:rPr lang="en-US" sz="1800" b="0" i="0" u="none" strike="noStrike">
                <a:solidFill>
                  <a:srgbClr val="595959"/>
                </a:solidFill>
                <a:effectLst/>
              </a:rPr>
              <a:t>The </a:t>
            </a:r>
            <a:r>
              <a:rPr lang="en-US" sz="1800" b="0" i="0" u="none" strike="noStrike">
                <a:solidFill>
                  <a:srgbClr val="0D6CB9"/>
                </a:solidFill>
                <a:effectLst/>
                <a:hlinkClick r:id="rId3">
                  <a:extLst>
                    <a:ext uri="{A12FA001-AC4F-418D-AE19-62706E023703}">
                      <ahyp:hlinkClr xmlns:ahyp="http://schemas.microsoft.com/office/drawing/2018/hyperlinkcolor" val="tx"/>
                    </a:ext>
                  </a:extLst>
                </a:hlinkClick>
              </a:rPr>
              <a:t>2024-2025 through 2026-2027 Commissioner's List of Approved Prekindergarten Progress Monitoring Instruments</a:t>
            </a:r>
            <a:r>
              <a:rPr lang="en-US" sz="1800" b="0" i="0" u="none" strike="noStrike">
                <a:solidFill>
                  <a:srgbClr val="0D6CB9"/>
                </a:solidFill>
                <a:effectLst/>
              </a:rPr>
              <a:t> </a:t>
            </a:r>
            <a:r>
              <a:rPr lang="en-US" sz="1800">
                <a:solidFill>
                  <a:srgbClr val="595959"/>
                </a:solidFill>
                <a:ea typeface="Calibri"/>
                <a:cs typeface="Calibri"/>
              </a:rPr>
              <a:t>started being implemented this school year.</a:t>
            </a:r>
          </a:p>
          <a:p>
            <a:pPr lvl="1">
              <a:spcBef>
                <a:spcPts val="600"/>
              </a:spcBef>
              <a:spcAft>
                <a:spcPts val="600"/>
              </a:spcAft>
              <a:buClr>
                <a:srgbClr val="F16038"/>
              </a:buClr>
            </a:pPr>
            <a:r>
              <a:rPr lang="en-US" sz="1800">
                <a:solidFill>
                  <a:srgbClr val="595959"/>
                </a:solidFill>
                <a:ea typeface="Calibri"/>
                <a:cs typeface="Calibri"/>
              </a:rPr>
              <a:t>Please note: There are no exemptions given for LEAs that do not administer commissioner-approved pre-k instruments.</a:t>
            </a:r>
          </a:p>
          <a:p>
            <a:pPr lvl="1">
              <a:spcBef>
                <a:spcPts val="600"/>
              </a:spcBef>
              <a:spcAft>
                <a:spcPts val="600"/>
              </a:spcAft>
              <a:buClr>
                <a:srgbClr val="F16038"/>
              </a:buClr>
            </a:pPr>
            <a:r>
              <a:rPr lang="en-US" sz="1800" b="1">
                <a:solidFill>
                  <a:srgbClr val="595959"/>
                </a:solidFill>
                <a:ea typeface="Calibri"/>
                <a:cs typeface="Calibri"/>
              </a:rPr>
              <a:t>There will be no collection of MOY prekindergarten data through ECDS for the 24-25 SY</a:t>
            </a:r>
          </a:p>
          <a:p>
            <a:pPr>
              <a:spcBef>
                <a:spcPts val="600"/>
              </a:spcBef>
              <a:spcAft>
                <a:spcPts val="600"/>
              </a:spcAft>
              <a:buClr>
                <a:srgbClr val="F16038"/>
              </a:buClr>
            </a:pPr>
            <a:r>
              <a:rPr lang="en-US" sz="1800">
                <a:solidFill>
                  <a:srgbClr val="595959"/>
                </a:solidFill>
              </a:rPr>
              <a:t>High-Quality Prekindergarten ECDS Reporting Update</a:t>
            </a:r>
            <a:endParaRPr lang="en-US" sz="1800">
              <a:solidFill>
                <a:srgbClr val="595959"/>
              </a:solidFill>
              <a:ea typeface="Calibri"/>
              <a:cs typeface="Calibri"/>
            </a:endParaRPr>
          </a:p>
          <a:p>
            <a:pPr lvl="1">
              <a:spcBef>
                <a:spcPts val="600"/>
              </a:spcBef>
              <a:spcAft>
                <a:spcPts val="600"/>
              </a:spcAft>
              <a:buClr>
                <a:srgbClr val="F16038"/>
              </a:buClr>
            </a:pPr>
            <a:r>
              <a:rPr lang="en-US" sz="1800">
                <a:solidFill>
                  <a:srgbClr val="595959"/>
                </a:solidFill>
              </a:rPr>
              <a:t>SY 24-25: PK Teacher Requirement descriptor table has been updated with an additional code and will generate a fatal error if left blank. The additional code is code 98- </a:t>
            </a:r>
            <a:r>
              <a:rPr lang="en-US" sz="1800">
                <a:solidFill>
                  <a:srgbClr val="595959"/>
                </a:solidFill>
                <a:ea typeface="+mn-lt"/>
                <a:cs typeface="+mn-lt"/>
              </a:rPr>
              <a:t>"PK teacher in a school district no additional HQPK Qualification".</a:t>
            </a:r>
            <a:endParaRPr lang="en-US" sz="2000">
              <a:solidFill>
                <a:srgbClr val="0D6CB9"/>
              </a:solidFill>
              <a:ea typeface="+mn-lt"/>
              <a:cs typeface="+mn-lt"/>
            </a:endParaRPr>
          </a:p>
          <a:p>
            <a:pPr marL="0" indent="0">
              <a:buClr>
                <a:srgbClr val="D8D8D8"/>
              </a:buClr>
              <a:buNone/>
            </a:pPr>
            <a:endParaRPr lang="en-US" sz="2400">
              <a:solidFill>
                <a:srgbClr val="0D6CB9"/>
              </a:solidFill>
              <a:ea typeface="Calibri"/>
              <a:cs typeface="Calibri"/>
            </a:endParaRPr>
          </a:p>
        </p:txBody>
      </p:sp>
    </p:spTree>
    <p:extLst>
      <p:ext uri="{BB962C8B-B14F-4D97-AF65-F5344CB8AC3E}">
        <p14:creationId xmlns:p14="http://schemas.microsoft.com/office/powerpoint/2010/main" val="300884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CDS PK School Type Descriptor Table">
            <a:extLst>
              <a:ext uri="{FF2B5EF4-FFF2-40B4-BE49-F238E27FC236}">
                <a16:creationId xmlns:a16="http://schemas.microsoft.com/office/drawing/2014/main" id="{06942845-BD5A-42C5-A5C4-13339DD507AB}"/>
              </a:ext>
            </a:extLst>
          </p:cNvPr>
          <p:cNvSpPr>
            <a:spLocks noGrp="1"/>
          </p:cNvSpPr>
          <p:nvPr>
            <p:ph type="title"/>
          </p:nvPr>
        </p:nvSpPr>
        <p:spPr/>
        <p:txBody>
          <a:bodyPr>
            <a:normAutofit fontScale="90000"/>
          </a:bodyPr>
          <a:lstStyle/>
          <a:p>
            <a:r>
              <a:rPr lang="en-US" sz="4000">
                <a:cs typeface="Calibri"/>
              </a:rPr>
              <a:t>ECDS PK School Type Descriptor Table</a:t>
            </a:r>
            <a:endParaRPr lang="en-US" sz="4000"/>
          </a:p>
        </p:txBody>
      </p:sp>
      <p:graphicFrame>
        <p:nvGraphicFramePr>
          <p:cNvPr id="8" name="Table 8" descr="07 Public Pre-K Head Start ​ (LEA Grantee)">
            <a:extLst>
              <a:ext uri="{FF2B5EF4-FFF2-40B4-BE49-F238E27FC236}">
                <a16:creationId xmlns:a16="http://schemas.microsoft.com/office/drawing/2014/main" id="{3CE807A7-DCC1-0FC8-D085-876046A8F13D}"/>
              </a:ext>
            </a:extLst>
          </p:cNvPr>
          <p:cNvGraphicFramePr>
            <a:graphicFrameLocks noGrp="1"/>
          </p:cNvGraphicFramePr>
          <p:nvPr>
            <p:extLst>
              <p:ext uri="{D42A27DB-BD31-4B8C-83A1-F6EECF244321}">
                <p14:modId xmlns:p14="http://schemas.microsoft.com/office/powerpoint/2010/main" val="2598852306"/>
              </p:ext>
            </p:extLst>
          </p:nvPr>
        </p:nvGraphicFramePr>
        <p:xfrm>
          <a:off x="1987295" y="973016"/>
          <a:ext cx="10004017" cy="5806440"/>
        </p:xfrm>
        <a:graphic>
          <a:graphicData uri="http://schemas.openxmlformats.org/drawingml/2006/table">
            <a:tbl>
              <a:tblPr firstRow="1" bandRow="1">
                <a:tableStyleId>{5C22544A-7EE6-4342-B048-85BDC9FD1C3A}</a:tableStyleId>
              </a:tblPr>
              <a:tblGrid>
                <a:gridCol w="2180133">
                  <a:extLst>
                    <a:ext uri="{9D8B030D-6E8A-4147-A177-3AD203B41FA5}">
                      <a16:colId xmlns:a16="http://schemas.microsoft.com/office/drawing/2014/main" val="3317557996"/>
                    </a:ext>
                  </a:extLst>
                </a:gridCol>
                <a:gridCol w="7823884">
                  <a:extLst>
                    <a:ext uri="{9D8B030D-6E8A-4147-A177-3AD203B41FA5}">
                      <a16:colId xmlns:a16="http://schemas.microsoft.com/office/drawing/2014/main" val="2114021525"/>
                    </a:ext>
                  </a:extLst>
                </a:gridCol>
              </a:tblGrid>
              <a:tr h="370840">
                <a:tc>
                  <a:txBody>
                    <a:bodyPr/>
                    <a:lstStyle/>
                    <a:p>
                      <a:r>
                        <a:rPr lang="en-US" sz="1500"/>
                        <a:t>Descriptor</a:t>
                      </a:r>
                    </a:p>
                  </a:txBody>
                  <a:tcPr/>
                </a:tc>
                <a:tc>
                  <a:txBody>
                    <a:bodyPr/>
                    <a:lstStyle/>
                    <a:p>
                      <a:r>
                        <a:rPr lang="en-US" sz="1500"/>
                        <a:t>Description</a:t>
                      </a:r>
                    </a:p>
                  </a:txBody>
                  <a:tcPr/>
                </a:tc>
                <a:extLst>
                  <a:ext uri="{0D108BD9-81ED-4DB2-BD59-A6C34878D82A}">
                    <a16:rowId xmlns:a16="http://schemas.microsoft.com/office/drawing/2014/main" val="318114465"/>
                  </a:ext>
                </a:extLst>
              </a:tr>
              <a:tr h="370840">
                <a:tc>
                  <a:txBody>
                    <a:bodyPr/>
                    <a:lstStyle/>
                    <a:p>
                      <a:pPr algn="l" rtl="0" fontAlgn="base"/>
                      <a:r>
                        <a:rPr lang="en-US" sz="1400" b="0" i="0">
                          <a:solidFill>
                            <a:srgbClr val="333333"/>
                          </a:solidFill>
                          <a:effectLst/>
                          <a:latin typeface="+mn-lt"/>
                        </a:rPr>
                        <a:t>01 Non-Public Pre-K Head Start ​</a:t>
                      </a:r>
                      <a:endParaRPr lang="en-US" sz="1400" b="0" i="0">
                        <a:solidFill>
                          <a:srgbClr val="000000"/>
                        </a:solidFill>
                        <a:effectLst/>
                        <a:latin typeface="+mn-lt"/>
                      </a:endParaRPr>
                    </a:p>
                  </a:txBody>
                  <a:tcPr/>
                </a:tc>
                <a:tc>
                  <a:txBody>
                    <a:bodyPr/>
                    <a:lstStyle/>
                    <a:p>
                      <a:pPr algn="l" rtl="0" fontAlgn="base"/>
                      <a:r>
                        <a:rPr lang="en-US" sz="1400" b="0" i="0">
                          <a:solidFill>
                            <a:srgbClr val="333333"/>
                          </a:solidFill>
                          <a:effectLst/>
                          <a:latin typeface="+mn-lt"/>
                        </a:rPr>
                        <a:t>would be reported for a standalone Head Start not associated with a school district.​</a:t>
                      </a:r>
                      <a:endParaRPr lang="en-US" sz="1400" b="0" i="0">
                        <a:solidFill>
                          <a:srgbClr val="000000"/>
                        </a:solidFill>
                        <a:effectLst/>
                        <a:latin typeface="+mn-lt"/>
                      </a:endParaRPr>
                    </a:p>
                  </a:txBody>
                  <a:tcPr/>
                </a:tc>
                <a:extLst>
                  <a:ext uri="{0D108BD9-81ED-4DB2-BD59-A6C34878D82A}">
                    <a16:rowId xmlns:a16="http://schemas.microsoft.com/office/drawing/2014/main" val="2029625635"/>
                  </a:ext>
                </a:extLst>
              </a:tr>
              <a:tr h="370840">
                <a:tc>
                  <a:txBody>
                    <a:bodyPr/>
                    <a:lstStyle/>
                    <a:p>
                      <a:pPr algn="l" rtl="0" fontAlgn="base"/>
                      <a:r>
                        <a:rPr lang="en-US" sz="1400" b="0" i="0">
                          <a:solidFill>
                            <a:srgbClr val="333333"/>
                          </a:solidFill>
                          <a:effectLst/>
                          <a:latin typeface="+mn-lt"/>
                        </a:rPr>
                        <a:t>02 Public Pre-K ​</a:t>
                      </a:r>
                      <a:endParaRPr lang="en-US" sz="1400" b="0" i="0">
                        <a:solidFill>
                          <a:srgbClr val="000000"/>
                        </a:solidFill>
                        <a:effectLst/>
                        <a:latin typeface="+mn-lt"/>
                      </a:endParaRPr>
                    </a:p>
                  </a:txBody>
                  <a:tcPr/>
                </a:tc>
                <a:tc>
                  <a:txBody>
                    <a:bodyPr/>
                    <a:lstStyle/>
                    <a:p>
                      <a:pPr algn="l" rtl="0" fontAlgn="base"/>
                      <a:r>
                        <a:rPr lang="en-US" sz="1400" b="0" i="0">
                          <a:solidFill>
                            <a:srgbClr val="333333"/>
                          </a:solidFill>
                          <a:effectLst/>
                          <a:latin typeface="+mn-lt"/>
                        </a:rPr>
                        <a:t>would be reported for public school programs implementing prekindergarten programs (excluding partnerships).​</a:t>
                      </a:r>
                      <a:endParaRPr lang="en-US" sz="1400" b="0" i="0">
                        <a:solidFill>
                          <a:srgbClr val="000000"/>
                        </a:solidFill>
                        <a:effectLst/>
                        <a:latin typeface="+mn-lt"/>
                      </a:endParaRPr>
                    </a:p>
                  </a:txBody>
                  <a:tcPr/>
                </a:tc>
                <a:extLst>
                  <a:ext uri="{0D108BD9-81ED-4DB2-BD59-A6C34878D82A}">
                    <a16:rowId xmlns:a16="http://schemas.microsoft.com/office/drawing/2014/main" val="1749747824"/>
                  </a:ext>
                </a:extLst>
              </a:tr>
              <a:tr h="370840">
                <a:tc>
                  <a:txBody>
                    <a:bodyPr/>
                    <a:lstStyle/>
                    <a:p>
                      <a:pPr algn="l" rtl="0" fontAlgn="base"/>
                      <a:r>
                        <a:rPr lang="en-US" sz="1400" b="0" i="0">
                          <a:solidFill>
                            <a:srgbClr val="333333"/>
                          </a:solidFill>
                          <a:effectLst/>
                          <a:latin typeface="+mn-lt"/>
                        </a:rPr>
                        <a:t>05 Non-Public Pre-K Licensed Child Care ​</a:t>
                      </a:r>
                      <a:endParaRPr lang="en-US" sz="1400" b="0" i="0">
                        <a:solidFill>
                          <a:srgbClr val="000000"/>
                        </a:solidFill>
                        <a:effectLst/>
                        <a:latin typeface="+mn-lt"/>
                      </a:endParaRPr>
                    </a:p>
                  </a:txBody>
                  <a:tcPr/>
                </a:tc>
                <a:tc>
                  <a:txBody>
                    <a:bodyPr/>
                    <a:lstStyle/>
                    <a:p>
                      <a:pPr algn="l" rtl="0" fontAlgn="base"/>
                      <a:r>
                        <a:rPr lang="en-US" sz="1400" b="0" i="0">
                          <a:solidFill>
                            <a:srgbClr val="333333"/>
                          </a:solidFill>
                          <a:effectLst/>
                          <a:latin typeface="+mn-lt"/>
                        </a:rPr>
                        <a:t>would be reported for standalone child care providers not associated with a school district.​</a:t>
                      </a:r>
                      <a:endParaRPr lang="en-US" sz="1400" b="0" i="0">
                        <a:solidFill>
                          <a:srgbClr val="000000"/>
                        </a:solidFill>
                        <a:effectLst/>
                        <a:latin typeface="+mn-lt"/>
                      </a:endParaRPr>
                    </a:p>
                  </a:txBody>
                  <a:tcPr/>
                </a:tc>
                <a:extLst>
                  <a:ext uri="{0D108BD9-81ED-4DB2-BD59-A6C34878D82A}">
                    <a16:rowId xmlns:a16="http://schemas.microsoft.com/office/drawing/2014/main" val="1104751449"/>
                  </a:ext>
                </a:extLst>
              </a:tr>
              <a:tr h="370840">
                <a:tc>
                  <a:txBody>
                    <a:bodyPr/>
                    <a:lstStyle/>
                    <a:p>
                      <a:pPr algn="l" rtl="0" fontAlgn="base"/>
                      <a:r>
                        <a:rPr lang="en-US" sz="1400" b="0" i="0">
                          <a:solidFill>
                            <a:srgbClr val="333333"/>
                          </a:solidFill>
                          <a:effectLst/>
                          <a:latin typeface="+mn-lt"/>
                        </a:rPr>
                        <a:t>07 Public Pre-K Head Start ​ (LEA Grantee)</a:t>
                      </a:r>
                      <a:endParaRPr lang="en-US" sz="1400" b="0" i="0">
                        <a:solidFill>
                          <a:srgbClr val="000000"/>
                        </a:solidFill>
                        <a:effectLst/>
                        <a:latin typeface="+mn-lt"/>
                      </a:endParaRPr>
                    </a:p>
                  </a:txBody>
                  <a:tcPr/>
                </a:tc>
                <a:tc>
                  <a:txBody>
                    <a:bodyPr/>
                    <a:lstStyle/>
                    <a:p>
                      <a:pPr algn="l" rtl="0" fontAlgn="base"/>
                      <a:r>
                        <a:rPr lang="en-US" sz="1400" b="0" i="0">
                          <a:solidFill>
                            <a:srgbClr val="000000"/>
                          </a:solidFill>
                          <a:effectLst/>
                          <a:latin typeface="+mn-lt"/>
                        </a:rPr>
                        <a:t>would be reported for public prekindergarten Head Start classrooms where the LEA is the Head Start grantee. (This school type code will </a:t>
                      </a:r>
                      <a:r>
                        <a:rPr lang="en-US" sz="1400" b="1" i="0">
                          <a:solidFill>
                            <a:srgbClr val="000000"/>
                          </a:solidFill>
                          <a:effectLst/>
                          <a:latin typeface="+mn-lt"/>
                        </a:rPr>
                        <a:t>NOT </a:t>
                      </a:r>
                      <a:r>
                        <a:rPr lang="en-US" sz="1400" b="0" i="0">
                          <a:solidFill>
                            <a:srgbClr val="000000"/>
                          </a:solidFill>
                          <a:effectLst/>
                          <a:latin typeface="+mn-lt"/>
                        </a:rPr>
                        <a:t>require the LEA to submit a Child Care Operation Number.)</a:t>
                      </a:r>
                    </a:p>
                  </a:txBody>
                  <a:tcPr/>
                </a:tc>
                <a:extLst>
                  <a:ext uri="{0D108BD9-81ED-4DB2-BD59-A6C34878D82A}">
                    <a16:rowId xmlns:a16="http://schemas.microsoft.com/office/drawing/2014/main" val="2591496346"/>
                  </a:ext>
                </a:extLst>
              </a:tr>
              <a:tr h="370840">
                <a:tc>
                  <a:txBody>
                    <a:bodyPr/>
                    <a:lstStyle/>
                    <a:p>
                      <a:pPr algn="l" rtl="0" fontAlgn="base"/>
                      <a:r>
                        <a:rPr lang="en-US" sz="1400" b="0" i="0">
                          <a:solidFill>
                            <a:srgbClr val="333333"/>
                          </a:solidFill>
                          <a:effectLst/>
                          <a:latin typeface="+mn-lt"/>
                        </a:rPr>
                        <a:t>08 Public Pre-K Licensed Child Care ​</a:t>
                      </a:r>
                      <a:endParaRPr lang="en-US" sz="1400" b="0" i="0">
                        <a:solidFill>
                          <a:srgbClr val="000000"/>
                        </a:solidFill>
                        <a:effectLst/>
                        <a:latin typeface="+mn-lt"/>
                      </a:endParaRPr>
                    </a:p>
                  </a:txBody>
                  <a:tcPr/>
                </a:tc>
                <a:tc>
                  <a:txBody>
                    <a:bodyPr/>
                    <a:lstStyle/>
                    <a:p>
                      <a:pPr algn="l" rtl="0" fontAlgn="base"/>
                      <a:r>
                        <a:rPr lang="en-US" sz="1400" b="0" i="0">
                          <a:solidFill>
                            <a:srgbClr val="000000"/>
                          </a:solidFill>
                          <a:effectLst/>
                          <a:latin typeface="+mn-lt"/>
                        </a:rPr>
                        <a:t>would be reported for public prekindergarten programs that partner directly with a licensed child care provider to dually enroll students (includes partnership classrooms where children are dually enrolled in both the LEA and child care provider site). (This school type code </a:t>
                      </a:r>
                      <a:r>
                        <a:rPr lang="en-US" sz="1400" b="1" i="0">
                          <a:solidFill>
                            <a:srgbClr val="000000"/>
                          </a:solidFill>
                          <a:effectLst/>
                          <a:latin typeface="+mn-lt"/>
                        </a:rPr>
                        <a:t>WILL</a:t>
                      </a:r>
                      <a:r>
                        <a:rPr lang="en-US" sz="1400" b="0" i="0">
                          <a:solidFill>
                            <a:srgbClr val="000000"/>
                          </a:solidFill>
                          <a:effectLst/>
                          <a:latin typeface="+mn-lt"/>
                        </a:rPr>
                        <a:t> require the LEA to submit a Child Care Operation Number.)​</a:t>
                      </a:r>
                    </a:p>
                  </a:txBody>
                  <a:tcPr/>
                </a:tc>
                <a:extLst>
                  <a:ext uri="{0D108BD9-81ED-4DB2-BD59-A6C34878D82A}">
                    <a16:rowId xmlns:a16="http://schemas.microsoft.com/office/drawing/2014/main" val="1393121957"/>
                  </a:ext>
                </a:extLst>
              </a:tr>
              <a:tr h="370840">
                <a:tc>
                  <a:txBody>
                    <a:bodyPr/>
                    <a:lstStyle/>
                    <a:p>
                      <a:pPr algn="l" rtl="0" fontAlgn="base"/>
                      <a:r>
                        <a:rPr lang="en-US" sz="1400" b="0" i="0">
                          <a:solidFill>
                            <a:srgbClr val="333333"/>
                          </a:solidFill>
                          <a:effectLst/>
                          <a:latin typeface="+mn-lt"/>
                        </a:rPr>
                        <a:t>10 Non-Public Pre-K ​</a:t>
                      </a:r>
                      <a:endParaRPr lang="en-US" sz="1400" b="0" i="0">
                        <a:solidFill>
                          <a:srgbClr val="000000"/>
                        </a:solidFill>
                        <a:effectLst/>
                        <a:latin typeface="+mn-lt"/>
                      </a:endParaRPr>
                    </a:p>
                  </a:txBody>
                  <a:tcPr/>
                </a:tc>
                <a:tc>
                  <a:txBody>
                    <a:bodyPr/>
                    <a:lstStyle/>
                    <a:p>
                      <a:pPr algn="l" rtl="0" fontAlgn="base"/>
                      <a:r>
                        <a:rPr lang="en-US" sz="1400" b="0" i="0">
                          <a:solidFill>
                            <a:srgbClr val="333333"/>
                          </a:solidFill>
                          <a:effectLst/>
                          <a:latin typeface="+mn-lt"/>
                        </a:rPr>
                        <a:t>would be reported for private prekindergarten providers not associated with a school district.​</a:t>
                      </a:r>
                      <a:endParaRPr lang="en-US" sz="1400" b="0" i="0">
                        <a:solidFill>
                          <a:srgbClr val="000000"/>
                        </a:solidFill>
                        <a:effectLst/>
                        <a:latin typeface="+mn-lt"/>
                      </a:endParaRPr>
                    </a:p>
                  </a:txBody>
                  <a:tcPr/>
                </a:tc>
                <a:extLst>
                  <a:ext uri="{0D108BD9-81ED-4DB2-BD59-A6C34878D82A}">
                    <a16:rowId xmlns:a16="http://schemas.microsoft.com/office/drawing/2014/main" val="2343719496"/>
                  </a:ext>
                </a:extLst>
              </a:tr>
              <a:tr h="370840">
                <a:tc>
                  <a:txBody>
                    <a:bodyPr/>
                    <a:lstStyle/>
                    <a:p>
                      <a:pPr algn="l" rtl="0" fontAlgn="base"/>
                      <a:r>
                        <a:rPr lang="en-US" sz="1400" b="0" i="0">
                          <a:solidFill>
                            <a:srgbClr val="333333"/>
                          </a:solidFill>
                          <a:effectLst/>
                          <a:latin typeface="+mn-lt"/>
                        </a:rPr>
                        <a:t>11 In-District Charter Partnership ​</a:t>
                      </a:r>
                      <a:endParaRPr lang="en-US" sz="1400" b="0" i="0">
                        <a:solidFill>
                          <a:srgbClr val="000000"/>
                        </a:solidFill>
                        <a:effectLst/>
                        <a:latin typeface="+mn-lt"/>
                      </a:endParaRPr>
                    </a:p>
                  </a:txBody>
                  <a:tcPr/>
                </a:tc>
                <a:tc>
                  <a:txBody>
                    <a:bodyPr/>
                    <a:lstStyle/>
                    <a:p>
                      <a:pPr algn="l" rtl="0" fontAlgn="base"/>
                      <a:r>
                        <a:rPr lang="en-US" sz="1400" b="0" i="0">
                          <a:solidFill>
                            <a:srgbClr val="000000"/>
                          </a:solidFill>
                          <a:effectLst/>
                          <a:latin typeface="+mn-lt"/>
                        </a:rPr>
                        <a:t>would be reported for prekindergarten programs that are operated through an in-district charter partnership. The board of the LEA has authorized a non-profit organization, government entity, institute of higher education, and/or an existing charter as an in-district charter.​ (This school type code </a:t>
                      </a:r>
                      <a:r>
                        <a:rPr lang="en-US" sz="1400" b="1" i="0">
                          <a:solidFill>
                            <a:srgbClr val="000000"/>
                          </a:solidFill>
                          <a:effectLst/>
                          <a:latin typeface="+mn-lt"/>
                        </a:rPr>
                        <a:t>WILL</a:t>
                      </a:r>
                      <a:r>
                        <a:rPr lang="en-US" sz="1400" b="0" i="0">
                          <a:solidFill>
                            <a:srgbClr val="000000"/>
                          </a:solidFill>
                          <a:effectLst/>
                          <a:latin typeface="+mn-lt"/>
                        </a:rPr>
                        <a:t> require the LEA to submit a Child Care Operation Number.)​</a:t>
                      </a:r>
                    </a:p>
                  </a:txBody>
                  <a:tcPr/>
                </a:tc>
                <a:extLst>
                  <a:ext uri="{0D108BD9-81ED-4DB2-BD59-A6C34878D82A}">
                    <a16:rowId xmlns:a16="http://schemas.microsoft.com/office/drawing/2014/main" val="3731954620"/>
                  </a:ext>
                </a:extLst>
              </a:tr>
              <a:tr h="370840">
                <a:tc>
                  <a:txBody>
                    <a:bodyPr/>
                    <a:lstStyle/>
                    <a:p>
                      <a:pPr algn="l" rtl="0" fontAlgn="base"/>
                      <a:r>
                        <a:rPr lang="en-US" sz="1400" b="0" i="0">
                          <a:solidFill>
                            <a:srgbClr val="000000"/>
                          </a:solidFill>
                          <a:effectLst/>
                          <a:latin typeface="+mn-lt"/>
                        </a:rPr>
                        <a:t>12 Public Pre-K Head Start (Non-LEA Grantee)</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a:solidFill>
                            <a:srgbClr val="000000"/>
                          </a:solidFill>
                          <a:effectLst/>
                          <a:latin typeface="+mn-lt"/>
                        </a:rPr>
                        <a:t>would be reported for public prekindergarten programs that partner with a Head Start program and the Head Start grantee is not an LEA. (This school type code </a:t>
                      </a:r>
                      <a:r>
                        <a:rPr lang="en-US" sz="1400" b="1" i="0">
                          <a:solidFill>
                            <a:srgbClr val="000000"/>
                          </a:solidFill>
                          <a:effectLst/>
                          <a:latin typeface="+mn-lt"/>
                        </a:rPr>
                        <a:t>WILL </a:t>
                      </a:r>
                      <a:r>
                        <a:rPr lang="en-US" sz="1400" b="0" i="0">
                          <a:solidFill>
                            <a:srgbClr val="000000"/>
                          </a:solidFill>
                          <a:effectLst/>
                          <a:latin typeface="+mn-lt"/>
                        </a:rPr>
                        <a:t>require the LEA to submit a Child Care Operation Number.)​</a:t>
                      </a:r>
                    </a:p>
                  </a:txBody>
                  <a:tcPr/>
                </a:tc>
                <a:extLst>
                  <a:ext uri="{0D108BD9-81ED-4DB2-BD59-A6C34878D82A}">
                    <a16:rowId xmlns:a16="http://schemas.microsoft.com/office/drawing/2014/main" val="1998191374"/>
                  </a:ext>
                </a:extLst>
              </a:tr>
              <a:tr h="370840">
                <a:tc>
                  <a:txBody>
                    <a:bodyPr/>
                    <a:lstStyle/>
                    <a:p>
                      <a:pPr algn="l" rtl="0" fontAlgn="base"/>
                      <a:r>
                        <a:rPr lang="en-US" sz="1400" b="0" i="0">
                          <a:solidFill>
                            <a:srgbClr val="333333"/>
                          </a:solidFill>
                          <a:effectLst/>
                          <a:latin typeface="+mn-lt"/>
                        </a:rPr>
                        <a:t>99 Other ​</a:t>
                      </a:r>
                      <a:endParaRPr lang="en-US" sz="1400" b="0" i="0">
                        <a:solidFill>
                          <a:srgbClr val="000000"/>
                        </a:solidFill>
                        <a:effectLst/>
                        <a:latin typeface="+mn-lt"/>
                      </a:endParaRPr>
                    </a:p>
                  </a:txBody>
                  <a:tcPr/>
                </a:tc>
                <a:tc>
                  <a:txBody>
                    <a:bodyPr/>
                    <a:lstStyle/>
                    <a:p>
                      <a:pPr algn="l" rtl="0" fontAlgn="base"/>
                      <a:r>
                        <a:rPr lang="en-US" sz="1400" b="0" i="0">
                          <a:solidFill>
                            <a:srgbClr val="333333"/>
                          </a:solidFill>
                          <a:effectLst/>
                          <a:latin typeface="+mn-lt"/>
                        </a:rPr>
                        <a:t>would be reported when any of the codes do not describe the program.​</a:t>
                      </a:r>
                      <a:endParaRPr lang="en-US" sz="1400" b="0" i="0">
                        <a:solidFill>
                          <a:srgbClr val="000000"/>
                        </a:solidFill>
                        <a:effectLst/>
                        <a:latin typeface="+mn-lt"/>
                      </a:endParaRPr>
                    </a:p>
                  </a:txBody>
                  <a:tcPr/>
                </a:tc>
                <a:extLst>
                  <a:ext uri="{0D108BD9-81ED-4DB2-BD59-A6C34878D82A}">
                    <a16:rowId xmlns:a16="http://schemas.microsoft.com/office/drawing/2014/main" val="1160737941"/>
                  </a:ext>
                </a:extLst>
              </a:tr>
            </a:tbl>
          </a:graphicData>
        </a:graphic>
      </p:graphicFrame>
      <p:sp>
        <p:nvSpPr>
          <p:cNvPr id="10" name="Rectangle 9">
            <a:extLst>
              <a:ext uri="{FF2B5EF4-FFF2-40B4-BE49-F238E27FC236}">
                <a16:creationId xmlns:a16="http://schemas.microsoft.com/office/drawing/2014/main" id="{F419C78B-6086-4331-1AF5-CD256E71DF42}"/>
              </a:ext>
              <a:ext uri="{C183D7F6-B498-43B3-948B-1728B52AA6E4}">
                <adec:decorative xmlns:adec="http://schemas.microsoft.com/office/drawing/2017/decorative" val="1"/>
              </a:ext>
            </a:extLst>
          </p:cNvPr>
          <p:cNvSpPr/>
          <p:nvPr/>
        </p:nvSpPr>
        <p:spPr>
          <a:xfrm>
            <a:off x="1949307" y="3386960"/>
            <a:ext cx="10042004" cy="94740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D1ACEC-A554-A8D0-ED2B-85687F19B6FA}"/>
              </a:ext>
              <a:ext uri="{C183D7F6-B498-43B3-948B-1728B52AA6E4}">
                <adec:decorative xmlns:adec="http://schemas.microsoft.com/office/drawing/2017/decorative" val="1"/>
              </a:ext>
            </a:extLst>
          </p:cNvPr>
          <p:cNvSpPr/>
          <p:nvPr/>
        </p:nvSpPr>
        <p:spPr>
          <a:xfrm>
            <a:off x="1940342" y="4707530"/>
            <a:ext cx="10042004" cy="97394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5A086C-CA89-1CB6-077E-F65CFF246968}"/>
              </a:ext>
              <a:ext uri="{C183D7F6-B498-43B3-948B-1728B52AA6E4}">
                <adec:decorative xmlns:adec="http://schemas.microsoft.com/office/drawing/2017/decorative" val="1"/>
              </a:ext>
            </a:extLst>
          </p:cNvPr>
          <p:cNvSpPr/>
          <p:nvPr/>
        </p:nvSpPr>
        <p:spPr>
          <a:xfrm>
            <a:off x="1949306" y="5681471"/>
            <a:ext cx="10042005" cy="7502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03EC1C-546E-7ECB-0B91-05228CB0825E}"/>
              </a:ext>
              <a:ext uri="{C183D7F6-B498-43B3-948B-1728B52AA6E4}">
                <adec:decorative xmlns:adec="http://schemas.microsoft.com/office/drawing/2017/decorative" val="1"/>
              </a:ext>
            </a:extLst>
          </p:cNvPr>
          <p:cNvSpPr/>
          <p:nvPr/>
        </p:nvSpPr>
        <p:spPr>
          <a:xfrm>
            <a:off x="1949308" y="2908562"/>
            <a:ext cx="10042003" cy="52043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08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pPr algn="ctr"/>
            <a:r>
              <a:rPr lang="en-US" sz="4000">
                <a:cs typeface="Calibri"/>
              </a:rPr>
              <a:t>PK School Type Descriptor Table</a:t>
            </a:r>
            <a:endParaRPr lang="en-US" sz="4000"/>
          </a:p>
        </p:txBody>
      </p:sp>
      <p:sp>
        <p:nvSpPr>
          <p:cNvPr id="2" name="Content Placeholder 3">
            <a:extLst>
              <a:ext uri="{FF2B5EF4-FFF2-40B4-BE49-F238E27FC236}">
                <a16:creationId xmlns:a16="http://schemas.microsoft.com/office/drawing/2014/main" id="{405DF411-78A9-9747-09AA-850A39BC7211}"/>
              </a:ext>
            </a:extLst>
          </p:cNvPr>
          <p:cNvSpPr txBox="1">
            <a:spLocks/>
          </p:cNvSpPr>
          <p:nvPr/>
        </p:nvSpPr>
        <p:spPr>
          <a:xfrm>
            <a:off x="535171" y="1218904"/>
            <a:ext cx="10842982" cy="47068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Clr>
                <a:srgbClr val="F16038"/>
              </a:buClr>
            </a:pPr>
            <a:r>
              <a:rPr lang="en-US">
                <a:solidFill>
                  <a:schemeClr val="tx1"/>
                </a:solidFill>
              </a:rPr>
              <a:t>For Descriptors 11 and 12: </a:t>
            </a:r>
            <a:r>
              <a:rPr lang="en-US" sz="2800" b="0" i="0">
                <a:solidFill>
                  <a:schemeClr val="tx1"/>
                </a:solidFill>
                <a:effectLst/>
                <a:highlight>
                  <a:srgbClr val="FFFFFF"/>
                </a:highlight>
              </a:rPr>
              <a:t>This school type code </a:t>
            </a:r>
            <a:r>
              <a:rPr lang="en-US" sz="2800" b="1" i="0">
                <a:solidFill>
                  <a:schemeClr val="tx1"/>
                </a:solidFill>
                <a:effectLst/>
                <a:highlight>
                  <a:srgbClr val="FFFFFF"/>
                </a:highlight>
              </a:rPr>
              <a:t>WILL </a:t>
            </a:r>
            <a:r>
              <a:rPr lang="en-US" sz="2800" b="0" i="0">
                <a:solidFill>
                  <a:schemeClr val="tx1"/>
                </a:solidFill>
                <a:effectLst/>
                <a:highlight>
                  <a:srgbClr val="FFFFFF"/>
                </a:highlight>
              </a:rPr>
              <a:t>require the LEA to submit a Child Care Operation Number, if partnering with a licensed provider. If the partnering provider is </a:t>
            </a:r>
            <a:r>
              <a:rPr lang="en-US" sz="2800" b="1" i="0">
                <a:solidFill>
                  <a:schemeClr val="tx1"/>
                </a:solidFill>
                <a:effectLst/>
                <a:highlight>
                  <a:srgbClr val="FFFFFF"/>
                </a:highlight>
              </a:rPr>
              <a:t>NOT</a:t>
            </a:r>
            <a:r>
              <a:rPr lang="en-US" sz="2800" b="0" i="0">
                <a:solidFill>
                  <a:schemeClr val="tx1"/>
                </a:solidFill>
                <a:effectLst/>
                <a:highlight>
                  <a:srgbClr val="FFFFFF"/>
                </a:highlight>
              </a:rPr>
              <a:t> licensed, eight zeros, "00000000", must be entered.)</a:t>
            </a:r>
            <a:endParaRPr lang="en-US" sz="2800" b="0" i="0">
              <a:solidFill>
                <a:schemeClr val="tx1"/>
              </a:solidFill>
              <a:effectLst/>
            </a:endParaRPr>
          </a:p>
          <a:p>
            <a:pPr>
              <a:spcBef>
                <a:spcPts val="600"/>
              </a:spcBef>
              <a:spcAft>
                <a:spcPts val="600"/>
              </a:spcAft>
              <a:buClr>
                <a:srgbClr val="F16038"/>
              </a:buClr>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43338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Early Childhood Program Area Contacts</a:t>
            </a:r>
            <a:endParaRPr lang="en-US" sz="4000"/>
          </a:p>
        </p:txBody>
      </p:sp>
      <p:sp>
        <p:nvSpPr>
          <p:cNvPr id="2" name="Content Placeholder 3">
            <a:extLst>
              <a:ext uri="{FF2B5EF4-FFF2-40B4-BE49-F238E27FC236}">
                <a16:creationId xmlns:a16="http://schemas.microsoft.com/office/drawing/2014/main" id="{405DF411-78A9-9747-09AA-850A39BC7211}"/>
              </a:ext>
            </a:extLst>
          </p:cNvPr>
          <p:cNvSpPr txBox="1">
            <a:spLocks/>
          </p:cNvSpPr>
          <p:nvPr/>
        </p:nvSpPr>
        <p:spPr>
          <a:xfrm>
            <a:off x="535171" y="1142839"/>
            <a:ext cx="9773494"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Clr>
                <a:srgbClr val="F16038"/>
              </a:buClr>
            </a:pPr>
            <a:r>
              <a:rPr lang="en-US">
                <a:solidFill>
                  <a:schemeClr val="tx1"/>
                </a:solidFill>
              </a:rPr>
              <a:t>Early Childhood Education (ECE) Division</a:t>
            </a:r>
            <a:endParaRPr lang="en-US">
              <a:solidFill>
                <a:schemeClr val="tx1"/>
              </a:solidFill>
              <a:cs typeface="Calibri"/>
            </a:endParaRPr>
          </a:p>
          <a:p>
            <a:pPr lvl="1">
              <a:spcBef>
                <a:spcPts val="600"/>
              </a:spcBef>
              <a:spcAft>
                <a:spcPts val="600"/>
              </a:spcAft>
              <a:buClr>
                <a:srgbClr val="F16038"/>
              </a:buClr>
            </a:pPr>
            <a:r>
              <a:rPr lang="en-US" b="1">
                <a:solidFill>
                  <a:schemeClr val="tx1"/>
                </a:solidFill>
              </a:rPr>
              <a:t>Sylina Valdez</a:t>
            </a:r>
            <a:r>
              <a:rPr lang="en-US">
                <a:solidFill>
                  <a:schemeClr val="tx1"/>
                </a:solidFill>
              </a:rPr>
              <a:t>, Program Director </a:t>
            </a:r>
            <a:endParaRPr lang="en-US">
              <a:solidFill>
                <a:schemeClr val="tx1"/>
              </a:solidFill>
              <a:ea typeface="Calibri"/>
              <a:cs typeface="Calibri"/>
            </a:endParaRPr>
          </a:p>
          <a:p>
            <a:pPr lvl="1">
              <a:spcBef>
                <a:spcPts val="600"/>
              </a:spcBef>
              <a:spcAft>
                <a:spcPts val="600"/>
              </a:spcAft>
              <a:buClr>
                <a:srgbClr val="F16038"/>
              </a:buClr>
            </a:pPr>
            <a:r>
              <a:rPr lang="en-US" b="1">
                <a:solidFill>
                  <a:schemeClr val="tx1"/>
                </a:solidFill>
                <a:cs typeface="Calibri"/>
              </a:rPr>
              <a:t>Rebecca Matz</a:t>
            </a:r>
            <a:r>
              <a:rPr lang="en-US">
                <a:solidFill>
                  <a:schemeClr val="tx1"/>
                </a:solidFill>
                <a:cs typeface="Calibri"/>
              </a:rPr>
              <a:t>, Program, Enrollment, and Partnership Specialist  </a:t>
            </a:r>
            <a:endParaRPr lang="en-US">
              <a:solidFill>
                <a:schemeClr val="tx1"/>
              </a:solidFill>
              <a:ea typeface="Calibri"/>
              <a:cs typeface="Calibri"/>
            </a:endParaRPr>
          </a:p>
          <a:p>
            <a:pPr lvl="1">
              <a:spcBef>
                <a:spcPts val="600"/>
              </a:spcBef>
              <a:spcAft>
                <a:spcPts val="600"/>
              </a:spcAft>
              <a:buClr>
                <a:srgbClr val="F16038"/>
              </a:buClr>
            </a:pPr>
            <a:r>
              <a:rPr lang="en-US" b="1">
                <a:solidFill>
                  <a:schemeClr val="tx1"/>
                </a:solidFill>
                <a:cs typeface="Calibri"/>
              </a:rPr>
              <a:t>Magali Farooqi</a:t>
            </a:r>
            <a:r>
              <a:rPr lang="en-US">
                <a:solidFill>
                  <a:schemeClr val="tx1"/>
                </a:solidFill>
                <a:cs typeface="Calibri"/>
              </a:rPr>
              <a:t>, Assessment Specialist</a:t>
            </a:r>
            <a:endParaRPr lang="en-US">
              <a:solidFill>
                <a:schemeClr val="tx1"/>
              </a:solidFill>
              <a:ea typeface="Calibri"/>
              <a:cs typeface="Calibri"/>
            </a:endParaRPr>
          </a:p>
          <a:p>
            <a:pPr lvl="1">
              <a:spcBef>
                <a:spcPts val="600"/>
              </a:spcBef>
              <a:spcAft>
                <a:spcPts val="600"/>
              </a:spcAft>
              <a:buClr>
                <a:srgbClr val="F16038"/>
              </a:buClr>
            </a:pPr>
            <a:r>
              <a:rPr lang="en-US" b="1">
                <a:solidFill>
                  <a:schemeClr val="tx1"/>
                </a:solidFill>
                <a:cs typeface="Calibri"/>
              </a:rPr>
              <a:t>Melissa Barajas</a:t>
            </a:r>
            <a:r>
              <a:rPr lang="en-US">
                <a:solidFill>
                  <a:schemeClr val="tx1"/>
                </a:solidFill>
                <a:cs typeface="Calibri"/>
              </a:rPr>
              <a:t>, Instructional Content Specialist </a:t>
            </a:r>
            <a:endParaRPr lang="en-US">
              <a:solidFill>
                <a:schemeClr val="tx1"/>
              </a:solidFill>
              <a:ea typeface="Calibri"/>
              <a:cs typeface="Calibri"/>
            </a:endParaRPr>
          </a:p>
          <a:p>
            <a:pPr lvl="1">
              <a:spcBef>
                <a:spcPts val="600"/>
              </a:spcBef>
              <a:spcAft>
                <a:spcPts val="600"/>
              </a:spcAft>
              <a:buClr>
                <a:srgbClr val="F16038"/>
              </a:buClr>
            </a:pPr>
            <a:r>
              <a:rPr lang="en-US" b="1">
                <a:solidFill>
                  <a:schemeClr val="tx1"/>
                </a:solidFill>
                <a:cs typeface="Calibri"/>
              </a:rPr>
              <a:t>Jennifer Bruning,</a:t>
            </a:r>
            <a:r>
              <a:rPr lang="en-US">
                <a:solidFill>
                  <a:schemeClr val="tx1"/>
                </a:solidFill>
                <a:cs typeface="Calibri"/>
              </a:rPr>
              <a:t> Family Engagement Specialist</a:t>
            </a:r>
            <a:endParaRPr lang="en-US" b="1">
              <a:solidFill>
                <a:schemeClr val="tx1"/>
              </a:solidFill>
              <a:cs typeface="Calibri"/>
            </a:endParaRPr>
          </a:p>
          <a:p>
            <a:pPr lvl="1">
              <a:spcBef>
                <a:spcPts val="600"/>
              </a:spcBef>
              <a:spcAft>
                <a:spcPts val="600"/>
              </a:spcAft>
              <a:buClr>
                <a:srgbClr val="F16038"/>
              </a:buClr>
            </a:pPr>
            <a:r>
              <a:rPr lang="en-US">
                <a:solidFill>
                  <a:schemeClr val="tx1"/>
                </a:solidFill>
                <a:cs typeface="Calibri"/>
                <a:hlinkClick r:id="rId3">
                  <a:extLst>
                    <a:ext uri="{A12FA001-AC4F-418D-AE19-62706E023703}">
                      <ahyp:hlinkClr xmlns:ahyp="http://schemas.microsoft.com/office/drawing/2018/hyperlinkcolor" val="tx"/>
                    </a:ext>
                  </a:extLst>
                </a:hlinkClick>
              </a:rPr>
              <a:t>ECE Support Portal</a:t>
            </a:r>
            <a:endParaRPr lang="en-US">
              <a:solidFill>
                <a:schemeClr val="tx1"/>
              </a:solidFill>
              <a:cs typeface="Calibri"/>
            </a:endParaRPr>
          </a:p>
          <a:p>
            <a:pPr marL="0" indent="0">
              <a:buClr>
                <a:srgbClr val="D8D8D8"/>
              </a:buClr>
              <a:buNone/>
            </a:pPr>
            <a:endParaRPr lang="en-US">
              <a:solidFill>
                <a:srgbClr val="0D6CB9"/>
              </a:solidFill>
              <a:cs typeface="Calibri"/>
            </a:endParaRPr>
          </a:p>
          <a:p>
            <a:pPr marL="0" indent="0">
              <a:buNone/>
            </a:pPr>
            <a:endParaRPr lang="en-US">
              <a:solidFill>
                <a:srgbClr val="0D6CB9"/>
              </a:solidFill>
              <a:cs typeface="Calibri"/>
            </a:endParaRPr>
          </a:p>
        </p:txBody>
      </p:sp>
    </p:spTree>
    <p:extLst>
      <p:ext uri="{BB962C8B-B14F-4D97-AF65-F5344CB8AC3E}">
        <p14:creationId xmlns:p14="http://schemas.microsoft.com/office/powerpoint/2010/main" val="101772985"/>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4" ma:contentTypeDescription="Create a new document." ma:contentTypeScope="" ma:versionID="acd0262c3cecfea325db23c93f88613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96d3ba2171e376e637e1491a3712e691"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Everyone except external users</DisplayName>
        <AccountId>9</AccountId>
        <AccountType/>
      </UserInfo>
      <UserInfo>
        <DisplayName>Butler, David</DisplayName>
        <AccountId>15</AccountId>
        <AccountType/>
      </UserInfo>
      <UserInfo>
        <DisplayName>Limited Access System Group</DisplayName>
        <AccountId>26</AccountId>
        <AccountType/>
      </UserInfo>
      <UserInfo>
        <DisplayName>Sharp, Stephanie</DisplayName>
        <AccountId>14</AccountId>
        <AccountType/>
      </UserInfo>
      <UserInfo>
        <DisplayName>SharingLinks.122e82c7-5ef6-4a36-ad58-a42aa2210a2d.Flexible.73fb02ac-eeed-4c06-928a-37289009acdb</DisplayName>
        <AccountId>30</AccountId>
        <AccountType/>
      </UserInfo>
      <UserInfo>
        <DisplayName>SharingLinks.3ac02ed6-2569-4f4a-98e1-218cb0509594.Flexible.28784488-3de7-4dc4-a040-5ed832ca0584</DisplayName>
        <AccountId>37</AccountId>
        <AccountType/>
      </UserInfo>
      <UserInfo>
        <DisplayName>SharingLinks.bca1fb3f-b28c-4fef-bb1d-09582011fae4.Flexible.8cbf84ae-2914-46e5-a7c7-a8fdd0dbf3ef</DisplayName>
        <AccountId>38</AccountId>
        <AccountType/>
      </UserInfo>
      <UserInfo>
        <DisplayName>Johnson, Tracy</DisplayName>
        <AccountId>39</AccountId>
        <AccountType/>
      </UserInfo>
      <UserInfo>
        <DisplayName>Copeland, Amy</DisplayName>
        <AccountId>35</AccountId>
        <AccountType/>
      </UserInfo>
      <UserInfo>
        <DisplayName>Helms, Jeanine</DisplayName>
        <AccountId>13</AccountId>
        <AccountType/>
      </UserInfo>
      <UserInfo>
        <DisplayName>Johnson, Scott</DisplayName>
        <AccountId>20</AccountId>
        <AccountType/>
      </UserInfo>
      <UserInfo>
        <DisplayName>Simons, Leanne</DisplayName>
        <AccountId>16</AccountId>
        <AccountType/>
      </UserInfo>
      <UserInfo>
        <DisplayName>Hanson, Terri</DisplayName>
        <AccountId>19</AccountId>
        <AccountType/>
      </UserInfo>
      <UserInfo>
        <DisplayName>Muffoletto, Jamie</DisplayName>
        <AccountId>11</AccountId>
        <AccountType/>
      </UserInfo>
      <UserInfo>
        <DisplayName>Ulrich, Melanie</DisplayName>
        <AccountId>65</AccountId>
        <AccountType/>
      </UserInfo>
      <UserInfo>
        <DisplayName>Polo, Beth</DisplayName>
        <AccountId>69</AccountId>
        <AccountType/>
      </UserInfo>
    </SharedWithUsers>
    <Notes xmlns="963efe96-9f3c-464d-8c8b-c76864a22e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6FE49-2DD7-46AC-BF13-8C4A0A7AFE4A}">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9692CD-7339-4E15-8B85-65EB8EAE7D52}">
  <ds:schemaRefs>
    <ds:schemaRef ds:uri="0eff99b1-3c3d-4f04-aced-82f859a06a4d"/>
    <ds:schemaRef ds:uri="533e3360-6378-4210-ada2-16ccdb17d2cd"/>
    <ds:schemaRef ds:uri="8f890244-2a70-40cb-b06e-a2a3f46c776b"/>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0</TotalTime>
  <Words>1274</Words>
  <Application>Microsoft Office PowerPoint</Application>
  <PresentationFormat>Widescreen</PresentationFormat>
  <Paragraphs>66</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Courier New</vt:lpstr>
      <vt:lpstr>Helvetica</vt:lpstr>
      <vt:lpstr>Wingdings</vt:lpstr>
      <vt:lpstr>2_Office Theme</vt:lpstr>
      <vt:lpstr>Early Childhood Education</vt:lpstr>
      <vt:lpstr>Program Area Updates &amp; Guidance</vt:lpstr>
      <vt:lpstr>ECDS PK School Type Descriptor Table</vt:lpstr>
      <vt:lpstr>PK School Type Descriptor Table</vt:lpstr>
      <vt:lpstr>Early Childhood Program Area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Training Template</dc:title>
  <dc:creator>Ulrich, Melanie</dc:creator>
  <cp:lastModifiedBy>Ollervidez, Leticia</cp:lastModifiedBy>
  <cp:revision>2</cp:revision>
  <cp:lastPrinted>2022-09-02T18:16:15Z</cp:lastPrinted>
  <dcterms:created xsi:type="dcterms:W3CDTF">2020-11-05T16:39:19Z</dcterms:created>
  <dcterms:modified xsi:type="dcterms:W3CDTF">2025-03-26T19:38:25Z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