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65"/>
  </p:notesMasterIdLst>
  <p:sldIdLst>
    <p:sldId id="2145706919" r:id="rId5"/>
    <p:sldId id="2145706922" r:id="rId6"/>
    <p:sldId id="2145707061" r:id="rId7"/>
    <p:sldId id="2145707018" r:id="rId8"/>
    <p:sldId id="2145707019" r:id="rId9"/>
    <p:sldId id="2145707063" r:id="rId10"/>
    <p:sldId id="2145707072" r:id="rId11"/>
    <p:sldId id="2145707078" r:id="rId12"/>
    <p:sldId id="2145707060" r:id="rId13"/>
    <p:sldId id="2145707009" r:id="rId14"/>
    <p:sldId id="2145707015" r:id="rId15"/>
    <p:sldId id="2145707017" r:id="rId16"/>
    <p:sldId id="2145707079" r:id="rId17"/>
    <p:sldId id="2145707080" r:id="rId18"/>
    <p:sldId id="2145707062" r:id="rId19"/>
    <p:sldId id="2145707030" r:id="rId20"/>
    <p:sldId id="2145707032" r:id="rId21"/>
    <p:sldId id="2145707031" r:id="rId22"/>
    <p:sldId id="2145707064" r:id="rId23"/>
    <p:sldId id="2145707088" r:id="rId24"/>
    <p:sldId id="2145707081" r:id="rId25"/>
    <p:sldId id="2145707082" r:id="rId26"/>
    <p:sldId id="2145707089" r:id="rId27"/>
    <p:sldId id="2145707090" r:id="rId28"/>
    <p:sldId id="2145707091" r:id="rId29"/>
    <p:sldId id="2145707092" r:id="rId30"/>
    <p:sldId id="2145707094" r:id="rId31"/>
    <p:sldId id="2145707095" r:id="rId32"/>
    <p:sldId id="2145707065" r:id="rId33"/>
    <p:sldId id="2145707020" r:id="rId34"/>
    <p:sldId id="2145707021" r:id="rId35"/>
    <p:sldId id="2145707022" r:id="rId36"/>
    <p:sldId id="2145707023" r:id="rId37"/>
    <p:sldId id="2145707024" r:id="rId38"/>
    <p:sldId id="2145707027" r:id="rId39"/>
    <p:sldId id="2145707073" r:id="rId40"/>
    <p:sldId id="2145707075" r:id="rId41"/>
    <p:sldId id="2145707074" r:id="rId42"/>
    <p:sldId id="2145707029" r:id="rId43"/>
    <p:sldId id="2145707076" r:id="rId44"/>
    <p:sldId id="2145707077" r:id="rId45"/>
    <p:sldId id="2145707066" r:id="rId46"/>
    <p:sldId id="2145707033" r:id="rId47"/>
    <p:sldId id="2145707034" r:id="rId48"/>
    <p:sldId id="2145707035" r:id="rId49"/>
    <p:sldId id="2145707036" r:id="rId50"/>
    <p:sldId id="2145707037" r:id="rId51"/>
    <p:sldId id="2145707070" r:id="rId52"/>
    <p:sldId id="2145707083" r:id="rId53"/>
    <p:sldId id="2145707085" r:id="rId54"/>
    <p:sldId id="2145707059" r:id="rId55"/>
    <p:sldId id="2145707043" r:id="rId56"/>
    <p:sldId id="2145707044" r:id="rId57"/>
    <p:sldId id="2145707057" r:id="rId58"/>
    <p:sldId id="2145707058" r:id="rId59"/>
    <p:sldId id="2145707045" r:id="rId60"/>
    <p:sldId id="2145707046" r:id="rId61"/>
    <p:sldId id="2145707086" r:id="rId62"/>
    <p:sldId id="2145707087" r:id="rId63"/>
    <p:sldId id="214570701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11347E1E-8906-BEDD-8A47-FB9718A54F28}" name="Stehouwer, Mark" initials="SM" userId="S::mark.stehouwer@tea.texas.gov::588e2f27-43b6-467b-b318-f8c62bd440d0" providerId="AD"/>
  <p188:author id="{C9518D25-69F9-9526-63B2-C15EB6E068CC}" name="Butler, David" initials="BD" userId="S::David.Butler@tea.texas.gov::e5831356-7759-43f3-884a-24eb754c7293"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367F61A5-EB99-152E-A406-CA2E32E75E6F}" name="Helms, Jeanine" initials="JH" userId="S::Jeanine.Helms@tea.texas.gov::89688bc7-19a8-4659-8277-c7b73639ff2c"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42"/>
    <a:srgbClr val="1482C5"/>
    <a:srgbClr val="F8F4E9"/>
    <a:srgbClr val="0D6CB9"/>
    <a:srgbClr val="69BFD1"/>
    <a:srgbClr val="8B200A"/>
    <a:srgbClr val="CAAC69"/>
    <a:srgbClr val="CDDBF7"/>
    <a:srgbClr val="FFFFFF"/>
    <a:srgbClr val="F48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2E5BA-167A-420A-87A1-A0057AF73DC5}" v="1" dt="2025-03-07T15:45:05.275"/>
    <p1510:client id="{86845E7B-419E-4CB3-BA4E-CF8C5DFFDB15}" v="3" dt="2025-03-07T15:41:24.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4" autoAdjust="0"/>
  </p:normalViewPr>
  <p:slideViewPr>
    <p:cSldViewPr snapToGrid="0">
      <p:cViewPr varScale="1">
        <p:scale>
          <a:sx n="91" d="100"/>
          <a:sy n="91" d="100"/>
        </p:scale>
        <p:origin x="84" y="228"/>
      </p:cViewPr>
      <p:guideLst/>
    </p:cSldViewPr>
  </p:slideViewPr>
  <p:outlineViewPr>
    <p:cViewPr>
      <p:scale>
        <a:sx n="33" d="100"/>
        <a:sy n="33" d="100"/>
      </p:scale>
      <p:origin x="0" y="-19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28322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60</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11872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945C7-42C1-4B4D-B870-B11CA907E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36FC0-6957-F4CA-9725-4A00A5DB2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9437F-2A1F-8A71-7649-5282AB4E75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D13C25-E46F-4B6E-6458-6701D453445F}"/>
              </a:ext>
            </a:extLst>
          </p:cNvPr>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234831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B4462-1838-D8A0-117F-A18FB0D16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D49FE-9FD7-EB3B-D8A1-F5EDEB658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3FBA1-D873-B59E-B89A-60D72FCD0B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17DA57-A906-5835-CA24-B007BAEC2F32}"/>
              </a:ext>
            </a:extLst>
          </p:cNvPr>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11882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CA784-02D1-9FBF-0B28-4A3255102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81383-3766-7BA6-1D67-95AB34381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CC651-A0BD-6A6E-9A1C-8E9C38CF6B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0E33E7-FEB6-4F0A-8530-39A7927C7AD2}"/>
              </a:ext>
            </a:extLst>
          </p:cNvPr>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406040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306D-7F94-AA3F-B03D-E13E1309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50CC7-BAD2-E108-DCAB-60F602712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E7196-67DB-BA2B-8675-BB7BCC9838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F4674C-2336-96C8-3CDB-9FBB90D602B0}"/>
              </a:ext>
            </a:extLst>
          </p:cNvPr>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214934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F1DA6-3539-C0B4-C17F-E491EE3CC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834D7-50D2-CF48-F9FB-763FDFEA3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94F30-1567-920B-61EB-1044238CA1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7B9F3E-2578-CDE4-38B8-E24F36072C4B}"/>
              </a:ext>
            </a:extLst>
          </p:cNvPr>
          <p:cNvSpPr>
            <a:spLocks noGrp="1"/>
          </p:cNvSpPr>
          <p:nvPr>
            <p:ph type="sldNum" sz="quarter" idx="5"/>
          </p:nvPr>
        </p:nvSpPr>
        <p:spPr/>
        <p:txBody>
          <a:bodyPr/>
          <a:lstStyle/>
          <a:p>
            <a:fld id="{9E4D9ABE-7AB9-4D3A-BEA5-45E799BD6C0E}" type="slidenum">
              <a:rPr lang="en-US" smtClean="0"/>
              <a:t>29</a:t>
            </a:fld>
            <a:endParaRPr lang="en-US"/>
          </a:p>
        </p:txBody>
      </p:sp>
    </p:spTree>
    <p:extLst>
      <p:ext uri="{BB962C8B-B14F-4D97-AF65-F5344CB8AC3E}">
        <p14:creationId xmlns:p14="http://schemas.microsoft.com/office/powerpoint/2010/main" val="76833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1CD7-1C6C-3E95-87CB-597F69E41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A8350-20D9-0336-1B85-448DFB5D8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552B8-0E9B-76D4-2B07-899656C646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F4A732-0BC4-0AE8-C6DE-6338A8C6A5DF}"/>
              </a:ext>
            </a:extLst>
          </p:cNvPr>
          <p:cNvSpPr>
            <a:spLocks noGrp="1"/>
          </p:cNvSpPr>
          <p:nvPr>
            <p:ph type="sldNum" sz="quarter" idx="5"/>
          </p:nvPr>
        </p:nvSpPr>
        <p:spPr/>
        <p:txBody>
          <a:bodyPr/>
          <a:lstStyle/>
          <a:p>
            <a:fld id="{9E4D9ABE-7AB9-4D3A-BEA5-45E799BD6C0E}" type="slidenum">
              <a:rPr lang="en-US" smtClean="0"/>
              <a:t>42</a:t>
            </a:fld>
            <a:endParaRPr lang="en-US"/>
          </a:p>
        </p:txBody>
      </p:sp>
    </p:spTree>
    <p:extLst>
      <p:ext uri="{BB962C8B-B14F-4D97-AF65-F5344CB8AC3E}">
        <p14:creationId xmlns:p14="http://schemas.microsoft.com/office/powerpoint/2010/main" val="283078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B08E-42B8-127B-6949-3FDB44068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6727C-059E-5064-2E68-7496C0E8B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F9BE1-3EEC-CE18-4658-FD559EF4A8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B0B7C4-2F3B-9590-7C2C-F1B4D9C37CDD}"/>
              </a:ext>
            </a:extLst>
          </p:cNvPr>
          <p:cNvSpPr>
            <a:spLocks noGrp="1"/>
          </p:cNvSpPr>
          <p:nvPr>
            <p:ph type="sldNum" sz="quarter" idx="5"/>
          </p:nvPr>
        </p:nvSpPr>
        <p:spPr/>
        <p:txBody>
          <a:bodyPr/>
          <a:lstStyle/>
          <a:p>
            <a:fld id="{9E4D9ABE-7AB9-4D3A-BEA5-45E799BD6C0E}" type="slidenum">
              <a:rPr lang="en-US" smtClean="0"/>
              <a:t>51</a:t>
            </a:fld>
            <a:endParaRPr lang="en-US"/>
          </a:p>
        </p:txBody>
      </p:sp>
    </p:spTree>
    <p:extLst>
      <p:ext uri="{BB962C8B-B14F-4D97-AF65-F5344CB8AC3E}">
        <p14:creationId xmlns:p14="http://schemas.microsoft.com/office/powerpoint/2010/main" val="3612936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dirty="0">
                <a:latin typeface="+mn-lt"/>
                <a:ea typeface="+mj-ea"/>
                <a:cs typeface="+mj-cs"/>
              </a:rPr>
              <a:t>TITLE</a:t>
            </a:r>
            <a:r>
              <a:rPr lang="en-US" sz="4800" b="1" kern="1200" baseline="0" dirty="0">
                <a:latin typeface="+mn-lt"/>
                <a:ea typeface="+mj-ea"/>
                <a:cs typeface="+mj-cs"/>
              </a:rPr>
              <a:t> SLIDE: Data Standards Changes</a:t>
            </a:r>
            <a:endParaRPr lang="en-US" sz="4800" b="1" kern="1200" dirty="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&lt;NAME OF COMPONENT&gt;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herry branches with spring blossoms">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20" y="1268412"/>
            <a:ext cx="12191980" cy="5589588"/>
          </a:xfrm>
          <a:prstGeom prst="rect">
            <a:avLst/>
          </a:prstGeom>
          <a:noFill/>
        </p:spPr>
      </p:pic>
      <p:sp>
        <p:nvSpPr>
          <p:cNvPr id="2" name="Rectangle 1">
            <a:extLst>
              <a:ext uri="{FF2B5EF4-FFF2-40B4-BE49-F238E27FC236}">
                <a16:creationId xmlns:a16="http://schemas.microsoft.com/office/drawing/2014/main" id="{706BFEA3-6E1C-0575-2555-6A3A02598119}"/>
              </a:ext>
            </a:extLst>
          </p:cNvPr>
          <p:cNvSpPr/>
          <p:nvPr/>
        </p:nvSpPr>
        <p:spPr>
          <a:xfrm>
            <a:off x="0" y="2572107"/>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dirty="0">
                <a:solidFill>
                  <a:srgbClr val="1482C5"/>
                </a:solidFill>
                <a:latin typeface="Aptos"/>
                <a:cs typeface="Calibri"/>
                <a:sym typeface="+mj-lt"/>
              </a:rPr>
              <a:t>2025-2026 DATA STANDARDS CHANGES</a:t>
            </a:r>
            <a:br>
              <a:rPr lang="en-US" sz="4000" dirty="0">
                <a:latin typeface="Aptos" panose="020B0004020202020204" pitchFamily="34" charset="0"/>
                <a:cs typeface="Calibri"/>
              </a:rPr>
            </a:br>
            <a:r>
              <a:rPr lang="en-US" sz="2400" b="1">
                <a:solidFill>
                  <a:srgbClr val="1482C5"/>
                </a:solidFill>
                <a:latin typeface="Aptos"/>
              </a:rPr>
              <a:t>April 3, 2025</a:t>
            </a:r>
            <a:endParaRPr kumimoji="0" lang="en-US" sz="2000" b="1" i="0" u="none" strike="noStrike" kern="1200" cap="none" spc="0" normalizeH="0" baseline="0" noProof="0">
              <a:ln>
                <a:noFill/>
              </a:ln>
              <a:solidFill>
                <a:srgbClr val="1482C5"/>
              </a:solidFill>
              <a:effectLst/>
              <a:uLnTx/>
              <a:uFillTx/>
              <a:latin typeface="Aptos"/>
            </a:endParaRPr>
          </a:p>
        </p:txBody>
      </p:sp>
    </p:spTree>
    <p:extLst>
      <p:ext uri="{BB962C8B-B14F-4D97-AF65-F5344CB8AC3E}">
        <p14:creationId xmlns:p14="http://schemas.microsoft.com/office/powerpoint/2010/main" val="30364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Sunset – Advanced Technical Credit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C7EDE99E-CC8D-C334-0BED-7590C6DB0299}"/>
              </a:ext>
            </a:extLst>
          </p:cNvPr>
          <p:cNvSpPr txBox="1">
            <a:spLocks/>
          </p:cNvSpPr>
          <p:nvPr/>
        </p:nvSpPr>
        <p:spPr>
          <a:xfrm>
            <a:off x="535171" y="1157205"/>
            <a:ext cx="5560829" cy="458636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dirty="0">
                <a:solidFill>
                  <a:srgbClr val="1482C5"/>
                </a:solidFill>
                <a:latin typeface="Aptos" panose="020B0004020202020204" pitchFamily="34" charset="0"/>
              </a:rPr>
              <a:t>The Career and Technical Education program area has requested that the Texas Education Agency (TEA) sunset the </a:t>
            </a:r>
            <a:r>
              <a:rPr lang="en-US" dirty="0">
                <a:solidFill>
                  <a:srgbClr val="F47F42"/>
                </a:solidFill>
                <a:latin typeface="Aptos" panose="020B0004020202020204" pitchFamily="34" charset="0"/>
              </a:rPr>
              <a:t>ATCIndicator (E1058)</a:t>
            </a:r>
            <a:r>
              <a:rPr lang="en-US" dirty="0">
                <a:solidFill>
                  <a:srgbClr val="1482C5"/>
                </a:solidFill>
                <a:latin typeface="Aptos" panose="020B0004020202020204" pitchFamily="34" charset="0"/>
              </a:rPr>
              <a:t>. Perkins V removed funding for the Advanced Technical Credit (ATC) program. The last ATC course was offered during the 2018-2019 school year. The </a:t>
            </a:r>
            <a:r>
              <a:rPr lang="en-US" dirty="0">
                <a:solidFill>
                  <a:srgbClr val="F47F42"/>
                </a:solidFill>
                <a:latin typeface="Aptos" panose="020B0004020202020204" pitchFamily="34" charset="0"/>
              </a:rPr>
              <a:t>ATCIndicator</a:t>
            </a:r>
            <a:r>
              <a:rPr lang="en-US" dirty="0">
                <a:solidFill>
                  <a:srgbClr val="1482C5"/>
                </a:solidFill>
                <a:latin typeface="Aptos" panose="020B0004020202020204" pitchFamily="34" charset="0"/>
              </a:rPr>
              <a:t> was collected in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a:t>
            </a:r>
            <a:r>
              <a:rPr lang="en-US" dirty="0">
                <a:solidFill>
                  <a:srgbClr val="1482C5"/>
                </a:solidFill>
                <a:latin typeface="Aptos" panose="020B0004020202020204" pitchFamily="34" charset="0"/>
              </a:rPr>
              <a:t>.</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20C2BB18-1DC9-14F8-0D28-4560B75F3621}"/>
              </a:ext>
            </a:extLst>
          </p:cNvPr>
          <p:cNvSpPr>
            <a:spLocks noGrp="1"/>
          </p:cNvSpPr>
          <p:nvPr>
            <p:ph type="sldNum" sz="quarter" idx="4"/>
          </p:nvPr>
        </p:nvSpPr>
        <p:spPr/>
        <p:txBody>
          <a:bodyPr/>
          <a:lstStyle/>
          <a:p>
            <a:fld id="{69C126A4-BD19-47E2-8A0E-0DE1B9D8C925}" type="slidenum">
              <a:rPr lang="en-US" smtClean="0"/>
              <a:pPr/>
              <a:t>10</a:t>
            </a:fld>
            <a:endParaRPr lang="en-US"/>
          </a:p>
        </p:txBody>
      </p:sp>
      <p:pic>
        <p:nvPicPr>
          <p:cNvPr id="9" name="Picture 8" descr="Screenshot of the ATC Indicator being sunset.">
            <a:extLst>
              <a:ext uri="{FF2B5EF4-FFF2-40B4-BE49-F238E27FC236}">
                <a16:creationId xmlns:a16="http://schemas.microsoft.com/office/drawing/2014/main" id="{2B0FF3DC-30F7-DF18-13E3-211384936252}"/>
              </a:ext>
            </a:extLst>
          </p:cNvPr>
          <p:cNvPicPr>
            <a:picLocks noChangeAspect="1"/>
          </p:cNvPicPr>
          <p:nvPr/>
        </p:nvPicPr>
        <p:blipFill>
          <a:blip r:embed="rId2"/>
          <a:stretch>
            <a:fillRect/>
          </a:stretch>
        </p:blipFill>
        <p:spPr>
          <a:xfrm>
            <a:off x="6468644" y="1642981"/>
            <a:ext cx="5484061" cy="3345583"/>
          </a:xfrm>
          <a:prstGeom prst="rect">
            <a:avLst/>
          </a:prstGeom>
        </p:spPr>
      </p:pic>
    </p:spTree>
    <p:extLst>
      <p:ext uri="{BB962C8B-B14F-4D97-AF65-F5344CB8AC3E}">
        <p14:creationId xmlns:p14="http://schemas.microsoft.com/office/powerpoint/2010/main" val="161247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A3CA-4BB0-A538-6A58-34AC828BAA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A397D8-E7FC-7701-C33F-D9CE83F61CCB}"/>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ATC Data Element</a:t>
            </a:r>
            <a:endParaRPr lang="en-US" b="1">
              <a:solidFill>
                <a:srgbClr val="1482C5"/>
              </a:solidFill>
              <a:latin typeface="Aptos" panose="020B0004020202020204" pitchFamily="34" charset="0"/>
            </a:endParaRPr>
          </a:p>
        </p:txBody>
      </p:sp>
      <p:pic>
        <p:nvPicPr>
          <p:cNvPr id="8" name="Picture 7" descr="Screenshot of the course transcript entity where the ATC Indicator is being sunset.">
            <a:extLst>
              <a:ext uri="{FF2B5EF4-FFF2-40B4-BE49-F238E27FC236}">
                <a16:creationId xmlns:a16="http://schemas.microsoft.com/office/drawing/2014/main" id="{E6465FCD-8091-C046-6BB3-6B6723994153}"/>
              </a:ext>
            </a:extLst>
          </p:cNvPr>
          <p:cNvPicPr>
            <a:picLocks noChangeAspect="1"/>
          </p:cNvPicPr>
          <p:nvPr/>
        </p:nvPicPr>
        <p:blipFill>
          <a:blip r:embed="rId2"/>
          <a:stretch>
            <a:fillRect/>
          </a:stretch>
        </p:blipFill>
        <p:spPr>
          <a:xfrm>
            <a:off x="2283274" y="1015717"/>
            <a:ext cx="7202734" cy="2842069"/>
          </a:xfrm>
          <a:prstGeom prst="rect">
            <a:avLst/>
          </a:prstGeom>
        </p:spPr>
      </p:pic>
      <p:pic>
        <p:nvPicPr>
          <p:cNvPr id="7" name="Picture 6" descr="Screenshot of the course transcript entity data element reporting requirements.">
            <a:extLst>
              <a:ext uri="{FF2B5EF4-FFF2-40B4-BE49-F238E27FC236}">
                <a16:creationId xmlns:a16="http://schemas.microsoft.com/office/drawing/2014/main" id="{0F5F3831-3262-A5F5-5ABA-5F84C498335C}"/>
              </a:ext>
            </a:extLst>
          </p:cNvPr>
          <p:cNvPicPr>
            <a:picLocks noChangeAspect="1"/>
          </p:cNvPicPr>
          <p:nvPr/>
        </p:nvPicPr>
        <p:blipFill>
          <a:blip r:embed="rId3"/>
          <a:stretch>
            <a:fillRect/>
          </a:stretch>
        </p:blipFill>
        <p:spPr>
          <a:xfrm>
            <a:off x="2071916" y="4158562"/>
            <a:ext cx="7625450" cy="1424417"/>
          </a:xfrm>
          <a:prstGeom prst="rect">
            <a:avLst/>
          </a:prstGeom>
        </p:spPr>
      </p:pic>
      <p:sp>
        <p:nvSpPr>
          <p:cNvPr id="4" name="Slide Number Placeholder 3">
            <a:extLst>
              <a:ext uri="{FF2B5EF4-FFF2-40B4-BE49-F238E27FC236}">
                <a16:creationId xmlns:a16="http://schemas.microsoft.com/office/drawing/2014/main" id="{B8B75BD6-729D-6494-C54D-8835D505C22B}"/>
              </a:ext>
            </a:extLst>
          </p:cNvPr>
          <p:cNvSpPr>
            <a:spLocks noGrp="1"/>
          </p:cNvSpPr>
          <p:nvPr>
            <p:ph type="sldNum" sz="quarter" idx="4"/>
          </p:nvPr>
        </p:nvSpPr>
        <p:spPr/>
        <p:txBody>
          <a:bodyPr/>
          <a:lstStyle/>
          <a:p>
            <a:fld id="{69C126A4-BD19-47E2-8A0E-0DE1B9D8C925}" type="slidenum">
              <a:rPr lang="en-US" smtClean="0"/>
              <a:pPr/>
              <a:t>11</a:t>
            </a:fld>
            <a:endParaRPr lang="en-US"/>
          </a:p>
        </p:txBody>
      </p:sp>
    </p:spTree>
    <p:extLst>
      <p:ext uri="{BB962C8B-B14F-4D97-AF65-F5344CB8AC3E}">
        <p14:creationId xmlns:p14="http://schemas.microsoft.com/office/powerpoint/2010/main" val="287197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F78FD-EA81-B419-3B00-05F503980E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EB83B5-7655-7615-7C27-76D327739239}"/>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ATC Data Validations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E134201E-2FA5-3C81-5D8C-E0586A10E57B}"/>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removed</a:t>
            </a:r>
            <a:r>
              <a:rPr lang="en-US" dirty="0">
                <a:solidFill>
                  <a:srgbClr val="1482C5"/>
                </a:solidFill>
                <a:latin typeface="Aptos" panose="020B0004020202020204" pitchFamily="34" charset="0"/>
              </a:rPr>
              <a:t> from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a:t>
            </a:r>
            <a:r>
              <a:rPr lang="en-US" dirty="0">
                <a:solidFill>
                  <a:srgbClr val="1482C5"/>
                </a:solidFill>
                <a:latin typeface="Aptos" panose="020B0004020202020204" pitchFamily="34" charset="0"/>
              </a:rPr>
              <a:t>:</a:t>
            </a:r>
          </a:p>
          <a:p>
            <a:pPr marL="0" indent="0">
              <a:buFont typeface="Wingdings" panose="05000000000000000000" pitchFamily="2" charset="2"/>
              <a:buNone/>
            </a:pP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pic>
        <p:nvPicPr>
          <p:cNvPr id="6" name="Picture 5" descr="Data validation 43415-0034">
            <a:extLst>
              <a:ext uri="{FF2B5EF4-FFF2-40B4-BE49-F238E27FC236}">
                <a16:creationId xmlns:a16="http://schemas.microsoft.com/office/drawing/2014/main" id="{876F85D1-57F9-96DA-9C3F-B09778354A2C}"/>
              </a:ext>
            </a:extLst>
          </p:cNvPr>
          <p:cNvPicPr>
            <a:picLocks noChangeAspect="1"/>
          </p:cNvPicPr>
          <p:nvPr/>
        </p:nvPicPr>
        <p:blipFill>
          <a:blip r:embed="rId2"/>
          <a:stretch>
            <a:fillRect/>
          </a:stretch>
        </p:blipFill>
        <p:spPr>
          <a:xfrm>
            <a:off x="535170" y="2387836"/>
            <a:ext cx="11132664" cy="960106"/>
          </a:xfrm>
          <a:prstGeom prst="rect">
            <a:avLst/>
          </a:prstGeom>
        </p:spPr>
      </p:pic>
      <p:pic>
        <p:nvPicPr>
          <p:cNvPr id="8" name="Picture 7" descr="Data Validation43415-0035">
            <a:extLst>
              <a:ext uri="{FF2B5EF4-FFF2-40B4-BE49-F238E27FC236}">
                <a16:creationId xmlns:a16="http://schemas.microsoft.com/office/drawing/2014/main" id="{C0524E47-E658-ED0B-6076-3B2AA843AA01}"/>
              </a:ext>
            </a:extLst>
          </p:cNvPr>
          <p:cNvPicPr>
            <a:picLocks noChangeAspect="1"/>
          </p:cNvPicPr>
          <p:nvPr/>
        </p:nvPicPr>
        <p:blipFill>
          <a:blip r:embed="rId3"/>
          <a:stretch>
            <a:fillRect/>
          </a:stretch>
        </p:blipFill>
        <p:spPr>
          <a:xfrm>
            <a:off x="535170" y="4159793"/>
            <a:ext cx="11137392" cy="961171"/>
          </a:xfrm>
          <a:prstGeom prst="rect">
            <a:avLst/>
          </a:prstGeom>
        </p:spPr>
      </p:pic>
      <p:sp>
        <p:nvSpPr>
          <p:cNvPr id="4" name="Slide Number Placeholder 3">
            <a:extLst>
              <a:ext uri="{FF2B5EF4-FFF2-40B4-BE49-F238E27FC236}">
                <a16:creationId xmlns:a16="http://schemas.microsoft.com/office/drawing/2014/main" id="{03657177-FF05-83D5-F05B-8EDC7E6DDBAB}"/>
              </a:ext>
            </a:extLst>
          </p:cNvPr>
          <p:cNvSpPr>
            <a:spLocks noGrp="1"/>
          </p:cNvSpPr>
          <p:nvPr>
            <p:ph type="sldNum" sz="quarter" idx="4"/>
          </p:nvPr>
        </p:nvSpPr>
        <p:spPr/>
        <p:txBody>
          <a:bodyPr/>
          <a:lstStyle/>
          <a:p>
            <a:fld id="{69C126A4-BD19-47E2-8A0E-0DE1B9D8C925}" type="slidenum">
              <a:rPr lang="en-US" smtClean="0"/>
              <a:pPr/>
              <a:t>12</a:t>
            </a:fld>
            <a:endParaRPr lang="en-US"/>
          </a:p>
        </p:txBody>
      </p:sp>
    </p:spTree>
    <p:extLst>
      <p:ext uri="{BB962C8B-B14F-4D97-AF65-F5344CB8AC3E}">
        <p14:creationId xmlns:p14="http://schemas.microsoft.com/office/powerpoint/2010/main" val="99968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EEB60-E68C-CD15-FEDF-299A3020CB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DB8067-F72A-FA86-3598-D14A67DEE6F7}"/>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ATC Reports – Summer Submission</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A7CC75AC-9E58-B8BE-BC55-C50C6748341F}"/>
              </a:ext>
            </a:extLst>
          </p:cNvPr>
          <p:cNvSpPr>
            <a:spLocks noGrp="1"/>
          </p:cNvSpPr>
          <p:nvPr>
            <p:ph type="sldNum" sz="quarter" idx="4"/>
          </p:nvPr>
        </p:nvSpPr>
        <p:spPr/>
        <p:txBody>
          <a:bodyPr/>
          <a:lstStyle/>
          <a:p>
            <a:fld id="{69C126A4-BD19-47E2-8A0E-0DE1B9D8C925}" type="slidenum">
              <a:rPr lang="en-US" smtClean="0"/>
              <a:pPr/>
              <a:t>13</a:t>
            </a:fld>
            <a:endParaRPr lang="en-US"/>
          </a:p>
        </p:txBody>
      </p:sp>
      <p:sp>
        <p:nvSpPr>
          <p:cNvPr id="6" name="Content Placeholder 3">
            <a:extLst>
              <a:ext uri="{FF2B5EF4-FFF2-40B4-BE49-F238E27FC236}">
                <a16:creationId xmlns:a16="http://schemas.microsoft.com/office/drawing/2014/main" id="{14B35E06-BDF2-2FEC-A459-6A80044CA3D0}"/>
              </a:ext>
            </a:extLst>
          </p:cNvPr>
          <p:cNvSpPr txBox="1">
            <a:spLocks/>
          </p:cNvSpPr>
          <p:nvPr/>
        </p:nvSpPr>
        <p:spPr>
          <a:xfrm>
            <a:off x="458084" y="1417475"/>
            <a:ext cx="11275829" cy="4019764"/>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dirty="0">
                <a:solidFill>
                  <a:srgbClr val="1482C5"/>
                </a:solidFill>
                <a:latin typeface="Aptos" panose="020B0004020202020204" pitchFamily="34" charset="0"/>
              </a:rPr>
              <a:t>The ATCIndicator will be </a:t>
            </a:r>
            <a:r>
              <a:rPr lang="en-US" b="1" dirty="0">
                <a:solidFill>
                  <a:srgbClr val="F47F42"/>
                </a:solidFill>
                <a:latin typeface="Aptos" panose="020B0004020202020204" pitchFamily="34" charset="0"/>
              </a:rPr>
              <a:t>removed</a:t>
            </a:r>
            <a:r>
              <a:rPr lang="en-US" dirty="0">
                <a:solidFill>
                  <a:srgbClr val="1482C5"/>
                </a:solidFill>
                <a:latin typeface="Aptos" panose="020B0004020202020204" pitchFamily="34" charset="0"/>
              </a:rPr>
              <a:t> from the following </a:t>
            </a:r>
            <a:r>
              <a:rPr lang="en-US" dirty="0">
                <a:solidFill>
                  <a:srgbClr val="F47F42"/>
                </a:solidFill>
                <a:latin typeface="Aptos" panose="020B0004020202020204" pitchFamily="34" charset="0"/>
              </a:rPr>
              <a:t>PEIMS Summer Submission </a:t>
            </a:r>
            <a:r>
              <a:rPr lang="en-US" dirty="0">
                <a:solidFill>
                  <a:srgbClr val="1482C5"/>
                </a:solidFill>
                <a:latin typeface="Aptos" panose="020B0004020202020204" pitchFamily="34" charset="0"/>
              </a:rPr>
              <a:t>report:</a:t>
            </a:r>
          </a:p>
          <a:p>
            <a:pPr>
              <a:lnSpc>
                <a:spcPct val="100000"/>
              </a:lnSpc>
              <a:spcBef>
                <a:spcPts val="0"/>
              </a:spcBef>
              <a:buClr>
                <a:srgbClr val="F47F42"/>
              </a:buClr>
            </a:pPr>
            <a:r>
              <a:rPr lang="en-US" dirty="0">
                <a:solidFill>
                  <a:srgbClr val="1482C5"/>
                </a:solidFill>
                <a:latin typeface="Aptos" panose="020B0004020202020204" pitchFamily="34" charset="0"/>
              </a:rPr>
              <a:t>PDM3-133-002 – Students Completing Courses with Advanced/Dual Credit/Enrollment</a:t>
            </a:r>
          </a:p>
          <a:p>
            <a:pPr marL="0" indent="0">
              <a:lnSpc>
                <a:spcPct val="100000"/>
              </a:lnSpc>
              <a:spcBef>
                <a:spcPts val="0"/>
              </a:spcBef>
              <a:spcAft>
                <a:spcPts val="1200"/>
              </a:spcAft>
              <a:buClr>
                <a:srgbClr val="F16038"/>
              </a:buClr>
              <a:buNone/>
            </a:pPr>
            <a:r>
              <a:rPr lang="en-US" sz="1800" dirty="0">
                <a:solidFill>
                  <a:schemeClr val="tx1"/>
                </a:solidFill>
                <a:latin typeface="Aptos" panose="020B0004020202020204" pitchFamily="34" charset="0"/>
              </a:rPr>
              <a:t>This report summarizes the count of students completing courses that were eligible for dual credit or advanced technical credit.</a:t>
            </a:r>
          </a:p>
          <a:p>
            <a:pPr>
              <a:lnSpc>
                <a:spcPct val="100000"/>
              </a:lnSpc>
              <a:spcBef>
                <a:spcPts val="0"/>
              </a:spcBef>
              <a:buClr>
                <a:srgbClr val="F47F42"/>
              </a:buClr>
            </a:pPr>
            <a:r>
              <a:rPr lang="en-US" dirty="0">
                <a:solidFill>
                  <a:srgbClr val="1482C5"/>
                </a:solidFill>
                <a:latin typeface="Aptos" panose="020B0004020202020204" pitchFamily="34" charset="0"/>
              </a:rPr>
              <a:t>PDM3-230-001 – Data Element Summary Report</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summarizes all data reported for TSDS PEIMS.</a:t>
            </a:r>
            <a:endParaRPr lang="en-US" sz="1800" dirty="0">
              <a:solidFill>
                <a:srgbClr val="0D6CB9"/>
              </a:solidFill>
              <a:latin typeface="Aptos" panose="020B0004020202020204" pitchFamily="34" charset="0"/>
            </a:endParaRPr>
          </a:p>
          <a:p>
            <a:pPr marL="0" indent="0">
              <a:lnSpc>
                <a:spcPct val="100000"/>
              </a:lnSpc>
              <a:spcBef>
                <a:spcPts val="0"/>
              </a:spcBef>
              <a:spcAft>
                <a:spcPts val="1200"/>
              </a:spcAft>
              <a:buClr>
                <a:srgbClr val="F16038"/>
              </a:buClr>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107413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26FC1-CCC0-CBE2-0720-832E9E012D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89DC7D-493D-FD37-58D7-FBD81C6A09D8}"/>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ATC Report – Extended Year Submission</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D1C2AE4-E16C-7861-61FF-E1D023A3FCAA}"/>
              </a:ext>
            </a:extLst>
          </p:cNvPr>
          <p:cNvSpPr>
            <a:spLocks noGrp="1"/>
          </p:cNvSpPr>
          <p:nvPr>
            <p:ph type="sldNum" sz="quarter" idx="4"/>
          </p:nvPr>
        </p:nvSpPr>
        <p:spPr/>
        <p:txBody>
          <a:bodyPr/>
          <a:lstStyle/>
          <a:p>
            <a:fld id="{69C126A4-BD19-47E2-8A0E-0DE1B9D8C925}" type="slidenum">
              <a:rPr lang="en-US" smtClean="0"/>
              <a:pPr/>
              <a:t>14</a:t>
            </a:fld>
            <a:endParaRPr lang="en-US"/>
          </a:p>
        </p:txBody>
      </p:sp>
      <p:sp>
        <p:nvSpPr>
          <p:cNvPr id="6" name="Content Placeholder 3">
            <a:extLst>
              <a:ext uri="{FF2B5EF4-FFF2-40B4-BE49-F238E27FC236}">
                <a16:creationId xmlns:a16="http://schemas.microsoft.com/office/drawing/2014/main" id="{E587D7AC-FC9C-D9DA-6D30-451AE8F32D9E}"/>
              </a:ext>
            </a:extLst>
          </p:cNvPr>
          <p:cNvSpPr txBox="1">
            <a:spLocks/>
          </p:cNvSpPr>
          <p:nvPr/>
        </p:nvSpPr>
        <p:spPr>
          <a:xfrm>
            <a:off x="458084" y="1240494"/>
            <a:ext cx="11275829" cy="32767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dirty="0">
                <a:solidFill>
                  <a:srgbClr val="1482C5"/>
                </a:solidFill>
                <a:latin typeface="Aptos" panose="020B0004020202020204" pitchFamily="34" charset="0"/>
              </a:rPr>
              <a:t>The ATCIndicator will be </a:t>
            </a:r>
            <a:r>
              <a:rPr lang="en-US" b="1" dirty="0">
                <a:solidFill>
                  <a:srgbClr val="F47F42"/>
                </a:solidFill>
                <a:latin typeface="Aptos" panose="020B0004020202020204" pitchFamily="34" charset="0"/>
              </a:rPr>
              <a:t>removed</a:t>
            </a:r>
            <a:r>
              <a:rPr lang="en-US" dirty="0">
                <a:solidFill>
                  <a:srgbClr val="1482C5"/>
                </a:solidFill>
                <a:latin typeface="Aptos" panose="020B0004020202020204" pitchFamily="34" charset="0"/>
              </a:rPr>
              <a:t> from the following </a:t>
            </a:r>
            <a:r>
              <a:rPr lang="en-US" dirty="0">
                <a:solidFill>
                  <a:srgbClr val="F47F42"/>
                </a:solidFill>
                <a:latin typeface="Aptos" panose="020B0004020202020204" pitchFamily="34" charset="0"/>
              </a:rPr>
              <a:t>PEIMS Extended Year Submission </a:t>
            </a:r>
            <a:r>
              <a:rPr lang="en-US" dirty="0">
                <a:solidFill>
                  <a:srgbClr val="1482C5"/>
                </a:solidFill>
                <a:latin typeface="Aptos" panose="020B0004020202020204" pitchFamily="34" charset="0"/>
              </a:rPr>
              <a:t>report:</a:t>
            </a:r>
          </a:p>
          <a:p>
            <a:pPr>
              <a:lnSpc>
                <a:spcPct val="100000"/>
              </a:lnSpc>
              <a:spcBef>
                <a:spcPts val="0"/>
              </a:spcBef>
              <a:buClr>
                <a:srgbClr val="F47F42"/>
              </a:buClr>
            </a:pPr>
            <a:r>
              <a:rPr lang="en-US" dirty="0">
                <a:solidFill>
                  <a:srgbClr val="1482C5"/>
                </a:solidFill>
                <a:latin typeface="Aptos" panose="020B0004020202020204" pitchFamily="34" charset="0"/>
              </a:rPr>
              <a:t>PDM4-230-001 – Data Element Summary Report</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summarizes all data reported for TSDS PEIMS.</a:t>
            </a:r>
            <a:endParaRPr lang="en-US" sz="1200" dirty="0">
              <a:solidFill>
                <a:srgbClr val="0D6CB9"/>
              </a:solidFill>
            </a:endParaRPr>
          </a:p>
          <a:p>
            <a:pPr marL="0" indent="0">
              <a:lnSpc>
                <a:spcPct val="100000"/>
              </a:lnSpc>
              <a:spcBef>
                <a:spcPts val="0"/>
              </a:spcBef>
              <a:spcAft>
                <a:spcPts val="600"/>
              </a:spcAft>
              <a:buClr>
                <a:srgbClr val="F16038"/>
              </a:buClr>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323488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7011C-4CED-1511-C57E-911D2D7B9C8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5EFDA99B-E648-05A2-20C9-36E18E4CCA2F}"/>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a:t>
            </a:r>
            <a:r>
              <a:rPr lang="en-US" sz="4800" b="1" kern="1200" baseline="0" err="1">
                <a:latin typeface="+mn-lt"/>
                <a:ea typeface="+mj-ea"/>
                <a:cs typeface="+mj-cs"/>
              </a:rPr>
              <a:t>OnRamps</a:t>
            </a:r>
            <a:r>
              <a:rPr lang="en-US" sz="4800" b="1" kern="1200" baseline="0">
                <a:latin typeface="+mn-lt"/>
                <a:ea typeface="+mj-ea"/>
                <a:cs typeface="+mj-cs"/>
              </a:rPr>
              <a:t> Dual Enrollment Indicator</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D94CFAB8-58C3-C98F-40B2-5547A4E933C7}"/>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7B168FAD-036B-AE97-0B08-1CBA4044F2F0}"/>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DE172E24-F8B2-4D67-C6E6-050DE73DA3FD}"/>
              </a:ext>
            </a:extLst>
          </p:cNvPr>
          <p:cNvSpPr txBox="1"/>
          <p:nvPr/>
        </p:nvSpPr>
        <p:spPr>
          <a:xfrm>
            <a:off x="1369818" y="2542904"/>
            <a:ext cx="9452344" cy="1938992"/>
          </a:xfrm>
          <a:prstGeom prst="rect">
            <a:avLst/>
          </a:prstGeom>
          <a:noFill/>
        </p:spPr>
        <p:txBody>
          <a:bodyPr wrap="square" rtlCol="0">
            <a:spAutoFit/>
          </a:bodyPr>
          <a:lstStyle/>
          <a:p>
            <a:pPr algn="ctr"/>
            <a:r>
              <a:rPr lang="en-US" sz="6000" b="1" err="1">
                <a:solidFill>
                  <a:srgbClr val="F8F4E9"/>
                </a:solidFill>
                <a:latin typeface="Aptos" panose="020B0004020202020204" pitchFamily="34" charset="0"/>
              </a:rPr>
              <a:t>OnRamps</a:t>
            </a:r>
            <a:r>
              <a:rPr lang="en-US" sz="6000" b="1">
                <a:solidFill>
                  <a:srgbClr val="F8F4E9"/>
                </a:solidFill>
                <a:latin typeface="Aptos" panose="020B0004020202020204" pitchFamily="34" charset="0"/>
              </a:rPr>
              <a:t> Dual Enrollment Indicator</a:t>
            </a:r>
          </a:p>
        </p:txBody>
      </p:sp>
      <p:sp>
        <p:nvSpPr>
          <p:cNvPr id="4" name="Slide Number Placeholder 3">
            <a:extLst>
              <a:ext uri="{FF2B5EF4-FFF2-40B4-BE49-F238E27FC236}">
                <a16:creationId xmlns:a16="http://schemas.microsoft.com/office/drawing/2014/main" id="{BB0A77AE-3A6D-CC7C-B27A-4371624976DC}"/>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15</a:t>
            </a:fld>
            <a:endParaRPr lang="en-US"/>
          </a:p>
        </p:txBody>
      </p:sp>
    </p:spTree>
    <p:extLst>
      <p:ext uri="{BB962C8B-B14F-4D97-AF65-F5344CB8AC3E}">
        <p14:creationId xmlns:p14="http://schemas.microsoft.com/office/powerpoint/2010/main" val="125003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1348-F431-486A-22E9-0F4B49F6DB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C7B49E-C531-6E35-0F07-F98AD3D3AD91}"/>
              </a:ext>
            </a:extLst>
          </p:cNvPr>
          <p:cNvSpPr>
            <a:spLocks noGrp="1"/>
          </p:cNvSpPr>
          <p:nvPr>
            <p:ph type="title"/>
          </p:nvPr>
        </p:nvSpPr>
        <p:spPr>
          <a:xfrm>
            <a:off x="535171" y="141941"/>
            <a:ext cx="11121657" cy="751350"/>
          </a:xfrm>
        </p:spPr>
        <p:txBody>
          <a:bodyPr>
            <a:normAutofit/>
          </a:bodyPr>
          <a:lstStyle/>
          <a:p>
            <a:r>
              <a:rPr lang="en-US" b="1" err="1">
                <a:solidFill>
                  <a:srgbClr val="1482C5"/>
                </a:solidFill>
                <a:latin typeface="Aptos" panose="020B0004020202020204" pitchFamily="34" charset="0"/>
                <a:cs typeface="Calibri"/>
              </a:rPr>
              <a:t>OnRamps</a:t>
            </a:r>
            <a:r>
              <a:rPr lang="en-US" b="1">
                <a:solidFill>
                  <a:srgbClr val="1482C5"/>
                </a:solidFill>
                <a:latin typeface="Aptos" panose="020B0004020202020204" pitchFamily="34" charset="0"/>
                <a:cs typeface="Calibri"/>
              </a:rPr>
              <a:t> Dual Enrollment Background</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A35A1839-122C-341A-5226-D402E0494C5E}"/>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The TEA Performance Reporting Division receives student-level information about </a:t>
            </a:r>
            <a:r>
              <a:rPr lang="en-US" dirty="0" err="1">
                <a:solidFill>
                  <a:srgbClr val="F47F42"/>
                </a:solidFill>
                <a:latin typeface="Aptos" panose="020B0004020202020204" pitchFamily="34" charset="0"/>
              </a:rPr>
              <a:t>OnRamps</a:t>
            </a:r>
            <a:r>
              <a:rPr lang="en-US" dirty="0">
                <a:solidFill>
                  <a:srgbClr val="F47F42"/>
                </a:solidFill>
                <a:latin typeface="Aptos" panose="020B0004020202020204" pitchFamily="34" charset="0"/>
              </a:rPr>
              <a:t> college course completion</a:t>
            </a:r>
            <a:r>
              <a:rPr lang="en-US" dirty="0">
                <a:solidFill>
                  <a:srgbClr val="1482C5"/>
                </a:solidFill>
                <a:latin typeface="Aptos" panose="020B0004020202020204" pitchFamily="34" charset="0"/>
              </a:rPr>
              <a:t>, course credit, and credit hours directly from the University of Texas at Austin. TEA cannot determine the secondary course credit given to a student by the local education agency (LEA). </a:t>
            </a:r>
          </a:p>
          <a:p>
            <a:pPr>
              <a:buClr>
                <a:srgbClr val="F47F42"/>
              </a:buClr>
            </a:pPr>
            <a:r>
              <a:rPr lang="en-US" dirty="0">
                <a:solidFill>
                  <a:srgbClr val="1482C5"/>
                </a:solidFill>
                <a:latin typeface="Aptos" panose="020B0004020202020204" pitchFamily="34" charset="0"/>
              </a:rPr>
              <a:t>One new data element, </a:t>
            </a:r>
            <a:r>
              <a:rPr lang="en-US" dirty="0" err="1">
                <a:solidFill>
                  <a:srgbClr val="F47F42"/>
                </a:solidFill>
                <a:latin typeface="Aptos" panose="020B0004020202020204" pitchFamily="34" charset="0"/>
              </a:rPr>
              <a:t>OnRampsDualEnrollmentIndicator</a:t>
            </a:r>
            <a:r>
              <a:rPr lang="en-US" dirty="0">
                <a:solidFill>
                  <a:srgbClr val="F47F42"/>
                </a:solidFill>
                <a:latin typeface="Aptos" panose="020B0004020202020204" pitchFamily="34" charset="0"/>
              </a:rPr>
              <a:t> </a:t>
            </a:r>
            <a:r>
              <a:rPr lang="en-US" dirty="0">
                <a:solidFill>
                  <a:srgbClr val="1482C5"/>
                </a:solidFill>
                <a:latin typeface="Aptos" panose="020B0004020202020204" pitchFamily="34" charset="0"/>
              </a:rPr>
              <a:t>(E3120), will be added to the </a:t>
            </a:r>
            <a:r>
              <a:rPr lang="en-US" dirty="0">
                <a:solidFill>
                  <a:srgbClr val="F47F42"/>
                </a:solidFill>
                <a:latin typeface="Aptos" panose="020B0004020202020204" pitchFamily="34" charset="0"/>
              </a:rPr>
              <a:t>CourseTranscript </a:t>
            </a:r>
            <a:r>
              <a:rPr lang="en-US" dirty="0">
                <a:solidFill>
                  <a:srgbClr val="1482C5"/>
                </a:solidFill>
                <a:latin typeface="Aptos" panose="020B0004020202020204" pitchFamily="34" charset="0"/>
              </a:rPr>
              <a:t>Entity and collected in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 </a:t>
            </a:r>
            <a:r>
              <a:rPr lang="en-US" dirty="0">
                <a:solidFill>
                  <a:srgbClr val="1482C5"/>
                </a:solidFill>
                <a:latin typeface="Aptos" panose="020B0004020202020204" pitchFamily="34" charset="0"/>
              </a:rPr>
              <a:t>for TEA to determine which secondary courses align with specific </a:t>
            </a:r>
            <a:r>
              <a:rPr lang="en-US" dirty="0" err="1">
                <a:solidFill>
                  <a:srgbClr val="1482C5"/>
                </a:solidFill>
                <a:latin typeface="Aptos" panose="020B0004020202020204" pitchFamily="34" charset="0"/>
              </a:rPr>
              <a:t>OnRamps</a:t>
            </a:r>
            <a:r>
              <a:rPr lang="en-US" dirty="0">
                <a:solidFill>
                  <a:srgbClr val="1482C5"/>
                </a:solidFill>
                <a:latin typeface="Aptos" panose="020B0004020202020204" pitchFamily="34" charset="0"/>
              </a:rPr>
              <a:t> courses.</a:t>
            </a: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2564568-F741-42AC-5D63-F26C36291B25}"/>
              </a:ext>
            </a:extLst>
          </p:cNvPr>
          <p:cNvSpPr>
            <a:spLocks noGrp="1"/>
          </p:cNvSpPr>
          <p:nvPr>
            <p:ph type="sldNum" sz="quarter" idx="4"/>
          </p:nvPr>
        </p:nvSpPr>
        <p:spPr/>
        <p:txBody>
          <a:bodyPr/>
          <a:lstStyle/>
          <a:p>
            <a:fld id="{69C126A4-BD19-47E2-8A0E-0DE1B9D8C925}" type="slidenum">
              <a:rPr lang="en-US" smtClean="0"/>
              <a:pPr/>
              <a:t>16</a:t>
            </a:fld>
            <a:endParaRPr lang="en-US"/>
          </a:p>
        </p:txBody>
      </p:sp>
    </p:spTree>
    <p:extLst>
      <p:ext uri="{BB962C8B-B14F-4D97-AF65-F5344CB8AC3E}">
        <p14:creationId xmlns:p14="http://schemas.microsoft.com/office/powerpoint/2010/main" val="94379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6ED88-018B-4F28-8666-A8080DA269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032ADF-700A-F148-A339-ECB9DB359BD1}"/>
              </a:ext>
            </a:extLst>
          </p:cNvPr>
          <p:cNvSpPr>
            <a:spLocks noGrp="1"/>
          </p:cNvSpPr>
          <p:nvPr>
            <p:ph type="title"/>
          </p:nvPr>
        </p:nvSpPr>
        <p:spPr>
          <a:xfrm>
            <a:off x="535171" y="141941"/>
            <a:ext cx="11121657" cy="751350"/>
          </a:xfrm>
        </p:spPr>
        <p:txBody>
          <a:bodyPr>
            <a:normAutofit/>
          </a:bodyPr>
          <a:lstStyle/>
          <a:p>
            <a:r>
              <a:rPr lang="en-US" dirty="0" err="1">
                <a:solidFill>
                  <a:srgbClr val="1482C5"/>
                </a:solidFill>
                <a:latin typeface="Aptos" panose="020B0004020202020204" pitchFamily="34" charset="0"/>
                <a:cs typeface="Calibri"/>
              </a:rPr>
              <a:t>OnRampsDualEnrollmentIndicator</a:t>
            </a:r>
            <a:endParaRPr lang="en-US" b="1" dirty="0">
              <a:solidFill>
                <a:srgbClr val="1482C5"/>
              </a:solidFill>
              <a:latin typeface="Aptos" panose="020B0004020202020204" pitchFamily="34" charset="0"/>
            </a:endParaRPr>
          </a:p>
        </p:txBody>
      </p:sp>
      <p:pic>
        <p:nvPicPr>
          <p:cNvPr id="5" name="Picture 4" descr="Screenshot of the course transcript entity showing the new data element for on ramps dual enrollment.">
            <a:extLst>
              <a:ext uri="{FF2B5EF4-FFF2-40B4-BE49-F238E27FC236}">
                <a16:creationId xmlns:a16="http://schemas.microsoft.com/office/drawing/2014/main" id="{B88788A5-B8F8-107E-FE21-270A27F10A79}"/>
              </a:ext>
            </a:extLst>
          </p:cNvPr>
          <p:cNvPicPr>
            <a:picLocks noChangeAspect="1"/>
          </p:cNvPicPr>
          <p:nvPr/>
        </p:nvPicPr>
        <p:blipFill>
          <a:blip r:embed="rId2"/>
          <a:stretch>
            <a:fillRect/>
          </a:stretch>
        </p:blipFill>
        <p:spPr>
          <a:xfrm>
            <a:off x="198265" y="2230426"/>
            <a:ext cx="5299375" cy="2068505"/>
          </a:xfrm>
          <a:prstGeom prst="rect">
            <a:avLst/>
          </a:prstGeom>
        </p:spPr>
      </p:pic>
      <p:pic>
        <p:nvPicPr>
          <p:cNvPr id="6" name="Picture 5" descr="Screenshot of the data element reporting requirements for on ramps dual enrollment.">
            <a:extLst>
              <a:ext uri="{FF2B5EF4-FFF2-40B4-BE49-F238E27FC236}">
                <a16:creationId xmlns:a16="http://schemas.microsoft.com/office/drawing/2014/main" id="{857DE21C-1320-F4EF-5B72-1C3699612F2B}"/>
              </a:ext>
            </a:extLst>
          </p:cNvPr>
          <p:cNvPicPr>
            <a:picLocks noChangeAspect="1"/>
          </p:cNvPicPr>
          <p:nvPr/>
        </p:nvPicPr>
        <p:blipFill>
          <a:blip r:embed="rId3"/>
          <a:stretch>
            <a:fillRect/>
          </a:stretch>
        </p:blipFill>
        <p:spPr>
          <a:xfrm>
            <a:off x="5664242" y="1589093"/>
            <a:ext cx="6329493" cy="3351169"/>
          </a:xfrm>
          <a:prstGeom prst="rect">
            <a:avLst/>
          </a:prstGeom>
        </p:spPr>
      </p:pic>
      <p:sp>
        <p:nvSpPr>
          <p:cNvPr id="4" name="Slide Number Placeholder 3">
            <a:extLst>
              <a:ext uri="{FF2B5EF4-FFF2-40B4-BE49-F238E27FC236}">
                <a16:creationId xmlns:a16="http://schemas.microsoft.com/office/drawing/2014/main" id="{FE7E1012-3DDE-4504-B5F1-0A7F5B9B3F77}"/>
              </a:ext>
            </a:extLst>
          </p:cNvPr>
          <p:cNvSpPr>
            <a:spLocks noGrp="1"/>
          </p:cNvSpPr>
          <p:nvPr>
            <p:ph type="sldNum" sz="quarter" idx="4"/>
          </p:nvPr>
        </p:nvSpPr>
        <p:spPr/>
        <p:txBody>
          <a:bodyPr/>
          <a:lstStyle/>
          <a:p>
            <a:fld id="{69C126A4-BD19-47E2-8A0E-0DE1B9D8C925}" type="slidenum">
              <a:rPr lang="en-US" smtClean="0"/>
              <a:pPr/>
              <a:t>17</a:t>
            </a:fld>
            <a:endParaRPr lang="en-US"/>
          </a:p>
        </p:txBody>
      </p:sp>
    </p:spTree>
    <p:extLst>
      <p:ext uri="{BB962C8B-B14F-4D97-AF65-F5344CB8AC3E}">
        <p14:creationId xmlns:p14="http://schemas.microsoft.com/office/powerpoint/2010/main" val="128067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A2C61-0E91-4FEE-0876-4B5A29FA45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6EAC80-C2CC-C094-92FC-D7F704203B60}"/>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OnRampsDualEnrollmentIndicator</a:t>
            </a:r>
            <a:r>
              <a:rPr lang="en-US" b="1" dirty="0">
                <a:solidFill>
                  <a:srgbClr val="1482C5"/>
                </a:solidFill>
                <a:latin typeface="Aptos" panose="020B0004020202020204" pitchFamily="34" charset="0"/>
                <a:cs typeface="Calibri"/>
              </a:rPr>
              <a:t> Data Element</a:t>
            </a:r>
            <a:endParaRPr lang="en-US" b="1" dirty="0">
              <a:solidFill>
                <a:srgbClr val="1482C5"/>
              </a:solidFill>
              <a:latin typeface="Aptos" panose="020B0004020202020204" pitchFamily="34" charset="0"/>
            </a:endParaRPr>
          </a:p>
        </p:txBody>
      </p:sp>
      <p:pic>
        <p:nvPicPr>
          <p:cNvPr id="5" name="Picture 4" descr="On Ramps Dual Enrollment Indicator data element definition.">
            <a:extLst>
              <a:ext uri="{FF2B5EF4-FFF2-40B4-BE49-F238E27FC236}">
                <a16:creationId xmlns:a16="http://schemas.microsoft.com/office/drawing/2014/main" id="{6BDA2702-6305-0C56-810F-5A1C0972317F}"/>
              </a:ext>
            </a:extLst>
          </p:cNvPr>
          <p:cNvPicPr>
            <a:picLocks noChangeAspect="1"/>
          </p:cNvPicPr>
          <p:nvPr/>
        </p:nvPicPr>
        <p:blipFill>
          <a:blip r:embed="rId2"/>
          <a:stretch>
            <a:fillRect/>
          </a:stretch>
        </p:blipFill>
        <p:spPr>
          <a:xfrm>
            <a:off x="2612230" y="1298721"/>
            <a:ext cx="6967540" cy="4260558"/>
          </a:xfrm>
          <a:prstGeom prst="rect">
            <a:avLst/>
          </a:prstGeom>
        </p:spPr>
      </p:pic>
      <p:sp>
        <p:nvSpPr>
          <p:cNvPr id="4" name="Slide Number Placeholder 3">
            <a:extLst>
              <a:ext uri="{FF2B5EF4-FFF2-40B4-BE49-F238E27FC236}">
                <a16:creationId xmlns:a16="http://schemas.microsoft.com/office/drawing/2014/main" id="{889DD7AD-0325-5554-DEF0-14A33D491FE3}"/>
              </a:ext>
            </a:extLst>
          </p:cNvPr>
          <p:cNvSpPr>
            <a:spLocks noGrp="1"/>
          </p:cNvSpPr>
          <p:nvPr>
            <p:ph type="sldNum" sz="quarter" idx="4"/>
          </p:nvPr>
        </p:nvSpPr>
        <p:spPr/>
        <p:txBody>
          <a:bodyPr/>
          <a:lstStyle/>
          <a:p>
            <a:fld id="{69C126A4-BD19-47E2-8A0E-0DE1B9D8C925}" type="slidenum">
              <a:rPr lang="en-US" smtClean="0"/>
              <a:pPr/>
              <a:t>18</a:t>
            </a:fld>
            <a:endParaRPr lang="en-US"/>
          </a:p>
        </p:txBody>
      </p:sp>
    </p:spTree>
    <p:extLst>
      <p:ext uri="{BB962C8B-B14F-4D97-AF65-F5344CB8AC3E}">
        <p14:creationId xmlns:p14="http://schemas.microsoft.com/office/powerpoint/2010/main" val="377526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1C5B-8131-3B08-798F-30A0BC364E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5C3DD7-DF01-8C35-42CA-793A61732AAF}"/>
              </a:ext>
            </a:extLst>
          </p:cNvPr>
          <p:cNvSpPr>
            <a:spLocks noGrp="1"/>
          </p:cNvSpPr>
          <p:nvPr>
            <p:ph type="title"/>
          </p:nvPr>
        </p:nvSpPr>
        <p:spPr>
          <a:xfrm>
            <a:off x="535171" y="141941"/>
            <a:ext cx="11121657" cy="751350"/>
          </a:xfrm>
        </p:spPr>
        <p:txBody>
          <a:bodyPr>
            <a:normAutofit/>
          </a:bodyPr>
          <a:lstStyle/>
          <a:p>
            <a:r>
              <a:rPr lang="en-US" b="1" err="1">
                <a:solidFill>
                  <a:srgbClr val="1482C5"/>
                </a:solidFill>
                <a:latin typeface="Aptos" panose="020B0004020202020204" pitchFamily="34" charset="0"/>
                <a:cs typeface="Calibri"/>
              </a:rPr>
              <a:t>OnRamps</a:t>
            </a:r>
            <a:r>
              <a:rPr lang="en-US" b="1">
                <a:solidFill>
                  <a:srgbClr val="1482C5"/>
                </a:solidFill>
                <a:latin typeface="Aptos" panose="020B0004020202020204" pitchFamily="34" charset="0"/>
                <a:cs typeface="Calibri"/>
              </a:rPr>
              <a:t> Data Validation</a:t>
            </a:r>
            <a:endParaRPr lang="en-US"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F56455C2-2439-3D63-AAEA-36D7D0F7DFCA}"/>
              </a:ext>
            </a:extLst>
          </p:cNvPr>
          <p:cNvSpPr txBox="1">
            <a:spLocks/>
          </p:cNvSpPr>
          <p:nvPr/>
        </p:nvSpPr>
        <p:spPr>
          <a:xfrm>
            <a:off x="535170" y="1142839"/>
            <a:ext cx="11275829"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 in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12" name="Content Placeholder 3">
            <a:extLst>
              <a:ext uri="{FF2B5EF4-FFF2-40B4-BE49-F238E27FC236}">
                <a16:creationId xmlns:a16="http://schemas.microsoft.com/office/drawing/2014/main" id="{62AF1E85-F774-008C-1FAA-9CFABCDF700B}"/>
              </a:ext>
            </a:extLst>
          </p:cNvPr>
          <p:cNvSpPr txBox="1">
            <a:spLocks/>
          </p:cNvSpPr>
          <p:nvPr/>
        </p:nvSpPr>
        <p:spPr>
          <a:xfrm>
            <a:off x="712150" y="2143737"/>
            <a:ext cx="2814085" cy="22868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dirty="0">
                <a:solidFill>
                  <a:srgbClr val="1482C5"/>
                </a:solidFill>
                <a:latin typeface="Aptos" panose="020B0004020202020204" pitchFamily="34" charset="0"/>
              </a:rPr>
              <a:t>43415-0037</a:t>
            </a:r>
          </a:p>
          <a:p>
            <a:pPr>
              <a:lnSpc>
                <a:spcPct val="100000"/>
              </a:lnSpc>
              <a:spcBef>
                <a:spcPts val="0"/>
              </a:spcBef>
              <a:buClr>
                <a:srgbClr val="F47F42"/>
              </a:buClr>
            </a:pPr>
            <a:r>
              <a:rPr lang="en-US" dirty="0">
                <a:solidFill>
                  <a:srgbClr val="1482C5"/>
                </a:solidFill>
                <a:latin typeface="Aptos" panose="020B0004020202020204" pitchFamily="34" charset="0"/>
              </a:rPr>
              <a:t>43415-0050</a:t>
            </a:r>
          </a:p>
          <a:p>
            <a:pPr>
              <a:lnSpc>
                <a:spcPct val="100000"/>
              </a:lnSpc>
              <a:spcBef>
                <a:spcPts val="0"/>
              </a:spcBef>
              <a:buClr>
                <a:srgbClr val="F47F42"/>
              </a:buClr>
            </a:pPr>
            <a:r>
              <a:rPr lang="en-US" dirty="0">
                <a:solidFill>
                  <a:srgbClr val="1482C5"/>
                </a:solidFill>
                <a:latin typeface="Aptos" panose="020B0004020202020204" pitchFamily="34" charset="0"/>
              </a:rPr>
              <a:t>43415-0051</a:t>
            </a:r>
          </a:p>
          <a:p>
            <a:pPr>
              <a:lnSpc>
                <a:spcPct val="100000"/>
              </a:lnSpc>
              <a:spcBef>
                <a:spcPts val="0"/>
              </a:spcBef>
              <a:buClr>
                <a:srgbClr val="F47F42"/>
              </a:buClr>
            </a:pPr>
            <a:r>
              <a:rPr lang="en-US" dirty="0">
                <a:solidFill>
                  <a:srgbClr val="1482C5"/>
                </a:solidFill>
                <a:latin typeface="Aptos" panose="020B0004020202020204" pitchFamily="34" charset="0"/>
              </a:rPr>
              <a:t>43415-0052</a:t>
            </a:r>
          </a:p>
          <a:p>
            <a:pPr>
              <a:lnSpc>
                <a:spcPct val="100000"/>
              </a:lnSpc>
              <a:spcBef>
                <a:spcPts val="0"/>
              </a:spcBef>
              <a:buClr>
                <a:srgbClr val="F47F42"/>
              </a:buClr>
            </a:pPr>
            <a:r>
              <a:rPr lang="en-US" dirty="0">
                <a:solidFill>
                  <a:srgbClr val="1482C5"/>
                </a:solidFill>
                <a:latin typeface="Aptos" panose="020B0004020202020204" pitchFamily="34" charset="0"/>
              </a:rPr>
              <a:t>43415-0057</a:t>
            </a:r>
          </a:p>
        </p:txBody>
      </p:sp>
      <p:sp>
        <p:nvSpPr>
          <p:cNvPr id="4" name="Slide Number Placeholder 3">
            <a:extLst>
              <a:ext uri="{FF2B5EF4-FFF2-40B4-BE49-F238E27FC236}">
                <a16:creationId xmlns:a16="http://schemas.microsoft.com/office/drawing/2014/main" id="{9FF94853-4FF6-0B67-EB55-32D78781BFEF}"/>
              </a:ext>
            </a:extLst>
          </p:cNvPr>
          <p:cNvSpPr>
            <a:spLocks noGrp="1"/>
          </p:cNvSpPr>
          <p:nvPr>
            <p:ph type="sldNum" sz="quarter" idx="4"/>
          </p:nvPr>
        </p:nvSpPr>
        <p:spPr/>
        <p:txBody>
          <a:bodyPr/>
          <a:lstStyle/>
          <a:p>
            <a:fld id="{69C126A4-BD19-47E2-8A0E-0DE1B9D8C925}" type="slidenum">
              <a:rPr lang="en-US" smtClean="0"/>
              <a:pPr/>
              <a:t>19</a:t>
            </a:fld>
            <a:endParaRPr lang="en-US"/>
          </a:p>
        </p:txBody>
      </p:sp>
    </p:spTree>
    <p:extLst>
      <p:ext uri="{BB962C8B-B14F-4D97-AF65-F5344CB8AC3E}">
        <p14:creationId xmlns:p14="http://schemas.microsoft.com/office/powerpoint/2010/main" val="342353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0C576-04C3-107C-650F-650C6A72A6D7}"/>
              </a:ext>
            </a:extLst>
          </p:cNvPr>
          <p:cNvSpPr>
            <a:spLocks noGrp="1"/>
          </p:cNvSpPr>
          <p:nvPr>
            <p:ph type="title"/>
          </p:nvPr>
        </p:nvSpPr>
        <p:spPr>
          <a:xfrm>
            <a:off x="535171" y="155609"/>
            <a:ext cx="11121657" cy="751350"/>
          </a:xfrm>
        </p:spPr>
        <p:txBody>
          <a:bodyPr anchor="ctr">
            <a:normAutofit/>
          </a:bodyPr>
          <a:lstStyle/>
          <a:p>
            <a:r>
              <a:rPr lang="en-US" dirty="0">
                <a:solidFill>
                  <a:srgbClr val="1482C5"/>
                </a:solidFill>
                <a:latin typeface="Aptos" panose="020B0004020202020204" pitchFamily="34" charset="0"/>
              </a:rPr>
              <a:t>Agenda – 2025-2026 Data Standards Changes</a:t>
            </a:r>
          </a:p>
        </p:txBody>
      </p:sp>
      <p:pic>
        <p:nvPicPr>
          <p:cNvPr id="9" name="Picture 8" descr="Cherry blossoms">
            <a:extLst>
              <a:ext uri="{FF2B5EF4-FFF2-40B4-BE49-F238E27FC236}">
                <a16:creationId xmlns:a16="http://schemas.microsoft.com/office/drawing/2014/main" id="{1F7694DA-30E4-F62B-A433-0F734C31BBAD}"/>
              </a:ext>
            </a:extLst>
          </p:cNvPr>
          <p:cNvPicPr>
            <a:picLocks noChangeAspect="1"/>
          </p:cNvPicPr>
          <p:nvPr/>
        </p:nvPicPr>
        <p:blipFill>
          <a:blip r:embed="rId3">
            <a:extLst>
              <a:ext uri="{28A0092B-C50C-407E-A947-70E740481C1C}">
                <a14:useLocalDpi xmlns:a14="http://schemas.microsoft.com/office/drawing/2010/main" val="0"/>
              </a:ext>
            </a:extLst>
          </a:blip>
          <a:srcRect t="17116" b="17116"/>
          <a:stretch/>
        </p:blipFill>
        <p:spPr>
          <a:xfrm>
            <a:off x="326886" y="906960"/>
            <a:ext cx="11507151" cy="504407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1256BFF9-BF44-136C-D6F9-CDA7915C940B}"/>
              </a:ext>
            </a:extLst>
          </p:cNvPr>
          <p:cNvSpPr>
            <a:spLocks noGrp="1"/>
          </p:cNvSpPr>
          <p:nvPr>
            <p:ph idx="1"/>
          </p:nvPr>
        </p:nvSpPr>
        <p:spPr>
          <a:xfrm>
            <a:off x="1009284" y="1783951"/>
            <a:ext cx="10142354" cy="3692617"/>
          </a:xfrm>
          <a:solidFill>
            <a:schemeClr val="bg1">
              <a:alpha val="70000"/>
            </a:schemeClr>
          </a:solidFill>
        </p:spPr>
        <p:txBody>
          <a:bodyPr/>
          <a:lstStyle/>
          <a:p>
            <a:pPr>
              <a:lnSpc>
                <a:spcPct val="100000"/>
              </a:lnSpc>
              <a:spcBef>
                <a:spcPts val="0"/>
              </a:spcBef>
              <a:buClr>
                <a:srgbClr val="F47F42"/>
              </a:buClr>
            </a:pPr>
            <a:r>
              <a:rPr lang="en-US" b="1" dirty="0">
                <a:solidFill>
                  <a:srgbClr val="1482C5"/>
                </a:solidFill>
                <a:latin typeface="Aptos" panose="020B0004020202020204" pitchFamily="34" charset="0"/>
              </a:rPr>
              <a:t>Middle School Advanced Mathematics</a:t>
            </a:r>
          </a:p>
          <a:p>
            <a:pPr>
              <a:lnSpc>
                <a:spcPct val="100000"/>
              </a:lnSpc>
              <a:spcBef>
                <a:spcPts val="0"/>
              </a:spcBef>
              <a:buClr>
                <a:srgbClr val="F47F42"/>
              </a:buClr>
            </a:pPr>
            <a:r>
              <a:rPr lang="en-US" b="1" dirty="0">
                <a:solidFill>
                  <a:srgbClr val="1482C5"/>
                </a:solidFill>
                <a:latin typeface="Aptos" panose="020B0004020202020204" pitchFamily="34" charset="0"/>
              </a:rPr>
              <a:t>Advanced Technical Credit</a:t>
            </a:r>
          </a:p>
          <a:p>
            <a:pPr>
              <a:lnSpc>
                <a:spcPct val="100000"/>
              </a:lnSpc>
              <a:spcBef>
                <a:spcPts val="0"/>
              </a:spcBef>
              <a:buClr>
                <a:srgbClr val="F47F42"/>
              </a:buClr>
            </a:pPr>
            <a:r>
              <a:rPr lang="en-US" b="1" dirty="0" err="1">
                <a:solidFill>
                  <a:srgbClr val="1482C5"/>
                </a:solidFill>
                <a:latin typeface="Aptos" panose="020B0004020202020204" pitchFamily="34" charset="0"/>
              </a:rPr>
              <a:t>OnRamps</a:t>
            </a:r>
            <a:r>
              <a:rPr lang="en-US" b="1" dirty="0">
                <a:solidFill>
                  <a:srgbClr val="1482C5"/>
                </a:solidFill>
                <a:latin typeface="Aptos" panose="020B0004020202020204" pitchFamily="34" charset="0"/>
              </a:rPr>
              <a:t> Dual Enrollment Indicator</a:t>
            </a:r>
          </a:p>
          <a:p>
            <a:pPr>
              <a:lnSpc>
                <a:spcPct val="100000"/>
              </a:lnSpc>
              <a:spcBef>
                <a:spcPts val="0"/>
              </a:spcBef>
              <a:buClr>
                <a:srgbClr val="F47F42"/>
              </a:buClr>
            </a:pPr>
            <a:r>
              <a:rPr lang="en-US" b="1" dirty="0">
                <a:solidFill>
                  <a:srgbClr val="1482C5"/>
                </a:solidFill>
                <a:latin typeface="Aptos" panose="020B0004020202020204" pitchFamily="34" charset="0"/>
              </a:rPr>
              <a:t>Accelerated Instruction Changes</a:t>
            </a:r>
          </a:p>
          <a:p>
            <a:pPr>
              <a:lnSpc>
                <a:spcPct val="100000"/>
              </a:lnSpc>
              <a:spcBef>
                <a:spcPts val="0"/>
              </a:spcBef>
              <a:buClr>
                <a:srgbClr val="F47F42"/>
              </a:buClr>
            </a:pPr>
            <a:r>
              <a:rPr lang="en-US" b="1" dirty="0">
                <a:solidFill>
                  <a:srgbClr val="1482C5"/>
                </a:solidFill>
                <a:latin typeface="Aptos" panose="020B0004020202020204" pitchFamily="34" charset="0"/>
              </a:rPr>
              <a:t>Discipline Changes</a:t>
            </a:r>
          </a:p>
          <a:p>
            <a:pPr>
              <a:lnSpc>
                <a:spcPct val="100000"/>
              </a:lnSpc>
              <a:spcBef>
                <a:spcPts val="0"/>
              </a:spcBef>
              <a:buClr>
                <a:srgbClr val="F47F42"/>
              </a:buClr>
            </a:pPr>
            <a:r>
              <a:rPr lang="en-US" b="1" dirty="0">
                <a:solidFill>
                  <a:srgbClr val="1482C5"/>
                </a:solidFill>
                <a:latin typeface="Aptos" panose="020B0004020202020204" pitchFamily="34" charset="0"/>
              </a:rPr>
              <a:t>New Classroom Position</a:t>
            </a:r>
          </a:p>
          <a:p>
            <a:pPr>
              <a:lnSpc>
                <a:spcPct val="100000"/>
              </a:lnSpc>
              <a:spcBef>
                <a:spcPts val="0"/>
              </a:spcBef>
              <a:buClr>
                <a:srgbClr val="F47F42"/>
              </a:buClr>
            </a:pPr>
            <a:r>
              <a:rPr lang="en-US" b="1" dirty="0">
                <a:solidFill>
                  <a:srgbClr val="1482C5"/>
                </a:solidFill>
                <a:latin typeface="Aptos" panose="020B0004020202020204" pitchFamily="34" charset="0"/>
              </a:rPr>
              <a:t>Special Education Changes</a:t>
            </a:r>
          </a:p>
          <a:p>
            <a:pPr>
              <a:lnSpc>
                <a:spcPct val="100000"/>
              </a:lnSpc>
              <a:spcBef>
                <a:spcPts val="0"/>
              </a:spcBef>
              <a:buClr>
                <a:srgbClr val="F47F42"/>
              </a:buClr>
            </a:pPr>
            <a:r>
              <a:rPr lang="en-US" b="1" dirty="0">
                <a:solidFill>
                  <a:srgbClr val="1482C5"/>
                </a:solidFill>
                <a:latin typeface="Aptos" panose="020B0004020202020204" pitchFamily="34" charset="0"/>
              </a:rPr>
              <a:t>Questions</a:t>
            </a:r>
          </a:p>
        </p:txBody>
      </p:sp>
    </p:spTree>
    <p:extLst>
      <p:ext uri="{BB962C8B-B14F-4D97-AF65-F5344CB8AC3E}">
        <p14:creationId xmlns:p14="http://schemas.microsoft.com/office/powerpoint/2010/main" val="257499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BE5F4-F866-98E1-8520-A7B9CA0F8F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C17D1C-10DD-E903-F014-D74A40830D9A}"/>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OnRamps</a:t>
            </a:r>
            <a:r>
              <a:rPr lang="en-US" b="1" dirty="0">
                <a:solidFill>
                  <a:srgbClr val="1482C5"/>
                </a:solidFill>
                <a:latin typeface="Aptos" panose="020B0004020202020204" pitchFamily="34" charset="0"/>
                <a:cs typeface="Calibri"/>
              </a:rPr>
              <a:t> Data Validation </a:t>
            </a:r>
            <a:r>
              <a:rPr lang="en-US" b="1" dirty="0">
                <a:solidFill>
                  <a:schemeClr val="bg1"/>
                </a:solidFill>
                <a:latin typeface="Aptos" panose="020B0004020202020204" pitchFamily="34" charset="0"/>
                <a:cs typeface="Calibri"/>
              </a:rPr>
              <a:t>1</a:t>
            </a:r>
            <a:endParaRPr lang="en-US" b="1" dirty="0">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CB41ED0D-EC9D-810C-D333-A3F22407E299}"/>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added</a:t>
            </a:r>
            <a:r>
              <a:rPr lang="en-US" dirty="0">
                <a:solidFill>
                  <a:srgbClr val="1482C5"/>
                </a:solidFill>
                <a:latin typeface="Aptos" panose="020B0004020202020204" pitchFamily="34" charset="0"/>
              </a:rPr>
              <a:t> to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pic>
        <p:nvPicPr>
          <p:cNvPr id="6" name="Picture 5" descr="Screenshot of 43415-0080">
            <a:extLst>
              <a:ext uri="{FF2B5EF4-FFF2-40B4-BE49-F238E27FC236}">
                <a16:creationId xmlns:a16="http://schemas.microsoft.com/office/drawing/2014/main" id="{9243403B-A612-FA6F-18DD-683D55E797A1}"/>
              </a:ext>
            </a:extLst>
          </p:cNvPr>
          <p:cNvPicPr>
            <a:picLocks noChangeAspect="1"/>
          </p:cNvPicPr>
          <p:nvPr/>
        </p:nvPicPr>
        <p:blipFill>
          <a:blip r:embed="rId2"/>
          <a:stretch>
            <a:fillRect/>
          </a:stretch>
        </p:blipFill>
        <p:spPr>
          <a:xfrm>
            <a:off x="566472" y="2379948"/>
            <a:ext cx="11059054" cy="960120"/>
          </a:xfrm>
          <a:prstGeom prst="rect">
            <a:avLst/>
          </a:prstGeom>
        </p:spPr>
      </p:pic>
      <p:pic>
        <p:nvPicPr>
          <p:cNvPr id="9" name="Picture 8" descr="Screenshot of 43415-0081">
            <a:extLst>
              <a:ext uri="{FF2B5EF4-FFF2-40B4-BE49-F238E27FC236}">
                <a16:creationId xmlns:a16="http://schemas.microsoft.com/office/drawing/2014/main" id="{EE064671-97C8-1D4E-B83C-329BD3FE208B}"/>
              </a:ext>
            </a:extLst>
          </p:cNvPr>
          <p:cNvPicPr>
            <a:picLocks noChangeAspect="1"/>
          </p:cNvPicPr>
          <p:nvPr/>
        </p:nvPicPr>
        <p:blipFill>
          <a:blip r:embed="rId3"/>
          <a:stretch>
            <a:fillRect/>
          </a:stretch>
        </p:blipFill>
        <p:spPr>
          <a:xfrm>
            <a:off x="566472" y="4082349"/>
            <a:ext cx="11059055" cy="960120"/>
          </a:xfrm>
          <a:prstGeom prst="rect">
            <a:avLst/>
          </a:prstGeom>
        </p:spPr>
      </p:pic>
      <p:sp>
        <p:nvSpPr>
          <p:cNvPr id="4" name="Slide Number Placeholder 3">
            <a:extLst>
              <a:ext uri="{FF2B5EF4-FFF2-40B4-BE49-F238E27FC236}">
                <a16:creationId xmlns:a16="http://schemas.microsoft.com/office/drawing/2014/main" id="{BBFBCD5F-3738-8DEB-C0EB-6644E6E49E79}"/>
              </a:ext>
            </a:extLst>
          </p:cNvPr>
          <p:cNvSpPr>
            <a:spLocks noGrp="1"/>
          </p:cNvSpPr>
          <p:nvPr>
            <p:ph type="sldNum" sz="quarter" idx="4"/>
          </p:nvPr>
        </p:nvSpPr>
        <p:spPr/>
        <p:txBody>
          <a:bodyPr/>
          <a:lstStyle/>
          <a:p>
            <a:fld id="{69C126A4-BD19-47E2-8A0E-0DE1B9D8C925}" type="slidenum">
              <a:rPr lang="en-US" smtClean="0"/>
              <a:pPr/>
              <a:t>20</a:t>
            </a:fld>
            <a:endParaRPr lang="en-US"/>
          </a:p>
        </p:txBody>
      </p:sp>
    </p:spTree>
    <p:extLst>
      <p:ext uri="{BB962C8B-B14F-4D97-AF65-F5344CB8AC3E}">
        <p14:creationId xmlns:p14="http://schemas.microsoft.com/office/powerpoint/2010/main" val="224762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D294-2B55-412A-615A-C9430B24E6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8A3E06-2294-3D15-A0C5-CA62AACB3D0A}"/>
              </a:ext>
            </a:extLst>
          </p:cNvPr>
          <p:cNvSpPr>
            <a:spLocks noGrp="1"/>
          </p:cNvSpPr>
          <p:nvPr>
            <p:ph type="title"/>
          </p:nvPr>
        </p:nvSpPr>
        <p:spPr>
          <a:xfrm>
            <a:off x="535171" y="141941"/>
            <a:ext cx="11121657" cy="751350"/>
          </a:xfrm>
        </p:spPr>
        <p:txBody>
          <a:bodyPr>
            <a:normAutofit/>
          </a:bodyPr>
          <a:lstStyle/>
          <a:p>
            <a:r>
              <a:rPr lang="en-US" b="1" err="1">
                <a:solidFill>
                  <a:srgbClr val="1482C5"/>
                </a:solidFill>
                <a:latin typeface="Aptos" panose="020B0004020202020204" pitchFamily="34" charset="0"/>
                <a:cs typeface="Calibri"/>
              </a:rPr>
              <a:t>OnRamps</a:t>
            </a:r>
            <a:r>
              <a:rPr lang="en-US" b="1">
                <a:solidFill>
                  <a:srgbClr val="1482C5"/>
                </a:solidFill>
                <a:latin typeface="Aptos" panose="020B0004020202020204" pitchFamily="34" charset="0"/>
                <a:cs typeface="Calibri"/>
              </a:rPr>
              <a:t> Reports – Summer Submission</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EAC00227-A37D-0E8C-0D96-5759E174A2D9}"/>
              </a:ext>
            </a:extLst>
          </p:cNvPr>
          <p:cNvSpPr>
            <a:spLocks noGrp="1"/>
          </p:cNvSpPr>
          <p:nvPr>
            <p:ph type="sldNum" sz="quarter" idx="4"/>
          </p:nvPr>
        </p:nvSpPr>
        <p:spPr/>
        <p:txBody>
          <a:bodyPr/>
          <a:lstStyle/>
          <a:p>
            <a:fld id="{69C126A4-BD19-47E2-8A0E-0DE1B9D8C925}" type="slidenum">
              <a:rPr lang="en-US" smtClean="0"/>
              <a:pPr/>
              <a:t>21</a:t>
            </a:fld>
            <a:endParaRPr lang="en-US"/>
          </a:p>
        </p:txBody>
      </p:sp>
      <p:sp>
        <p:nvSpPr>
          <p:cNvPr id="6" name="Content Placeholder 3">
            <a:extLst>
              <a:ext uri="{FF2B5EF4-FFF2-40B4-BE49-F238E27FC236}">
                <a16:creationId xmlns:a16="http://schemas.microsoft.com/office/drawing/2014/main" id="{C4E30A0C-FFA0-4261-1237-71223476248E}"/>
              </a:ext>
            </a:extLst>
          </p:cNvPr>
          <p:cNvSpPr txBox="1">
            <a:spLocks/>
          </p:cNvSpPr>
          <p:nvPr/>
        </p:nvSpPr>
        <p:spPr>
          <a:xfrm>
            <a:off x="458084" y="1466636"/>
            <a:ext cx="11275829" cy="4314732"/>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dirty="0">
                <a:solidFill>
                  <a:srgbClr val="1482C5"/>
                </a:solidFill>
                <a:latin typeface="Aptos" panose="020B0004020202020204" pitchFamily="34" charset="0"/>
              </a:rPr>
              <a:t>The </a:t>
            </a:r>
            <a:r>
              <a:rPr lang="en-US" dirty="0" err="1">
                <a:solidFill>
                  <a:srgbClr val="F47F42"/>
                </a:solidFill>
                <a:latin typeface="Aptos" panose="020B0004020202020204" pitchFamily="34" charset="0"/>
              </a:rPr>
              <a:t>OnRampsDualEnrollmentIndicator</a:t>
            </a:r>
            <a:r>
              <a:rPr lang="en-US" dirty="0">
                <a:solidFill>
                  <a:srgbClr val="1482C5"/>
                </a:solidFill>
                <a:latin typeface="Aptos" panose="020B0004020202020204" pitchFamily="34" charset="0"/>
              </a:rPr>
              <a:t> will be </a:t>
            </a:r>
            <a:r>
              <a:rPr lang="en-US" b="1" dirty="0">
                <a:solidFill>
                  <a:srgbClr val="F47F42"/>
                </a:solidFill>
                <a:latin typeface="Aptos" panose="020B0004020202020204" pitchFamily="34" charset="0"/>
              </a:rPr>
              <a:t>added</a:t>
            </a:r>
            <a:r>
              <a:rPr lang="en-US" dirty="0">
                <a:solidFill>
                  <a:srgbClr val="1482C5"/>
                </a:solidFill>
                <a:latin typeface="Aptos" panose="020B0004020202020204" pitchFamily="34" charset="0"/>
              </a:rPr>
              <a:t> to the following </a:t>
            </a:r>
            <a:r>
              <a:rPr lang="en-US" dirty="0">
                <a:solidFill>
                  <a:srgbClr val="F47F42"/>
                </a:solidFill>
                <a:latin typeface="Aptos" panose="020B0004020202020204" pitchFamily="34" charset="0"/>
              </a:rPr>
              <a:t>PEIMS Summer Submission</a:t>
            </a:r>
            <a:r>
              <a:rPr lang="en-US" dirty="0">
                <a:solidFill>
                  <a:srgbClr val="1482C5"/>
                </a:solidFill>
                <a:latin typeface="Aptos" panose="020B0004020202020204" pitchFamily="34" charset="0"/>
              </a:rPr>
              <a:t> report:</a:t>
            </a:r>
            <a:endParaRPr lang="en-US" dirty="0">
              <a:solidFill>
                <a:srgbClr val="0D6CB9"/>
              </a:solidFill>
              <a:latin typeface="Aptos" panose="020B0004020202020204" pitchFamily="34" charset="0"/>
            </a:endParaRPr>
          </a:p>
          <a:p>
            <a:pPr>
              <a:lnSpc>
                <a:spcPct val="100000"/>
              </a:lnSpc>
              <a:spcBef>
                <a:spcPts val="0"/>
              </a:spcBef>
              <a:buClr>
                <a:srgbClr val="F47F42"/>
              </a:buClr>
            </a:pPr>
            <a:r>
              <a:rPr lang="en-US" dirty="0">
                <a:solidFill>
                  <a:srgbClr val="1482C5"/>
                </a:solidFill>
                <a:latin typeface="Aptos" panose="020B0004020202020204" pitchFamily="34" charset="0"/>
              </a:rPr>
              <a:t>PDM3-133-002 – Students Completing Courses with Advanced/Dual Credit/Enrollment</a:t>
            </a:r>
          </a:p>
          <a:p>
            <a:pPr marL="0" indent="0">
              <a:lnSpc>
                <a:spcPct val="100000"/>
              </a:lnSpc>
              <a:spcBef>
                <a:spcPts val="0"/>
              </a:spcBef>
              <a:spcAft>
                <a:spcPts val="1200"/>
              </a:spcAft>
              <a:buClr>
                <a:srgbClr val="F16038"/>
              </a:buClr>
              <a:buNone/>
            </a:pPr>
            <a:r>
              <a:rPr lang="en-US" sz="1800" dirty="0">
                <a:solidFill>
                  <a:schemeClr val="tx1"/>
                </a:solidFill>
                <a:latin typeface="Aptos" panose="020B0004020202020204" pitchFamily="34" charset="0"/>
              </a:rPr>
              <a:t>This report summarizes the count of students completing courses that were eligible for dual credit or advanced technical credit.</a:t>
            </a:r>
          </a:p>
          <a:p>
            <a:pPr>
              <a:lnSpc>
                <a:spcPct val="100000"/>
              </a:lnSpc>
              <a:spcBef>
                <a:spcPts val="0"/>
              </a:spcBef>
              <a:buClr>
                <a:srgbClr val="F47F42"/>
              </a:buClr>
            </a:pPr>
            <a:r>
              <a:rPr lang="en-US" dirty="0">
                <a:solidFill>
                  <a:srgbClr val="1482C5"/>
                </a:solidFill>
                <a:latin typeface="Aptos" panose="020B0004020202020204" pitchFamily="34" charset="0"/>
              </a:rPr>
              <a:t>PDM3-230-001 – Data Element Summary Report</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summarizes all data reported for TSDS PEIMS.</a:t>
            </a:r>
            <a:endParaRPr lang="en-US" sz="1800" dirty="0">
              <a:solidFill>
                <a:srgbClr val="0D6CB9"/>
              </a:solidFill>
              <a:latin typeface="Aptos" panose="020B0004020202020204" pitchFamily="34" charset="0"/>
            </a:endParaRPr>
          </a:p>
          <a:p>
            <a:pPr marL="0" indent="0">
              <a:lnSpc>
                <a:spcPct val="100000"/>
              </a:lnSpc>
              <a:spcBef>
                <a:spcPts val="0"/>
              </a:spcBef>
              <a:spcAft>
                <a:spcPts val="1200"/>
              </a:spcAft>
              <a:buClr>
                <a:srgbClr val="F16038"/>
              </a:buClr>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235515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A535D-8BAF-0E45-1823-BEED2F8E1E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2761C6-7F1F-A7AC-4F43-A1380B5A0DAE}"/>
              </a:ext>
            </a:extLst>
          </p:cNvPr>
          <p:cNvSpPr>
            <a:spLocks noGrp="1"/>
          </p:cNvSpPr>
          <p:nvPr>
            <p:ph type="title"/>
          </p:nvPr>
        </p:nvSpPr>
        <p:spPr>
          <a:xfrm>
            <a:off x="535171" y="141941"/>
            <a:ext cx="11121657" cy="751350"/>
          </a:xfrm>
        </p:spPr>
        <p:txBody>
          <a:bodyPr>
            <a:normAutofit/>
          </a:bodyPr>
          <a:lstStyle/>
          <a:p>
            <a:r>
              <a:rPr lang="en-US" b="1" err="1">
                <a:solidFill>
                  <a:srgbClr val="1482C5"/>
                </a:solidFill>
                <a:latin typeface="Aptos" panose="020B0004020202020204" pitchFamily="34" charset="0"/>
                <a:cs typeface="Calibri"/>
              </a:rPr>
              <a:t>OnRamps</a:t>
            </a:r>
            <a:r>
              <a:rPr lang="en-US" b="1">
                <a:solidFill>
                  <a:srgbClr val="1482C5"/>
                </a:solidFill>
                <a:latin typeface="Aptos" panose="020B0004020202020204" pitchFamily="34" charset="0"/>
                <a:cs typeface="Calibri"/>
              </a:rPr>
              <a:t> Reports – Extended Year Submission</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CB1530FF-384A-D98D-F063-04EC98C24064}"/>
              </a:ext>
            </a:extLst>
          </p:cNvPr>
          <p:cNvSpPr>
            <a:spLocks noGrp="1"/>
          </p:cNvSpPr>
          <p:nvPr>
            <p:ph type="sldNum" sz="quarter" idx="4"/>
          </p:nvPr>
        </p:nvSpPr>
        <p:spPr/>
        <p:txBody>
          <a:bodyPr/>
          <a:lstStyle/>
          <a:p>
            <a:fld id="{69C126A4-BD19-47E2-8A0E-0DE1B9D8C925}" type="slidenum">
              <a:rPr lang="en-US" smtClean="0"/>
              <a:pPr/>
              <a:t>22</a:t>
            </a:fld>
            <a:endParaRPr lang="en-US"/>
          </a:p>
        </p:txBody>
      </p:sp>
      <p:sp>
        <p:nvSpPr>
          <p:cNvPr id="6" name="Content Placeholder 3">
            <a:extLst>
              <a:ext uri="{FF2B5EF4-FFF2-40B4-BE49-F238E27FC236}">
                <a16:creationId xmlns:a16="http://schemas.microsoft.com/office/drawing/2014/main" id="{E4A3B7F6-B002-5B9D-6BB4-A37A43396BC4}"/>
              </a:ext>
            </a:extLst>
          </p:cNvPr>
          <p:cNvSpPr txBox="1">
            <a:spLocks/>
          </p:cNvSpPr>
          <p:nvPr/>
        </p:nvSpPr>
        <p:spPr>
          <a:xfrm>
            <a:off x="458084" y="1240494"/>
            <a:ext cx="11275829" cy="32767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dirty="0">
                <a:solidFill>
                  <a:srgbClr val="1482C5"/>
                </a:solidFill>
                <a:latin typeface="Aptos" panose="020B0004020202020204" pitchFamily="34" charset="0"/>
              </a:rPr>
              <a:t>The </a:t>
            </a:r>
            <a:r>
              <a:rPr lang="en-US" dirty="0" err="1">
                <a:solidFill>
                  <a:srgbClr val="F47F42"/>
                </a:solidFill>
                <a:latin typeface="Aptos" panose="020B0004020202020204" pitchFamily="34" charset="0"/>
              </a:rPr>
              <a:t>OnRampsDualEnrollmentIndicator</a:t>
            </a:r>
            <a:r>
              <a:rPr lang="en-US" dirty="0">
                <a:solidFill>
                  <a:srgbClr val="1482C5"/>
                </a:solidFill>
                <a:latin typeface="Aptos" panose="020B0004020202020204" pitchFamily="34" charset="0"/>
              </a:rPr>
              <a:t> will be </a:t>
            </a:r>
            <a:r>
              <a:rPr lang="en-US" b="1" dirty="0">
                <a:solidFill>
                  <a:srgbClr val="F47F42"/>
                </a:solidFill>
                <a:latin typeface="Aptos" panose="020B0004020202020204" pitchFamily="34" charset="0"/>
              </a:rPr>
              <a:t>added</a:t>
            </a:r>
            <a:r>
              <a:rPr lang="en-US" dirty="0">
                <a:solidFill>
                  <a:srgbClr val="1482C5"/>
                </a:solidFill>
                <a:latin typeface="Aptos" panose="020B0004020202020204" pitchFamily="34" charset="0"/>
              </a:rPr>
              <a:t> to the following </a:t>
            </a:r>
            <a:r>
              <a:rPr lang="en-US" dirty="0">
                <a:solidFill>
                  <a:srgbClr val="F47F42"/>
                </a:solidFill>
                <a:latin typeface="Aptos" panose="020B0004020202020204" pitchFamily="34" charset="0"/>
              </a:rPr>
              <a:t>PEIMS Extended Year Submission</a:t>
            </a:r>
            <a:r>
              <a:rPr lang="en-US" dirty="0">
                <a:solidFill>
                  <a:srgbClr val="1482C5"/>
                </a:solidFill>
                <a:latin typeface="Aptos" panose="020B0004020202020204" pitchFamily="34" charset="0"/>
              </a:rPr>
              <a:t> reports:</a:t>
            </a:r>
            <a:endParaRPr lang="en-US" dirty="0">
              <a:solidFill>
                <a:srgbClr val="0D6CB9"/>
              </a:solidFill>
              <a:latin typeface="Aptos" panose="020B0004020202020204" pitchFamily="34" charset="0"/>
            </a:endParaRPr>
          </a:p>
          <a:p>
            <a:pPr>
              <a:lnSpc>
                <a:spcPct val="100000"/>
              </a:lnSpc>
              <a:spcBef>
                <a:spcPts val="0"/>
              </a:spcBef>
              <a:buClr>
                <a:srgbClr val="F47F42"/>
              </a:buClr>
            </a:pPr>
            <a:r>
              <a:rPr lang="en-US" dirty="0">
                <a:solidFill>
                  <a:srgbClr val="1482C5"/>
                </a:solidFill>
                <a:latin typeface="Aptos" panose="020B0004020202020204" pitchFamily="34" charset="0"/>
              </a:rPr>
              <a:t>PDM4-133-002 – Students Completing Courses with Dual Credit</a:t>
            </a:r>
          </a:p>
          <a:p>
            <a:pPr marL="0" indent="0">
              <a:lnSpc>
                <a:spcPct val="100000"/>
              </a:lnSpc>
              <a:spcBef>
                <a:spcPts val="0"/>
              </a:spcBef>
              <a:spcAft>
                <a:spcPts val="1200"/>
              </a:spcAft>
              <a:buClr>
                <a:srgbClr val="F16038"/>
              </a:buClr>
              <a:buNone/>
            </a:pPr>
            <a:r>
              <a:rPr lang="en-US" sz="1800" dirty="0">
                <a:solidFill>
                  <a:schemeClr val="tx1"/>
                </a:solidFill>
                <a:latin typeface="Aptos" panose="020B0004020202020204" pitchFamily="34" charset="0"/>
              </a:rPr>
              <a:t>This report summarizes the count of students completing courses that were eligible for dual credit.</a:t>
            </a:r>
          </a:p>
          <a:p>
            <a:pPr>
              <a:lnSpc>
                <a:spcPct val="100000"/>
              </a:lnSpc>
              <a:spcBef>
                <a:spcPts val="0"/>
              </a:spcBef>
              <a:buClr>
                <a:srgbClr val="F47F42"/>
              </a:buClr>
            </a:pPr>
            <a:r>
              <a:rPr lang="en-US" dirty="0">
                <a:solidFill>
                  <a:srgbClr val="1482C5"/>
                </a:solidFill>
                <a:latin typeface="Aptos" panose="020B0004020202020204" pitchFamily="34" charset="0"/>
              </a:rPr>
              <a:t>PDM4-230-001 – Data Element Summary Report</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summarizes all data reported for TSDS PEIMS.</a:t>
            </a:r>
            <a:endParaRPr lang="en-US" sz="1200" dirty="0">
              <a:solidFill>
                <a:srgbClr val="0D6CB9"/>
              </a:solidFill>
            </a:endParaRPr>
          </a:p>
        </p:txBody>
      </p:sp>
    </p:spTree>
    <p:extLst>
      <p:ext uri="{BB962C8B-B14F-4D97-AF65-F5344CB8AC3E}">
        <p14:creationId xmlns:p14="http://schemas.microsoft.com/office/powerpoint/2010/main" val="20669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14F0-033B-93C1-D41B-96B4B43760D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A45E8C98-4295-A79C-27EB-01157AEE1E04}"/>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dirty="0">
                <a:latin typeface="+mn-lt"/>
                <a:ea typeface="+mj-ea"/>
                <a:cs typeface="+mj-cs"/>
              </a:rPr>
              <a:t>TITLE</a:t>
            </a:r>
            <a:r>
              <a:rPr lang="en-US" sz="4800" b="1" kern="1200" baseline="0" dirty="0">
                <a:latin typeface="+mn-lt"/>
                <a:ea typeface="+mj-ea"/>
                <a:cs typeface="+mj-cs"/>
              </a:rPr>
              <a:t> SLIDE: Accelerated Instruction Changes</a:t>
            </a:r>
            <a:endParaRPr lang="en-US" sz="4800" b="1" kern="1200" dirty="0">
              <a:latin typeface="+mn-lt"/>
              <a:ea typeface="+mj-ea"/>
              <a:cs typeface="+mj-cs"/>
            </a:endParaRPr>
          </a:p>
        </p:txBody>
      </p:sp>
      <p:sp>
        <p:nvSpPr>
          <p:cNvPr id="12" name="Rectangle 11">
            <a:extLst>
              <a:ext uri="{FF2B5EF4-FFF2-40B4-BE49-F238E27FC236}">
                <a16:creationId xmlns:a16="http://schemas.microsoft.com/office/drawing/2014/main" id="{A0807C13-FC2E-4767-670F-36BB4CDF12EA}"/>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FCED6408-4115-451E-7B4E-B0D0F8BEBEFE}"/>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045A7B14-E9EB-A43C-9A97-0ED0013F95E7}"/>
              </a:ext>
            </a:extLst>
          </p:cNvPr>
          <p:cNvSpPr txBox="1"/>
          <p:nvPr/>
        </p:nvSpPr>
        <p:spPr>
          <a:xfrm>
            <a:off x="1369818" y="2542904"/>
            <a:ext cx="9452344" cy="1938992"/>
          </a:xfrm>
          <a:prstGeom prst="rect">
            <a:avLst/>
          </a:prstGeom>
          <a:noFill/>
        </p:spPr>
        <p:txBody>
          <a:bodyPr wrap="square" rtlCol="0">
            <a:spAutoFit/>
          </a:bodyPr>
          <a:lstStyle/>
          <a:p>
            <a:pPr algn="ctr"/>
            <a:r>
              <a:rPr lang="en-US" sz="6000" b="1" dirty="0">
                <a:solidFill>
                  <a:srgbClr val="F8F4E9"/>
                </a:solidFill>
                <a:latin typeface="Aptos" panose="020B0004020202020204" pitchFamily="34" charset="0"/>
              </a:rPr>
              <a:t>Accelerated Instruction Changes</a:t>
            </a:r>
          </a:p>
        </p:txBody>
      </p:sp>
      <p:sp>
        <p:nvSpPr>
          <p:cNvPr id="4" name="Slide Number Placeholder 3">
            <a:extLst>
              <a:ext uri="{FF2B5EF4-FFF2-40B4-BE49-F238E27FC236}">
                <a16:creationId xmlns:a16="http://schemas.microsoft.com/office/drawing/2014/main" id="{24BB7C8E-FC70-36F5-5135-959E0CFEB883}"/>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23</a:t>
            </a:fld>
            <a:endParaRPr lang="en-US"/>
          </a:p>
        </p:txBody>
      </p:sp>
    </p:spTree>
    <p:extLst>
      <p:ext uri="{BB962C8B-B14F-4D97-AF65-F5344CB8AC3E}">
        <p14:creationId xmlns:p14="http://schemas.microsoft.com/office/powerpoint/2010/main" val="3841674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3D92-2712-0F7A-3BD6-2056879C1C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DE6D56-D4DC-6F2B-4A9E-2CBE01D3D29D}"/>
              </a:ext>
            </a:extLst>
          </p:cNvPr>
          <p:cNvSpPr>
            <a:spLocks noGrp="1"/>
          </p:cNvSpPr>
          <p:nvPr>
            <p:ph type="title"/>
          </p:nvPr>
        </p:nvSpPr>
        <p:spPr>
          <a:xfrm>
            <a:off x="535171" y="141941"/>
            <a:ext cx="11121657" cy="751350"/>
          </a:xfrm>
        </p:spPr>
        <p:txBody>
          <a:bodyPr>
            <a:normAutofit/>
          </a:bodyPr>
          <a:lstStyle/>
          <a:p>
            <a:r>
              <a:rPr lang="en-US" b="1" dirty="0">
                <a:solidFill>
                  <a:srgbClr val="1482C5"/>
                </a:solidFill>
                <a:latin typeface="Aptos" panose="020B0004020202020204" pitchFamily="34" charset="0"/>
                <a:cs typeface="Calibri"/>
              </a:rPr>
              <a:t>Accelerated Instruction Background</a:t>
            </a:r>
            <a:endParaRPr lang="en-US" b="1" dirty="0">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4971B4C4-0F30-8FEF-4018-09D9F60FC3B4}"/>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In the 2024-2025 PEIMS Summer Submission, TEA will begin collecting data to identify the </a:t>
            </a:r>
            <a:r>
              <a:rPr lang="en-US" dirty="0">
                <a:solidFill>
                  <a:srgbClr val="F47F42"/>
                </a:solidFill>
                <a:latin typeface="Aptos" panose="020B0004020202020204" pitchFamily="34" charset="0"/>
              </a:rPr>
              <a:t>accelerated instruction </a:t>
            </a:r>
            <a:r>
              <a:rPr lang="en-US" dirty="0">
                <a:solidFill>
                  <a:srgbClr val="1482C5"/>
                </a:solidFill>
                <a:latin typeface="Aptos" panose="020B0004020202020204" pitchFamily="34" charset="0"/>
              </a:rPr>
              <a:t>provided by an LEA to a particular student.</a:t>
            </a:r>
          </a:p>
          <a:p>
            <a:pPr>
              <a:buClr>
                <a:srgbClr val="F47F42"/>
              </a:buClr>
            </a:pPr>
            <a:r>
              <a:rPr lang="en-US" dirty="0">
                <a:solidFill>
                  <a:srgbClr val="1482C5"/>
                </a:solidFill>
                <a:latin typeface="Aptos" panose="020B0004020202020204" pitchFamily="34" charset="0"/>
              </a:rPr>
              <a:t>Texas Administrative Code, Section 104.1001, was adopted, which approved </a:t>
            </a:r>
            <a:r>
              <a:rPr lang="en-US" dirty="0">
                <a:solidFill>
                  <a:srgbClr val="F47F42"/>
                </a:solidFill>
                <a:latin typeface="Aptos" panose="020B0004020202020204" pitchFamily="34" charset="0"/>
              </a:rPr>
              <a:t>Ratio Waiver List </a:t>
            </a:r>
            <a:r>
              <a:rPr lang="en-US" dirty="0">
                <a:solidFill>
                  <a:srgbClr val="1482C5"/>
                </a:solidFill>
                <a:latin typeface="Aptos" panose="020B0004020202020204" pitchFamily="34" charset="0"/>
              </a:rPr>
              <a:t>(</a:t>
            </a:r>
            <a:r>
              <a:rPr lang="en-US" dirty="0">
                <a:solidFill>
                  <a:srgbClr val="F47F42"/>
                </a:solidFill>
                <a:latin typeface="Aptos" panose="020B0004020202020204" pitchFamily="34" charset="0"/>
              </a:rPr>
              <a:t>RWL</a:t>
            </a:r>
            <a:r>
              <a:rPr lang="en-US" dirty="0">
                <a:solidFill>
                  <a:srgbClr val="1482C5"/>
                </a:solidFill>
                <a:latin typeface="Aptos" panose="020B0004020202020204" pitchFamily="34" charset="0"/>
              </a:rPr>
              <a:t>) products. These products use automated, computerized, or other augmented methods of instruction, which LEAs can use in place of some or all of the required individual or group instruction. </a:t>
            </a:r>
          </a:p>
          <a:p>
            <a:pPr>
              <a:buClr>
                <a:srgbClr val="F47F42"/>
              </a:buClr>
            </a:pPr>
            <a:r>
              <a:rPr lang="en-US" dirty="0">
                <a:solidFill>
                  <a:srgbClr val="1482C5"/>
                </a:solidFill>
                <a:latin typeface="Aptos" panose="020B0004020202020204" pitchFamily="34" charset="0"/>
              </a:rPr>
              <a:t>The Texas Tutoring Supports Division has determined that it is necessary to know which students use a product from the </a:t>
            </a:r>
            <a:r>
              <a:rPr lang="en-US" dirty="0">
                <a:solidFill>
                  <a:srgbClr val="F47F42"/>
                </a:solidFill>
                <a:latin typeface="Aptos" panose="020B0004020202020204" pitchFamily="34" charset="0"/>
              </a:rPr>
              <a:t>RWL</a:t>
            </a:r>
            <a:r>
              <a:rPr lang="en-US" dirty="0">
                <a:solidFill>
                  <a:srgbClr val="1482C5"/>
                </a:solidFill>
                <a:latin typeface="Aptos" panose="020B0004020202020204" pitchFamily="34" charset="0"/>
              </a:rPr>
              <a:t> for their accelerated instruction.</a:t>
            </a:r>
          </a:p>
        </p:txBody>
      </p:sp>
      <p:sp>
        <p:nvSpPr>
          <p:cNvPr id="4" name="Slide Number Placeholder 3">
            <a:extLst>
              <a:ext uri="{FF2B5EF4-FFF2-40B4-BE49-F238E27FC236}">
                <a16:creationId xmlns:a16="http://schemas.microsoft.com/office/drawing/2014/main" id="{ED84AF65-FC38-3D55-EB90-1F49CA56BE9C}"/>
              </a:ext>
            </a:extLst>
          </p:cNvPr>
          <p:cNvSpPr>
            <a:spLocks noGrp="1"/>
          </p:cNvSpPr>
          <p:nvPr>
            <p:ph type="sldNum" sz="quarter" idx="4"/>
          </p:nvPr>
        </p:nvSpPr>
        <p:spPr/>
        <p:txBody>
          <a:bodyPr/>
          <a:lstStyle/>
          <a:p>
            <a:fld id="{69C126A4-BD19-47E2-8A0E-0DE1B9D8C925}" type="slidenum">
              <a:rPr lang="en-US" smtClean="0"/>
              <a:pPr/>
              <a:t>24</a:t>
            </a:fld>
            <a:endParaRPr lang="en-US"/>
          </a:p>
        </p:txBody>
      </p:sp>
    </p:spTree>
    <p:extLst>
      <p:ext uri="{BB962C8B-B14F-4D97-AF65-F5344CB8AC3E}">
        <p14:creationId xmlns:p14="http://schemas.microsoft.com/office/powerpoint/2010/main" val="1201315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DC4C-FF0A-0419-972A-69FBC7FAC7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F5DA0B-B86B-3608-FDDD-789DA40B22BB}"/>
              </a:ext>
            </a:extLst>
          </p:cNvPr>
          <p:cNvSpPr>
            <a:spLocks noGrp="1"/>
          </p:cNvSpPr>
          <p:nvPr>
            <p:ph type="title"/>
          </p:nvPr>
        </p:nvSpPr>
        <p:spPr>
          <a:xfrm>
            <a:off x="535171" y="141941"/>
            <a:ext cx="11121657" cy="751350"/>
          </a:xfrm>
        </p:spPr>
        <p:txBody>
          <a:bodyPr>
            <a:normAutofit/>
          </a:bodyPr>
          <a:lstStyle/>
          <a:p>
            <a:r>
              <a:rPr lang="en-US" b="1" dirty="0">
                <a:solidFill>
                  <a:srgbClr val="1482C5"/>
                </a:solidFill>
                <a:latin typeface="Aptos" panose="020B0004020202020204" pitchFamily="34" charset="0"/>
              </a:rPr>
              <a:t>AcceleratedInstructionSet Common Type</a:t>
            </a:r>
          </a:p>
        </p:txBody>
      </p:sp>
      <p:sp>
        <p:nvSpPr>
          <p:cNvPr id="2" name="Content Placeholder 3">
            <a:extLst>
              <a:ext uri="{FF2B5EF4-FFF2-40B4-BE49-F238E27FC236}">
                <a16:creationId xmlns:a16="http://schemas.microsoft.com/office/drawing/2014/main" id="{5B2718F0-E8B0-8F95-E929-56D431A620C4}"/>
              </a:ext>
            </a:extLst>
          </p:cNvPr>
          <p:cNvSpPr txBox="1">
            <a:spLocks/>
          </p:cNvSpPr>
          <p:nvPr/>
        </p:nvSpPr>
        <p:spPr>
          <a:xfrm>
            <a:off x="535170" y="1142839"/>
            <a:ext cx="11275829" cy="14118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sz="2400" dirty="0">
                <a:solidFill>
                  <a:srgbClr val="1482C5"/>
                </a:solidFill>
                <a:latin typeface="Aptos" panose="020B0004020202020204" pitchFamily="34" charset="0"/>
              </a:rPr>
              <a:t>One new data element, </a:t>
            </a:r>
            <a:r>
              <a:rPr lang="en-US" sz="2400" dirty="0" err="1">
                <a:solidFill>
                  <a:srgbClr val="F47F42"/>
                </a:solidFill>
                <a:latin typeface="Aptos" panose="020B0004020202020204" pitchFamily="34" charset="0"/>
              </a:rPr>
              <a:t>RatioWaiverListProductUsed</a:t>
            </a:r>
            <a:r>
              <a:rPr lang="en-US" sz="2400" dirty="0">
                <a:solidFill>
                  <a:srgbClr val="1482C5"/>
                </a:solidFill>
                <a:latin typeface="Aptos" panose="020B0004020202020204" pitchFamily="34" charset="0"/>
              </a:rPr>
              <a:t> (E3121), will be added to the </a:t>
            </a:r>
            <a:r>
              <a:rPr lang="en-US" sz="2400" dirty="0">
                <a:solidFill>
                  <a:srgbClr val="F47F42"/>
                </a:solidFill>
                <a:latin typeface="Aptos" panose="020B0004020202020204" pitchFamily="34" charset="0"/>
              </a:rPr>
              <a:t>AcceleratedInstructionSet</a:t>
            </a:r>
            <a:r>
              <a:rPr lang="en-US" sz="2400" dirty="0">
                <a:solidFill>
                  <a:srgbClr val="1482C5"/>
                </a:solidFill>
                <a:latin typeface="Aptos" panose="020B0004020202020204" pitchFamily="34" charset="0"/>
              </a:rPr>
              <a:t> common type in the </a:t>
            </a:r>
            <a:r>
              <a:rPr lang="en-US" sz="2400" dirty="0">
                <a:solidFill>
                  <a:srgbClr val="F47F42"/>
                </a:solidFill>
                <a:latin typeface="Aptos" panose="020B0004020202020204" pitchFamily="34" charset="0"/>
              </a:rPr>
              <a:t>StudentEducationOrganizationAssociation</a:t>
            </a:r>
            <a:r>
              <a:rPr lang="en-US" sz="2400" dirty="0">
                <a:solidFill>
                  <a:srgbClr val="1482C5"/>
                </a:solidFill>
                <a:latin typeface="Aptos" panose="020B0004020202020204" pitchFamily="34" charset="0"/>
              </a:rPr>
              <a:t> Entity and collected beginning in the </a:t>
            </a:r>
            <a:r>
              <a:rPr lang="en-US" sz="2400" dirty="0">
                <a:solidFill>
                  <a:srgbClr val="F47F42"/>
                </a:solidFill>
                <a:latin typeface="Aptos" panose="020B0004020202020204" pitchFamily="34" charset="0"/>
              </a:rPr>
              <a:t>2025-2026</a:t>
            </a:r>
            <a:r>
              <a:rPr lang="en-US" sz="2400" dirty="0">
                <a:solidFill>
                  <a:srgbClr val="1482C5"/>
                </a:solidFill>
                <a:latin typeface="Aptos" panose="020B0004020202020204" pitchFamily="34" charset="0"/>
              </a:rPr>
              <a:t> PEIMS Summer Submission.</a:t>
            </a:r>
          </a:p>
          <a:p>
            <a:pPr marL="0" indent="0">
              <a:buFont typeface="Wingdings" panose="05000000000000000000" pitchFamily="2" charset="2"/>
              <a:buNone/>
            </a:pPr>
            <a:endParaRPr lang="en-US" sz="2400" dirty="0">
              <a:solidFill>
                <a:srgbClr val="1482C5"/>
              </a:solidFill>
              <a:latin typeface="Aptos" panose="020B0004020202020204" pitchFamily="34" charset="0"/>
            </a:endParaRPr>
          </a:p>
        </p:txBody>
      </p:sp>
      <p:pic>
        <p:nvPicPr>
          <p:cNvPr id="10" name="Picture 9" descr="Screenshot of the accelerated instruction set common type.">
            <a:extLst>
              <a:ext uri="{FF2B5EF4-FFF2-40B4-BE49-F238E27FC236}">
                <a16:creationId xmlns:a16="http://schemas.microsoft.com/office/drawing/2014/main" id="{8BBCF4C2-68E3-C4B7-CE9B-3922AF3C2308}"/>
              </a:ext>
            </a:extLst>
          </p:cNvPr>
          <p:cNvPicPr>
            <a:picLocks noChangeAspect="1"/>
          </p:cNvPicPr>
          <p:nvPr/>
        </p:nvPicPr>
        <p:blipFill>
          <a:blip r:embed="rId2"/>
          <a:stretch>
            <a:fillRect/>
          </a:stretch>
        </p:blipFill>
        <p:spPr>
          <a:xfrm>
            <a:off x="1398059" y="2899942"/>
            <a:ext cx="9395881" cy="2357858"/>
          </a:xfrm>
          <a:prstGeom prst="rect">
            <a:avLst/>
          </a:prstGeom>
        </p:spPr>
      </p:pic>
      <p:sp>
        <p:nvSpPr>
          <p:cNvPr id="4" name="Slide Number Placeholder 3">
            <a:extLst>
              <a:ext uri="{FF2B5EF4-FFF2-40B4-BE49-F238E27FC236}">
                <a16:creationId xmlns:a16="http://schemas.microsoft.com/office/drawing/2014/main" id="{9EA1F3D1-BAA6-7AEB-DA50-3BB042FCD095}"/>
              </a:ext>
            </a:extLst>
          </p:cNvPr>
          <p:cNvSpPr>
            <a:spLocks noGrp="1"/>
          </p:cNvSpPr>
          <p:nvPr>
            <p:ph type="sldNum" sz="quarter" idx="4"/>
          </p:nvPr>
        </p:nvSpPr>
        <p:spPr/>
        <p:txBody>
          <a:bodyPr/>
          <a:lstStyle/>
          <a:p>
            <a:fld id="{69C126A4-BD19-47E2-8A0E-0DE1B9D8C925}" type="slidenum">
              <a:rPr lang="en-US" smtClean="0"/>
              <a:pPr/>
              <a:t>25</a:t>
            </a:fld>
            <a:endParaRPr lang="en-US"/>
          </a:p>
        </p:txBody>
      </p:sp>
    </p:spTree>
    <p:extLst>
      <p:ext uri="{BB962C8B-B14F-4D97-AF65-F5344CB8AC3E}">
        <p14:creationId xmlns:p14="http://schemas.microsoft.com/office/powerpoint/2010/main" val="2087284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02DD-1216-858A-0A6E-5BBAE9E398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73674D-3384-2A09-DA3B-311026465909}"/>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RatioWaiverListProductUsed</a:t>
            </a:r>
            <a:r>
              <a:rPr lang="en-US" b="1" dirty="0">
                <a:solidFill>
                  <a:srgbClr val="1482C5"/>
                </a:solidFill>
                <a:latin typeface="Aptos" panose="020B0004020202020204" pitchFamily="34" charset="0"/>
                <a:cs typeface="Calibri"/>
              </a:rPr>
              <a:t> Data Element</a:t>
            </a:r>
            <a:endParaRPr lang="en-US" b="1" dirty="0">
              <a:solidFill>
                <a:srgbClr val="1482C5"/>
              </a:solidFill>
              <a:latin typeface="Aptos" panose="020B0004020202020204" pitchFamily="34" charset="0"/>
            </a:endParaRPr>
          </a:p>
        </p:txBody>
      </p:sp>
      <p:pic>
        <p:nvPicPr>
          <p:cNvPr id="8" name="Picture 7" descr="Screenshot of the ratio waiver list product used data element.">
            <a:extLst>
              <a:ext uri="{FF2B5EF4-FFF2-40B4-BE49-F238E27FC236}">
                <a16:creationId xmlns:a16="http://schemas.microsoft.com/office/drawing/2014/main" id="{6B470FB3-F413-C4AA-28FA-BDE30B9AB520}"/>
              </a:ext>
            </a:extLst>
          </p:cNvPr>
          <p:cNvPicPr>
            <a:picLocks noChangeAspect="1"/>
          </p:cNvPicPr>
          <p:nvPr/>
        </p:nvPicPr>
        <p:blipFill>
          <a:blip r:embed="rId2"/>
          <a:stretch>
            <a:fillRect/>
          </a:stretch>
        </p:blipFill>
        <p:spPr>
          <a:xfrm>
            <a:off x="2835607" y="1298448"/>
            <a:ext cx="6520783" cy="4261104"/>
          </a:xfrm>
          <a:prstGeom prst="rect">
            <a:avLst/>
          </a:prstGeom>
        </p:spPr>
      </p:pic>
      <p:sp>
        <p:nvSpPr>
          <p:cNvPr id="4" name="Slide Number Placeholder 3">
            <a:extLst>
              <a:ext uri="{FF2B5EF4-FFF2-40B4-BE49-F238E27FC236}">
                <a16:creationId xmlns:a16="http://schemas.microsoft.com/office/drawing/2014/main" id="{0EDD9C6B-8A28-AE9B-9D37-9FFD6DA623A3}"/>
              </a:ext>
            </a:extLst>
          </p:cNvPr>
          <p:cNvSpPr>
            <a:spLocks noGrp="1"/>
          </p:cNvSpPr>
          <p:nvPr>
            <p:ph type="sldNum" sz="quarter" idx="4"/>
          </p:nvPr>
        </p:nvSpPr>
        <p:spPr/>
        <p:txBody>
          <a:bodyPr/>
          <a:lstStyle/>
          <a:p>
            <a:fld id="{69C126A4-BD19-47E2-8A0E-0DE1B9D8C925}" type="slidenum">
              <a:rPr lang="en-US" smtClean="0"/>
              <a:pPr/>
              <a:t>26</a:t>
            </a:fld>
            <a:endParaRPr lang="en-US"/>
          </a:p>
        </p:txBody>
      </p:sp>
    </p:spTree>
    <p:extLst>
      <p:ext uri="{BB962C8B-B14F-4D97-AF65-F5344CB8AC3E}">
        <p14:creationId xmlns:p14="http://schemas.microsoft.com/office/powerpoint/2010/main" val="154966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69B3F-55B5-C7D7-6542-11226E021F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D7034E-6B46-5988-6361-9A41F929EB75}"/>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RatioWaiverListProductUsed</a:t>
            </a:r>
            <a:r>
              <a:rPr lang="en-US" b="1" dirty="0">
                <a:solidFill>
                  <a:srgbClr val="1482C5"/>
                </a:solidFill>
                <a:latin typeface="Aptos" panose="020B0004020202020204" pitchFamily="34" charset="0"/>
                <a:cs typeface="Calibri"/>
              </a:rPr>
              <a:t> Data Validation</a:t>
            </a:r>
            <a:endParaRPr lang="en-US" b="1" dirty="0">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34D6A2DB-DCE0-9520-856F-3C865B220A0C}"/>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a:t>
            </a:r>
            <a:r>
              <a:rPr lang="en-US" dirty="0">
                <a:solidFill>
                  <a:srgbClr val="F47F42"/>
                </a:solidFill>
                <a:latin typeface="Aptos" panose="020B0004020202020204" pitchFamily="34" charset="0"/>
              </a:rPr>
              <a:t>PEIMS Summer Submission </a:t>
            </a:r>
            <a:r>
              <a:rPr lang="en-US" dirty="0">
                <a:solidFill>
                  <a:srgbClr val="1482C5"/>
                </a:solidFill>
                <a:latin typeface="Aptos" panose="020B0004020202020204" pitchFamily="34" charset="0"/>
              </a:rPr>
              <a:t>data validations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pic>
        <p:nvPicPr>
          <p:cNvPr id="7" name="Picture 6" descr="Screenshot of rules that will be revised.">
            <a:extLst>
              <a:ext uri="{FF2B5EF4-FFF2-40B4-BE49-F238E27FC236}">
                <a16:creationId xmlns:a16="http://schemas.microsoft.com/office/drawing/2014/main" id="{61FB8D58-BAD1-5727-084E-1FF3EDBC8548}"/>
              </a:ext>
            </a:extLst>
          </p:cNvPr>
          <p:cNvPicPr>
            <a:picLocks noChangeAspect="1"/>
          </p:cNvPicPr>
          <p:nvPr/>
        </p:nvPicPr>
        <p:blipFill>
          <a:blip r:embed="rId2"/>
          <a:stretch>
            <a:fillRect/>
          </a:stretch>
        </p:blipFill>
        <p:spPr>
          <a:xfrm>
            <a:off x="1844293" y="2187575"/>
            <a:ext cx="8503414" cy="3270545"/>
          </a:xfrm>
          <a:prstGeom prst="rect">
            <a:avLst/>
          </a:prstGeom>
        </p:spPr>
      </p:pic>
      <p:sp>
        <p:nvSpPr>
          <p:cNvPr id="4" name="Slide Number Placeholder 3">
            <a:extLst>
              <a:ext uri="{FF2B5EF4-FFF2-40B4-BE49-F238E27FC236}">
                <a16:creationId xmlns:a16="http://schemas.microsoft.com/office/drawing/2014/main" id="{62D52368-CF91-AE53-C94A-F955835B406A}"/>
              </a:ext>
            </a:extLst>
          </p:cNvPr>
          <p:cNvSpPr>
            <a:spLocks noGrp="1"/>
          </p:cNvSpPr>
          <p:nvPr>
            <p:ph type="sldNum" sz="quarter" idx="4"/>
          </p:nvPr>
        </p:nvSpPr>
        <p:spPr/>
        <p:txBody>
          <a:bodyPr/>
          <a:lstStyle/>
          <a:p>
            <a:fld id="{69C126A4-BD19-47E2-8A0E-0DE1B9D8C925}" type="slidenum">
              <a:rPr lang="en-US" smtClean="0"/>
              <a:pPr/>
              <a:t>27</a:t>
            </a:fld>
            <a:endParaRPr lang="en-US"/>
          </a:p>
        </p:txBody>
      </p:sp>
    </p:spTree>
    <p:extLst>
      <p:ext uri="{BB962C8B-B14F-4D97-AF65-F5344CB8AC3E}">
        <p14:creationId xmlns:p14="http://schemas.microsoft.com/office/powerpoint/2010/main" val="2595347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1DA87-670D-F68C-B1CF-5F98F5C97B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CCA637-3414-E696-B3FA-59DD1D820E84}"/>
              </a:ext>
            </a:extLst>
          </p:cNvPr>
          <p:cNvSpPr>
            <a:spLocks noGrp="1"/>
          </p:cNvSpPr>
          <p:nvPr>
            <p:ph type="title"/>
          </p:nvPr>
        </p:nvSpPr>
        <p:spPr>
          <a:xfrm>
            <a:off x="535171" y="141941"/>
            <a:ext cx="11121657" cy="751350"/>
          </a:xfrm>
        </p:spPr>
        <p:txBody>
          <a:bodyPr>
            <a:normAutofit/>
          </a:bodyPr>
          <a:lstStyle/>
          <a:p>
            <a:r>
              <a:rPr lang="en-US" b="1" dirty="0">
                <a:solidFill>
                  <a:srgbClr val="1482C5"/>
                </a:solidFill>
                <a:latin typeface="Aptos" panose="020B0004020202020204" pitchFamily="34" charset="0"/>
                <a:cs typeface="Calibri"/>
              </a:rPr>
              <a:t>Accelerated Instruction Report</a:t>
            </a:r>
            <a:endParaRPr lang="en-US" b="1"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176DE857-A879-0771-BC83-5E436E066C79}"/>
              </a:ext>
            </a:extLst>
          </p:cNvPr>
          <p:cNvSpPr>
            <a:spLocks noGrp="1"/>
          </p:cNvSpPr>
          <p:nvPr>
            <p:ph type="sldNum" sz="quarter" idx="4"/>
          </p:nvPr>
        </p:nvSpPr>
        <p:spPr/>
        <p:txBody>
          <a:bodyPr/>
          <a:lstStyle/>
          <a:p>
            <a:fld id="{69C126A4-BD19-47E2-8A0E-0DE1B9D8C925}" type="slidenum">
              <a:rPr lang="en-US" smtClean="0"/>
              <a:pPr/>
              <a:t>28</a:t>
            </a:fld>
            <a:endParaRPr lang="en-US"/>
          </a:p>
        </p:txBody>
      </p:sp>
      <p:sp>
        <p:nvSpPr>
          <p:cNvPr id="2" name="Content Placeholder 3">
            <a:extLst>
              <a:ext uri="{FF2B5EF4-FFF2-40B4-BE49-F238E27FC236}">
                <a16:creationId xmlns:a16="http://schemas.microsoft.com/office/drawing/2014/main" id="{B8FA2E0D-B4B3-11A3-9799-8F7108E7EF7A}"/>
              </a:ext>
            </a:extLst>
          </p:cNvPr>
          <p:cNvSpPr txBox="1">
            <a:spLocks/>
          </p:cNvSpPr>
          <p:nvPr/>
        </p:nvSpPr>
        <p:spPr>
          <a:xfrm>
            <a:off x="458084" y="1328984"/>
            <a:ext cx="11275829" cy="468835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dirty="0">
                <a:solidFill>
                  <a:srgbClr val="1482C5"/>
                </a:solidFill>
                <a:latin typeface="Aptos" panose="020B0004020202020204" pitchFamily="34" charset="0"/>
              </a:rPr>
              <a:t>The </a:t>
            </a:r>
            <a:r>
              <a:rPr lang="en-US" sz="2800" dirty="0" err="1">
                <a:solidFill>
                  <a:srgbClr val="F47F42"/>
                </a:solidFill>
                <a:latin typeface="Aptos" panose="020B0004020202020204" pitchFamily="34" charset="0"/>
              </a:rPr>
              <a:t>RatioWaiverListProductUsed</a:t>
            </a:r>
            <a:r>
              <a:rPr lang="en-US" dirty="0">
                <a:solidFill>
                  <a:srgbClr val="1482C5"/>
                </a:solidFill>
                <a:latin typeface="Aptos" panose="020B0004020202020204" pitchFamily="34" charset="0"/>
              </a:rPr>
              <a:t> data element will be </a:t>
            </a:r>
            <a:r>
              <a:rPr lang="en-US" b="1" dirty="0">
                <a:solidFill>
                  <a:srgbClr val="F47F42"/>
                </a:solidFill>
                <a:latin typeface="Aptos" panose="020B0004020202020204" pitchFamily="34" charset="0"/>
              </a:rPr>
              <a:t>added</a:t>
            </a:r>
            <a:r>
              <a:rPr lang="en-US" dirty="0">
                <a:solidFill>
                  <a:srgbClr val="1482C5"/>
                </a:solidFill>
                <a:latin typeface="Aptos" panose="020B0004020202020204" pitchFamily="34" charset="0"/>
              </a:rPr>
              <a:t> to the following </a:t>
            </a:r>
            <a:r>
              <a:rPr lang="en-US" dirty="0">
                <a:solidFill>
                  <a:srgbClr val="F47F42"/>
                </a:solidFill>
                <a:latin typeface="Aptos" panose="020B0004020202020204" pitchFamily="34" charset="0"/>
              </a:rPr>
              <a:t>PEIMS Summer Submission</a:t>
            </a:r>
            <a:r>
              <a:rPr lang="en-US" dirty="0">
                <a:solidFill>
                  <a:srgbClr val="1482C5"/>
                </a:solidFill>
                <a:latin typeface="Aptos" panose="020B0004020202020204" pitchFamily="34" charset="0"/>
              </a:rPr>
              <a:t> reports:</a:t>
            </a:r>
            <a:endParaRPr lang="en-US" dirty="0">
              <a:solidFill>
                <a:srgbClr val="0D6CB9"/>
              </a:solidFill>
              <a:latin typeface="Aptos" panose="020B0004020202020204" pitchFamily="34" charset="0"/>
            </a:endParaRPr>
          </a:p>
          <a:p>
            <a:pPr>
              <a:lnSpc>
                <a:spcPct val="100000"/>
              </a:lnSpc>
              <a:spcBef>
                <a:spcPts val="0"/>
              </a:spcBef>
              <a:buClr>
                <a:srgbClr val="F47F42"/>
              </a:buClr>
            </a:pPr>
            <a:r>
              <a:rPr lang="en-US" dirty="0">
                <a:solidFill>
                  <a:srgbClr val="1482C5"/>
                </a:solidFill>
                <a:latin typeface="Aptos" panose="020B0004020202020204" pitchFamily="34" charset="0"/>
              </a:rPr>
              <a:t>PDM3-120-025 – Accelerated Instruction Student Roster</a:t>
            </a:r>
          </a:p>
          <a:p>
            <a:pPr marL="0" indent="0">
              <a:lnSpc>
                <a:spcPct val="100000"/>
              </a:lnSpc>
              <a:spcBef>
                <a:spcPts val="0"/>
              </a:spcBef>
              <a:spcAft>
                <a:spcPts val="1200"/>
              </a:spcAft>
              <a:buClr>
                <a:srgbClr val="F16038"/>
              </a:buClr>
              <a:buNone/>
            </a:pPr>
            <a:r>
              <a:rPr lang="en-US" sz="1800" dirty="0">
                <a:solidFill>
                  <a:schemeClr val="tx1"/>
                </a:solidFill>
                <a:latin typeface="Aptos" panose="020B0004020202020204" pitchFamily="34" charset="0"/>
              </a:rPr>
              <a:t>This report will include students who have a student accelerated education plan and shall display the accelerated instruction subject, accelerated participation, assigned hours, completed hours, and difference reason hours for each subject submitted.</a:t>
            </a:r>
          </a:p>
          <a:p>
            <a:pPr>
              <a:lnSpc>
                <a:spcPct val="100000"/>
              </a:lnSpc>
              <a:spcBef>
                <a:spcPts val="0"/>
              </a:spcBef>
              <a:buClr>
                <a:srgbClr val="F47F42"/>
              </a:buClr>
            </a:pPr>
            <a:r>
              <a:rPr lang="en-US" dirty="0">
                <a:solidFill>
                  <a:srgbClr val="1482C5"/>
                </a:solidFill>
                <a:latin typeface="Aptos" panose="020B0004020202020204" pitchFamily="34" charset="0"/>
              </a:rPr>
              <a:t>PDM3-120-026 – Accelerated Instruction Summary Report</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summarizes the accelerated instruction totals by subject, participation, difference hours reason and grade.</a:t>
            </a:r>
          </a:p>
          <a:p>
            <a:pPr>
              <a:lnSpc>
                <a:spcPct val="100000"/>
              </a:lnSpc>
              <a:spcBef>
                <a:spcPts val="0"/>
              </a:spcBef>
              <a:buClr>
                <a:srgbClr val="F47F42"/>
              </a:buClr>
            </a:pPr>
            <a:r>
              <a:rPr lang="en-US" dirty="0">
                <a:solidFill>
                  <a:srgbClr val="1482C5"/>
                </a:solidFill>
                <a:latin typeface="Aptos" panose="020B0004020202020204" pitchFamily="34" charset="0"/>
              </a:rPr>
              <a:t>PDM3-230-001 – Data Element Summary Report</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summarizes all data reported for TSDS PEIMS.</a:t>
            </a:r>
            <a:endParaRPr lang="en-US" sz="1800" dirty="0">
              <a:solidFill>
                <a:srgbClr val="0D6CB9"/>
              </a:solidFill>
              <a:latin typeface="Aptos" panose="020B0004020202020204" pitchFamily="34" charset="0"/>
            </a:endParaRPr>
          </a:p>
          <a:p>
            <a:pPr marL="0" indent="0">
              <a:lnSpc>
                <a:spcPct val="100000"/>
              </a:lnSpc>
              <a:spcBef>
                <a:spcPts val="0"/>
              </a:spcBef>
              <a:spcAft>
                <a:spcPts val="1200"/>
              </a:spcAft>
              <a:buClr>
                <a:srgbClr val="F16038"/>
              </a:buClr>
              <a:buNone/>
            </a:pPr>
            <a:endParaRPr lang="en-US" sz="1200" dirty="0">
              <a:solidFill>
                <a:srgbClr val="0D6CB9"/>
              </a:solidFill>
            </a:endParaRPr>
          </a:p>
        </p:txBody>
      </p:sp>
    </p:spTree>
    <p:extLst>
      <p:ext uri="{BB962C8B-B14F-4D97-AF65-F5344CB8AC3E}">
        <p14:creationId xmlns:p14="http://schemas.microsoft.com/office/powerpoint/2010/main" val="74229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5BB2-6A56-0049-D705-85193C68F7EC}"/>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4A071CCE-28E4-881F-6E66-7F3C8F660BE8}"/>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Discipline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D4BA0AF9-01F6-1276-4682-16230AF35AD9}"/>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B10B6E90-C70A-A2CD-77C0-7E4742BA4642}"/>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80A0BF4A-041E-CAA2-DFE9-F8DC0BE0CA11}"/>
              </a:ext>
            </a:extLst>
          </p:cNvPr>
          <p:cNvSpPr txBox="1"/>
          <p:nvPr/>
        </p:nvSpPr>
        <p:spPr>
          <a:xfrm>
            <a:off x="1369818" y="2542904"/>
            <a:ext cx="9452344" cy="1015663"/>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Discipline Changes</a:t>
            </a:r>
          </a:p>
        </p:txBody>
      </p:sp>
      <p:sp>
        <p:nvSpPr>
          <p:cNvPr id="4" name="Slide Number Placeholder 3">
            <a:extLst>
              <a:ext uri="{FF2B5EF4-FFF2-40B4-BE49-F238E27FC236}">
                <a16:creationId xmlns:a16="http://schemas.microsoft.com/office/drawing/2014/main" id="{516699AD-690A-5D6A-84AA-3B81E1332E2F}"/>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29</a:t>
            </a:fld>
            <a:endParaRPr lang="en-US"/>
          </a:p>
        </p:txBody>
      </p:sp>
    </p:spTree>
    <p:extLst>
      <p:ext uri="{BB962C8B-B14F-4D97-AF65-F5344CB8AC3E}">
        <p14:creationId xmlns:p14="http://schemas.microsoft.com/office/powerpoint/2010/main" val="215832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4902-654D-EFA3-2CA3-4E19A831CF7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E45A87B5-2CC1-183C-84CD-4CBB62382761}"/>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Middle School Advanced Mathematics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DE68A5D-502A-7E7B-2612-5844954EC3D6}"/>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B7E86907-6106-BBF1-34CC-12F41B6ED06A}"/>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6148304D-7E14-7DF3-6C76-904425C02466}"/>
              </a:ext>
            </a:extLst>
          </p:cNvPr>
          <p:cNvSpPr txBox="1"/>
          <p:nvPr/>
        </p:nvSpPr>
        <p:spPr>
          <a:xfrm>
            <a:off x="1369818" y="2542904"/>
            <a:ext cx="9452344" cy="1938992"/>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Middle School Advanced Mathematics</a:t>
            </a:r>
          </a:p>
        </p:txBody>
      </p:sp>
      <p:sp>
        <p:nvSpPr>
          <p:cNvPr id="4" name="Slide Number Placeholder 3">
            <a:extLst>
              <a:ext uri="{FF2B5EF4-FFF2-40B4-BE49-F238E27FC236}">
                <a16:creationId xmlns:a16="http://schemas.microsoft.com/office/drawing/2014/main" id="{AD361A90-0F36-C091-1DF8-8A0E7CDD59FD}"/>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3</a:t>
            </a:fld>
            <a:endParaRPr lang="en-US"/>
          </a:p>
        </p:txBody>
      </p:sp>
    </p:spTree>
    <p:extLst>
      <p:ext uri="{BB962C8B-B14F-4D97-AF65-F5344CB8AC3E}">
        <p14:creationId xmlns:p14="http://schemas.microsoft.com/office/powerpoint/2010/main" val="3621723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5FDFA-0775-95B9-1285-FB4BD22987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293077-5111-45D2-EFB3-8A3559DF9CBF}"/>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Discipline Changes</a:t>
            </a:r>
            <a:endParaRPr lang="en-US" sz="4000"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2DA3087B-E31B-EBB8-62C8-1471951E1171}"/>
              </a:ext>
            </a:extLst>
          </p:cNvPr>
          <p:cNvSpPr txBox="1">
            <a:spLocks/>
          </p:cNvSpPr>
          <p:nvPr/>
        </p:nvSpPr>
        <p:spPr>
          <a:xfrm>
            <a:off x="535171" y="1510829"/>
            <a:ext cx="11275829" cy="223598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The Student Discipline Program Specialist audited all discipline-related data components and guidance in the Texas Education Data Standards (TEDS) and the Texas Records Exchange (TREx) Data Standards for accuracy and alignment with Chapter 37 of the Texas Education Code.</a:t>
            </a:r>
          </a:p>
          <a:p>
            <a:pPr>
              <a:buClr>
                <a:srgbClr val="F47F42"/>
              </a:buClr>
            </a:pPr>
            <a:r>
              <a:rPr lang="en-US" dirty="0">
                <a:solidFill>
                  <a:srgbClr val="1482C5"/>
                </a:solidFill>
                <a:latin typeface="Aptos" panose="020B0004020202020204" pitchFamily="34" charset="0"/>
              </a:rPr>
              <a:t>The changes on the following slides are the result of the audit.</a:t>
            </a:r>
          </a:p>
          <a:p>
            <a:pPr marL="0" indent="0">
              <a:buFont typeface="Wingdings" panose="05000000000000000000" pitchFamily="2" charset="2"/>
              <a:buNone/>
            </a:pP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C13E5140-AEE7-782B-D12C-5D6D82792428}"/>
              </a:ext>
            </a:extLst>
          </p:cNvPr>
          <p:cNvSpPr>
            <a:spLocks noGrp="1"/>
          </p:cNvSpPr>
          <p:nvPr>
            <p:ph type="sldNum" sz="quarter" idx="4"/>
          </p:nvPr>
        </p:nvSpPr>
        <p:spPr/>
        <p:txBody>
          <a:bodyPr/>
          <a:lstStyle/>
          <a:p>
            <a:fld id="{69C126A4-BD19-47E2-8A0E-0DE1B9D8C925}" type="slidenum">
              <a:rPr lang="en-US" smtClean="0"/>
              <a:pPr/>
              <a:t>30</a:t>
            </a:fld>
            <a:endParaRPr lang="en-US"/>
          </a:p>
        </p:txBody>
      </p:sp>
    </p:spTree>
    <p:extLst>
      <p:ext uri="{BB962C8B-B14F-4D97-AF65-F5344CB8AC3E}">
        <p14:creationId xmlns:p14="http://schemas.microsoft.com/office/powerpoint/2010/main" val="1332481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D7658-57E8-1794-73FC-539D454440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86FD02-4C92-B0A3-1C4A-41E7CE250040}"/>
              </a:ext>
            </a:extLst>
          </p:cNvPr>
          <p:cNvSpPr>
            <a:spLocks noGrp="1"/>
          </p:cNvSpPr>
          <p:nvPr>
            <p:ph type="title"/>
          </p:nvPr>
        </p:nvSpPr>
        <p:spPr>
          <a:xfrm>
            <a:off x="535171" y="153092"/>
            <a:ext cx="11121657" cy="751350"/>
          </a:xfrm>
        </p:spPr>
        <p:txBody>
          <a:bodyPr>
            <a:normAutofit/>
          </a:bodyPr>
          <a:lstStyle/>
          <a:p>
            <a:r>
              <a:rPr lang="en-US" sz="3500" b="1" err="1">
                <a:solidFill>
                  <a:srgbClr val="1482C5"/>
                </a:solidFill>
                <a:latin typeface="Aptos" panose="020B0004020202020204" pitchFamily="34" charset="0"/>
                <a:cs typeface="Calibri"/>
              </a:rPr>
              <a:t>IncidentLocation</a:t>
            </a:r>
            <a:r>
              <a:rPr lang="en-US" sz="3500" b="1">
                <a:solidFill>
                  <a:srgbClr val="1482C5"/>
                </a:solidFill>
                <a:latin typeface="Aptos" panose="020B0004020202020204" pitchFamily="34" charset="0"/>
                <a:cs typeface="Calibri"/>
              </a:rPr>
              <a:t> (E1083)</a:t>
            </a:r>
            <a:endParaRPr lang="en-US" sz="3500" b="1">
              <a:solidFill>
                <a:srgbClr val="1482C5"/>
              </a:solidFill>
              <a:latin typeface="Aptos" panose="020B0004020202020204" pitchFamily="34" charset="0"/>
            </a:endParaRPr>
          </a:p>
        </p:txBody>
      </p:sp>
      <p:pic>
        <p:nvPicPr>
          <p:cNvPr id="8" name="Picture 7" descr="Screenshot of incident location data element.">
            <a:extLst>
              <a:ext uri="{FF2B5EF4-FFF2-40B4-BE49-F238E27FC236}">
                <a16:creationId xmlns:a16="http://schemas.microsoft.com/office/drawing/2014/main" id="{3A3CCE75-01A3-3B98-96F6-A6C96C05C6EC}"/>
              </a:ext>
            </a:extLst>
          </p:cNvPr>
          <p:cNvPicPr>
            <a:picLocks noChangeAspect="1"/>
          </p:cNvPicPr>
          <p:nvPr/>
        </p:nvPicPr>
        <p:blipFill>
          <a:blip r:embed="rId2"/>
          <a:stretch>
            <a:fillRect/>
          </a:stretch>
        </p:blipFill>
        <p:spPr>
          <a:xfrm>
            <a:off x="535171" y="1070181"/>
            <a:ext cx="5081333" cy="4717638"/>
          </a:xfrm>
          <a:prstGeom prst="rect">
            <a:avLst/>
          </a:prstGeom>
        </p:spPr>
      </p:pic>
      <p:pic>
        <p:nvPicPr>
          <p:cNvPr id="5" name="Picture 4" descr="Incident location screenshot.">
            <a:extLst>
              <a:ext uri="{FF2B5EF4-FFF2-40B4-BE49-F238E27FC236}">
                <a16:creationId xmlns:a16="http://schemas.microsoft.com/office/drawing/2014/main" id="{91CC0CEF-E331-6782-2704-12AAE2D11F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30020" y="1438818"/>
            <a:ext cx="5791759" cy="3594599"/>
          </a:xfrm>
          <a:prstGeom prst="rect">
            <a:avLst/>
          </a:prstGeom>
        </p:spPr>
      </p:pic>
      <p:sp>
        <p:nvSpPr>
          <p:cNvPr id="4" name="Slide Number Placeholder 3">
            <a:extLst>
              <a:ext uri="{FF2B5EF4-FFF2-40B4-BE49-F238E27FC236}">
                <a16:creationId xmlns:a16="http://schemas.microsoft.com/office/drawing/2014/main" id="{91A78771-2E7F-1F3E-EA94-E1CC111FA760}"/>
              </a:ext>
            </a:extLst>
          </p:cNvPr>
          <p:cNvSpPr>
            <a:spLocks noGrp="1"/>
          </p:cNvSpPr>
          <p:nvPr>
            <p:ph type="sldNum" sz="quarter" idx="4"/>
          </p:nvPr>
        </p:nvSpPr>
        <p:spPr/>
        <p:txBody>
          <a:bodyPr/>
          <a:lstStyle/>
          <a:p>
            <a:fld id="{69C126A4-BD19-47E2-8A0E-0DE1B9D8C925}" type="slidenum">
              <a:rPr lang="en-US" smtClean="0"/>
              <a:pPr/>
              <a:t>31</a:t>
            </a:fld>
            <a:endParaRPr lang="en-US"/>
          </a:p>
        </p:txBody>
      </p:sp>
    </p:spTree>
    <p:extLst>
      <p:ext uri="{BB962C8B-B14F-4D97-AF65-F5344CB8AC3E}">
        <p14:creationId xmlns:p14="http://schemas.microsoft.com/office/powerpoint/2010/main" val="1878262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7F1CC-7E7B-89D0-8D84-5F3591AD19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85C0D0-0DFA-6366-9573-12BA0610237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BEHAVIOR-LOCATION-CODE (TE163)</a:t>
            </a:r>
            <a:endParaRPr lang="en-US" sz="4000" b="1">
              <a:solidFill>
                <a:srgbClr val="1482C5"/>
              </a:solidFill>
              <a:latin typeface="Aptos" panose="020B0004020202020204" pitchFamily="34" charset="0"/>
            </a:endParaRPr>
          </a:p>
        </p:txBody>
      </p:sp>
      <p:pic>
        <p:nvPicPr>
          <p:cNvPr id="7" name="Picture 6" descr="BEHAVIOR-LOCATION-CODE screenshot">
            <a:extLst>
              <a:ext uri="{FF2B5EF4-FFF2-40B4-BE49-F238E27FC236}">
                <a16:creationId xmlns:a16="http://schemas.microsoft.com/office/drawing/2014/main" id="{35B6E6D9-8647-1D2C-1AF5-B4D2AF78D2B3}"/>
              </a:ext>
            </a:extLst>
          </p:cNvPr>
          <p:cNvPicPr>
            <a:picLocks noChangeAspect="1"/>
          </p:cNvPicPr>
          <p:nvPr/>
        </p:nvPicPr>
        <p:blipFill>
          <a:blip r:embed="rId2"/>
          <a:srcRect b="604"/>
          <a:stretch/>
        </p:blipFill>
        <p:spPr>
          <a:xfrm>
            <a:off x="312964" y="1416050"/>
            <a:ext cx="5197929" cy="2810284"/>
          </a:xfrm>
          <a:prstGeom prst="rect">
            <a:avLst/>
          </a:prstGeom>
        </p:spPr>
      </p:pic>
      <p:pic>
        <p:nvPicPr>
          <p:cNvPr id="9" name="Picture 8" descr="BEHAVIOR-LOCATION-CODE table screenshot.">
            <a:extLst>
              <a:ext uri="{FF2B5EF4-FFF2-40B4-BE49-F238E27FC236}">
                <a16:creationId xmlns:a16="http://schemas.microsoft.com/office/drawing/2014/main" id="{EB3A4EA5-D810-28A7-465E-D62AF44E89BB}"/>
              </a:ext>
            </a:extLst>
          </p:cNvPr>
          <p:cNvPicPr>
            <a:picLocks noChangeAspect="1"/>
          </p:cNvPicPr>
          <p:nvPr/>
        </p:nvPicPr>
        <p:blipFill>
          <a:blip r:embed="rId3"/>
          <a:stretch>
            <a:fillRect/>
          </a:stretch>
        </p:blipFill>
        <p:spPr>
          <a:xfrm>
            <a:off x="5833155" y="1415597"/>
            <a:ext cx="5514975" cy="4171950"/>
          </a:xfrm>
          <a:prstGeom prst="rect">
            <a:avLst/>
          </a:prstGeom>
        </p:spPr>
      </p:pic>
      <p:sp>
        <p:nvSpPr>
          <p:cNvPr id="4" name="Slide Number Placeholder 3">
            <a:extLst>
              <a:ext uri="{FF2B5EF4-FFF2-40B4-BE49-F238E27FC236}">
                <a16:creationId xmlns:a16="http://schemas.microsoft.com/office/drawing/2014/main" id="{2C6CF6BB-78AD-9236-6866-660F8B25773B}"/>
              </a:ext>
            </a:extLst>
          </p:cNvPr>
          <p:cNvSpPr>
            <a:spLocks noGrp="1"/>
          </p:cNvSpPr>
          <p:nvPr>
            <p:ph type="sldNum" sz="quarter" idx="4"/>
          </p:nvPr>
        </p:nvSpPr>
        <p:spPr/>
        <p:txBody>
          <a:bodyPr/>
          <a:lstStyle/>
          <a:p>
            <a:fld id="{69C126A4-BD19-47E2-8A0E-0DE1B9D8C925}" type="slidenum">
              <a:rPr lang="en-US" smtClean="0"/>
              <a:pPr/>
              <a:t>32</a:t>
            </a:fld>
            <a:endParaRPr lang="en-US"/>
          </a:p>
        </p:txBody>
      </p:sp>
    </p:spTree>
    <p:extLst>
      <p:ext uri="{BB962C8B-B14F-4D97-AF65-F5344CB8AC3E}">
        <p14:creationId xmlns:p14="http://schemas.microsoft.com/office/powerpoint/2010/main" val="314054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63125-B050-B5D3-F869-AD233C424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6EC412-341E-05FC-C8D8-A2E2CC6F87F3}"/>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Behavior (C165)</a:t>
            </a:r>
            <a:endParaRPr lang="en-US" sz="4000" b="1">
              <a:solidFill>
                <a:srgbClr val="1482C5"/>
              </a:solidFill>
              <a:latin typeface="Aptos" panose="020B0004020202020204" pitchFamily="34" charset="0"/>
            </a:endParaRPr>
          </a:p>
        </p:txBody>
      </p:sp>
      <p:pic>
        <p:nvPicPr>
          <p:cNvPr id="6" name="Picture 5" descr="Behavior descriptor table screen shot.">
            <a:extLst>
              <a:ext uri="{FF2B5EF4-FFF2-40B4-BE49-F238E27FC236}">
                <a16:creationId xmlns:a16="http://schemas.microsoft.com/office/drawing/2014/main" id="{A86AE641-523F-969D-6EEA-7BC27309959C}"/>
              </a:ext>
            </a:extLst>
          </p:cNvPr>
          <p:cNvPicPr>
            <a:picLocks noChangeAspect="1"/>
          </p:cNvPicPr>
          <p:nvPr/>
        </p:nvPicPr>
        <p:blipFill>
          <a:blip r:embed="rId2"/>
          <a:stretch>
            <a:fillRect/>
          </a:stretch>
        </p:blipFill>
        <p:spPr>
          <a:xfrm>
            <a:off x="535171" y="1544310"/>
            <a:ext cx="5074710" cy="3769379"/>
          </a:xfrm>
          <a:prstGeom prst="rect">
            <a:avLst/>
          </a:prstGeom>
        </p:spPr>
      </p:pic>
      <p:pic>
        <p:nvPicPr>
          <p:cNvPr id="5" name="Picture 4" descr="Behavior descriptor table screen shot.">
            <a:extLst>
              <a:ext uri="{FF2B5EF4-FFF2-40B4-BE49-F238E27FC236}">
                <a16:creationId xmlns:a16="http://schemas.microsoft.com/office/drawing/2014/main" id="{3C1920A2-91C8-8D96-F65E-79FE7E793A30}"/>
              </a:ext>
            </a:extLst>
          </p:cNvPr>
          <p:cNvPicPr>
            <a:picLocks noChangeAspect="1"/>
          </p:cNvPicPr>
          <p:nvPr/>
        </p:nvPicPr>
        <p:blipFill>
          <a:blip r:embed="rId3"/>
          <a:stretch>
            <a:fillRect/>
          </a:stretch>
        </p:blipFill>
        <p:spPr>
          <a:xfrm>
            <a:off x="6556526" y="1544310"/>
            <a:ext cx="5100302" cy="3767328"/>
          </a:xfrm>
          <a:prstGeom prst="rect">
            <a:avLst/>
          </a:prstGeom>
        </p:spPr>
      </p:pic>
      <p:sp>
        <p:nvSpPr>
          <p:cNvPr id="4" name="Slide Number Placeholder 3">
            <a:extLst>
              <a:ext uri="{FF2B5EF4-FFF2-40B4-BE49-F238E27FC236}">
                <a16:creationId xmlns:a16="http://schemas.microsoft.com/office/drawing/2014/main" id="{48006187-7B15-DAD4-0833-F0BEA7DA99A2}"/>
              </a:ext>
            </a:extLst>
          </p:cNvPr>
          <p:cNvSpPr>
            <a:spLocks noGrp="1"/>
          </p:cNvSpPr>
          <p:nvPr>
            <p:ph type="sldNum" sz="quarter" idx="4"/>
          </p:nvPr>
        </p:nvSpPr>
        <p:spPr/>
        <p:txBody>
          <a:bodyPr/>
          <a:lstStyle/>
          <a:p>
            <a:fld id="{69C126A4-BD19-47E2-8A0E-0DE1B9D8C925}" type="slidenum">
              <a:rPr lang="en-US" smtClean="0"/>
              <a:pPr/>
              <a:t>33</a:t>
            </a:fld>
            <a:endParaRPr lang="en-US"/>
          </a:p>
        </p:txBody>
      </p:sp>
    </p:spTree>
    <p:extLst>
      <p:ext uri="{BB962C8B-B14F-4D97-AF65-F5344CB8AC3E}">
        <p14:creationId xmlns:p14="http://schemas.microsoft.com/office/powerpoint/2010/main" val="786056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B138-C2BB-D374-37C1-A5346347F5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B41B92-437F-1F10-52B6-7A4C8DE8DD96}"/>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Behavior (C165) </a:t>
            </a:r>
            <a:r>
              <a:rPr lang="en-US" b="1">
                <a:solidFill>
                  <a:schemeClr val="bg1"/>
                </a:solidFill>
                <a:latin typeface="Aptos" panose="020B0004020202020204" pitchFamily="34" charset="0"/>
                <a:cs typeface="Calibri"/>
              </a:rPr>
              <a:t>1</a:t>
            </a:r>
            <a:endParaRPr lang="en-US" sz="4000" b="1">
              <a:solidFill>
                <a:srgbClr val="1482C5"/>
              </a:solidFill>
              <a:latin typeface="Aptos" panose="020B0004020202020204" pitchFamily="34" charset="0"/>
            </a:endParaRPr>
          </a:p>
        </p:txBody>
      </p:sp>
      <p:pic>
        <p:nvPicPr>
          <p:cNvPr id="5" name="Picture 4" descr="Behavior descriptor table screenshot.">
            <a:extLst>
              <a:ext uri="{FF2B5EF4-FFF2-40B4-BE49-F238E27FC236}">
                <a16:creationId xmlns:a16="http://schemas.microsoft.com/office/drawing/2014/main" id="{A195925A-DD64-79DD-B95C-A34F6A4744B3}"/>
              </a:ext>
            </a:extLst>
          </p:cNvPr>
          <p:cNvPicPr>
            <a:picLocks noChangeAspect="1"/>
          </p:cNvPicPr>
          <p:nvPr/>
        </p:nvPicPr>
        <p:blipFill>
          <a:blip r:embed="rId2"/>
          <a:stretch>
            <a:fillRect/>
          </a:stretch>
        </p:blipFill>
        <p:spPr>
          <a:xfrm>
            <a:off x="610064" y="1545336"/>
            <a:ext cx="5135381" cy="3767328"/>
          </a:xfrm>
          <a:prstGeom prst="rect">
            <a:avLst/>
          </a:prstGeom>
        </p:spPr>
      </p:pic>
      <p:pic>
        <p:nvPicPr>
          <p:cNvPr id="7" name="Picture 6" descr="Behavior descriptor table screenshot.">
            <a:extLst>
              <a:ext uri="{FF2B5EF4-FFF2-40B4-BE49-F238E27FC236}">
                <a16:creationId xmlns:a16="http://schemas.microsoft.com/office/drawing/2014/main" id="{03A36F72-62DE-FBE6-947A-621F47DF2308}"/>
              </a:ext>
            </a:extLst>
          </p:cNvPr>
          <p:cNvPicPr>
            <a:picLocks noChangeAspect="1"/>
          </p:cNvPicPr>
          <p:nvPr/>
        </p:nvPicPr>
        <p:blipFill>
          <a:blip r:embed="rId3"/>
          <a:stretch>
            <a:fillRect/>
          </a:stretch>
        </p:blipFill>
        <p:spPr>
          <a:xfrm>
            <a:off x="6819477" y="1545336"/>
            <a:ext cx="5031566" cy="3767328"/>
          </a:xfrm>
          <a:prstGeom prst="rect">
            <a:avLst/>
          </a:prstGeom>
        </p:spPr>
      </p:pic>
      <p:sp>
        <p:nvSpPr>
          <p:cNvPr id="4" name="Slide Number Placeholder 3">
            <a:extLst>
              <a:ext uri="{FF2B5EF4-FFF2-40B4-BE49-F238E27FC236}">
                <a16:creationId xmlns:a16="http://schemas.microsoft.com/office/drawing/2014/main" id="{1A9555FC-ABA7-FD75-42BC-0DB60078401A}"/>
              </a:ext>
            </a:extLst>
          </p:cNvPr>
          <p:cNvSpPr>
            <a:spLocks noGrp="1"/>
          </p:cNvSpPr>
          <p:nvPr>
            <p:ph type="sldNum" sz="quarter" idx="4"/>
          </p:nvPr>
        </p:nvSpPr>
        <p:spPr/>
        <p:txBody>
          <a:bodyPr/>
          <a:lstStyle/>
          <a:p>
            <a:fld id="{69C126A4-BD19-47E2-8A0E-0DE1B9D8C925}" type="slidenum">
              <a:rPr lang="en-US" smtClean="0"/>
              <a:pPr/>
              <a:t>34</a:t>
            </a:fld>
            <a:endParaRPr lang="en-US"/>
          </a:p>
        </p:txBody>
      </p:sp>
    </p:spTree>
    <p:extLst>
      <p:ext uri="{BB962C8B-B14F-4D97-AF65-F5344CB8AC3E}">
        <p14:creationId xmlns:p14="http://schemas.microsoft.com/office/powerpoint/2010/main" val="1587128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62450-7E6B-FCAE-681F-F0AB3F73D1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37FFA2-16D8-1862-FCAC-A238E3FC7363}"/>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Behavior (C165) </a:t>
            </a:r>
            <a:r>
              <a:rPr lang="en-US">
                <a:solidFill>
                  <a:schemeClr val="bg1"/>
                </a:solidFill>
                <a:latin typeface="Aptos" panose="020B0004020202020204" pitchFamily="34" charset="0"/>
                <a:cs typeface="Calibri"/>
              </a:rPr>
              <a:t>2</a:t>
            </a:r>
            <a:endParaRPr lang="en-US" sz="4000" b="1">
              <a:solidFill>
                <a:srgbClr val="1482C5"/>
              </a:solidFill>
              <a:latin typeface="Aptos" panose="020B0004020202020204" pitchFamily="34" charset="0"/>
            </a:endParaRPr>
          </a:p>
        </p:txBody>
      </p:sp>
      <p:pic>
        <p:nvPicPr>
          <p:cNvPr id="6" name="Picture 5" descr="Behavior descriptor table screenshot.">
            <a:extLst>
              <a:ext uri="{FF2B5EF4-FFF2-40B4-BE49-F238E27FC236}">
                <a16:creationId xmlns:a16="http://schemas.microsoft.com/office/drawing/2014/main" id="{E4B6A0C8-1329-4C7D-E364-294178711A76}"/>
              </a:ext>
            </a:extLst>
          </p:cNvPr>
          <p:cNvPicPr>
            <a:picLocks noChangeAspect="1"/>
          </p:cNvPicPr>
          <p:nvPr/>
        </p:nvPicPr>
        <p:blipFill>
          <a:blip r:embed="rId2"/>
          <a:stretch>
            <a:fillRect/>
          </a:stretch>
        </p:blipFill>
        <p:spPr>
          <a:xfrm>
            <a:off x="407581" y="1545336"/>
            <a:ext cx="5348740" cy="3767328"/>
          </a:xfrm>
          <a:prstGeom prst="rect">
            <a:avLst/>
          </a:prstGeom>
        </p:spPr>
      </p:pic>
      <p:pic>
        <p:nvPicPr>
          <p:cNvPr id="5" name="Picture 4" descr="Behavior descriptor table screenshot.">
            <a:extLst>
              <a:ext uri="{FF2B5EF4-FFF2-40B4-BE49-F238E27FC236}">
                <a16:creationId xmlns:a16="http://schemas.microsoft.com/office/drawing/2014/main" id="{5A349DE0-ACFF-A21A-5F82-0F2346C24C06}"/>
              </a:ext>
            </a:extLst>
          </p:cNvPr>
          <p:cNvPicPr>
            <a:picLocks noChangeAspect="1"/>
          </p:cNvPicPr>
          <p:nvPr/>
        </p:nvPicPr>
        <p:blipFill>
          <a:blip r:embed="rId3"/>
          <a:stretch>
            <a:fillRect/>
          </a:stretch>
        </p:blipFill>
        <p:spPr>
          <a:xfrm>
            <a:off x="6095999" y="1800875"/>
            <a:ext cx="5868341" cy="3256250"/>
          </a:xfrm>
          <a:prstGeom prst="rect">
            <a:avLst/>
          </a:prstGeom>
        </p:spPr>
      </p:pic>
      <p:sp>
        <p:nvSpPr>
          <p:cNvPr id="4" name="Slide Number Placeholder 3">
            <a:extLst>
              <a:ext uri="{FF2B5EF4-FFF2-40B4-BE49-F238E27FC236}">
                <a16:creationId xmlns:a16="http://schemas.microsoft.com/office/drawing/2014/main" id="{B97BAEC8-7D67-9D7D-AA35-5DE781D53005}"/>
              </a:ext>
            </a:extLst>
          </p:cNvPr>
          <p:cNvSpPr>
            <a:spLocks noGrp="1"/>
          </p:cNvSpPr>
          <p:nvPr>
            <p:ph type="sldNum" sz="quarter" idx="4"/>
          </p:nvPr>
        </p:nvSpPr>
        <p:spPr/>
        <p:txBody>
          <a:bodyPr/>
          <a:lstStyle/>
          <a:p>
            <a:fld id="{69C126A4-BD19-47E2-8A0E-0DE1B9D8C925}" type="slidenum">
              <a:rPr lang="en-US" smtClean="0"/>
              <a:pPr/>
              <a:t>35</a:t>
            </a:fld>
            <a:endParaRPr lang="en-US"/>
          </a:p>
        </p:txBody>
      </p:sp>
    </p:spTree>
    <p:extLst>
      <p:ext uri="{BB962C8B-B14F-4D97-AF65-F5344CB8AC3E}">
        <p14:creationId xmlns:p14="http://schemas.microsoft.com/office/powerpoint/2010/main" val="43263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C75C2-54EB-E28E-5F91-CB7F5C90EF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971989-C424-FCD2-34AB-F97F271CD918}"/>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DISCIPLINARY-ACTION-REASON (TC07)</a:t>
            </a:r>
            <a:endParaRPr lang="en-US" sz="4000" b="1">
              <a:solidFill>
                <a:srgbClr val="1482C5"/>
              </a:solidFill>
              <a:latin typeface="Aptos" panose="020B0004020202020204" pitchFamily="34" charset="0"/>
            </a:endParaRPr>
          </a:p>
        </p:txBody>
      </p:sp>
      <p:pic>
        <p:nvPicPr>
          <p:cNvPr id="2" name="Picture 1" descr="DISCIPLINARY-ACTION-REASON code table screenshot">
            <a:extLst>
              <a:ext uri="{FF2B5EF4-FFF2-40B4-BE49-F238E27FC236}">
                <a16:creationId xmlns:a16="http://schemas.microsoft.com/office/drawing/2014/main" id="{4C92005F-8355-4FA8-6F57-EF5E3532D995}"/>
              </a:ext>
            </a:extLst>
          </p:cNvPr>
          <p:cNvPicPr>
            <a:picLocks noChangeAspect="1"/>
          </p:cNvPicPr>
          <p:nvPr/>
        </p:nvPicPr>
        <p:blipFill>
          <a:blip r:embed="rId2"/>
          <a:stretch>
            <a:fillRect/>
          </a:stretch>
        </p:blipFill>
        <p:spPr>
          <a:xfrm>
            <a:off x="1038658" y="856710"/>
            <a:ext cx="4238280" cy="5021867"/>
          </a:xfrm>
          <a:prstGeom prst="rect">
            <a:avLst/>
          </a:prstGeom>
        </p:spPr>
      </p:pic>
      <p:pic>
        <p:nvPicPr>
          <p:cNvPr id="7" name="Picture 6" descr="DISCIPLINARY-ACTION-REASON code table screenshot">
            <a:extLst>
              <a:ext uri="{FF2B5EF4-FFF2-40B4-BE49-F238E27FC236}">
                <a16:creationId xmlns:a16="http://schemas.microsoft.com/office/drawing/2014/main" id="{D75AC8C3-127B-EA99-C0F6-1F48DDCE44B8}"/>
              </a:ext>
            </a:extLst>
          </p:cNvPr>
          <p:cNvPicPr>
            <a:picLocks noChangeAspect="1"/>
          </p:cNvPicPr>
          <p:nvPr/>
        </p:nvPicPr>
        <p:blipFill>
          <a:blip r:embed="rId3"/>
          <a:stretch>
            <a:fillRect/>
          </a:stretch>
        </p:blipFill>
        <p:spPr>
          <a:xfrm>
            <a:off x="6915063" y="856710"/>
            <a:ext cx="4238280" cy="5021869"/>
          </a:xfrm>
          <a:prstGeom prst="rect">
            <a:avLst/>
          </a:prstGeom>
        </p:spPr>
      </p:pic>
      <p:sp>
        <p:nvSpPr>
          <p:cNvPr id="4" name="Slide Number Placeholder 3">
            <a:extLst>
              <a:ext uri="{FF2B5EF4-FFF2-40B4-BE49-F238E27FC236}">
                <a16:creationId xmlns:a16="http://schemas.microsoft.com/office/drawing/2014/main" id="{A6F7FA3F-6916-C248-5052-2809313A96C6}"/>
              </a:ext>
            </a:extLst>
          </p:cNvPr>
          <p:cNvSpPr>
            <a:spLocks noGrp="1"/>
          </p:cNvSpPr>
          <p:nvPr>
            <p:ph type="sldNum" sz="quarter" idx="4"/>
          </p:nvPr>
        </p:nvSpPr>
        <p:spPr/>
        <p:txBody>
          <a:bodyPr/>
          <a:lstStyle/>
          <a:p>
            <a:fld id="{69C126A4-BD19-47E2-8A0E-0DE1B9D8C925}" type="slidenum">
              <a:rPr lang="en-US" smtClean="0"/>
              <a:pPr/>
              <a:t>36</a:t>
            </a:fld>
            <a:endParaRPr lang="en-US"/>
          </a:p>
        </p:txBody>
      </p:sp>
    </p:spTree>
    <p:extLst>
      <p:ext uri="{BB962C8B-B14F-4D97-AF65-F5344CB8AC3E}">
        <p14:creationId xmlns:p14="http://schemas.microsoft.com/office/powerpoint/2010/main" val="1775464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4201B-082C-A161-32E8-FD43742720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7EAC44-5BC9-BA1D-9A99-608C955CBFFD}"/>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DISCIPLINARY-ACTION-REASON (TC07) </a:t>
            </a:r>
            <a:r>
              <a:rPr lang="en-US" b="1">
                <a:solidFill>
                  <a:schemeClr val="bg1"/>
                </a:solidFill>
                <a:latin typeface="Aptos" panose="020B0004020202020204" pitchFamily="34" charset="0"/>
                <a:cs typeface="Calibri"/>
              </a:rPr>
              <a:t>1</a:t>
            </a:r>
            <a:endParaRPr lang="en-US" sz="4000" b="1">
              <a:solidFill>
                <a:srgbClr val="1482C5"/>
              </a:solidFill>
              <a:latin typeface="Aptos" panose="020B0004020202020204" pitchFamily="34" charset="0"/>
            </a:endParaRPr>
          </a:p>
        </p:txBody>
      </p:sp>
      <p:pic>
        <p:nvPicPr>
          <p:cNvPr id="9" name="Picture 8" descr="DISCIPLINARY-ACTION-REASON code table screenshot">
            <a:extLst>
              <a:ext uri="{FF2B5EF4-FFF2-40B4-BE49-F238E27FC236}">
                <a16:creationId xmlns:a16="http://schemas.microsoft.com/office/drawing/2014/main" id="{A70DEDDD-1534-4ACA-70B6-8312789418A1}"/>
              </a:ext>
            </a:extLst>
          </p:cNvPr>
          <p:cNvPicPr>
            <a:picLocks noChangeAspect="1"/>
          </p:cNvPicPr>
          <p:nvPr/>
        </p:nvPicPr>
        <p:blipFill>
          <a:blip r:embed="rId2"/>
          <a:stretch>
            <a:fillRect/>
          </a:stretch>
        </p:blipFill>
        <p:spPr>
          <a:xfrm>
            <a:off x="1024132" y="893291"/>
            <a:ext cx="4167682" cy="4975924"/>
          </a:xfrm>
          <a:prstGeom prst="rect">
            <a:avLst/>
          </a:prstGeom>
        </p:spPr>
      </p:pic>
      <p:pic>
        <p:nvPicPr>
          <p:cNvPr id="8" name="Picture 7" descr="DISCIPLINARY-ACTION-REASON code table screenshot">
            <a:extLst>
              <a:ext uri="{FF2B5EF4-FFF2-40B4-BE49-F238E27FC236}">
                <a16:creationId xmlns:a16="http://schemas.microsoft.com/office/drawing/2014/main" id="{96485100-E2A1-716B-9EE4-ABEFB13EBC2B}"/>
              </a:ext>
            </a:extLst>
          </p:cNvPr>
          <p:cNvPicPr>
            <a:picLocks noChangeAspect="1"/>
          </p:cNvPicPr>
          <p:nvPr/>
        </p:nvPicPr>
        <p:blipFill>
          <a:blip r:embed="rId3"/>
          <a:stretch>
            <a:fillRect/>
          </a:stretch>
        </p:blipFill>
        <p:spPr>
          <a:xfrm>
            <a:off x="7000188" y="893291"/>
            <a:ext cx="4234898" cy="4975924"/>
          </a:xfrm>
          <a:prstGeom prst="rect">
            <a:avLst/>
          </a:prstGeom>
        </p:spPr>
      </p:pic>
      <p:sp>
        <p:nvSpPr>
          <p:cNvPr id="4" name="Slide Number Placeholder 3">
            <a:extLst>
              <a:ext uri="{FF2B5EF4-FFF2-40B4-BE49-F238E27FC236}">
                <a16:creationId xmlns:a16="http://schemas.microsoft.com/office/drawing/2014/main" id="{BEF386F0-12F4-C845-AEC2-6615A0646C3F}"/>
              </a:ext>
            </a:extLst>
          </p:cNvPr>
          <p:cNvSpPr>
            <a:spLocks noGrp="1"/>
          </p:cNvSpPr>
          <p:nvPr>
            <p:ph type="sldNum" sz="quarter" idx="4"/>
          </p:nvPr>
        </p:nvSpPr>
        <p:spPr/>
        <p:txBody>
          <a:bodyPr/>
          <a:lstStyle/>
          <a:p>
            <a:fld id="{69C126A4-BD19-47E2-8A0E-0DE1B9D8C925}" type="slidenum">
              <a:rPr lang="en-US" smtClean="0"/>
              <a:pPr/>
              <a:t>37</a:t>
            </a:fld>
            <a:endParaRPr lang="en-US"/>
          </a:p>
        </p:txBody>
      </p:sp>
    </p:spTree>
    <p:extLst>
      <p:ext uri="{BB962C8B-B14F-4D97-AF65-F5344CB8AC3E}">
        <p14:creationId xmlns:p14="http://schemas.microsoft.com/office/powerpoint/2010/main" val="2465637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9485C-B60B-0F1C-0435-19CC1BB8B0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241D57-5F91-E078-31CB-3289A39AD97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DISCIPLINARY-ACTION-REASON (TC07) </a:t>
            </a:r>
            <a:r>
              <a:rPr lang="en-US" b="1">
                <a:solidFill>
                  <a:schemeClr val="bg1"/>
                </a:solidFill>
                <a:latin typeface="Aptos" panose="020B0004020202020204" pitchFamily="34" charset="0"/>
                <a:cs typeface="Calibri"/>
              </a:rPr>
              <a:t>2</a:t>
            </a:r>
            <a:endParaRPr lang="en-US" sz="4000" b="1">
              <a:solidFill>
                <a:srgbClr val="1482C5"/>
              </a:solidFill>
              <a:latin typeface="Aptos" panose="020B0004020202020204" pitchFamily="34" charset="0"/>
            </a:endParaRPr>
          </a:p>
        </p:txBody>
      </p:sp>
      <p:pic>
        <p:nvPicPr>
          <p:cNvPr id="2" name="Picture 1" descr="DISCIPLINARY-ACTION-REASON code table screenshot">
            <a:extLst>
              <a:ext uri="{FF2B5EF4-FFF2-40B4-BE49-F238E27FC236}">
                <a16:creationId xmlns:a16="http://schemas.microsoft.com/office/drawing/2014/main" id="{DA7940B7-EF7C-08F6-19CC-1D4A5486AA6C}"/>
              </a:ext>
            </a:extLst>
          </p:cNvPr>
          <p:cNvPicPr>
            <a:picLocks noChangeAspect="1"/>
          </p:cNvPicPr>
          <p:nvPr/>
        </p:nvPicPr>
        <p:blipFill>
          <a:blip r:embed="rId2"/>
          <a:stretch>
            <a:fillRect/>
          </a:stretch>
        </p:blipFill>
        <p:spPr>
          <a:xfrm>
            <a:off x="3495674" y="1524000"/>
            <a:ext cx="5200650" cy="3810000"/>
          </a:xfrm>
          <a:prstGeom prst="rect">
            <a:avLst/>
          </a:prstGeom>
        </p:spPr>
      </p:pic>
      <p:sp>
        <p:nvSpPr>
          <p:cNvPr id="4" name="Slide Number Placeholder 3">
            <a:extLst>
              <a:ext uri="{FF2B5EF4-FFF2-40B4-BE49-F238E27FC236}">
                <a16:creationId xmlns:a16="http://schemas.microsoft.com/office/drawing/2014/main" id="{26DD4C60-20E4-19CD-4D48-46B433AF5F18}"/>
              </a:ext>
            </a:extLst>
          </p:cNvPr>
          <p:cNvSpPr>
            <a:spLocks noGrp="1"/>
          </p:cNvSpPr>
          <p:nvPr>
            <p:ph type="sldNum" sz="quarter" idx="4"/>
          </p:nvPr>
        </p:nvSpPr>
        <p:spPr/>
        <p:txBody>
          <a:bodyPr/>
          <a:lstStyle/>
          <a:p>
            <a:fld id="{69C126A4-BD19-47E2-8A0E-0DE1B9D8C925}" type="slidenum">
              <a:rPr lang="en-US" smtClean="0"/>
              <a:pPr/>
              <a:t>38</a:t>
            </a:fld>
            <a:endParaRPr lang="en-US"/>
          </a:p>
        </p:txBody>
      </p:sp>
    </p:spTree>
    <p:extLst>
      <p:ext uri="{BB962C8B-B14F-4D97-AF65-F5344CB8AC3E}">
        <p14:creationId xmlns:p14="http://schemas.microsoft.com/office/powerpoint/2010/main" val="1033964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9182B-B236-1964-C88E-4190EEC150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495E14-D045-052D-A916-F381109C8304}"/>
              </a:ext>
            </a:extLst>
          </p:cNvPr>
          <p:cNvSpPr>
            <a:spLocks noGrp="1"/>
          </p:cNvSpPr>
          <p:nvPr>
            <p:ph type="title"/>
          </p:nvPr>
        </p:nvSpPr>
        <p:spPr>
          <a:xfrm>
            <a:off x="535171" y="141941"/>
            <a:ext cx="11121657" cy="751350"/>
          </a:xfrm>
        </p:spPr>
        <p:txBody>
          <a:bodyPr>
            <a:normAutofit fontScale="90000"/>
          </a:bodyPr>
          <a:lstStyle/>
          <a:p>
            <a:r>
              <a:rPr lang="en-US">
                <a:solidFill>
                  <a:srgbClr val="1482C5"/>
                </a:solidFill>
                <a:latin typeface="Aptos" panose="020B0004020202020204" pitchFamily="34" charset="0"/>
                <a:cs typeface="Calibri"/>
              </a:rPr>
              <a:t>StudentDisciplineIncidentBehaviorAssociation Entity</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AC7ECFFF-5119-5A70-B233-83F86112DAE8}"/>
              </a:ext>
            </a:extLst>
          </p:cNvPr>
          <p:cNvSpPr>
            <a:spLocks noGrp="1"/>
          </p:cNvSpPr>
          <p:nvPr>
            <p:ph type="sldNum" sz="quarter" idx="4"/>
          </p:nvPr>
        </p:nvSpPr>
        <p:spPr/>
        <p:txBody>
          <a:bodyPr/>
          <a:lstStyle/>
          <a:p>
            <a:fld id="{69C126A4-BD19-47E2-8A0E-0DE1B9D8C925}" type="slidenum">
              <a:rPr lang="en-US" smtClean="0"/>
              <a:pPr/>
              <a:t>39</a:t>
            </a:fld>
            <a:endParaRPr lang="en-US"/>
          </a:p>
        </p:txBody>
      </p:sp>
      <p:pic>
        <p:nvPicPr>
          <p:cNvPr id="8" name="Picture 7" descr="Student discipline incident behavior association screen shot.">
            <a:extLst>
              <a:ext uri="{FF2B5EF4-FFF2-40B4-BE49-F238E27FC236}">
                <a16:creationId xmlns:a16="http://schemas.microsoft.com/office/drawing/2014/main" id="{761338D0-7FA7-AB21-45E9-83DBF28ACEBA}"/>
              </a:ext>
            </a:extLst>
          </p:cNvPr>
          <p:cNvPicPr>
            <a:picLocks noChangeAspect="1"/>
          </p:cNvPicPr>
          <p:nvPr/>
        </p:nvPicPr>
        <p:blipFill>
          <a:blip r:embed="rId2"/>
          <a:stretch>
            <a:fillRect/>
          </a:stretch>
        </p:blipFill>
        <p:spPr>
          <a:xfrm>
            <a:off x="1074996" y="1406461"/>
            <a:ext cx="10042008" cy="4279349"/>
          </a:xfrm>
          <a:prstGeom prst="rect">
            <a:avLst/>
          </a:prstGeom>
        </p:spPr>
      </p:pic>
    </p:spTree>
    <p:extLst>
      <p:ext uri="{BB962C8B-B14F-4D97-AF65-F5344CB8AC3E}">
        <p14:creationId xmlns:p14="http://schemas.microsoft.com/office/powerpoint/2010/main" val="247260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B9C3-0315-B299-4A25-0DC7B76CD6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8348F4-B882-0586-F34A-A545B727EAC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Middle School Advanced Mathematics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1CB1930B-0B73-5445-4842-4E5991AE5705}"/>
              </a:ext>
            </a:extLst>
          </p:cNvPr>
          <p:cNvSpPr txBox="1">
            <a:spLocks/>
          </p:cNvSpPr>
          <p:nvPr/>
        </p:nvSpPr>
        <p:spPr>
          <a:xfrm>
            <a:off x="535171"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During the 88th legislative session, SB 2124 was passed, which added that each school district and open-enrollment charter school should develop an advanced mathematics program for middle school students that is designed to enable those students to enroll in Algebra I in eighth grade. (Texas Administrative Code (TAC) §74.2101)</a:t>
            </a:r>
          </a:p>
          <a:p>
            <a:pPr>
              <a:buClr>
                <a:srgbClr val="F47F42"/>
              </a:buClr>
            </a:pPr>
            <a:r>
              <a:rPr lang="en-US" dirty="0">
                <a:solidFill>
                  <a:srgbClr val="1482C5"/>
                </a:solidFill>
                <a:latin typeface="Aptos" panose="020B0004020202020204" pitchFamily="34" charset="0"/>
              </a:rPr>
              <a:t>One new descriptor will be added to the </a:t>
            </a:r>
            <a:r>
              <a:rPr lang="en-US" dirty="0">
                <a:solidFill>
                  <a:srgbClr val="F47F42"/>
                </a:solidFill>
                <a:latin typeface="Aptos" panose="020B0004020202020204" pitchFamily="34" charset="0"/>
              </a:rPr>
              <a:t>StudentCharacteristic</a:t>
            </a:r>
            <a:r>
              <a:rPr lang="en-US" dirty="0">
                <a:solidFill>
                  <a:srgbClr val="1482C5"/>
                </a:solidFill>
                <a:latin typeface="Aptos" panose="020B0004020202020204" pitchFamily="34" charset="0"/>
              </a:rPr>
              <a:t> (C344) descriptor table to collect in the </a:t>
            </a:r>
            <a:r>
              <a:rPr lang="en-US" dirty="0">
                <a:solidFill>
                  <a:srgbClr val="F47F42"/>
                </a:solidFill>
                <a:latin typeface="Aptos" panose="020B0004020202020204" pitchFamily="34" charset="0"/>
              </a:rPr>
              <a:t>PEIMS Fall Submission </a:t>
            </a:r>
            <a:r>
              <a:rPr lang="en-US" dirty="0">
                <a:solidFill>
                  <a:srgbClr val="1482C5"/>
                </a:solidFill>
                <a:latin typeface="Aptos" panose="020B0004020202020204" pitchFamily="34" charset="0"/>
              </a:rPr>
              <a:t>if a student is enrolled in an advanced mathematics program.</a:t>
            </a: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D897847-40C9-5249-1FBB-27EA1BAB5213}"/>
              </a:ext>
            </a:extLst>
          </p:cNvPr>
          <p:cNvSpPr>
            <a:spLocks noGrp="1"/>
          </p:cNvSpPr>
          <p:nvPr>
            <p:ph type="sldNum" sz="quarter" idx="4"/>
          </p:nvPr>
        </p:nvSpPr>
        <p:spPr/>
        <p:txBody>
          <a:bodyPr/>
          <a:lstStyle/>
          <a:p>
            <a:fld id="{69C126A4-BD19-47E2-8A0E-0DE1B9D8C925}" type="slidenum">
              <a:rPr lang="en-US" smtClean="0"/>
              <a:pPr/>
              <a:t>4</a:t>
            </a:fld>
            <a:endParaRPr lang="en-US"/>
          </a:p>
        </p:txBody>
      </p:sp>
    </p:spTree>
    <p:extLst>
      <p:ext uri="{BB962C8B-B14F-4D97-AF65-F5344CB8AC3E}">
        <p14:creationId xmlns:p14="http://schemas.microsoft.com/office/powerpoint/2010/main" val="315768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8F0E0-B3AE-CD8E-03BD-88D01760DB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E51ADE-57EE-0BCE-2E86-00B3498473D3}"/>
              </a:ext>
            </a:extLst>
          </p:cNvPr>
          <p:cNvSpPr>
            <a:spLocks noGrp="1"/>
          </p:cNvSpPr>
          <p:nvPr>
            <p:ph type="title"/>
          </p:nvPr>
        </p:nvSpPr>
        <p:spPr>
          <a:xfrm>
            <a:off x="535171" y="141941"/>
            <a:ext cx="11121657" cy="751350"/>
          </a:xfrm>
        </p:spPr>
        <p:txBody>
          <a:bodyPr>
            <a:normAutofit/>
          </a:bodyPr>
          <a:lstStyle/>
          <a:p>
            <a:r>
              <a:rPr lang="en-US">
                <a:solidFill>
                  <a:srgbClr val="1482C5"/>
                </a:solidFill>
                <a:latin typeface="Aptos" panose="020B0004020202020204" pitchFamily="34" charset="0"/>
                <a:cs typeface="Calibri"/>
              </a:rPr>
              <a:t>Discipline</a:t>
            </a:r>
            <a:r>
              <a:rPr lang="en-US" b="1">
                <a:solidFill>
                  <a:srgbClr val="1482C5"/>
                </a:solidFill>
                <a:latin typeface="Aptos" panose="020B0004020202020204" pitchFamily="34" charset="0"/>
                <a:cs typeface="Calibri"/>
              </a:rPr>
              <a:t> Data Validation</a:t>
            </a:r>
            <a:r>
              <a:rPr lang="en-US">
                <a:solidFill>
                  <a:srgbClr val="1482C5"/>
                </a:solidFill>
                <a:latin typeface="Aptos" panose="020B0004020202020204" pitchFamily="34" charset="0"/>
                <a:cs typeface="Calibri"/>
              </a:rPr>
              <a:t> Changes</a:t>
            </a:r>
            <a:endParaRPr lang="en-US"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E97EEBBE-E73F-A969-B612-A3F7722AA70E}"/>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business meanings in the following data validations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 in the </a:t>
            </a:r>
            <a:r>
              <a:rPr lang="en-US" dirty="0">
                <a:solidFill>
                  <a:srgbClr val="F47F42"/>
                </a:solidFill>
                <a:latin typeface="Aptos" panose="020B0004020202020204" pitchFamily="34" charset="0"/>
              </a:rPr>
              <a:t>PEIMS Summer Submission</a:t>
            </a:r>
            <a:r>
              <a:rPr lang="en-US" dirty="0">
                <a:solidFill>
                  <a:srgbClr val="1482C5"/>
                </a:solidFill>
                <a:latin typeface="Aptos" panose="020B0004020202020204" pitchFamily="34" charset="0"/>
              </a:rPr>
              <a:t>:</a:t>
            </a:r>
          </a:p>
        </p:txBody>
      </p:sp>
      <p:sp>
        <p:nvSpPr>
          <p:cNvPr id="2" name="Content Placeholder 3">
            <a:extLst>
              <a:ext uri="{FF2B5EF4-FFF2-40B4-BE49-F238E27FC236}">
                <a16:creationId xmlns:a16="http://schemas.microsoft.com/office/drawing/2014/main" id="{B0AB8EDE-1A5C-6C42-516E-9542B6689D11}"/>
              </a:ext>
            </a:extLst>
          </p:cNvPr>
          <p:cNvSpPr txBox="1">
            <a:spLocks/>
          </p:cNvSpPr>
          <p:nvPr/>
        </p:nvSpPr>
        <p:spPr>
          <a:xfrm>
            <a:off x="2421724" y="2411127"/>
            <a:ext cx="2814085" cy="206031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44425-0030</a:t>
            </a:r>
          </a:p>
          <a:p>
            <a:pPr>
              <a:buClr>
                <a:srgbClr val="F47F42"/>
              </a:buClr>
            </a:pPr>
            <a:r>
              <a:rPr lang="en-US" dirty="0">
                <a:solidFill>
                  <a:srgbClr val="1482C5"/>
                </a:solidFill>
                <a:latin typeface="Aptos" panose="020B0004020202020204" pitchFamily="34" charset="0"/>
              </a:rPr>
              <a:t>44425-0051</a:t>
            </a:r>
          </a:p>
          <a:p>
            <a:pPr>
              <a:buClr>
                <a:srgbClr val="F47F42"/>
              </a:buClr>
            </a:pPr>
            <a:r>
              <a:rPr lang="en-US" dirty="0">
                <a:solidFill>
                  <a:srgbClr val="1482C5"/>
                </a:solidFill>
                <a:latin typeface="Aptos" panose="020B0004020202020204" pitchFamily="34" charset="0"/>
              </a:rPr>
              <a:t>44425-0056</a:t>
            </a:r>
          </a:p>
          <a:p>
            <a:pPr>
              <a:buClr>
                <a:srgbClr val="F47F42"/>
              </a:buClr>
            </a:pPr>
            <a:r>
              <a:rPr lang="en-US" dirty="0">
                <a:solidFill>
                  <a:srgbClr val="1482C5"/>
                </a:solidFill>
                <a:latin typeface="Aptos" panose="020B0004020202020204" pitchFamily="34" charset="0"/>
              </a:rPr>
              <a:t>44425-0057</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6" name="Content Placeholder 3">
            <a:extLst>
              <a:ext uri="{FF2B5EF4-FFF2-40B4-BE49-F238E27FC236}">
                <a16:creationId xmlns:a16="http://schemas.microsoft.com/office/drawing/2014/main" id="{5180261B-3AA8-5F1E-A987-48C0B5664E40}"/>
              </a:ext>
            </a:extLst>
          </p:cNvPr>
          <p:cNvSpPr txBox="1">
            <a:spLocks/>
          </p:cNvSpPr>
          <p:nvPr/>
        </p:nvSpPr>
        <p:spPr>
          <a:xfrm>
            <a:off x="6956192" y="2411127"/>
            <a:ext cx="2814085" cy="206031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44425-0058</a:t>
            </a:r>
          </a:p>
          <a:p>
            <a:pPr>
              <a:buClr>
                <a:srgbClr val="F47F42"/>
              </a:buClr>
            </a:pPr>
            <a:r>
              <a:rPr lang="en-US" dirty="0">
                <a:solidFill>
                  <a:srgbClr val="1482C5"/>
                </a:solidFill>
                <a:latin typeface="Aptos" panose="020B0004020202020204" pitchFamily="34" charset="0"/>
              </a:rPr>
              <a:t>44425-0059</a:t>
            </a:r>
          </a:p>
          <a:p>
            <a:pPr>
              <a:buClr>
                <a:srgbClr val="F47F42"/>
              </a:buClr>
            </a:pPr>
            <a:r>
              <a:rPr lang="en-US" dirty="0">
                <a:solidFill>
                  <a:srgbClr val="1482C5"/>
                </a:solidFill>
                <a:latin typeface="Aptos" panose="020B0004020202020204" pitchFamily="34" charset="0"/>
              </a:rPr>
              <a:t>44425-0060</a:t>
            </a:r>
          </a:p>
          <a:p>
            <a:pPr>
              <a:buClr>
                <a:srgbClr val="F47F42"/>
              </a:buClr>
            </a:pPr>
            <a:r>
              <a:rPr lang="en-US" dirty="0">
                <a:solidFill>
                  <a:srgbClr val="1482C5"/>
                </a:solidFill>
                <a:latin typeface="Aptos" panose="020B0004020202020204" pitchFamily="34" charset="0"/>
              </a:rPr>
              <a:t>44425-0079</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F48CA056-9659-F7B5-42B3-C03897D022AC}"/>
              </a:ext>
            </a:extLst>
          </p:cNvPr>
          <p:cNvSpPr>
            <a:spLocks noGrp="1"/>
          </p:cNvSpPr>
          <p:nvPr>
            <p:ph type="sldNum" sz="quarter" idx="4"/>
          </p:nvPr>
        </p:nvSpPr>
        <p:spPr/>
        <p:txBody>
          <a:bodyPr/>
          <a:lstStyle/>
          <a:p>
            <a:fld id="{69C126A4-BD19-47E2-8A0E-0DE1B9D8C925}" type="slidenum">
              <a:rPr lang="en-US" smtClean="0"/>
              <a:pPr/>
              <a:t>40</a:t>
            </a:fld>
            <a:endParaRPr lang="en-US"/>
          </a:p>
        </p:txBody>
      </p:sp>
    </p:spTree>
    <p:extLst>
      <p:ext uri="{BB962C8B-B14F-4D97-AF65-F5344CB8AC3E}">
        <p14:creationId xmlns:p14="http://schemas.microsoft.com/office/powerpoint/2010/main" val="2795724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F639F-A1CF-FA1A-123A-6770155F02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02A9B5-C00B-6F2E-860E-FB918850E251}"/>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Discipline Report Changes</a:t>
            </a:r>
            <a:endParaRPr lang="en-US"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DFA9BD5B-E648-BCA8-F259-2FABACDA4457}"/>
              </a:ext>
            </a:extLst>
          </p:cNvPr>
          <p:cNvSpPr txBox="1">
            <a:spLocks/>
          </p:cNvSpPr>
          <p:nvPr/>
        </p:nvSpPr>
        <p:spPr>
          <a:xfrm>
            <a:off x="535171" y="1589407"/>
            <a:ext cx="11275829" cy="1209836"/>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rgbClr val="F47F42"/>
              </a:buClr>
              <a:buNone/>
            </a:pPr>
            <a:r>
              <a:rPr lang="en-US" dirty="0">
                <a:solidFill>
                  <a:srgbClr val="1482C5"/>
                </a:solidFill>
                <a:latin typeface="Aptos" panose="020B0004020202020204" pitchFamily="34" charset="0"/>
              </a:rPr>
              <a:t>The following </a:t>
            </a:r>
            <a:r>
              <a:rPr lang="en-US" dirty="0">
                <a:solidFill>
                  <a:srgbClr val="F47F42"/>
                </a:solidFill>
                <a:latin typeface="Aptos" panose="020B0004020202020204" pitchFamily="34" charset="0"/>
              </a:rPr>
              <a:t>PEIMS Summer Submission</a:t>
            </a:r>
            <a:r>
              <a:rPr lang="en-US" dirty="0">
                <a:solidFill>
                  <a:srgbClr val="1482C5"/>
                </a:solidFill>
                <a:latin typeface="Aptos" panose="020B0004020202020204" pitchFamily="34" charset="0"/>
              </a:rPr>
              <a:t> reports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 to reflect the discipline changes made:</a:t>
            </a:r>
          </a:p>
          <a:p>
            <a:pPr>
              <a:spcBef>
                <a:spcPts val="0"/>
              </a:spcBef>
              <a:spcAft>
                <a:spcPts val="1200"/>
              </a:spcAft>
              <a:buClr>
                <a:srgbClr val="F47F42"/>
              </a:buClr>
            </a:pPr>
            <a:r>
              <a:rPr lang="en-US" dirty="0">
                <a:solidFill>
                  <a:srgbClr val="1482C5"/>
                </a:solidFill>
                <a:latin typeface="Aptos" panose="020B0004020202020204" pitchFamily="34" charset="0"/>
              </a:rPr>
              <a:t>PDM3-132-003 – Student Disciplinary Action Summary</a:t>
            </a:r>
          </a:p>
          <a:p>
            <a:pPr>
              <a:spcBef>
                <a:spcPts val="0"/>
              </a:spcBef>
              <a:spcAft>
                <a:spcPts val="1200"/>
              </a:spcAft>
              <a:buClr>
                <a:srgbClr val="F47F42"/>
              </a:buClr>
            </a:pPr>
            <a:r>
              <a:rPr lang="en-US" dirty="0">
                <a:solidFill>
                  <a:srgbClr val="1482C5"/>
                </a:solidFill>
                <a:latin typeface="Aptos" panose="020B0004020202020204" pitchFamily="34" charset="0"/>
              </a:rPr>
              <a:t>PDM3-132-006 – Student Disciplinary Action Incident Counts by Reason Code</a:t>
            </a:r>
          </a:p>
        </p:txBody>
      </p:sp>
      <p:sp>
        <p:nvSpPr>
          <p:cNvPr id="4" name="Slide Number Placeholder 3">
            <a:extLst>
              <a:ext uri="{FF2B5EF4-FFF2-40B4-BE49-F238E27FC236}">
                <a16:creationId xmlns:a16="http://schemas.microsoft.com/office/drawing/2014/main" id="{13E65B3F-2B34-EE0A-B678-48580B6B6E0F}"/>
              </a:ext>
            </a:extLst>
          </p:cNvPr>
          <p:cNvSpPr>
            <a:spLocks noGrp="1"/>
          </p:cNvSpPr>
          <p:nvPr>
            <p:ph type="sldNum" sz="quarter" idx="4"/>
          </p:nvPr>
        </p:nvSpPr>
        <p:spPr/>
        <p:txBody>
          <a:bodyPr/>
          <a:lstStyle/>
          <a:p>
            <a:fld id="{69C126A4-BD19-47E2-8A0E-0DE1B9D8C925}" type="slidenum">
              <a:rPr lang="en-US" smtClean="0"/>
              <a:pPr/>
              <a:t>41</a:t>
            </a:fld>
            <a:endParaRPr lang="en-US"/>
          </a:p>
        </p:txBody>
      </p:sp>
    </p:spTree>
    <p:extLst>
      <p:ext uri="{BB962C8B-B14F-4D97-AF65-F5344CB8AC3E}">
        <p14:creationId xmlns:p14="http://schemas.microsoft.com/office/powerpoint/2010/main" val="1589226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48F7-036F-4B03-2EB9-B684A82E823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FCB517F6-5267-E9C7-7441-31AB6836B1FA}"/>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New Classroom Position</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21B7472-62CC-7F55-0ADC-D59482BF0326}"/>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B3EC8634-5AAE-4D2E-467E-C47B6F9AEDEA}"/>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1927EC45-DB49-4F04-7EA5-E53C053A3117}"/>
              </a:ext>
            </a:extLst>
          </p:cNvPr>
          <p:cNvSpPr txBox="1"/>
          <p:nvPr/>
        </p:nvSpPr>
        <p:spPr>
          <a:xfrm>
            <a:off x="1369818" y="2542904"/>
            <a:ext cx="9452344" cy="1015663"/>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New ClassroomPosition</a:t>
            </a:r>
          </a:p>
        </p:txBody>
      </p:sp>
      <p:sp>
        <p:nvSpPr>
          <p:cNvPr id="4" name="Slide Number Placeholder 3">
            <a:extLst>
              <a:ext uri="{FF2B5EF4-FFF2-40B4-BE49-F238E27FC236}">
                <a16:creationId xmlns:a16="http://schemas.microsoft.com/office/drawing/2014/main" id="{A68039A4-6D6C-D37C-7F7E-27ECE404A831}"/>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42</a:t>
            </a:fld>
            <a:endParaRPr lang="en-US"/>
          </a:p>
        </p:txBody>
      </p:sp>
    </p:spTree>
    <p:extLst>
      <p:ext uri="{BB962C8B-B14F-4D97-AF65-F5344CB8AC3E}">
        <p14:creationId xmlns:p14="http://schemas.microsoft.com/office/powerpoint/2010/main" val="2398179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F7FBF-9BD5-928C-9323-6D117EB28C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5B7935-4FC2-620A-3396-0DF10FDF0D09}"/>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New Classroom Position</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A74F158D-D90D-B9E4-A3BE-024B07FACC77}"/>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TEA developed the </a:t>
            </a:r>
            <a:r>
              <a:rPr lang="en-US" dirty="0">
                <a:solidFill>
                  <a:srgbClr val="F47F42"/>
                </a:solidFill>
                <a:latin typeface="Aptos" panose="020B0004020202020204" pitchFamily="34" charset="0"/>
              </a:rPr>
              <a:t>Teacher Residency </a:t>
            </a:r>
            <a:r>
              <a:rPr lang="en-US" dirty="0">
                <a:solidFill>
                  <a:srgbClr val="1482C5"/>
                </a:solidFill>
                <a:latin typeface="Aptos" panose="020B0004020202020204" pitchFamily="34" charset="0"/>
              </a:rPr>
              <a:t>initiative to address the scale of, access to, and sustainability of high-quality teacher preparation through incentives and support to LEAs and Education Preparation Program (EPP) Partnerships to implement </a:t>
            </a:r>
            <a:r>
              <a:rPr lang="en-US" dirty="0">
                <a:solidFill>
                  <a:srgbClr val="F47F42"/>
                </a:solidFill>
                <a:latin typeface="Aptos" panose="020B0004020202020204" pitchFamily="34" charset="0"/>
              </a:rPr>
              <a:t>paid teacher residency</a:t>
            </a:r>
            <a:r>
              <a:rPr lang="en-US" dirty="0">
                <a:solidFill>
                  <a:srgbClr val="1482C5"/>
                </a:solidFill>
                <a:latin typeface="Aptos" panose="020B0004020202020204" pitchFamily="34" charset="0"/>
              </a:rPr>
              <a:t> programs.</a:t>
            </a:r>
          </a:p>
          <a:p>
            <a:pPr>
              <a:buClr>
                <a:srgbClr val="F47F42"/>
              </a:buClr>
            </a:pPr>
            <a:r>
              <a:rPr lang="en-US" dirty="0">
                <a:solidFill>
                  <a:srgbClr val="1482C5"/>
                </a:solidFill>
                <a:latin typeface="Aptos"/>
              </a:rPr>
              <a:t>The Educator Quality Department has requested that a new </a:t>
            </a:r>
            <a:r>
              <a:rPr lang="en-US" dirty="0" err="1">
                <a:solidFill>
                  <a:srgbClr val="F47F42"/>
                </a:solidFill>
                <a:latin typeface="Aptos"/>
              </a:rPr>
              <a:t>ClassroomPosition</a:t>
            </a:r>
            <a:r>
              <a:rPr lang="en-US" dirty="0">
                <a:solidFill>
                  <a:srgbClr val="1482C5"/>
                </a:solidFill>
                <a:latin typeface="Aptos"/>
              </a:rPr>
              <a:t> (C309) descriptor be added to help identify individuals serving as teacher residents. </a:t>
            </a:r>
            <a:r>
              <a:rPr lang="en-US" dirty="0">
                <a:solidFill>
                  <a:srgbClr val="F47F42"/>
                </a:solidFill>
                <a:latin typeface="Aptos"/>
              </a:rPr>
              <a:t>ClassroomPosition</a:t>
            </a:r>
            <a:r>
              <a:rPr lang="en-US" dirty="0">
                <a:solidFill>
                  <a:srgbClr val="1482C5"/>
                </a:solidFill>
                <a:latin typeface="Aptos"/>
              </a:rPr>
              <a:t> (E1454) is reported in the </a:t>
            </a:r>
            <a:r>
              <a:rPr lang="en-US" dirty="0">
                <a:solidFill>
                  <a:srgbClr val="F47F42"/>
                </a:solidFill>
                <a:latin typeface="Aptos"/>
              </a:rPr>
              <a:t>PEIMS Fall Submission</a:t>
            </a:r>
            <a:r>
              <a:rPr lang="en-US" dirty="0">
                <a:solidFill>
                  <a:srgbClr val="1482C5"/>
                </a:solidFill>
                <a:latin typeface="Aptos"/>
              </a:rPr>
              <a:t>, </a:t>
            </a:r>
            <a:r>
              <a:rPr lang="en-US" dirty="0">
                <a:solidFill>
                  <a:srgbClr val="F47F42"/>
                </a:solidFill>
                <a:latin typeface="Aptos"/>
              </a:rPr>
              <a:t>Class Roster Winter Submission</a:t>
            </a:r>
            <a:r>
              <a:rPr lang="en-US" dirty="0">
                <a:solidFill>
                  <a:srgbClr val="1482C5"/>
                </a:solidFill>
                <a:latin typeface="Aptos"/>
              </a:rPr>
              <a:t>, and the </a:t>
            </a:r>
            <a:r>
              <a:rPr lang="en-US" dirty="0">
                <a:solidFill>
                  <a:srgbClr val="F47F42"/>
                </a:solidFill>
                <a:latin typeface="Aptos"/>
              </a:rPr>
              <a:t>Early Childhood Data System Prekindergarten </a:t>
            </a:r>
            <a:r>
              <a:rPr lang="en-US" dirty="0">
                <a:solidFill>
                  <a:srgbClr val="1482C5"/>
                </a:solidFill>
                <a:latin typeface="Aptos"/>
              </a:rPr>
              <a:t>and </a:t>
            </a:r>
            <a:r>
              <a:rPr lang="en-US" dirty="0">
                <a:solidFill>
                  <a:srgbClr val="F47F42"/>
                </a:solidFill>
                <a:latin typeface="Aptos"/>
              </a:rPr>
              <a:t>Kindergarten Submissions</a:t>
            </a:r>
            <a:r>
              <a:rPr lang="en-US" dirty="0">
                <a:solidFill>
                  <a:srgbClr val="1482C5"/>
                </a:solidFill>
                <a:latin typeface="Aptos"/>
              </a:rPr>
              <a:t>.</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8B79AEC6-D536-C8F5-8B8B-545086E5913E}"/>
              </a:ext>
            </a:extLst>
          </p:cNvPr>
          <p:cNvSpPr>
            <a:spLocks noGrp="1"/>
          </p:cNvSpPr>
          <p:nvPr>
            <p:ph type="sldNum" sz="quarter" idx="4"/>
          </p:nvPr>
        </p:nvSpPr>
        <p:spPr/>
        <p:txBody>
          <a:bodyPr/>
          <a:lstStyle/>
          <a:p>
            <a:fld id="{69C126A4-BD19-47E2-8A0E-0DE1B9D8C925}" type="slidenum">
              <a:rPr lang="en-US" smtClean="0"/>
              <a:pPr/>
              <a:t>43</a:t>
            </a:fld>
            <a:endParaRPr lang="en-US"/>
          </a:p>
        </p:txBody>
      </p:sp>
    </p:spTree>
    <p:extLst>
      <p:ext uri="{BB962C8B-B14F-4D97-AF65-F5344CB8AC3E}">
        <p14:creationId xmlns:p14="http://schemas.microsoft.com/office/powerpoint/2010/main" val="3950204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4576F-FF0F-D13F-0336-81FD9ECA0A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1E9C30-4E4A-511C-AD1E-D3C097EC3439}"/>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ClassroomPosition Data Element</a:t>
            </a:r>
            <a:endParaRPr lang="en-US" b="1">
              <a:solidFill>
                <a:srgbClr val="1482C5"/>
              </a:solidFill>
              <a:latin typeface="Aptos" panose="020B0004020202020204" pitchFamily="34" charset="0"/>
            </a:endParaRPr>
          </a:p>
        </p:txBody>
      </p:sp>
      <p:pic>
        <p:nvPicPr>
          <p:cNvPr id="6" name="Picture 5" descr="Screenshot of the ClassroomPosition data element.">
            <a:extLst>
              <a:ext uri="{FF2B5EF4-FFF2-40B4-BE49-F238E27FC236}">
                <a16:creationId xmlns:a16="http://schemas.microsoft.com/office/drawing/2014/main" id="{63F0264C-4AEA-BAAE-01EF-B4390BB65ABE}"/>
              </a:ext>
            </a:extLst>
          </p:cNvPr>
          <p:cNvPicPr>
            <a:picLocks noChangeAspect="1"/>
          </p:cNvPicPr>
          <p:nvPr/>
        </p:nvPicPr>
        <p:blipFill>
          <a:blip r:embed="rId2"/>
          <a:stretch>
            <a:fillRect/>
          </a:stretch>
        </p:blipFill>
        <p:spPr>
          <a:xfrm>
            <a:off x="2727985" y="1298448"/>
            <a:ext cx="6736027" cy="4261104"/>
          </a:xfrm>
          <a:prstGeom prst="rect">
            <a:avLst/>
          </a:prstGeom>
        </p:spPr>
      </p:pic>
      <p:sp>
        <p:nvSpPr>
          <p:cNvPr id="4" name="Slide Number Placeholder 3">
            <a:extLst>
              <a:ext uri="{FF2B5EF4-FFF2-40B4-BE49-F238E27FC236}">
                <a16:creationId xmlns:a16="http://schemas.microsoft.com/office/drawing/2014/main" id="{FB9FBD46-608A-06A9-1471-211B5C420881}"/>
              </a:ext>
            </a:extLst>
          </p:cNvPr>
          <p:cNvSpPr>
            <a:spLocks noGrp="1"/>
          </p:cNvSpPr>
          <p:nvPr>
            <p:ph type="sldNum" sz="quarter" idx="4"/>
          </p:nvPr>
        </p:nvSpPr>
        <p:spPr/>
        <p:txBody>
          <a:bodyPr/>
          <a:lstStyle/>
          <a:p>
            <a:fld id="{69C126A4-BD19-47E2-8A0E-0DE1B9D8C925}" type="slidenum">
              <a:rPr lang="en-US" smtClean="0"/>
              <a:pPr/>
              <a:t>44</a:t>
            </a:fld>
            <a:endParaRPr lang="en-US"/>
          </a:p>
        </p:txBody>
      </p:sp>
    </p:spTree>
    <p:extLst>
      <p:ext uri="{BB962C8B-B14F-4D97-AF65-F5344CB8AC3E}">
        <p14:creationId xmlns:p14="http://schemas.microsoft.com/office/powerpoint/2010/main" val="2653435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620B-2069-4F46-C086-0AF92BF90C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D8D7D6-7DED-FFEF-CCC1-6B1FBFF105A5}"/>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ClassroomPosition Descriptor Table</a:t>
            </a:r>
            <a:endParaRPr lang="en-US" b="1">
              <a:solidFill>
                <a:srgbClr val="1482C5"/>
              </a:solidFill>
              <a:latin typeface="Aptos" panose="020B0004020202020204" pitchFamily="34" charset="0"/>
            </a:endParaRPr>
          </a:p>
        </p:txBody>
      </p:sp>
      <p:pic>
        <p:nvPicPr>
          <p:cNvPr id="6" name="Picture 5" descr="Screenshot of the classroom position descriptor table.">
            <a:extLst>
              <a:ext uri="{FF2B5EF4-FFF2-40B4-BE49-F238E27FC236}">
                <a16:creationId xmlns:a16="http://schemas.microsoft.com/office/drawing/2014/main" id="{79215D4E-2BBD-8A5F-8DD3-F8FC6BEFDD9F}"/>
              </a:ext>
            </a:extLst>
          </p:cNvPr>
          <p:cNvPicPr>
            <a:picLocks noChangeAspect="1"/>
          </p:cNvPicPr>
          <p:nvPr/>
        </p:nvPicPr>
        <p:blipFill>
          <a:blip r:embed="rId2"/>
          <a:stretch>
            <a:fillRect/>
          </a:stretch>
        </p:blipFill>
        <p:spPr>
          <a:xfrm>
            <a:off x="1757363" y="1622507"/>
            <a:ext cx="8677274" cy="3612986"/>
          </a:xfrm>
          <a:prstGeom prst="rect">
            <a:avLst/>
          </a:prstGeom>
        </p:spPr>
      </p:pic>
      <p:sp>
        <p:nvSpPr>
          <p:cNvPr id="4" name="Slide Number Placeholder 3">
            <a:extLst>
              <a:ext uri="{FF2B5EF4-FFF2-40B4-BE49-F238E27FC236}">
                <a16:creationId xmlns:a16="http://schemas.microsoft.com/office/drawing/2014/main" id="{2B63CF63-CB0E-B734-A5F3-72A8D34BF5DD}"/>
              </a:ext>
            </a:extLst>
          </p:cNvPr>
          <p:cNvSpPr>
            <a:spLocks noGrp="1"/>
          </p:cNvSpPr>
          <p:nvPr>
            <p:ph type="sldNum" sz="quarter" idx="4"/>
          </p:nvPr>
        </p:nvSpPr>
        <p:spPr/>
        <p:txBody>
          <a:bodyPr/>
          <a:lstStyle/>
          <a:p>
            <a:fld id="{69C126A4-BD19-47E2-8A0E-0DE1B9D8C925}" type="slidenum">
              <a:rPr lang="en-US" smtClean="0"/>
              <a:pPr/>
              <a:t>45</a:t>
            </a:fld>
            <a:endParaRPr lang="en-US"/>
          </a:p>
        </p:txBody>
      </p:sp>
    </p:spTree>
    <p:extLst>
      <p:ext uri="{BB962C8B-B14F-4D97-AF65-F5344CB8AC3E}">
        <p14:creationId xmlns:p14="http://schemas.microsoft.com/office/powerpoint/2010/main" val="3924207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5492D-8709-25E1-58D8-95A479360D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9463E1-64D3-799F-E65E-D458E76CFA2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StaffSectionAssociation PEIMS Fall Reporting</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F75ED16-E0BA-F7F8-D576-442F59E50C1B}"/>
              </a:ext>
            </a:extLst>
          </p:cNvPr>
          <p:cNvSpPr>
            <a:spLocks noGrp="1"/>
          </p:cNvSpPr>
          <p:nvPr>
            <p:ph type="sldNum" sz="quarter" idx="4"/>
          </p:nvPr>
        </p:nvSpPr>
        <p:spPr/>
        <p:txBody>
          <a:bodyPr/>
          <a:lstStyle/>
          <a:p>
            <a:fld id="{69C126A4-BD19-47E2-8A0E-0DE1B9D8C925}" type="slidenum">
              <a:rPr lang="en-US" smtClean="0"/>
              <a:pPr/>
              <a:t>46</a:t>
            </a:fld>
            <a:endParaRPr lang="en-US"/>
          </a:p>
        </p:txBody>
      </p:sp>
      <p:pic>
        <p:nvPicPr>
          <p:cNvPr id="6" name="Picture 5" descr="Staff section association entity screenshot. DR1">
            <a:extLst>
              <a:ext uri="{FF2B5EF4-FFF2-40B4-BE49-F238E27FC236}">
                <a16:creationId xmlns:a16="http://schemas.microsoft.com/office/drawing/2014/main" id="{061532F6-EC90-3F72-9DA4-284948128966}"/>
              </a:ext>
            </a:extLst>
          </p:cNvPr>
          <p:cNvPicPr>
            <a:picLocks noChangeAspect="1"/>
          </p:cNvPicPr>
          <p:nvPr/>
        </p:nvPicPr>
        <p:blipFill>
          <a:blip r:embed="rId2"/>
          <a:stretch>
            <a:fillRect/>
          </a:stretch>
        </p:blipFill>
        <p:spPr>
          <a:xfrm>
            <a:off x="1555264" y="1343837"/>
            <a:ext cx="9081471" cy="4170325"/>
          </a:xfrm>
          <a:prstGeom prst="rect">
            <a:avLst/>
          </a:prstGeom>
        </p:spPr>
      </p:pic>
    </p:spTree>
    <p:extLst>
      <p:ext uri="{BB962C8B-B14F-4D97-AF65-F5344CB8AC3E}">
        <p14:creationId xmlns:p14="http://schemas.microsoft.com/office/powerpoint/2010/main" val="2091743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D0322-9265-FC2D-2B7B-F121D06B13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C6135E-E621-ACB8-B60C-EEE44B2B277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ClassroomPosition vs. Course Matrix</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B4D9CF1E-6B40-BF07-375F-01E78A756E3E}"/>
              </a:ext>
            </a:extLst>
          </p:cNvPr>
          <p:cNvSpPr>
            <a:spLocks noGrp="1"/>
          </p:cNvSpPr>
          <p:nvPr>
            <p:ph type="sldNum" sz="quarter" idx="4"/>
          </p:nvPr>
        </p:nvSpPr>
        <p:spPr/>
        <p:txBody>
          <a:bodyPr/>
          <a:lstStyle/>
          <a:p>
            <a:fld id="{69C126A4-BD19-47E2-8A0E-0DE1B9D8C925}" type="slidenum">
              <a:rPr lang="en-US" smtClean="0"/>
              <a:pPr/>
              <a:t>47</a:t>
            </a:fld>
            <a:endParaRPr lang="en-US"/>
          </a:p>
        </p:txBody>
      </p:sp>
      <p:pic>
        <p:nvPicPr>
          <p:cNvPr id="6" name="Picture 5" descr="Staff section association screenshot showing the DR6 table.">
            <a:extLst>
              <a:ext uri="{FF2B5EF4-FFF2-40B4-BE49-F238E27FC236}">
                <a16:creationId xmlns:a16="http://schemas.microsoft.com/office/drawing/2014/main" id="{0BF61BD1-9AD8-7C85-1192-85362661600B}"/>
              </a:ext>
            </a:extLst>
          </p:cNvPr>
          <p:cNvPicPr>
            <a:picLocks noChangeAspect="1"/>
          </p:cNvPicPr>
          <p:nvPr/>
        </p:nvPicPr>
        <p:blipFill>
          <a:blip r:embed="rId2"/>
          <a:stretch>
            <a:fillRect/>
          </a:stretch>
        </p:blipFill>
        <p:spPr>
          <a:xfrm>
            <a:off x="1250631" y="1344168"/>
            <a:ext cx="9690735" cy="4169664"/>
          </a:xfrm>
          <a:prstGeom prst="rect">
            <a:avLst/>
          </a:prstGeom>
        </p:spPr>
      </p:pic>
    </p:spTree>
    <p:extLst>
      <p:ext uri="{BB962C8B-B14F-4D97-AF65-F5344CB8AC3E}">
        <p14:creationId xmlns:p14="http://schemas.microsoft.com/office/powerpoint/2010/main" val="2521717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E2946-5A41-F965-94C0-B5DF590534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AFFD2F-DC3F-0840-656E-D056A8D477C6}"/>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ClassroomPosition</a:t>
            </a:r>
            <a:r>
              <a:rPr lang="en-US" b="1" dirty="0">
                <a:solidFill>
                  <a:srgbClr val="1482C5"/>
                </a:solidFill>
                <a:latin typeface="Aptos" panose="020B0004020202020204" pitchFamily="34" charset="0"/>
                <a:cs typeface="Calibri"/>
              </a:rPr>
              <a:t> Data Validations</a:t>
            </a:r>
            <a:endParaRPr lang="en-US" b="1" dirty="0">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DF1C627D-6A6B-A858-CB01-30509745405A}"/>
              </a:ext>
            </a:extLst>
          </p:cNvPr>
          <p:cNvSpPr txBox="1">
            <a:spLocks/>
          </p:cNvSpPr>
          <p:nvPr/>
        </p:nvSpPr>
        <p:spPr>
          <a:xfrm>
            <a:off x="535170" y="1142839"/>
            <a:ext cx="11275829"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revised </a:t>
            </a:r>
            <a:r>
              <a:rPr lang="en-US" dirty="0">
                <a:solidFill>
                  <a:srgbClr val="1482C5"/>
                </a:solidFill>
                <a:latin typeface="Aptos" panose="020B0004020202020204" pitchFamily="34" charset="0"/>
              </a:rPr>
              <a:t>in the </a:t>
            </a:r>
            <a:r>
              <a:rPr lang="en-US" dirty="0">
                <a:solidFill>
                  <a:srgbClr val="F47F42"/>
                </a:solidFill>
                <a:latin typeface="Aptos" panose="020B0004020202020204" pitchFamily="34" charset="0"/>
              </a:rPr>
              <a:t>PEIMS Fall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Class Roster Winter Submissions</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2" name="Content Placeholder 3">
            <a:extLst>
              <a:ext uri="{FF2B5EF4-FFF2-40B4-BE49-F238E27FC236}">
                <a16:creationId xmlns:a16="http://schemas.microsoft.com/office/drawing/2014/main" id="{84ACCC89-C45B-489E-FB49-9559680A3E90}"/>
              </a:ext>
            </a:extLst>
          </p:cNvPr>
          <p:cNvSpPr txBox="1">
            <a:spLocks/>
          </p:cNvSpPr>
          <p:nvPr/>
        </p:nvSpPr>
        <p:spPr>
          <a:xfrm>
            <a:off x="708297" y="2035960"/>
            <a:ext cx="2814085" cy="278607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dirty="0">
                <a:solidFill>
                  <a:srgbClr val="1482C5"/>
                </a:solidFill>
                <a:latin typeface="Aptos" panose="020B0004020202020204" pitchFamily="34" charset="0"/>
              </a:rPr>
              <a:t>30090-0007</a:t>
            </a:r>
          </a:p>
          <a:p>
            <a:pPr>
              <a:lnSpc>
                <a:spcPct val="100000"/>
              </a:lnSpc>
              <a:spcBef>
                <a:spcPts val="0"/>
              </a:spcBef>
              <a:buClr>
                <a:srgbClr val="F47F42"/>
              </a:buClr>
            </a:pPr>
            <a:r>
              <a:rPr lang="en-US" dirty="0">
                <a:solidFill>
                  <a:srgbClr val="1482C5"/>
                </a:solidFill>
                <a:latin typeface="Aptos" panose="020B0004020202020204" pitchFamily="34" charset="0"/>
              </a:rPr>
              <a:t>30090-0052</a:t>
            </a:r>
          </a:p>
          <a:p>
            <a:pPr>
              <a:lnSpc>
                <a:spcPct val="100000"/>
              </a:lnSpc>
              <a:spcBef>
                <a:spcPts val="0"/>
              </a:spcBef>
              <a:buClr>
                <a:srgbClr val="F47F42"/>
              </a:buClr>
            </a:pPr>
            <a:r>
              <a:rPr lang="en-US" dirty="0">
                <a:solidFill>
                  <a:srgbClr val="1482C5"/>
                </a:solidFill>
                <a:latin typeface="Aptos" panose="020B0004020202020204" pitchFamily="34" charset="0"/>
              </a:rPr>
              <a:t>30090-0086</a:t>
            </a:r>
          </a:p>
          <a:p>
            <a:pPr>
              <a:lnSpc>
                <a:spcPct val="100000"/>
              </a:lnSpc>
              <a:spcBef>
                <a:spcPts val="0"/>
              </a:spcBef>
              <a:buClr>
                <a:srgbClr val="F47F42"/>
              </a:buClr>
            </a:pPr>
            <a:r>
              <a:rPr lang="en-US" dirty="0">
                <a:solidFill>
                  <a:srgbClr val="1482C5"/>
                </a:solidFill>
                <a:latin typeface="Aptos" panose="020B0004020202020204" pitchFamily="34" charset="0"/>
              </a:rPr>
              <a:t>30090-0122</a:t>
            </a:r>
          </a:p>
          <a:p>
            <a:pPr>
              <a:lnSpc>
                <a:spcPct val="100000"/>
              </a:lnSpc>
              <a:spcBef>
                <a:spcPts val="0"/>
              </a:spcBef>
              <a:buClr>
                <a:srgbClr val="F47F42"/>
              </a:buClr>
            </a:pPr>
            <a:r>
              <a:rPr lang="en-US" dirty="0">
                <a:solidFill>
                  <a:srgbClr val="1482C5"/>
                </a:solidFill>
                <a:latin typeface="Aptos" panose="020B0004020202020204" pitchFamily="34" charset="0"/>
              </a:rPr>
              <a:t>40110-0052</a:t>
            </a:r>
          </a:p>
          <a:p>
            <a:pPr>
              <a:lnSpc>
                <a:spcPct val="100000"/>
              </a:lnSpc>
              <a:spcBef>
                <a:spcPts val="0"/>
              </a:spcBef>
              <a:buClr>
                <a:srgbClr val="F47F42"/>
              </a:buClr>
            </a:pPr>
            <a:r>
              <a:rPr lang="en-US" dirty="0">
                <a:solidFill>
                  <a:srgbClr val="1482C5"/>
                </a:solidFill>
                <a:latin typeface="Aptos" panose="020B0004020202020204" pitchFamily="34" charset="0"/>
              </a:rPr>
              <a:t>40110-0067</a:t>
            </a:r>
          </a:p>
        </p:txBody>
      </p:sp>
      <p:sp>
        <p:nvSpPr>
          <p:cNvPr id="6" name="Content Placeholder 3">
            <a:extLst>
              <a:ext uri="{FF2B5EF4-FFF2-40B4-BE49-F238E27FC236}">
                <a16:creationId xmlns:a16="http://schemas.microsoft.com/office/drawing/2014/main" id="{516B5A5F-7A31-55FB-97C1-BFEE9B707974}"/>
              </a:ext>
            </a:extLst>
          </p:cNvPr>
          <p:cNvSpPr txBox="1">
            <a:spLocks/>
          </p:cNvSpPr>
          <p:nvPr/>
        </p:nvSpPr>
        <p:spPr>
          <a:xfrm>
            <a:off x="708297" y="5070826"/>
            <a:ext cx="11275829"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TEA may need to add additional rules to the </a:t>
            </a:r>
            <a:r>
              <a:rPr lang="en-US" dirty="0">
                <a:solidFill>
                  <a:srgbClr val="F47F42"/>
                </a:solidFill>
                <a:latin typeface="Aptos" panose="020B0004020202020204" pitchFamily="34" charset="0"/>
              </a:rPr>
              <a:t>Early Childhood Data System </a:t>
            </a:r>
            <a:r>
              <a:rPr lang="en-US" dirty="0">
                <a:solidFill>
                  <a:srgbClr val="1482C5"/>
                </a:solidFill>
                <a:latin typeface="Aptos" panose="020B0004020202020204" pitchFamily="34" charset="0"/>
              </a:rPr>
              <a:t>for the new ClassroomPosition.</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00C9E799-088A-455F-7A80-330C395EDCCA}"/>
              </a:ext>
            </a:extLst>
          </p:cNvPr>
          <p:cNvSpPr>
            <a:spLocks noGrp="1"/>
          </p:cNvSpPr>
          <p:nvPr>
            <p:ph type="sldNum" sz="quarter" idx="4"/>
          </p:nvPr>
        </p:nvSpPr>
        <p:spPr/>
        <p:txBody>
          <a:bodyPr/>
          <a:lstStyle/>
          <a:p>
            <a:fld id="{69C126A4-BD19-47E2-8A0E-0DE1B9D8C925}" type="slidenum">
              <a:rPr lang="en-US" smtClean="0"/>
              <a:pPr/>
              <a:t>48</a:t>
            </a:fld>
            <a:endParaRPr lang="en-US"/>
          </a:p>
        </p:txBody>
      </p:sp>
    </p:spTree>
    <p:extLst>
      <p:ext uri="{BB962C8B-B14F-4D97-AF65-F5344CB8AC3E}">
        <p14:creationId xmlns:p14="http://schemas.microsoft.com/office/powerpoint/2010/main" val="1965920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09FF4-139C-1E77-1ADB-E43B3799D7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98C801-CA41-E98D-B5A3-D999889D9742}"/>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ClassroomPosition Reports</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281117DE-6D0F-5EC2-3564-5334379275C1}"/>
              </a:ext>
            </a:extLst>
          </p:cNvPr>
          <p:cNvSpPr>
            <a:spLocks noGrp="1"/>
          </p:cNvSpPr>
          <p:nvPr>
            <p:ph type="sldNum" sz="quarter" idx="4"/>
          </p:nvPr>
        </p:nvSpPr>
        <p:spPr/>
        <p:txBody>
          <a:bodyPr/>
          <a:lstStyle/>
          <a:p>
            <a:fld id="{69C126A4-BD19-47E2-8A0E-0DE1B9D8C925}" type="slidenum">
              <a:rPr lang="en-US" smtClean="0"/>
              <a:pPr/>
              <a:t>49</a:t>
            </a:fld>
            <a:endParaRPr lang="en-US"/>
          </a:p>
        </p:txBody>
      </p:sp>
      <p:sp>
        <p:nvSpPr>
          <p:cNvPr id="6" name="Content Placeholder 3">
            <a:extLst>
              <a:ext uri="{FF2B5EF4-FFF2-40B4-BE49-F238E27FC236}">
                <a16:creationId xmlns:a16="http://schemas.microsoft.com/office/drawing/2014/main" id="{EA07CE4D-E126-FB83-6619-3484CB3244D5}"/>
              </a:ext>
            </a:extLst>
          </p:cNvPr>
          <p:cNvSpPr txBox="1">
            <a:spLocks/>
          </p:cNvSpPr>
          <p:nvPr/>
        </p:nvSpPr>
        <p:spPr>
          <a:xfrm>
            <a:off x="535171" y="1027842"/>
            <a:ext cx="11275829" cy="32767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sz="2400" dirty="0">
                <a:solidFill>
                  <a:srgbClr val="1482C5"/>
                </a:solidFill>
                <a:latin typeface="Aptos" panose="020B0004020202020204" pitchFamily="34" charset="0"/>
              </a:rPr>
              <a:t>The following </a:t>
            </a:r>
            <a:r>
              <a:rPr lang="en-US" sz="2400" dirty="0">
                <a:solidFill>
                  <a:srgbClr val="F47F42"/>
                </a:solidFill>
                <a:latin typeface="Aptos" panose="020B0004020202020204" pitchFamily="34" charset="0"/>
              </a:rPr>
              <a:t>Class Roster Winter Submission </a:t>
            </a:r>
            <a:r>
              <a:rPr lang="en-US" sz="2400" dirty="0">
                <a:solidFill>
                  <a:srgbClr val="1482C5"/>
                </a:solidFill>
                <a:latin typeface="Aptos" panose="020B0004020202020204" pitchFamily="34" charset="0"/>
              </a:rPr>
              <a:t>reports will be </a:t>
            </a:r>
            <a:r>
              <a:rPr lang="en-US" sz="2400" b="1" dirty="0">
                <a:solidFill>
                  <a:srgbClr val="F47F42"/>
                </a:solidFill>
                <a:latin typeface="Aptos" panose="020B0004020202020204" pitchFamily="34" charset="0"/>
              </a:rPr>
              <a:t>updated</a:t>
            </a:r>
            <a:r>
              <a:rPr lang="en-US" sz="2400" dirty="0">
                <a:solidFill>
                  <a:srgbClr val="1482C5"/>
                </a:solidFill>
                <a:latin typeface="Aptos" panose="020B0004020202020204" pitchFamily="34" charset="0"/>
              </a:rPr>
              <a:t> to include the new </a:t>
            </a:r>
            <a:r>
              <a:rPr lang="en-US" sz="2400" dirty="0">
                <a:solidFill>
                  <a:srgbClr val="F47F42"/>
                </a:solidFill>
                <a:latin typeface="Aptos" panose="020B0004020202020204" pitchFamily="34" charset="0"/>
              </a:rPr>
              <a:t>ClassroomPosition</a:t>
            </a:r>
            <a:r>
              <a:rPr lang="en-US" sz="2400" dirty="0">
                <a:solidFill>
                  <a:srgbClr val="1482C5"/>
                </a:solidFill>
                <a:latin typeface="Aptos" panose="020B0004020202020204" pitchFamily="34" charset="0"/>
              </a:rPr>
              <a:t> 06 (</a:t>
            </a:r>
            <a:r>
              <a:rPr lang="en-US" sz="2400" dirty="0">
                <a:solidFill>
                  <a:srgbClr val="F47F42"/>
                </a:solidFill>
                <a:latin typeface="Aptos" panose="020B0004020202020204" pitchFamily="34" charset="0"/>
              </a:rPr>
              <a:t>Teacher Resident</a:t>
            </a:r>
            <a:r>
              <a:rPr lang="en-US" sz="2400" dirty="0">
                <a:solidFill>
                  <a:srgbClr val="1482C5"/>
                </a:solidFill>
                <a:latin typeface="Aptos" panose="020B0004020202020204" pitchFamily="34" charset="0"/>
              </a:rPr>
              <a:t>):</a:t>
            </a:r>
            <a:endParaRPr lang="en-US" sz="2400" dirty="0">
              <a:solidFill>
                <a:srgbClr val="0D6CB9"/>
              </a:solidFill>
              <a:latin typeface="Aptos" panose="020B0004020202020204" pitchFamily="34" charset="0"/>
            </a:endParaRPr>
          </a:p>
          <a:p>
            <a:pPr>
              <a:lnSpc>
                <a:spcPct val="100000"/>
              </a:lnSpc>
              <a:spcBef>
                <a:spcPts val="0"/>
              </a:spcBef>
              <a:buClr>
                <a:srgbClr val="F47F42"/>
              </a:buClr>
            </a:pPr>
            <a:r>
              <a:rPr lang="en-US" sz="2400" dirty="0">
                <a:solidFill>
                  <a:srgbClr val="1482C5"/>
                </a:solidFill>
                <a:latin typeface="Aptos" panose="020B0004020202020204" pitchFamily="34" charset="0"/>
              </a:rPr>
              <a:t>CLS2-100-001 – Student Class Roster – Winter Submission</a:t>
            </a:r>
          </a:p>
          <a:p>
            <a:pPr marL="0" indent="0">
              <a:lnSpc>
                <a:spcPct val="100000"/>
              </a:lnSpc>
              <a:spcBef>
                <a:spcPts val="0"/>
              </a:spcBef>
              <a:spcAft>
                <a:spcPts val="1200"/>
              </a:spcAft>
              <a:buClr>
                <a:srgbClr val="F16038"/>
              </a:buClr>
              <a:buNone/>
            </a:pPr>
            <a:r>
              <a:rPr lang="en-US" sz="1600" dirty="0">
                <a:solidFill>
                  <a:schemeClr val="tx1"/>
                </a:solidFill>
                <a:latin typeface="Aptos" panose="020B0004020202020204" pitchFamily="34" charset="0"/>
              </a:rPr>
              <a:t>This report provides a Class Roster Winter Submission listing of each course, including basic information about each class and a roster of the students in that class.</a:t>
            </a:r>
          </a:p>
          <a:p>
            <a:pPr>
              <a:lnSpc>
                <a:spcPct val="100000"/>
              </a:lnSpc>
              <a:spcBef>
                <a:spcPts val="0"/>
              </a:spcBef>
              <a:buClr>
                <a:srgbClr val="F47F42"/>
              </a:buClr>
            </a:pPr>
            <a:r>
              <a:rPr lang="en-US" sz="2400" dirty="0">
                <a:solidFill>
                  <a:srgbClr val="1482C5"/>
                </a:solidFill>
                <a:latin typeface="Aptos" panose="020B0004020202020204" pitchFamily="34" charset="0"/>
              </a:rPr>
              <a:t>CLS2-100-003 – Staff Class Assignment Report – Winter Submission</a:t>
            </a:r>
          </a:p>
          <a:p>
            <a:pPr marL="0" indent="0">
              <a:lnSpc>
                <a:spcPct val="100000"/>
              </a:lnSpc>
              <a:spcBef>
                <a:spcPts val="0"/>
              </a:spcBef>
              <a:spcAft>
                <a:spcPts val="1200"/>
              </a:spcAft>
              <a:buClr>
                <a:srgbClr val="F16038"/>
              </a:buClr>
              <a:buNone/>
            </a:pPr>
            <a:r>
              <a:rPr lang="en-US" sz="1600" b="0" i="0" dirty="0">
                <a:solidFill>
                  <a:srgbClr val="000000"/>
                </a:solidFill>
                <a:effectLst/>
                <a:latin typeface="Aptos" panose="020B0004020202020204" pitchFamily="34" charset="0"/>
              </a:rPr>
              <a:t>This report provides a Class Roster Winter Submission listing of staff, arranged alphabetically by staff name then class course code, along with classroom attributes.</a:t>
            </a:r>
          </a:p>
          <a:p>
            <a:pPr>
              <a:lnSpc>
                <a:spcPct val="100000"/>
              </a:lnSpc>
              <a:spcBef>
                <a:spcPts val="0"/>
              </a:spcBef>
              <a:buClr>
                <a:srgbClr val="F47F42"/>
              </a:buClr>
            </a:pPr>
            <a:r>
              <a:rPr lang="en-US" sz="2400" dirty="0">
                <a:solidFill>
                  <a:srgbClr val="1482C5"/>
                </a:solidFill>
                <a:latin typeface="Aptos" panose="020B0004020202020204" pitchFamily="34" charset="0"/>
              </a:rPr>
              <a:t>CLS2-100-004 – Student Class Roster – Winter Submission</a:t>
            </a:r>
          </a:p>
          <a:p>
            <a:pPr marL="0" indent="0">
              <a:lnSpc>
                <a:spcPct val="100000"/>
              </a:lnSpc>
              <a:spcBef>
                <a:spcPts val="0"/>
              </a:spcBef>
              <a:spcAft>
                <a:spcPts val="1200"/>
              </a:spcAft>
              <a:buClr>
                <a:srgbClr val="F16038"/>
              </a:buClr>
              <a:buNone/>
            </a:pPr>
            <a:r>
              <a:rPr lang="en-US" sz="1600" b="0" i="0" dirty="0">
                <a:solidFill>
                  <a:srgbClr val="000000"/>
                </a:solidFill>
                <a:effectLst/>
                <a:latin typeface="Aptos" panose="020B0004020202020204" pitchFamily="34" charset="0"/>
              </a:rPr>
              <a:t>This report provides a Class Roster Winter Submission listing and summarizes teacher and class information, including student counts for grades 1-12.</a:t>
            </a:r>
            <a:endParaRPr lang="en-US" sz="1600" dirty="0">
              <a:solidFill>
                <a:srgbClr val="0D6CB9"/>
              </a:solidFill>
              <a:latin typeface="Aptos" panose="020B0004020202020204" pitchFamily="34" charset="0"/>
            </a:endParaRPr>
          </a:p>
          <a:p>
            <a:pPr>
              <a:lnSpc>
                <a:spcPct val="100000"/>
              </a:lnSpc>
              <a:spcBef>
                <a:spcPts val="0"/>
              </a:spcBef>
              <a:buClr>
                <a:srgbClr val="F47F42"/>
              </a:buClr>
            </a:pPr>
            <a:r>
              <a:rPr lang="en-US" sz="2400" dirty="0">
                <a:solidFill>
                  <a:srgbClr val="1482C5"/>
                </a:solidFill>
                <a:latin typeface="Aptos" panose="020B0004020202020204" pitchFamily="34" charset="0"/>
              </a:rPr>
              <a:t>CLS2-100-006 – Submission Summary Report – Winter Submission</a:t>
            </a:r>
          </a:p>
          <a:p>
            <a:pPr marL="0" indent="0">
              <a:lnSpc>
                <a:spcPct val="100000"/>
              </a:lnSpc>
              <a:spcBef>
                <a:spcPts val="0"/>
              </a:spcBef>
              <a:spcAft>
                <a:spcPts val="1200"/>
              </a:spcAft>
              <a:buClr>
                <a:srgbClr val="F16038"/>
              </a:buClr>
              <a:buNone/>
            </a:pPr>
            <a:r>
              <a:rPr lang="en-US" sz="1600" b="0" i="0" dirty="0">
                <a:solidFill>
                  <a:srgbClr val="000000"/>
                </a:solidFill>
                <a:effectLst/>
                <a:latin typeface="Aptos" panose="020B0004020202020204" pitchFamily="34" charset="0"/>
              </a:rPr>
              <a:t>This report displays the row count for the Class Roster Winter Submission by category and subcategory.</a:t>
            </a:r>
            <a:endParaRPr lang="en-US" sz="1600" dirty="0">
              <a:solidFill>
                <a:srgbClr val="0D6CB9"/>
              </a:solidFill>
              <a:latin typeface="Aptos" panose="020B0004020202020204" pitchFamily="34" charset="0"/>
            </a:endParaRPr>
          </a:p>
          <a:p>
            <a:pPr marL="0" indent="0">
              <a:lnSpc>
                <a:spcPct val="100000"/>
              </a:lnSpc>
              <a:spcBef>
                <a:spcPts val="0"/>
              </a:spcBef>
              <a:spcAft>
                <a:spcPts val="1200"/>
              </a:spcAft>
              <a:buClr>
                <a:srgbClr val="F16038"/>
              </a:buClr>
              <a:buNone/>
            </a:pPr>
            <a:endParaRPr lang="en-US" sz="2400" dirty="0">
              <a:solidFill>
                <a:srgbClr val="0D6CB9"/>
              </a:solidFill>
              <a:latin typeface="Aptos" panose="020B0004020202020204" pitchFamily="34" charset="0"/>
            </a:endParaRPr>
          </a:p>
          <a:p>
            <a:pPr marL="0" indent="0">
              <a:buFont typeface="Wingdings" panose="05000000000000000000" pitchFamily="2" charset="2"/>
              <a:buNone/>
            </a:pPr>
            <a:endParaRPr lang="en-US" sz="2400" dirty="0">
              <a:solidFill>
                <a:srgbClr val="0D6CB9"/>
              </a:solidFill>
              <a:latin typeface="Aptos" panose="020B0004020202020204" pitchFamily="34" charset="0"/>
            </a:endParaRPr>
          </a:p>
          <a:p>
            <a:pPr marL="0" indent="0">
              <a:buFont typeface="Wingdings" panose="05000000000000000000" pitchFamily="2" charset="2"/>
              <a:buNone/>
            </a:pPr>
            <a:endParaRPr lang="en-US" sz="2400" dirty="0">
              <a:solidFill>
                <a:srgbClr val="0D6CB9"/>
              </a:solidFill>
              <a:latin typeface="Aptos" panose="020B0004020202020204" pitchFamily="34" charset="0"/>
            </a:endParaRPr>
          </a:p>
        </p:txBody>
      </p:sp>
    </p:spTree>
    <p:extLst>
      <p:ext uri="{BB962C8B-B14F-4D97-AF65-F5344CB8AC3E}">
        <p14:creationId xmlns:p14="http://schemas.microsoft.com/office/powerpoint/2010/main" val="19537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DF3B7-67D4-EEFA-8A73-943224567B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7447B2-67C2-C5C3-92ED-C632C22A6737}"/>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StudentCharacteristic (C344)</a:t>
            </a:r>
            <a:endParaRPr lang="en-US" b="1">
              <a:solidFill>
                <a:srgbClr val="1482C5"/>
              </a:solidFill>
              <a:latin typeface="Aptos" panose="020B0004020202020204" pitchFamily="34" charset="0"/>
            </a:endParaRPr>
          </a:p>
        </p:txBody>
      </p:sp>
      <p:pic>
        <p:nvPicPr>
          <p:cNvPr id="10" name="Picture 9" descr="Screenshot of part of the student characteristic descriptor table.">
            <a:extLst>
              <a:ext uri="{FF2B5EF4-FFF2-40B4-BE49-F238E27FC236}">
                <a16:creationId xmlns:a16="http://schemas.microsoft.com/office/drawing/2014/main" id="{B31348E6-D752-35D2-C7A1-D4B416E0610B}"/>
              </a:ext>
            </a:extLst>
          </p:cNvPr>
          <p:cNvPicPr>
            <a:picLocks noChangeAspect="1"/>
          </p:cNvPicPr>
          <p:nvPr/>
        </p:nvPicPr>
        <p:blipFill>
          <a:blip r:embed="rId2"/>
          <a:stretch>
            <a:fillRect/>
          </a:stretch>
        </p:blipFill>
        <p:spPr>
          <a:xfrm>
            <a:off x="2397813" y="1004512"/>
            <a:ext cx="7391026" cy="2313266"/>
          </a:xfrm>
          <a:prstGeom prst="rect">
            <a:avLst/>
          </a:prstGeom>
        </p:spPr>
      </p:pic>
      <p:pic>
        <p:nvPicPr>
          <p:cNvPr id="5" name="Picture 4" descr="Screenshot of the middle school advanced math participation student characteristic definition.">
            <a:extLst>
              <a:ext uri="{FF2B5EF4-FFF2-40B4-BE49-F238E27FC236}">
                <a16:creationId xmlns:a16="http://schemas.microsoft.com/office/drawing/2014/main" id="{56B6DA25-FB9D-3B07-5061-C1893D2306D2}"/>
              </a:ext>
            </a:extLst>
          </p:cNvPr>
          <p:cNvPicPr>
            <a:picLocks noChangeAspect="1"/>
          </p:cNvPicPr>
          <p:nvPr/>
        </p:nvPicPr>
        <p:blipFill>
          <a:blip r:embed="rId3"/>
          <a:stretch>
            <a:fillRect/>
          </a:stretch>
        </p:blipFill>
        <p:spPr>
          <a:xfrm>
            <a:off x="3084312" y="3428999"/>
            <a:ext cx="6023376" cy="2554018"/>
          </a:xfrm>
          <a:prstGeom prst="rect">
            <a:avLst/>
          </a:prstGeom>
        </p:spPr>
      </p:pic>
      <p:sp>
        <p:nvSpPr>
          <p:cNvPr id="4" name="Slide Number Placeholder 3">
            <a:extLst>
              <a:ext uri="{FF2B5EF4-FFF2-40B4-BE49-F238E27FC236}">
                <a16:creationId xmlns:a16="http://schemas.microsoft.com/office/drawing/2014/main" id="{112EF56F-3DDC-5F4A-525E-BB6E6A97D3FB}"/>
              </a:ext>
            </a:extLst>
          </p:cNvPr>
          <p:cNvSpPr>
            <a:spLocks noGrp="1"/>
          </p:cNvSpPr>
          <p:nvPr>
            <p:ph type="sldNum" sz="quarter" idx="4"/>
          </p:nvPr>
        </p:nvSpPr>
        <p:spPr/>
        <p:txBody>
          <a:bodyPr/>
          <a:lstStyle/>
          <a:p>
            <a:fld id="{69C126A4-BD19-47E2-8A0E-0DE1B9D8C925}" type="slidenum">
              <a:rPr lang="en-US" smtClean="0"/>
              <a:pPr/>
              <a:t>5</a:t>
            </a:fld>
            <a:endParaRPr lang="en-US"/>
          </a:p>
        </p:txBody>
      </p:sp>
    </p:spTree>
    <p:extLst>
      <p:ext uri="{BB962C8B-B14F-4D97-AF65-F5344CB8AC3E}">
        <p14:creationId xmlns:p14="http://schemas.microsoft.com/office/powerpoint/2010/main" val="3696217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D83A6-E29E-F310-D26E-C2017AE628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5DDE98-5BB6-E08C-D70D-5C7A5C8BAD42}"/>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ClassroomPosition Reports Cont.</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A5A15C66-189F-4356-8079-9E6C32E61DE1}"/>
              </a:ext>
            </a:extLst>
          </p:cNvPr>
          <p:cNvSpPr>
            <a:spLocks noGrp="1"/>
          </p:cNvSpPr>
          <p:nvPr>
            <p:ph type="sldNum" sz="quarter" idx="4"/>
          </p:nvPr>
        </p:nvSpPr>
        <p:spPr/>
        <p:txBody>
          <a:bodyPr/>
          <a:lstStyle/>
          <a:p>
            <a:fld id="{69C126A4-BD19-47E2-8A0E-0DE1B9D8C925}" type="slidenum">
              <a:rPr lang="en-US" smtClean="0"/>
              <a:pPr/>
              <a:t>50</a:t>
            </a:fld>
            <a:endParaRPr lang="en-US"/>
          </a:p>
        </p:txBody>
      </p:sp>
      <p:sp>
        <p:nvSpPr>
          <p:cNvPr id="6" name="Content Placeholder 3">
            <a:extLst>
              <a:ext uri="{FF2B5EF4-FFF2-40B4-BE49-F238E27FC236}">
                <a16:creationId xmlns:a16="http://schemas.microsoft.com/office/drawing/2014/main" id="{D3B019D3-8BB0-D580-9DC0-9151BE366C3E}"/>
              </a:ext>
            </a:extLst>
          </p:cNvPr>
          <p:cNvSpPr txBox="1">
            <a:spLocks/>
          </p:cNvSpPr>
          <p:nvPr/>
        </p:nvSpPr>
        <p:spPr>
          <a:xfrm>
            <a:off x="535171" y="999616"/>
            <a:ext cx="11275829" cy="32767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sz="2400" dirty="0">
                <a:solidFill>
                  <a:srgbClr val="1482C5"/>
                </a:solidFill>
                <a:latin typeface="Aptos" panose="020B0004020202020204" pitchFamily="34" charset="0"/>
              </a:rPr>
              <a:t>The following </a:t>
            </a:r>
            <a:r>
              <a:rPr lang="en-US" sz="2400" dirty="0">
                <a:solidFill>
                  <a:srgbClr val="F47F42"/>
                </a:solidFill>
                <a:latin typeface="Aptos" panose="020B0004020202020204" pitchFamily="34" charset="0"/>
              </a:rPr>
              <a:t>Early Childhood Data System Prekindergarten </a:t>
            </a:r>
            <a:r>
              <a:rPr lang="en-US" sz="2400" dirty="0">
                <a:solidFill>
                  <a:srgbClr val="1482C5"/>
                </a:solidFill>
                <a:latin typeface="Aptos" panose="020B0004020202020204" pitchFamily="34" charset="0"/>
              </a:rPr>
              <a:t>and </a:t>
            </a:r>
            <a:r>
              <a:rPr lang="en-US" sz="2400" dirty="0">
                <a:solidFill>
                  <a:srgbClr val="F47F42"/>
                </a:solidFill>
                <a:latin typeface="Aptos" panose="020B0004020202020204" pitchFamily="34" charset="0"/>
              </a:rPr>
              <a:t>Kindergarten Submissions </a:t>
            </a:r>
            <a:r>
              <a:rPr lang="en-US" sz="2400" dirty="0">
                <a:solidFill>
                  <a:srgbClr val="1482C5"/>
                </a:solidFill>
                <a:latin typeface="Aptos" panose="020B0004020202020204" pitchFamily="34" charset="0"/>
              </a:rPr>
              <a:t>reports will be </a:t>
            </a:r>
            <a:r>
              <a:rPr lang="en-US" sz="2400" b="1" dirty="0">
                <a:solidFill>
                  <a:srgbClr val="F47F42"/>
                </a:solidFill>
                <a:latin typeface="Aptos" panose="020B0004020202020204" pitchFamily="34" charset="0"/>
              </a:rPr>
              <a:t>updated</a:t>
            </a:r>
            <a:r>
              <a:rPr lang="en-US" sz="2400" dirty="0">
                <a:solidFill>
                  <a:srgbClr val="1482C5"/>
                </a:solidFill>
                <a:latin typeface="Aptos" panose="020B0004020202020204" pitchFamily="34" charset="0"/>
              </a:rPr>
              <a:t> to include the new </a:t>
            </a:r>
            <a:r>
              <a:rPr lang="en-US" sz="2400" dirty="0">
                <a:solidFill>
                  <a:srgbClr val="F47F42"/>
                </a:solidFill>
                <a:latin typeface="Aptos" panose="020B0004020202020204" pitchFamily="34" charset="0"/>
              </a:rPr>
              <a:t>ClassroomPosition</a:t>
            </a:r>
            <a:r>
              <a:rPr lang="en-US" sz="2400" dirty="0">
                <a:solidFill>
                  <a:srgbClr val="1482C5"/>
                </a:solidFill>
                <a:latin typeface="Aptos" panose="020B0004020202020204" pitchFamily="34" charset="0"/>
              </a:rPr>
              <a:t> 06 (</a:t>
            </a:r>
            <a:r>
              <a:rPr lang="en-US" sz="2400" dirty="0">
                <a:solidFill>
                  <a:srgbClr val="F47F42"/>
                </a:solidFill>
                <a:latin typeface="Aptos" panose="020B0004020202020204" pitchFamily="34" charset="0"/>
              </a:rPr>
              <a:t>Teacher Resident</a:t>
            </a:r>
            <a:r>
              <a:rPr lang="en-US" sz="2400" dirty="0">
                <a:solidFill>
                  <a:srgbClr val="1482C5"/>
                </a:solidFill>
                <a:latin typeface="Aptos" panose="020B0004020202020204" pitchFamily="34" charset="0"/>
              </a:rPr>
              <a:t>):</a:t>
            </a:r>
            <a:endParaRPr lang="en-US" sz="2400" dirty="0">
              <a:solidFill>
                <a:srgbClr val="0D6CB9"/>
              </a:solidFill>
              <a:latin typeface="Aptos" panose="020B0004020202020204" pitchFamily="34" charset="0"/>
            </a:endParaRPr>
          </a:p>
          <a:p>
            <a:pPr>
              <a:lnSpc>
                <a:spcPct val="100000"/>
              </a:lnSpc>
              <a:spcBef>
                <a:spcPts val="0"/>
              </a:spcBef>
              <a:buClr>
                <a:srgbClr val="F47F42"/>
              </a:buClr>
            </a:pPr>
            <a:r>
              <a:rPr lang="en-US" sz="2400" dirty="0">
                <a:solidFill>
                  <a:srgbClr val="1482C5"/>
                </a:solidFill>
                <a:latin typeface="Aptos" panose="020B0004020202020204" pitchFamily="34" charset="0"/>
              </a:rPr>
              <a:t>ECD0-000-003 – Early Childhood Assessment PK Sources</a:t>
            </a:r>
          </a:p>
          <a:p>
            <a:pPr marL="0" indent="0">
              <a:lnSpc>
                <a:spcPct val="100000"/>
              </a:lnSpc>
              <a:spcBef>
                <a:spcPts val="0"/>
              </a:spcBef>
              <a:spcAft>
                <a:spcPts val="1200"/>
              </a:spcAft>
              <a:buClr>
                <a:srgbClr val="F16038"/>
              </a:buClr>
              <a:buNone/>
            </a:pPr>
            <a:r>
              <a:rPr lang="en-US" sz="1600" dirty="0">
                <a:solidFill>
                  <a:schemeClr val="tx1"/>
                </a:solidFill>
                <a:latin typeface="Aptos" panose="020B0004020202020204" pitchFamily="34" charset="0"/>
              </a:rPr>
              <a:t>This statewide report identifies the prekindergarten (PK) programs associated with kindergarten students and their kindergarten ready or not kindergarten ready status.</a:t>
            </a:r>
          </a:p>
          <a:p>
            <a:pPr>
              <a:lnSpc>
                <a:spcPct val="100000"/>
              </a:lnSpc>
              <a:spcBef>
                <a:spcPts val="0"/>
              </a:spcBef>
              <a:buClr>
                <a:srgbClr val="F47F42"/>
              </a:buClr>
            </a:pPr>
            <a:r>
              <a:rPr lang="en-US" sz="2400" dirty="0">
                <a:solidFill>
                  <a:srgbClr val="1482C5"/>
                </a:solidFill>
                <a:latin typeface="Aptos" panose="020B0004020202020204" pitchFamily="34" charset="0"/>
              </a:rPr>
              <a:t>ECD0-000-001 – TSDS Early Childhood Assessment Completion</a:t>
            </a:r>
          </a:p>
          <a:p>
            <a:pPr marL="0" indent="0">
              <a:lnSpc>
                <a:spcPct val="100000"/>
              </a:lnSpc>
              <a:spcBef>
                <a:spcPts val="0"/>
              </a:spcBef>
              <a:spcAft>
                <a:spcPts val="1200"/>
              </a:spcAft>
              <a:buClr>
                <a:srgbClr val="F16038"/>
              </a:buClr>
              <a:buNone/>
            </a:pPr>
            <a:r>
              <a:rPr lang="en-US" sz="1600" b="0" i="0" dirty="0">
                <a:solidFill>
                  <a:srgbClr val="000000"/>
                </a:solidFill>
                <a:effectLst/>
                <a:latin typeface="Aptos" panose="020B0004020202020204" pitchFamily="34" charset="0"/>
              </a:rPr>
              <a:t>This report provides the overall status of the current ECDS collection for all kindergarten programs.</a:t>
            </a:r>
          </a:p>
          <a:p>
            <a:pPr>
              <a:lnSpc>
                <a:spcPct val="100000"/>
              </a:lnSpc>
              <a:spcBef>
                <a:spcPts val="0"/>
              </a:spcBef>
              <a:buClr>
                <a:srgbClr val="F47F42"/>
              </a:buClr>
            </a:pPr>
            <a:r>
              <a:rPr lang="en-US" sz="2400" dirty="0">
                <a:solidFill>
                  <a:srgbClr val="1482C5"/>
                </a:solidFill>
                <a:latin typeface="Aptos" panose="020B0004020202020204" pitchFamily="34" charset="0"/>
              </a:rPr>
              <a:t>ECD0-000-002 – TSDS Early Childhood KG Assessment Summary</a:t>
            </a:r>
          </a:p>
          <a:p>
            <a:pPr marL="0" indent="0">
              <a:lnSpc>
                <a:spcPct val="100000"/>
              </a:lnSpc>
              <a:spcBef>
                <a:spcPts val="0"/>
              </a:spcBef>
              <a:spcAft>
                <a:spcPts val="1200"/>
              </a:spcAft>
              <a:buClr>
                <a:srgbClr val="F16038"/>
              </a:buClr>
              <a:buNone/>
            </a:pPr>
            <a:r>
              <a:rPr lang="en-US" sz="1600" b="0" i="0" dirty="0">
                <a:solidFill>
                  <a:srgbClr val="000000"/>
                </a:solidFill>
                <a:effectLst/>
                <a:latin typeface="Aptos" panose="020B0004020202020204" pitchFamily="34" charset="0"/>
              </a:rPr>
              <a:t>This report summarizes the results of kindergarten assessment, showing the number and percentage of students who are kindergarten ready or who are not kindergarten ready.</a:t>
            </a:r>
            <a:endParaRPr lang="en-US" sz="1600" dirty="0">
              <a:solidFill>
                <a:srgbClr val="0D6CB9"/>
              </a:solidFill>
              <a:latin typeface="Aptos" panose="020B0004020202020204" pitchFamily="34" charset="0"/>
            </a:endParaRPr>
          </a:p>
          <a:p>
            <a:pPr>
              <a:lnSpc>
                <a:spcPct val="100000"/>
              </a:lnSpc>
              <a:spcBef>
                <a:spcPts val="0"/>
              </a:spcBef>
              <a:buClr>
                <a:srgbClr val="F47F42"/>
              </a:buClr>
            </a:pPr>
            <a:r>
              <a:rPr lang="en-US" sz="2400" dirty="0">
                <a:solidFill>
                  <a:srgbClr val="1482C5"/>
                </a:solidFill>
                <a:latin typeface="Aptos" panose="020B0004020202020204" pitchFamily="34" charset="0"/>
              </a:rPr>
              <a:t>ECD0-000-004 – TSDS Early Childhood KG Data Submission</a:t>
            </a:r>
          </a:p>
          <a:p>
            <a:pPr marL="0" indent="0">
              <a:lnSpc>
                <a:spcPct val="100000"/>
              </a:lnSpc>
              <a:spcBef>
                <a:spcPts val="0"/>
              </a:spcBef>
              <a:spcAft>
                <a:spcPts val="1200"/>
              </a:spcAft>
              <a:buClr>
                <a:srgbClr val="F16038"/>
              </a:buClr>
              <a:buNone/>
            </a:pPr>
            <a:r>
              <a:rPr lang="en-US" sz="1600" b="0" i="0" dirty="0">
                <a:solidFill>
                  <a:srgbClr val="000000"/>
                </a:solidFill>
                <a:effectLst/>
                <a:latin typeface="Aptos" panose="020B0004020202020204" pitchFamily="34" charset="0"/>
              </a:rPr>
              <a:t>This report provides a detailed breakdown of data submissions for the kindergarten data collection.</a:t>
            </a:r>
            <a:endParaRPr lang="en-US" sz="1600" dirty="0">
              <a:solidFill>
                <a:srgbClr val="0D6CB9"/>
              </a:solidFill>
              <a:latin typeface="Aptos" panose="020B0004020202020204" pitchFamily="34" charset="0"/>
            </a:endParaRPr>
          </a:p>
          <a:p>
            <a:pPr marL="0" indent="0">
              <a:lnSpc>
                <a:spcPct val="100000"/>
              </a:lnSpc>
              <a:spcBef>
                <a:spcPts val="0"/>
              </a:spcBef>
              <a:spcAft>
                <a:spcPts val="1200"/>
              </a:spcAft>
              <a:buClr>
                <a:srgbClr val="F16038"/>
              </a:buClr>
              <a:buNone/>
            </a:pPr>
            <a:endParaRPr lang="en-US" sz="2400" dirty="0">
              <a:solidFill>
                <a:srgbClr val="0D6CB9"/>
              </a:solidFill>
              <a:latin typeface="Aptos" panose="020B0004020202020204" pitchFamily="34" charset="0"/>
            </a:endParaRPr>
          </a:p>
          <a:p>
            <a:pPr marL="0" indent="0">
              <a:buFont typeface="Wingdings" panose="05000000000000000000" pitchFamily="2" charset="2"/>
              <a:buNone/>
            </a:pPr>
            <a:endParaRPr lang="en-US" sz="2400" dirty="0">
              <a:solidFill>
                <a:srgbClr val="0D6CB9"/>
              </a:solidFill>
              <a:latin typeface="Aptos" panose="020B0004020202020204" pitchFamily="34" charset="0"/>
            </a:endParaRPr>
          </a:p>
          <a:p>
            <a:pPr marL="0" indent="0">
              <a:buFont typeface="Wingdings" panose="05000000000000000000" pitchFamily="2" charset="2"/>
              <a:buNone/>
            </a:pPr>
            <a:endParaRPr lang="en-US" sz="2400" dirty="0">
              <a:solidFill>
                <a:srgbClr val="0D6CB9"/>
              </a:solidFill>
              <a:latin typeface="Aptos" panose="020B0004020202020204" pitchFamily="34" charset="0"/>
            </a:endParaRPr>
          </a:p>
        </p:txBody>
      </p:sp>
    </p:spTree>
    <p:extLst>
      <p:ext uri="{BB962C8B-B14F-4D97-AF65-F5344CB8AC3E}">
        <p14:creationId xmlns:p14="http://schemas.microsoft.com/office/powerpoint/2010/main" val="1865772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A19B-0E21-5F96-2D85-E4368F35488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3788688B-6935-23B7-3F5A-D244F60F748C}"/>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Special Education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07D43BF1-8613-8A32-B48B-CDA7E267A39D}"/>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13D9ACF8-B992-28D8-3C56-E4A3CE306B75}"/>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FC42B608-3130-BC65-162F-87451C6974BE}"/>
              </a:ext>
            </a:extLst>
          </p:cNvPr>
          <p:cNvSpPr txBox="1"/>
          <p:nvPr/>
        </p:nvSpPr>
        <p:spPr>
          <a:xfrm>
            <a:off x="2174661" y="2700637"/>
            <a:ext cx="7842658" cy="1938992"/>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Special Education Changes</a:t>
            </a:r>
          </a:p>
        </p:txBody>
      </p:sp>
      <p:sp>
        <p:nvSpPr>
          <p:cNvPr id="4" name="Slide Number Placeholder 3">
            <a:extLst>
              <a:ext uri="{FF2B5EF4-FFF2-40B4-BE49-F238E27FC236}">
                <a16:creationId xmlns:a16="http://schemas.microsoft.com/office/drawing/2014/main" id="{CC287364-6035-791B-B099-AAFEA34F0F17}"/>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51</a:t>
            </a:fld>
            <a:endParaRPr lang="en-US"/>
          </a:p>
        </p:txBody>
      </p:sp>
    </p:spTree>
    <p:extLst>
      <p:ext uri="{BB962C8B-B14F-4D97-AF65-F5344CB8AC3E}">
        <p14:creationId xmlns:p14="http://schemas.microsoft.com/office/powerpoint/2010/main" val="21275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94FF-2745-7644-E749-29B5FF5950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FCB815-6497-238D-9429-7F7F52ADAF2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Special Education (SPED)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063E34FD-9B93-7ABE-24DB-3D48F7582457}"/>
              </a:ext>
            </a:extLst>
          </p:cNvPr>
          <p:cNvSpPr txBox="1">
            <a:spLocks/>
          </p:cNvSpPr>
          <p:nvPr/>
        </p:nvSpPr>
        <p:spPr>
          <a:xfrm>
            <a:off x="232143" y="1116575"/>
            <a:ext cx="11727712"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sz="2400" dirty="0">
                <a:solidFill>
                  <a:srgbClr val="1482C5"/>
                </a:solidFill>
                <a:latin typeface="Aptos" panose="020B0004020202020204" pitchFamily="34" charset="0"/>
              </a:rPr>
              <a:t>The Special Population Policy, Integration, and Technical Assistance Department audited all special education-related data components in the Texas Education Data Standards (TEDS) and the Texas Records Exchange (TREx) Data Standards for accuracy and alignment with TAC §89.1040 adopted on July 26, 2024. and TAC §89.1070 adopted on November 1, 2024.</a:t>
            </a:r>
          </a:p>
          <a:p>
            <a:pPr>
              <a:buClr>
                <a:srgbClr val="F47F42"/>
              </a:buClr>
            </a:pPr>
            <a:r>
              <a:rPr lang="en-US" sz="2400" dirty="0">
                <a:solidFill>
                  <a:srgbClr val="1482C5"/>
                </a:solidFill>
                <a:latin typeface="Aptos" panose="020B0004020202020204" pitchFamily="34" charset="0"/>
              </a:rPr>
              <a:t>As a result of this audit, the program area requested the following language changes:</a:t>
            </a:r>
          </a:p>
          <a:p>
            <a:pPr lvl="1">
              <a:buClr>
                <a:srgbClr val="F47F42"/>
              </a:buClr>
            </a:pPr>
            <a:r>
              <a:rPr lang="en-US" sz="2200" dirty="0">
                <a:solidFill>
                  <a:srgbClr val="1482C5"/>
                </a:solidFill>
                <a:latin typeface="Aptos" panose="020B0004020202020204" pitchFamily="34" charset="0"/>
              </a:rPr>
              <a:t>Preschool Program for Children with Disabilities (PPCD) to </a:t>
            </a:r>
            <a:r>
              <a:rPr lang="en-US" sz="2200" dirty="0">
                <a:solidFill>
                  <a:srgbClr val="F47F42"/>
                </a:solidFill>
                <a:latin typeface="Aptos" panose="020B0004020202020204" pitchFamily="34" charset="0"/>
              </a:rPr>
              <a:t>Early Childhood Special Education (ECSE)</a:t>
            </a:r>
          </a:p>
          <a:p>
            <a:pPr lvl="1">
              <a:buClr>
                <a:srgbClr val="F47F42"/>
              </a:buClr>
            </a:pPr>
            <a:r>
              <a:rPr lang="en-US" sz="2200" dirty="0">
                <a:solidFill>
                  <a:srgbClr val="1482C5"/>
                </a:solidFill>
                <a:latin typeface="Aptos" panose="020B0004020202020204" pitchFamily="34" charset="0"/>
              </a:rPr>
              <a:t>Special Education Students to </a:t>
            </a:r>
            <a:r>
              <a:rPr lang="en-US" sz="2200" dirty="0">
                <a:solidFill>
                  <a:srgbClr val="F47F42"/>
                </a:solidFill>
                <a:latin typeface="Aptos" panose="020B0004020202020204" pitchFamily="34" charset="0"/>
              </a:rPr>
              <a:t>Students Receiving Special Education Services</a:t>
            </a:r>
          </a:p>
          <a:p>
            <a:pPr lvl="1">
              <a:buClr>
                <a:srgbClr val="F47F42"/>
              </a:buClr>
            </a:pPr>
            <a:r>
              <a:rPr lang="en-US" sz="2200" dirty="0">
                <a:solidFill>
                  <a:srgbClr val="1482C5"/>
                </a:solidFill>
                <a:latin typeface="Aptos" panose="020B0004020202020204" pitchFamily="34" charset="0"/>
              </a:rPr>
              <a:t>Individualized Education Plan to </a:t>
            </a:r>
            <a:r>
              <a:rPr lang="en-US" sz="2200" dirty="0">
                <a:solidFill>
                  <a:srgbClr val="F47F42"/>
                </a:solidFill>
                <a:latin typeface="Aptos" panose="020B0004020202020204" pitchFamily="34" charset="0"/>
              </a:rPr>
              <a:t>Individualized Education Program</a:t>
            </a:r>
          </a:p>
          <a:p>
            <a:pPr lvl="1">
              <a:buClr>
                <a:srgbClr val="F47F42"/>
              </a:buClr>
            </a:pPr>
            <a:r>
              <a:rPr lang="en-US" sz="2200" dirty="0">
                <a:solidFill>
                  <a:srgbClr val="1482C5"/>
                </a:solidFill>
                <a:latin typeface="Aptos" panose="020B0004020202020204" pitchFamily="34" charset="0"/>
              </a:rPr>
              <a:t>Reference to aged 3 through 5 changed to </a:t>
            </a:r>
            <a:r>
              <a:rPr lang="en-US" sz="2200" dirty="0">
                <a:solidFill>
                  <a:srgbClr val="F47F42"/>
                </a:solidFill>
                <a:latin typeface="Aptos" panose="020B0004020202020204" pitchFamily="34" charset="0"/>
              </a:rPr>
              <a:t>aged 3 through 5 (not in kindergarten)</a:t>
            </a:r>
          </a:p>
          <a:p>
            <a:pPr marL="0" indent="0">
              <a:buFont typeface="Wingdings" panose="05000000000000000000" pitchFamily="2" charset="2"/>
              <a:buNone/>
            </a:pPr>
            <a:endParaRPr lang="en-US" sz="2400" dirty="0">
              <a:solidFill>
                <a:srgbClr val="0D6CB9"/>
              </a:solidFill>
              <a:latin typeface="Aptos" panose="020B0004020202020204" pitchFamily="34" charset="0"/>
            </a:endParaRPr>
          </a:p>
          <a:p>
            <a:pPr marL="0" indent="0">
              <a:buFont typeface="Wingdings" panose="05000000000000000000" pitchFamily="2" charset="2"/>
              <a:buNone/>
            </a:pPr>
            <a:endParaRPr lang="en-US" sz="2400"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13D2B13A-57E5-08A4-4AC2-A3C3FE1AE7FE}"/>
              </a:ext>
            </a:extLst>
          </p:cNvPr>
          <p:cNvSpPr>
            <a:spLocks noGrp="1"/>
          </p:cNvSpPr>
          <p:nvPr>
            <p:ph type="sldNum" sz="quarter" idx="4"/>
          </p:nvPr>
        </p:nvSpPr>
        <p:spPr/>
        <p:txBody>
          <a:bodyPr/>
          <a:lstStyle/>
          <a:p>
            <a:fld id="{69C126A4-BD19-47E2-8A0E-0DE1B9D8C925}" type="slidenum">
              <a:rPr lang="en-US" smtClean="0"/>
              <a:pPr/>
              <a:t>52</a:t>
            </a:fld>
            <a:endParaRPr lang="en-US"/>
          </a:p>
        </p:txBody>
      </p:sp>
    </p:spTree>
    <p:extLst>
      <p:ext uri="{BB962C8B-B14F-4D97-AF65-F5344CB8AC3E}">
        <p14:creationId xmlns:p14="http://schemas.microsoft.com/office/powerpoint/2010/main" val="1200104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C6FDC-EF9D-0C73-D6D5-5152899BEF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CE695F-046E-F1EA-BA13-EE924BF85DCE}"/>
              </a:ext>
            </a:extLst>
          </p:cNvPr>
          <p:cNvSpPr>
            <a:spLocks noGrp="1"/>
          </p:cNvSpPr>
          <p:nvPr>
            <p:ph type="title"/>
          </p:nvPr>
        </p:nvSpPr>
        <p:spPr>
          <a:xfrm>
            <a:off x="535171" y="141941"/>
            <a:ext cx="11121657" cy="751350"/>
          </a:xfrm>
        </p:spPr>
        <p:txBody>
          <a:bodyPr>
            <a:normAutofit/>
          </a:bodyPr>
          <a:lstStyle/>
          <a:p>
            <a:r>
              <a:rPr lang="en-US">
                <a:solidFill>
                  <a:srgbClr val="1482C5"/>
                </a:solidFill>
                <a:latin typeface="Aptos" panose="020B0004020202020204" pitchFamily="34" charset="0"/>
                <a:cs typeface="Calibri"/>
              </a:rPr>
              <a:t>SPED Data Element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E08046A7-9158-678F-318F-00D79333606A}"/>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err="1">
                <a:solidFill>
                  <a:srgbClr val="1482C5"/>
                </a:solidFill>
                <a:latin typeface="Aptos" panose="020B0004020202020204" pitchFamily="34" charset="0"/>
              </a:rPr>
              <a:t>PPCDServiceLocation</a:t>
            </a:r>
            <a:r>
              <a:rPr lang="en-US" dirty="0">
                <a:solidFill>
                  <a:srgbClr val="1482C5"/>
                </a:solidFill>
                <a:latin typeface="Aptos" panose="020B0004020202020204" pitchFamily="34" charset="0"/>
              </a:rPr>
              <a:t> (E1077)</a:t>
            </a:r>
          </a:p>
          <a:p>
            <a:pPr lvl="1">
              <a:buClr>
                <a:srgbClr val="F47F42"/>
              </a:buClr>
            </a:pPr>
            <a:r>
              <a:rPr lang="en-US" dirty="0">
                <a:solidFill>
                  <a:srgbClr val="1482C5"/>
                </a:solidFill>
                <a:latin typeface="Aptos" panose="020B0004020202020204" pitchFamily="34" charset="0"/>
              </a:rPr>
              <a:t>Data Element Name (</a:t>
            </a:r>
            <a:r>
              <a:rPr lang="en-US" dirty="0" err="1">
                <a:solidFill>
                  <a:srgbClr val="1482C5"/>
                </a:solidFill>
                <a:latin typeface="Aptos" panose="020B0004020202020204" pitchFamily="34" charset="0"/>
              </a:rPr>
              <a:t>ECSEServiceLocation</a:t>
            </a:r>
            <a:r>
              <a:rPr lang="en-US" dirty="0">
                <a:solidFill>
                  <a:srgbClr val="1482C5"/>
                </a:solidFill>
                <a:latin typeface="Aptos" panose="020B0004020202020204" pitchFamily="34" charset="0"/>
              </a:rPr>
              <a:t>)</a:t>
            </a:r>
          </a:p>
          <a:p>
            <a:pPr lvl="1">
              <a:buClr>
                <a:srgbClr val="F47F42"/>
              </a:buClr>
            </a:pPr>
            <a:r>
              <a:rPr lang="en-US" dirty="0">
                <a:solidFill>
                  <a:srgbClr val="1482C5"/>
                </a:solidFill>
                <a:latin typeface="Aptos" panose="020B0004020202020204" pitchFamily="34" charset="0"/>
              </a:rPr>
              <a:t>Definition</a:t>
            </a:r>
          </a:p>
          <a:p>
            <a:pPr>
              <a:buClr>
                <a:srgbClr val="F47F42"/>
              </a:buClr>
            </a:pPr>
            <a:r>
              <a:rPr lang="en-US" dirty="0" err="1">
                <a:solidFill>
                  <a:srgbClr val="1482C5"/>
                </a:solidFill>
                <a:latin typeface="Aptos" panose="020B0004020202020204" pitchFamily="34" charset="0"/>
              </a:rPr>
              <a:t>SPEDStudentAgeRange</a:t>
            </a:r>
            <a:r>
              <a:rPr lang="en-US" dirty="0">
                <a:solidFill>
                  <a:srgbClr val="1482C5"/>
                </a:solidFill>
                <a:latin typeface="Aptos" panose="020B0004020202020204" pitchFamily="34" charset="0"/>
              </a:rPr>
              <a:t> (E3059)</a:t>
            </a:r>
          </a:p>
          <a:p>
            <a:pPr lvl="1">
              <a:buClr>
                <a:srgbClr val="F47F42"/>
              </a:buClr>
            </a:pPr>
            <a:r>
              <a:rPr lang="en-US" dirty="0">
                <a:solidFill>
                  <a:srgbClr val="1482C5"/>
                </a:solidFill>
                <a:latin typeface="Aptos" panose="020B0004020202020204" pitchFamily="34" charset="0"/>
              </a:rPr>
              <a:t>Definition</a:t>
            </a:r>
          </a:p>
          <a:p>
            <a:pPr>
              <a:buClr>
                <a:srgbClr val="F47F42"/>
              </a:buClr>
            </a:pPr>
            <a:r>
              <a:rPr lang="en-US" dirty="0">
                <a:solidFill>
                  <a:srgbClr val="1482C5"/>
                </a:solidFill>
                <a:latin typeface="Aptos" panose="020B0004020202020204" pitchFamily="34" charset="0"/>
              </a:rPr>
              <a:t>EligibilityDeterminationDate (E1716)</a:t>
            </a:r>
          </a:p>
          <a:p>
            <a:pPr lvl="1">
              <a:buClr>
                <a:srgbClr val="F47F42"/>
              </a:buClr>
            </a:pPr>
            <a:r>
              <a:rPr lang="en-US" dirty="0">
                <a:solidFill>
                  <a:srgbClr val="1482C5"/>
                </a:solidFill>
                <a:latin typeface="Aptos" panose="020B0004020202020204" pitchFamily="34" charset="0"/>
              </a:rPr>
              <a:t>Definition</a:t>
            </a:r>
          </a:p>
          <a:p>
            <a:pPr>
              <a:buClr>
                <a:srgbClr val="F47F42"/>
              </a:buClr>
            </a:pPr>
            <a:r>
              <a:rPr lang="en-US" dirty="0" err="1">
                <a:solidFill>
                  <a:srgbClr val="1482C5"/>
                </a:solidFill>
                <a:latin typeface="Aptos" panose="020B0004020202020204" pitchFamily="34" charset="0"/>
              </a:rPr>
              <a:t>ResidentialFacilityStudentSchoolDayLength</a:t>
            </a:r>
            <a:r>
              <a:rPr lang="en-US" dirty="0">
                <a:solidFill>
                  <a:srgbClr val="1482C5"/>
                </a:solidFill>
                <a:latin typeface="Aptos" panose="020B0004020202020204" pitchFamily="34" charset="0"/>
              </a:rPr>
              <a:t> (E1637)</a:t>
            </a:r>
          </a:p>
          <a:p>
            <a:pPr lvl="1">
              <a:buClr>
                <a:srgbClr val="F47F42"/>
              </a:buClr>
            </a:pPr>
            <a:r>
              <a:rPr lang="en-US" dirty="0">
                <a:solidFill>
                  <a:srgbClr val="1482C5"/>
                </a:solidFill>
                <a:latin typeface="Aptos" panose="020B0004020202020204" pitchFamily="34" charset="0"/>
              </a:rPr>
              <a:t>Definition</a:t>
            </a:r>
          </a:p>
          <a:p>
            <a:pPr marL="0" indent="0">
              <a:buFont typeface="Wingdings" panose="05000000000000000000" pitchFamily="2" charset="2"/>
              <a:buNone/>
            </a:pP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F1DB75C7-CA9B-90A0-2CA0-CC1F5B94896B}"/>
              </a:ext>
            </a:extLst>
          </p:cNvPr>
          <p:cNvSpPr>
            <a:spLocks noGrp="1"/>
          </p:cNvSpPr>
          <p:nvPr>
            <p:ph type="sldNum" sz="quarter" idx="4"/>
          </p:nvPr>
        </p:nvSpPr>
        <p:spPr/>
        <p:txBody>
          <a:bodyPr/>
          <a:lstStyle/>
          <a:p>
            <a:fld id="{69C126A4-BD19-47E2-8A0E-0DE1B9D8C925}" type="slidenum">
              <a:rPr lang="en-US" smtClean="0"/>
              <a:pPr/>
              <a:t>53</a:t>
            </a:fld>
            <a:endParaRPr lang="en-US"/>
          </a:p>
        </p:txBody>
      </p:sp>
    </p:spTree>
    <p:extLst>
      <p:ext uri="{BB962C8B-B14F-4D97-AF65-F5344CB8AC3E}">
        <p14:creationId xmlns:p14="http://schemas.microsoft.com/office/powerpoint/2010/main" val="2630325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11D9-9127-35C1-510A-CB778934CC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76982E-ACB3-89AC-6A9B-AF599DF6CF89}"/>
              </a:ext>
            </a:extLst>
          </p:cNvPr>
          <p:cNvSpPr>
            <a:spLocks noGrp="1"/>
          </p:cNvSpPr>
          <p:nvPr>
            <p:ph type="title"/>
          </p:nvPr>
        </p:nvSpPr>
        <p:spPr>
          <a:xfrm>
            <a:off x="535171" y="141941"/>
            <a:ext cx="11121657" cy="751350"/>
          </a:xfrm>
        </p:spPr>
        <p:txBody>
          <a:bodyPr>
            <a:normAutofit/>
          </a:bodyPr>
          <a:lstStyle/>
          <a:p>
            <a:r>
              <a:rPr lang="en-US">
                <a:solidFill>
                  <a:srgbClr val="1482C5"/>
                </a:solidFill>
                <a:latin typeface="Aptos" panose="020B0004020202020204" pitchFamily="34" charset="0"/>
                <a:cs typeface="Calibri"/>
              </a:rPr>
              <a:t>SPED Descriptor Table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BBBE5BBE-642F-F718-65EB-D87CC9875BB5}"/>
              </a:ext>
            </a:extLst>
          </p:cNvPr>
          <p:cNvSpPr txBox="1">
            <a:spLocks/>
          </p:cNvSpPr>
          <p:nvPr/>
        </p:nvSpPr>
        <p:spPr>
          <a:xfrm>
            <a:off x="535171" y="1015248"/>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err="1">
                <a:solidFill>
                  <a:srgbClr val="1482C5"/>
                </a:solidFill>
                <a:latin typeface="Aptos" panose="020B0004020202020204" pitchFamily="34" charset="0"/>
              </a:rPr>
              <a:t>SPEDProgramSvc</a:t>
            </a:r>
            <a:r>
              <a:rPr lang="en-US" dirty="0">
                <a:solidFill>
                  <a:srgbClr val="1482C5"/>
                </a:solidFill>
                <a:latin typeface="Aptos" panose="020B0004020202020204" pitchFamily="34" charset="0"/>
              </a:rPr>
              <a:t> (C341)</a:t>
            </a:r>
          </a:p>
          <a:p>
            <a:pPr lvl="1">
              <a:buClr>
                <a:srgbClr val="F47F42"/>
              </a:buClr>
            </a:pPr>
            <a:r>
              <a:rPr lang="en-US" dirty="0">
                <a:solidFill>
                  <a:srgbClr val="1482C5"/>
                </a:solidFill>
                <a:latin typeface="Aptos" panose="020B0004020202020204" pitchFamily="34" charset="0"/>
              </a:rPr>
              <a:t>Short and Long Description – 23-25</a:t>
            </a:r>
          </a:p>
          <a:p>
            <a:pPr>
              <a:buClr>
                <a:srgbClr val="F47F42"/>
              </a:buClr>
            </a:pPr>
            <a:r>
              <a:rPr lang="en-US" dirty="0" err="1">
                <a:solidFill>
                  <a:srgbClr val="1482C5"/>
                </a:solidFill>
                <a:latin typeface="Aptos" panose="020B0004020202020204" pitchFamily="34" charset="0"/>
              </a:rPr>
              <a:t>PPCDServiceLocation</a:t>
            </a:r>
            <a:r>
              <a:rPr lang="en-US" dirty="0">
                <a:solidFill>
                  <a:srgbClr val="1482C5"/>
                </a:solidFill>
                <a:latin typeface="Aptos" panose="020B0004020202020204" pitchFamily="34" charset="0"/>
              </a:rPr>
              <a:t> (C184)</a:t>
            </a:r>
          </a:p>
          <a:p>
            <a:pPr lvl="1">
              <a:buClr>
                <a:srgbClr val="F47F42"/>
              </a:buClr>
            </a:pPr>
            <a:r>
              <a:rPr lang="en-US" dirty="0">
                <a:solidFill>
                  <a:srgbClr val="1482C5"/>
                </a:solidFill>
                <a:latin typeface="Aptos" panose="020B0004020202020204" pitchFamily="34" charset="0"/>
              </a:rPr>
              <a:t>Descriptor Table Name (</a:t>
            </a:r>
            <a:r>
              <a:rPr lang="en-US" dirty="0" err="1">
                <a:solidFill>
                  <a:srgbClr val="1482C5"/>
                </a:solidFill>
                <a:latin typeface="Aptos" panose="020B0004020202020204" pitchFamily="34" charset="0"/>
              </a:rPr>
              <a:t>ECSEServiceLocation</a:t>
            </a:r>
            <a:r>
              <a:rPr lang="en-US" dirty="0">
                <a:solidFill>
                  <a:srgbClr val="1482C5"/>
                </a:solidFill>
                <a:latin typeface="Aptos" panose="020B0004020202020204" pitchFamily="34" charset="0"/>
              </a:rPr>
              <a:t>)</a:t>
            </a:r>
          </a:p>
          <a:p>
            <a:pPr lvl="1">
              <a:buClr>
                <a:srgbClr val="F47F42"/>
              </a:buClr>
            </a:pPr>
            <a:r>
              <a:rPr lang="en-US" dirty="0">
                <a:solidFill>
                  <a:srgbClr val="1482C5"/>
                </a:solidFill>
                <a:latin typeface="Aptos" panose="020B0004020202020204" pitchFamily="34" charset="0"/>
              </a:rPr>
              <a:t>Short and Long Description – 1, 3-8</a:t>
            </a:r>
          </a:p>
          <a:p>
            <a:pPr>
              <a:buClr>
                <a:srgbClr val="F47F42"/>
              </a:buClr>
            </a:pPr>
            <a:r>
              <a:rPr lang="en-US" dirty="0">
                <a:solidFill>
                  <a:srgbClr val="1482C5"/>
                </a:solidFill>
                <a:latin typeface="Aptos" panose="020B0004020202020204" pitchFamily="34" charset="0"/>
              </a:rPr>
              <a:t>DiplomaType (C062)</a:t>
            </a:r>
          </a:p>
          <a:p>
            <a:pPr lvl="1">
              <a:buClr>
                <a:srgbClr val="F47F42"/>
              </a:buClr>
            </a:pPr>
            <a:r>
              <a:rPr lang="en-US" dirty="0">
                <a:solidFill>
                  <a:srgbClr val="1482C5"/>
                </a:solidFill>
                <a:latin typeface="Aptos" panose="020B0004020202020204" pitchFamily="34" charset="0"/>
              </a:rPr>
              <a:t>Short and Long Description – 35</a:t>
            </a:r>
          </a:p>
          <a:p>
            <a:pPr>
              <a:buClr>
                <a:srgbClr val="F47F42"/>
              </a:buClr>
            </a:pPr>
            <a:r>
              <a:rPr lang="en-US" dirty="0" err="1">
                <a:solidFill>
                  <a:srgbClr val="1482C5"/>
                </a:solidFill>
                <a:latin typeface="Aptos" panose="020B0004020202020204" pitchFamily="34" charset="0"/>
              </a:rPr>
              <a:t>PopulationServed</a:t>
            </a:r>
            <a:r>
              <a:rPr lang="en-US" dirty="0">
                <a:solidFill>
                  <a:srgbClr val="1482C5"/>
                </a:solidFill>
                <a:latin typeface="Aptos" panose="020B0004020202020204" pitchFamily="34" charset="0"/>
              </a:rPr>
              <a:t> (C030)</a:t>
            </a:r>
          </a:p>
          <a:p>
            <a:pPr lvl="1">
              <a:buClr>
                <a:srgbClr val="F47F42"/>
              </a:buClr>
            </a:pPr>
            <a:r>
              <a:rPr lang="en-US" dirty="0">
                <a:solidFill>
                  <a:srgbClr val="1482C5"/>
                </a:solidFill>
                <a:latin typeface="Aptos" panose="020B0004020202020204" pitchFamily="34" charset="0"/>
              </a:rPr>
              <a:t>Short and Long Description – 06</a:t>
            </a:r>
          </a:p>
          <a:p>
            <a:pPr>
              <a:buClr>
                <a:srgbClr val="F47F42"/>
              </a:buClr>
            </a:pPr>
            <a:r>
              <a:rPr lang="en-US" dirty="0" err="1">
                <a:solidFill>
                  <a:srgbClr val="1482C5"/>
                </a:solidFill>
                <a:latin typeface="Aptos" panose="020B0004020202020204" pitchFamily="34" charset="0"/>
              </a:rPr>
              <a:t>SPEDStudentAgeRange</a:t>
            </a:r>
            <a:r>
              <a:rPr lang="en-US" dirty="0">
                <a:solidFill>
                  <a:srgbClr val="1482C5"/>
                </a:solidFill>
                <a:latin typeface="Aptos" panose="020B0004020202020204" pitchFamily="34" charset="0"/>
              </a:rPr>
              <a:t> (C342)</a:t>
            </a:r>
          </a:p>
          <a:p>
            <a:pPr lvl="1">
              <a:buClr>
                <a:srgbClr val="F47F42"/>
              </a:buClr>
            </a:pPr>
            <a:r>
              <a:rPr lang="en-US" dirty="0">
                <a:solidFill>
                  <a:srgbClr val="1482C5"/>
                </a:solidFill>
                <a:latin typeface="Aptos" panose="020B0004020202020204" pitchFamily="34" charset="0"/>
              </a:rPr>
              <a:t>Short and Long Description – 00, 01, 02</a:t>
            </a: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9E2BB6C6-731F-0C38-3904-EC28B55DC1B6}"/>
              </a:ext>
            </a:extLst>
          </p:cNvPr>
          <p:cNvSpPr>
            <a:spLocks noGrp="1"/>
          </p:cNvSpPr>
          <p:nvPr>
            <p:ph type="sldNum" sz="quarter" idx="4"/>
          </p:nvPr>
        </p:nvSpPr>
        <p:spPr/>
        <p:txBody>
          <a:bodyPr/>
          <a:lstStyle/>
          <a:p>
            <a:fld id="{69C126A4-BD19-47E2-8A0E-0DE1B9D8C925}" type="slidenum">
              <a:rPr lang="en-US" smtClean="0"/>
              <a:pPr/>
              <a:t>54</a:t>
            </a:fld>
            <a:endParaRPr lang="en-US"/>
          </a:p>
        </p:txBody>
      </p:sp>
    </p:spTree>
    <p:extLst>
      <p:ext uri="{BB962C8B-B14F-4D97-AF65-F5344CB8AC3E}">
        <p14:creationId xmlns:p14="http://schemas.microsoft.com/office/powerpoint/2010/main" val="2462912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A797-6185-44F7-7EE8-D4C84F92B5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6121E2-529B-6D2E-C701-FF60F3FD6CBC}"/>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SPED Reporting Requirement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6E150ADC-30BA-A0C8-521A-7A8127CDEF8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In addition to the specific changes made to the data elements and descriptors, changes were made to the TEDS General Reporting Requirements (GR) and Data Element Reporting Requirements (DR).</a:t>
            </a:r>
          </a:p>
          <a:p>
            <a:pPr marL="0" indent="0">
              <a:buClr>
                <a:srgbClr val="F16038"/>
              </a:buClr>
              <a:buNone/>
            </a:pPr>
            <a:endParaRPr lang="en-US" dirty="0">
              <a:solidFill>
                <a:srgbClr val="1482C5"/>
              </a:solidFill>
              <a:latin typeface="Aptos" panose="020B0004020202020204" pitchFamily="34" charset="0"/>
            </a:endParaRPr>
          </a:p>
          <a:p>
            <a:pPr>
              <a:buClr>
                <a:srgbClr val="F47F42"/>
              </a:buClr>
            </a:pPr>
            <a:r>
              <a:rPr lang="en-US" dirty="0">
                <a:solidFill>
                  <a:srgbClr val="1482C5"/>
                </a:solidFill>
                <a:latin typeface="Aptos" panose="020B0004020202020204" pitchFamily="34" charset="0"/>
              </a:rPr>
              <a:t>StudentSpecialEducationProgramAssociation Entity </a:t>
            </a:r>
          </a:p>
          <a:p>
            <a:pPr lvl="1">
              <a:buClr>
                <a:srgbClr val="F47F42"/>
              </a:buClr>
            </a:pPr>
            <a:r>
              <a:rPr lang="en-US" dirty="0">
                <a:solidFill>
                  <a:srgbClr val="1482C5"/>
                </a:solidFill>
                <a:latin typeface="Aptos" panose="020B0004020202020204" pitchFamily="34" charset="0"/>
              </a:rPr>
              <a:t>GR1, DR2, DR4, DR7, DR12</a:t>
            </a:r>
          </a:p>
          <a:p>
            <a:pPr>
              <a:buClr>
                <a:srgbClr val="F47F42"/>
              </a:buClr>
            </a:pPr>
            <a:r>
              <a:rPr lang="en-US" dirty="0">
                <a:solidFill>
                  <a:srgbClr val="1482C5"/>
                </a:solidFill>
                <a:latin typeface="Aptos" panose="020B0004020202020204" pitchFamily="34" charset="0"/>
              </a:rPr>
              <a:t>StudentSpecialEducationProgramEligibilityAssociation Entity</a:t>
            </a:r>
          </a:p>
          <a:p>
            <a:pPr lvl="1">
              <a:buClr>
                <a:srgbClr val="F47F42"/>
              </a:buClr>
            </a:pPr>
            <a:r>
              <a:rPr lang="en-US" dirty="0">
                <a:solidFill>
                  <a:srgbClr val="1482C5"/>
                </a:solidFill>
                <a:latin typeface="Aptos" panose="020B0004020202020204" pitchFamily="34" charset="0"/>
              </a:rPr>
              <a:t>DR3</a:t>
            </a:r>
          </a:p>
          <a:p>
            <a:pPr>
              <a:buClr>
                <a:srgbClr val="F47F42"/>
              </a:buClr>
            </a:pPr>
            <a:r>
              <a:rPr lang="en-US" dirty="0">
                <a:solidFill>
                  <a:srgbClr val="1482C5"/>
                </a:solidFill>
                <a:latin typeface="Aptos" panose="020B0004020202020204" pitchFamily="34" charset="0"/>
              </a:rPr>
              <a:t>Section Entity</a:t>
            </a:r>
          </a:p>
          <a:p>
            <a:pPr lvl="1">
              <a:buClr>
                <a:srgbClr val="F47F42"/>
              </a:buClr>
            </a:pPr>
            <a:r>
              <a:rPr lang="en-US" dirty="0">
                <a:solidFill>
                  <a:srgbClr val="1482C5"/>
                </a:solidFill>
                <a:latin typeface="Aptos" panose="020B0004020202020204" pitchFamily="34" charset="0"/>
              </a:rPr>
              <a:t>DR3</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6C104D2E-27E0-FB7F-BFA8-0D2E69A42427}"/>
              </a:ext>
            </a:extLst>
          </p:cNvPr>
          <p:cNvSpPr>
            <a:spLocks noGrp="1"/>
          </p:cNvSpPr>
          <p:nvPr>
            <p:ph type="sldNum" sz="quarter" idx="4"/>
          </p:nvPr>
        </p:nvSpPr>
        <p:spPr/>
        <p:txBody>
          <a:bodyPr/>
          <a:lstStyle/>
          <a:p>
            <a:fld id="{69C126A4-BD19-47E2-8A0E-0DE1B9D8C925}" type="slidenum">
              <a:rPr lang="en-US" smtClean="0"/>
              <a:pPr/>
              <a:t>55</a:t>
            </a:fld>
            <a:endParaRPr lang="en-US"/>
          </a:p>
        </p:txBody>
      </p:sp>
    </p:spTree>
    <p:extLst>
      <p:ext uri="{BB962C8B-B14F-4D97-AF65-F5344CB8AC3E}">
        <p14:creationId xmlns:p14="http://schemas.microsoft.com/office/powerpoint/2010/main" val="4275719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164E-714D-64EE-45A5-92A2BB7249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805406-B3D1-1CDB-7A14-ED87E834BDE9}"/>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SPED Reporting Requirement Changes, Cont.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156900E6-CAA9-491C-016E-6C9E8222654B}"/>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StudentAcademicRecord</a:t>
            </a:r>
          </a:p>
          <a:p>
            <a:pPr lvl="1">
              <a:buClr>
                <a:srgbClr val="F47F42"/>
              </a:buClr>
            </a:pPr>
            <a:r>
              <a:rPr lang="en-US" dirty="0">
                <a:solidFill>
                  <a:srgbClr val="1482C5"/>
                </a:solidFill>
                <a:latin typeface="Aptos" panose="020B0004020202020204" pitchFamily="34" charset="0"/>
              </a:rPr>
              <a:t>DR7, DR8, DR9</a:t>
            </a:r>
          </a:p>
          <a:p>
            <a:pPr>
              <a:buClr>
                <a:srgbClr val="F47F42"/>
              </a:buClr>
            </a:pPr>
            <a:r>
              <a:rPr lang="en-US" dirty="0">
                <a:solidFill>
                  <a:srgbClr val="1482C5"/>
                </a:solidFill>
                <a:latin typeface="Aptos" panose="020B0004020202020204" pitchFamily="34" charset="0"/>
              </a:rPr>
              <a:t>StaffEducationOrganizationAssignmentAssociation Entity</a:t>
            </a:r>
          </a:p>
          <a:p>
            <a:pPr lvl="1">
              <a:buClr>
                <a:srgbClr val="F47F42"/>
              </a:buClr>
            </a:pPr>
            <a:r>
              <a:rPr lang="en-US" dirty="0">
                <a:solidFill>
                  <a:srgbClr val="1482C5"/>
                </a:solidFill>
                <a:latin typeface="Aptos" panose="020B0004020202020204" pitchFamily="34" charset="0"/>
              </a:rPr>
              <a:t>DR2</a:t>
            </a:r>
          </a:p>
          <a:p>
            <a:pPr>
              <a:buClr>
                <a:srgbClr val="F47F42"/>
              </a:buClr>
            </a:pPr>
            <a:r>
              <a:rPr lang="en-US" dirty="0">
                <a:solidFill>
                  <a:srgbClr val="1482C5"/>
                </a:solidFill>
                <a:latin typeface="Aptos" panose="020B0004020202020204" pitchFamily="34" charset="0"/>
              </a:rPr>
              <a:t>StudentEducationOrganizationAssociation Entity</a:t>
            </a:r>
          </a:p>
          <a:p>
            <a:pPr lvl="1">
              <a:buClr>
                <a:srgbClr val="F47F42"/>
              </a:buClr>
            </a:pPr>
            <a:r>
              <a:rPr lang="en-US" dirty="0">
                <a:solidFill>
                  <a:srgbClr val="1482C5"/>
                </a:solidFill>
                <a:latin typeface="Aptos" panose="020B0004020202020204" pitchFamily="34" charset="0"/>
              </a:rPr>
              <a:t>DR28</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E97F7743-3273-BD0A-AA26-8E2331DE0A2A}"/>
              </a:ext>
            </a:extLst>
          </p:cNvPr>
          <p:cNvSpPr>
            <a:spLocks noGrp="1"/>
          </p:cNvSpPr>
          <p:nvPr>
            <p:ph type="sldNum" sz="quarter" idx="4"/>
          </p:nvPr>
        </p:nvSpPr>
        <p:spPr/>
        <p:txBody>
          <a:bodyPr/>
          <a:lstStyle/>
          <a:p>
            <a:fld id="{69C126A4-BD19-47E2-8A0E-0DE1B9D8C925}" type="slidenum">
              <a:rPr lang="en-US" smtClean="0"/>
              <a:pPr/>
              <a:t>56</a:t>
            </a:fld>
            <a:endParaRPr lang="en-US"/>
          </a:p>
        </p:txBody>
      </p:sp>
    </p:spTree>
    <p:extLst>
      <p:ext uri="{BB962C8B-B14F-4D97-AF65-F5344CB8AC3E}">
        <p14:creationId xmlns:p14="http://schemas.microsoft.com/office/powerpoint/2010/main" val="3511770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FCD4D-F44F-14A8-0080-AC047FEBE1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74505A-E823-76DD-5173-91BAB7290D0F}"/>
              </a:ext>
            </a:extLst>
          </p:cNvPr>
          <p:cNvSpPr>
            <a:spLocks noGrp="1"/>
          </p:cNvSpPr>
          <p:nvPr>
            <p:ph type="title"/>
          </p:nvPr>
        </p:nvSpPr>
        <p:spPr>
          <a:xfrm>
            <a:off x="535171" y="141941"/>
            <a:ext cx="11121657" cy="751350"/>
          </a:xfrm>
        </p:spPr>
        <p:txBody>
          <a:bodyPr>
            <a:normAutofit/>
          </a:bodyPr>
          <a:lstStyle/>
          <a:p>
            <a:r>
              <a:rPr lang="en-US">
                <a:solidFill>
                  <a:srgbClr val="1482C5"/>
                </a:solidFill>
                <a:latin typeface="Aptos" panose="020B0004020202020204" pitchFamily="34" charset="0"/>
                <a:cs typeface="Calibri"/>
              </a:rPr>
              <a:t>SPED Data Validation Changes</a:t>
            </a:r>
            <a:endParaRPr lang="en-US" b="1">
              <a:solidFill>
                <a:srgbClr val="1482C5"/>
              </a:solidFill>
              <a:latin typeface="Aptos" panose="020B0004020202020204" pitchFamily="34" charset="0"/>
            </a:endParaRPr>
          </a:p>
        </p:txBody>
      </p:sp>
      <p:sp>
        <p:nvSpPr>
          <p:cNvPr id="7" name="Content Placeholder 3">
            <a:extLst>
              <a:ext uri="{FF2B5EF4-FFF2-40B4-BE49-F238E27FC236}">
                <a16:creationId xmlns:a16="http://schemas.microsoft.com/office/drawing/2014/main" id="{8DEB41A1-922B-BE2B-4E1C-37C69BB0F188}"/>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2" name="Content Placeholder 3">
            <a:extLst>
              <a:ext uri="{FF2B5EF4-FFF2-40B4-BE49-F238E27FC236}">
                <a16:creationId xmlns:a16="http://schemas.microsoft.com/office/drawing/2014/main" id="{CA781F8E-0467-BF2A-57EE-2F1A73C0E77A}"/>
              </a:ext>
            </a:extLst>
          </p:cNvPr>
          <p:cNvSpPr txBox="1">
            <a:spLocks/>
          </p:cNvSpPr>
          <p:nvPr/>
        </p:nvSpPr>
        <p:spPr>
          <a:xfrm>
            <a:off x="541149" y="2059298"/>
            <a:ext cx="2814085" cy="330338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30090-0022</a:t>
            </a:r>
          </a:p>
          <a:p>
            <a:pPr>
              <a:buClr>
                <a:srgbClr val="F47F42"/>
              </a:buClr>
            </a:pPr>
            <a:r>
              <a:rPr lang="en-US" dirty="0">
                <a:solidFill>
                  <a:srgbClr val="1482C5"/>
                </a:solidFill>
                <a:latin typeface="Aptos" panose="020B0004020202020204" pitchFamily="34" charset="0"/>
              </a:rPr>
              <a:t>30090-0047</a:t>
            </a:r>
          </a:p>
          <a:p>
            <a:pPr>
              <a:buClr>
                <a:srgbClr val="F47F42"/>
              </a:buClr>
            </a:pPr>
            <a:r>
              <a:rPr lang="en-US" dirty="0">
                <a:solidFill>
                  <a:srgbClr val="1482C5"/>
                </a:solidFill>
                <a:latin typeface="Aptos" panose="020B0004020202020204" pitchFamily="34" charset="0"/>
              </a:rPr>
              <a:t>30090-0052</a:t>
            </a:r>
          </a:p>
          <a:p>
            <a:pPr>
              <a:buClr>
                <a:srgbClr val="F47F42"/>
              </a:buClr>
            </a:pPr>
            <a:r>
              <a:rPr lang="en-US" dirty="0">
                <a:solidFill>
                  <a:srgbClr val="1482C5"/>
                </a:solidFill>
                <a:latin typeface="Aptos" panose="020B0004020202020204" pitchFamily="34" charset="0"/>
              </a:rPr>
              <a:t>30090-0060</a:t>
            </a:r>
          </a:p>
          <a:p>
            <a:pPr>
              <a:buClr>
                <a:srgbClr val="F47F42"/>
              </a:buClr>
            </a:pPr>
            <a:r>
              <a:rPr lang="en-US" dirty="0">
                <a:solidFill>
                  <a:srgbClr val="1482C5"/>
                </a:solidFill>
                <a:latin typeface="Aptos" panose="020B0004020202020204" pitchFamily="34" charset="0"/>
              </a:rPr>
              <a:t>30090-0083</a:t>
            </a:r>
          </a:p>
          <a:p>
            <a:pPr>
              <a:buClr>
                <a:srgbClr val="F47F42"/>
              </a:buClr>
            </a:pPr>
            <a:r>
              <a:rPr lang="en-US" dirty="0">
                <a:solidFill>
                  <a:srgbClr val="1482C5"/>
                </a:solidFill>
                <a:latin typeface="Aptos" panose="020B0004020202020204" pitchFamily="34" charset="0"/>
              </a:rPr>
              <a:t>30090-0120</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23546FE9-E543-D43B-B725-2E321506980A}"/>
              </a:ext>
            </a:extLst>
          </p:cNvPr>
          <p:cNvSpPr txBox="1">
            <a:spLocks/>
          </p:cNvSpPr>
          <p:nvPr/>
        </p:nvSpPr>
        <p:spPr>
          <a:xfrm>
            <a:off x="4691946" y="2059298"/>
            <a:ext cx="2814085" cy="278903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30090-0121</a:t>
            </a:r>
          </a:p>
          <a:p>
            <a:pPr>
              <a:buClr>
                <a:srgbClr val="F47F42"/>
              </a:buClr>
            </a:pPr>
            <a:r>
              <a:rPr lang="en-US" dirty="0">
                <a:solidFill>
                  <a:srgbClr val="1482C5"/>
                </a:solidFill>
                <a:latin typeface="Aptos" panose="020B0004020202020204" pitchFamily="34" charset="0"/>
              </a:rPr>
              <a:t>40100-0151</a:t>
            </a:r>
          </a:p>
          <a:p>
            <a:pPr>
              <a:buClr>
                <a:srgbClr val="F47F42"/>
              </a:buClr>
            </a:pPr>
            <a:r>
              <a:rPr lang="en-US" dirty="0">
                <a:solidFill>
                  <a:srgbClr val="1482C5"/>
                </a:solidFill>
                <a:latin typeface="Aptos" panose="020B0004020202020204" pitchFamily="34" charset="0"/>
              </a:rPr>
              <a:t>40110-0006</a:t>
            </a:r>
          </a:p>
          <a:p>
            <a:pPr>
              <a:buClr>
                <a:srgbClr val="F47F42"/>
              </a:buClr>
            </a:pPr>
            <a:r>
              <a:rPr lang="en-US" dirty="0">
                <a:solidFill>
                  <a:srgbClr val="1482C5"/>
                </a:solidFill>
                <a:latin typeface="Aptos" panose="020B0004020202020204" pitchFamily="34" charset="0"/>
              </a:rPr>
              <a:t>40110-0176</a:t>
            </a:r>
          </a:p>
          <a:p>
            <a:pPr>
              <a:buClr>
                <a:srgbClr val="F47F42"/>
              </a:buClr>
            </a:pPr>
            <a:r>
              <a:rPr lang="en-US" dirty="0">
                <a:solidFill>
                  <a:srgbClr val="1482C5"/>
                </a:solidFill>
                <a:latin typeface="Aptos" panose="020B0004020202020204" pitchFamily="34" charset="0"/>
              </a:rPr>
              <a:t>41163-0029</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6" name="Content Placeholder 3">
            <a:extLst>
              <a:ext uri="{FF2B5EF4-FFF2-40B4-BE49-F238E27FC236}">
                <a16:creationId xmlns:a16="http://schemas.microsoft.com/office/drawing/2014/main" id="{524A5583-63D7-4106-0704-798A44B992CA}"/>
              </a:ext>
            </a:extLst>
          </p:cNvPr>
          <p:cNvSpPr txBox="1">
            <a:spLocks/>
          </p:cNvSpPr>
          <p:nvPr/>
        </p:nvSpPr>
        <p:spPr>
          <a:xfrm>
            <a:off x="8836768" y="2059298"/>
            <a:ext cx="2814085" cy="313193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41163-0036</a:t>
            </a:r>
          </a:p>
          <a:p>
            <a:pPr>
              <a:buClr>
                <a:srgbClr val="F47F42"/>
              </a:buClr>
            </a:pPr>
            <a:r>
              <a:rPr lang="en-US" dirty="0">
                <a:solidFill>
                  <a:srgbClr val="1482C5"/>
                </a:solidFill>
                <a:latin typeface="Aptos" panose="020B0004020202020204" pitchFamily="34" charset="0"/>
              </a:rPr>
              <a:t>42401-0010</a:t>
            </a:r>
          </a:p>
          <a:p>
            <a:pPr>
              <a:buClr>
                <a:srgbClr val="F47F42"/>
              </a:buClr>
            </a:pPr>
            <a:r>
              <a:rPr lang="en-US" dirty="0">
                <a:solidFill>
                  <a:srgbClr val="1482C5"/>
                </a:solidFill>
                <a:latin typeface="Aptos" panose="020B0004020202020204" pitchFamily="34" charset="0"/>
              </a:rPr>
              <a:t>42400-0021</a:t>
            </a:r>
          </a:p>
          <a:p>
            <a:pPr>
              <a:buClr>
                <a:srgbClr val="F47F42"/>
              </a:buClr>
            </a:pPr>
            <a:r>
              <a:rPr lang="en-US" dirty="0">
                <a:solidFill>
                  <a:srgbClr val="1482C5"/>
                </a:solidFill>
                <a:latin typeface="Aptos" panose="020B0004020202020204" pitchFamily="34" charset="0"/>
              </a:rPr>
              <a:t>45435-0003</a:t>
            </a:r>
          </a:p>
          <a:p>
            <a:pPr>
              <a:buClr>
                <a:srgbClr val="F47F42"/>
              </a:buClr>
            </a:pPr>
            <a:r>
              <a:rPr lang="en-US" dirty="0">
                <a:solidFill>
                  <a:srgbClr val="1482C5"/>
                </a:solidFill>
                <a:latin typeface="Aptos" panose="020B0004020202020204" pitchFamily="34" charset="0"/>
              </a:rPr>
              <a:t>45435-0005</a:t>
            </a:r>
          </a:p>
          <a:p>
            <a:pPr>
              <a:buClr>
                <a:srgbClr val="F47F42"/>
              </a:buClr>
            </a:pPr>
            <a:r>
              <a:rPr lang="en-US" dirty="0">
                <a:solidFill>
                  <a:srgbClr val="1482C5"/>
                </a:solidFill>
                <a:latin typeface="Aptos" panose="020B0004020202020204" pitchFamily="34" charset="0"/>
              </a:rPr>
              <a:t>50300-0012</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E7B53533-9F13-165A-F2CA-2216118BABFD}"/>
              </a:ext>
            </a:extLst>
          </p:cNvPr>
          <p:cNvSpPr>
            <a:spLocks noGrp="1"/>
          </p:cNvSpPr>
          <p:nvPr>
            <p:ph type="sldNum" sz="quarter" idx="4"/>
          </p:nvPr>
        </p:nvSpPr>
        <p:spPr/>
        <p:txBody>
          <a:bodyPr/>
          <a:lstStyle/>
          <a:p>
            <a:fld id="{69C126A4-BD19-47E2-8A0E-0DE1B9D8C925}" type="slidenum">
              <a:rPr lang="en-US" smtClean="0"/>
              <a:pPr/>
              <a:t>57</a:t>
            </a:fld>
            <a:endParaRPr lang="en-US"/>
          </a:p>
        </p:txBody>
      </p:sp>
    </p:spTree>
    <p:extLst>
      <p:ext uri="{BB962C8B-B14F-4D97-AF65-F5344CB8AC3E}">
        <p14:creationId xmlns:p14="http://schemas.microsoft.com/office/powerpoint/2010/main" val="3539747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DCA89-CFF0-79D8-2798-23FD70AF0C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645747-23A3-0517-D2BF-E712AE34BBD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SPED Report Changes</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C0F545B7-0836-572B-1702-91AB0666CDB7}"/>
              </a:ext>
            </a:extLst>
          </p:cNvPr>
          <p:cNvSpPr>
            <a:spLocks noGrp="1"/>
          </p:cNvSpPr>
          <p:nvPr>
            <p:ph type="sldNum" sz="quarter" idx="4"/>
          </p:nvPr>
        </p:nvSpPr>
        <p:spPr/>
        <p:txBody>
          <a:bodyPr/>
          <a:lstStyle/>
          <a:p>
            <a:fld id="{69C126A4-BD19-47E2-8A0E-0DE1B9D8C925}" type="slidenum">
              <a:rPr lang="en-US" smtClean="0"/>
              <a:pPr/>
              <a:t>58</a:t>
            </a:fld>
            <a:endParaRPr lang="en-US"/>
          </a:p>
        </p:txBody>
      </p:sp>
      <p:sp>
        <p:nvSpPr>
          <p:cNvPr id="6" name="Content Placeholder 3">
            <a:extLst>
              <a:ext uri="{FF2B5EF4-FFF2-40B4-BE49-F238E27FC236}">
                <a16:creationId xmlns:a16="http://schemas.microsoft.com/office/drawing/2014/main" id="{EFED1B82-3353-6CD3-02FC-05B6E6EE3CC4}"/>
              </a:ext>
            </a:extLst>
          </p:cNvPr>
          <p:cNvSpPr txBox="1">
            <a:spLocks/>
          </p:cNvSpPr>
          <p:nvPr/>
        </p:nvSpPr>
        <p:spPr>
          <a:xfrm>
            <a:off x="535171" y="1197162"/>
            <a:ext cx="11275829" cy="427780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dirty="0">
                <a:solidFill>
                  <a:srgbClr val="1482C5"/>
                </a:solidFill>
                <a:latin typeface="Aptos" panose="020B0004020202020204" pitchFamily="34" charset="0"/>
              </a:rPr>
              <a:t>The following </a:t>
            </a:r>
            <a:r>
              <a:rPr lang="en-US" dirty="0">
                <a:solidFill>
                  <a:srgbClr val="F47F42"/>
                </a:solidFill>
                <a:latin typeface="Aptos" panose="020B0004020202020204" pitchFamily="34" charset="0"/>
              </a:rPr>
              <a:t>PEIMS Fall Submission </a:t>
            </a:r>
            <a:r>
              <a:rPr lang="en-US" dirty="0">
                <a:solidFill>
                  <a:srgbClr val="1482C5"/>
                </a:solidFill>
                <a:latin typeface="Aptos" panose="020B0004020202020204" pitchFamily="34" charset="0"/>
              </a:rPr>
              <a:t>reports will be </a:t>
            </a:r>
            <a:r>
              <a:rPr lang="en-US" b="1" dirty="0">
                <a:solidFill>
                  <a:srgbClr val="F47F42"/>
                </a:solidFill>
                <a:latin typeface="Aptos" panose="020B0004020202020204" pitchFamily="34" charset="0"/>
              </a:rPr>
              <a:t>updated</a:t>
            </a:r>
            <a:r>
              <a:rPr lang="en-US" dirty="0">
                <a:solidFill>
                  <a:srgbClr val="1482C5"/>
                </a:solidFill>
                <a:latin typeface="Aptos" panose="020B0004020202020204" pitchFamily="34" charset="0"/>
              </a:rPr>
              <a:t> to include the special education changes:</a:t>
            </a:r>
            <a:endParaRPr lang="en-US" dirty="0">
              <a:solidFill>
                <a:srgbClr val="0D6CB9"/>
              </a:solidFill>
              <a:latin typeface="Aptos" panose="020B0004020202020204" pitchFamily="34" charset="0"/>
            </a:endParaRPr>
          </a:p>
          <a:p>
            <a:pPr>
              <a:lnSpc>
                <a:spcPct val="100000"/>
              </a:lnSpc>
              <a:spcBef>
                <a:spcPts val="0"/>
              </a:spcBef>
              <a:buClr>
                <a:srgbClr val="F47F42"/>
              </a:buClr>
            </a:pPr>
            <a:r>
              <a:rPr lang="en-US" dirty="0">
                <a:solidFill>
                  <a:srgbClr val="1482C5"/>
                </a:solidFill>
                <a:latin typeface="Aptos" panose="020B0004020202020204" pitchFamily="34" charset="0"/>
              </a:rPr>
              <a:t>PDM1-121-006 – Special Education Roster by Grade</a:t>
            </a:r>
          </a:p>
          <a:p>
            <a:pPr marL="0" indent="0">
              <a:lnSpc>
                <a:spcPct val="100000"/>
              </a:lnSpc>
              <a:spcBef>
                <a:spcPts val="0"/>
              </a:spcBef>
              <a:spcAft>
                <a:spcPts val="1200"/>
              </a:spcAft>
              <a:buClr>
                <a:srgbClr val="F16038"/>
              </a:buClr>
              <a:buNone/>
            </a:pPr>
            <a:r>
              <a:rPr lang="en-US" sz="1800" dirty="0">
                <a:solidFill>
                  <a:schemeClr val="tx1"/>
                </a:solidFill>
                <a:latin typeface="Aptos" panose="020B0004020202020204" pitchFamily="34" charset="0"/>
              </a:rPr>
              <a:t>This report lists special education students, their disabilities, and their services by last name and grade.</a:t>
            </a:r>
          </a:p>
          <a:p>
            <a:pPr>
              <a:lnSpc>
                <a:spcPct val="100000"/>
              </a:lnSpc>
              <a:spcBef>
                <a:spcPts val="0"/>
              </a:spcBef>
              <a:buClr>
                <a:srgbClr val="F47F42"/>
              </a:buClr>
            </a:pPr>
            <a:r>
              <a:rPr lang="en-US" dirty="0">
                <a:solidFill>
                  <a:srgbClr val="1482C5"/>
                </a:solidFill>
                <a:latin typeface="Aptos" panose="020B0004020202020204" pitchFamily="34" charset="0"/>
              </a:rPr>
              <a:t>PDM1-121-008 – Preschool Program for Children w/ Disabilities by Grade and Service Location*</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summarizes special education students participating in the Preschool Program for Children with Disabilities (PPCD), grouped by campus with counts by grade and PPCD service location.</a:t>
            </a:r>
          </a:p>
          <a:p>
            <a:pPr>
              <a:lnSpc>
                <a:spcPct val="100000"/>
              </a:lnSpc>
              <a:spcBef>
                <a:spcPts val="0"/>
              </a:spcBef>
              <a:buClr>
                <a:srgbClr val="F47F42"/>
              </a:buClr>
            </a:pPr>
            <a:r>
              <a:rPr lang="en-US" dirty="0">
                <a:solidFill>
                  <a:srgbClr val="1482C5"/>
                </a:solidFill>
                <a:latin typeface="Aptos" panose="020B0004020202020204" pitchFamily="34" charset="0"/>
              </a:rPr>
              <a:t>PDM1-121-009 – Special Education Student Data</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contains data for Special Education students from the Fall Collection.</a:t>
            </a:r>
            <a:endParaRPr lang="en-US" dirty="0">
              <a:solidFill>
                <a:srgbClr val="0D6CB9"/>
              </a:solidFill>
              <a:latin typeface="Aptos" panose="020B0004020202020204" pitchFamily="34" charset="0"/>
            </a:endParaRPr>
          </a:p>
          <a:p>
            <a:pPr marL="0" indent="0">
              <a:buFont typeface="Wingdings" panose="05000000000000000000" pitchFamily="2" charset="2"/>
              <a:buNone/>
            </a:pPr>
            <a:r>
              <a:rPr lang="en-US" sz="1400" dirty="0">
                <a:solidFill>
                  <a:schemeClr val="tx1"/>
                </a:solidFill>
                <a:latin typeface="Aptos" panose="020B0004020202020204" pitchFamily="34" charset="0"/>
              </a:rPr>
              <a:t>*Note: the report name and description of report will be changed to reflect the new terminology Early Childhood </a:t>
            </a:r>
            <a:r>
              <a:rPr lang="en-US" sz="1400">
                <a:solidFill>
                  <a:schemeClr val="tx1"/>
                </a:solidFill>
                <a:latin typeface="Aptos" panose="020B0004020202020204" pitchFamily="34" charset="0"/>
              </a:rPr>
              <a:t>Special Education.</a:t>
            </a:r>
            <a:endParaRPr lang="en-US" sz="1400" dirty="0">
              <a:solidFill>
                <a:schemeClr val="tx1"/>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Tree>
    <p:extLst>
      <p:ext uri="{BB962C8B-B14F-4D97-AF65-F5344CB8AC3E}">
        <p14:creationId xmlns:p14="http://schemas.microsoft.com/office/powerpoint/2010/main" val="62730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6504-3EBD-F9D6-8AD7-BEA07D79AA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DA59D-D9AB-39FE-4FB0-83FDDC80F7B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SPED Report Changes Cont.</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508E6355-41DE-8C50-07C7-C0DF8FE28B4E}"/>
              </a:ext>
            </a:extLst>
          </p:cNvPr>
          <p:cNvSpPr>
            <a:spLocks noGrp="1"/>
          </p:cNvSpPr>
          <p:nvPr>
            <p:ph type="sldNum" sz="quarter" idx="4"/>
          </p:nvPr>
        </p:nvSpPr>
        <p:spPr/>
        <p:txBody>
          <a:bodyPr/>
          <a:lstStyle/>
          <a:p>
            <a:fld id="{69C126A4-BD19-47E2-8A0E-0DE1B9D8C925}" type="slidenum">
              <a:rPr lang="en-US" smtClean="0"/>
              <a:pPr/>
              <a:t>59</a:t>
            </a:fld>
            <a:endParaRPr lang="en-US"/>
          </a:p>
        </p:txBody>
      </p:sp>
      <p:sp>
        <p:nvSpPr>
          <p:cNvPr id="6" name="Content Placeholder 3">
            <a:extLst>
              <a:ext uri="{FF2B5EF4-FFF2-40B4-BE49-F238E27FC236}">
                <a16:creationId xmlns:a16="http://schemas.microsoft.com/office/drawing/2014/main" id="{BB931940-0C1A-E97E-8720-0052DC280F81}"/>
              </a:ext>
            </a:extLst>
          </p:cNvPr>
          <p:cNvSpPr txBox="1">
            <a:spLocks/>
          </p:cNvSpPr>
          <p:nvPr/>
        </p:nvSpPr>
        <p:spPr>
          <a:xfrm>
            <a:off x="535171" y="1187330"/>
            <a:ext cx="11275829" cy="427780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dirty="0">
                <a:solidFill>
                  <a:srgbClr val="1482C5"/>
                </a:solidFill>
                <a:latin typeface="Aptos" panose="020B0004020202020204" pitchFamily="34" charset="0"/>
              </a:rPr>
              <a:t>The following </a:t>
            </a:r>
            <a:r>
              <a:rPr lang="en-US" dirty="0">
                <a:solidFill>
                  <a:srgbClr val="F47F42"/>
                </a:solidFill>
                <a:latin typeface="Aptos" panose="020B0004020202020204" pitchFamily="34" charset="0"/>
              </a:rPr>
              <a:t>Residential Facility Tracker </a:t>
            </a:r>
            <a:r>
              <a:rPr lang="en-US" dirty="0">
                <a:solidFill>
                  <a:srgbClr val="1482C5"/>
                </a:solidFill>
                <a:latin typeface="Aptos" panose="020B0004020202020204" pitchFamily="34" charset="0"/>
              </a:rPr>
              <a:t>report will be </a:t>
            </a:r>
            <a:r>
              <a:rPr lang="en-US" b="1" dirty="0">
                <a:solidFill>
                  <a:srgbClr val="F47F42"/>
                </a:solidFill>
                <a:latin typeface="Aptos" panose="020B0004020202020204" pitchFamily="34" charset="0"/>
              </a:rPr>
              <a:t>updated</a:t>
            </a:r>
            <a:r>
              <a:rPr lang="en-US" dirty="0">
                <a:solidFill>
                  <a:srgbClr val="1482C5"/>
                </a:solidFill>
                <a:latin typeface="Aptos" panose="020B0004020202020204" pitchFamily="34" charset="0"/>
              </a:rPr>
              <a:t> to include the special education changes:</a:t>
            </a:r>
            <a:endParaRPr lang="en-US" dirty="0">
              <a:solidFill>
                <a:srgbClr val="0D6CB9"/>
              </a:solidFill>
              <a:latin typeface="Aptos" panose="020B0004020202020204" pitchFamily="34" charset="0"/>
            </a:endParaRPr>
          </a:p>
          <a:p>
            <a:pPr>
              <a:lnSpc>
                <a:spcPct val="100000"/>
              </a:lnSpc>
              <a:spcBef>
                <a:spcPts val="0"/>
              </a:spcBef>
              <a:buClr>
                <a:srgbClr val="F47F42"/>
              </a:buClr>
            </a:pPr>
            <a:r>
              <a:rPr lang="en-US" dirty="0">
                <a:solidFill>
                  <a:srgbClr val="1482C5"/>
                </a:solidFill>
                <a:latin typeface="Aptos" panose="020B0004020202020204" pitchFamily="34" charset="0"/>
              </a:rPr>
              <a:t>RFT0-100-004 – Individual Student Detail Summary</a:t>
            </a:r>
          </a:p>
          <a:p>
            <a:pPr marL="0" indent="0">
              <a:lnSpc>
                <a:spcPct val="100000"/>
              </a:lnSpc>
              <a:spcBef>
                <a:spcPts val="0"/>
              </a:spcBef>
              <a:spcAft>
                <a:spcPts val="1200"/>
              </a:spcAft>
              <a:buClr>
                <a:srgbClr val="F16038"/>
              </a:buClr>
              <a:buNone/>
            </a:pPr>
            <a:r>
              <a:rPr lang="en-US" sz="1800" dirty="0">
                <a:solidFill>
                  <a:schemeClr val="tx1"/>
                </a:solidFill>
                <a:latin typeface="Aptos" panose="020B0004020202020204" pitchFamily="34" charset="0"/>
              </a:rPr>
              <a:t>This report provides a list of all students in residential facilities for a selected LEA.</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Tree>
    <p:extLst>
      <p:ext uri="{BB962C8B-B14F-4D97-AF65-F5344CB8AC3E}">
        <p14:creationId xmlns:p14="http://schemas.microsoft.com/office/powerpoint/2010/main" val="292460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1448-4398-7DB7-DC51-39B2BD8BF6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11B053-F7D8-57DC-C76A-F8EA3A76C89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MS Advanced Math Data Validation</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A6D12944-C710-C9EA-4F78-3CBBAE961CB3}"/>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The following data validation will be </a:t>
            </a:r>
            <a:r>
              <a:rPr lang="en-US" b="1" dirty="0">
                <a:solidFill>
                  <a:srgbClr val="F47F42"/>
                </a:solidFill>
                <a:latin typeface="Aptos" panose="020B0004020202020204" pitchFamily="34" charset="0"/>
              </a:rPr>
              <a:t>added</a:t>
            </a:r>
            <a:r>
              <a:rPr lang="en-US" dirty="0">
                <a:solidFill>
                  <a:srgbClr val="1482C5"/>
                </a:solidFill>
                <a:latin typeface="Aptos" panose="020B0004020202020204" pitchFamily="34" charset="0"/>
              </a:rPr>
              <a:t> to the </a:t>
            </a:r>
            <a:r>
              <a:rPr lang="en-US" dirty="0">
                <a:solidFill>
                  <a:srgbClr val="F47F42"/>
                </a:solidFill>
                <a:latin typeface="Aptos" panose="020B0004020202020204" pitchFamily="34" charset="0"/>
              </a:rPr>
              <a:t>PEIMS Fall Submission </a:t>
            </a:r>
            <a:r>
              <a:rPr lang="en-US" dirty="0">
                <a:solidFill>
                  <a:srgbClr val="1482C5"/>
                </a:solidFill>
                <a:latin typeface="Aptos" panose="020B0004020202020204" pitchFamily="34" charset="0"/>
              </a:rPr>
              <a:t>to only allow the new StudentCharacteristic to be reported for a student in grades sixth, seventh, or eighth:</a:t>
            </a:r>
          </a:p>
          <a:p>
            <a:pPr marL="0" indent="0">
              <a:buFont typeface="Wingdings" panose="05000000000000000000" pitchFamily="2" charset="2"/>
              <a:buNone/>
            </a:pP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pic>
        <p:nvPicPr>
          <p:cNvPr id="7" name="Picture 6" descr="Screenshot of new rule 40100-0265">
            <a:extLst>
              <a:ext uri="{FF2B5EF4-FFF2-40B4-BE49-F238E27FC236}">
                <a16:creationId xmlns:a16="http://schemas.microsoft.com/office/drawing/2014/main" id="{2BB2BD08-B003-D946-8846-8A9CEFD2CECF}"/>
              </a:ext>
            </a:extLst>
          </p:cNvPr>
          <p:cNvPicPr>
            <a:picLocks noChangeAspect="1"/>
          </p:cNvPicPr>
          <p:nvPr/>
        </p:nvPicPr>
        <p:blipFill>
          <a:blip r:embed="rId2"/>
          <a:stretch>
            <a:fillRect/>
          </a:stretch>
        </p:blipFill>
        <p:spPr>
          <a:xfrm>
            <a:off x="548717" y="3059622"/>
            <a:ext cx="11094563" cy="960120"/>
          </a:xfrm>
          <a:prstGeom prst="rect">
            <a:avLst/>
          </a:prstGeom>
        </p:spPr>
      </p:pic>
      <p:sp>
        <p:nvSpPr>
          <p:cNvPr id="4" name="Slide Number Placeholder 3">
            <a:extLst>
              <a:ext uri="{FF2B5EF4-FFF2-40B4-BE49-F238E27FC236}">
                <a16:creationId xmlns:a16="http://schemas.microsoft.com/office/drawing/2014/main" id="{5D03FB00-5A46-094E-610F-97776A5E977E}"/>
              </a:ext>
            </a:extLst>
          </p:cNvPr>
          <p:cNvSpPr>
            <a:spLocks noGrp="1"/>
          </p:cNvSpPr>
          <p:nvPr>
            <p:ph type="sldNum" sz="quarter" idx="4"/>
          </p:nvPr>
        </p:nvSpPr>
        <p:spPr/>
        <p:txBody>
          <a:bodyPr/>
          <a:lstStyle/>
          <a:p>
            <a:fld id="{69C126A4-BD19-47E2-8A0E-0DE1B9D8C925}" type="slidenum">
              <a:rPr lang="en-US" smtClean="0"/>
              <a:pPr/>
              <a:t>6</a:t>
            </a:fld>
            <a:endParaRPr lang="en-US"/>
          </a:p>
        </p:txBody>
      </p:sp>
    </p:spTree>
    <p:extLst>
      <p:ext uri="{BB962C8B-B14F-4D97-AF65-F5344CB8AC3E}">
        <p14:creationId xmlns:p14="http://schemas.microsoft.com/office/powerpoint/2010/main" val="2750870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sp>
        <p:nvSpPr>
          <p:cNvPr id="12" name="Subtitle 2">
            <a:extLst>
              <a:ext uri="{FF2B5EF4-FFF2-40B4-BE49-F238E27FC236}">
                <a16:creationId xmlns:a16="http://schemas.microsoft.com/office/drawing/2014/main" id="{5FAB8AAB-DEF2-C803-B717-A2AA5C77F309}"/>
              </a:ext>
            </a:extLst>
          </p:cNvPr>
          <p:cNvSpPr>
            <a:spLocks noGrp="1"/>
          </p:cNvSpPr>
          <p:nvPr>
            <p:ph type="subTitle" idx="1"/>
          </p:nvPr>
        </p:nvSpPr>
        <p:spPr>
          <a:xfrm>
            <a:off x="1524000" y="4315096"/>
            <a:ext cx="9144000" cy="851564"/>
          </a:xfrm>
        </p:spPr>
        <p:txBody>
          <a:bodyPr/>
          <a:lstStyle/>
          <a:p>
            <a:endParaRPr lang="en-US"/>
          </a:p>
        </p:txBody>
      </p:sp>
      <p:pic>
        <p:nvPicPr>
          <p:cNvPr id="5" name="Content Placeholder 4" descr="Quizzical burrowing owl looking forward">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009" b="17009"/>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7464334" y="3429000"/>
            <a:ext cx="3965666" cy="853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159004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5F6D-8EB8-EEE4-A262-33F727AD36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F445A3-4610-1712-8A5B-36CAC4A244C1}"/>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MS Advanced Math Reports</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B88A7ACD-5EE5-7A8A-13B9-C49B861E274A}"/>
              </a:ext>
            </a:extLst>
          </p:cNvPr>
          <p:cNvSpPr>
            <a:spLocks noGrp="1"/>
          </p:cNvSpPr>
          <p:nvPr>
            <p:ph type="sldNum" sz="quarter" idx="4"/>
          </p:nvPr>
        </p:nvSpPr>
        <p:spPr/>
        <p:txBody>
          <a:bodyPr/>
          <a:lstStyle/>
          <a:p>
            <a:fld id="{69C126A4-BD19-47E2-8A0E-0DE1B9D8C925}" type="slidenum">
              <a:rPr lang="en-US" smtClean="0"/>
              <a:pPr/>
              <a:t>7</a:t>
            </a:fld>
            <a:endParaRPr lang="en-US"/>
          </a:p>
        </p:txBody>
      </p:sp>
      <p:sp>
        <p:nvSpPr>
          <p:cNvPr id="6" name="Content Placeholder 3">
            <a:extLst>
              <a:ext uri="{FF2B5EF4-FFF2-40B4-BE49-F238E27FC236}">
                <a16:creationId xmlns:a16="http://schemas.microsoft.com/office/drawing/2014/main" id="{C3265A55-B3E0-3490-BAB5-F8911A026E8C}"/>
              </a:ext>
            </a:extLst>
          </p:cNvPr>
          <p:cNvSpPr txBox="1">
            <a:spLocks/>
          </p:cNvSpPr>
          <p:nvPr/>
        </p:nvSpPr>
        <p:spPr>
          <a:xfrm>
            <a:off x="458084" y="1230662"/>
            <a:ext cx="11275829" cy="32767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r>
              <a:rPr lang="en-US" dirty="0">
                <a:solidFill>
                  <a:srgbClr val="1482C5"/>
                </a:solidFill>
                <a:latin typeface="Aptos" panose="020B0004020202020204" pitchFamily="34" charset="0"/>
              </a:rPr>
              <a:t>The following </a:t>
            </a:r>
            <a:r>
              <a:rPr lang="en-US" dirty="0">
                <a:solidFill>
                  <a:srgbClr val="F47F42"/>
                </a:solidFill>
                <a:latin typeface="Aptos" panose="020B0004020202020204" pitchFamily="34" charset="0"/>
              </a:rPr>
              <a:t>PEIMS Fall Submission</a:t>
            </a:r>
            <a:r>
              <a:rPr lang="en-US" dirty="0">
                <a:solidFill>
                  <a:srgbClr val="1482C5"/>
                </a:solidFill>
                <a:latin typeface="Aptos" panose="020B0004020202020204" pitchFamily="34" charset="0"/>
              </a:rPr>
              <a:t> reports will be updated to include the new </a:t>
            </a:r>
            <a:r>
              <a:rPr lang="en-US" dirty="0" err="1">
                <a:solidFill>
                  <a:srgbClr val="F47F42"/>
                </a:solidFill>
                <a:latin typeface="Aptos" panose="020B0004020202020204" pitchFamily="34" charset="0"/>
              </a:rPr>
              <a:t>StudentCharacteristic</a:t>
            </a:r>
            <a:r>
              <a:rPr lang="en-US" dirty="0">
                <a:solidFill>
                  <a:srgbClr val="1482C5"/>
                </a:solidFill>
                <a:latin typeface="Aptos" panose="020B0004020202020204" pitchFamily="34" charset="0"/>
              </a:rPr>
              <a:t>:</a:t>
            </a:r>
          </a:p>
          <a:p>
            <a:pPr>
              <a:lnSpc>
                <a:spcPct val="100000"/>
              </a:lnSpc>
              <a:spcBef>
                <a:spcPts val="0"/>
              </a:spcBef>
              <a:buClr>
                <a:srgbClr val="F47F42"/>
              </a:buClr>
            </a:pPr>
            <a:r>
              <a:rPr lang="en-US" dirty="0">
                <a:solidFill>
                  <a:srgbClr val="1482C5"/>
                </a:solidFill>
                <a:latin typeface="Aptos" panose="020B0004020202020204" pitchFamily="34" charset="0"/>
              </a:rPr>
              <a:t>PDM1-120-003 – Student Program Roster</a:t>
            </a:r>
          </a:p>
          <a:p>
            <a:pPr marL="0" indent="0">
              <a:lnSpc>
                <a:spcPct val="100000"/>
              </a:lnSpc>
              <a:spcBef>
                <a:spcPts val="0"/>
              </a:spcBef>
              <a:spcAft>
                <a:spcPts val="1200"/>
              </a:spcAft>
              <a:buClr>
                <a:srgbClr val="F16038"/>
              </a:buClr>
              <a:buNone/>
            </a:pPr>
            <a:r>
              <a:rPr lang="en-US" sz="1800" dirty="0">
                <a:solidFill>
                  <a:schemeClr val="tx1"/>
                </a:solidFill>
                <a:latin typeface="Aptos" panose="020B0004020202020204" pitchFamily="34" charset="0"/>
              </a:rPr>
              <a:t>This report provides a listing of enrolled students, arranged alphabetically by last name, and indicates participation in special programs.</a:t>
            </a:r>
          </a:p>
          <a:p>
            <a:pPr>
              <a:lnSpc>
                <a:spcPct val="100000"/>
              </a:lnSpc>
              <a:spcBef>
                <a:spcPts val="0"/>
              </a:spcBef>
              <a:buClr>
                <a:srgbClr val="F47F42"/>
              </a:buClr>
            </a:pPr>
            <a:r>
              <a:rPr lang="en-US" dirty="0">
                <a:solidFill>
                  <a:srgbClr val="1482C5"/>
                </a:solidFill>
                <a:latin typeface="Aptos" panose="020B0004020202020204" pitchFamily="34" charset="0"/>
              </a:rPr>
              <a:t>PDM1-120-005 – Student Data Review</a:t>
            </a:r>
          </a:p>
          <a:p>
            <a:pPr marL="0" indent="0">
              <a:lnSpc>
                <a:spcPct val="100000"/>
              </a:lnSpc>
              <a:spcBef>
                <a:spcPts val="0"/>
              </a:spcBef>
              <a:spcAft>
                <a:spcPts val="1200"/>
              </a:spcAft>
              <a:buClr>
                <a:srgbClr val="F16038"/>
              </a:buClr>
              <a:buNone/>
            </a:pPr>
            <a:r>
              <a:rPr lang="en-US" sz="1800" b="0" i="0" dirty="0">
                <a:solidFill>
                  <a:srgbClr val="000000"/>
                </a:solidFill>
                <a:effectLst/>
                <a:latin typeface="Aptos" panose="020B0004020202020204" pitchFamily="34" charset="0"/>
              </a:rPr>
              <a:t>This report summarizes student counts by grade, ethnicity, graduates, dropouts, economically disadvantaged, emergent bilingu</a:t>
            </a:r>
            <a:r>
              <a:rPr lang="en-US" sz="1800" dirty="0">
                <a:solidFill>
                  <a:srgbClr val="000000"/>
                </a:solidFill>
                <a:latin typeface="Aptos" panose="020B0004020202020204" pitchFamily="34" charset="0"/>
              </a:rPr>
              <a:t>al (EB), and special programs</a:t>
            </a:r>
            <a:r>
              <a:rPr lang="en-US" sz="1800" b="0" i="0" dirty="0">
                <a:solidFill>
                  <a:srgbClr val="000000"/>
                </a:solidFill>
                <a:effectLst/>
                <a:latin typeface="Aptos" panose="020B0004020202020204" pitchFamily="34" charset="0"/>
              </a:rPr>
              <a:t>.</a:t>
            </a:r>
          </a:p>
          <a:p>
            <a:pPr marL="0" indent="0">
              <a:lnSpc>
                <a:spcPct val="100000"/>
              </a:lnSpc>
              <a:spcBef>
                <a:spcPts val="0"/>
              </a:spcBef>
              <a:spcAft>
                <a:spcPts val="600"/>
              </a:spcAft>
              <a:buClr>
                <a:srgbClr val="F16038"/>
              </a:buClr>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292734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704D6-9A1C-F4DA-81FA-123A53800C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EC5BA7-3CEB-F43C-0537-FDF1C60B31D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MS Advanced Math Reports</a:t>
            </a:r>
            <a:r>
              <a:rPr lang="en-US">
                <a:solidFill>
                  <a:srgbClr val="1482C5"/>
                </a:solidFill>
                <a:latin typeface="Aptos" panose="020B0004020202020204" pitchFamily="34" charset="0"/>
                <a:cs typeface="Calibri"/>
              </a:rPr>
              <a:t> Cont.</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F9027B2F-7D24-73E7-5F00-110926470CB4}"/>
              </a:ext>
            </a:extLst>
          </p:cNvPr>
          <p:cNvSpPr>
            <a:spLocks noGrp="1"/>
          </p:cNvSpPr>
          <p:nvPr>
            <p:ph type="sldNum" sz="quarter" idx="4"/>
          </p:nvPr>
        </p:nvSpPr>
        <p:spPr/>
        <p:txBody>
          <a:bodyPr/>
          <a:lstStyle/>
          <a:p>
            <a:fld id="{69C126A4-BD19-47E2-8A0E-0DE1B9D8C925}" type="slidenum">
              <a:rPr lang="en-US" smtClean="0"/>
              <a:pPr/>
              <a:t>8</a:t>
            </a:fld>
            <a:endParaRPr lang="en-US"/>
          </a:p>
        </p:txBody>
      </p:sp>
      <p:sp>
        <p:nvSpPr>
          <p:cNvPr id="6" name="Content Placeholder 3">
            <a:extLst>
              <a:ext uri="{FF2B5EF4-FFF2-40B4-BE49-F238E27FC236}">
                <a16:creationId xmlns:a16="http://schemas.microsoft.com/office/drawing/2014/main" id="{40A143A0-6592-48BE-F826-B0AFE83AC773}"/>
              </a:ext>
            </a:extLst>
          </p:cNvPr>
          <p:cNvSpPr txBox="1">
            <a:spLocks/>
          </p:cNvSpPr>
          <p:nvPr/>
        </p:nvSpPr>
        <p:spPr>
          <a:xfrm>
            <a:off x="535171" y="1567335"/>
            <a:ext cx="11275829" cy="32767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dirty="0">
                <a:solidFill>
                  <a:srgbClr val="1482C5"/>
                </a:solidFill>
                <a:latin typeface="Aptos" panose="020B0004020202020204" pitchFamily="34" charset="0"/>
              </a:rPr>
              <a:t>PDM1-120-009 – Disaggregation of PEIMS Student Data</a:t>
            </a:r>
          </a:p>
          <a:p>
            <a:pPr marL="0" indent="0">
              <a:lnSpc>
                <a:spcPct val="100000"/>
              </a:lnSpc>
              <a:spcBef>
                <a:spcPts val="0"/>
              </a:spcBef>
              <a:spcAft>
                <a:spcPts val="600"/>
              </a:spcAft>
              <a:buClr>
                <a:srgbClr val="F16038"/>
              </a:buClr>
              <a:buNone/>
            </a:pPr>
            <a:r>
              <a:rPr lang="en-US" sz="1800" b="0" i="0" dirty="0">
                <a:solidFill>
                  <a:srgbClr val="000000"/>
                </a:solidFill>
                <a:effectLst/>
                <a:latin typeface="Aptos" panose="020B0004020202020204" pitchFamily="34" charset="0"/>
              </a:rPr>
              <a:t>This report provides student enrollment counts and percentages from the Fall submission.</a:t>
            </a:r>
            <a:endParaRPr lang="en-US" sz="1800" dirty="0">
              <a:solidFill>
                <a:srgbClr val="0D6CB9"/>
              </a:solidFill>
              <a:latin typeface="Aptos" panose="020B0004020202020204" pitchFamily="34" charset="0"/>
            </a:endParaRPr>
          </a:p>
          <a:p>
            <a:pPr>
              <a:lnSpc>
                <a:spcPct val="100000"/>
              </a:lnSpc>
              <a:spcBef>
                <a:spcPts val="0"/>
              </a:spcBef>
              <a:buClr>
                <a:srgbClr val="F47F42"/>
              </a:buClr>
            </a:pPr>
            <a:r>
              <a:rPr lang="en-US" dirty="0">
                <a:solidFill>
                  <a:srgbClr val="1482C5"/>
                </a:solidFill>
                <a:latin typeface="Aptos" panose="020B0004020202020204" pitchFamily="34" charset="0"/>
              </a:rPr>
              <a:t>PDM1-120-003 – Student Indicator Report by Grade</a:t>
            </a:r>
          </a:p>
          <a:p>
            <a:pPr marL="0" indent="0">
              <a:lnSpc>
                <a:spcPct val="100000"/>
              </a:lnSpc>
              <a:spcBef>
                <a:spcPts val="0"/>
              </a:spcBef>
              <a:spcAft>
                <a:spcPts val="600"/>
              </a:spcAft>
              <a:buClr>
                <a:srgbClr val="F16038"/>
              </a:buClr>
              <a:buNone/>
            </a:pPr>
            <a:r>
              <a:rPr lang="en-US" sz="1800" dirty="0">
                <a:solidFill>
                  <a:schemeClr val="tx1"/>
                </a:solidFill>
                <a:latin typeface="Aptos" panose="020B0004020202020204" pitchFamily="34" charset="0"/>
              </a:rPr>
              <a:t>This report lists students within various demographics and program enrollment information.</a:t>
            </a:r>
          </a:p>
          <a:p>
            <a:pPr>
              <a:lnSpc>
                <a:spcPct val="100000"/>
              </a:lnSpc>
              <a:spcBef>
                <a:spcPts val="0"/>
              </a:spcBef>
              <a:buClr>
                <a:srgbClr val="F47F42"/>
              </a:buClr>
            </a:pPr>
            <a:r>
              <a:rPr lang="en-US" dirty="0">
                <a:solidFill>
                  <a:srgbClr val="1482C5"/>
                </a:solidFill>
                <a:latin typeface="Aptos" panose="020B0004020202020204" pitchFamily="34" charset="0"/>
              </a:rPr>
              <a:t>PDM1-230-001 –Data Element Summary Report</a:t>
            </a:r>
          </a:p>
          <a:p>
            <a:pPr marL="0" indent="0">
              <a:lnSpc>
                <a:spcPct val="100000"/>
              </a:lnSpc>
              <a:spcBef>
                <a:spcPts val="0"/>
              </a:spcBef>
              <a:spcAft>
                <a:spcPts val="600"/>
              </a:spcAft>
              <a:buClr>
                <a:srgbClr val="F16038"/>
              </a:buClr>
              <a:buNone/>
            </a:pPr>
            <a:r>
              <a:rPr lang="en-US" sz="1800" b="0" i="0" dirty="0">
                <a:solidFill>
                  <a:srgbClr val="000000"/>
                </a:solidFill>
                <a:effectLst/>
                <a:latin typeface="Aptos" panose="020B0004020202020204" pitchFamily="34" charset="0"/>
              </a:rPr>
              <a:t>This report summarizes all data reported for TSDS PEIMS.</a:t>
            </a: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a:p>
            <a:pPr marL="0" indent="0">
              <a:buFont typeface="Wingdings" panose="05000000000000000000" pitchFamily="2" charset="2"/>
              <a:buNone/>
            </a:pPr>
            <a:endParaRPr lang="en-US" dirty="0">
              <a:solidFill>
                <a:srgbClr val="0D6CB9"/>
              </a:solidFill>
            </a:endParaRPr>
          </a:p>
        </p:txBody>
      </p:sp>
    </p:spTree>
    <p:extLst>
      <p:ext uri="{BB962C8B-B14F-4D97-AF65-F5344CB8AC3E}">
        <p14:creationId xmlns:p14="http://schemas.microsoft.com/office/powerpoint/2010/main" val="109519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64E6F-1DFD-CDF8-199A-475D8258DC59}"/>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452A32F-E513-8E2C-FD77-D39DC62695A0}"/>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Advanced Technical Credit</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902CB866-7B6D-ED6A-6ABF-82D1DACD5292}"/>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1A6257D2-E565-B7F5-2047-9E57145D356A}"/>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CBFD711B-CD94-475A-3C2B-1DDE86E923B5}"/>
              </a:ext>
            </a:extLst>
          </p:cNvPr>
          <p:cNvSpPr txBox="1"/>
          <p:nvPr/>
        </p:nvSpPr>
        <p:spPr>
          <a:xfrm>
            <a:off x="1369818" y="2654470"/>
            <a:ext cx="9452344" cy="1015663"/>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Advanced Technical Credit</a:t>
            </a:r>
          </a:p>
        </p:txBody>
      </p:sp>
      <p:sp>
        <p:nvSpPr>
          <p:cNvPr id="4" name="Slide Number Placeholder 3">
            <a:extLst>
              <a:ext uri="{FF2B5EF4-FFF2-40B4-BE49-F238E27FC236}">
                <a16:creationId xmlns:a16="http://schemas.microsoft.com/office/drawing/2014/main" id="{C6C9E00A-289D-88A7-D738-5C4316219840}"/>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9</a:t>
            </a:fld>
            <a:endParaRPr lang="en-US"/>
          </a:p>
        </p:txBody>
      </p:sp>
    </p:spTree>
    <p:extLst>
      <p:ext uri="{BB962C8B-B14F-4D97-AF65-F5344CB8AC3E}">
        <p14:creationId xmlns:p14="http://schemas.microsoft.com/office/powerpoint/2010/main" val="3048887935"/>
      </p:ext>
    </p:extLst>
  </p:cSld>
  <p:clrMapOvr>
    <a:masterClrMapping/>
  </p:clrMapOvr>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Shipper, Leanne</DisplayName>
        <AccountId>73</AccountId>
        <AccountType/>
      </UserInfo>
      <UserInfo>
        <DisplayName>Johnson, Scott</DisplayName>
        <AccountId>20</AccountId>
        <AccountType/>
      </UserInfo>
      <UserInfo>
        <DisplayName>Simons, Leanne</DisplayName>
        <AccountId>16</AccountId>
        <AccountType/>
      </UserInfo>
    </SharedWithUsers>
    <Notes xmlns="963efe96-9f3c-464d-8c8b-c76864a22e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4" ma:contentTypeDescription="Create a new document." ma:contentTypeScope="" ma:versionID="acd0262c3cecfea325db23c93f88613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96d3ba2171e376e637e1491a3712e691"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692CD-7339-4E15-8B85-65EB8EAE7D52}">
  <ds:schemaRefs>
    <ds:schemaRef ds:uri="http://purl.org/dc/elements/1.1/"/>
    <ds:schemaRef ds:uri="http://schemas.microsoft.com/office/2006/metadata/properties"/>
    <ds:schemaRef ds:uri="533e3360-6378-4210-ada2-16ccdb17d2cd"/>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963efe96-9f3c-464d-8c8b-c76864a22ed0"/>
    <ds:schemaRef ds:uri="http://www.w3.org/XML/1998/namespace"/>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3C120858-D04A-4650-8EF3-2F82F25E0EC8}">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224</TotalTime>
  <Words>2382</Words>
  <Application>Microsoft Office PowerPoint</Application>
  <PresentationFormat>Widescreen</PresentationFormat>
  <Paragraphs>329</Paragraphs>
  <Slides>60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Aptos</vt:lpstr>
      <vt:lpstr>Aptos Black</vt:lpstr>
      <vt:lpstr>Arial</vt:lpstr>
      <vt:lpstr>Calibri</vt:lpstr>
      <vt:lpstr>Courier New</vt:lpstr>
      <vt:lpstr>Wingdings</vt:lpstr>
      <vt:lpstr>2_Office Theme</vt:lpstr>
      <vt:lpstr>TITLE SLIDE: Data Standards Changes</vt:lpstr>
      <vt:lpstr>Agenda – 2025-2026 Data Standards Changes</vt:lpstr>
      <vt:lpstr>TITLE SLIDE: Middle School Advanced Mathematics</vt:lpstr>
      <vt:lpstr>Middle School Advanced Mathematics</vt:lpstr>
      <vt:lpstr>StudentCharacteristic (C344)</vt:lpstr>
      <vt:lpstr>MS Advanced Math Data Validation</vt:lpstr>
      <vt:lpstr>MS Advanced Math Reports</vt:lpstr>
      <vt:lpstr>MS Advanced Math Reports Cont.</vt:lpstr>
      <vt:lpstr>TITLE SLIDE: Advanced Technical Credit</vt:lpstr>
      <vt:lpstr>Sunset – Advanced Technical Credit</vt:lpstr>
      <vt:lpstr>ATC Data Element</vt:lpstr>
      <vt:lpstr>ATC Data Validations</vt:lpstr>
      <vt:lpstr>ATC Reports – Summer Submission</vt:lpstr>
      <vt:lpstr>ATC Report – Extended Year Submission</vt:lpstr>
      <vt:lpstr>TITLE SLIDE: OnRamps Dual Enrollment Indicator</vt:lpstr>
      <vt:lpstr>OnRamps Dual Enrollment Background</vt:lpstr>
      <vt:lpstr>OnRampsDualEnrollmentIndicator</vt:lpstr>
      <vt:lpstr>OnRampsDualEnrollmentIndicator Data Element</vt:lpstr>
      <vt:lpstr>OnRamps Data Validation</vt:lpstr>
      <vt:lpstr>OnRamps Data Validation 1</vt:lpstr>
      <vt:lpstr>OnRamps Reports – Summer Submission</vt:lpstr>
      <vt:lpstr>OnRamps Reports – Extended Year Submission</vt:lpstr>
      <vt:lpstr>TITLE SLIDE: Accelerated Instruction Changes</vt:lpstr>
      <vt:lpstr>Accelerated Instruction Background</vt:lpstr>
      <vt:lpstr>AcceleratedInstructionSet Common Type</vt:lpstr>
      <vt:lpstr>RatioWaiverListProductUsed Data Element</vt:lpstr>
      <vt:lpstr>RatioWaiverListProductUsed Data Validation</vt:lpstr>
      <vt:lpstr>Accelerated Instruction Report</vt:lpstr>
      <vt:lpstr>TITLE SLIDE: Discipline Changes</vt:lpstr>
      <vt:lpstr>Discipline Changes</vt:lpstr>
      <vt:lpstr>IncidentLocation (E1083)</vt:lpstr>
      <vt:lpstr>BEHAVIOR-LOCATION-CODE (TE163)</vt:lpstr>
      <vt:lpstr>Behavior (C165)</vt:lpstr>
      <vt:lpstr>Behavior (C165) 1</vt:lpstr>
      <vt:lpstr>Behavior (C165) 2</vt:lpstr>
      <vt:lpstr>DISCIPLINARY-ACTION-REASON (TC07)</vt:lpstr>
      <vt:lpstr>DISCIPLINARY-ACTION-REASON (TC07) 1</vt:lpstr>
      <vt:lpstr>DISCIPLINARY-ACTION-REASON (TC07) 2</vt:lpstr>
      <vt:lpstr>StudentDisciplineIncidentBehaviorAssociation Entity</vt:lpstr>
      <vt:lpstr>Discipline Data Validation Changes</vt:lpstr>
      <vt:lpstr>Discipline Report Changes</vt:lpstr>
      <vt:lpstr>TITLE SLIDE: New Classroom Position</vt:lpstr>
      <vt:lpstr>New Classroom Position</vt:lpstr>
      <vt:lpstr>ClassroomPosition Data Element</vt:lpstr>
      <vt:lpstr>ClassroomPosition Descriptor Table</vt:lpstr>
      <vt:lpstr>StaffSectionAssociation PEIMS Fall Reporting</vt:lpstr>
      <vt:lpstr>ClassroomPosition vs. Course Matrix</vt:lpstr>
      <vt:lpstr>ClassroomPosition Data Validations</vt:lpstr>
      <vt:lpstr>ClassroomPosition Reports</vt:lpstr>
      <vt:lpstr>ClassroomPosition Reports Cont.</vt:lpstr>
      <vt:lpstr>TITLE SLIDE: Special Education Changes</vt:lpstr>
      <vt:lpstr>Special Education (SPED) Changes</vt:lpstr>
      <vt:lpstr>SPED Data Element Changes</vt:lpstr>
      <vt:lpstr>SPED Descriptor Table Changes</vt:lpstr>
      <vt:lpstr>SPED Reporting Requirement Changes</vt:lpstr>
      <vt:lpstr>SPED Reporting Requirement Changes, Cont.</vt:lpstr>
      <vt:lpstr>SPED Data Validation Changes</vt:lpstr>
      <vt:lpstr>SPED Report Changes</vt:lpstr>
      <vt:lpstr>SPED Report Changes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ESC 2025-2026 Data Standards Changes</dc:title>
  <dc:creator>Ulrich, Melanie</dc:creator>
  <cp:lastModifiedBy>Ollervidez, Leticia</cp:lastModifiedBy>
  <cp:revision>3</cp:revision>
  <dcterms:created xsi:type="dcterms:W3CDTF">2020-11-05T16:39:19Z</dcterms:created>
  <dcterms:modified xsi:type="dcterms:W3CDTF">2025-03-07T16:57:10Z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