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7FE4E557_3706876E.xml" ContentType="application/vnd.ms-powerpoint.comment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23"/>
  </p:notesMasterIdLst>
  <p:sldIdLst>
    <p:sldId id="2145707032" r:id="rId7"/>
    <p:sldId id="2145707296" r:id="rId8"/>
    <p:sldId id="2145707298" r:id="rId9"/>
    <p:sldId id="2145707342" r:id="rId10"/>
    <p:sldId id="2145707339" r:id="rId11"/>
    <p:sldId id="2145707359" r:id="rId12"/>
    <p:sldId id="2145707348" r:id="rId13"/>
    <p:sldId id="2145707357" r:id="rId14"/>
    <p:sldId id="2145707354" r:id="rId15"/>
    <p:sldId id="2145707349" r:id="rId16"/>
    <p:sldId id="2145707334" r:id="rId17"/>
    <p:sldId id="2145707350" r:id="rId18"/>
    <p:sldId id="2145707351" r:id="rId19"/>
    <p:sldId id="2145707353" r:id="rId20"/>
    <p:sldId id="2145707344" r:id="rId21"/>
    <p:sldId id="2145706967" r:id="rId22"/>
  </p:sldIdLst>
  <p:sldSz cx="12192000" cy="6858000"/>
  <p:notesSz cx="7102475" cy="93884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D4214-1674-A13C-E000-284B90853438}" name="Adaky, Kathy" initials="KA" userId="S::Kathy.Adaky@tea.texas.gov::8c2da59b-9e4a-4960-a749-115f3818b707" providerId="AD"/>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BF740E41-6A12-D1BD-EA7B-D1155DFB6DDF}" name="Linden, Edward" initials="EL" userId="S::Edward.Linden@tea.texas.gov::433a1750-097b-48bf-9475-b5c5f6172203" providerId="AD"/>
  <p188:author id="{A582DA48-7D9E-31AD-F8C7-11F055059304}" name="DeSantis, Candice" initials="" userId="S::Candice.DeSantis@tea.texas.gov::ebf7425b-4c1c-4725-9788-d1206430aedf"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B2FEE28A-E893-6BCA-2959-AACFA1EFD59B}" name="Davis, Naomi" initials="ND" userId="S::Naomi.Davis@tea.texas.gov::66ba321c-8f1b-49ff-8f82-24302dcc360a" providerId="AD"/>
  <p188:author id="{3FF5F99C-0A32-E3F2-EA78-874C8D4A5835}" name="Adaky, Kathy" initials="AK" userId="S::kathy.adaky@tea.texas.gov::8c2da59b-9e4a-4960-a749-115f3818b707" providerId="AD"/>
  <p188:author id="{D640D5B4-7498-496A-9FD6-2B4F363C0616}" name="Pruitt, Donna" initials="PD" userId="S::Donna.Pruitt@tea.texas.gov::f6622e25-b5bf-4a3b-9fc8-ceb0ab749e45" providerId="AD"/>
  <p188:author id="{4EBD65BB-B861-01DA-6CDF-1ED07EF23F16}" name="Connor Briggs" initials="CB" userId="Connor Briggs" providerId="None"/>
  <p188:author id="{00FD78C6-F5B4-48DA-D242-CDA18768A854}" name="Johnson, Scott" initials="JS" userId="S::scott.johnson@tea.texas.gov::bec97677-f0c6-4bfb-b610-83dc74061801" providerId="AD"/>
  <p188:author id="{6897FCDA-01EB-DE9D-17B6-F91E92C05028}" name="Davis, Naomi" initials="DN" userId="S::naomi.davis@tea.texas.gov::66ba321c-8f1b-49ff-8f82-24302dcc360a"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01B4CC"/>
    <a:srgbClr val="58CFFF"/>
    <a:srgbClr val="C2DAED"/>
    <a:srgbClr val="0D6CB9"/>
    <a:srgbClr val="72C6A2"/>
    <a:srgbClr val="00B4CB"/>
    <a:srgbClr val="595959"/>
    <a:srgbClr val="F9A45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DAA75-F545-4556-9C13-C5527E5E7C0F}" v="18" dt="2025-03-25T21:50:07.427"/>
    <p1510:client id="{9B5FA3B4-74B5-8F74-3DC9-C13104F21A7B}" v="1" dt="2025-03-25T22:22:03.181"/>
    <p1510:client id="{B28E2044-46EE-4187-4079-BC07E53CA0F3}" v="30" dt="2025-03-26T19:26:47.416"/>
    <p1510:client id="{CA2A08C5-C762-4490-B886-1AE5AEC8AC96}" vWet="1" dt="2025-03-25T21:48:26.2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4" y="18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texasedu-my.sharepoint.com/personal/naomi_davis_tea_texas_gov/Documents/Documents/ESC_Vendor%20Training/Copy%20of%20All%20L2%20to%20L3%20for%208.01.2024%20-%203.05.2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All L2 to L3 for 8.01.2024 - 3.05.2025.xlsx]Sheet4!PivotTable1</c:name>
    <c:fmtId val="21"/>
  </c:pivotSource>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Total delete requests</a:t>
            </a:r>
          </a:p>
        </c:rich>
      </c:tx>
      <c:layout>
        <c:manualLayout>
          <c:xMode val="edge"/>
          <c:yMode val="edge"/>
          <c:x val="0.39645065666444673"/>
          <c:y val="5.7842157769358631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circle"/>
          <c:size val="6"/>
        </c:marke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2"/>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4"/>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6"/>
        <c:dLbl>
          <c:idx val="0"/>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8"/>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9"/>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xForSave val="1"/>
            </c:ext>
          </c:extLst>
        </c:dLbl>
      </c:pivotFmt>
      <c:pivotFmt>
        <c:idx val="1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none"/>
        </c:marke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3.4662045060658577E-3"/>
              <c:y val="-1.5707090764401855E-16"/>
            </c:manualLayout>
          </c:layout>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3.6972848064702482E-2"/>
              <c:y val="1.713520605169604E-2"/>
            </c:manualLayout>
          </c:layout>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2.8885037550548821E-2"/>
              <c:y val="-6.2115121937398141E-2"/>
            </c:manualLayout>
          </c:layout>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none"/>
        </c:marke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2"/>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3.4662045060658577E-3"/>
              <c:y val="-1.5707090764401855E-16"/>
            </c:manualLayout>
          </c:layout>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3.6972848064702482E-2"/>
              <c:y val="1.713520605169604E-2"/>
            </c:manualLayout>
          </c:layout>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4"/>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2.8885037550548821E-2"/>
              <c:y val="-6.2115121937398141E-2"/>
            </c:manualLayout>
          </c:layout>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6"/>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s>
    <c:view3D>
      <c:rotX val="30"/>
      <c:rotY val="106"/>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8948266215423239E-2"/>
          <c:y val="0.14483482319115215"/>
          <c:w val="0.86082124483139777"/>
          <c:h val="0.803160163749156"/>
        </c:manualLayout>
      </c:layout>
      <c:pie3DChart>
        <c:varyColors val="1"/>
        <c:ser>
          <c:idx val="0"/>
          <c:order val="0"/>
          <c:tx>
            <c:strRef>
              <c:f>Sheet4!$B$3</c:f>
              <c:strCache>
                <c:ptCount val="1"/>
                <c:pt idx="0">
                  <c:v>Total</c:v>
                </c:pt>
              </c:strCache>
            </c:strRef>
          </c:tx>
          <c:explosion val="2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0B5-48B8-92E5-17686848784A}"/>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0B5-48B8-92E5-17686848784A}"/>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0B5-48B8-92E5-17686848784A}"/>
              </c:ext>
            </c:extLst>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0B5-48B8-92E5-17686848784A}"/>
              </c:ext>
            </c:extLst>
          </c:dPt>
          <c:dPt>
            <c:idx val="4"/>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0B5-48B8-92E5-17686848784A}"/>
              </c:ext>
            </c:extLst>
          </c:dPt>
          <c:dPt>
            <c:idx val="5"/>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0B5-48B8-92E5-17686848784A}"/>
              </c:ext>
            </c:extLst>
          </c:dPt>
          <c:dPt>
            <c:idx val="6"/>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E0B5-48B8-92E5-17686848784A}"/>
              </c:ext>
            </c:extLst>
          </c:dPt>
          <c:dPt>
            <c:idx val="7"/>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E0B5-48B8-92E5-17686848784A}"/>
              </c:ext>
            </c:extLst>
          </c:dPt>
          <c:dLbls>
            <c:dLbl>
              <c:idx val="0"/>
              <c:spPr>
                <a:solidFill>
                  <a:prstClr val="white"/>
                </a:solidFill>
                <a:ln>
                  <a:solidFill>
                    <a:srgbClr val="0D6CB9"/>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E0B5-48B8-92E5-17686848784A}"/>
                </c:ext>
              </c:extLst>
            </c:dLbl>
            <c:dLbl>
              <c:idx val="1"/>
              <c:spPr>
                <a:solidFill>
                  <a:prstClr val="white"/>
                </a:solidFill>
                <a:ln>
                  <a:solidFill>
                    <a:srgbClr val="DA3E2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E0B5-48B8-92E5-17686848784A}"/>
                </c:ext>
              </c:extLst>
            </c:dLbl>
            <c:dLbl>
              <c:idx val="2"/>
              <c:layout>
                <c:manualLayout>
                  <c:x val="3.4662045060658577E-3"/>
                  <c:y val="-1.5707090764401855E-16"/>
                </c:manualLayout>
              </c:layout>
              <c:spPr>
                <a:solidFill>
                  <a:prstClr val="white"/>
                </a:solidFill>
                <a:ln>
                  <a:solidFill>
                    <a:srgbClr val="36353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E0B5-48B8-92E5-17686848784A}"/>
                </c:ext>
              </c:extLst>
            </c:dLbl>
            <c:dLbl>
              <c:idx val="3"/>
              <c:layout>
                <c:manualLayout>
                  <c:x val="-3.6972848064702482E-2"/>
                  <c:y val="1.713520605169604E-2"/>
                </c:manualLayout>
              </c:layout>
              <c:spPr>
                <a:solidFill>
                  <a:prstClr val="white"/>
                </a:solidFill>
                <a:ln>
                  <a:solidFill>
                    <a:srgbClr val="0D6CB9">
                      <a:lumMod val="60000"/>
                    </a:srgb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E0B5-48B8-92E5-17686848784A}"/>
                </c:ext>
              </c:extLst>
            </c:dLbl>
            <c:dLbl>
              <c:idx val="4"/>
              <c:tx>
                <c:rich>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r>
                      <a:rPr lang="en-US"/>
                      <a:t>Not Categorized</a:t>
                    </a:r>
                    <a:r>
                      <a:rPr lang="en-US" baseline="0"/>
                      <a:t>, </a:t>
                    </a:r>
                    <a:fld id="{26938F3D-B7E7-4FE1-8724-516BBE9BE83B}" type="VALUE">
                      <a:rPr lang="en-US" baseline="0"/>
                      <a:pPr>
                        <a:defRPr>
                          <a:solidFill>
                            <a:schemeClr val="accent1"/>
                          </a:solidFill>
                        </a:defRPr>
                      </a:pPr>
                      <a:t>[VALUE]</a:t>
                    </a:fld>
                    <a:endParaRPr lang="en-US" baseline="0"/>
                  </a:p>
                </c:rich>
              </c:tx>
              <c:spPr>
                <a:solidFill>
                  <a:prstClr val="white"/>
                </a:solidFill>
                <a:ln>
                  <a:solidFill>
                    <a:srgbClr val="DA3E26">
                      <a:lumMod val="60000"/>
                    </a:srgb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E0B5-48B8-92E5-17686848784A}"/>
                </c:ext>
              </c:extLst>
            </c:dLbl>
            <c:dLbl>
              <c:idx val="5"/>
              <c:layout>
                <c:manualLayout>
                  <c:x val="-2.8885037550548821E-2"/>
                  <c:y val="-6.2115121937398141E-2"/>
                </c:manualLayout>
              </c:layout>
              <c:spPr>
                <a:solidFill>
                  <a:prstClr val="white"/>
                </a:solidFill>
                <a:ln>
                  <a:solidFill>
                    <a:srgbClr val="363534">
                      <a:lumMod val="60000"/>
                    </a:srgb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B-E0B5-48B8-92E5-17686848784A}"/>
                </c:ext>
              </c:extLst>
            </c:dLbl>
            <c:dLbl>
              <c:idx val="6"/>
              <c:spPr>
                <a:solidFill>
                  <a:prstClr val="white"/>
                </a:solidFill>
                <a:ln>
                  <a:solidFill>
                    <a:srgbClr val="0D6CB9">
                      <a:lumMod val="80000"/>
                      <a:lumOff val="20000"/>
                    </a:srgb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80000"/>
                          <a:lumOff val="2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D-E0B5-48B8-92E5-17686848784A}"/>
                </c:ext>
              </c:extLst>
            </c:dLbl>
            <c:dLbl>
              <c:idx val="7"/>
              <c:spPr>
                <a:solidFill>
                  <a:prstClr val="white"/>
                </a:solidFill>
                <a:ln>
                  <a:solidFill>
                    <a:srgbClr val="DA3E26">
                      <a:lumMod val="80000"/>
                      <a:lumOff val="20000"/>
                    </a:srgb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lumMod val="80000"/>
                          <a:lumOff val="2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F-E0B5-48B8-92E5-17686848784A}"/>
                </c:ext>
              </c:extLst>
            </c:dLbl>
            <c:spPr>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Sheet4!$A$4:$A$12</c:f>
              <c:strCache>
                <c:ptCount val="8"/>
                <c:pt idx="0">
                  <c:v>Actuals </c:v>
                </c:pt>
                <c:pt idx="1">
                  <c:v>Budget</c:v>
                </c:pt>
                <c:pt idx="2">
                  <c:v>Course </c:v>
                </c:pt>
                <c:pt idx="3">
                  <c:v>ECDS </c:v>
                </c:pt>
                <c:pt idx="4">
                  <c:v>Not Catagorized</c:v>
                </c:pt>
                <c:pt idx="5">
                  <c:v>School </c:v>
                </c:pt>
                <c:pt idx="6">
                  <c:v>Staff </c:v>
                </c:pt>
                <c:pt idx="7">
                  <c:v>Student </c:v>
                </c:pt>
              </c:strCache>
            </c:strRef>
          </c:cat>
          <c:val>
            <c:numRef>
              <c:f>Sheet4!$B$4:$B$12</c:f>
              <c:numCache>
                <c:formatCode>General</c:formatCode>
                <c:ptCount val="8"/>
                <c:pt idx="0">
                  <c:v>142</c:v>
                </c:pt>
                <c:pt idx="1">
                  <c:v>59</c:v>
                </c:pt>
                <c:pt idx="2">
                  <c:v>16</c:v>
                </c:pt>
                <c:pt idx="3">
                  <c:v>11</c:v>
                </c:pt>
                <c:pt idx="4">
                  <c:v>354</c:v>
                </c:pt>
                <c:pt idx="5">
                  <c:v>7</c:v>
                </c:pt>
                <c:pt idx="6">
                  <c:v>726</c:v>
                </c:pt>
                <c:pt idx="7">
                  <c:v>201</c:v>
                </c:pt>
              </c:numCache>
            </c:numRef>
          </c:val>
          <c:extLst>
            <c:ext xmlns:c16="http://schemas.microsoft.com/office/drawing/2014/chart" uri="{C3380CC4-5D6E-409C-BE32-E72D297353CC}">
              <c16:uniqueId val="{00000010-E0B5-48B8-92E5-17686848784A}"/>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E4E557_3706876E.xml><?xml version="1.0" encoding="utf-8"?>
<p188:cmLst xmlns:a="http://schemas.openxmlformats.org/drawingml/2006/main" xmlns:r="http://schemas.openxmlformats.org/officeDocument/2006/relationships" xmlns:p188="http://schemas.microsoft.com/office/powerpoint/2018/8/main">
  <p188:cm id="{92919DE4-717D-48FC-BEF0-9C390BE280C6}" authorId="{4EBD65BB-B861-01DA-6CDF-1ED07EF23F16}" created="2025-03-19T20:33:57.983" startDate="2025-03-25T21:50:07.359" dueDate="2025-03-25T21:50:07.359" assignedTo="{94E8E657-BE84-5DCD-0B20-67E8B1793911}" title="@Johnson, Scott @Briggs, Connor Naomi is not going to be able to review Jamie’s comments about the AOSFLO chart today or tomorrow. I just removed the image and resized the text. Is this ok for publishing?">
    <ac:deMkLst xmlns:ac="http://schemas.microsoft.com/office/drawing/2013/main/command">
      <pc:docMk xmlns:pc="http://schemas.microsoft.com/office/powerpoint/2013/main/command"/>
      <pc:sldMk xmlns:pc="http://schemas.microsoft.com/office/powerpoint/2013/main/command" cId="923174766" sldId="2145707351"/>
      <ac:picMk id="9" creationId="{D59AC86D-526B-C4C0-7E16-1C636CDF2EBB}"/>
    </ac:deMkLst>
    <p188:replyLst>
      <p188:reply id="{9C8ADCBD-BF43-4DF4-846E-DB8EF95F69A4}" authorId="{856D94DE-37B1-D641-7707-F050FA0D2B36}" created="2025-03-19T20:38:27.605">
        <p188:txBody>
          <a:bodyPr/>
          <a:lstStyle/>
          <a:p>
            <a:r>
              <a:rPr lang="en-US"/>
              <a:t>Yes, once Naomi returns and responds to Jamie's comments. </a:t>
            </a:r>
          </a:p>
        </p188:txBody>
      </p188:reply>
      <p188:reply id="{80C6B3AC-BDD4-4234-907B-A539001C1956}" authorId="{D640D5B4-7498-496A-9FD6-2B4F363C0616}" created="2025-03-25T21:50:07.359">
        <p188:txBody>
          <a:bodyPr/>
          <a:lstStyle/>
          <a:p>
            <a:r>
              <a:rPr lang="en-US"/>
              <a:t>[@Johnson, Scott] [@Briggs, Connor] Naomi is not going to be able to review Jamie’s comments about the AOSFLO chart today or tomorrow. I just removed the image and resized the text. Is this ok for publishing?</a:t>
            </a:r>
          </a:p>
        </p188:txBody>
      </p188:reply>
      <p188:reply id="{847BD968-7219-46E7-9BEC-E946092C56C7}" authorId="{E635401E-886C-C16F-2E0C-540937986A36}" created="2025-03-25T22:22:03.181">
        <p188:txBody>
          <a:bodyPr/>
          <a:lstStyle/>
          <a:p>
            <a:r>
              <a:rPr lang="en-US"/>
              <a:t>I'm good with this change. </a:t>
            </a:r>
          </a:p>
        </p188:txBody>
      </p188:reply>
    </p188:replyLst>
    <p188:txBody>
      <a:bodyPr/>
      <a:lstStyle/>
      <a:p>
        <a:r>
          <a:rPr lang="en-US"/>
          <a:t>Will this screenshot need to be updated pending Jamie’s recommended changes to the resource?</a:t>
        </a:r>
      </a:p>
    </p188:txBody>
    <p188:extLst>
      <p:ext xmlns:p="http://schemas.openxmlformats.org/presentationml/2006/main" uri="{5BB2D875-25FF-4072-B9AC-8F64D62656EB}">
        <p228:taskDetails xmlns:p228="http://schemas.microsoft.com/office/powerpoint/2022/08/main">
          <p228:history>
            <p228:event time="2025-03-25T21:50:07.360" id="{7A8B671E-F3F3-45BF-8534-B262BD2462F1}">
              <p228:atrbtn authorId="{D640D5B4-7498-496A-9FD6-2B4F363C0616}"/>
              <p228:anchr>
                <p228:comment id="{80C6B3AC-BDD4-4234-907B-A539001C1956}"/>
              </p228:anchr>
              <p228:add/>
            </p228:event>
            <p228:event time="2025-03-25T21:50:07.360" id="{FFB9698F-23A7-48E3-AB0F-746114B790B7}">
              <p228:atrbtn authorId="{D640D5B4-7498-496A-9FD6-2B4F363C0616}"/>
              <p228:anchr>
                <p228:comment id="{80C6B3AC-BDD4-4234-907B-A539001C1956}"/>
              </p228:anchr>
              <p228:asgn authorId="{94E8E657-BE84-5DCD-0B20-67E8B1793911}"/>
            </p228:event>
            <p228:event time="2025-03-25T21:50:07.360" id="{0A64E62B-1412-4387-A8E9-94F740A838DC}">
              <p228:atrbtn authorId="{D640D5B4-7498-496A-9FD6-2B4F363C0616}"/>
              <p228:anchr>
                <p228:comment id="{80C6B3AC-BDD4-4234-907B-A539001C1956}"/>
              </p228:anchr>
              <p228:date stDt="2025-03-25T21:50:07.359" endDt="2025-03-25T21:50:07.359"/>
            </p228:event>
            <p228:event time="2025-03-25T21:50:07.360" id="{D42D14D4-9883-453E-B35E-51A8966260F0}">
              <p228:atrbtn authorId="{D640D5B4-7498-496A-9FD6-2B4F363C0616}"/>
              <p228:anchr>
                <p228:comment id="{80C6B3AC-BDD4-4234-907B-A539001C1956}"/>
              </p228:anchr>
              <p228:title val="@Johnson, Scott @Briggs, Connor Naomi is not going to be able to review Jamie’s comments about the AOSFLO chart today or tomorrow. I just removed the image and resized the text. Is this ok for publishing?"/>
            </p228:event>
          </p228:history>
        </p228:taskDetails>
      </p:ext>
    </p188:extLst>
  </p188:cm>
</p188:cmLst>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AB616A-60F5-4224-9F21-385DEC8DDF42}"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BE695419-A38A-4EFA-B7F8-129F5FFD5B5D}">
      <dgm:prSet/>
      <dgm:spPr/>
      <dgm:t>
        <a:bodyPr/>
        <a:lstStyle/>
        <a:p>
          <a:r>
            <a:rPr lang="en-US"/>
            <a:t>Budget</a:t>
          </a:r>
        </a:p>
      </dgm:t>
    </dgm:pt>
    <dgm:pt modelId="{8D2CEB46-4D08-4012-9158-DAF2BBC5649D}" type="parTrans" cxnId="{924D983C-8C4F-4E5F-AEE4-E60D3893B99E}">
      <dgm:prSet/>
      <dgm:spPr/>
      <dgm:t>
        <a:bodyPr/>
        <a:lstStyle/>
        <a:p>
          <a:endParaRPr lang="en-US"/>
        </a:p>
      </dgm:t>
    </dgm:pt>
    <dgm:pt modelId="{AB80A7FF-6462-4862-B0C8-1D8F2B525386}" type="sibTrans" cxnId="{924D983C-8C4F-4E5F-AEE4-E60D3893B99E}">
      <dgm:prSet/>
      <dgm:spPr/>
      <dgm:t>
        <a:bodyPr/>
        <a:lstStyle/>
        <a:p>
          <a:endParaRPr lang="en-US"/>
        </a:p>
      </dgm:t>
    </dgm:pt>
    <dgm:pt modelId="{D68EADC7-5153-4AF0-92C9-8DCB9F9964C7}">
      <dgm:prSet/>
      <dgm:spPr/>
      <dgm:t>
        <a:bodyPr/>
        <a:lstStyle/>
        <a:p>
          <a:r>
            <a:rPr lang="en-US" err="1"/>
            <a:t>PriorYearActual</a:t>
          </a:r>
          <a:endParaRPr lang="en-US"/>
        </a:p>
      </dgm:t>
    </dgm:pt>
    <dgm:pt modelId="{3E43C4CE-84EE-47EA-89A5-D54C4F59861B}" type="parTrans" cxnId="{751D8594-E44F-479B-9979-F577057EC04D}">
      <dgm:prSet/>
      <dgm:spPr/>
      <dgm:t>
        <a:bodyPr/>
        <a:lstStyle/>
        <a:p>
          <a:endParaRPr lang="en-US"/>
        </a:p>
      </dgm:t>
    </dgm:pt>
    <dgm:pt modelId="{461202BA-C441-4DF9-A5BA-D1A3D4E06D15}" type="sibTrans" cxnId="{751D8594-E44F-479B-9979-F577057EC04D}">
      <dgm:prSet/>
      <dgm:spPr/>
      <dgm:t>
        <a:bodyPr/>
        <a:lstStyle/>
        <a:p>
          <a:endParaRPr lang="en-US"/>
        </a:p>
      </dgm:t>
    </dgm:pt>
    <dgm:pt modelId="{0652C3E8-F439-428D-8694-E804C3343B57}">
      <dgm:prSet/>
      <dgm:spPr/>
      <dgm:t>
        <a:bodyPr/>
        <a:lstStyle/>
        <a:p>
          <a:r>
            <a:rPr lang="en-US" err="1"/>
            <a:t>PriorYearLeaver</a:t>
          </a:r>
          <a:endParaRPr lang="en-US"/>
        </a:p>
      </dgm:t>
    </dgm:pt>
    <dgm:pt modelId="{F6CE103A-FB23-4A92-985E-8D5425454F80}" type="parTrans" cxnId="{43FE0BA8-DD52-4E2C-B398-4C7B02C29B99}">
      <dgm:prSet/>
      <dgm:spPr/>
      <dgm:t>
        <a:bodyPr/>
        <a:lstStyle/>
        <a:p>
          <a:endParaRPr lang="en-US"/>
        </a:p>
      </dgm:t>
    </dgm:pt>
    <dgm:pt modelId="{C323EA01-BB88-446A-9D50-391A665A64A3}" type="sibTrans" cxnId="{43FE0BA8-DD52-4E2C-B398-4C7B02C29B99}">
      <dgm:prSet/>
      <dgm:spPr/>
      <dgm:t>
        <a:bodyPr/>
        <a:lstStyle/>
        <a:p>
          <a:endParaRPr lang="en-US"/>
        </a:p>
      </dgm:t>
    </dgm:pt>
    <dgm:pt modelId="{55BB8F18-312E-4C14-AA68-E673C8161819}">
      <dgm:prSet/>
      <dgm:spPr/>
      <dgm:t>
        <a:bodyPr/>
        <a:lstStyle/>
        <a:p>
          <a:r>
            <a:rPr lang="en-US">
              <a:solidFill>
                <a:prstClr val="white"/>
              </a:solidFill>
              <a:latin typeface="Calibri" panose="020F0502020204030204"/>
              <a:ea typeface="+mn-ea"/>
              <a:cs typeface="+mn-cs"/>
            </a:rPr>
            <a:t>DaysEmployedSet</a:t>
          </a:r>
          <a:endParaRPr lang="en-US"/>
        </a:p>
      </dgm:t>
    </dgm:pt>
    <dgm:pt modelId="{31F29F78-DD41-4BC3-999D-4E2354D6F6BF}" type="parTrans" cxnId="{5F9FD51E-B838-462E-BF5E-D84255A6BB17}">
      <dgm:prSet/>
      <dgm:spPr/>
      <dgm:t>
        <a:bodyPr/>
        <a:lstStyle/>
        <a:p>
          <a:endParaRPr lang="en-US"/>
        </a:p>
      </dgm:t>
    </dgm:pt>
    <dgm:pt modelId="{BFE9330B-03EA-4B71-8704-7B9E9C89223C}" type="sibTrans" cxnId="{5F9FD51E-B838-462E-BF5E-D84255A6BB17}">
      <dgm:prSet/>
      <dgm:spPr/>
      <dgm:t>
        <a:bodyPr/>
        <a:lstStyle/>
        <a:p>
          <a:endParaRPr lang="en-US"/>
        </a:p>
      </dgm:t>
    </dgm:pt>
    <dgm:pt modelId="{143141A7-DB29-41B3-89B8-BF70625AA15B}">
      <dgm:prSet/>
      <dgm:spPr/>
      <dgm:t>
        <a:bodyPr/>
        <a:lstStyle/>
        <a:p>
          <a:r>
            <a:rPr lang="en-US"/>
            <a:t>PayrollExt</a:t>
          </a:r>
        </a:p>
      </dgm:t>
    </dgm:pt>
    <dgm:pt modelId="{3A5FA757-998B-4603-AD52-0CB50C62B7CF}" type="parTrans" cxnId="{77FCCC09-3F2B-4333-BCB9-F82E0FD6B78F}">
      <dgm:prSet/>
      <dgm:spPr/>
      <dgm:t>
        <a:bodyPr/>
        <a:lstStyle/>
        <a:p>
          <a:endParaRPr lang="en-US"/>
        </a:p>
      </dgm:t>
    </dgm:pt>
    <dgm:pt modelId="{5E2E53C1-6A39-4918-93FD-F899F1D08914}" type="sibTrans" cxnId="{77FCCC09-3F2B-4333-BCB9-F82E0FD6B78F}">
      <dgm:prSet/>
      <dgm:spPr/>
      <dgm:t>
        <a:bodyPr/>
        <a:lstStyle/>
        <a:p>
          <a:endParaRPr lang="en-US"/>
        </a:p>
      </dgm:t>
    </dgm:pt>
    <dgm:pt modelId="{8B09DAEA-B330-46F3-AFD8-2FC7C2CA7C90}" type="pres">
      <dgm:prSet presAssocID="{FAAB616A-60F5-4224-9F21-385DEC8DDF42}" presName="diagram" presStyleCnt="0">
        <dgm:presLayoutVars>
          <dgm:dir/>
          <dgm:resizeHandles val="exact"/>
        </dgm:presLayoutVars>
      </dgm:prSet>
      <dgm:spPr/>
    </dgm:pt>
    <dgm:pt modelId="{27609832-1F16-4B0F-8E4A-3635654A2012}" type="pres">
      <dgm:prSet presAssocID="{55BB8F18-312E-4C14-AA68-E673C8161819}" presName="node" presStyleLbl="node1" presStyleIdx="0" presStyleCnt="5">
        <dgm:presLayoutVars>
          <dgm:bulletEnabled val="1"/>
        </dgm:presLayoutVars>
      </dgm:prSet>
      <dgm:spPr>
        <a:prstGeom prst="roundRect">
          <a:avLst/>
        </a:prstGeom>
      </dgm:spPr>
    </dgm:pt>
    <dgm:pt modelId="{12E2332F-FA21-4722-AA56-F6C4AA00015A}" type="pres">
      <dgm:prSet presAssocID="{BFE9330B-03EA-4B71-8704-7B9E9C89223C}" presName="sibTrans" presStyleCnt="0"/>
      <dgm:spPr/>
    </dgm:pt>
    <dgm:pt modelId="{AED23D60-31D5-4FDC-927C-A70B7E893485}" type="pres">
      <dgm:prSet presAssocID="{143141A7-DB29-41B3-89B8-BF70625AA15B}" presName="node" presStyleLbl="node1" presStyleIdx="1" presStyleCnt="5">
        <dgm:presLayoutVars>
          <dgm:bulletEnabled val="1"/>
        </dgm:presLayoutVars>
      </dgm:prSet>
      <dgm:spPr>
        <a:prstGeom prst="roundRect">
          <a:avLst/>
        </a:prstGeom>
      </dgm:spPr>
    </dgm:pt>
    <dgm:pt modelId="{7872094E-D7D6-4F5C-A146-1ACDEF1DCEED}" type="pres">
      <dgm:prSet presAssocID="{5E2E53C1-6A39-4918-93FD-F899F1D08914}" presName="sibTrans" presStyleCnt="0"/>
      <dgm:spPr/>
    </dgm:pt>
    <dgm:pt modelId="{658E9DD1-7DB1-4F34-AA9B-A834B0C827F4}" type="pres">
      <dgm:prSet presAssocID="{BE695419-A38A-4EFA-B7F8-129F5FFD5B5D}" presName="node" presStyleLbl="node1" presStyleIdx="2" presStyleCnt="5">
        <dgm:presLayoutVars>
          <dgm:bulletEnabled val="1"/>
        </dgm:presLayoutVars>
      </dgm:prSet>
      <dgm:spPr>
        <a:prstGeom prst="roundRect">
          <a:avLst/>
        </a:prstGeom>
      </dgm:spPr>
    </dgm:pt>
    <dgm:pt modelId="{4C24D316-EF04-4108-AA27-EEF46414B4CA}" type="pres">
      <dgm:prSet presAssocID="{AB80A7FF-6462-4862-B0C8-1D8F2B525386}" presName="sibTrans" presStyleCnt="0"/>
      <dgm:spPr/>
    </dgm:pt>
    <dgm:pt modelId="{D0D47600-B00B-44D0-90DD-8B0676753A5E}" type="pres">
      <dgm:prSet presAssocID="{D68EADC7-5153-4AF0-92C9-8DCB9F9964C7}" presName="node" presStyleLbl="node1" presStyleIdx="3" presStyleCnt="5">
        <dgm:presLayoutVars>
          <dgm:bulletEnabled val="1"/>
        </dgm:presLayoutVars>
      </dgm:prSet>
      <dgm:spPr>
        <a:prstGeom prst="roundRect">
          <a:avLst/>
        </a:prstGeom>
      </dgm:spPr>
    </dgm:pt>
    <dgm:pt modelId="{C0E9ADEC-641D-4D7D-AC42-9DBE7AD0E6D7}" type="pres">
      <dgm:prSet presAssocID="{461202BA-C441-4DF9-A5BA-D1A3D4E06D15}" presName="sibTrans" presStyleCnt="0"/>
      <dgm:spPr/>
    </dgm:pt>
    <dgm:pt modelId="{0C142637-2A74-432F-B52E-C2566701BA71}" type="pres">
      <dgm:prSet presAssocID="{0652C3E8-F439-428D-8694-E804C3343B57}" presName="node" presStyleLbl="node1" presStyleIdx="4" presStyleCnt="5">
        <dgm:presLayoutVars>
          <dgm:bulletEnabled val="1"/>
        </dgm:presLayoutVars>
      </dgm:prSet>
      <dgm:spPr>
        <a:prstGeom prst="roundRect">
          <a:avLst/>
        </a:prstGeom>
      </dgm:spPr>
    </dgm:pt>
  </dgm:ptLst>
  <dgm:cxnLst>
    <dgm:cxn modelId="{6D093302-3A3D-4692-8C7B-F1B91237709C}" type="presOf" srcId="{0652C3E8-F439-428D-8694-E804C3343B57}" destId="{0C142637-2A74-432F-B52E-C2566701BA71}" srcOrd="0" destOrd="0" presId="urn:microsoft.com/office/officeart/2005/8/layout/default"/>
    <dgm:cxn modelId="{77FCCC09-3F2B-4333-BCB9-F82E0FD6B78F}" srcId="{FAAB616A-60F5-4224-9F21-385DEC8DDF42}" destId="{143141A7-DB29-41B3-89B8-BF70625AA15B}" srcOrd="1" destOrd="0" parTransId="{3A5FA757-998B-4603-AD52-0CB50C62B7CF}" sibTransId="{5E2E53C1-6A39-4918-93FD-F899F1D08914}"/>
    <dgm:cxn modelId="{5F9FD51E-B838-462E-BF5E-D84255A6BB17}" srcId="{FAAB616A-60F5-4224-9F21-385DEC8DDF42}" destId="{55BB8F18-312E-4C14-AA68-E673C8161819}" srcOrd="0" destOrd="0" parTransId="{31F29F78-DD41-4BC3-999D-4E2354D6F6BF}" sibTransId="{BFE9330B-03EA-4B71-8704-7B9E9C89223C}"/>
    <dgm:cxn modelId="{924D983C-8C4F-4E5F-AEE4-E60D3893B99E}" srcId="{FAAB616A-60F5-4224-9F21-385DEC8DDF42}" destId="{BE695419-A38A-4EFA-B7F8-129F5FFD5B5D}" srcOrd="2" destOrd="0" parTransId="{8D2CEB46-4D08-4012-9158-DAF2BBC5649D}" sibTransId="{AB80A7FF-6462-4862-B0C8-1D8F2B525386}"/>
    <dgm:cxn modelId="{0952D36D-EC7F-4DC6-803C-8416B216D81E}" type="presOf" srcId="{FAAB616A-60F5-4224-9F21-385DEC8DDF42}" destId="{8B09DAEA-B330-46F3-AFD8-2FC7C2CA7C90}" srcOrd="0" destOrd="0" presId="urn:microsoft.com/office/officeart/2005/8/layout/default"/>
    <dgm:cxn modelId="{585DFE51-85CD-413E-A354-251752BC1921}" type="presOf" srcId="{D68EADC7-5153-4AF0-92C9-8DCB9F9964C7}" destId="{D0D47600-B00B-44D0-90DD-8B0676753A5E}" srcOrd="0" destOrd="0" presId="urn:microsoft.com/office/officeart/2005/8/layout/default"/>
    <dgm:cxn modelId="{751D8594-E44F-479B-9979-F577057EC04D}" srcId="{FAAB616A-60F5-4224-9F21-385DEC8DDF42}" destId="{D68EADC7-5153-4AF0-92C9-8DCB9F9964C7}" srcOrd="3" destOrd="0" parTransId="{3E43C4CE-84EE-47EA-89A5-D54C4F59861B}" sibTransId="{461202BA-C441-4DF9-A5BA-D1A3D4E06D15}"/>
    <dgm:cxn modelId="{3619D699-23E6-442E-BC6C-8B0039CC738F}" type="presOf" srcId="{143141A7-DB29-41B3-89B8-BF70625AA15B}" destId="{AED23D60-31D5-4FDC-927C-A70B7E893485}" srcOrd="0" destOrd="0" presId="urn:microsoft.com/office/officeart/2005/8/layout/default"/>
    <dgm:cxn modelId="{42C3ACA3-441E-4AAB-A710-72B61C889B62}" type="presOf" srcId="{55BB8F18-312E-4C14-AA68-E673C8161819}" destId="{27609832-1F16-4B0F-8E4A-3635654A2012}" srcOrd="0" destOrd="0" presId="urn:microsoft.com/office/officeart/2005/8/layout/default"/>
    <dgm:cxn modelId="{43FE0BA8-DD52-4E2C-B398-4C7B02C29B99}" srcId="{FAAB616A-60F5-4224-9F21-385DEC8DDF42}" destId="{0652C3E8-F439-428D-8694-E804C3343B57}" srcOrd="4" destOrd="0" parTransId="{F6CE103A-FB23-4A92-985E-8D5425454F80}" sibTransId="{C323EA01-BB88-446A-9D50-391A665A64A3}"/>
    <dgm:cxn modelId="{417C56CD-945B-492C-A157-1C3BD13394BE}" type="presOf" srcId="{BE695419-A38A-4EFA-B7F8-129F5FFD5B5D}" destId="{658E9DD1-7DB1-4F34-AA9B-A834B0C827F4}" srcOrd="0" destOrd="0" presId="urn:microsoft.com/office/officeart/2005/8/layout/default"/>
    <dgm:cxn modelId="{75EE6D60-0FB3-4DED-B0DA-80C38A0C769A}" type="presParOf" srcId="{8B09DAEA-B330-46F3-AFD8-2FC7C2CA7C90}" destId="{27609832-1F16-4B0F-8E4A-3635654A2012}" srcOrd="0" destOrd="0" presId="urn:microsoft.com/office/officeart/2005/8/layout/default"/>
    <dgm:cxn modelId="{9C5A157C-A569-4957-960F-3D8FF2A36209}" type="presParOf" srcId="{8B09DAEA-B330-46F3-AFD8-2FC7C2CA7C90}" destId="{12E2332F-FA21-4722-AA56-F6C4AA00015A}" srcOrd="1" destOrd="0" presId="urn:microsoft.com/office/officeart/2005/8/layout/default"/>
    <dgm:cxn modelId="{D0507DA7-F04B-438B-970D-80638FC6C139}" type="presParOf" srcId="{8B09DAEA-B330-46F3-AFD8-2FC7C2CA7C90}" destId="{AED23D60-31D5-4FDC-927C-A70B7E893485}" srcOrd="2" destOrd="0" presId="urn:microsoft.com/office/officeart/2005/8/layout/default"/>
    <dgm:cxn modelId="{4FB37CB4-B17A-414C-B6E8-D1B5AD5BD6CD}" type="presParOf" srcId="{8B09DAEA-B330-46F3-AFD8-2FC7C2CA7C90}" destId="{7872094E-D7D6-4F5C-A146-1ACDEF1DCEED}" srcOrd="3" destOrd="0" presId="urn:microsoft.com/office/officeart/2005/8/layout/default"/>
    <dgm:cxn modelId="{96A0FD6D-9968-437F-80AF-82A2C3C0C6E2}" type="presParOf" srcId="{8B09DAEA-B330-46F3-AFD8-2FC7C2CA7C90}" destId="{658E9DD1-7DB1-4F34-AA9B-A834B0C827F4}" srcOrd="4" destOrd="0" presId="urn:microsoft.com/office/officeart/2005/8/layout/default"/>
    <dgm:cxn modelId="{E3B45833-B77E-49DB-889C-85A3808246D4}" type="presParOf" srcId="{8B09DAEA-B330-46F3-AFD8-2FC7C2CA7C90}" destId="{4C24D316-EF04-4108-AA27-EEF46414B4CA}" srcOrd="5" destOrd="0" presId="urn:microsoft.com/office/officeart/2005/8/layout/default"/>
    <dgm:cxn modelId="{CF7ECF99-2EFD-4930-B428-A6A459D1DA1E}" type="presParOf" srcId="{8B09DAEA-B330-46F3-AFD8-2FC7C2CA7C90}" destId="{D0D47600-B00B-44D0-90DD-8B0676753A5E}" srcOrd="6" destOrd="0" presId="urn:microsoft.com/office/officeart/2005/8/layout/default"/>
    <dgm:cxn modelId="{4034233D-4A9B-403A-A1B7-D41EC8BC3394}" type="presParOf" srcId="{8B09DAEA-B330-46F3-AFD8-2FC7C2CA7C90}" destId="{C0E9ADEC-641D-4D7D-AC42-9DBE7AD0E6D7}" srcOrd="7" destOrd="0" presId="urn:microsoft.com/office/officeart/2005/8/layout/default"/>
    <dgm:cxn modelId="{4DDEDFEE-979B-4A59-B70C-28088FC83D91}" type="presParOf" srcId="{8B09DAEA-B330-46F3-AFD8-2FC7C2CA7C90}" destId="{0C142637-2A74-432F-B52E-C2566701BA7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4F6453-9F91-4F63-B670-4C024BC874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F800AE9-181E-4401-B55B-8589B609F4D3}">
      <dgm:prSet phldrT="[Text]"/>
      <dgm:spPr/>
      <dgm:t>
        <a:bodyPr/>
        <a:lstStyle/>
        <a:p>
          <a:r>
            <a:rPr lang="en-US"/>
            <a:t>Extended</a:t>
          </a:r>
        </a:p>
      </dgm:t>
    </dgm:pt>
    <dgm:pt modelId="{A33EC70B-7589-4CBD-9BA2-3A8A27A2B021}" type="parTrans" cxnId="{B9C84B02-FE2B-44D4-A3D2-9189FDE8B43C}">
      <dgm:prSet/>
      <dgm:spPr/>
      <dgm:t>
        <a:bodyPr/>
        <a:lstStyle/>
        <a:p>
          <a:endParaRPr lang="en-US"/>
        </a:p>
      </dgm:t>
    </dgm:pt>
    <dgm:pt modelId="{4DAA6703-7B26-4B09-8E9B-58C1E2DFD14F}" type="sibTrans" cxnId="{B9C84B02-FE2B-44D4-A3D2-9189FDE8B43C}">
      <dgm:prSet/>
      <dgm:spPr/>
      <dgm:t>
        <a:bodyPr/>
        <a:lstStyle/>
        <a:p>
          <a:endParaRPr lang="en-US"/>
        </a:p>
      </dgm:t>
    </dgm:pt>
    <dgm:pt modelId="{444A1F48-6603-4635-9730-8C5F95ED3A84}">
      <dgm:prSet phldrT="[Text]"/>
      <dgm:spPr>
        <a:solidFill>
          <a:srgbClr val="C2DAED"/>
        </a:solidFill>
      </dgm:spPr>
      <dgm:t>
        <a:bodyPr/>
        <a:lstStyle/>
        <a:p>
          <a:r>
            <a:rPr lang="en-US"/>
            <a:t>Resource for TSDS</a:t>
          </a:r>
        </a:p>
      </dgm:t>
    </dgm:pt>
    <dgm:pt modelId="{3A352E13-C7A5-4251-B3EA-A4216F79BC01}" type="parTrans" cxnId="{B342145F-3D58-4169-BB94-565D3CF60388}">
      <dgm:prSet/>
      <dgm:spPr/>
      <dgm:t>
        <a:bodyPr/>
        <a:lstStyle/>
        <a:p>
          <a:endParaRPr lang="en-US"/>
        </a:p>
      </dgm:t>
    </dgm:pt>
    <dgm:pt modelId="{47F0BDF8-8B8F-489F-9342-34497A2F2E08}" type="sibTrans" cxnId="{B342145F-3D58-4169-BB94-565D3CF60388}">
      <dgm:prSet/>
      <dgm:spPr/>
      <dgm:t>
        <a:bodyPr/>
        <a:lstStyle/>
        <a:p>
          <a:endParaRPr lang="en-US"/>
        </a:p>
      </dgm:t>
    </dgm:pt>
    <dgm:pt modelId="{DC0F548A-BC75-4B22-A8FD-4B1D900F1929}">
      <dgm:prSet phldrT="[Text]"/>
      <dgm:spPr>
        <a:solidFill>
          <a:srgbClr val="C2DAED"/>
        </a:solidFill>
      </dgm:spPr>
      <dgm:t>
        <a:bodyPr/>
        <a:lstStyle/>
        <a:p>
          <a:r>
            <a:rPr lang="en-US"/>
            <a:t>Based on PEIMS Fall Snapshot</a:t>
          </a:r>
        </a:p>
      </dgm:t>
    </dgm:pt>
    <dgm:pt modelId="{8C8FF705-2ECA-4705-9D9F-1D6A7668C4D7}" type="parTrans" cxnId="{A4320117-6302-49D2-B6D5-79C8076C4CE2}">
      <dgm:prSet/>
      <dgm:spPr/>
      <dgm:t>
        <a:bodyPr/>
        <a:lstStyle/>
        <a:p>
          <a:endParaRPr lang="en-US"/>
        </a:p>
      </dgm:t>
    </dgm:pt>
    <dgm:pt modelId="{C596B080-1F83-4F1F-9D27-EE48C1151814}" type="sibTrans" cxnId="{A4320117-6302-49D2-B6D5-79C8076C4CE2}">
      <dgm:prSet/>
      <dgm:spPr/>
      <dgm:t>
        <a:bodyPr/>
        <a:lstStyle/>
        <a:p>
          <a:endParaRPr lang="en-US"/>
        </a:p>
      </dgm:t>
    </dgm:pt>
    <dgm:pt modelId="{814A9EDD-DF0B-405B-8164-85A9C81BFDA8}">
      <dgm:prSet phldrT="[Text]"/>
      <dgm:spPr/>
      <dgm:t>
        <a:bodyPr/>
        <a:lstStyle/>
        <a:p>
          <a:r>
            <a:rPr lang="en-US"/>
            <a:t>Guides</a:t>
          </a:r>
        </a:p>
      </dgm:t>
    </dgm:pt>
    <dgm:pt modelId="{F3EF5D34-ED1B-4C3E-8B37-BAE89C94D1A2}" type="parTrans" cxnId="{66C3EFDB-55D2-4B0C-A628-7528ECDDB7FE}">
      <dgm:prSet/>
      <dgm:spPr/>
      <dgm:t>
        <a:bodyPr/>
        <a:lstStyle/>
        <a:p>
          <a:endParaRPr lang="en-US"/>
        </a:p>
      </dgm:t>
    </dgm:pt>
    <dgm:pt modelId="{07CD68F7-FD11-4239-A2B3-1E00A7831E4A}" type="sibTrans" cxnId="{66C3EFDB-55D2-4B0C-A628-7528ECDDB7FE}">
      <dgm:prSet/>
      <dgm:spPr/>
      <dgm:t>
        <a:bodyPr/>
        <a:lstStyle/>
        <a:p>
          <a:endParaRPr lang="en-US"/>
        </a:p>
      </dgm:t>
    </dgm:pt>
    <dgm:pt modelId="{7C4A2482-6437-4863-AE79-A246A5E7DC9B}">
      <dgm:prSet phldrT="[Text]"/>
      <dgm:spPr>
        <a:solidFill>
          <a:srgbClr val="C2DAED"/>
        </a:solidFill>
      </dgm:spPr>
      <dgm:t>
        <a:bodyPr/>
        <a:lstStyle/>
        <a:p>
          <a:r>
            <a:rPr lang="en-US"/>
            <a:t>Financial Accountability System Resource Guide (FASRG)</a:t>
          </a:r>
        </a:p>
      </dgm:t>
    </dgm:pt>
    <dgm:pt modelId="{42B765F8-80E6-4129-B479-9972C1350ED4}" type="parTrans" cxnId="{B275BA8F-23FE-43BD-856B-0333E55E55B3}">
      <dgm:prSet/>
      <dgm:spPr/>
      <dgm:t>
        <a:bodyPr/>
        <a:lstStyle/>
        <a:p>
          <a:endParaRPr lang="en-US"/>
        </a:p>
      </dgm:t>
    </dgm:pt>
    <dgm:pt modelId="{7BCFF29A-01B3-48A3-87B1-BDB5CD549305}" type="sibTrans" cxnId="{B275BA8F-23FE-43BD-856B-0333E55E55B3}">
      <dgm:prSet/>
      <dgm:spPr/>
      <dgm:t>
        <a:bodyPr/>
        <a:lstStyle/>
        <a:p>
          <a:endParaRPr lang="en-US"/>
        </a:p>
      </dgm:t>
    </dgm:pt>
    <dgm:pt modelId="{7D0C003D-F554-4E9C-890C-A89CFC6952BA}">
      <dgm:prSet phldrT="[Text]"/>
      <dgm:spPr>
        <a:solidFill>
          <a:srgbClr val="C2DAED"/>
        </a:solidFill>
      </dgm:spPr>
      <dgm:t>
        <a:bodyPr/>
        <a:lstStyle/>
        <a:p>
          <a:r>
            <a:rPr lang="en-US"/>
            <a:t>Texas Education Data Standards (TEDS)</a:t>
          </a:r>
        </a:p>
      </dgm:t>
    </dgm:pt>
    <dgm:pt modelId="{B3EC14D8-E744-4673-BE60-1C4EBD4EE004}" type="parTrans" cxnId="{DE53463B-8CC3-4305-B2E3-18A1B1EBF295}">
      <dgm:prSet/>
      <dgm:spPr/>
      <dgm:t>
        <a:bodyPr/>
        <a:lstStyle/>
        <a:p>
          <a:endParaRPr lang="en-US"/>
        </a:p>
      </dgm:t>
    </dgm:pt>
    <dgm:pt modelId="{4803773E-8B33-4ED5-994E-AC7C757478C3}" type="sibTrans" cxnId="{DE53463B-8CC3-4305-B2E3-18A1B1EBF295}">
      <dgm:prSet/>
      <dgm:spPr/>
      <dgm:t>
        <a:bodyPr/>
        <a:lstStyle/>
        <a:p>
          <a:endParaRPr lang="en-US"/>
        </a:p>
      </dgm:t>
    </dgm:pt>
    <dgm:pt modelId="{025DFB17-4522-4ABA-996D-C073A9EE38A8}">
      <dgm:prSet phldrT="[Text]"/>
      <dgm:spPr/>
      <dgm:t>
        <a:bodyPr/>
        <a:lstStyle/>
        <a:p>
          <a:r>
            <a:rPr lang="en-US"/>
            <a:t>Amount</a:t>
          </a:r>
        </a:p>
      </dgm:t>
    </dgm:pt>
    <dgm:pt modelId="{0E5A7C85-B417-4616-8908-03C9462CFEF4}" type="parTrans" cxnId="{6F2EBC54-64C4-4397-8ECF-E4FCA12AA01D}">
      <dgm:prSet/>
      <dgm:spPr/>
      <dgm:t>
        <a:bodyPr/>
        <a:lstStyle/>
        <a:p>
          <a:endParaRPr lang="en-US"/>
        </a:p>
      </dgm:t>
    </dgm:pt>
    <dgm:pt modelId="{1B3154A7-3489-459B-8041-0165947EDC7B}" type="sibTrans" cxnId="{6F2EBC54-64C4-4397-8ECF-E4FCA12AA01D}">
      <dgm:prSet/>
      <dgm:spPr/>
      <dgm:t>
        <a:bodyPr/>
        <a:lstStyle/>
        <a:p>
          <a:endParaRPr lang="en-US"/>
        </a:p>
      </dgm:t>
    </dgm:pt>
    <dgm:pt modelId="{785B4DC7-8F9A-478F-967A-7D66F373474B}">
      <dgm:prSet phldrT="[Text]"/>
      <dgm:spPr>
        <a:solidFill>
          <a:srgbClr val="C2DAED"/>
        </a:solidFill>
      </dgm:spPr>
      <dgm:t>
        <a:bodyPr/>
        <a:lstStyle/>
        <a:p>
          <a:r>
            <a:rPr lang="en-US"/>
            <a:t>As </a:t>
          </a:r>
          <a:r>
            <a:rPr lang="en-US">
              <a:latin typeface="Calibri Light" panose="020F0302020204030204"/>
            </a:rPr>
            <a:t>of</a:t>
          </a:r>
          <a:r>
            <a:rPr lang="en-US"/>
            <a:t> Last Friday in October</a:t>
          </a:r>
        </a:p>
      </dgm:t>
    </dgm:pt>
    <dgm:pt modelId="{3960E075-ED8D-4853-8AAF-F723E88B33CC}" type="parTrans" cxnId="{FB7EF37E-6E2F-49E4-A822-40189FC3F3B7}">
      <dgm:prSet/>
      <dgm:spPr/>
      <dgm:t>
        <a:bodyPr/>
        <a:lstStyle/>
        <a:p>
          <a:endParaRPr lang="en-US"/>
        </a:p>
      </dgm:t>
    </dgm:pt>
    <dgm:pt modelId="{6530A6F6-6BD2-46E7-A490-946EFE1BF3E0}" type="sibTrans" cxnId="{FB7EF37E-6E2F-49E4-A822-40189FC3F3B7}">
      <dgm:prSet/>
      <dgm:spPr/>
      <dgm:t>
        <a:bodyPr/>
        <a:lstStyle/>
        <a:p>
          <a:endParaRPr lang="en-US"/>
        </a:p>
      </dgm:t>
    </dgm:pt>
    <dgm:pt modelId="{9BCBF9D0-20F8-4034-AA84-440FCBA6214B}">
      <dgm:prSet phldrT="[Text]"/>
      <dgm:spPr>
        <a:solidFill>
          <a:srgbClr val="C2DAED"/>
        </a:solidFill>
      </dgm:spPr>
      <dgm:t>
        <a:bodyPr/>
        <a:lstStyle/>
        <a:p>
          <a:r>
            <a:rPr lang="en-US"/>
            <a:t>Employment changes after PEIMS Fall Snapshot</a:t>
          </a:r>
        </a:p>
      </dgm:t>
    </dgm:pt>
    <dgm:pt modelId="{8166CE77-0711-4F14-94E1-140CEF2924B2}" type="parTrans" cxnId="{271DFE9E-A0D4-4618-91F0-1D89087AE489}">
      <dgm:prSet/>
      <dgm:spPr/>
      <dgm:t>
        <a:bodyPr/>
        <a:lstStyle/>
        <a:p>
          <a:endParaRPr lang="en-US"/>
        </a:p>
      </dgm:t>
    </dgm:pt>
    <dgm:pt modelId="{30B5F969-F0A8-4141-ABE6-F39ED3AB2EC9}" type="sibTrans" cxnId="{271DFE9E-A0D4-4618-91F0-1D89087AE489}">
      <dgm:prSet/>
      <dgm:spPr/>
      <dgm:t>
        <a:bodyPr/>
        <a:lstStyle/>
        <a:p>
          <a:endParaRPr lang="en-US"/>
        </a:p>
      </dgm:t>
    </dgm:pt>
    <dgm:pt modelId="{F2E9C235-02B0-4AEE-9561-3E718650C51E}">
      <dgm:prSet phldrT="[Text]"/>
      <dgm:spPr>
        <a:solidFill>
          <a:srgbClr val="C2DAED"/>
        </a:solidFill>
      </dgm:spPr>
      <dgm:t>
        <a:bodyPr/>
        <a:lstStyle/>
        <a:p>
          <a:r>
            <a:rPr lang="en-US"/>
            <a:t>Staff employed on PEIMS Fall Snapshot</a:t>
          </a:r>
        </a:p>
      </dgm:t>
    </dgm:pt>
    <dgm:pt modelId="{DED178EC-C745-467C-A090-12F58FB3086B}" type="parTrans" cxnId="{9A2827EF-5109-4D6C-9254-33F8426CDCDF}">
      <dgm:prSet/>
      <dgm:spPr/>
      <dgm:t>
        <a:bodyPr/>
        <a:lstStyle/>
        <a:p>
          <a:endParaRPr lang="en-US"/>
        </a:p>
      </dgm:t>
    </dgm:pt>
    <dgm:pt modelId="{48AD1181-B86D-4AC6-A273-30C1966389A7}" type="sibTrans" cxnId="{9A2827EF-5109-4D6C-9254-33F8426CDCDF}">
      <dgm:prSet/>
      <dgm:spPr/>
      <dgm:t>
        <a:bodyPr/>
        <a:lstStyle/>
        <a:p>
          <a:endParaRPr lang="en-US"/>
        </a:p>
      </dgm:t>
    </dgm:pt>
    <dgm:pt modelId="{FC7B73FB-EC32-4E02-B473-DAD9DA946A59}" type="pres">
      <dgm:prSet presAssocID="{364F6453-9F91-4F63-B670-4C024BC874C4}" presName="Name0" presStyleCnt="0">
        <dgm:presLayoutVars>
          <dgm:dir/>
          <dgm:animLvl val="lvl"/>
          <dgm:resizeHandles val="exact"/>
        </dgm:presLayoutVars>
      </dgm:prSet>
      <dgm:spPr/>
    </dgm:pt>
    <dgm:pt modelId="{9D4F6E09-2E4C-46B4-B965-A61F2EDAB00E}" type="pres">
      <dgm:prSet presAssocID="{1F800AE9-181E-4401-B55B-8589B609F4D3}" presName="linNode" presStyleCnt="0"/>
      <dgm:spPr/>
    </dgm:pt>
    <dgm:pt modelId="{95D8649C-7526-41F0-82C4-CF7D87A2B646}" type="pres">
      <dgm:prSet presAssocID="{1F800AE9-181E-4401-B55B-8589B609F4D3}" presName="parentText" presStyleLbl="node1" presStyleIdx="0" presStyleCnt="3">
        <dgm:presLayoutVars>
          <dgm:chMax val="1"/>
          <dgm:bulletEnabled val="1"/>
        </dgm:presLayoutVars>
      </dgm:prSet>
      <dgm:spPr/>
    </dgm:pt>
    <dgm:pt modelId="{F519ABC3-EF14-4848-AEE6-698AF93A94FB}" type="pres">
      <dgm:prSet presAssocID="{1F800AE9-181E-4401-B55B-8589B609F4D3}" presName="descendantText" presStyleLbl="alignAccFollowNode1" presStyleIdx="0" presStyleCnt="3">
        <dgm:presLayoutVars>
          <dgm:bulletEnabled val="1"/>
        </dgm:presLayoutVars>
      </dgm:prSet>
      <dgm:spPr/>
    </dgm:pt>
    <dgm:pt modelId="{D2F626EA-6C41-4195-A83A-6BAA37495AB2}" type="pres">
      <dgm:prSet presAssocID="{4DAA6703-7B26-4B09-8E9B-58C1E2DFD14F}" presName="sp" presStyleCnt="0"/>
      <dgm:spPr/>
    </dgm:pt>
    <dgm:pt modelId="{8C02B559-3AE1-4BE7-BEB3-753D66F799F2}" type="pres">
      <dgm:prSet presAssocID="{814A9EDD-DF0B-405B-8164-85A9C81BFDA8}" presName="linNode" presStyleCnt="0"/>
      <dgm:spPr/>
    </dgm:pt>
    <dgm:pt modelId="{09592FA5-9C77-4020-AC04-512644E5E3EE}" type="pres">
      <dgm:prSet presAssocID="{814A9EDD-DF0B-405B-8164-85A9C81BFDA8}" presName="parentText" presStyleLbl="node1" presStyleIdx="1" presStyleCnt="3">
        <dgm:presLayoutVars>
          <dgm:chMax val="1"/>
          <dgm:bulletEnabled val="1"/>
        </dgm:presLayoutVars>
      </dgm:prSet>
      <dgm:spPr/>
    </dgm:pt>
    <dgm:pt modelId="{D2EFBB20-3B1B-4E24-8078-0E0BED3D2F2A}" type="pres">
      <dgm:prSet presAssocID="{814A9EDD-DF0B-405B-8164-85A9C81BFDA8}" presName="descendantText" presStyleLbl="alignAccFollowNode1" presStyleIdx="1" presStyleCnt="3">
        <dgm:presLayoutVars>
          <dgm:bulletEnabled val="1"/>
        </dgm:presLayoutVars>
      </dgm:prSet>
      <dgm:spPr/>
    </dgm:pt>
    <dgm:pt modelId="{D8F41E57-7AB3-49CE-9E79-9007BDC57BEF}" type="pres">
      <dgm:prSet presAssocID="{07CD68F7-FD11-4239-A2B3-1E00A7831E4A}" presName="sp" presStyleCnt="0"/>
      <dgm:spPr/>
    </dgm:pt>
    <dgm:pt modelId="{1EF1FA6B-467D-44D4-B41C-8DF75F7BC8B7}" type="pres">
      <dgm:prSet presAssocID="{025DFB17-4522-4ABA-996D-C073A9EE38A8}" presName="linNode" presStyleCnt="0"/>
      <dgm:spPr/>
    </dgm:pt>
    <dgm:pt modelId="{6CD634B6-0C38-469C-AF3D-76E6B7746A27}" type="pres">
      <dgm:prSet presAssocID="{025DFB17-4522-4ABA-996D-C073A9EE38A8}" presName="parentText" presStyleLbl="node1" presStyleIdx="2" presStyleCnt="3">
        <dgm:presLayoutVars>
          <dgm:chMax val="1"/>
          <dgm:bulletEnabled val="1"/>
        </dgm:presLayoutVars>
      </dgm:prSet>
      <dgm:spPr/>
    </dgm:pt>
    <dgm:pt modelId="{1CB319F0-8912-4244-BBF7-0EE9B7181DC3}" type="pres">
      <dgm:prSet presAssocID="{025DFB17-4522-4ABA-996D-C073A9EE38A8}" presName="descendantText" presStyleLbl="alignAccFollowNode1" presStyleIdx="2" presStyleCnt="3">
        <dgm:presLayoutVars>
          <dgm:bulletEnabled val="1"/>
        </dgm:presLayoutVars>
      </dgm:prSet>
      <dgm:spPr/>
    </dgm:pt>
  </dgm:ptLst>
  <dgm:cxnLst>
    <dgm:cxn modelId="{B9C84B02-FE2B-44D4-A3D2-9189FDE8B43C}" srcId="{364F6453-9F91-4F63-B670-4C024BC874C4}" destId="{1F800AE9-181E-4401-B55B-8589B609F4D3}" srcOrd="0" destOrd="0" parTransId="{A33EC70B-7589-4CBD-9BA2-3A8A27A2B021}" sibTransId="{4DAA6703-7B26-4B09-8E9B-58C1E2DFD14F}"/>
    <dgm:cxn modelId="{35DB0B14-F2EF-4FC1-A807-D20A87763B6C}" type="presOf" srcId="{7C4A2482-6437-4863-AE79-A246A5E7DC9B}" destId="{D2EFBB20-3B1B-4E24-8078-0E0BED3D2F2A}" srcOrd="0" destOrd="0" presId="urn:microsoft.com/office/officeart/2005/8/layout/vList5"/>
    <dgm:cxn modelId="{A4320117-6302-49D2-B6D5-79C8076C4CE2}" srcId="{1F800AE9-181E-4401-B55B-8589B609F4D3}" destId="{DC0F548A-BC75-4B22-A8FD-4B1D900F1929}" srcOrd="1" destOrd="0" parTransId="{8C8FF705-2ECA-4705-9D9F-1D6A7668C4D7}" sibTransId="{C596B080-1F83-4F1F-9D27-EE48C1151814}"/>
    <dgm:cxn modelId="{D8773C2B-85B1-4C05-8580-B52FC7779C25}" type="presOf" srcId="{444A1F48-6603-4635-9730-8C5F95ED3A84}" destId="{F519ABC3-EF14-4848-AEE6-698AF93A94FB}" srcOrd="0" destOrd="0" presId="urn:microsoft.com/office/officeart/2005/8/layout/vList5"/>
    <dgm:cxn modelId="{28783237-E8ED-4FEB-A37D-48087037EA81}" type="presOf" srcId="{7D0C003D-F554-4E9C-890C-A89CFC6952BA}" destId="{D2EFBB20-3B1B-4E24-8078-0E0BED3D2F2A}" srcOrd="0" destOrd="1" presId="urn:microsoft.com/office/officeart/2005/8/layout/vList5"/>
    <dgm:cxn modelId="{DE53463B-8CC3-4305-B2E3-18A1B1EBF295}" srcId="{814A9EDD-DF0B-405B-8164-85A9C81BFDA8}" destId="{7D0C003D-F554-4E9C-890C-A89CFC6952BA}" srcOrd="1" destOrd="0" parTransId="{B3EC14D8-E744-4673-BE60-1C4EBD4EE004}" sibTransId="{4803773E-8B33-4ED5-994E-AC7C757478C3}"/>
    <dgm:cxn modelId="{5C561C40-513E-42FB-BE58-B1598DE7B75D}" type="presOf" srcId="{DC0F548A-BC75-4B22-A8FD-4B1D900F1929}" destId="{F519ABC3-EF14-4848-AEE6-698AF93A94FB}" srcOrd="0" destOrd="1" presId="urn:microsoft.com/office/officeart/2005/8/layout/vList5"/>
    <dgm:cxn modelId="{B342145F-3D58-4169-BB94-565D3CF60388}" srcId="{1F800AE9-181E-4401-B55B-8589B609F4D3}" destId="{444A1F48-6603-4635-9730-8C5F95ED3A84}" srcOrd="0" destOrd="0" parTransId="{3A352E13-C7A5-4251-B3EA-A4216F79BC01}" sibTransId="{47F0BDF8-8B8F-489F-9342-34497A2F2E08}"/>
    <dgm:cxn modelId="{D3C30464-D835-4CD6-A1E8-71F5213D3FB8}" type="presOf" srcId="{814A9EDD-DF0B-405B-8164-85A9C81BFDA8}" destId="{09592FA5-9C77-4020-AC04-512644E5E3EE}" srcOrd="0" destOrd="0" presId="urn:microsoft.com/office/officeart/2005/8/layout/vList5"/>
    <dgm:cxn modelId="{6F2EBC54-64C4-4397-8ECF-E4FCA12AA01D}" srcId="{364F6453-9F91-4F63-B670-4C024BC874C4}" destId="{025DFB17-4522-4ABA-996D-C073A9EE38A8}" srcOrd="2" destOrd="0" parTransId="{0E5A7C85-B417-4616-8908-03C9462CFEF4}" sibTransId="{1B3154A7-3489-459B-8041-0165947EDC7B}"/>
    <dgm:cxn modelId="{D7A1B77E-7B45-449D-BB24-2E67C5A70062}" type="presOf" srcId="{025DFB17-4522-4ABA-996D-C073A9EE38A8}" destId="{6CD634B6-0C38-469C-AF3D-76E6B7746A27}" srcOrd="0" destOrd="0" presId="urn:microsoft.com/office/officeart/2005/8/layout/vList5"/>
    <dgm:cxn modelId="{FB7EF37E-6E2F-49E4-A822-40189FC3F3B7}" srcId="{025DFB17-4522-4ABA-996D-C073A9EE38A8}" destId="{785B4DC7-8F9A-478F-967A-7D66F373474B}" srcOrd="0" destOrd="0" parTransId="{3960E075-ED8D-4853-8AAF-F723E88B33CC}" sibTransId="{6530A6F6-6BD2-46E7-A490-946EFE1BF3E0}"/>
    <dgm:cxn modelId="{B275BA8F-23FE-43BD-856B-0333E55E55B3}" srcId="{814A9EDD-DF0B-405B-8164-85A9C81BFDA8}" destId="{7C4A2482-6437-4863-AE79-A246A5E7DC9B}" srcOrd="0" destOrd="0" parTransId="{42B765F8-80E6-4129-B479-9972C1350ED4}" sibTransId="{7BCFF29A-01B3-48A3-87B1-BDB5CD549305}"/>
    <dgm:cxn modelId="{44B6669E-5B2A-4771-BC05-FEDE252E8766}" type="presOf" srcId="{F2E9C235-02B0-4AEE-9561-3E718650C51E}" destId="{1CB319F0-8912-4244-BBF7-0EE9B7181DC3}" srcOrd="0" destOrd="1" presId="urn:microsoft.com/office/officeart/2005/8/layout/vList5"/>
    <dgm:cxn modelId="{271DFE9E-A0D4-4618-91F0-1D89087AE489}" srcId="{785B4DC7-8F9A-478F-967A-7D66F373474B}" destId="{9BCBF9D0-20F8-4034-AA84-440FCBA6214B}" srcOrd="1" destOrd="0" parTransId="{8166CE77-0711-4F14-94E1-140CEF2924B2}" sibTransId="{30B5F969-F0A8-4141-ABE6-F39ED3AB2EC9}"/>
    <dgm:cxn modelId="{AC36DAB2-4FB6-42D4-A7B4-918A2ADF61E1}" type="presOf" srcId="{785B4DC7-8F9A-478F-967A-7D66F373474B}" destId="{1CB319F0-8912-4244-BBF7-0EE9B7181DC3}" srcOrd="0" destOrd="0" presId="urn:microsoft.com/office/officeart/2005/8/layout/vList5"/>
    <dgm:cxn modelId="{0D376ABC-562A-435E-BCD2-FC0DE570592E}" type="presOf" srcId="{9BCBF9D0-20F8-4034-AA84-440FCBA6214B}" destId="{1CB319F0-8912-4244-BBF7-0EE9B7181DC3}" srcOrd="0" destOrd="2" presId="urn:microsoft.com/office/officeart/2005/8/layout/vList5"/>
    <dgm:cxn modelId="{C0735DC7-668C-4454-B35D-6DB5C80A6FBD}" type="presOf" srcId="{1F800AE9-181E-4401-B55B-8589B609F4D3}" destId="{95D8649C-7526-41F0-82C4-CF7D87A2B646}" srcOrd="0" destOrd="0" presId="urn:microsoft.com/office/officeart/2005/8/layout/vList5"/>
    <dgm:cxn modelId="{66C3EFDB-55D2-4B0C-A628-7528ECDDB7FE}" srcId="{364F6453-9F91-4F63-B670-4C024BC874C4}" destId="{814A9EDD-DF0B-405B-8164-85A9C81BFDA8}" srcOrd="1" destOrd="0" parTransId="{F3EF5D34-ED1B-4C3E-8B37-BAE89C94D1A2}" sibTransId="{07CD68F7-FD11-4239-A2B3-1E00A7831E4A}"/>
    <dgm:cxn modelId="{D04303E6-9E0A-4546-A11D-68164083F04D}" type="presOf" srcId="{364F6453-9F91-4F63-B670-4C024BC874C4}" destId="{FC7B73FB-EC32-4E02-B473-DAD9DA946A59}" srcOrd="0" destOrd="0" presId="urn:microsoft.com/office/officeart/2005/8/layout/vList5"/>
    <dgm:cxn modelId="{9A2827EF-5109-4D6C-9254-33F8426CDCDF}" srcId="{785B4DC7-8F9A-478F-967A-7D66F373474B}" destId="{F2E9C235-02B0-4AEE-9561-3E718650C51E}" srcOrd="0" destOrd="0" parTransId="{DED178EC-C745-467C-A090-12F58FB3086B}" sibTransId="{48AD1181-B86D-4AC6-A273-30C1966389A7}"/>
    <dgm:cxn modelId="{58C752C4-6D13-416A-AF2A-EC62F1CB7AD1}" type="presParOf" srcId="{FC7B73FB-EC32-4E02-B473-DAD9DA946A59}" destId="{9D4F6E09-2E4C-46B4-B965-A61F2EDAB00E}" srcOrd="0" destOrd="0" presId="urn:microsoft.com/office/officeart/2005/8/layout/vList5"/>
    <dgm:cxn modelId="{5C8F2366-6531-4DEB-9890-56E728E5BA8A}" type="presParOf" srcId="{9D4F6E09-2E4C-46B4-B965-A61F2EDAB00E}" destId="{95D8649C-7526-41F0-82C4-CF7D87A2B646}" srcOrd="0" destOrd="0" presId="urn:microsoft.com/office/officeart/2005/8/layout/vList5"/>
    <dgm:cxn modelId="{21591D4E-AD3C-488E-BC6A-EED16445FDE7}" type="presParOf" srcId="{9D4F6E09-2E4C-46B4-B965-A61F2EDAB00E}" destId="{F519ABC3-EF14-4848-AEE6-698AF93A94FB}" srcOrd="1" destOrd="0" presId="urn:microsoft.com/office/officeart/2005/8/layout/vList5"/>
    <dgm:cxn modelId="{1DCAE992-69BE-4272-8B71-9B4FD477A3C0}" type="presParOf" srcId="{FC7B73FB-EC32-4E02-B473-DAD9DA946A59}" destId="{D2F626EA-6C41-4195-A83A-6BAA37495AB2}" srcOrd="1" destOrd="0" presId="urn:microsoft.com/office/officeart/2005/8/layout/vList5"/>
    <dgm:cxn modelId="{374285DE-B4C9-4752-B905-1CDC37D49488}" type="presParOf" srcId="{FC7B73FB-EC32-4E02-B473-DAD9DA946A59}" destId="{8C02B559-3AE1-4BE7-BEB3-753D66F799F2}" srcOrd="2" destOrd="0" presId="urn:microsoft.com/office/officeart/2005/8/layout/vList5"/>
    <dgm:cxn modelId="{CFBB6D9F-18A4-456E-827E-81C940F40D00}" type="presParOf" srcId="{8C02B559-3AE1-4BE7-BEB3-753D66F799F2}" destId="{09592FA5-9C77-4020-AC04-512644E5E3EE}" srcOrd="0" destOrd="0" presId="urn:microsoft.com/office/officeart/2005/8/layout/vList5"/>
    <dgm:cxn modelId="{FA3CAE7E-6B3C-438D-B4FB-D9CC146E345E}" type="presParOf" srcId="{8C02B559-3AE1-4BE7-BEB3-753D66F799F2}" destId="{D2EFBB20-3B1B-4E24-8078-0E0BED3D2F2A}" srcOrd="1" destOrd="0" presId="urn:microsoft.com/office/officeart/2005/8/layout/vList5"/>
    <dgm:cxn modelId="{723464E0-7D31-4EEA-B192-F8D0D201176C}" type="presParOf" srcId="{FC7B73FB-EC32-4E02-B473-DAD9DA946A59}" destId="{D8F41E57-7AB3-49CE-9E79-9007BDC57BEF}" srcOrd="3" destOrd="0" presId="urn:microsoft.com/office/officeart/2005/8/layout/vList5"/>
    <dgm:cxn modelId="{3ED3E0A5-09D7-414E-960C-8AAC15E7CA9E}" type="presParOf" srcId="{FC7B73FB-EC32-4E02-B473-DAD9DA946A59}" destId="{1EF1FA6B-467D-44D4-B41C-8DF75F7BC8B7}" srcOrd="4" destOrd="0" presId="urn:microsoft.com/office/officeart/2005/8/layout/vList5"/>
    <dgm:cxn modelId="{902E4B33-FFB4-4ABA-A483-C8154BE8A26F}" type="presParOf" srcId="{1EF1FA6B-467D-44D4-B41C-8DF75F7BC8B7}" destId="{6CD634B6-0C38-469C-AF3D-76E6B7746A27}" srcOrd="0" destOrd="0" presId="urn:microsoft.com/office/officeart/2005/8/layout/vList5"/>
    <dgm:cxn modelId="{EAA722B6-200A-4507-B61F-0C0DBBBB552C}" type="presParOf" srcId="{1EF1FA6B-467D-44D4-B41C-8DF75F7BC8B7}" destId="{1CB319F0-8912-4244-BBF7-0EE9B7181DC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nchor="ctr" anchorCtr="0"/>
        <a:lstStyle/>
        <a:p>
          <a:pPr>
            <a:lnSpc>
              <a:spcPct val="100000"/>
            </a:lnSpc>
          </a:pPr>
          <a:r>
            <a:rPr lang="en-US" sz="1800" b="1">
              <a:latin typeface="Calibri"/>
              <a:ea typeface="Calibri"/>
              <a:cs typeface="Calibri"/>
            </a:rPr>
            <a:t>Understand the transactions that trigger a data update in the IODS.</a:t>
          </a:r>
        </a:p>
      </dgm:t>
    </dgm:pt>
    <dgm:pt modelId="{C2406D30-8123-4F5E-B403-B1B3FCB34B71}" type="sibTrans" cxnId="{A68AC32B-28B1-4F05-95D3-C932320D0AE9}">
      <dgm:prSet/>
      <dgm:spPr/>
      <dgm:t>
        <a:bodyPr/>
        <a:lstStyle/>
        <a:p>
          <a:endParaRPr lang="en-US"/>
        </a:p>
      </dgm:t>
    </dgm:pt>
    <dgm:pt modelId="{33327C62-3D7D-40A2-8758-64D856EC2178}" type="parTrans" cxnId="{A68AC32B-28B1-4F05-95D3-C932320D0AE9}">
      <dgm:prSet/>
      <dgm:spPr/>
      <dgm:t>
        <a:bodyPr/>
        <a:lstStyle/>
        <a:p>
          <a:endParaRPr lang="en-US"/>
        </a:p>
      </dgm:t>
    </dgm:pt>
    <dgm:pt modelId="{35D82119-22A7-43F2-A7E5-9BDCBD2AA9BB}">
      <dgm:prSet custT="1"/>
      <dgm:spPr/>
      <dgm:t>
        <a:bodyPr/>
        <a:lstStyle/>
        <a:p>
          <a:pPr>
            <a:lnSpc>
              <a:spcPct val="100000"/>
            </a:lnSpc>
          </a:pPr>
          <a:r>
            <a:rPr lang="en-US" sz="1800" b="1">
              <a:latin typeface="Calibri"/>
              <a:ea typeface="Calibri"/>
              <a:cs typeface="Calibri"/>
            </a:rPr>
            <a:t>Understand the transactions that trigger a removal of data from the IODS.</a:t>
          </a:r>
        </a:p>
      </dgm:t>
    </dgm:pt>
    <dgm:pt modelId="{C8F7802F-FA84-4BCE-902B-4BF0C793C7B5}" type="sibTrans" cxnId="{34859967-4B36-4240-8AFB-397DACF843FC}">
      <dgm:prSet/>
      <dgm:spPr/>
      <dgm:t>
        <a:bodyPr/>
        <a:lstStyle/>
        <a:p>
          <a:endParaRPr lang="en-US"/>
        </a:p>
      </dgm:t>
    </dgm:pt>
    <dgm:pt modelId="{95D98F66-AC27-4718-A1E3-B39F6B05984C}" type="parTrans" cxnId="{34859967-4B36-4240-8AFB-397DACF843FC}">
      <dgm:prSet/>
      <dgm:spPr/>
      <dgm:t>
        <a:bodyPr/>
        <a:lstStyle/>
        <a:p>
          <a:endParaRPr lang="en-US"/>
        </a:p>
      </dgm:t>
    </dgm:pt>
    <dgm:pt modelId="{A8F25083-BC3E-47BA-8EB0-3A718A14EAE5}">
      <dgm:prSet custT="1"/>
      <dgm:spPr/>
      <dgm:t>
        <a:bodyPr anchor="t" anchorCtr="0"/>
        <a:lstStyle/>
        <a:p>
          <a:pPr>
            <a:lnSpc>
              <a:spcPct val="100000"/>
            </a:lnSpc>
          </a:pPr>
          <a:r>
            <a:rPr lang="en-US" sz="1800" b="1">
              <a:latin typeface="Calibri"/>
              <a:ea typeface="Calibri"/>
              <a:cs typeface="Calibri"/>
            </a:rPr>
            <a:t>Ensure identified elements are reflective of PEIMS Fall snapshot status.</a:t>
          </a:r>
        </a:p>
      </dgm:t>
    </dgm:pt>
    <dgm:pt modelId="{CB717676-9F7D-4EF6-8FDB-430B03C637F0}" type="sibTrans" cxnId="{63A7AF5C-526B-4482-AB74-CF6D69A1F858}">
      <dgm:prSet/>
      <dgm:spPr/>
      <dgm:t>
        <a:bodyPr/>
        <a:lstStyle/>
        <a:p>
          <a:endParaRPr lang="en-US"/>
        </a:p>
      </dgm:t>
    </dgm:pt>
    <dgm:pt modelId="{815B6253-3293-4846-879E-977BDA9BB843}" type="parTrans" cxnId="{63A7AF5C-526B-4482-AB74-CF6D69A1F858}">
      <dgm:prSet/>
      <dgm:spPr/>
      <dgm:t>
        <a:bodyPr/>
        <a:lstStyle/>
        <a:p>
          <a:endParaRPr lang="en-US"/>
        </a:p>
      </dgm:t>
    </dgm:pt>
    <dgm:pt modelId="{36DC280A-CD55-4665-B5E4-5E8E0F906C65}">
      <dgm:prSet custT="1"/>
      <dgm:spPr/>
      <dgm:t>
        <a:bodyPr anchor="ctr" anchorCtr="0"/>
        <a:lstStyle/>
        <a:p>
          <a:pPr>
            <a:lnSpc>
              <a:spcPct val="100000"/>
            </a:lnSpc>
          </a:pPr>
          <a:r>
            <a:rPr lang="en-US" sz="1800" b="1">
              <a:latin typeface="Calibri"/>
              <a:ea typeface="Calibri"/>
              <a:cs typeface="Calibri"/>
            </a:rPr>
            <a:t>Utilize the AOSLFO Flow Chart for PriorYearLeaver determinations.</a:t>
          </a:r>
        </a:p>
      </dgm:t>
    </dgm:pt>
    <dgm:pt modelId="{A9BF894B-46C7-4F4C-8B7A-FCC2EF089CFD}" type="sibTrans" cxnId="{DE9CEA54-B3A7-4B0E-9088-1ED0EF0EA229}">
      <dgm:prSet/>
      <dgm:spPr/>
      <dgm:t>
        <a:bodyPr/>
        <a:lstStyle/>
        <a:p>
          <a:endParaRPr lang="en-US"/>
        </a:p>
      </dgm:t>
    </dgm:pt>
    <dgm:pt modelId="{0CC82F48-325C-4FB6-8F12-B49759A8635D}" type="parTrans" cxnId="{DE9CEA54-B3A7-4B0E-9088-1ED0EF0EA229}">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4" custLinFactNeighborX="-359" custLinFactNeighborY="2376"/>
      <dgm:spPr/>
    </dgm:pt>
    <dgm:pt modelId="{3D9E6714-B90C-486F-84EA-6FB8F8760170}" type="pres">
      <dgm:prSet presAssocID="{25F4D30D-B72E-464F-8A20-0A530DA80C9B}" presName="iconRect" presStyleLbl="node1" presStyleIdx="0" presStyleCnt="4" custScaleX="161589" custScaleY="16158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epeat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4" custScaleY="97155" custLinFactNeighborY="-1605">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4" custLinFactNeighborX="347" custLinFactNeighborY="743"/>
      <dgm:spPr/>
    </dgm:pt>
    <dgm:pt modelId="{3C9C8D17-6300-4660-A1F1-6A9892CE9041}" type="pres">
      <dgm:prSet presAssocID="{35D82119-22A7-43F2-A7E5-9BDCBD2AA9BB}" presName="iconRect" presStyleLbl="node1" presStyleIdx="1" presStyleCnt="4" custScaleX="161589" custScaleY="161589"/>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Unfollow with solid fill"/>
        </a:ext>
      </dgm:extLst>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4" custLinFactNeighborY="-2818">
        <dgm:presLayoutVars>
          <dgm:chMax val="0"/>
          <dgm:chPref val="0"/>
        </dgm:presLayoutVars>
      </dgm:prSet>
      <dgm:spPr/>
    </dgm:pt>
    <dgm:pt modelId="{30F8A2CF-97EB-4014-BBC6-B16ABDE936F2}" type="pres">
      <dgm:prSet presAssocID="{C8F7802F-FA84-4BCE-902B-4BF0C793C7B5}"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2" presStyleCnt="4" custLinFactNeighborX="647" custLinFactNeighborY="-3070"/>
      <dgm:spPr/>
    </dgm:pt>
    <dgm:pt modelId="{AF82FCC2-9709-4FF9-B7EE-DCC0E54A822B}" type="pres">
      <dgm:prSet presAssocID="{A8F25083-BC3E-47BA-8EB0-3A718A14EAE5}" presName="iconRect" presStyleLbl="node1" presStyleIdx="2" presStyleCnt="4" custScaleX="161589" custScaleY="161589" custLinFactNeighborX="-8133" custLinFactNeighborY="-536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aily calendar with solid fill"/>
        </a:ext>
      </dgm:extLst>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2" presStyleCnt="4" custScaleY="58020">
        <dgm:presLayoutVars>
          <dgm:chMax val="0"/>
          <dgm:chPref val="0"/>
        </dgm:presLayoutVars>
      </dgm:prSet>
      <dgm:spPr/>
    </dgm:pt>
    <dgm:pt modelId="{12B451C1-FB76-4DFA-9F22-A48E979B00D2}" type="pres">
      <dgm:prSet presAssocID="{CB717676-9F7D-4EF6-8FDB-430B03C637F0}" presName="sibTrans" presStyleCnt="0"/>
      <dgm:spPr/>
    </dgm:pt>
    <dgm:pt modelId="{2803EC2F-0318-4E1A-8030-752A541B0830}" type="pres">
      <dgm:prSet presAssocID="{36DC280A-CD55-4665-B5E4-5E8E0F906C65}" presName="compNode" presStyleCnt="0"/>
      <dgm:spPr/>
    </dgm:pt>
    <dgm:pt modelId="{68BD6996-D400-4D00-8693-FA5F10A0358F}" type="pres">
      <dgm:prSet presAssocID="{36DC280A-CD55-4665-B5E4-5E8E0F906C65}" presName="bgRect" presStyleLbl="bgShp" presStyleIdx="3" presStyleCnt="4" custLinFactNeighborX="897" custLinFactNeighborY="9202"/>
      <dgm:spPr/>
    </dgm:pt>
    <dgm:pt modelId="{E4D36D34-F92B-4722-8F1F-C4428A78967E}" type="pres">
      <dgm:prSet presAssocID="{36DC280A-CD55-4665-B5E4-5E8E0F906C65}" presName="iconRect" presStyleLbl="node1" presStyleIdx="3" presStyleCnt="4" custScaleX="171621" custScaleY="171621"/>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Workflow with solid fill"/>
        </a:ext>
      </dgm:extLst>
    </dgm:pt>
    <dgm:pt modelId="{EE1C654A-AF15-4EFE-A75A-B9A841AC5095}" type="pres">
      <dgm:prSet presAssocID="{36DC280A-CD55-4665-B5E4-5E8E0F906C65}" presName="spaceRect" presStyleCnt="0"/>
      <dgm:spPr/>
    </dgm:pt>
    <dgm:pt modelId="{046F1691-E7D8-4985-85C7-DABB4EF5F651}" type="pres">
      <dgm:prSet presAssocID="{36DC280A-CD55-4665-B5E4-5E8E0F906C65}" presName="parTx" presStyleLbl="revTx" presStyleIdx="3" presStyleCnt="4">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63A7AF5C-526B-4482-AB74-CF6D69A1F858}" srcId="{8DB7A836-5143-409B-9A16-731EFADB2763}" destId="{A8F25083-BC3E-47BA-8EB0-3A718A14EAE5}" srcOrd="2" destOrd="0" parTransId="{815B6253-3293-4846-879E-977BDA9BB843}" sibTransId="{CB717676-9F7D-4EF6-8FDB-430B03C637F0}"/>
    <dgm:cxn modelId="{34859967-4B36-4240-8AFB-397DACF843FC}" srcId="{8DB7A836-5143-409B-9A16-731EFADB2763}" destId="{35D82119-22A7-43F2-A7E5-9BDCBD2AA9BB}" srcOrd="1" destOrd="0" parTransId="{95D98F66-AC27-4718-A1E3-B39F6B05984C}" sibTransId="{C8F7802F-FA84-4BCE-902B-4BF0C793C7B5}"/>
    <dgm:cxn modelId="{DE9CEA54-B3A7-4B0E-9088-1ED0EF0EA229}" srcId="{8DB7A836-5143-409B-9A16-731EFADB2763}" destId="{36DC280A-CD55-4665-B5E4-5E8E0F906C65}" srcOrd="3" destOrd="0" parTransId="{0CC82F48-325C-4FB6-8F12-B49759A8635D}" sibTransId="{A9BF894B-46C7-4F4C-8B7A-FCC2EF089CFD}"/>
    <dgm:cxn modelId="{EFCACF75-7964-4D3C-89FE-C0E6B31084C6}" type="presOf" srcId="{A8F25083-BC3E-47BA-8EB0-3A718A14EAE5}" destId="{8BAA57D8-9CE0-4C36-89AA-832F4B221456}" srcOrd="0" destOrd="0" presId="urn:microsoft.com/office/officeart/2018/2/layout/IconVerticalSolidList"/>
    <dgm:cxn modelId="{A6A45CCC-5A28-4CD9-9329-352D518FCCB0}" type="presOf" srcId="{35D82119-22A7-43F2-A7E5-9BDCBD2AA9BB}" destId="{EDC1CA29-D1F2-4AF4-BAE8-54B79C36E48B}"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B81D8EE7-0D49-479A-A7AD-527DAB3CA996}" type="presOf" srcId="{36DC280A-CD55-4665-B5E4-5E8E0F906C65}" destId="{046F1691-E7D8-4985-85C7-DABB4EF5F651}"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6DA51967-413B-4065-A288-0CF00175B332}" type="presParOf" srcId="{40785628-3722-4E66-99DD-32BDCAA824B0}" destId="{3D09C677-284F-4723-AC9F-7139BE663636}" srcOrd="2" destOrd="0" presId="urn:microsoft.com/office/officeart/2018/2/layout/IconVerticalSolidList"/>
    <dgm:cxn modelId="{E10687E3-5CA3-4011-9E1E-D68877DF0D8C}" type="presParOf" srcId="{3D09C677-284F-4723-AC9F-7139BE663636}" destId="{D9196AF9-7D27-4D5F-AD70-40915B758B67}" srcOrd="0" destOrd="0" presId="urn:microsoft.com/office/officeart/2018/2/layout/IconVerticalSolidList"/>
    <dgm:cxn modelId="{354F3C27-4A5F-4DC9-9CAB-E01E8C5EB851}" type="presParOf" srcId="{3D09C677-284F-4723-AC9F-7139BE663636}" destId="{3C9C8D17-6300-4660-A1F1-6A9892CE9041}" srcOrd="1" destOrd="0" presId="urn:microsoft.com/office/officeart/2018/2/layout/IconVerticalSolidList"/>
    <dgm:cxn modelId="{708F1C3E-75B3-4924-A806-75C352B6CF34}" type="presParOf" srcId="{3D09C677-284F-4723-AC9F-7139BE663636}" destId="{E3A7AA42-A0CC-4F6B-91B2-271BBCE96647}" srcOrd="2" destOrd="0" presId="urn:microsoft.com/office/officeart/2018/2/layout/IconVerticalSolidList"/>
    <dgm:cxn modelId="{F7857BBC-DF21-45CF-911D-611EAC5E8518}" type="presParOf" srcId="{3D09C677-284F-4723-AC9F-7139BE663636}" destId="{EDC1CA29-D1F2-4AF4-BAE8-54B79C36E48B}" srcOrd="3" destOrd="0" presId="urn:microsoft.com/office/officeart/2018/2/layout/IconVerticalSolidList"/>
    <dgm:cxn modelId="{E2CE363F-DFAF-469E-802E-6BAA272C5CF1}" type="presParOf" srcId="{40785628-3722-4E66-99DD-32BDCAA824B0}" destId="{30F8A2CF-97EB-4014-BBC6-B16ABDE936F2}" srcOrd="3" destOrd="0" presId="urn:microsoft.com/office/officeart/2018/2/layout/IconVerticalSolidList"/>
    <dgm:cxn modelId="{0627CDE0-7475-4520-AAD3-D6CCF081850F}" type="presParOf" srcId="{40785628-3722-4E66-99DD-32BDCAA824B0}" destId="{188DD861-CFB0-4329-B001-A50993EE81D0}" srcOrd="4" destOrd="0" presId="urn:microsoft.com/office/officeart/2018/2/layout/IconVerticalSolidList"/>
    <dgm:cxn modelId="{146DB3BA-AC6C-4952-B95D-952A5FAF71A9}" type="presParOf" srcId="{188DD861-CFB0-4329-B001-A50993EE81D0}" destId="{32EC2B26-DC2E-4184-8BE4-1344C879720C}" srcOrd="0" destOrd="0" presId="urn:microsoft.com/office/officeart/2018/2/layout/IconVerticalSolidList"/>
    <dgm:cxn modelId="{25DF87AC-548B-44D0-A611-988A0BD62AA3}" type="presParOf" srcId="{188DD861-CFB0-4329-B001-A50993EE81D0}" destId="{AF82FCC2-9709-4FF9-B7EE-DCC0E54A822B}" srcOrd="1" destOrd="0" presId="urn:microsoft.com/office/officeart/2018/2/layout/IconVerticalSolidList"/>
    <dgm:cxn modelId="{EE28D5C9-FCD9-4438-810D-4B6BC33E9709}" type="presParOf" srcId="{188DD861-CFB0-4329-B001-A50993EE81D0}" destId="{5A52E28D-63E4-4E12-B40A-4372D2D16C34}" srcOrd="2" destOrd="0" presId="urn:microsoft.com/office/officeart/2018/2/layout/IconVerticalSolidList"/>
    <dgm:cxn modelId="{6EBB9653-DD1D-4EA6-BF6A-EE7CBE568748}" type="presParOf" srcId="{188DD861-CFB0-4329-B001-A50993EE81D0}" destId="{8BAA57D8-9CE0-4C36-89AA-832F4B221456}" srcOrd="3" destOrd="0" presId="urn:microsoft.com/office/officeart/2018/2/layout/IconVerticalSolidList"/>
    <dgm:cxn modelId="{BF002DA2-F877-496B-9FBF-6B49F65A35A6}" type="presParOf" srcId="{40785628-3722-4E66-99DD-32BDCAA824B0}" destId="{12B451C1-FB76-4DFA-9F22-A48E979B00D2}" srcOrd="5" destOrd="0" presId="urn:microsoft.com/office/officeart/2018/2/layout/IconVerticalSolidList"/>
    <dgm:cxn modelId="{CDEF10B8-E4F9-4148-807D-565939C1C3C6}" type="presParOf" srcId="{40785628-3722-4E66-99DD-32BDCAA824B0}" destId="{2803EC2F-0318-4E1A-8030-752A541B0830}" srcOrd="6" destOrd="0" presId="urn:microsoft.com/office/officeart/2018/2/layout/IconVerticalSolidList"/>
    <dgm:cxn modelId="{D45E7C32-56CA-4E06-8D19-3385DA51F349}" type="presParOf" srcId="{2803EC2F-0318-4E1A-8030-752A541B0830}" destId="{68BD6996-D400-4D00-8693-FA5F10A0358F}" srcOrd="0" destOrd="0" presId="urn:microsoft.com/office/officeart/2018/2/layout/IconVerticalSolidList"/>
    <dgm:cxn modelId="{96C2DC08-9E92-410F-96C0-4F7FDB55A7D6}" type="presParOf" srcId="{2803EC2F-0318-4E1A-8030-752A541B0830}" destId="{E4D36D34-F92B-4722-8F1F-C4428A78967E}" srcOrd="1" destOrd="0" presId="urn:microsoft.com/office/officeart/2018/2/layout/IconVerticalSolidList"/>
    <dgm:cxn modelId="{A20E9535-A9AC-4D7B-99AA-AAE01E8F8A89}" type="presParOf" srcId="{2803EC2F-0318-4E1A-8030-752A541B0830}" destId="{EE1C654A-AF15-4EFE-A75A-B9A841AC5095}" srcOrd="2" destOrd="0" presId="urn:microsoft.com/office/officeart/2018/2/layout/IconVerticalSolidList"/>
    <dgm:cxn modelId="{B237A5C5-0EED-4C5D-A929-56D7531F8B71}" type="presParOf" srcId="{2803EC2F-0318-4E1A-8030-752A541B0830}" destId="{046F1691-E7D8-4985-85C7-DABB4EF5F6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09832-1F16-4B0F-8E4A-3635654A2012}">
      <dsp:nvSpPr>
        <dsp:cNvPr id="0" name=""/>
        <dsp:cNvSpPr/>
      </dsp:nvSpPr>
      <dsp:spPr>
        <a:xfrm>
          <a:off x="385473" y="2141"/>
          <a:ext cx="2782397" cy="16694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solidFill>
                <a:prstClr val="white"/>
              </a:solidFill>
              <a:latin typeface="Calibri" panose="020F0502020204030204"/>
              <a:ea typeface="+mn-ea"/>
              <a:cs typeface="+mn-cs"/>
            </a:rPr>
            <a:t>DaysEmployedSet</a:t>
          </a:r>
          <a:endParaRPr lang="en-US" sz="2600" kern="1200"/>
        </a:p>
      </dsp:txBody>
      <dsp:txXfrm>
        <a:off x="466968" y="83636"/>
        <a:ext cx="2619407" cy="1506448"/>
      </dsp:txXfrm>
    </dsp:sp>
    <dsp:sp modelId="{AED23D60-31D5-4FDC-927C-A70B7E893485}">
      <dsp:nvSpPr>
        <dsp:cNvPr id="0" name=""/>
        <dsp:cNvSpPr/>
      </dsp:nvSpPr>
      <dsp:spPr>
        <a:xfrm>
          <a:off x="3446109" y="2141"/>
          <a:ext cx="2782397" cy="16694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PayrollExt</a:t>
          </a:r>
        </a:p>
      </dsp:txBody>
      <dsp:txXfrm>
        <a:off x="3527604" y="83636"/>
        <a:ext cx="2619407" cy="1506448"/>
      </dsp:txXfrm>
    </dsp:sp>
    <dsp:sp modelId="{658E9DD1-7DB1-4F34-AA9B-A834B0C827F4}">
      <dsp:nvSpPr>
        <dsp:cNvPr id="0" name=""/>
        <dsp:cNvSpPr/>
      </dsp:nvSpPr>
      <dsp:spPr>
        <a:xfrm>
          <a:off x="6506746" y="2141"/>
          <a:ext cx="2782397" cy="16694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Budget</a:t>
          </a:r>
        </a:p>
      </dsp:txBody>
      <dsp:txXfrm>
        <a:off x="6588241" y="83636"/>
        <a:ext cx="2619407" cy="1506448"/>
      </dsp:txXfrm>
    </dsp:sp>
    <dsp:sp modelId="{D0D47600-B00B-44D0-90DD-8B0676753A5E}">
      <dsp:nvSpPr>
        <dsp:cNvPr id="0" name=""/>
        <dsp:cNvSpPr/>
      </dsp:nvSpPr>
      <dsp:spPr>
        <a:xfrm>
          <a:off x="1915791" y="1949819"/>
          <a:ext cx="2782397" cy="16694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err="1"/>
            <a:t>PriorYearActual</a:t>
          </a:r>
          <a:endParaRPr lang="en-US" sz="2600" kern="1200"/>
        </a:p>
      </dsp:txBody>
      <dsp:txXfrm>
        <a:off x="1997286" y="2031314"/>
        <a:ext cx="2619407" cy="1506448"/>
      </dsp:txXfrm>
    </dsp:sp>
    <dsp:sp modelId="{0C142637-2A74-432F-B52E-C2566701BA71}">
      <dsp:nvSpPr>
        <dsp:cNvPr id="0" name=""/>
        <dsp:cNvSpPr/>
      </dsp:nvSpPr>
      <dsp:spPr>
        <a:xfrm>
          <a:off x="4976428" y="1949819"/>
          <a:ext cx="2782397" cy="16694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err="1"/>
            <a:t>PriorYearLeaver</a:t>
          </a:r>
          <a:endParaRPr lang="en-US" sz="2600" kern="1200"/>
        </a:p>
      </dsp:txBody>
      <dsp:txXfrm>
        <a:off x="5057923" y="2031314"/>
        <a:ext cx="2619407" cy="1506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9ABC3-EF14-4848-AEE6-698AF93A94FB}">
      <dsp:nvSpPr>
        <dsp:cNvPr id="0" name=""/>
        <dsp:cNvSpPr/>
      </dsp:nvSpPr>
      <dsp:spPr>
        <a:xfrm rot="5400000">
          <a:off x="4279804" y="-1553477"/>
          <a:ext cx="1176068" cy="4581495"/>
        </a:xfrm>
        <a:prstGeom prst="round2SameRect">
          <a:avLst/>
        </a:prstGeom>
        <a:solidFill>
          <a:srgbClr val="C2DAED"/>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Resource for TSDS</a:t>
          </a:r>
        </a:p>
        <a:p>
          <a:pPr marL="171450" lvl="1" indent="-171450" algn="l" defTabSz="711200">
            <a:lnSpc>
              <a:spcPct val="90000"/>
            </a:lnSpc>
            <a:spcBef>
              <a:spcPct val="0"/>
            </a:spcBef>
            <a:spcAft>
              <a:spcPct val="15000"/>
            </a:spcAft>
            <a:buChar char="•"/>
          </a:pPr>
          <a:r>
            <a:rPr lang="en-US" sz="1600" kern="1200"/>
            <a:t>Based on PEIMS Fall Snapshot</a:t>
          </a:r>
        </a:p>
      </dsp:txBody>
      <dsp:txXfrm rot="-5400000">
        <a:off x="2577091" y="206647"/>
        <a:ext cx="4524084" cy="1061246"/>
      </dsp:txXfrm>
    </dsp:sp>
    <dsp:sp modelId="{95D8649C-7526-41F0-82C4-CF7D87A2B646}">
      <dsp:nvSpPr>
        <dsp:cNvPr id="0" name=""/>
        <dsp:cNvSpPr/>
      </dsp:nvSpPr>
      <dsp:spPr>
        <a:xfrm>
          <a:off x="0" y="2227"/>
          <a:ext cx="2577091" cy="14700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Extended</a:t>
          </a:r>
        </a:p>
      </dsp:txBody>
      <dsp:txXfrm>
        <a:off x="71764" y="73991"/>
        <a:ext cx="2433563" cy="1326558"/>
      </dsp:txXfrm>
    </dsp:sp>
    <dsp:sp modelId="{D2EFBB20-3B1B-4E24-8078-0E0BED3D2F2A}">
      <dsp:nvSpPr>
        <dsp:cNvPr id="0" name=""/>
        <dsp:cNvSpPr/>
      </dsp:nvSpPr>
      <dsp:spPr>
        <a:xfrm rot="5400000">
          <a:off x="4279804" y="-9886"/>
          <a:ext cx="1176068" cy="4581495"/>
        </a:xfrm>
        <a:prstGeom prst="round2SameRect">
          <a:avLst/>
        </a:prstGeom>
        <a:solidFill>
          <a:srgbClr val="C2DAED"/>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Financial Accountability System Resource Guide (FASRG)</a:t>
          </a:r>
        </a:p>
        <a:p>
          <a:pPr marL="171450" lvl="1" indent="-171450" algn="l" defTabSz="711200">
            <a:lnSpc>
              <a:spcPct val="90000"/>
            </a:lnSpc>
            <a:spcBef>
              <a:spcPct val="0"/>
            </a:spcBef>
            <a:spcAft>
              <a:spcPct val="15000"/>
            </a:spcAft>
            <a:buChar char="•"/>
          </a:pPr>
          <a:r>
            <a:rPr lang="en-US" sz="1600" kern="1200"/>
            <a:t>Texas Education Data Standards (TEDS)</a:t>
          </a:r>
        </a:p>
      </dsp:txBody>
      <dsp:txXfrm rot="-5400000">
        <a:off x="2577091" y="1750239"/>
        <a:ext cx="4524084" cy="1061246"/>
      </dsp:txXfrm>
    </dsp:sp>
    <dsp:sp modelId="{09592FA5-9C77-4020-AC04-512644E5E3EE}">
      <dsp:nvSpPr>
        <dsp:cNvPr id="0" name=""/>
        <dsp:cNvSpPr/>
      </dsp:nvSpPr>
      <dsp:spPr>
        <a:xfrm>
          <a:off x="0" y="1545817"/>
          <a:ext cx="2577091" cy="14700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Guides</a:t>
          </a:r>
        </a:p>
      </dsp:txBody>
      <dsp:txXfrm>
        <a:off x="71764" y="1617581"/>
        <a:ext cx="2433563" cy="1326558"/>
      </dsp:txXfrm>
    </dsp:sp>
    <dsp:sp modelId="{1CB319F0-8912-4244-BBF7-0EE9B7181DC3}">
      <dsp:nvSpPr>
        <dsp:cNvPr id="0" name=""/>
        <dsp:cNvSpPr/>
      </dsp:nvSpPr>
      <dsp:spPr>
        <a:xfrm rot="5400000">
          <a:off x="4279804" y="1533703"/>
          <a:ext cx="1176068" cy="4581495"/>
        </a:xfrm>
        <a:prstGeom prst="round2SameRect">
          <a:avLst/>
        </a:prstGeom>
        <a:solidFill>
          <a:srgbClr val="C2DAED"/>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As </a:t>
          </a:r>
          <a:r>
            <a:rPr lang="en-US" sz="1600" kern="1200">
              <a:latin typeface="Calibri Light" panose="020F0302020204030204"/>
            </a:rPr>
            <a:t>of</a:t>
          </a:r>
          <a:r>
            <a:rPr lang="en-US" sz="1600" kern="1200"/>
            <a:t> Last Friday in October</a:t>
          </a:r>
        </a:p>
        <a:p>
          <a:pPr marL="342900" lvl="2" indent="-171450" algn="l" defTabSz="711200">
            <a:lnSpc>
              <a:spcPct val="90000"/>
            </a:lnSpc>
            <a:spcBef>
              <a:spcPct val="0"/>
            </a:spcBef>
            <a:spcAft>
              <a:spcPct val="15000"/>
            </a:spcAft>
            <a:buChar char="•"/>
          </a:pPr>
          <a:r>
            <a:rPr lang="en-US" sz="1600" kern="1200"/>
            <a:t>Staff employed on PEIMS Fall Snapshot</a:t>
          </a:r>
        </a:p>
        <a:p>
          <a:pPr marL="342900" lvl="2" indent="-171450" algn="l" defTabSz="711200">
            <a:lnSpc>
              <a:spcPct val="90000"/>
            </a:lnSpc>
            <a:spcBef>
              <a:spcPct val="0"/>
            </a:spcBef>
            <a:spcAft>
              <a:spcPct val="15000"/>
            </a:spcAft>
            <a:buChar char="•"/>
          </a:pPr>
          <a:r>
            <a:rPr lang="en-US" sz="1600" kern="1200"/>
            <a:t>Employment changes after PEIMS Fall Snapshot</a:t>
          </a:r>
        </a:p>
      </dsp:txBody>
      <dsp:txXfrm rot="-5400000">
        <a:off x="2577091" y="3293828"/>
        <a:ext cx="4524084" cy="1061246"/>
      </dsp:txXfrm>
    </dsp:sp>
    <dsp:sp modelId="{6CD634B6-0C38-469C-AF3D-76E6B7746A27}">
      <dsp:nvSpPr>
        <dsp:cNvPr id="0" name=""/>
        <dsp:cNvSpPr/>
      </dsp:nvSpPr>
      <dsp:spPr>
        <a:xfrm>
          <a:off x="0" y="3089408"/>
          <a:ext cx="2577091" cy="14700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Amount</a:t>
          </a:r>
        </a:p>
      </dsp:txBody>
      <dsp:txXfrm>
        <a:off x="71764" y="3161172"/>
        <a:ext cx="2433563" cy="1326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0" y="30945"/>
          <a:ext cx="9360814" cy="12025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160096" y="69271"/>
          <a:ext cx="1068761" cy="106876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1388955" y="178"/>
          <a:ext cx="7971858" cy="1168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71" tIns="127271" rIns="127271" bIns="127271" numCol="1" spcCol="1270" anchor="ctr" anchorCtr="0">
          <a:noAutofit/>
        </a:bodyPr>
        <a:lstStyle/>
        <a:p>
          <a:pPr marL="0" lvl="0" indent="0" algn="l" defTabSz="800100">
            <a:lnSpc>
              <a:spcPct val="100000"/>
            </a:lnSpc>
            <a:spcBef>
              <a:spcPct val="0"/>
            </a:spcBef>
            <a:spcAft>
              <a:spcPct val="35000"/>
            </a:spcAft>
            <a:buNone/>
          </a:pPr>
          <a:r>
            <a:rPr lang="en-US" sz="1800" b="1" kern="1200">
              <a:latin typeface="Calibri"/>
              <a:ea typeface="Calibri"/>
              <a:cs typeface="Calibri"/>
            </a:rPr>
            <a:t>Understand the transactions that trigger a data update in the IODS.</a:t>
          </a:r>
        </a:p>
      </dsp:txBody>
      <dsp:txXfrm>
        <a:off x="1388955" y="178"/>
        <a:ext cx="7971858" cy="1168345"/>
      </dsp:txXfrm>
    </dsp:sp>
    <dsp:sp modelId="{D9196AF9-7D27-4D5F-AD70-40915B758B67}">
      <dsp:nvSpPr>
        <dsp:cNvPr id="0" name=""/>
        <dsp:cNvSpPr/>
      </dsp:nvSpPr>
      <dsp:spPr>
        <a:xfrm>
          <a:off x="0" y="1514506"/>
          <a:ext cx="9360814" cy="12025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160096" y="1572469"/>
          <a:ext cx="1068761" cy="106876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1388955" y="1471682"/>
          <a:ext cx="7971858" cy="120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71" tIns="127271" rIns="127271" bIns="127271" numCol="1" spcCol="1270" anchor="ctr" anchorCtr="0">
          <a:noAutofit/>
        </a:bodyPr>
        <a:lstStyle/>
        <a:p>
          <a:pPr marL="0" lvl="0" indent="0" algn="l" defTabSz="800100">
            <a:lnSpc>
              <a:spcPct val="100000"/>
            </a:lnSpc>
            <a:spcBef>
              <a:spcPct val="0"/>
            </a:spcBef>
            <a:spcAft>
              <a:spcPct val="35000"/>
            </a:spcAft>
            <a:buNone/>
          </a:pPr>
          <a:r>
            <a:rPr lang="en-US" sz="1800" b="1" kern="1200">
              <a:latin typeface="Calibri"/>
              <a:ea typeface="Calibri"/>
              <a:cs typeface="Calibri"/>
            </a:rPr>
            <a:t>Understand the transactions that trigger a removal of data from the IODS.</a:t>
          </a:r>
        </a:p>
      </dsp:txBody>
      <dsp:txXfrm>
        <a:off x="1388955" y="1471682"/>
        <a:ext cx="7971858" cy="1202558"/>
      </dsp:txXfrm>
    </dsp:sp>
    <dsp:sp modelId="{32EC2B26-DC2E-4184-8BE4-1344C879720C}">
      <dsp:nvSpPr>
        <dsp:cNvPr id="0" name=""/>
        <dsp:cNvSpPr/>
      </dsp:nvSpPr>
      <dsp:spPr>
        <a:xfrm>
          <a:off x="0" y="2971850"/>
          <a:ext cx="9360814" cy="12025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106304" y="3040163"/>
          <a:ext cx="1068761" cy="106876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1388955" y="3261186"/>
          <a:ext cx="7971858" cy="69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71" tIns="127271" rIns="127271" bIns="127271" numCol="1" spcCol="1270" anchor="t" anchorCtr="0">
          <a:noAutofit/>
        </a:bodyPr>
        <a:lstStyle/>
        <a:p>
          <a:pPr marL="0" lvl="0" indent="0" algn="l" defTabSz="800100">
            <a:lnSpc>
              <a:spcPct val="100000"/>
            </a:lnSpc>
            <a:spcBef>
              <a:spcPct val="0"/>
            </a:spcBef>
            <a:spcAft>
              <a:spcPct val="35000"/>
            </a:spcAft>
            <a:buNone/>
          </a:pPr>
          <a:r>
            <a:rPr lang="en-US" sz="1800" b="1" kern="1200">
              <a:latin typeface="Calibri"/>
              <a:ea typeface="Calibri"/>
              <a:cs typeface="Calibri"/>
            </a:rPr>
            <a:t>Ensure identified elements are reflective of PEIMS Fall snapshot status.</a:t>
          </a:r>
        </a:p>
      </dsp:txBody>
      <dsp:txXfrm>
        <a:off x="1388955" y="3261186"/>
        <a:ext cx="7971858" cy="697724"/>
      </dsp:txXfrm>
    </dsp:sp>
    <dsp:sp modelId="{68BD6996-D400-4D00-8693-FA5F10A0358F}">
      <dsp:nvSpPr>
        <dsp:cNvPr id="0" name=""/>
        <dsp:cNvSpPr/>
      </dsp:nvSpPr>
      <dsp:spPr>
        <a:xfrm>
          <a:off x="0" y="4514340"/>
          <a:ext cx="9360814" cy="12025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36D34-F92B-4722-8F1F-C4428A78967E}">
      <dsp:nvSpPr>
        <dsp:cNvPr id="0" name=""/>
        <dsp:cNvSpPr/>
      </dsp:nvSpPr>
      <dsp:spPr>
        <a:xfrm>
          <a:off x="126920" y="4545690"/>
          <a:ext cx="1135113" cy="113511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6F1691-E7D8-4985-85C7-DABB4EF5F651}">
      <dsp:nvSpPr>
        <dsp:cNvPr id="0" name=""/>
        <dsp:cNvSpPr/>
      </dsp:nvSpPr>
      <dsp:spPr>
        <a:xfrm>
          <a:off x="1388955" y="4511967"/>
          <a:ext cx="7971858" cy="120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71" tIns="127271" rIns="127271" bIns="127271" numCol="1" spcCol="1270" anchor="ctr" anchorCtr="0">
          <a:noAutofit/>
        </a:bodyPr>
        <a:lstStyle/>
        <a:p>
          <a:pPr marL="0" lvl="0" indent="0" algn="l" defTabSz="800100">
            <a:lnSpc>
              <a:spcPct val="100000"/>
            </a:lnSpc>
            <a:spcBef>
              <a:spcPct val="0"/>
            </a:spcBef>
            <a:spcAft>
              <a:spcPct val="35000"/>
            </a:spcAft>
            <a:buNone/>
          </a:pPr>
          <a:r>
            <a:rPr lang="en-US" sz="1800" b="1" kern="1200">
              <a:latin typeface="Calibri"/>
              <a:ea typeface="Calibri"/>
              <a:cs typeface="Calibri"/>
            </a:rPr>
            <a:t>Utilize the AOSLFO Flow Chart for PriorYearLeaver determinations.</a:t>
          </a:r>
        </a:p>
      </dsp:txBody>
      <dsp:txXfrm>
        <a:off x="1388955" y="4511967"/>
        <a:ext cx="7971858" cy="12025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59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886" y="0"/>
            <a:ext cx="3077739" cy="471598"/>
          </a:xfrm>
          <a:prstGeom prst="rect">
            <a:avLst/>
          </a:prstGeom>
        </p:spPr>
        <p:txBody>
          <a:bodyPr vert="horz" lIns="91440" tIns="45720" rIns="91440" bIns="45720" rtlCol="0"/>
          <a:lstStyle>
            <a:lvl1pPr algn="r">
              <a:defRPr sz="1200"/>
            </a:lvl1pPr>
          </a:lstStyle>
          <a:p>
            <a:fld id="{B6D2F405-84C6-47B7-92AC-ABFE572AA291}" type="datetimeFigureOut">
              <a:rPr lang="en-US" smtClean="0"/>
              <a:t>3/26/2025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518206"/>
            <a:ext cx="5681980" cy="36967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6880"/>
            <a:ext cx="3077739" cy="471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886" y="8916880"/>
            <a:ext cx="3077739" cy="471596"/>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a:t>
            </a:fld>
            <a:endParaRPr lang="en-US"/>
          </a:p>
        </p:txBody>
      </p:sp>
    </p:spTree>
    <p:extLst>
      <p:ext uri="{BB962C8B-B14F-4D97-AF65-F5344CB8AC3E}">
        <p14:creationId xmlns:p14="http://schemas.microsoft.com/office/powerpoint/2010/main" val="341972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2</a:t>
            </a:fld>
            <a:endParaRPr lang="en-US"/>
          </a:p>
        </p:txBody>
      </p:sp>
    </p:spTree>
    <p:extLst>
      <p:ext uri="{BB962C8B-B14F-4D97-AF65-F5344CB8AC3E}">
        <p14:creationId xmlns:p14="http://schemas.microsoft.com/office/powerpoint/2010/main" val="288990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3</a:t>
            </a:fld>
            <a:endParaRPr lang="en-US"/>
          </a:p>
        </p:txBody>
      </p:sp>
    </p:spTree>
    <p:extLst>
      <p:ext uri="{BB962C8B-B14F-4D97-AF65-F5344CB8AC3E}">
        <p14:creationId xmlns:p14="http://schemas.microsoft.com/office/powerpoint/2010/main" val="253752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97504-DAFC-22DA-6BA5-D8F6818DB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E3788-125D-D611-F08A-08269D919E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760D37-1DA9-8B2D-B2AB-4FFF52827C03}"/>
              </a:ext>
            </a:extLst>
          </p:cNvPr>
          <p:cNvSpPr>
            <a:spLocks noGrp="1"/>
          </p:cNvSpPr>
          <p:nvPr>
            <p:ph type="body" idx="1"/>
          </p:nvPr>
        </p:nvSpPr>
        <p:spPr/>
        <p:txBody>
          <a:bodyPr/>
          <a:lstStyle/>
          <a:p>
            <a:pPr marL="0" indent="0" defTabSz="923018">
              <a:buNone/>
              <a:defRPr/>
            </a:pPr>
            <a:endParaRPr lang="en-US" b="0"/>
          </a:p>
        </p:txBody>
      </p:sp>
      <p:sp>
        <p:nvSpPr>
          <p:cNvPr id="4" name="Slide Number Placeholder 3">
            <a:extLst>
              <a:ext uri="{FF2B5EF4-FFF2-40B4-BE49-F238E27FC236}">
                <a16:creationId xmlns:a16="http://schemas.microsoft.com/office/drawing/2014/main" id="{A7E3B867-3DAE-E58D-D148-BF8D273D7BB0}"/>
              </a:ext>
            </a:extLst>
          </p:cNvPr>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156619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16</a:t>
            </a:fld>
            <a:endParaRPr lang="en-US"/>
          </a:p>
        </p:txBody>
      </p:sp>
    </p:spTree>
    <p:extLst>
      <p:ext uri="{BB962C8B-B14F-4D97-AF65-F5344CB8AC3E}">
        <p14:creationId xmlns:p14="http://schemas.microsoft.com/office/powerpoint/2010/main" val="1946384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cxnSp>
        <p:nvCxnSpPr>
          <p:cNvPr id="24" name="Straight Connector 23">
            <a:extLst>
              <a:ext uri="{FF2B5EF4-FFF2-40B4-BE49-F238E27FC236}">
                <a16:creationId xmlns:a16="http://schemas.microsoft.com/office/drawing/2014/main" id="{7B271339-D660-E5F4-124E-720A9A24C729}"/>
              </a:ext>
            </a:extLst>
          </p:cNvPr>
          <p:cNvCxnSpPr>
            <a:cxnSpLocks/>
          </p:cNvCxnSpPr>
          <p:nvPr userDrawn="1"/>
        </p:nvCxnSpPr>
        <p:spPr>
          <a:xfrm flipH="1" flipV="1">
            <a:off x="775941" y="367096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88537E-A4A5-5AF9-5A71-8910443863B6}"/>
              </a:ext>
            </a:extLst>
          </p:cNvPr>
          <p:cNvCxnSpPr>
            <a:cxnSpLocks/>
          </p:cNvCxnSpPr>
          <p:nvPr userDrawn="1"/>
        </p:nvCxnSpPr>
        <p:spPr>
          <a:xfrm flipH="1" flipV="1">
            <a:off x="11221729" y="3666731"/>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3/26/2025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3/26/2025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3/26/2025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0919B3CF-A5C4-4BE0-9E73-CA386BC0A343}"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4263127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39652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3/26/2025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3/26/2025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3/26/2025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3/26/2025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3/26/2025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3/26/2025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611667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3/26/2025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3/26/2025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142039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70461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theme" Target="../theme/theme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3/26/2025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36" r:id="rId30"/>
    <p:sldLayoutId id="2147483837" r:id="rId3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3/26/2025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3/26/2025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7FE4E557_3706876E.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0" y="1267968"/>
            <a:ext cx="12192000" cy="5590031"/>
            <a:chOff x="0" y="1267968"/>
            <a:chExt cx="12192000" cy="5590031"/>
          </a:xfrm>
        </p:grpSpPr>
        <p:pic>
          <p:nvPicPr>
            <p:cNvPr id="4" name="object 4" descr="Technical Session, Part 2, Spring 2025"/>
            <p:cNvPicPr/>
            <p:nvPr/>
          </p:nvPicPr>
          <p:blipFill>
            <a:blip r:embed="rId3" cstate="print"/>
            <a:stretch>
              <a:fillRect/>
            </a:stretch>
          </p:blipFill>
          <p:spPr>
            <a:xfrm>
              <a:off x="0" y="1267968"/>
              <a:ext cx="12191999" cy="5590031"/>
            </a:xfrm>
            <a:prstGeom prst="rect">
              <a:avLst/>
            </a:prstGeom>
          </p:spPr>
        </p:pic>
        <p:sp>
          <p:nvSpPr>
            <p:cNvPr id="5" name="object 5"/>
            <p:cNvSpPr/>
            <p:nvPr/>
          </p:nvSpPr>
          <p:spPr>
            <a:xfrm>
              <a:off x="0" y="4664467"/>
              <a:ext cx="12192000" cy="2009624"/>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algn="ctr"/>
              <a:endParaRPr lang="en-US"/>
            </a:p>
            <a:p>
              <a:pPr algn="ctr"/>
              <a:r>
                <a:rPr lang="en-US" sz="6000" dirty="0">
                  <a:latin typeface="Aptos Black" panose="020B0004020202020204" pitchFamily="34" charset="0"/>
                </a:rPr>
                <a:t>TECHNICAL SESSION, PART 2</a:t>
              </a:r>
            </a:p>
            <a:p>
              <a:pPr algn="ctr"/>
              <a:r>
                <a:rPr lang="en-US" sz="6000" dirty="0">
                  <a:latin typeface="Aptos Black" panose="020B0004020202020204" pitchFamily="34" charset="0"/>
                </a:rPr>
                <a:t>SPRING 2025</a:t>
              </a:r>
              <a:endParaRPr sz="6000" dirty="0">
                <a:latin typeface="Aptos Black" panose="020B0004020202020204" pitchFamily="34" charset="0"/>
              </a:endParaRPr>
            </a:p>
          </p:txBody>
        </p:sp>
      </p:grpSp>
      <p:sp>
        <p:nvSpPr>
          <p:cNvPr id="6" name="Title 5">
            <a:extLst>
              <a:ext uri="{FF2B5EF4-FFF2-40B4-BE49-F238E27FC236}">
                <a16:creationId xmlns:a16="http://schemas.microsoft.com/office/drawing/2014/main" id="{B0C1FE2F-CAC7-34D0-B050-10159D554EDE}"/>
              </a:ext>
            </a:extLst>
          </p:cNvPr>
          <p:cNvSpPr>
            <a:spLocks noGrp="1"/>
          </p:cNvSpPr>
          <p:nvPr>
            <p:ph type="title" idx="4294967295"/>
          </p:nvPr>
        </p:nvSpPr>
        <p:spPr>
          <a:xfrm>
            <a:off x="637953" y="-751350"/>
            <a:ext cx="11164188" cy="751350"/>
          </a:xfrm>
        </p:spPr>
        <p:txBody>
          <a:bodyPr vert="horz" lIns="91440" tIns="45720" rIns="91440" bIns="45720" rtlCol="0" anchor="b">
            <a:normAutofit/>
          </a:bodyPr>
          <a:lstStyle/>
          <a:p>
            <a:r>
              <a:rPr lang="en-US"/>
              <a:t>Technical Session Part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BDB55-EFB6-950D-843C-0BB70908D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89A5A-9542-069D-13E3-1B2B796185B7}"/>
              </a:ext>
            </a:extLst>
          </p:cNvPr>
          <p:cNvSpPr>
            <a:spLocks noGrp="1"/>
          </p:cNvSpPr>
          <p:nvPr>
            <p:ph type="title"/>
          </p:nvPr>
        </p:nvSpPr>
        <p:spPr>
          <a:xfrm>
            <a:off x="690060" y="302467"/>
            <a:ext cx="11121657" cy="516241"/>
          </a:xfrm>
        </p:spPr>
        <p:txBody>
          <a:bodyPr>
            <a:noAutofit/>
          </a:bodyPr>
          <a:lstStyle/>
          <a:p>
            <a:r>
              <a:rPr lang="en-US"/>
              <a:t>StaffEducationOrganizationEmploymentAssociation</a:t>
            </a:r>
          </a:p>
        </p:txBody>
      </p:sp>
      <p:sp>
        <p:nvSpPr>
          <p:cNvPr id="4" name="Rectangle 3">
            <a:extLst>
              <a:ext uri="{FF2B5EF4-FFF2-40B4-BE49-F238E27FC236}">
                <a16:creationId xmlns:a16="http://schemas.microsoft.com/office/drawing/2014/main" id="{16638D2D-7BFA-7102-7E3B-49011F78F41A}"/>
              </a:ext>
              <a:ext uri="{C183D7F6-B498-43B3-948B-1728B52AA6E4}">
                <adec:decorative xmlns:adec="http://schemas.microsoft.com/office/drawing/2017/decorative" val="1"/>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alendar dates">
            <a:extLst>
              <a:ext uri="{FF2B5EF4-FFF2-40B4-BE49-F238E27FC236}">
                <a16:creationId xmlns:a16="http://schemas.microsoft.com/office/drawing/2014/main" id="{64C38084-B366-3677-A982-B81A1A450A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12" y="1446132"/>
            <a:ext cx="5759158" cy="3847479"/>
          </a:xfrm>
          <a:prstGeom prst="rect">
            <a:avLst/>
          </a:prstGeom>
        </p:spPr>
      </p:pic>
      <p:sp>
        <p:nvSpPr>
          <p:cNvPr id="5" name="Text Placeholder 4">
            <a:extLst>
              <a:ext uri="{FF2B5EF4-FFF2-40B4-BE49-F238E27FC236}">
                <a16:creationId xmlns:a16="http://schemas.microsoft.com/office/drawing/2014/main" id="{F2B9106A-AAF5-05BE-7A92-AE06FA4332BF}"/>
              </a:ext>
            </a:extLst>
          </p:cNvPr>
          <p:cNvSpPr>
            <a:spLocks noGrp="1"/>
          </p:cNvSpPr>
          <p:nvPr>
            <p:ph type="body" sz="quarter" idx="13"/>
          </p:nvPr>
        </p:nvSpPr>
        <p:spPr/>
        <p:txBody>
          <a:bodyPr lIns="91440" tIns="45720" rIns="91440" bIns="45720" anchor="t"/>
          <a:lstStyle/>
          <a:p>
            <a:pPr>
              <a:lnSpc>
                <a:spcPct val="80000"/>
              </a:lnSpc>
            </a:pPr>
            <a:r>
              <a:rPr lang="en-US" err="1"/>
              <a:t>DaysEmployedSet</a:t>
            </a:r>
            <a:endParaRPr lang="en-US" err="1">
              <a:ea typeface="Calibri"/>
              <a:cs typeface="Calibri"/>
            </a:endParaRPr>
          </a:p>
          <a:p>
            <a:pPr lvl="1">
              <a:lnSpc>
                <a:spcPct val="80000"/>
              </a:lnSpc>
            </a:pPr>
            <a:r>
              <a:rPr lang="en-US" i="0" err="1">
                <a:effectLst/>
                <a:latin typeface="Calibri"/>
                <a:ea typeface="Calibri"/>
                <a:cs typeface="Calibri"/>
              </a:rPr>
              <a:t>NumberDaysEmployed</a:t>
            </a:r>
            <a:r>
              <a:rPr lang="en-US" i="0">
                <a:effectLst/>
                <a:latin typeface="Calibri"/>
                <a:ea typeface="Calibri"/>
                <a:cs typeface="Calibri"/>
              </a:rPr>
              <a:t> (E0160) </a:t>
            </a:r>
          </a:p>
          <a:p>
            <a:pPr lvl="2">
              <a:lnSpc>
                <a:spcPct val="80000"/>
              </a:lnSpc>
            </a:pPr>
            <a:r>
              <a:rPr lang="en-US" sz="1800" b="0" i="1">
                <a:effectLst/>
                <a:latin typeface="Calibri"/>
                <a:ea typeface="Calibri"/>
                <a:cs typeface="Calibri"/>
              </a:rPr>
              <a:t>Indicates the actual number of at-work days within the school year that a person is scheduled to work in the LEA. This number does not include holidays, weekends, and any other days the employee is not scheduled to work</a:t>
            </a:r>
            <a:r>
              <a:rPr lang="en-US" sz="1800" i="1">
                <a:latin typeface="Calibri"/>
                <a:ea typeface="Calibri"/>
                <a:cs typeface="Calibri"/>
              </a:rPr>
              <a:t> (TEDS).</a:t>
            </a:r>
            <a:endParaRPr lang="en-US" sz="1800" b="0" i="1">
              <a:effectLst/>
              <a:latin typeface="Calibri"/>
              <a:ea typeface="Calibri"/>
              <a:cs typeface="Calibri"/>
            </a:endParaRPr>
          </a:p>
          <a:p>
            <a:pPr lvl="1">
              <a:lnSpc>
                <a:spcPct val="80000"/>
              </a:lnSpc>
            </a:pPr>
            <a:r>
              <a:rPr lang="en-US"/>
              <a:t>After PEIMS Fall Snapshot</a:t>
            </a:r>
            <a:endParaRPr lang="en-US">
              <a:ea typeface="Calibri"/>
              <a:cs typeface="Calibri"/>
            </a:endParaRPr>
          </a:p>
          <a:p>
            <a:pPr lvl="2">
              <a:lnSpc>
                <a:spcPct val="80000"/>
              </a:lnSpc>
            </a:pPr>
            <a:r>
              <a:rPr lang="en-US">
                <a:latin typeface="Calibri"/>
                <a:ea typeface="Calibri"/>
                <a:cs typeface="Calibri"/>
              </a:rPr>
              <a:t>The </a:t>
            </a:r>
            <a:r>
              <a:rPr lang="en-US" err="1">
                <a:latin typeface="Calibri"/>
                <a:ea typeface="Calibri"/>
                <a:cs typeface="Calibri"/>
              </a:rPr>
              <a:t>NumberDaysEmployed</a:t>
            </a:r>
            <a:r>
              <a:rPr lang="en-US">
                <a:latin typeface="Calibri"/>
                <a:ea typeface="Calibri"/>
                <a:cs typeface="Calibri"/>
              </a:rPr>
              <a:t> should not change until the next school year. </a:t>
            </a:r>
          </a:p>
          <a:p>
            <a:pPr lvl="2">
              <a:lnSpc>
                <a:spcPct val="80000"/>
              </a:lnSpc>
            </a:pPr>
            <a:r>
              <a:rPr lang="en-US">
                <a:solidFill>
                  <a:srgbClr val="FFFFFF"/>
                </a:solidFill>
                <a:latin typeface="Calibri"/>
                <a:ea typeface="Calibri"/>
                <a:cs typeface="Calibri"/>
              </a:rPr>
              <a:t>Regardless of changes:</a:t>
            </a:r>
            <a:endParaRPr lang="en-US">
              <a:ea typeface="Calibri"/>
              <a:cs typeface="Calibri"/>
            </a:endParaRPr>
          </a:p>
          <a:p>
            <a:pPr lvl="3">
              <a:lnSpc>
                <a:spcPct val="80000"/>
              </a:lnSpc>
            </a:pPr>
            <a:r>
              <a:rPr lang="en-US"/>
              <a:t>Employment ends</a:t>
            </a:r>
            <a:endParaRPr lang="en-US">
              <a:ea typeface="Calibri"/>
              <a:cs typeface="Calibri"/>
            </a:endParaRPr>
          </a:p>
          <a:p>
            <a:pPr lvl="3">
              <a:lnSpc>
                <a:spcPct val="80000"/>
              </a:lnSpc>
            </a:pPr>
            <a:r>
              <a:rPr lang="en-US"/>
              <a:t>Employment position</a:t>
            </a:r>
            <a:endParaRPr lang="en-US">
              <a:ea typeface="Calibri"/>
              <a:cs typeface="Calibri"/>
            </a:endParaRPr>
          </a:p>
          <a:p>
            <a:pPr lvl="2">
              <a:lnSpc>
                <a:spcPct val="80000"/>
              </a:lnSpc>
            </a:pPr>
            <a:endParaRPr lang="en-US">
              <a:ea typeface="Calibri"/>
              <a:cs typeface="Calibri"/>
            </a:endParaRPr>
          </a:p>
        </p:txBody>
      </p:sp>
    </p:spTree>
    <p:extLst>
      <p:ext uri="{BB962C8B-B14F-4D97-AF65-F5344CB8AC3E}">
        <p14:creationId xmlns:p14="http://schemas.microsoft.com/office/powerpoint/2010/main" val="347731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73DC-A997-2D14-CD0A-28FEBCDDAAB6}"/>
              </a:ext>
            </a:extLst>
          </p:cNvPr>
          <p:cNvSpPr>
            <a:spLocks noGrp="1"/>
          </p:cNvSpPr>
          <p:nvPr>
            <p:ph type="title"/>
          </p:nvPr>
        </p:nvSpPr>
        <p:spPr/>
        <p:txBody>
          <a:bodyPr/>
          <a:lstStyle/>
          <a:p>
            <a:r>
              <a:rPr lang="en-US"/>
              <a:t>PayrollExt</a:t>
            </a:r>
          </a:p>
        </p:txBody>
      </p:sp>
      <p:sp>
        <p:nvSpPr>
          <p:cNvPr id="8" name="Content Placeholder 7">
            <a:extLst>
              <a:ext uri="{FF2B5EF4-FFF2-40B4-BE49-F238E27FC236}">
                <a16:creationId xmlns:a16="http://schemas.microsoft.com/office/drawing/2014/main" id="{877661AB-1A8F-739D-0DD3-32340ED1F20F}"/>
              </a:ext>
            </a:extLst>
          </p:cNvPr>
          <p:cNvSpPr>
            <a:spLocks noGrp="1"/>
          </p:cNvSpPr>
          <p:nvPr>
            <p:ph idx="13"/>
          </p:nvPr>
        </p:nvSpPr>
        <p:spPr>
          <a:xfrm>
            <a:off x="2194963" y="6022638"/>
            <a:ext cx="9490882" cy="603317"/>
          </a:xfrm>
        </p:spPr>
        <p:txBody>
          <a:bodyPr/>
          <a:lstStyle/>
          <a:p>
            <a:r>
              <a:rPr lang="en-US" sz="1000" i="1" err="1">
                <a:solidFill>
                  <a:schemeClr val="tx1"/>
                </a:solidFill>
              </a:rPr>
              <a:t>PayrollAmount</a:t>
            </a:r>
            <a:r>
              <a:rPr lang="en-US" sz="1000" i="1">
                <a:solidFill>
                  <a:schemeClr val="tx1"/>
                </a:solidFill>
              </a:rPr>
              <a:t> (E0425) indicates the dollar value paid to a staff member for a given payroll activity per year. (TEDS)</a:t>
            </a:r>
          </a:p>
          <a:p>
            <a:r>
              <a:rPr lang="en-US" sz="1000" b="0" i="1" err="1">
                <a:solidFill>
                  <a:srgbClr val="333333"/>
                </a:solidFill>
                <a:effectLst/>
              </a:rPr>
              <a:t>PayrollAmount</a:t>
            </a:r>
            <a:r>
              <a:rPr lang="en-US" sz="1000" b="0" i="1">
                <a:solidFill>
                  <a:srgbClr val="333333"/>
                </a:solidFill>
                <a:effectLst/>
              </a:rPr>
              <a:t> is an annual amount. It is the annual salary that the person is scheduled to receive, as is known on the PEIMS Fall snapshot date (last Friday in October). It is not the annual rate of pay for the job. </a:t>
            </a:r>
            <a:r>
              <a:rPr lang="en-US" sz="1000" b="0" i="1" err="1">
                <a:solidFill>
                  <a:srgbClr val="333333"/>
                </a:solidFill>
                <a:effectLst/>
              </a:rPr>
              <a:t>PayrollAmount</a:t>
            </a:r>
            <a:r>
              <a:rPr lang="en-US" sz="1000" b="0" i="1">
                <a:solidFill>
                  <a:srgbClr val="333333"/>
                </a:solidFill>
                <a:effectLst/>
              </a:rPr>
              <a:t> must not be a negative amount.(TEDS)</a:t>
            </a:r>
            <a:endParaRPr lang="en-US" sz="1000" i="1"/>
          </a:p>
        </p:txBody>
      </p:sp>
      <p:sp>
        <p:nvSpPr>
          <p:cNvPr id="4" name="Rectangle 3">
            <a:extLst>
              <a:ext uri="{FF2B5EF4-FFF2-40B4-BE49-F238E27FC236}">
                <a16:creationId xmlns:a16="http://schemas.microsoft.com/office/drawing/2014/main" id="{BE5B03F1-2E72-9C41-1E16-EB8CBDAC7629}"/>
              </a:ext>
              <a:ext uri="{C183D7F6-B498-43B3-948B-1728B52AA6E4}">
                <adec:decorative xmlns:adec="http://schemas.microsoft.com/office/drawing/2017/decorative" val="1"/>
              </a:ext>
            </a:extLst>
          </p:cNvPr>
          <p:cNvSpPr/>
          <p:nvPr/>
        </p:nvSpPr>
        <p:spPr>
          <a:xfrm>
            <a:off x="0" y="9045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descr="PayrollExt Categories: Extended, Guides, Amount">
            <a:extLst>
              <a:ext uri="{FF2B5EF4-FFF2-40B4-BE49-F238E27FC236}">
                <a16:creationId xmlns:a16="http://schemas.microsoft.com/office/drawing/2014/main" id="{8952E231-127D-5CBF-60C7-99FCB8066942}"/>
              </a:ext>
            </a:extLst>
          </p:cNvPr>
          <p:cNvGraphicFramePr/>
          <p:nvPr>
            <p:extLst>
              <p:ext uri="{D42A27DB-BD31-4B8C-83A1-F6EECF244321}">
                <p14:modId xmlns:p14="http://schemas.microsoft.com/office/powerpoint/2010/main" val="1181159829"/>
              </p:ext>
            </p:extLst>
          </p:nvPr>
        </p:nvGraphicFramePr>
        <p:xfrm>
          <a:off x="2194962" y="1286103"/>
          <a:ext cx="7158587" cy="4561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5618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7D07F-68B2-5E37-F985-419DD125E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DE6CE-C314-E090-58ED-30EFFB9B0734}"/>
              </a:ext>
            </a:extLst>
          </p:cNvPr>
          <p:cNvSpPr>
            <a:spLocks noGrp="1"/>
          </p:cNvSpPr>
          <p:nvPr>
            <p:ph type="title"/>
          </p:nvPr>
        </p:nvSpPr>
        <p:spPr/>
        <p:txBody>
          <a:bodyPr/>
          <a:lstStyle/>
          <a:p>
            <a:r>
              <a:rPr lang="en-US"/>
              <a:t>Finance</a:t>
            </a:r>
          </a:p>
        </p:txBody>
      </p:sp>
      <p:sp>
        <p:nvSpPr>
          <p:cNvPr id="3" name="Content Placeholder 2">
            <a:extLst>
              <a:ext uri="{FF2B5EF4-FFF2-40B4-BE49-F238E27FC236}">
                <a16:creationId xmlns:a16="http://schemas.microsoft.com/office/drawing/2014/main" id="{E172C6A5-E336-F042-5560-4E40BED2D3C9}"/>
              </a:ext>
            </a:extLst>
          </p:cNvPr>
          <p:cNvSpPr>
            <a:spLocks noGrp="1"/>
          </p:cNvSpPr>
          <p:nvPr>
            <p:ph idx="1"/>
          </p:nvPr>
        </p:nvSpPr>
        <p:spPr>
          <a:xfrm>
            <a:off x="689894" y="1294498"/>
            <a:ext cx="5383620" cy="4351338"/>
          </a:xfrm>
        </p:spPr>
        <p:txBody>
          <a:bodyPr lIns="91440" tIns="45720" rIns="91440" bIns="45720" anchor="t"/>
          <a:lstStyle/>
          <a:p>
            <a:pPr>
              <a:lnSpc>
                <a:spcPct val="80000"/>
              </a:lnSpc>
            </a:pPr>
            <a:r>
              <a:rPr lang="en-US" err="1"/>
              <a:t>BudgetExt</a:t>
            </a:r>
            <a:endParaRPr lang="en-US"/>
          </a:p>
          <a:p>
            <a:pPr lvl="1">
              <a:lnSpc>
                <a:spcPct val="80000"/>
              </a:lnSpc>
            </a:pPr>
            <a:r>
              <a:rPr lang="en-US"/>
              <a:t>Guidance in FASRG and TEDS</a:t>
            </a:r>
            <a:endParaRPr lang="en-US">
              <a:ea typeface="Calibri"/>
              <a:cs typeface="Calibri"/>
            </a:endParaRPr>
          </a:p>
          <a:p>
            <a:pPr lvl="1">
              <a:lnSpc>
                <a:spcPct val="80000"/>
              </a:lnSpc>
            </a:pPr>
            <a:r>
              <a:rPr lang="en-US"/>
              <a:t>Report adopted Budget as of Last Friday in October</a:t>
            </a:r>
          </a:p>
          <a:p>
            <a:pPr lvl="2">
              <a:lnSpc>
                <a:spcPct val="80000"/>
              </a:lnSpc>
            </a:pPr>
            <a:r>
              <a:rPr lang="en-US" i="1"/>
              <a:t>The as-of date for the budget data is the same as the as-of date for all other data reported with PEIMS Fall submission (1). Any changes in the budget made by the PEIMS Fall snapshot date (last Friday in October) should be reported.(TEDS)</a:t>
            </a:r>
          </a:p>
          <a:p>
            <a:pPr lvl="2">
              <a:lnSpc>
                <a:spcPct val="80000"/>
              </a:lnSpc>
            </a:pPr>
            <a:r>
              <a:rPr lang="en-US"/>
              <a:t>Include applicable amendments</a:t>
            </a:r>
          </a:p>
          <a:p>
            <a:pPr lvl="1">
              <a:lnSpc>
                <a:spcPct val="80000"/>
              </a:lnSpc>
            </a:pPr>
            <a:r>
              <a:rPr lang="en-US" err="1"/>
              <a:t>BudgetAmount</a:t>
            </a:r>
            <a:r>
              <a:rPr lang="en-US"/>
              <a:t> should not equal $0.</a:t>
            </a:r>
          </a:p>
          <a:p>
            <a:pPr lvl="1">
              <a:lnSpc>
                <a:spcPct val="80000"/>
              </a:lnSpc>
            </a:pPr>
            <a:endParaRPr lang="en-US" sz="1000"/>
          </a:p>
          <a:p>
            <a:pPr lvl="1">
              <a:lnSpc>
                <a:spcPct val="80000"/>
              </a:lnSpc>
            </a:pPr>
            <a:endParaRPr lang="en-US"/>
          </a:p>
          <a:p>
            <a:pPr lvl="1"/>
            <a:endParaRPr lang="en-US"/>
          </a:p>
        </p:txBody>
      </p:sp>
      <p:sp>
        <p:nvSpPr>
          <p:cNvPr id="5" name="Text Placeholder 4">
            <a:extLst>
              <a:ext uri="{FF2B5EF4-FFF2-40B4-BE49-F238E27FC236}">
                <a16:creationId xmlns:a16="http://schemas.microsoft.com/office/drawing/2014/main" id="{25924F5D-A0DF-C6DB-4496-AE2243A68ECF}"/>
              </a:ext>
            </a:extLst>
          </p:cNvPr>
          <p:cNvSpPr>
            <a:spLocks noGrp="1"/>
          </p:cNvSpPr>
          <p:nvPr>
            <p:ph type="body" sz="quarter" idx="13"/>
          </p:nvPr>
        </p:nvSpPr>
        <p:spPr/>
        <p:txBody>
          <a:bodyPr lIns="91440" tIns="45720" rIns="91440" bIns="45720" anchor="t"/>
          <a:lstStyle/>
          <a:p>
            <a:r>
              <a:rPr lang="en-US" err="1"/>
              <a:t>PriorYearActualExt</a:t>
            </a:r>
            <a:endParaRPr lang="en-US"/>
          </a:p>
          <a:p>
            <a:pPr lvl="1">
              <a:lnSpc>
                <a:spcPct val="80000"/>
              </a:lnSpc>
            </a:pPr>
            <a:r>
              <a:rPr lang="en-US"/>
              <a:t>Guidance in FASRG and TEDS</a:t>
            </a:r>
          </a:p>
          <a:p>
            <a:pPr lvl="2">
              <a:lnSpc>
                <a:spcPct val="80000"/>
              </a:lnSpc>
            </a:pPr>
            <a:r>
              <a:rPr lang="en-US" i="1"/>
              <a:t>PEIMS collects actual audited financial data for the prior school year in the PEIMS Mid-Year Submission (TEDS).</a:t>
            </a:r>
          </a:p>
          <a:p>
            <a:pPr lvl="2">
              <a:lnSpc>
                <a:spcPct val="80000"/>
              </a:lnSpc>
            </a:pPr>
            <a:r>
              <a:rPr lang="en-US"/>
              <a:t>TEA does not compare PEIMS Fall Budget with PEIMS Midyear </a:t>
            </a:r>
            <a:r>
              <a:rPr lang="en-US" err="1"/>
              <a:t>PriorYearActual</a:t>
            </a:r>
            <a:r>
              <a:rPr lang="en-US"/>
              <a:t>.</a:t>
            </a:r>
          </a:p>
          <a:p>
            <a:pPr lvl="1">
              <a:lnSpc>
                <a:spcPct val="80000"/>
              </a:lnSpc>
            </a:pPr>
            <a:r>
              <a:rPr lang="en-US" err="1"/>
              <a:t>ActualAmount</a:t>
            </a:r>
            <a:r>
              <a:rPr lang="en-US"/>
              <a:t> should not equal $0.</a:t>
            </a:r>
          </a:p>
          <a:p>
            <a:pPr lvl="1">
              <a:lnSpc>
                <a:spcPct val="80000"/>
              </a:lnSpc>
            </a:pPr>
            <a:endParaRPr lang="en-US"/>
          </a:p>
        </p:txBody>
      </p:sp>
      <p:sp>
        <p:nvSpPr>
          <p:cNvPr id="4" name="Rectangle 3">
            <a:extLst>
              <a:ext uri="{FF2B5EF4-FFF2-40B4-BE49-F238E27FC236}">
                <a16:creationId xmlns:a16="http://schemas.microsoft.com/office/drawing/2014/main" id="{23D4EF9C-0C9D-4BB2-62C2-CD7780D1E0F2}"/>
              </a:ext>
              <a:ext uri="{C183D7F6-B498-43B3-948B-1728B52AA6E4}">
                <adec:decorative xmlns:adec="http://schemas.microsoft.com/office/drawing/2017/decorative" val="1"/>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87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D5FEA-6D4C-4033-E25B-A4E115F4B9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263355-CA41-D65D-085F-5032CE916923}"/>
              </a:ext>
            </a:extLst>
          </p:cNvPr>
          <p:cNvSpPr>
            <a:spLocks noGrp="1"/>
          </p:cNvSpPr>
          <p:nvPr>
            <p:ph type="title"/>
          </p:nvPr>
        </p:nvSpPr>
        <p:spPr/>
        <p:txBody>
          <a:bodyPr/>
          <a:lstStyle/>
          <a:p>
            <a:r>
              <a:rPr lang="en-US" err="1"/>
              <a:t>PriorYearLeavers</a:t>
            </a:r>
            <a:endParaRPr lang="en-US"/>
          </a:p>
        </p:txBody>
      </p:sp>
      <p:sp>
        <p:nvSpPr>
          <p:cNvPr id="3" name="Content Placeholder 2">
            <a:extLst>
              <a:ext uri="{FF2B5EF4-FFF2-40B4-BE49-F238E27FC236}">
                <a16:creationId xmlns:a16="http://schemas.microsoft.com/office/drawing/2014/main" id="{A8396B00-57DD-9287-C04C-B6C1CDCD2DE5}"/>
              </a:ext>
            </a:extLst>
          </p:cNvPr>
          <p:cNvSpPr>
            <a:spLocks noGrp="1"/>
          </p:cNvSpPr>
          <p:nvPr>
            <p:ph idx="1"/>
          </p:nvPr>
        </p:nvSpPr>
        <p:spPr>
          <a:xfrm>
            <a:off x="712379" y="1598630"/>
            <a:ext cx="10012771" cy="3487720"/>
          </a:xfrm>
        </p:spPr>
        <p:txBody>
          <a:bodyPr lIns="91440" tIns="45720" rIns="91440" bIns="45720" anchor="t"/>
          <a:lstStyle/>
          <a:p>
            <a:pPr lvl="1">
              <a:lnSpc>
                <a:spcPct val="80000"/>
              </a:lnSpc>
            </a:pPr>
            <a:r>
              <a:rPr lang="en-US" sz="3200"/>
              <a:t>Report student status as of last Friday in October</a:t>
            </a:r>
          </a:p>
          <a:p>
            <a:pPr lvl="2">
              <a:lnSpc>
                <a:spcPct val="80000"/>
              </a:lnSpc>
            </a:pPr>
            <a:r>
              <a:rPr lang="en-US" sz="2400" b="1" i="1">
                <a:effectLst/>
              </a:rPr>
              <a:t>AsOfStatusLastFridayOctober</a:t>
            </a:r>
            <a:r>
              <a:rPr lang="en-US" sz="2400" b="0" i="1">
                <a:effectLst/>
              </a:rPr>
              <a:t> indicates the student’s status in the local education agency on the last Friday in October in the current school year. (TEDS)</a:t>
            </a:r>
          </a:p>
          <a:p>
            <a:pPr lvl="1">
              <a:lnSpc>
                <a:spcPct val="80000"/>
              </a:lnSpc>
            </a:pPr>
            <a:r>
              <a:rPr lang="en-US" sz="3200"/>
              <a:t>Returning Students</a:t>
            </a:r>
          </a:p>
          <a:p>
            <a:pPr lvl="2">
              <a:lnSpc>
                <a:spcPct val="80000"/>
              </a:lnSpc>
            </a:pPr>
            <a:r>
              <a:rPr lang="en-US" sz="2800"/>
              <a:t>Determine AsOfStatusLastFridayOctober (AOSLFO) based on PEIMS Fall Snapshot and </a:t>
            </a:r>
            <a:r>
              <a:rPr lang="en-US" sz="2800" err="1"/>
              <a:t>SchoolStartWindow</a:t>
            </a:r>
            <a:endParaRPr lang="en-US" sz="2800"/>
          </a:p>
          <a:p>
            <a:pPr lvl="2">
              <a:lnSpc>
                <a:spcPct val="80000"/>
              </a:lnSpc>
            </a:pPr>
            <a:r>
              <a:rPr lang="en-US" sz="2800"/>
              <a:t>AOSLFO Flow Chart resource</a:t>
            </a:r>
          </a:p>
        </p:txBody>
      </p:sp>
      <p:sp>
        <p:nvSpPr>
          <p:cNvPr id="4" name="Rectangle 3">
            <a:extLst>
              <a:ext uri="{FF2B5EF4-FFF2-40B4-BE49-F238E27FC236}">
                <a16:creationId xmlns:a16="http://schemas.microsoft.com/office/drawing/2014/main" id="{35E6C6EE-5057-5B3E-B826-2D064B7BD8C5}"/>
              </a:ext>
              <a:ext uri="{C183D7F6-B498-43B3-948B-1728B52AA6E4}">
                <adec:decorative xmlns:adec="http://schemas.microsoft.com/office/drawing/2017/decorative" val="1"/>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174766"/>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0194F-C756-890A-0C81-A6F26F350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5DF249-4C06-17BC-4DE0-63348B76CE6D}"/>
              </a:ext>
            </a:extLst>
          </p:cNvPr>
          <p:cNvSpPr>
            <a:spLocks noGrp="1"/>
          </p:cNvSpPr>
          <p:nvPr>
            <p:ph type="title"/>
          </p:nvPr>
        </p:nvSpPr>
        <p:spPr/>
        <p:txBody>
          <a:bodyPr/>
          <a:lstStyle/>
          <a:p>
            <a:r>
              <a:rPr lang="en-US"/>
              <a:t>StaffSectionAssociation</a:t>
            </a:r>
          </a:p>
        </p:txBody>
      </p:sp>
      <p:sp>
        <p:nvSpPr>
          <p:cNvPr id="4" name="Rectangle 3">
            <a:extLst>
              <a:ext uri="{FF2B5EF4-FFF2-40B4-BE49-F238E27FC236}">
                <a16:creationId xmlns:a16="http://schemas.microsoft.com/office/drawing/2014/main" id="{EA04F07F-4B5F-7EBE-4A41-C3A2D1C3E669}"/>
              </a:ext>
              <a:ext uri="{C183D7F6-B498-43B3-948B-1728B52AA6E4}">
                <adec:decorative xmlns:adec="http://schemas.microsoft.com/office/drawing/2017/decorative" val="1"/>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AEE1DE5-7FE2-B2CE-0FD5-13FBCC85F632}"/>
              </a:ext>
            </a:extLst>
          </p:cNvPr>
          <p:cNvSpPr>
            <a:spLocks noGrp="1"/>
          </p:cNvSpPr>
          <p:nvPr>
            <p:ph idx="1"/>
          </p:nvPr>
        </p:nvSpPr>
        <p:spPr>
          <a:xfrm>
            <a:off x="712379" y="1285424"/>
            <a:ext cx="5564667" cy="4351338"/>
          </a:xfrm>
        </p:spPr>
        <p:txBody>
          <a:bodyPr lIns="91440" tIns="45720" rIns="91440" bIns="45720" anchor="t"/>
          <a:lstStyle/>
          <a:p>
            <a:pPr marL="0" indent="0" algn="l">
              <a:buNone/>
            </a:pPr>
            <a:endParaRPr lang="en-US" sz="2400" b="1">
              <a:latin typeface="Calibri" panose="020F0502020204030204" pitchFamily="34" charset="0"/>
              <a:cs typeface="Calibri" panose="020F0502020204030204" pitchFamily="34" charset="0"/>
            </a:endParaRPr>
          </a:p>
          <a:p>
            <a:r>
              <a:rPr lang="en-US" err="1">
                <a:latin typeface="Calibri"/>
                <a:ea typeface="Calibri"/>
                <a:cs typeface="Calibri"/>
              </a:rPr>
              <a:t>NumberOfStudentsInClass</a:t>
            </a:r>
            <a:r>
              <a:rPr lang="en-US">
                <a:latin typeface="Calibri"/>
                <a:ea typeface="Calibri"/>
                <a:cs typeface="Calibri"/>
              </a:rPr>
              <a:t> (E0170) </a:t>
            </a:r>
          </a:p>
          <a:p>
            <a:pPr lvl="1"/>
            <a:r>
              <a:rPr lang="en-US" i="0" u="sng">
                <a:effectLst/>
                <a:latin typeface="Calibri"/>
                <a:ea typeface="Calibri"/>
                <a:cs typeface="Calibri"/>
              </a:rPr>
              <a:t>Not an extended element</a:t>
            </a:r>
          </a:p>
          <a:p>
            <a:pPr lvl="1"/>
            <a:r>
              <a:rPr lang="en-US" i="1">
                <a:cs typeface="Calibri"/>
              </a:rPr>
              <a:t>I</a:t>
            </a:r>
            <a:r>
              <a:rPr lang="en-US" b="0" i="1">
                <a:effectLst/>
                <a:cs typeface="Calibri"/>
              </a:rPr>
              <a:t>ndicates the number of students served in the class. (TEDS)</a:t>
            </a:r>
            <a:endParaRPr lang="en-US" b="0" i="1">
              <a:effectLst/>
              <a:ea typeface="Calibri"/>
              <a:cs typeface="Calibri"/>
            </a:endParaRPr>
          </a:p>
          <a:p>
            <a:pPr lvl="1">
              <a:lnSpc>
                <a:spcPct val="80000"/>
              </a:lnSpc>
            </a:pPr>
            <a:r>
              <a:rPr lang="en-US"/>
              <a:t>Based on PEIMS Fall Snapshot</a:t>
            </a:r>
            <a:endParaRPr lang="en-US">
              <a:ea typeface="Calibri"/>
              <a:cs typeface="Calibri"/>
            </a:endParaRPr>
          </a:p>
          <a:p>
            <a:pPr lvl="1">
              <a:lnSpc>
                <a:spcPct val="80000"/>
              </a:lnSpc>
            </a:pPr>
            <a:r>
              <a:rPr lang="en-US"/>
              <a:t>Teacher of Record</a:t>
            </a:r>
            <a:endParaRPr lang="en-US">
              <a:ea typeface="Calibri"/>
              <a:cs typeface="Calibri"/>
            </a:endParaRPr>
          </a:p>
          <a:p>
            <a:r>
              <a:rPr lang="en-US"/>
              <a:t>Additional Days School Year (ADSY)</a:t>
            </a:r>
            <a:endParaRPr lang="en-US">
              <a:ea typeface="Calibri"/>
              <a:cs typeface="Calibri"/>
            </a:endParaRPr>
          </a:p>
          <a:p>
            <a:pPr lvl="1"/>
            <a:r>
              <a:rPr lang="en-US"/>
              <a:t>Under TEA consideration</a:t>
            </a:r>
            <a:endParaRPr lang="en-US">
              <a:ea typeface="Calibri"/>
              <a:cs typeface="Calibri"/>
            </a:endParaRPr>
          </a:p>
        </p:txBody>
      </p:sp>
      <p:sp>
        <p:nvSpPr>
          <p:cNvPr id="5" name="Text Placeholder 4">
            <a:extLst>
              <a:ext uri="{FF2B5EF4-FFF2-40B4-BE49-F238E27FC236}">
                <a16:creationId xmlns:a16="http://schemas.microsoft.com/office/drawing/2014/main" id="{4F04B798-DF5D-2A5A-C9C9-9BF1DE188731}"/>
              </a:ext>
            </a:extLst>
          </p:cNvPr>
          <p:cNvSpPr>
            <a:spLocks noGrp="1"/>
          </p:cNvSpPr>
          <p:nvPr>
            <p:ph type="body" sz="quarter" idx="13"/>
          </p:nvPr>
        </p:nvSpPr>
        <p:spPr>
          <a:xfrm>
            <a:off x="6505099" y="1285424"/>
            <a:ext cx="4974521" cy="4351338"/>
          </a:xfrm>
        </p:spPr>
        <p:txBody>
          <a:bodyPr/>
          <a:lstStyle/>
          <a:p>
            <a:endParaRPr lang="en-US" sz="2000" b="0" i="0">
              <a:solidFill>
                <a:srgbClr val="333333"/>
              </a:solidFill>
              <a:effectLst/>
              <a:latin typeface="Calibri" panose="020F0502020204030204" pitchFamily="34" charset="0"/>
              <a:cs typeface="Calibri" panose="020F0502020204030204" pitchFamily="34" charset="0"/>
            </a:endParaRPr>
          </a:p>
          <a:p>
            <a:pPr algn="ctr"/>
            <a:endParaRPr lang="en-US" sz="1000">
              <a:solidFill>
                <a:srgbClr val="333333"/>
              </a:solidFill>
              <a:latin typeface="Calibri" panose="020F0502020204030204" pitchFamily="34" charset="0"/>
              <a:cs typeface="Calibri" panose="020F0502020204030204" pitchFamily="34" charset="0"/>
            </a:endParaRPr>
          </a:p>
          <a:p>
            <a:pPr marL="457200" lvl="1" indent="0" algn="ctr">
              <a:lnSpc>
                <a:spcPct val="110000"/>
              </a:lnSpc>
              <a:buNone/>
            </a:pPr>
            <a:r>
              <a:rPr lang="en-US" sz="2000" b="0" i="1">
                <a:effectLst/>
                <a:latin typeface="Calibri" panose="020F0502020204030204" pitchFamily="34" charset="0"/>
                <a:cs typeface="Calibri" panose="020F0502020204030204" pitchFamily="34" charset="0"/>
              </a:rPr>
              <a:t>If more than one classroom staff member is serving a group of students during the same class period, the person for who </a:t>
            </a:r>
            <a:r>
              <a:rPr lang="en-US" sz="2000" b="0" i="1" err="1">
                <a:effectLst/>
                <a:latin typeface="Calibri" panose="020F0502020204030204" pitchFamily="34" charset="0"/>
                <a:cs typeface="Calibri" panose="020F0502020204030204" pitchFamily="34" charset="0"/>
              </a:rPr>
              <a:t>ClassroomPosition</a:t>
            </a:r>
            <a:r>
              <a:rPr lang="en-US" sz="2000" b="0" i="1">
                <a:effectLst/>
                <a:latin typeface="Calibri" panose="020F0502020204030204" pitchFamily="34" charset="0"/>
                <a:cs typeface="Calibri" panose="020F0502020204030204" pitchFamily="34" charset="0"/>
              </a:rPr>
              <a:t> 01 (Teacher of Record) is reported with all the students for </a:t>
            </a:r>
            <a:r>
              <a:rPr lang="en-US" sz="2000" b="0" i="1" err="1">
                <a:effectLst/>
                <a:latin typeface="Calibri" panose="020F0502020204030204" pitchFamily="34" charset="0"/>
                <a:cs typeface="Calibri" panose="020F0502020204030204" pitchFamily="34" charset="0"/>
              </a:rPr>
              <a:t>NumberOfStudentsInClass</a:t>
            </a:r>
            <a:r>
              <a:rPr lang="en-US" sz="2000" b="0" i="1">
                <a:effectLst/>
                <a:latin typeface="Calibri" panose="020F0502020204030204" pitchFamily="34" charset="0"/>
                <a:cs typeface="Calibri" panose="020F0502020204030204" pitchFamily="34" charset="0"/>
              </a:rPr>
              <a:t>. The other staff members are reported with </a:t>
            </a:r>
            <a:r>
              <a:rPr lang="en-US" sz="2000" b="0" i="1" err="1">
                <a:effectLst/>
                <a:latin typeface="Calibri" panose="020F0502020204030204" pitchFamily="34" charset="0"/>
                <a:cs typeface="Calibri" panose="020F0502020204030204" pitchFamily="34" charset="0"/>
              </a:rPr>
              <a:t>NumberOfStudentsInClass</a:t>
            </a:r>
            <a:r>
              <a:rPr lang="en-US" sz="2000" b="0" i="1">
                <a:effectLst/>
                <a:latin typeface="Calibri" panose="020F0502020204030204" pitchFamily="34" charset="0"/>
                <a:cs typeface="Calibri" panose="020F0502020204030204" pitchFamily="34" charset="0"/>
              </a:rPr>
              <a:t> as 0. (TEDS)</a:t>
            </a:r>
          </a:p>
        </p:txBody>
      </p:sp>
    </p:spTree>
    <p:extLst>
      <p:ext uri="{BB962C8B-B14F-4D97-AF65-F5344CB8AC3E}">
        <p14:creationId xmlns:p14="http://schemas.microsoft.com/office/powerpoint/2010/main" val="2616297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6803B-BD85-67E7-CA18-3A327D7453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6D2A4-5AA7-0650-0EE1-B33BB5D0FE57}"/>
              </a:ext>
            </a:extLst>
          </p:cNvPr>
          <p:cNvSpPr>
            <a:spLocks noGrp="1"/>
          </p:cNvSpPr>
          <p:nvPr>
            <p:ph type="title"/>
          </p:nvPr>
        </p:nvSpPr>
        <p:spPr>
          <a:xfrm>
            <a:off x="1795346" y="252702"/>
            <a:ext cx="10396654" cy="575136"/>
          </a:xfrm>
        </p:spPr>
        <p:txBody>
          <a:bodyPr vert="horz" lIns="91440" tIns="45720" rIns="91440" bIns="45720" rtlCol="0" anchor="ctr">
            <a:noAutofit/>
          </a:bodyPr>
          <a:lstStyle/>
          <a:p>
            <a:pPr algn="ctr"/>
            <a:r>
              <a:rPr lang="en-US" sz="5000" b="1" kern="1200">
                <a:solidFill>
                  <a:schemeClr val="tx1"/>
                </a:solidFill>
                <a:latin typeface="+mn-lt"/>
                <a:ea typeface="+mj-ea"/>
                <a:cs typeface="+mj-cs"/>
              </a:rPr>
              <a:t>NEXT STEPS</a:t>
            </a:r>
          </a:p>
        </p:txBody>
      </p:sp>
      <p:graphicFrame>
        <p:nvGraphicFramePr>
          <p:cNvPr id="16" name="TextBox 5" descr="List of Key Takeaways ">
            <a:extLst>
              <a:ext uri="{FF2B5EF4-FFF2-40B4-BE49-F238E27FC236}">
                <a16:creationId xmlns:a16="http://schemas.microsoft.com/office/drawing/2014/main" id="{64F9197B-903B-F376-95BE-0CB1954555F6}"/>
              </a:ext>
            </a:extLst>
          </p:cNvPr>
          <p:cNvGraphicFramePr/>
          <p:nvPr>
            <p:extLst>
              <p:ext uri="{D42A27DB-BD31-4B8C-83A1-F6EECF244321}">
                <p14:modId xmlns:p14="http://schemas.microsoft.com/office/powerpoint/2010/main" val="3291877480"/>
              </p:ext>
            </p:extLst>
          </p:nvPr>
        </p:nvGraphicFramePr>
        <p:xfrm>
          <a:off x="2317704" y="979029"/>
          <a:ext cx="9360814" cy="5716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1092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ctrTitle"/>
          </p:nvPr>
        </p:nvSpPr>
        <p:spPr>
          <a:xfrm>
            <a:off x="1524000" y="2858439"/>
            <a:ext cx="9144000" cy="1455651"/>
          </a:xfrm>
        </p:spPr>
        <p:txBody>
          <a:bodyPr/>
          <a:lstStyle/>
          <a:p>
            <a:r>
              <a:rPr lang="en-US"/>
              <a:t>QUESTIONS</a:t>
            </a:r>
          </a:p>
        </p:txBody>
      </p:sp>
      <p:pic>
        <p:nvPicPr>
          <p:cNvPr id="5" name="Content Placeholder 4" descr="Infinite question marks in 3D rendering">
            <a:extLst>
              <a:ext uri="{FF2B5EF4-FFF2-40B4-BE49-F238E27FC236}">
                <a16:creationId xmlns:a16="http://schemas.microsoft.com/office/drawing/2014/main" id="{4ED5B1EF-E4FE-2F47-20B4-6FAE8516C2F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5615" b="15615"/>
          <a:stretch/>
        </p:blipFill>
        <p:spPr>
          <a:xfrm>
            <a:off x="20" y="1268412"/>
            <a:ext cx="12191980" cy="558958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1805768" y="3429000"/>
            <a:ext cx="8770248" cy="853440"/>
          </a:xfrm>
          <a:prstGeom prst="round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Black" panose="020B0004020202020204" pitchFamily="34" charset="0"/>
              </a:rPr>
              <a:t>QUESTIONS?</a:t>
            </a:r>
          </a:p>
        </p:txBody>
      </p:sp>
    </p:spTree>
    <p:extLst>
      <p:ext uri="{BB962C8B-B14F-4D97-AF65-F5344CB8AC3E}">
        <p14:creationId xmlns:p14="http://schemas.microsoft.com/office/powerpoint/2010/main" val="248435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C838E9A5-B0F5-07D1-365C-3823D38934B1}"/>
              </a:ext>
            </a:extLst>
          </p:cNvPr>
          <p:cNvSpPr txBox="1">
            <a:spLocks noGrp="1"/>
          </p:cNvSpPr>
          <p:nvPr>
            <p:ph type="title" idx="4294967295"/>
          </p:nvPr>
        </p:nvSpPr>
        <p:spPr>
          <a:xfrm>
            <a:off x="1828800" y="252702"/>
            <a:ext cx="10363200" cy="5751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chemeClr val="tx1"/>
                </a:solidFill>
                <a:effectLst/>
                <a:uLnTx/>
                <a:uFillTx/>
                <a:latin typeface="+mn-lt"/>
                <a:ea typeface="+mj-ea"/>
                <a:cs typeface="+mj-cs"/>
              </a:rPr>
              <a:t>SESSION AGENDA</a:t>
            </a: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2148263" y="1856599"/>
            <a:ext cx="5048884" cy="1094844"/>
          </a:xfrm>
          <a:prstGeom prst="roundRect">
            <a:avLst/>
          </a:prstGeom>
          <a:solidFill>
            <a:srgbClr val="E89A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a:solidFill>
                  <a:schemeClr val="accent4">
                    <a:lumMod val="50000"/>
                  </a:schemeClr>
                </a:solidFill>
              </a:rPr>
              <a:t>To Delete or Not to Delete</a:t>
            </a:r>
            <a:endParaRPr lang="en-US" sz="1900">
              <a:solidFill>
                <a:schemeClr val="accent4">
                  <a:lumMod val="50000"/>
                </a:schemeClr>
              </a:solidFill>
            </a:endParaRP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2132220" y="3278631"/>
            <a:ext cx="5048884" cy="1094844"/>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a:spcBef>
                <a:spcPts val="530"/>
              </a:spcBef>
            </a:pPr>
            <a:r>
              <a:rPr lang="en-US" sz="3200" b="1">
                <a:solidFill>
                  <a:schemeClr val="accent4">
                    <a:lumMod val="50000"/>
                  </a:schemeClr>
                </a:solidFill>
                <a:latin typeface="Calibri"/>
                <a:cs typeface="Calibri"/>
              </a:rPr>
              <a:t>PEIMS Fall Snapshot Elements</a:t>
            </a:r>
            <a:endParaRPr lang="en-US" sz="3200" b="1">
              <a:solidFill>
                <a:schemeClr val="accent4">
                  <a:lumMod val="50000"/>
                </a:schemeClr>
              </a:solidFill>
              <a:latin typeface="Calibri"/>
              <a:ea typeface="Calibri"/>
              <a:cs typeface="Calibri"/>
            </a:endParaRP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2148262" y="4600029"/>
            <a:ext cx="5048885" cy="1094844"/>
          </a:xfrm>
          <a:prstGeom prst="roundRect">
            <a:avLst/>
          </a:prstGeom>
          <a:solidFill>
            <a:srgbClr val="01B4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a:solidFill>
                  <a:schemeClr val="accent4">
                    <a:lumMod val="50000"/>
                  </a:schemeClr>
                </a:solidFill>
              </a:rPr>
              <a:t>Questions</a:t>
            </a:r>
          </a:p>
        </p:txBody>
      </p:sp>
      <p:pic>
        <p:nvPicPr>
          <p:cNvPr id="9" name="Picture 8" descr="A picture containing text, clipart">
            <a:extLst>
              <a:ext uri="{FF2B5EF4-FFF2-40B4-BE49-F238E27FC236}">
                <a16:creationId xmlns:a16="http://schemas.microsoft.com/office/drawing/2014/main" id="{DD62E46C-ACD8-F173-1FF6-9421989B44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998" b="-1393"/>
          <a:stretch/>
        </p:blipFill>
        <p:spPr>
          <a:xfrm>
            <a:off x="7741756" y="2380993"/>
            <a:ext cx="4015392" cy="2467780"/>
          </a:xfrm>
          <a:prstGeom prst="rect">
            <a:avLst/>
          </a:prstGeom>
        </p:spPr>
      </p:pic>
    </p:spTree>
    <p:extLst>
      <p:ext uri="{BB962C8B-B14F-4D97-AF65-F5344CB8AC3E}">
        <p14:creationId xmlns:p14="http://schemas.microsoft.com/office/powerpoint/2010/main" val="264318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a:extLst>
              <a:ext uri="{FF2B5EF4-FFF2-40B4-BE49-F238E27FC236}">
                <a16:creationId xmlns:a16="http://schemas.microsoft.com/office/drawing/2014/main" id="{F6CD33CC-17B7-4A38-BD66-3A66A364E875}"/>
              </a:ext>
            </a:extLst>
          </p:cNvPr>
          <p:cNvSpPr txBox="1">
            <a:spLocks noGrp="1"/>
          </p:cNvSpPr>
          <p:nvPr>
            <p:ph type="ctrTitle"/>
          </p:nvPr>
        </p:nvSpPr>
        <p:spPr>
          <a:xfrm>
            <a:off x="457202" y="2179674"/>
            <a:ext cx="2870789" cy="2283959"/>
          </a:xfrm>
          <a:prstGeom prst="rect">
            <a:avLst/>
          </a:prstGeom>
          <a:noFill/>
          <a:ln>
            <a:noFill/>
            <a:prstDash/>
          </a:ln>
          <a:effectLst/>
        </p:spPr>
        <p:txBody>
          <a:bodyPr rot="0" spcFirstLastPara="0" vertOverflow="overflow" horzOverflow="overflow" vert="horz" wrap="square" lIns="0" tIns="6731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530"/>
              </a:spcBef>
              <a:spcAft>
                <a:spcPts val="0"/>
              </a:spcAft>
              <a:buClrTx/>
              <a:buSzTx/>
              <a:buFontTx/>
              <a:buNone/>
              <a:tabLst/>
              <a:defRPr/>
            </a:pPr>
            <a:r>
              <a:rPr kumimoji="0" lang="en-US" sz="4800" b="1" i="0" u="none" strike="noStrike" kern="0" cap="none" spc="0" normalizeH="0" baseline="0" noProof="0">
                <a:ln>
                  <a:noFill/>
                </a:ln>
                <a:effectLst/>
                <a:uLnTx/>
                <a:uFillTx/>
                <a:latin typeface="Calibri"/>
                <a:cs typeface="Calibri"/>
              </a:rPr>
              <a:t>To Delete or Not to Delete</a:t>
            </a:r>
          </a:p>
        </p:txBody>
      </p:sp>
    </p:spTree>
    <p:extLst>
      <p:ext uri="{BB962C8B-B14F-4D97-AF65-F5344CB8AC3E}">
        <p14:creationId xmlns:p14="http://schemas.microsoft.com/office/powerpoint/2010/main" val="411983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068A-EA08-5C9F-96BC-304C9648956A}"/>
              </a:ext>
            </a:extLst>
          </p:cNvPr>
          <p:cNvSpPr>
            <a:spLocks noGrp="1"/>
          </p:cNvSpPr>
          <p:nvPr>
            <p:ph type="title"/>
          </p:nvPr>
        </p:nvSpPr>
        <p:spPr/>
        <p:txBody>
          <a:bodyPr/>
          <a:lstStyle/>
          <a:p>
            <a:r>
              <a:rPr lang="en-US">
                <a:ea typeface="Calibri"/>
                <a:cs typeface="Calibri"/>
              </a:rPr>
              <a:t>IODS Deletes by TEA</a:t>
            </a:r>
            <a:endParaRPr lang="en-US"/>
          </a:p>
        </p:txBody>
      </p:sp>
      <p:graphicFrame>
        <p:nvGraphicFramePr>
          <p:cNvPr id="6" name="Chart 5" descr="Pie Chart of Entity deletes from IODS">
            <a:extLst>
              <a:ext uri="{FF2B5EF4-FFF2-40B4-BE49-F238E27FC236}">
                <a16:creationId xmlns:a16="http://schemas.microsoft.com/office/drawing/2014/main" id="{17687125-1B5D-1D71-A4FB-80625FB8EB37}"/>
              </a:ext>
            </a:extLst>
          </p:cNvPr>
          <p:cNvGraphicFramePr>
            <a:graphicFrameLocks/>
          </p:cNvGraphicFramePr>
          <p:nvPr>
            <p:extLst>
              <p:ext uri="{D42A27DB-BD31-4B8C-83A1-F6EECF244321}">
                <p14:modId xmlns:p14="http://schemas.microsoft.com/office/powerpoint/2010/main" val="764089129"/>
              </p:ext>
            </p:extLst>
          </p:nvPr>
        </p:nvGraphicFramePr>
        <p:xfrm>
          <a:off x="996043" y="814773"/>
          <a:ext cx="10604046" cy="548907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F0D597C3-0003-BF9C-43C2-AAE164B3615B}"/>
              </a:ext>
              <a:ext uri="{C183D7F6-B498-43B3-948B-1728B52AA6E4}">
                <adec:decorative xmlns:adec="http://schemas.microsoft.com/office/drawing/2017/decorative" val="1"/>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1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080A-8317-22E1-DBF7-0AF07E33571D}"/>
              </a:ext>
            </a:extLst>
          </p:cNvPr>
          <p:cNvSpPr>
            <a:spLocks noGrp="1"/>
          </p:cNvSpPr>
          <p:nvPr>
            <p:ph type="title"/>
          </p:nvPr>
        </p:nvSpPr>
        <p:spPr>
          <a:xfrm>
            <a:off x="712380" y="153230"/>
            <a:ext cx="11121657" cy="751350"/>
          </a:xfrm>
        </p:spPr>
        <p:txBody>
          <a:bodyPr anchor="ctr">
            <a:normAutofit/>
          </a:bodyPr>
          <a:lstStyle/>
          <a:p>
            <a:r>
              <a:rPr lang="en-US"/>
              <a:t>Update vs. Delete: Staff Examples</a:t>
            </a:r>
          </a:p>
        </p:txBody>
      </p:sp>
      <p:sp>
        <p:nvSpPr>
          <p:cNvPr id="3" name="Content Placeholder 2">
            <a:extLst>
              <a:ext uri="{FF2B5EF4-FFF2-40B4-BE49-F238E27FC236}">
                <a16:creationId xmlns:a16="http://schemas.microsoft.com/office/drawing/2014/main" id="{25C47C6F-E7C6-D549-D5E3-5DD97F1EB36E}"/>
              </a:ext>
            </a:extLst>
          </p:cNvPr>
          <p:cNvSpPr>
            <a:spLocks noGrp="1"/>
          </p:cNvSpPr>
          <p:nvPr>
            <p:ph idx="1"/>
          </p:nvPr>
        </p:nvSpPr>
        <p:spPr>
          <a:xfrm>
            <a:off x="712380" y="1285424"/>
            <a:ext cx="5383620" cy="4351338"/>
          </a:xfrm>
        </p:spPr>
        <p:txBody>
          <a:bodyPr lIns="91440" tIns="45720" rIns="91440" bIns="45720" anchor="t">
            <a:normAutofit/>
          </a:bodyPr>
          <a:lstStyle/>
          <a:p>
            <a:pPr marL="0" indent="0" fontAlgn="base">
              <a:buNone/>
            </a:pPr>
            <a:r>
              <a:rPr lang="en-US"/>
              <a:t>UPDATE: Resource has a Change</a:t>
            </a:r>
          </a:p>
          <a:p>
            <a:pPr lvl="1" fontAlgn="base">
              <a:buFont typeface="Arial" panose="020B0604020202020204" pitchFamily="34" charset="0"/>
              <a:buChar char="•"/>
            </a:pPr>
            <a:r>
              <a:rPr lang="en-US" sz="2800" err="1"/>
              <a:t>StaffClassification</a:t>
            </a:r>
            <a:r>
              <a:rPr lang="en-US" sz="2800"/>
              <a:t> modified </a:t>
            </a:r>
            <a:endParaRPr lang="en-US" sz="2800">
              <a:ea typeface="Calibri"/>
              <a:cs typeface="Calibri"/>
            </a:endParaRPr>
          </a:p>
          <a:p>
            <a:pPr lvl="1" fontAlgn="base">
              <a:buFont typeface="Arial" panose="020B0604020202020204" pitchFamily="34" charset="0"/>
              <a:buChar char="•"/>
            </a:pPr>
            <a:r>
              <a:rPr lang="en-US" sz="2800" err="1"/>
              <a:t>StaffServiceSet</a:t>
            </a:r>
            <a:r>
              <a:rPr lang="en-US" sz="2800"/>
              <a:t> modified</a:t>
            </a:r>
            <a:endParaRPr lang="en-US" sz="2800">
              <a:ea typeface="Calibri"/>
              <a:cs typeface="Calibri"/>
            </a:endParaRPr>
          </a:p>
          <a:p>
            <a:pPr lvl="1" fontAlgn="base">
              <a:buFont typeface="Arial" panose="020B0604020202020204" pitchFamily="34" charset="0"/>
              <a:buChar char="•"/>
            </a:pPr>
            <a:r>
              <a:rPr lang="en-US" sz="2800" err="1"/>
              <a:t>StaffSectionAssociation</a:t>
            </a:r>
            <a:r>
              <a:rPr lang="en-US" sz="2800"/>
              <a:t> Begin/End Dates changed</a:t>
            </a:r>
            <a:endParaRPr lang="en-US" sz="2800">
              <a:ea typeface="Calibri"/>
              <a:cs typeface="Calibri"/>
            </a:endParaRPr>
          </a:p>
          <a:p>
            <a:pPr lvl="1" fontAlgn="base">
              <a:buFont typeface="Arial" panose="020B0604020202020204" pitchFamily="34" charset="0"/>
              <a:buChar char="•"/>
            </a:pPr>
            <a:r>
              <a:rPr lang="en-US" sz="2800" err="1"/>
              <a:t>ClassroomPosition</a:t>
            </a:r>
            <a:r>
              <a:rPr lang="en-US" sz="2800"/>
              <a:t> changed on Section</a:t>
            </a:r>
            <a:endParaRPr lang="en-US" sz="2800">
              <a:ea typeface="Calibri"/>
              <a:cs typeface="Calibri"/>
            </a:endParaRPr>
          </a:p>
          <a:p>
            <a:pPr lvl="1" fontAlgn="base">
              <a:buFont typeface="Arial" panose="020B0604020202020204" pitchFamily="34" charset="0"/>
              <a:buChar char="•"/>
            </a:pPr>
            <a:r>
              <a:rPr lang="en-US" sz="2800" err="1"/>
              <a:t>PayrollObject</a:t>
            </a:r>
            <a:r>
              <a:rPr lang="en-US" sz="2800"/>
              <a:t> changed from 6119 to 6129 </a:t>
            </a:r>
            <a:endParaRPr lang="en-US" sz="2800">
              <a:ea typeface="Calibri"/>
              <a:cs typeface="Calibri"/>
            </a:endParaRPr>
          </a:p>
          <a:p>
            <a:pPr lvl="1" fontAlgn="base">
              <a:buFont typeface="Arial" panose="020B0604020202020204" pitchFamily="34" charset="0"/>
              <a:buChar char="•"/>
            </a:pPr>
            <a:endParaRPr lang="en-US" sz="2800">
              <a:ea typeface="Calibri"/>
              <a:cs typeface="Calibri"/>
            </a:endParaRPr>
          </a:p>
        </p:txBody>
      </p:sp>
      <p:sp>
        <p:nvSpPr>
          <p:cNvPr id="4" name="Content Placeholder 3">
            <a:extLst>
              <a:ext uri="{FF2B5EF4-FFF2-40B4-BE49-F238E27FC236}">
                <a16:creationId xmlns:a16="http://schemas.microsoft.com/office/drawing/2014/main" id="{799B90C6-B157-6ECF-C419-EC9A86071B95}"/>
              </a:ext>
            </a:extLst>
          </p:cNvPr>
          <p:cNvSpPr>
            <a:spLocks noGrp="1"/>
          </p:cNvSpPr>
          <p:nvPr>
            <p:ph type="body" sz="quarter" idx="13"/>
          </p:nvPr>
        </p:nvSpPr>
        <p:spPr>
          <a:xfrm>
            <a:off x="6428097" y="1285424"/>
            <a:ext cx="5383620" cy="4351338"/>
          </a:xfrm>
        </p:spPr>
        <p:txBody>
          <a:bodyPr lIns="91440" tIns="45720" rIns="91440" bIns="45720" anchor="t">
            <a:normAutofit/>
          </a:bodyPr>
          <a:lstStyle/>
          <a:p>
            <a:pPr marL="0" indent="0" fontAlgn="base">
              <a:buNone/>
            </a:pPr>
            <a:r>
              <a:rPr lang="en-US" sz="2600"/>
              <a:t>DELETE: Resource needs removal</a:t>
            </a:r>
          </a:p>
          <a:p>
            <a:pPr lvl="1" fontAlgn="base">
              <a:buFont typeface="Arial" panose="020B0604020202020204" pitchFamily="34" charset="0"/>
              <a:buChar char="•"/>
            </a:pPr>
            <a:r>
              <a:rPr lang="en-US" sz="2600"/>
              <a:t>Staff termination date changed to prior year date</a:t>
            </a:r>
            <a:endParaRPr lang="en-US" sz="2600">
              <a:ea typeface="Calibri"/>
              <a:cs typeface="Calibri"/>
            </a:endParaRPr>
          </a:p>
          <a:p>
            <a:pPr lvl="1" fontAlgn="base">
              <a:buFont typeface="Arial" panose="020B0604020202020204" pitchFamily="34" charset="0"/>
              <a:buChar char="•"/>
            </a:pPr>
            <a:r>
              <a:rPr lang="en-US" sz="2600"/>
              <a:t>Staff changed from Professional to Auxiliary (SEOAA)</a:t>
            </a:r>
            <a:endParaRPr lang="en-US" sz="2600">
              <a:ea typeface="Calibri"/>
              <a:cs typeface="Calibri"/>
            </a:endParaRPr>
          </a:p>
          <a:p>
            <a:pPr lvl="1" fontAlgn="base">
              <a:buFont typeface="Arial" panose="020B0604020202020204" pitchFamily="34" charset="0"/>
              <a:buChar char="•"/>
            </a:pPr>
            <a:r>
              <a:rPr lang="en-US" sz="2600"/>
              <a:t>Staff removed from Master Schedule Section (should have not been assigned)</a:t>
            </a:r>
            <a:endParaRPr lang="en-US" sz="2600">
              <a:ea typeface="Calibri"/>
              <a:cs typeface="Calibri"/>
            </a:endParaRPr>
          </a:p>
          <a:p>
            <a:pPr lvl="1" fontAlgn="base">
              <a:buFont typeface="Arial" panose="020B0604020202020204" pitchFamily="34" charset="0"/>
              <a:buChar char="•"/>
            </a:pPr>
            <a:r>
              <a:rPr lang="en-US" sz="2600" err="1"/>
              <a:t>ClassroomPosition</a:t>
            </a:r>
            <a:r>
              <a:rPr lang="en-US" sz="2600"/>
              <a:t> removed on Section</a:t>
            </a:r>
            <a:endParaRPr lang="en-US" sz="2600">
              <a:ea typeface="Calibri"/>
              <a:cs typeface="Calibri"/>
            </a:endParaRPr>
          </a:p>
          <a:p>
            <a:pPr lvl="1">
              <a:buFont typeface="Arial" panose="020B0604020202020204" pitchFamily="34" charset="0"/>
              <a:buChar char="•"/>
            </a:pPr>
            <a:endParaRPr lang="en-US" sz="2600">
              <a:ea typeface="Calibri"/>
              <a:cs typeface="Calibri"/>
            </a:endParaRPr>
          </a:p>
          <a:p>
            <a:pPr lvl="1" fontAlgn="base">
              <a:buFont typeface="Arial" panose="020B0604020202020204" pitchFamily="34" charset="0"/>
              <a:buChar char="•"/>
            </a:pPr>
            <a:endParaRPr lang="en-US" sz="2600">
              <a:ea typeface="Calibri"/>
              <a:cs typeface="Calibri"/>
            </a:endParaRPr>
          </a:p>
          <a:p>
            <a:pPr fontAlgn="base">
              <a:buFont typeface="Arial" panose="020B0604020202020204" pitchFamily="34" charset="0"/>
              <a:buChar char="•"/>
            </a:pPr>
            <a:endParaRPr lang="en-US" sz="2600">
              <a:ea typeface="Calibri"/>
              <a:cs typeface="Calibri"/>
            </a:endParaRPr>
          </a:p>
        </p:txBody>
      </p:sp>
      <p:sp>
        <p:nvSpPr>
          <p:cNvPr id="5" name="Rectangle 4" descr="rectangle stripe">
            <a:extLst>
              <a:ext uri="{FF2B5EF4-FFF2-40B4-BE49-F238E27FC236}">
                <a16:creationId xmlns:a16="http://schemas.microsoft.com/office/drawing/2014/main" id="{D49B985E-6BD7-1DB9-8922-D78FC4BEAFC7}"/>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53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9C8D0-4D1D-C585-F11C-90B825C9113C}"/>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8B53085-EC2A-DF00-C854-FC7F2776FF8D}"/>
              </a:ext>
              <a:ext uri="{C183D7F6-B498-43B3-948B-1728B52AA6E4}">
                <adec:decorative xmlns:adec="http://schemas.microsoft.com/office/drawing/2017/decorative" val="1"/>
              </a:ext>
            </a:extLst>
          </p:cNvPr>
          <p:cNvSpPr/>
          <p:nvPr/>
        </p:nvSpPr>
        <p:spPr>
          <a:xfrm>
            <a:off x="2629532" y="5558073"/>
            <a:ext cx="8425054" cy="5716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BFD699-5063-1431-620F-A788C1E699C6}"/>
              </a:ext>
            </a:extLst>
          </p:cNvPr>
          <p:cNvSpPr>
            <a:spLocks noGrp="1"/>
          </p:cNvSpPr>
          <p:nvPr>
            <p:ph idx="1"/>
          </p:nvPr>
        </p:nvSpPr>
        <p:spPr>
          <a:xfrm>
            <a:off x="2320118" y="1477722"/>
            <a:ext cx="4462819" cy="3051456"/>
          </a:xfrm>
        </p:spPr>
        <p:txBody>
          <a:bodyPr lIns="91440" tIns="45720" rIns="91440" bIns="45720" anchor="t">
            <a:normAutofit fontScale="92500" lnSpcReduction="10000"/>
          </a:bodyPr>
          <a:lstStyle/>
          <a:p>
            <a:pPr marL="0" indent="0" fontAlgn="base">
              <a:buNone/>
            </a:pPr>
            <a:r>
              <a:rPr lang="en-US" u="sng"/>
              <a:t>UPDATE: PriorYearLeaver </a:t>
            </a:r>
          </a:p>
          <a:p>
            <a:pPr lvl="1" fontAlgn="base">
              <a:buFont typeface="Arial" panose="020B0604020202020204" pitchFamily="34" charset="0"/>
              <a:buChar char="•"/>
            </a:pPr>
            <a:r>
              <a:rPr lang="en-US" sz="2800">
                <a:ea typeface="Calibri"/>
                <a:cs typeface="Calibri"/>
              </a:rPr>
              <a:t>No Show student enrolled at another Texas LEA. (Mover)</a:t>
            </a:r>
          </a:p>
          <a:p>
            <a:pPr lvl="1">
              <a:buFont typeface="Arial" panose="020B0604020202020204" pitchFamily="34" charset="0"/>
              <a:buChar char="•"/>
            </a:pPr>
            <a:r>
              <a:rPr lang="en-US" sz="2800">
                <a:ea typeface="Calibri"/>
                <a:cs typeface="Calibri"/>
              </a:rPr>
              <a:t>A PriorYearLeaver enrolls between School Start Window and PEIMS Fall Snapshot (Continuer)</a:t>
            </a:r>
          </a:p>
        </p:txBody>
      </p:sp>
      <p:sp>
        <p:nvSpPr>
          <p:cNvPr id="4" name="Content Placeholder 3">
            <a:extLst>
              <a:ext uri="{FF2B5EF4-FFF2-40B4-BE49-F238E27FC236}">
                <a16:creationId xmlns:a16="http://schemas.microsoft.com/office/drawing/2014/main" id="{4447BCB3-3B9E-743C-CFB0-8BEFFE9F682F}"/>
              </a:ext>
            </a:extLst>
          </p:cNvPr>
          <p:cNvSpPr>
            <a:spLocks noGrp="1"/>
          </p:cNvSpPr>
          <p:nvPr>
            <p:ph idx="13"/>
          </p:nvPr>
        </p:nvSpPr>
        <p:spPr>
          <a:xfrm>
            <a:off x="7077078" y="1478675"/>
            <a:ext cx="4462819" cy="3535550"/>
          </a:xfrm>
        </p:spPr>
        <p:txBody>
          <a:bodyPr lIns="91440" tIns="45720" rIns="91440" bIns="45720" anchor="t">
            <a:normAutofit/>
          </a:bodyPr>
          <a:lstStyle/>
          <a:p>
            <a:pPr marL="0" indent="0" fontAlgn="base">
              <a:buNone/>
            </a:pPr>
            <a:r>
              <a:rPr lang="en-US" sz="2600" u="sng"/>
              <a:t>DELETE: PriorYearLeaver</a:t>
            </a:r>
            <a:endParaRPr lang="en-US" sz="2600" u="sng">
              <a:ea typeface="Calibri"/>
              <a:cs typeface="Calibri"/>
            </a:endParaRPr>
          </a:p>
          <a:p>
            <a:pPr lvl="1">
              <a:buFont typeface="Arial" panose="020B0604020202020204" pitchFamily="34" charset="0"/>
              <a:buChar char="•"/>
            </a:pPr>
            <a:r>
              <a:rPr lang="en-US" sz="2600">
                <a:ea typeface="Calibri"/>
                <a:cs typeface="Calibri"/>
              </a:rPr>
              <a:t>No Show student enrolls within the School Start Window (Continuer)</a:t>
            </a:r>
          </a:p>
          <a:p>
            <a:pPr lvl="1">
              <a:buFont typeface="Arial" panose="020B0604020202020204" pitchFamily="34" charset="0"/>
              <a:buChar char="•"/>
            </a:pPr>
            <a:r>
              <a:rPr lang="en-US" sz="2600">
                <a:ea typeface="Calibri"/>
                <a:cs typeface="Calibri"/>
              </a:rPr>
              <a:t>A Graduate student returns as IEP Continuer (Continuer)</a:t>
            </a:r>
          </a:p>
          <a:p>
            <a:pPr lvl="1" fontAlgn="base">
              <a:buFont typeface="Arial" panose="020B0604020202020204" pitchFamily="34" charset="0"/>
              <a:buChar char="•"/>
            </a:pPr>
            <a:endParaRPr lang="en-US" sz="2600">
              <a:ea typeface="Calibri"/>
              <a:cs typeface="Calibri"/>
            </a:endParaRPr>
          </a:p>
          <a:p>
            <a:pPr fontAlgn="base">
              <a:buFont typeface="Arial" panose="020B0604020202020204" pitchFamily="34" charset="0"/>
              <a:buChar char="•"/>
            </a:pPr>
            <a:endParaRPr lang="en-US" sz="2600">
              <a:ea typeface="Calibri"/>
              <a:cs typeface="Calibri"/>
            </a:endParaRPr>
          </a:p>
        </p:txBody>
      </p:sp>
      <p:sp>
        <p:nvSpPr>
          <p:cNvPr id="2" name="Title 1">
            <a:extLst>
              <a:ext uri="{FF2B5EF4-FFF2-40B4-BE49-F238E27FC236}">
                <a16:creationId xmlns:a16="http://schemas.microsoft.com/office/drawing/2014/main" id="{6631A2E0-736B-B2A1-9E9E-E418E39D47F9}"/>
              </a:ext>
            </a:extLst>
          </p:cNvPr>
          <p:cNvSpPr>
            <a:spLocks noGrp="1"/>
          </p:cNvSpPr>
          <p:nvPr>
            <p:ph type="title"/>
          </p:nvPr>
        </p:nvSpPr>
        <p:spPr/>
        <p:txBody>
          <a:bodyPr anchor="ctr">
            <a:noAutofit/>
          </a:bodyPr>
          <a:lstStyle/>
          <a:p>
            <a:r>
              <a:rPr lang="en-US"/>
              <a:t>Update vs. Delete: Prior Year Leaver Examples</a:t>
            </a:r>
            <a:endParaRPr lang="en-US">
              <a:ea typeface="Calibri"/>
              <a:cs typeface="Calibri"/>
            </a:endParaRPr>
          </a:p>
        </p:txBody>
      </p:sp>
      <p:sp>
        <p:nvSpPr>
          <p:cNvPr id="5" name="Rectangle 4" descr="rectangle stripe">
            <a:extLst>
              <a:ext uri="{FF2B5EF4-FFF2-40B4-BE49-F238E27FC236}">
                <a16:creationId xmlns:a16="http://schemas.microsoft.com/office/drawing/2014/main" id="{B1D8DC72-47EB-560D-CAF8-63F64A3505E5}"/>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descr="Disclaimer: This slide does not include all PriorYearLeaver scenarios. ​&#10;&#10;Consider PriorYearLeaver Update or Delete carefully">
            <a:extLst>
              <a:ext uri="{FF2B5EF4-FFF2-40B4-BE49-F238E27FC236}">
                <a16:creationId xmlns:a16="http://schemas.microsoft.com/office/drawing/2014/main" id="{63460358-FE50-B695-57EA-CACD5439D00C}"/>
              </a:ext>
            </a:extLst>
          </p:cNvPr>
          <p:cNvSpPr txBox="1">
            <a:spLocks/>
          </p:cNvSpPr>
          <p:nvPr/>
        </p:nvSpPr>
        <p:spPr>
          <a:xfrm>
            <a:off x="2373906" y="4696052"/>
            <a:ext cx="8936206" cy="1518490"/>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u="sng" dirty="0"/>
              <a:t>No Change: </a:t>
            </a:r>
            <a:r>
              <a:rPr lang="en-US" u="sng" dirty="0" err="1"/>
              <a:t>PriorYearLeaver</a:t>
            </a:r>
            <a:r>
              <a:rPr lang="en-US" u="sng" dirty="0"/>
              <a:t> </a:t>
            </a:r>
          </a:p>
          <a:p>
            <a:pPr lvl="1">
              <a:buFont typeface="Arial" panose="020B0604020202020204" pitchFamily="34" charset="0"/>
              <a:buChar char="•"/>
            </a:pPr>
            <a:r>
              <a:rPr lang="en-US" sz="2800" dirty="0">
                <a:ea typeface="Calibri"/>
                <a:cs typeface="Calibri"/>
              </a:rPr>
              <a:t>A </a:t>
            </a:r>
            <a:r>
              <a:rPr lang="en-US" sz="2800" dirty="0" err="1">
                <a:ea typeface="Calibri"/>
                <a:cs typeface="Calibri"/>
              </a:rPr>
              <a:t>PriorYearLeaver</a:t>
            </a:r>
            <a:r>
              <a:rPr lang="en-US" sz="2800" dirty="0">
                <a:ea typeface="Calibri"/>
                <a:cs typeface="Calibri"/>
              </a:rPr>
              <a:t> enrolls after PEIMS Fall Snapshot (Leaver)</a:t>
            </a:r>
          </a:p>
          <a:p>
            <a:pPr lvl="1">
              <a:buFont typeface="Arial" panose="020B0604020202020204" pitchFamily="34" charset="0"/>
              <a:buChar char="•"/>
            </a:pPr>
            <a:endParaRPr lang="en-US" sz="2800">
              <a:ea typeface="Calibri"/>
              <a:cs typeface="Calibri"/>
            </a:endParaRPr>
          </a:p>
          <a:p>
            <a:pPr marL="457200" lvl="1" indent="0" algn="ctr">
              <a:buNone/>
            </a:pPr>
            <a:r>
              <a:rPr lang="en-US" sz="1800" dirty="0">
                <a:solidFill>
                  <a:schemeClr val="tx1"/>
                </a:solidFill>
                <a:ea typeface="Calibri"/>
                <a:cs typeface="Calibri"/>
              </a:rPr>
              <a:t>Disclaimer: This slide does not include all </a:t>
            </a:r>
            <a:r>
              <a:rPr lang="en-US" sz="1800" dirty="0" err="1">
                <a:solidFill>
                  <a:schemeClr val="tx1"/>
                </a:solidFill>
                <a:ea typeface="Calibri"/>
                <a:cs typeface="Calibri"/>
              </a:rPr>
              <a:t>PriorYearLeaver</a:t>
            </a:r>
            <a:r>
              <a:rPr lang="en-US" sz="1800" dirty="0">
                <a:solidFill>
                  <a:schemeClr val="tx1"/>
                </a:solidFill>
                <a:ea typeface="Calibri"/>
                <a:cs typeface="Calibri"/>
              </a:rPr>
              <a:t> scenarios. </a:t>
            </a:r>
          </a:p>
          <a:p>
            <a:pPr marL="457200" lvl="1" indent="0" algn="ctr">
              <a:buNone/>
            </a:pPr>
            <a:r>
              <a:rPr lang="en-US" sz="1800" dirty="0">
                <a:solidFill>
                  <a:schemeClr val="tx1"/>
                </a:solidFill>
                <a:ea typeface="Calibri"/>
                <a:cs typeface="Calibri"/>
              </a:rPr>
              <a:t>Consider </a:t>
            </a:r>
            <a:r>
              <a:rPr lang="en-US" sz="1800" dirty="0" err="1">
                <a:solidFill>
                  <a:schemeClr val="tx1"/>
                </a:solidFill>
                <a:ea typeface="Calibri"/>
                <a:cs typeface="Calibri"/>
              </a:rPr>
              <a:t>PriorYearLeaver</a:t>
            </a:r>
            <a:r>
              <a:rPr lang="en-US" sz="1800" dirty="0">
                <a:solidFill>
                  <a:schemeClr val="tx1"/>
                </a:solidFill>
                <a:ea typeface="Calibri"/>
                <a:cs typeface="Calibri"/>
              </a:rPr>
              <a:t> Update or Delete carefully</a:t>
            </a:r>
          </a:p>
        </p:txBody>
      </p:sp>
    </p:spTree>
    <p:extLst>
      <p:ext uri="{BB962C8B-B14F-4D97-AF65-F5344CB8AC3E}">
        <p14:creationId xmlns:p14="http://schemas.microsoft.com/office/powerpoint/2010/main" val="46138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74283-75B0-6E42-381B-34B8A6F361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E879B-8113-B9A6-45F2-04F498184F0B}"/>
              </a:ext>
            </a:extLst>
          </p:cNvPr>
          <p:cNvSpPr>
            <a:spLocks noGrp="1"/>
          </p:cNvSpPr>
          <p:nvPr>
            <p:ph type="body" sz="quarter" idx="14"/>
          </p:nvPr>
        </p:nvSpPr>
        <p:spPr>
          <a:prstGeom prst="rect">
            <a:avLst/>
          </a:prstGeom>
        </p:spPr>
        <p:txBody>
          <a:bodyPr lIns="91440" tIns="45720" rIns="91440" bIns="45720" anchor="t">
            <a:normAutofit/>
          </a:bodyPr>
          <a:lstStyle/>
          <a:p>
            <a:pPr marL="0" indent="0">
              <a:buNone/>
            </a:pPr>
            <a:endParaRPr lang="en-US">
              <a:solidFill>
                <a:schemeClr val="accent1"/>
              </a:solidFill>
              <a:ea typeface="Calibri"/>
              <a:cs typeface="Calibri"/>
            </a:endParaRPr>
          </a:p>
          <a:p>
            <a:pPr marL="457200" lvl="1" indent="0">
              <a:buNone/>
            </a:pPr>
            <a:r>
              <a:rPr lang="en-US" sz="2400">
                <a:solidFill>
                  <a:schemeClr val="accent1"/>
                </a:solidFill>
              </a:rPr>
              <a:t>Wrong year data sent to IODS (Budget/</a:t>
            </a:r>
            <a:r>
              <a:rPr lang="en-US" sz="2400" err="1">
                <a:solidFill>
                  <a:schemeClr val="accent1"/>
                </a:solidFill>
              </a:rPr>
              <a:t>PriorYearActual</a:t>
            </a:r>
            <a:r>
              <a:rPr lang="en-US" sz="2400">
                <a:solidFill>
                  <a:schemeClr val="accent1"/>
                </a:solidFill>
              </a:rPr>
              <a:t>)</a:t>
            </a:r>
            <a:endParaRPr lang="en-US" sz="2400">
              <a:solidFill>
                <a:schemeClr val="accent1"/>
              </a:solidFill>
              <a:ea typeface="Calibri"/>
              <a:cs typeface="Calibri"/>
            </a:endParaRPr>
          </a:p>
          <a:p>
            <a:pPr marL="457200" lvl="1" indent="0" fontAlgn="base">
              <a:buNone/>
            </a:pPr>
            <a:endParaRPr lang="en-US" sz="2800">
              <a:solidFill>
                <a:srgbClr val="595959"/>
              </a:solidFill>
              <a:ea typeface="Calibri"/>
              <a:cs typeface="Calibri"/>
            </a:endParaRPr>
          </a:p>
          <a:p>
            <a:pPr lvl="1" fontAlgn="base">
              <a:buFont typeface="Arial" panose="020B0604020202020204" pitchFamily="34" charset="0"/>
              <a:buChar char="•"/>
            </a:pPr>
            <a:endParaRPr lang="en-US" sz="2800" b="0" i="0" u="none" strike="noStrike">
              <a:effectLst/>
            </a:endParaRPr>
          </a:p>
        </p:txBody>
      </p:sp>
      <p:sp>
        <p:nvSpPr>
          <p:cNvPr id="4" name="Content Placeholder 3">
            <a:extLst>
              <a:ext uri="{FF2B5EF4-FFF2-40B4-BE49-F238E27FC236}">
                <a16:creationId xmlns:a16="http://schemas.microsoft.com/office/drawing/2014/main" id="{79C347DB-36CF-B993-DBDB-F11C92688BEA}"/>
              </a:ext>
            </a:extLst>
          </p:cNvPr>
          <p:cNvSpPr>
            <a:spLocks noGrp="1"/>
          </p:cNvSpPr>
          <p:nvPr>
            <p:ph type="body" sz="quarter" idx="15"/>
          </p:nvPr>
        </p:nvSpPr>
        <p:spPr/>
        <p:txBody>
          <a:bodyPr lIns="91440" tIns="45720" rIns="91440" bIns="45720" anchor="t">
            <a:normAutofit/>
          </a:bodyPr>
          <a:lstStyle/>
          <a:p>
            <a:pPr fontAlgn="base">
              <a:buFont typeface="Arial" panose="020B0604020202020204" pitchFamily="34" charset="0"/>
              <a:buChar char="•"/>
            </a:pPr>
            <a:endParaRPr lang="en-US" sz="2800">
              <a:ea typeface="Calibri"/>
              <a:cs typeface="Calibri"/>
            </a:endParaRPr>
          </a:p>
          <a:p>
            <a:pPr marL="457200" lvl="1" indent="0">
              <a:buNone/>
            </a:pPr>
            <a:r>
              <a:rPr lang="en-US" sz="2800">
                <a:solidFill>
                  <a:srgbClr val="0D6CB9"/>
                </a:solidFill>
                <a:ea typeface="Calibri"/>
                <a:cs typeface="Calibri"/>
              </a:rPr>
              <a:t>Data Element crosswalk is updated</a:t>
            </a:r>
            <a:endParaRPr lang="en-US" sz="2800">
              <a:ea typeface="Calibri" panose="020F0502020204030204"/>
              <a:cs typeface="Calibri" panose="020F0502020204030204"/>
            </a:endParaRPr>
          </a:p>
          <a:p>
            <a:pPr>
              <a:buClr>
                <a:srgbClr val="F16038"/>
              </a:buClr>
            </a:pPr>
            <a:endParaRPr lang="en-US">
              <a:ea typeface="Calibri" panose="020F0502020204030204"/>
              <a:cs typeface="Calibri" panose="020F0502020204030204"/>
            </a:endParaRPr>
          </a:p>
        </p:txBody>
      </p:sp>
      <p:sp>
        <p:nvSpPr>
          <p:cNvPr id="6" name="Text Placeholder 5">
            <a:extLst>
              <a:ext uri="{FF2B5EF4-FFF2-40B4-BE49-F238E27FC236}">
                <a16:creationId xmlns:a16="http://schemas.microsoft.com/office/drawing/2014/main" id="{A86A508D-FF21-046D-A63A-D07DEC011464}"/>
              </a:ext>
            </a:extLst>
          </p:cNvPr>
          <p:cNvSpPr>
            <a:spLocks noGrp="1"/>
          </p:cNvSpPr>
          <p:nvPr>
            <p:ph type="body" sz="quarter" idx="16"/>
          </p:nvPr>
        </p:nvSpPr>
        <p:spPr/>
        <p:txBody>
          <a:bodyPr lIns="91440" tIns="45720" rIns="91440" bIns="45720" anchor="t"/>
          <a:lstStyle/>
          <a:p>
            <a:pPr marL="457200" lvl="1" indent="0">
              <a:buNone/>
            </a:pPr>
            <a:endParaRPr lang="en-US" sz="2400">
              <a:solidFill>
                <a:schemeClr val="accent1"/>
              </a:solidFill>
              <a:ea typeface="Calibri"/>
              <a:cs typeface="Calibri"/>
            </a:endParaRPr>
          </a:p>
          <a:p>
            <a:pPr marL="457200" lvl="1" indent="0">
              <a:buNone/>
            </a:pPr>
            <a:r>
              <a:rPr lang="en-US" sz="2400">
                <a:solidFill>
                  <a:schemeClr val="accent1"/>
                </a:solidFill>
                <a:ea typeface="Calibri"/>
                <a:cs typeface="Calibri"/>
              </a:rPr>
              <a:t>Budget/</a:t>
            </a:r>
            <a:r>
              <a:rPr lang="en-US" sz="2400" err="1">
                <a:solidFill>
                  <a:schemeClr val="accent1"/>
                </a:solidFill>
                <a:ea typeface="Calibri"/>
                <a:cs typeface="Calibri"/>
              </a:rPr>
              <a:t>PriorYearActual</a:t>
            </a:r>
            <a:r>
              <a:rPr lang="en-US" sz="2400">
                <a:solidFill>
                  <a:schemeClr val="accent1"/>
                </a:solidFill>
                <a:ea typeface="Calibri"/>
                <a:cs typeface="Calibri"/>
              </a:rPr>
              <a:t> change that results in $0 amount for account</a:t>
            </a:r>
            <a:endParaRPr lang="en-US">
              <a:solidFill>
                <a:schemeClr val="accent1"/>
              </a:solidFill>
              <a:ea typeface="Calibri"/>
              <a:cs typeface="Calibri"/>
            </a:endParaRPr>
          </a:p>
        </p:txBody>
      </p:sp>
      <p:sp>
        <p:nvSpPr>
          <p:cNvPr id="7" name="Text Placeholder 6">
            <a:extLst>
              <a:ext uri="{FF2B5EF4-FFF2-40B4-BE49-F238E27FC236}">
                <a16:creationId xmlns:a16="http://schemas.microsoft.com/office/drawing/2014/main" id="{1565299D-D714-7273-BC8C-188F0DA9E714}"/>
              </a:ext>
            </a:extLst>
          </p:cNvPr>
          <p:cNvSpPr>
            <a:spLocks noGrp="1"/>
          </p:cNvSpPr>
          <p:nvPr>
            <p:ph type="body" sz="quarter" idx="17"/>
          </p:nvPr>
        </p:nvSpPr>
        <p:spPr/>
        <p:txBody>
          <a:bodyPr lIns="91440" tIns="45720" rIns="91440" bIns="45720" anchor="t"/>
          <a:lstStyle/>
          <a:p>
            <a:pPr marL="0" indent="0">
              <a:buNone/>
            </a:pPr>
            <a:endParaRPr lang="en-US">
              <a:solidFill>
                <a:schemeClr val="accent1"/>
              </a:solidFill>
              <a:ea typeface="Calibri"/>
              <a:cs typeface="Calibri"/>
            </a:endParaRPr>
          </a:p>
          <a:p>
            <a:pPr marL="342900" indent="0">
              <a:buNone/>
            </a:pPr>
            <a:r>
              <a:rPr lang="en-US">
                <a:solidFill>
                  <a:schemeClr val="accent1"/>
                </a:solidFill>
                <a:ea typeface="Calibri"/>
                <a:cs typeface="Calibri"/>
              </a:rPr>
              <a:t>Assessment data source has inaccurate grade level</a:t>
            </a:r>
          </a:p>
        </p:txBody>
      </p:sp>
      <p:sp>
        <p:nvSpPr>
          <p:cNvPr id="2" name="Title 1">
            <a:extLst>
              <a:ext uri="{FF2B5EF4-FFF2-40B4-BE49-F238E27FC236}">
                <a16:creationId xmlns:a16="http://schemas.microsoft.com/office/drawing/2014/main" id="{5176CD62-BED5-5295-FC69-8B4886DA0383}"/>
              </a:ext>
            </a:extLst>
          </p:cNvPr>
          <p:cNvSpPr>
            <a:spLocks noGrp="1"/>
          </p:cNvSpPr>
          <p:nvPr>
            <p:ph type="title"/>
          </p:nvPr>
        </p:nvSpPr>
        <p:spPr/>
        <p:txBody>
          <a:bodyPr vert="horz" lIns="91440" tIns="45720" rIns="91440" bIns="45720" rtlCol="0" anchor="ctr">
            <a:normAutofit fontScale="90000"/>
          </a:bodyPr>
          <a:lstStyle/>
          <a:p>
            <a:r>
              <a:rPr lang="en-US">
                <a:solidFill>
                  <a:schemeClr val="accent1"/>
                </a:solidFill>
              </a:rPr>
              <a:t>Vendor Should Consider Update or Delete</a:t>
            </a:r>
          </a:p>
        </p:txBody>
      </p:sp>
    </p:spTree>
    <p:extLst>
      <p:ext uri="{BB962C8B-B14F-4D97-AF65-F5344CB8AC3E}">
        <p14:creationId xmlns:p14="http://schemas.microsoft.com/office/powerpoint/2010/main" val="336984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5BB2-53E1-06D2-7B22-F72EB6185332}"/>
              </a:ext>
            </a:extLst>
          </p:cNvPr>
          <p:cNvSpPr>
            <a:spLocks noGrp="1"/>
          </p:cNvSpPr>
          <p:nvPr>
            <p:ph type="ctrTitle"/>
          </p:nvPr>
        </p:nvSpPr>
        <p:spPr/>
        <p:txBody>
          <a:bodyPr/>
          <a:lstStyle/>
          <a:p>
            <a:r>
              <a:rPr lang="en-US"/>
              <a:t>PEIMS Fall Snapshot Elements</a:t>
            </a:r>
          </a:p>
        </p:txBody>
      </p:sp>
    </p:spTree>
    <p:extLst>
      <p:ext uri="{BB962C8B-B14F-4D97-AF65-F5344CB8AC3E}">
        <p14:creationId xmlns:p14="http://schemas.microsoft.com/office/powerpoint/2010/main" val="322989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6065-B18A-4946-A74F-015760A0C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12B714-C7E7-C7B0-8BD5-915ADBF1C347}"/>
              </a:ext>
            </a:extLst>
          </p:cNvPr>
          <p:cNvSpPr>
            <a:spLocks noGrp="1"/>
          </p:cNvSpPr>
          <p:nvPr>
            <p:ph type="title"/>
          </p:nvPr>
        </p:nvSpPr>
        <p:spPr>
          <a:xfrm>
            <a:off x="712380" y="153230"/>
            <a:ext cx="11121657" cy="751350"/>
          </a:xfrm>
        </p:spPr>
        <p:txBody>
          <a:bodyPr anchor="ctr">
            <a:normAutofit/>
          </a:bodyPr>
          <a:lstStyle/>
          <a:p>
            <a:r>
              <a:rPr lang="en-US"/>
              <a:t>PEIMS Fall Snapshot Data</a:t>
            </a:r>
          </a:p>
        </p:txBody>
      </p:sp>
      <p:graphicFrame>
        <p:nvGraphicFramePr>
          <p:cNvPr id="6" name="Content Placeholder 2" descr="Five PEIMS Fall Extended Titles">
            <a:extLst>
              <a:ext uri="{FF2B5EF4-FFF2-40B4-BE49-F238E27FC236}">
                <a16:creationId xmlns:a16="http://schemas.microsoft.com/office/drawing/2014/main" id="{54A2719B-A004-9F65-4022-96BB582DBC0A}"/>
              </a:ext>
            </a:extLst>
          </p:cNvPr>
          <p:cNvGraphicFramePr>
            <a:graphicFrameLocks noGrp="1"/>
          </p:cNvGraphicFramePr>
          <p:nvPr>
            <p:ph idx="1"/>
            <p:extLst>
              <p:ext uri="{D42A27DB-BD31-4B8C-83A1-F6EECF244321}">
                <p14:modId xmlns:p14="http://schemas.microsoft.com/office/powerpoint/2010/main" val="1757111"/>
              </p:ext>
            </p:extLst>
          </p:nvPr>
        </p:nvGraphicFramePr>
        <p:xfrm>
          <a:off x="1182346" y="2106386"/>
          <a:ext cx="9674617" cy="362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FB27AC34-116E-C344-D0F4-FF1025A3160B}"/>
              </a:ext>
              <a:ext uri="{C183D7F6-B498-43B3-948B-1728B52AA6E4}">
                <adec:decorative xmlns:adec="http://schemas.microsoft.com/office/drawing/2017/decorative" val="1"/>
              </a:ext>
            </a:extLst>
          </p:cNvPr>
          <p:cNvSpPr/>
          <p:nvPr/>
        </p:nvSpPr>
        <p:spPr>
          <a:xfrm>
            <a:off x="-22486" y="915662"/>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1979CDC-A85B-803E-B617-05E8AB463FB0}"/>
              </a:ext>
            </a:extLst>
          </p:cNvPr>
          <p:cNvSpPr txBox="1"/>
          <p:nvPr/>
        </p:nvSpPr>
        <p:spPr>
          <a:xfrm>
            <a:off x="1186561" y="1315890"/>
            <a:ext cx="9666444" cy="553998"/>
          </a:xfrm>
          <a:prstGeom prst="rect">
            <a:avLst/>
          </a:prstGeom>
          <a:noFill/>
        </p:spPr>
        <p:txBody>
          <a:bodyPr wrap="square" lIns="91440" tIns="45720" rIns="91440" bIns="45720" rtlCol="0" anchor="ctr">
            <a:spAutoFit/>
          </a:bodyPr>
          <a:lstStyle/>
          <a:p>
            <a:pPr algn="ctr"/>
            <a:r>
              <a:rPr lang="en-US" sz="3000" b="1" kern="1200">
                <a:solidFill>
                  <a:schemeClr val="accent1"/>
                </a:solidFill>
                <a:latin typeface="+mn-lt"/>
                <a:ea typeface="+mj-ea"/>
                <a:cs typeface="+mj-cs"/>
              </a:rPr>
              <a:t>Extended Entities or Common Types</a:t>
            </a:r>
            <a:endParaRPr lang="en-US">
              <a:solidFill>
                <a:schemeClr val="accent1"/>
              </a:solidFill>
              <a:ea typeface="+mj-ea"/>
              <a:cs typeface="+mj-cs"/>
            </a:endParaRPr>
          </a:p>
        </p:txBody>
      </p:sp>
    </p:spTree>
    <p:extLst>
      <p:ext uri="{BB962C8B-B14F-4D97-AF65-F5344CB8AC3E}">
        <p14:creationId xmlns:p14="http://schemas.microsoft.com/office/powerpoint/2010/main" val="2541804902"/>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4" ma:contentTypeDescription="Create a new document." ma:contentTypeScope="" ma:versionID="acd0262c3cecfea325db23c93f88613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96d3ba2171e376e637e1491a3712e691"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93D66B-ADE6-4867-8630-4A221A7CDA67}">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380C1A-26ED-4753-BE79-07EE60A246E5}">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4A2F446-B3D6-421E-8B98-2C467BE1E4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786</Words>
  <Application>Microsoft Office PowerPoint</Application>
  <PresentationFormat>Widescreen</PresentationFormat>
  <Paragraphs>119</Paragraphs>
  <Slides>16</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Aptos Black</vt:lpstr>
      <vt:lpstr>Arial</vt:lpstr>
      <vt:lpstr>Calibri</vt:lpstr>
      <vt:lpstr>Calibri Light</vt:lpstr>
      <vt:lpstr>Courier New</vt:lpstr>
      <vt:lpstr>Wingdings</vt:lpstr>
      <vt:lpstr>2_Office Theme</vt:lpstr>
      <vt:lpstr>2_Office Theme</vt:lpstr>
      <vt:lpstr>3_Office Theme</vt:lpstr>
      <vt:lpstr>Technical Session Part 2</vt:lpstr>
      <vt:lpstr>SESSION AGENDA</vt:lpstr>
      <vt:lpstr>To Delete or Not to Delete</vt:lpstr>
      <vt:lpstr>IODS Deletes by TEA</vt:lpstr>
      <vt:lpstr>Update vs. Delete: Staff Examples</vt:lpstr>
      <vt:lpstr>Update vs. Delete: Prior Year Leaver Examples</vt:lpstr>
      <vt:lpstr>Vendor Should Consider Update or Delete</vt:lpstr>
      <vt:lpstr>PEIMS Fall Snapshot Elements</vt:lpstr>
      <vt:lpstr>PEIMS Fall Snapshot Data</vt:lpstr>
      <vt:lpstr>StaffEducationOrganizationEmploymentAssociation</vt:lpstr>
      <vt:lpstr>PayrollExt</vt:lpstr>
      <vt:lpstr>Finance</vt:lpstr>
      <vt:lpstr>PriorYearLeavers</vt:lpstr>
      <vt:lpstr>StaffSectionAssociation</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Ollervidez, Leticia</cp:lastModifiedBy>
  <cp:revision>17</cp:revision>
  <cp:lastPrinted>2025-03-03T17:08:01Z</cp:lastPrinted>
  <dcterms:created xsi:type="dcterms:W3CDTF">2022-11-02T17:57:27Z</dcterms:created>
  <dcterms:modified xsi:type="dcterms:W3CDTF">2025-03-26T19:33:57Z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lpwstr>130900.000000000</vt:lpwstr>
  </property>
  <property fmtid="{D5CDD505-2E9C-101B-9397-08002B2CF9AE}" pid="14" name="MediaServiceImageTags">
    <vt:lpwstr/>
  </property>
</Properties>
</file>