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53"/>
  </p:notesMasterIdLst>
  <p:sldIdLst>
    <p:sldId id="2145706919" r:id="rId5"/>
    <p:sldId id="2145706922" r:id="rId6"/>
    <p:sldId id="2145707061" r:id="rId7"/>
    <p:sldId id="2145707018" r:id="rId8"/>
    <p:sldId id="2145707019" r:id="rId9"/>
    <p:sldId id="2145707063" r:id="rId10"/>
    <p:sldId id="2145707060" r:id="rId11"/>
    <p:sldId id="2145707009" r:id="rId12"/>
    <p:sldId id="2145707015" r:id="rId13"/>
    <p:sldId id="2145707017" r:id="rId14"/>
    <p:sldId id="2145707062" r:id="rId15"/>
    <p:sldId id="2145707030" r:id="rId16"/>
    <p:sldId id="2145707032" r:id="rId17"/>
    <p:sldId id="2145707031" r:id="rId18"/>
    <p:sldId id="2145707064" r:id="rId19"/>
    <p:sldId id="2145707088" r:id="rId20"/>
    <p:sldId id="2145707089" r:id="rId21"/>
    <p:sldId id="2145707090" r:id="rId22"/>
    <p:sldId id="2145707091" r:id="rId23"/>
    <p:sldId id="2145707092" r:id="rId24"/>
    <p:sldId id="2145707094" r:id="rId25"/>
    <p:sldId id="2145707065" r:id="rId26"/>
    <p:sldId id="2145707020" r:id="rId27"/>
    <p:sldId id="2145707021" r:id="rId28"/>
    <p:sldId id="2145707022" r:id="rId29"/>
    <p:sldId id="2145707023" r:id="rId30"/>
    <p:sldId id="2145707024" r:id="rId31"/>
    <p:sldId id="2145707027" r:id="rId32"/>
    <p:sldId id="2145707073" r:id="rId33"/>
    <p:sldId id="2145707075" r:id="rId34"/>
    <p:sldId id="2145707074" r:id="rId35"/>
    <p:sldId id="2145707029" r:id="rId36"/>
    <p:sldId id="2145707076" r:id="rId37"/>
    <p:sldId id="2145707066" r:id="rId38"/>
    <p:sldId id="2145707033" r:id="rId39"/>
    <p:sldId id="2145707034" r:id="rId40"/>
    <p:sldId id="2145707035" r:id="rId41"/>
    <p:sldId id="2145707036" r:id="rId42"/>
    <p:sldId id="2145707037" r:id="rId43"/>
    <p:sldId id="2145707070" r:id="rId44"/>
    <p:sldId id="2145707059" r:id="rId45"/>
    <p:sldId id="2145707043" r:id="rId46"/>
    <p:sldId id="2145707044" r:id="rId47"/>
    <p:sldId id="2145707057" r:id="rId48"/>
    <p:sldId id="2145707058" r:id="rId49"/>
    <p:sldId id="2145707045" r:id="rId50"/>
    <p:sldId id="2145707046" r:id="rId51"/>
    <p:sldId id="2145707014"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A6F014-0ED0-F075-066B-9E6B80F7B81C}" name="Polo, Beth" initials="PB" userId="S::beth.polo@tea.texas.gov::217503ae-afe6-4379-9001-e6919c8c2fa0" providerId="AD"/>
  <p188:author id="{B1191B19-2472-382F-EA3F-CBF579031473}" name="Hanson, Terri" initials="HT" userId="S::Terri.Hanson@tea.texas.gov::a02fd813-d4f3-43fd-83dd-7393041517de" providerId="AD"/>
  <p188:author id="{11347E1E-8906-BEDD-8A47-FB9718A54F28}" name="Stehouwer, Mark" initials="SM" userId="S::mark.stehouwer@tea.texas.gov::588e2f27-43b6-467b-b318-f8c62bd440d0" providerId="AD"/>
  <p188:author id="{C9518D25-69F9-9526-63B2-C15EB6E068CC}" name="Butler, David" initials="BD" userId="S::David.Butler@tea.texas.gov::e5831356-7759-43f3-884a-24eb754c7293" providerId="AD"/>
  <p188:author id="{DC4D774C-9497-7F7F-EF7B-A7BB31449806}" name="Muffoletto, Jamie" initials="MJ" userId="S::Jamie.Muffoletto@tea.texas.gov::daf1e3c6-8137-448a-b141-d23049d419b5" providerId="AD"/>
  <p188:author id="{94E8E657-BE84-5DCD-0B20-67E8B1793911}" name="Johnson, Scott" initials="JS" userId="S::Scott.Johnson@tea.texas.gov::bec97677-f0c6-4bfb-b610-83dc74061801" providerId="AD"/>
  <p188:author id="{04816165-A551-92C0-EA48-4DFCE1FE46A9}" name="Simons, Leanne" initials="SL" userId="S::leanne.simons@tea.texas.gov::f0b41770-584b-4844-b5c5-b29dec998724" providerId="AD"/>
  <p188:author id="{00513F6E-B2A7-8FD4-EB4B-5CAF9057E4FC}" name="Muffoletto, Jamie" initials="MJ" userId="S::jamie.muffoletto@tea.texas.gov::daf1e3c6-8137-448a-b141-d23049d419b5" providerId="AD"/>
  <p188:author id="{0EDAE688-48AF-04B4-4C1B-0C171595B470}" name="Butler, David" initials="BD" userId="S::david.butler@tea.texas.gov::e5831356-7759-43f3-884a-24eb754c7293" providerId="AD"/>
  <p188:author id="{367F61A5-EB99-152E-A406-CA2E32E75E6F}" name="Helms, Jeanine" initials="JH" userId="S::Jeanine.Helms@tea.texas.gov::89688bc7-19a8-4659-8277-c7b73639ff2c" providerId="AD"/>
  <p188:author id="{D640D5B4-7498-496A-9FD6-2B4F363C0616}" name="Pruitt, Donna" initials="PD" userId="S::Donna.Pruitt@tea.texas.gov::f6622e25-b5bf-4a3b-9fc8-ceb0ab749e45" providerId="AD"/>
  <p188:author id="{00FD78C6-F5B4-48DA-D242-CDA18768A854}" name="Johnson, Scott" initials="JS" userId="S::scott.johnson@tea.texas.gov::bec97677-f0c6-4bfb-b610-83dc74061801" providerId="AD"/>
  <p188:author id="{856D94DE-37B1-D641-7707-F050FA0D2B36}" name="Pruitt, Donna" initials="PD" userId="S::donna.pruitt@tea.texas.gov::f6622e25-b5bf-4a3b-9fc8-ceb0ab749e4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Briggs, Connor" initials="BC" lastIdx="2" clrIdx="6">
    <p:extLst>
      <p:ext uri="{19B8F6BF-5375-455C-9EA6-DF929625EA0E}">
        <p15:presenceInfo xmlns:p15="http://schemas.microsoft.com/office/powerpoint/2012/main" userId="S::connor.briggs@tea.texas.gov::885b7513-d3fa-4947-add1-efc2b24f04bd" providerId="AD"/>
      </p:ext>
    </p:extLst>
  </p:cmAuthor>
  <p:cmAuthor id="1" name="Johnson, Scott" initials="JS" lastIdx="19" clrIdx="0">
    <p:extLst>
      <p:ext uri="{19B8F6BF-5375-455C-9EA6-DF929625EA0E}">
        <p15:presenceInfo xmlns:p15="http://schemas.microsoft.com/office/powerpoint/2012/main" userId="S::Scott.Johnson@tea.texas.gov::bec97677-f0c6-4bfb-b610-83dc74061801" providerId="AD"/>
      </p:ext>
    </p:extLst>
  </p:cmAuthor>
  <p:cmAuthor id="8" name="Sharp, Stephanie" initials="SS" lastIdx="8" clrIdx="7">
    <p:extLst>
      <p:ext uri="{19B8F6BF-5375-455C-9EA6-DF929625EA0E}">
        <p15:presenceInfo xmlns:p15="http://schemas.microsoft.com/office/powerpoint/2012/main" userId="S::Stephanie.Sharp@tea.texas.gov::4b7f997e-11e2-446b-b7b6-32dc105769b7" providerId="AD"/>
      </p:ext>
    </p:extLst>
  </p:cmAuthor>
  <p:cmAuthor id="2" name="Linden, Edward" initials="LE" lastIdx="2" clrIdx="1">
    <p:extLst>
      <p:ext uri="{19B8F6BF-5375-455C-9EA6-DF929625EA0E}">
        <p15:presenceInfo xmlns:p15="http://schemas.microsoft.com/office/powerpoint/2012/main" userId="S::Edward.Linden@tea.texas.gov::433a1750-097b-48bf-9475-b5c5f6172203" providerId="AD"/>
      </p:ext>
    </p:extLst>
  </p:cmAuthor>
  <p:cmAuthor id="9" name="Hanson, Terri" initials="HT" lastIdx="2" clrIdx="8">
    <p:extLst>
      <p:ext uri="{19B8F6BF-5375-455C-9EA6-DF929625EA0E}">
        <p15:presenceInfo xmlns:p15="http://schemas.microsoft.com/office/powerpoint/2012/main" userId="S::Terri.Hanson@tea.texas.gov::a02fd813-d4f3-43fd-83dd-7393041517de" providerId="AD"/>
      </p:ext>
    </p:extLst>
  </p:cmAuthor>
  <p:cmAuthor id="3" name="Simons, Leanne" initials="SL" lastIdx="17" clrIdx="2">
    <p:extLst>
      <p:ext uri="{19B8F6BF-5375-455C-9EA6-DF929625EA0E}">
        <p15:presenceInfo xmlns:p15="http://schemas.microsoft.com/office/powerpoint/2012/main" userId="S::leanne.simons@tea.texas.gov::f0b41770-584b-4844-b5c5-b29dec998724" providerId="AD"/>
      </p:ext>
    </p:extLst>
  </p:cmAuthor>
  <p:cmAuthor id="4" name="Jamie Muffoletto" initials="JM" lastIdx="5" clrIdx="3">
    <p:extLst>
      <p:ext uri="{19B8F6BF-5375-455C-9EA6-DF929625EA0E}">
        <p15:presenceInfo xmlns:p15="http://schemas.microsoft.com/office/powerpoint/2012/main" userId="S::Jamie.Muffoletto@tea.texas.gov::daf1e3c6-8137-448a-b141-d23049d419b5" providerId="AD"/>
      </p:ext>
    </p:extLst>
  </p:cmAuthor>
  <p:cmAuthor id="5" name="Connor Briggs" initials="CB" lastIdx="23" clrIdx="4">
    <p:extLst>
      <p:ext uri="{19B8F6BF-5375-455C-9EA6-DF929625EA0E}">
        <p15:presenceInfo xmlns:p15="http://schemas.microsoft.com/office/powerpoint/2012/main" userId="Connor Briggs" providerId="None"/>
      </p:ext>
    </p:extLst>
  </p:cmAuthor>
  <p:cmAuthor id="6" name="Polo, Beth" initials="PB" lastIdx="3" clrIdx="5">
    <p:extLst>
      <p:ext uri="{19B8F6BF-5375-455C-9EA6-DF929625EA0E}">
        <p15:presenceInfo xmlns:p15="http://schemas.microsoft.com/office/powerpoint/2012/main" userId="S::Beth.Polo@tea.texas.gov::217503ae-afe6-4379-9001-e6919c8c2f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F42"/>
    <a:srgbClr val="1482C5"/>
    <a:srgbClr val="F8F4E9"/>
    <a:srgbClr val="0D6CB9"/>
    <a:srgbClr val="69BFD1"/>
    <a:srgbClr val="8B200A"/>
    <a:srgbClr val="CAAC69"/>
    <a:srgbClr val="CDDBF7"/>
    <a:srgbClr val="FFFFFF"/>
    <a:srgbClr val="F486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845E7B-419E-4CB3-BA4E-CF8C5DFFDB15}" v="3" dt="2025-03-07T15:41:24.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04" autoAdjust="0"/>
  </p:normalViewPr>
  <p:slideViewPr>
    <p:cSldViewPr snapToGrid="0">
      <p:cViewPr varScale="1">
        <p:scale>
          <a:sx n="91" d="100"/>
          <a:sy n="91" d="100"/>
        </p:scale>
        <p:origin x="84" y="228"/>
      </p:cViewPr>
      <p:guideLst/>
    </p:cSldViewPr>
  </p:slideViewPr>
  <p:outlineViewPr>
    <p:cViewPr>
      <p:scale>
        <a:sx n="33" d="100"/>
        <a:sy n="33" d="100"/>
      </p:scale>
      <p:origin x="0" y="-19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D5E38-04D7-4CC0-AF82-3E5D8CB519DD}" type="datetimeFigureOut">
              <a:rPr lang="en-US" smtClean="0"/>
              <a:t>3/7/2025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D9ABE-7AB9-4D3A-BEA5-45E799BD6C0E}" type="slidenum">
              <a:rPr lang="en-US" smtClean="0"/>
              <a:t>‹#›</a:t>
            </a:fld>
            <a:endParaRPr lang="en-US"/>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a:t>
            </a:fld>
            <a:endParaRPr lang="en-US"/>
          </a:p>
        </p:txBody>
      </p:sp>
    </p:spTree>
    <p:extLst>
      <p:ext uri="{BB962C8B-B14F-4D97-AF65-F5344CB8AC3E}">
        <p14:creationId xmlns:p14="http://schemas.microsoft.com/office/powerpoint/2010/main" val="1283221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48</a:t>
            </a:fld>
            <a:endParaRPr lang="en-US"/>
          </a:p>
        </p:txBody>
      </p:sp>
    </p:spTree>
    <p:extLst>
      <p:ext uri="{BB962C8B-B14F-4D97-AF65-F5344CB8AC3E}">
        <p14:creationId xmlns:p14="http://schemas.microsoft.com/office/powerpoint/2010/main" val="1946384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a:t>
            </a:fld>
            <a:endParaRPr lang="en-US"/>
          </a:p>
        </p:txBody>
      </p:sp>
    </p:spTree>
    <p:extLst>
      <p:ext uri="{BB962C8B-B14F-4D97-AF65-F5344CB8AC3E}">
        <p14:creationId xmlns:p14="http://schemas.microsoft.com/office/powerpoint/2010/main" val="4118721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945C7-42C1-4B4D-B870-B11CA907E2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636FC0-6957-F4CA-9725-4A00A5DB28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89437F-2A1F-8A71-7649-5282AB4E75B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AD13C25-E46F-4B6E-6458-6701D453445F}"/>
              </a:ext>
            </a:extLst>
          </p:cNvPr>
          <p:cNvSpPr>
            <a:spLocks noGrp="1"/>
          </p:cNvSpPr>
          <p:nvPr>
            <p:ph type="sldNum" sz="quarter" idx="5"/>
          </p:nvPr>
        </p:nvSpPr>
        <p:spPr/>
        <p:txBody>
          <a:bodyPr/>
          <a:lstStyle/>
          <a:p>
            <a:fld id="{9E4D9ABE-7AB9-4D3A-BEA5-45E799BD6C0E}" type="slidenum">
              <a:rPr lang="en-US" smtClean="0"/>
              <a:t>3</a:t>
            </a:fld>
            <a:endParaRPr lang="en-US"/>
          </a:p>
        </p:txBody>
      </p:sp>
    </p:spTree>
    <p:extLst>
      <p:ext uri="{BB962C8B-B14F-4D97-AF65-F5344CB8AC3E}">
        <p14:creationId xmlns:p14="http://schemas.microsoft.com/office/powerpoint/2010/main" val="2348319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B4462-1838-D8A0-117F-A18FB0D162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BD49FE-9FD7-EB3B-D8A1-F5EDEB658A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83FBA1-D873-B59E-B89A-60D72FCD0BA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17DA57-A906-5835-CA24-B007BAEC2F32}"/>
              </a:ext>
            </a:extLst>
          </p:cNvPr>
          <p:cNvSpPr>
            <a:spLocks noGrp="1"/>
          </p:cNvSpPr>
          <p:nvPr>
            <p:ph type="sldNum" sz="quarter" idx="5"/>
          </p:nvPr>
        </p:nvSpPr>
        <p:spPr/>
        <p:txBody>
          <a:bodyPr/>
          <a:lstStyle/>
          <a:p>
            <a:fld id="{9E4D9ABE-7AB9-4D3A-BEA5-45E799BD6C0E}" type="slidenum">
              <a:rPr lang="en-US" smtClean="0"/>
              <a:t>7</a:t>
            </a:fld>
            <a:endParaRPr lang="en-US"/>
          </a:p>
        </p:txBody>
      </p:sp>
    </p:spTree>
    <p:extLst>
      <p:ext uri="{BB962C8B-B14F-4D97-AF65-F5344CB8AC3E}">
        <p14:creationId xmlns:p14="http://schemas.microsoft.com/office/powerpoint/2010/main" val="118820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CA784-02D1-9FBF-0B28-4A3255102E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381383-3766-7BA6-1D67-95AB343818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ACC651-A0BD-6A6E-9A1C-8E9C38CF6B9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60E33E7-FEB6-4F0A-8530-39A7927C7AD2}"/>
              </a:ext>
            </a:extLst>
          </p:cNvPr>
          <p:cNvSpPr>
            <a:spLocks noGrp="1"/>
          </p:cNvSpPr>
          <p:nvPr>
            <p:ph type="sldNum" sz="quarter" idx="5"/>
          </p:nvPr>
        </p:nvSpPr>
        <p:spPr/>
        <p:txBody>
          <a:bodyPr/>
          <a:lstStyle/>
          <a:p>
            <a:fld id="{9E4D9ABE-7AB9-4D3A-BEA5-45E799BD6C0E}" type="slidenum">
              <a:rPr lang="en-US" smtClean="0"/>
              <a:t>11</a:t>
            </a:fld>
            <a:endParaRPr lang="en-US"/>
          </a:p>
        </p:txBody>
      </p:sp>
    </p:spTree>
    <p:extLst>
      <p:ext uri="{BB962C8B-B14F-4D97-AF65-F5344CB8AC3E}">
        <p14:creationId xmlns:p14="http://schemas.microsoft.com/office/powerpoint/2010/main" val="4060402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5306D-7F94-AA3F-B03D-E13E1309E9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C50CC7-BAD2-E108-DCAB-60F602712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AE7196-67DB-BA2B-8675-BB7BCC9838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F4674C-2336-96C8-3CDB-9FBB90D602B0}"/>
              </a:ext>
            </a:extLst>
          </p:cNvPr>
          <p:cNvSpPr>
            <a:spLocks noGrp="1"/>
          </p:cNvSpPr>
          <p:nvPr>
            <p:ph type="sldNum" sz="quarter" idx="5"/>
          </p:nvPr>
        </p:nvSpPr>
        <p:spPr/>
        <p:txBody>
          <a:bodyPr/>
          <a:lstStyle/>
          <a:p>
            <a:fld id="{9E4D9ABE-7AB9-4D3A-BEA5-45E799BD6C0E}" type="slidenum">
              <a:rPr lang="en-US" smtClean="0"/>
              <a:t>17</a:t>
            </a:fld>
            <a:endParaRPr lang="en-US"/>
          </a:p>
        </p:txBody>
      </p:sp>
    </p:spTree>
    <p:extLst>
      <p:ext uri="{BB962C8B-B14F-4D97-AF65-F5344CB8AC3E}">
        <p14:creationId xmlns:p14="http://schemas.microsoft.com/office/powerpoint/2010/main" val="2149349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F1DA6-3539-C0B4-C17F-E491EE3CC5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7834D7-50D2-CF48-F9FB-763FDFEA3E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94F30-1567-920B-61EB-1044238CA1D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C7B9F3E-2578-CDE4-38B8-E24F36072C4B}"/>
              </a:ext>
            </a:extLst>
          </p:cNvPr>
          <p:cNvSpPr>
            <a:spLocks noGrp="1"/>
          </p:cNvSpPr>
          <p:nvPr>
            <p:ph type="sldNum" sz="quarter" idx="5"/>
          </p:nvPr>
        </p:nvSpPr>
        <p:spPr/>
        <p:txBody>
          <a:bodyPr/>
          <a:lstStyle/>
          <a:p>
            <a:fld id="{9E4D9ABE-7AB9-4D3A-BEA5-45E799BD6C0E}" type="slidenum">
              <a:rPr lang="en-US" smtClean="0"/>
              <a:t>22</a:t>
            </a:fld>
            <a:endParaRPr lang="en-US"/>
          </a:p>
        </p:txBody>
      </p:sp>
    </p:spTree>
    <p:extLst>
      <p:ext uri="{BB962C8B-B14F-4D97-AF65-F5344CB8AC3E}">
        <p14:creationId xmlns:p14="http://schemas.microsoft.com/office/powerpoint/2010/main" val="768331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41CD7-1C6C-3E95-87CB-597F69E41C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0A8350-20D9-0336-1B85-448DFB5D88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5552B8-0E9B-76D4-2B07-899656C6466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DF4A732-0BC4-0AE8-C6DE-6338A8C6A5DF}"/>
              </a:ext>
            </a:extLst>
          </p:cNvPr>
          <p:cNvSpPr>
            <a:spLocks noGrp="1"/>
          </p:cNvSpPr>
          <p:nvPr>
            <p:ph type="sldNum" sz="quarter" idx="5"/>
          </p:nvPr>
        </p:nvSpPr>
        <p:spPr/>
        <p:txBody>
          <a:bodyPr/>
          <a:lstStyle/>
          <a:p>
            <a:fld id="{9E4D9ABE-7AB9-4D3A-BEA5-45E799BD6C0E}" type="slidenum">
              <a:rPr lang="en-US" smtClean="0"/>
              <a:t>34</a:t>
            </a:fld>
            <a:endParaRPr lang="en-US"/>
          </a:p>
        </p:txBody>
      </p:sp>
    </p:spTree>
    <p:extLst>
      <p:ext uri="{BB962C8B-B14F-4D97-AF65-F5344CB8AC3E}">
        <p14:creationId xmlns:p14="http://schemas.microsoft.com/office/powerpoint/2010/main" val="2830787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9B08E-42B8-127B-6949-3FDB44068A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F6727C-059E-5064-2E68-7496C0E8B3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4F9BE1-3EEC-CE18-4658-FD559EF4A80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0B0B7C4-2F3B-9590-7C2C-F1B4D9C37CDD}"/>
              </a:ext>
            </a:extLst>
          </p:cNvPr>
          <p:cNvSpPr>
            <a:spLocks noGrp="1"/>
          </p:cNvSpPr>
          <p:nvPr>
            <p:ph type="sldNum" sz="quarter" idx="5"/>
          </p:nvPr>
        </p:nvSpPr>
        <p:spPr/>
        <p:txBody>
          <a:bodyPr/>
          <a:lstStyle/>
          <a:p>
            <a:fld id="{9E4D9ABE-7AB9-4D3A-BEA5-45E799BD6C0E}" type="slidenum">
              <a:rPr lang="en-US" smtClean="0"/>
              <a:t>41</a:t>
            </a:fld>
            <a:endParaRPr lang="en-US"/>
          </a:p>
        </p:txBody>
      </p:sp>
    </p:spTree>
    <p:extLst>
      <p:ext uri="{BB962C8B-B14F-4D97-AF65-F5344CB8AC3E}">
        <p14:creationId xmlns:p14="http://schemas.microsoft.com/office/powerpoint/2010/main" val="36129362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3/7/2025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3/7/2025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3/7/2025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3/7/2025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3/7/2025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3/7/2025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3/7/2025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3/7/2025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3/7/2025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3/7/2025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3/7/2025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3/7/2025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3/7/2025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3/7/2025</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3/7/2025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3/7/2025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3/7/2025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3/7/2025</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3/7/2025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3/7/2025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3/7/2025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3/7/2025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3317987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3/7/2025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3/7/2025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43" r:id="rId1"/>
    <p:sldLayoutId id="2147483721" r:id="rId2"/>
    <p:sldLayoutId id="2147483742" r:id="rId3"/>
    <p:sldLayoutId id="2147483748" r:id="rId4"/>
    <p:sldLayoutId id="2147483746" r:id="rId5"/>
    <p:sldLayoutId id="2147483747" r:id="rId6"/>
    <p:sldLayoutId id="2147483744" r:id="rId7"/>
    <p:sldLayoutId id="2147483745" r:id="rId8"/>
    <p:sldLayoutId id="2147483725" r:id="rId9"/>
    <p:sldLayoutId id="2147483756" r:id="rId10"/>
    <p:sldLayoutId id="2147483749" r:id="rId11"/>
    <p:sldLayoutId id="2147483750" r:id="rId12"/>
    <p:sldLayoutId id="2147483751" r:id="rId13"/>
    <p:sldLayoutId id="2147483753" r:id="rId14"/>
    <p:sldLayoutId id="2147483752" r:id="rId15"/>
    <p:sldLayoutId id="2147483720" r:id="rId16"/>
    <p:sldLayoutId id="2147483754" r:id="rId17"/>
    <p:sldLayoutId id="2147483757" r:id="rId18"/>
    <p:sldLayoutId id="2147483758"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55" r:id="rId29"/>
    <p:sldLayoutId id="2147483771" r:id="rId30"/>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A8D557E-B87E-5812-3C09-A5C15ABE98A7}"/>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4800" b="1" kern="1200" dirty="0">
                <a:latin typeface="+mn-lt"/>
                <a:ea typeface="+mj-ea"/>
                <a:cs typeface="+mj-cs"/>
              </a:rPr>
              <a:t>TITLE</a:t>
            </a:r>
            <a:r>
              <a:rPr lang="en-US" sz="4800" b="1" kern="1200" baseline="0" dirty="0">
                <a:latin typeface="+mn-lt"/>
                <a:ea typeface="+mj-ea"/>
                <a:cs typeface="+mj-cs"/>
              </a:rPr>
              <a:t> SLIDE: Data Standards Changes</a:t>
            </a:r>
            <a:endParaRPr lang="en-US" sz="4800" b="1" kern="1200" dirty="0">
              <a:latin typeface="+mn-lt"/>
              <a:ea typeface="+mj-ea"/>
              <a:cs typeface="+mj-cs"/>
            </a:endParaRPr>
          </a:p>
        </p:txBody>
      </p:sp>
      <p:sp>
        <p:nvSpPr>
          <p:cNvPr id="12" name="Rectangle 11">
            <a:extLst>
              <a:ext uri="{FF2B5EF4-FFF2-40B4-BE49-F238E27FC236}">
                <a16:creationId xmlns:a16="http://schemas.microsoft.com/office/drawing/2014/main" id="{ECA94F1D-B058-B160-7052-5BCED1320363}"/>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&lt;NAME OF COMPONENT&gt;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Cherry branches with spring blossoms">
            <a:extLst>
              <a:ext uri="{FF2B5EF4-FFF2-40B4-BE49-F238E27FC236}">
                <a16:creationId xmlns:a16="http://schemas.microsoft.com/office/drawing/2014/main" id="{3FA3FEEE-6FB4-6546-6580-17D5B5795B9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15607" b="15607"/>
          <a:stretch/>
        </p:blipFill>
        <p:spPr>
          <a:xfrm>
            <a:off x="20" y="1268412"/>
            <a:ext cx="12191980" cy="5589588"/>
          </a:xfrm>
          <a:prstGeom prst="rect">
            <a:avLst/>
          </a:prstGeom>
          <a:noFill/>
        </p:spPr>
      </p:pic>
      <p:sp>
        <p:nvSpPr>
          <p:cNvPr id="2" name="Rectangle 1">
            <a:extLst>
              <a:ext uri="{FF2B5EF4-FFF2-40B4-BE49-F238E27FC236}">
                <a16:creationId xmlns:a16="http://schemas.microsoft.com/office/drawing/2014/main" id="{706BFEA3-6E1C-0575-2555-6A3A02598119}"/>
              </a:ext>
            </a:extLst>
          </p:cNvPr>
          <p:cNvSpPr/>
          <p:nvPr/>
        </p:nvSpPr>
        <p:spPr>
          <a:xfrm>
            <a:off x="0" y="2572107"/>
            <a:ext cx="12192000" cy="216877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dirty="0">
                <a:solidFill>
                  <a:srgbClr val="1482C5"/>
                </a:solidFill>
                <a:latin typeface="Aptos" panose="020B0004020202020204" pitchFamily="34" charset="0"/>
                <a:cs typeface="Calibri"/>
                <a:sym typeface="+mj-lt"/>
              </a:rPr>
              <a:t>2025-2026 DATA STANDARDS CHANGES</a:t>
            </a:r>
            <a:br>
              <a:rPr lang="en-US" sz="4000" dirty="0">
                <a:solidFill>
                  <a:srgbClr val="1482C5"/>
                </a:solidFill>
                <a:latin typeface="Aptos" panose="020B0004020202020204" pitchFamily="34" charset="0"/>
                <a:cs typeface="Calibri"/>
                <a:sym typeface="+mj-lt"/>
              </a:rPr>
            </a:br>
            <a:r>
              <a:rPr lang="en-US" sz="2400" b="1" dirty="0">
                <a:solidFill>
                  <a:srgbClr val="1482C5"/>
                </a:solidFill>
                <a:latin typeface="Aptos" panose="020B0004020202020204" pitchFamily="34" charset="0"/>
              </a:rPr>
              <a:t>April 1, 2025</a:t>
            </a:r>
            <a:endParaRPr kumimoji="0" lang="en-US" sz="2000" b="1" i="0" u="none" strike="noStrike" kern="1200" cap="none" spc="0" normalizeH="0" baseline="0" noProof="0" dirty="0">
              <a:ln>
                <a:noFill/>
              </a:ln>
              <a:solidFill>
                <a:srgbClr val="1482C5"/>
              </a:solidFill>
              <a:effectLst/>
              <a:uLnTx/>
              <a:uFillTx/>
              <a:latin typeface="Aptos" panose="020B0004020202020204" pitchFamily="34" charset="0"/>
            </a:endParaRPr>
          </a:p>
        </p:txBody>
      </p:sp>
    </p:spTree>
    <p:extLst>
      <p:ext uri="{BB962C8B-B14F-4D97-AF65-F5344CB8AC3E}">
        <p14:creationId xmlns:p14="http://schemas.microsoft.com/office/powerpoint/2010/main" val="3036487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F78FD-EA81-B419-3B00-05F503980EE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1EB83B5-7655-7615-7C27-76D327739239}"/>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ATC Data Validations</a:t>
            </a:r>
            <a:endParaRPr lang="en-US"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E134201E-2FA5-3C81-5D8C-E0586A10E57B}"/>
              </a:ext>
            </a:extLst>
          </p:cNvPr>
          <p:cNvSpPr txBox="1">
            <a:spLocks/>
          </p:cNvSpPr>
          <p:nvPr/>
        </p:nvSpPr>
        <p:spPr>
          <a:xfrm>
            <a:off x="535170" y="1142839"/>
            <a:ext cx="11275829" cy="666911"/>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47F42"/>
              </a:buClr>
              <a:buNone/>
            </a:pPr>
            <a:r>
              <a:rPr lang="en-US" dirty="0">
                <a:solidFill>
                  <a:srgbClr val="1482C5"/>
                </a:solidFill>
                <a:latin typeface="Aptos" panose="020B0004020202020204" pitchFamily="34" charset="0"/>
              </a:rPr>
              <a:t>The following data validations will be </a:t>
            </a:r>
            <a:r>
              <a:rPr lang="en-US" b="1" dirty="0">
                <a:solidFill>
                  <a:srgbClr val="F47F42"/>
                </a:solidFill>
                <a:latin typeface="Aptos" panose="020B0004020202020204" pitchFamily="34" charset="0"/>
              </a:rPr>
              <a:t>removed</a:t>
            </a:r>
            <a:r>
              <a:rPr lang="en-US" dirty="0">
                <a:solidFill>
                  <a:srgbClr val="1482C5"/>
                </a:solidFill>
                <a:latin typeface="Aptos" panose="020B0004020202020204" pitchFamily="34" charset="0"/>
              </a:rPr>
              <a:t> from the </a:t>
            </a:r>
            <a:r>
              <a:rPr lang="en-US" dirty="0">
                <a:solidFill>
                  <a:srgbClr val="F47F42"/>
                </a:solidFill>
                <a:latin typeface="Aptos" panose="020B0004020202020204" pitchFamily="34" charset="0"/>
              </a:rPr>
              <a:t>PEIMS Summer </a:t>
            </a:r>
            <a:r>
              <a:rPr lang="en-US" dirty="0">
                <a:solidFill>
                  <a:srgbClr val="1482C5"/>
                </a:solidFill>
                <a:latin typeface="Aptos" panose="020B0004020202020204" pitchFamily="34" charset="0"/>
              </a:rPr>
              <a:t>and </a:t>
            </a:r>
            <a:r>
              <a:rPr lang="en-US" dirty="0">
                <a:solidFill>
                  <a:srgbClr val="F47F42"/>
                </a:solidFill>
                <a:latin typeface="Aptos" panose="020B0004020202020204" pitchFamily="34" charset="0"/>
              </a:rPr>
              <a:t>Extended Year Submissions</a:t>
            </a:r>
            <a:r>
              <a:rPr lang="en-US" dirty="0">
                <a:solidFill>
                  <a:srgbClr val="1482C5"/>
                </a:solidFill>
                <a:latin typeface="Aptos" panose="020B0004020202020204" pitchFamily="34" charset="0"/>
              </a:rPr>
              <a:t>:</a:t>
            </a:r>
          </a:p>
          <a:p>
            <a:pPr marL="0" indent="0">
              <a:buFont typeface="Wingdings" panose="05000000000000000000" pitchFamily="2" charset="2"/>
              <a:buNone/>
            </a:pPr>
            <a:endParaRPr lang="en-US" dirty="0">
              <a:solidFill>
                <a:srgbClr val="0D6CB9"/>
              </a:solidFill>
              <a:latin typeface="Aptos" panose="020B0004020202020204" pitchFamily="34" charset="0"/>
            </a:endParaRPr>
          </a:p>
          <a:p>
            <a:pPr marL="0" indent="0">
              <a:buFont typeface="Wingdings" panose="05000000000000000000" pitchFamily="2" charset="2"/>
              <a:buNone/>
            </a:pPr>
            <a:endParaRPr lang="en-US" dirty="0">
              <a:solidFill>
                <a:srgbClr val="0D6CB9"/>
              </a:solidFill>
              <a:latin typeface="Aptos" panose="020B0004020202020204" pitchFamily="34" charset="0"/>
            </a:endParaRPr>
          </a:p>
        </p:txBody>
      </p:sp>
      <p:pic>
        <p:nvPicPr>
          <p:cNvPr id="6" name="Picture 5" descr="Data validation 43415-0034">
            <a:extLst>
              <a:ext uri="{FF2B5EF4-FFF2-40B4-BE49-F238E27FC236}">
                <a16:creationId xmlns:a16="http://schemas.microsoft.com/office/drawing/2014/main" id="{876F85D1-57F9-96DA-9C3F-B09778354A2C}"/>
              </a:ext>
            </a:extLst>
          </p:cNvPr>
          <p:cNvPicPr>
            <a:picLocks noChangeAspect="1"/>
          </p:cNvPicPr>
          <p:nvPr/>
        </p:nvPicPr>
        <p:blipFill>
          <a:blip r:embed="rId2"/>
          <a:stretch>
            <a:fillRect/>
          </a:stretch>
        </p:blipFill>
        <p:spPr>
          <a:xfrm>
            <a:off x="535170" y="2387836"/>
            <a:ext cx="11132664" cy="960106"/>
          </a:xfrm>
          <a:prstGeom prst="rect">
            <a:avLst/>
          </a:prstGeom>
        </p:spPr>
      </p:pic>
      <p:pic>
        <p:nvPicPr>
          <p:cNvPr id="8" name="Picture 7" descr="Data Validation43415-0035">
            <a:extLst>
              <a:ext uri="{FF2B5EF4-FFF2-40B4-BE49-F238E27FC236}">
                <a16:creationId xmlns:a16="http://schemas.microsoft.com/office/drawing/2014/main" id="{C0524E47-E658-ED0B-6076-3B2AA843AA01}"/>
              </a:ext>
            </a:extLst>
          </p:cNvPr>
          <p:cNvPicPr>
            <a:picLocks noChangeAspect="1"/>
          </p:cNvPicPr>
          <p:nvPr/>
        </p:nvPicPr>
        <p:blipFill>
          <a:blip r:embed="rId3"/>
          <a:stretch>
            <a:fillRect/>
          </a:stretch>
        </p:blipFill>
        <p:spPr>
          <a:xfrm>
            <a:off x="535170" y="4159793"/>
            <a:ext cx="11137392" cy="961171"/>
          </a:xfrm>
          <a:prstGeom prst="rect">
            <a:avLst/>
          </a:prstGeom>
        </p:spPr>
      </p:pic>
      <p:sp>
        <p:nvSpPr>
          <p:cNvPr id="4" name="Slide Number Placeholder 3">
            <a:extLst>
              <a:ext uri="{FF2B5EF4-FFF2-40B4-BE49-F238E27FC236}">
                <a16:creationId xmlns:a16="http://schemas.microsoft.com/office/drawing/2014/main" id="{03657177-FF05-83D5-F05B-8EDC7E6DDBAB}"/>
              </a:ext>
            </a:extLst>
          </p:cNvPr>
          <p:cNvSpPr>
            <a:spLocks noGrp="1"/>
          </p:cNvSpPr>
          <p:nvPr>
            <p:ph type="sldNum" sz="quarter" idx="4"/>
          </p:nvPr>
        </p:nvSpPr>
        <p:spPr/>
        <p:txBody>
          <a:bodyPr/>
          <a:lstStyle/>
          <a:p>
            <a:fld id="{69C126A4-BD19-47E2-8A0E-0DE1B9D8C925}" type="slidenum">
              <a:rPr lang="en-US" smtClean="0"/>
              <a:pPr/>
              <a:t>10</a:t>
            </a:fld>
            <a:endParaRPr lang="en-US"/>
          </a:p>
        </p:txBody>
      </p:sp>
    </p:spTree>
    <p:extLst>
      <p:ext uri="{BB962C8B-B14F-4D97-AF65-F5344CB8AC3E}">
        <p14:creationId xmlns:p14="http://schemas.microsoft.com/office/powerpoint/2010/main" val="999681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7011C-4CED-1511-C57E-911D2D7B9C8D}"/>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5EFDA99B-E648-05A2-20C9-36E18E4CCA2F}"/>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4800" b="1" kern="1200">
                <a:latin typeface="+mn-lt"/>
                <a:ea typeface="+mj-ea"/>
                <a:cs typeface="+mj-cs"/>
              </a:rPr>
              <a:t>TITLE</a:t>
            </a:r>
            <a:r>
              <a:rPr lang="en-US" sz="4800" b="1" kern="1200" baseline="0">
                <a:latin typeface="+mn-lt"/>
                <a:ea typeface="+mj-ea"/>
                <a:cs typeface="+mj-cs"/>
              </a:rPr>
              <a:t> SLIDE: </a:t>
            </a:r>
            <a:r>
              <a:rPr lang="en-US" sz="4800" b="1" kern="1200" baseline="0" err="1">
                <a:latin typeface="+mn-lt"/>
                <a:ea typeface="+mj-ea"/>
                <a:cs typeface="+mj-cs"/>
              </a:rPr>
              <a:t>OnRamps</a:t>
            </a:r>
            <a:r>
              <a:rPr lang="en-US" sz="4800" b="1" kern="1200" baseline="0">
                <a:latin typeface="+mn-lt"/>
                <a:ea typeface="+mj-ea"/>
                <a:cs typeface="+mj-cs"/>
              </a:rPr>
              <a:t> Dual Enrollment Indicator</a:t>
            </a:r>
            <a:endParaRPr lang="en-US" sz="4800" b="1" kern="1200">
              <a:latin typeface="+mn-lt"/>
              <a:ea typeface="+mj-ea"/>
              <a:cs typeface="+mj-cs"/>
            </a:endParaRPr>
          </a:p>
        </p:txBody>
      </p:sp>
      <p:sp>
        <p:nvSpPr>
          <p:cNvPr id="12" name="Rectangle 11">
            <a:extLst>
              <a:ext uri="{FF2B5EF4-FFF2-40B4-BE49-F238E27FC236}">
                <a16:creationId xmlns:a16="http://schemas.microsoft.com/office/drawing/2014/main" id="{D94CFAB8-58C3-C98F-40B2-5547A4E933C7}"/>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Pastel colored cherry blossoms">
            <a:extLst>
              <a:ext uri="{FF2B5EF4-FFF2-40B4-BE49-F238E27FC236}">
                <a16:creationId xmlns:a16="http://schemas.microsoft.com/office/drawing/2014/main" id="{7B168FAD-036B-AE97-0B08-1CBA4044F2F0}"/>
              </a:ext>
            </a:extLst>
          </p:cNvPr>
          <p:cNvPicPr>
            <a:picLocks noChangeAspect="1"/>
          </p:cNvPicPr>
          <p:nvPr/>
        </p:nvPicPr>
        <p:blipFill>
          <a:blip r:embed="rId3">
            <a:extLst>
              <a:ext uri="{28A0092B-C50C-407E-A947-70E740481C1C}">
                <a14:useLocalDpi xmlns:a14="http://schemas.microsoft.com/office/drawing/2010/main" val="0"/>
              </a:ext>
            </a:extLst>
          </a:blip>
          <a:srcRect t="15607" b="15607"/>
          <a:stretch/>
        </p:blipFill>
        <p:spPr>
          <a:xfrm>
            <a:off x="0" y="1232123"/>
            <a:ext cx="12191980" cy="5589588"/>
          </a:xfrm>
          <a:prstGeom prst="rect">
            <a:avLst/>
          </a:prstGeom>
          <a:noFill/>
        </p:spPr>
      </p:pic>
      <p:sp>
        <p:nvSpPr>
          <p:cNvPr id="3" name="TextBox 2">
            <a:extLst>
              <a:ext uri="{FF2B5EF4-FFF2-40B4-BE49-F238E27FC236}">
                <a16:creationId xmlns:a16="http://schemas.microsoft.com/office/drawing/2014/main" id="{DE172E24-F8B2-4D67-C6E6-050DE73DA3FD}"/>
              </a:ext>
            </a:extLst>
          </p:cNvPr>
          <p:cNvSpPr txBox="1"/>
          <p:nvPr/>
        </p:nvSpPr>
        <p:spPr>
          <a:xfrm>
            <a:off x="1369818" y="2542904"/>
            <a:ext cx="9452344" cy="1938992"/>
          </a:xfrm>
          <a:prstGeom prst="rect">
            <a:avLst/>
          </a:prstGeom>
          <a:noFill/>
        </p:spPr>
        <p:txBody>
          <a:bodyPr wrap="square" rtlCol="0">
            <a:spAutoFit/>
          </a:bodyPr>
          <a:lstStyle/>
          <a:p>
            <a:pPr algn="ctr"/>
            <a:r>
              <a:rPr lang="en-US" sz="6000" b="1" err="1">
                <a:solidFill>
                  <a:srgbClr val="F8F4E9"/>
                </a:solidFill>
                <a:latin typeface="Aptos" panose="020B0004020202020204" pitchFamily="34" charset="0"/>
              </a:rPr>
              <a:t>OnRamps</a:t>
            </a:r>
            <a:r>
              <a:rPr lang="en-US" sz="6000" b="1">
                <a:solidFill>
                  <a:srgbClr val="F8F4E9"/>
                </a:solidFill>
                <a:latin typeface="Aptos" panose="020B0004020202020204" pitchFamily="34" charset="0"/>
              </a:rPr>
              <a:t> Dual Enrollment Indicator</a:t>
            </a:r>
          </a:p>
        </p:txBody>
      </p:sp>
      <p:sp>
        <p:nvSpPr>
          <p:cNvPr id="4" name="Slide Number Placeholder 3">
            <a:extLst>
              <a:ext uri="{FF2B5EF4-FFF2-40B4-BE49-F238E27FC236}">
                <a16:creationId xmlns:a16="http://schemas.microsoft.com/office/drawing/2014/main" id="{BB0A77AE-3A6D-CC7C-B27A-4371624976DC}"/>
              </a:ext>
            </a:extLst>
          </p:cNvPr>
          <p:cNvSpPr>
            <a:spLocks noGrp="1"/>
          </p:cNvSpPr>
          <p:nvPr>
            <p:ph type="sldNum" sz="quarter" idx="12"/>
          </p:nvPr>
        </p:nvSpPr>
        <p:spPr>
          <a:xfrm>
            <a:off x="9296400" y="6456586"/>
            <a:ext cx="2743200" cy="365125"/>
          </a:xfrm>
        </p:spPr>
        <p:txBody>
          <a:bodyPr/>
          <a:lstStyle/>
          <a:p>
            <a:fld id="{0088AB57-2DBE-44A3-AE96-942C49E954BF}" type="slidenum">
              <a:rPr lang="en-US" smtClean="0"/>
              <a:t>11</a:t>
            </a:fld>
            <a:endParaRPr lang="en-US"/>
          </a:p>
        </p:txBody>
      </p:sp>
    </p:spTree>
    <p:extLst>
      <p:ext uri="{BB962C8B-B14F-4D97-AF65-F5344CB8AC3E}">
        <p14:creationId xmlns:p14="http://schemas.microsoft.com/office/powerpoint/2010/main" val="1250037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B1348-F431-486A-22E9-0F4B49F6DBA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1C7B49E-C531-6E35-0F07-F98AD3D3AD91}"/>
              </a:ext>
            </a:extLst>
          </p:cNvPr>
          <p:cNvSpPr>
            <a:spLocks noGrp="1"/>
          </p:cNvSpPr>
          <p:nvPr>
            <p:ph type="title"/>
          </p:nvPr>
        </p:nvSpPr>
        <p:spPr>
          <a:xfrm>
            <a:off x="535171" y="141941"/>
            <a:ext cx="11121657" cy="751350"/>
          </a:xfrm>
        </p:spPr>
        <p:txBody>
          <a:bodyPr>
            <a:normAutofit/>
          </a:bodyPr>
          <a:lstStyle/>
          <a:p>
            <a:r>
              <a:rPr lang="en-US" b="1" err="1">
                <a:solidFill>
                  <a:srgbClr val="1482C5"/>
                </a:solidFill>
                <a:latin typeface="Aptos" panose="020B0004020202020204" pitchFamily="34" charset="0"/>
                <a:cs typeface="Calibri"/>
              </a:rPr>
              <a:t>OnRamps</a:t>
            </a:r>
            <a:r>
              <a:rPr lang="en-US" b="1">
                <a:solidFill>
                  <a:srgbClr val="1482C5"/>
                </a:solidFill>
                <a:latin typeface="Aptos" panose="020B0004020202020204" pitchFamily="34" charset="0"/>
                <a:cs typeface="Calibri"/>
              </a:rPr>
              <a:t> Dual Enrollment Background</a:t>
            </a:r>
            <a:endParaRPr lang="en-US"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A35A1839-122C-341A-5226-D402E0494C5E}"/>
              </a:ext>
            </a:extLst>
          </p:cNvPr>
          <p:cNvSpPr txBox="1">
            <a:spLocks/>
          </p:cNvSpPr>
          <p:nvPr/>
        </p:nvSpPr>
        <p:spPr>
          <a:xfrm>
            <a:off x="535170" y="1142839"/>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dirty="0">
                <a:solidFill>
                  <a:srgbClr val="1482C5"/>
                </a:solidFill>
                <a:latin typeface="Aptos" panose="020B0004020202020204" pitchFamily="34" charset="0"/>
              </a:rPr>
              <a:t>The TEA Performance Reporting Division receives student-level information about </a:t>
            </a:r>
            <a:r>
              <a:rPr lang="en-US" dirty="0" err="1">
                <a:solidFill>
                  <a:srgbClr val="F47F42"/>
                </a:solidFill>
                <a:latin typeface="Aptos" panose="020B0004020202020204" pitchFamily="34" charset="0"/>
              </a:rPr>
              <a:t>OnRamps</a:t>
            </a:r>
            <a:r>
              <a:rPr lang="en-US" dirty="0">
                <a:solidFill>
                  <a:srgbClr val="F47F42"/>
                </a:solidFill>
                <a:latin typeface="Aptos" panose="020B0004020202020204" pitchFamily="34" charset="0"/>
              </a:rPr>
              <a:t> college course completion</a:t>
            </a:r>
            <a:r>
              <a:rPr lang="en-US" dirty="0">
                <a:solidFill>
                  <a:srgbClr val="1482C5"/>
                </a:solidFill>
                <a:latin typeface="Aptos" panose="020B0004020202020204" pitchFamily="34" charset="0"/>
              </a:rPr>
              <a:t>, course credit, and credit hours directly from the University of Texas at Austin. TEA cannot determine the secondary course credit given to a student by the local education agency (LEA). </a:t>
            </a:r>
          </a:p>
          <a:p>
            <a:pPr>
              <a:buClr>
                <a:srgbClr val="F47F42"/>
              </a:buClr>
            </a:pPr>
            <a:r>
              <a:rPr lang="en-US" dirty="0">
                <a:solidFill>
                  <a:srgbClr val="1482C5"/>
                </a:solidFill>
                <a:latin typeface="Aptos" panose="020B0004020202020204" pitchFamily="34" charset="0"/>
              </a:rPr>
              <a:t>One new data element, </a:t>
            </a:r>
            <a:r>
              <a:rPr lang="en-US" dirty="0" err="1">
                <a:solidFill>
                  <a:srgbClr val="F47F42"/>
                </a:solidFill>
                <a:latin typeface="Aptos" panose="020B0004020202020204" pitchFamily="34" charset="0"/>
              </a:rPr>
              <a:t>OnRampsDualEnrollmentIndicator</a:t>
            </a:r>
            <a:r>
              <a:rPr lang="en-US" dirty="0">
                <a:solidFill>
                  <a:srgbClr val="F47F42"/>
                </a:solidFill>
                <a:latin typeface="Aptos" panose="020B0004020202020204" pitchFamily="34" charset="0"/>
              </a:rPr>
              <a:t> </a:t>
            </a:r>
            <a:r>
              <a:rPr lang="en-US" dirty="0">
                <a:solidFill>
                  <a:srgbClr val="1482C5"/>
                </a:solidFill>
                <a:latin typeface="Aptos" panose="020B0004020202020204" pitchFamily="34" charset="0"/>
              </a:rPr>
              <a:t>(E3120), will be added to the </a:t>
            </a:r>
            <a:r>
              <a:rPr lang="en-US" dirty="0">
                <a:solidFill>
                  <a:srgbClr val="F47F42"/>
                </a:solidFill>
                <a:latin typeface="Aptos" panose="020B0004020202020204" pitchFamily="34" charset="0"/>
              </a:rPr>
              <a:t>CourseTranscript </a:t>
            </a:r>
            <a:r>
              <a:rPr lang="en-US" dirty="0">
                <a:solidFill>
                  <a:srgbClr val="1482C5"/>
                </a:solidFill>
                <a:latin typeface="Aptos" panose="020B0004020202020204" pitchFamily="34" charset="0"/>
              </a:rPr>
              <a:t>Entity and collected in the </a:t>
            </a:r>
            <a:r>
              <a:rPr lang="en-US" dirty="0">
                <a:solidFill>
                  <a:srgbClr val="F47F42"/>
                </a:solidFill>
                <a:latin typeface="Aptos" panose="020B0004020202020204" pitchFamily="34" charset="0"/>
              </a:rPr>
              <a:t>PEIMS Summer </a:t>
            </a:r>
            <a:r>
              <a:rPr lang="en-US" dirty="0">
                <a:solidFill>
                  <a:srgbClr val="1482C5"/>
                </a:solidFill>
                <a:latin typeface="Aptos" panose="020B0004020202020204" pitchFamily="34" charset="0"/>
              </a:rPr>
              <a:t>and </a:t>
            </a:r>
            <a:r>
              <a:rPr lang="en-US" dirty="0">
                <a:solidFill>
                  <a:srgbClr val="F47F42"/>
                </a:solidFill>
                <a:latin typeface="Aptos" panose="020B0004020202020204" pitchFamily="34" charset="0"/>
              </a:rPr>
              <a:t>Extended Year Submissions </a:t>
            </a:r>
            <a:r>
              <a:rPr lang="en-US" dirty="0">
                <a:solidFill>
                  <a:srgbClr val="1482C5"/>
                </a:solidFill>
                <a:latin typeface="Aptos" panose="020B0004020202020204" pitchFamily="34" charset="0"/>
              </a:rPr>
              <a:t>for TEA to determine which secondary courses align with specific </a:t>
            </a:r>
            <a:r>
              <a:rPr lang="en-US" dirty="0" err="1">
                <a:solidFill>
                  <a:srgbClr val="1482C5"/>
                </a:solidFill>
                <a:latin typeface="Aptos" panose="020B0004020202020204" pitchFamily="34" charset="0"/>
              </a:rPr>
              <a:t>OnRamps</a:t>
            </a:r>
            <a:r>
              <a:rPr lang="en-US" dirty="0">
                <a:solidFill>
                  <a:srgbClr val="1482C5"/>
                </a:solidFill>
                <a:latin typeface="Aptos" panose="020B0004020202020204" pitchFamily="34" charset="0"/>
              </a:rPr>
              <a:t> courses.</a:t>
            </a:r>
          </a:p>
          <a:p>
            <a:pPr marL="0" indent="0">
              <a:buFont typeface="Wingdings" panose="05000000000000000000" pitchFamily="2" charset="2"/>
              <a:buNone/>
            </a:pPr>
            <a:endParaRPr lang="en-US" dirty="0">
              <a:solidFill>
                <a:srgbClr val="1482C5"/>
              </a:solidFill>
              <a:latin typeface="Aptos" panose="020B0004020202020204" pitchFamily="34" charset="0"/>
            </a:endParaRPr>
          </a:p>
          <a:p>
            <a:pPr marL="0" indent="0">
              <a:buFont typeface="Wingdings" panose="05000000000000000000" pitchFamily="2" charset="2"/>
              <a:buNone/>
            </a:pPr>
            <a:endParaRPr lang="en-US" dirty="0">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32564568-F741-42AC-5D63-F26C36291B25}"/>
              </a:ext>
            </a:extLst>
          </p:cNvPr>
          <p:cNvSpPr>
            <a:spLocks noGrp="1"/>
          </p:cNvSpPr>
          <p:nvPr>
            <p:ph type="sldNum" sz="quarter" idx="4"/>
          </p:nvPr>
        </p:nvSpPr>
        <p:spPr/>
        <p:txBody>
          <a:bodyPr/>
          <a:lstStyle/>
          <a:p>
            <a:fld id="{69C126A4-BD19-47E2-8A0E-0DE1B9D8C925}" type="slidenum">
              <a:rPr lang="en-US" smtClean="0"/>
              <a:pPr/>
              <a:t>12</a:t>
            </a:fld>
            <a:endParaRPr lang="en-US"/>
          </a:p>
        </p:txBody>
      </p:sp>
    </p:spTree>
    <p:extLst>
      <p:ext uri="{BB962C8B-B14F-4D97-AF65-F5344CB8AC3E}">
        <p14:creationId xmlns:p14="http://schemas.microsoft.com/office/powerpoint/2010/main" val="943790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6ED88-018B-4F28-8666-A8080DA2691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9032ADF-700A-F148-A339-ECB9DB359BD1}"/>
              </a:ext>
            </a:extLst>
          </p:cNvPr>
          <p:cNvSpPr>
            <a:spLocks noGrp="1"/>
          </p:cNvSpPr>
          <p:nvPr>
            <p:ph type="title"/>
          </p:nvPr>
        </p:nvSpPr>
        <p:spPr>
          <a:xfrm>
            <a:off x="535171" y="141941"/>
            <a:ext cx="11121657" cy="751350"/>
          </a:xfrm>
        </p:spPr>
        <p:txBody>
          <a:bodyPr>
            <a:normAutofit/>
          </a:bodyPr>
          <a:lstStyle/>
          <a:p>
            <a:r>
              <a:rPr lang="en-US" dirty="0" err="1">
                <a:solidFill>
                  <a:srgbClr val="1482C5"/>
                </a:solidFill>
                <a:latin typeface="Aptos" panose="020B0004020202020204" pitchFamily="34" charset="0"/>
                <a:cs typeface="Calibri"/>
              </a:rPr>
              <a:t>OnRampsDualEnrollmentIndicator</a:t>
            </a:r>
            <a:endParaRPr lang="en-US" b="1" dirty="0">
              <a:solidFill>
                <a:srgbClr val="1482C5"/>
              </a:solidFill>
              <a:latin typeface="Aptos" panose="020B0004020202020204" pitchFamily="34" charset="0"/>
            </a:endParaRPr>
          </a:p>
        </p:txBody>
      </p:sp>
      <p:pic>
        <p:nvPicPr>
          <p:cNvPr id="5" name="Picture 4" descr="Screenshot of the course transcript entity showing the new data element for on ramps dual enrollment.">
            <a:extLst>
              <a:ext uri="{FF2B5EF4-FFF2-40B4-BE49-F238E27FC236}">
                <a16:creationId xmlns:a16="http://schemas.microsoft.com/office/drawing/2014/main" id="{B88788A5-B8F8-107E-FE21-270A27F10A79}"/>
              </a:ext>
            </a:extLst>
          </p:cNvPr>
          <p:cNvPicPr>
            <a:picLocks noChangeAspect="1"/>
          </p:cNvPicPr>
          <p:nvPr/>
        </p:nvPicPr>
        <p:blipFill>
          <a:blip r:embed="rId2"/>
          <a:stretch>
            <a:fillRect/>
          </a:stretch>
        </p:blipFill>
        <p:spPr>
          <a:xfrm>
            <a:off x="198265" y="2230426"/>
            <a:ext cx="5299375" cy="2068505"/>
          </a:xfrm>
          <a:prstGeom prst="rect">
            <a:avLst/>
          </a:prstGeom>
        </p:spPr>
      </p:pic>
      <p:pic>
        <p:nvPicPr>
          <p:cNvPr id="6" name="Picture 5" descr="Screenshot of the data element reporting requirements for on ramps dual enrollment.">
            <a:extLst>
              <a:ext uri="{FF2B5EF4-FFF2-40B4-BE49-F238E27FC236}">
                <a16:creationId xmlns:a16="http://schemas.microsoft.com/office/drawing/2014/main" id="{857DE21C-1320-F4EF-5B72-1C3699612F2B}"/>
              </a:ext>
            </a:extLst>
          </p:cNvPr>
          <p:cNvPicPr>
            <a:picLocks noChangeAspect="1"/>
          </p:cNvPicPr>
          <p:nvPr/>
        </p:nvPicPr>
        <p:blipFill>
          <a:blip r:embed="rId3"/>
          <a:stretch>
            <a:fillRect/>
          </a:stretch>
        </p:blipFill>
        <p:spPr>
          <a:xfrm>
            <a:off x="5664242" y="1589093"/>
            <a:ext cx="6329493" cy="3351169"/>
          </a:xfrm>
          <a:prstGeom prst="rect">
            <a:avLst/>
          </a:prstGeom>
        </p:spPr>
      </p:pic>
      <p:sp>
        <p:nvSpPr>
          <p:cNvPr id="4" name="Slide Number Placeholder 3">
            <a:extLst>
              <a:ext uri="{FF2B5EF4-FFF2-40B4-BE49-F238E27FC236}">
                <a16:creationId xmlns:a16="http://schemas.microsoft.com/office/drawing/2014/main" id="{FE7E1012-3DDE-4504-B5F1-0A7F5B9B3F77}"/>
              </a:ext>
            </a:extLst>
          </p:cNvPr>
          <p:cNvSpPr>
            <a:spLocks noGrp="1"/>
          </p:cNvSpPr>
          <p:nvPr>
            <p:ph type="sldNum" sz="quarter" idx="4"/>
          </p:nvPr>
        </p:nvSpPr>
        <p:spPr/>
        <p:txBody>
          <a:bodyPr/>
          <a:lstStyle/>
          <a:p>
            <a:fld id="{69C126A4-BD19-47E2-8A0E-0DE1B9D8C925}" type="slidenum">
              <a:rPr lang="en-US" smtClean="0"/>
              <a:pPr/>
              <a:t>13</a:t>
            </a:fld>
            <a:endParaRPr lang="en-US"/>
          </a:p>
        </p:txBody>
      </p:sp>
    </p:spTree>
    <p:extLst>
      <p:ext uri="{BB962C8B-B14F-4D97-AF65-F5344CB8AC3E}">
        <p14:creationId xmlns:p14="http://schemas.microsoft.com/office/powerpoint/2010/main" val="1280671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A2C61-0E91-4FEE-0876-4B5A29FA457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46EAC80-C2CC-C094-92FC-D7F704203B60}"/>
              </a:ext>
            </a:extLst>
          </p:cNvPr>
          <p:cNvSpPr>
            <a:spLocks noGrp="1"/>
          </p:cNvSpPr>
          <p:nvPr>
            <p:ph type="title"/>
          </p:nvPr>
        </p:nvSpPr>
        <p:spPr>
          <a:xfrm>
            <a:off x="535171" y="141941"/>
            <a:ext cx="11121657" cy="751350"/>
          </a:xfrm>
        </p:spPr>
        <p:txBody>
          <a:bodyPr>
            <a:normAutofit/>
          </a:bodyPr>
          <a:lstStyle/>
          <a:p>
            <a:r>
              <a:rPr lang="en-US" b="1" dirty="0" err="1">
                <a:solidFill>
                  <a:srgbClr val="1482C5"/>
                </a:solidFill>
                <a:latin typeface="Aptos" panose="020B0004020202020204" pitchFamily="34" charset="0"/>
                <a:cs typeface="Calibri"/>
              </a:rPr>
              <a:t>OnRampsDualEnrollmentIndicator</a:t>
            </a:r>
            <a:r>
              <a:rPr lang="en-US" b="1" dirty="0">
                <a:solidFill>
                  <a:srgbClr val="1482C5"/>
                </a:solidFill>
                <a:latin typeface="Aptos" panose="020B0004020202020204" pitchFamily="34" charset="0"/>
                <a:cs typeface="Calibri"/>
              </a:rPr>
              <a:t> Data Element</a:t>
            </a:r>
            <a:endParaRPr lang="en-US" b="1" dirty="0">
              <a:solidFill>
                <a:srgbClr val="1482C5"/>
              </a:solidFill>
              <a:latin typeface="Aptos" panose="020B0004020202020204" pitchFamily="34" charset="0"/>
            </a:endParaRPr>
          </a:p>
        </p:txBody>
      </p:sp>
      <p:pic>
        <p:nvPicPr>
          <p:cNvPr id="5" name="Picture 4" descr="On Ramps Dual Enrollment Indicator data element definition.">
            <a:extLst>
              <a:ext uri="{FF2B5EF4-FFF2-40B4-BE49-F238E27FC236}">
                <a16:creationId xmlns:a16="http://schemas.microsoft.com/office/drawing/2014/main" id="{6BDA2702-6305-0C56-810F-5A1C0972317F}"/>
              </a:ext>
            </a:extLst>
          </p:cNvPr>
          <p:cNvPicPr>
            <a:picLocks noChangeAspect="1"/>
          </p:cNvPicPr>
          <p:nvPr/>
        </p:nvPicPr>
        <p:blipFill>
          <a:blip r:embed="rId2"/>
          <a:stretch>
            <a:fillRect/>
          </a:stretch>
        </p:blipFill>
        <p:spPr>
          <a:xfrm>
            <a:off x="2612230" y="1298721"/>
            <a:ext cx="6967540" cy="4260558"/>
          </a:xfrm>
          <a:prstGeom prst="rect">
            <a:avLst/>
          </a:prstGeom>
        </p:spPr>
      </p:pic>
      <p:sp>
        <p:nvSpPr>
          <p:cNvPr id="4" name="Slide Number Placeholder 3">
            <a:extLst>
              <a:ext uri="{FF2B5EF4-FFF2-40B4-BE49-F238E27FC236}">
                <a16:creationId xmlns:a16="http://schemas.microsoft.com/office/drawing/2014/main" id="{889DD7AD-0325-5554-DEF0-14A33D491FE3}"/>
              </a:ext>
            </a:extLst>
          </p:cNvPr>
          <p:cNvSpPr>
            <a:spLocks noGrp="1"/>
          </p:cNvSpPr>
          <p:nvPr>
            <p:ph type="sldNum" sz="quarter" idx="4"/>
          </p:nvPr>
        </p:nvSpPr>
        <p:spPr/>
        <p:txBody>
          <a:bodyPr/>
          <a:lstStyle/>
          <a:p>
            <a:fld id="{69C126A4-BD19-47E2-8A0E-0DE1B9D8C925}" type="slidenum">
              <a:rPr lang="en-US" smtClean="0"/>
              <a:pPr/>
              <a:t>14</a:t>
            </a:fld>
            <a:endParaRPr lang="en-US"/>
          </a:p>
        </p:txBody>
      </p:sp>
    </p:spTree>
    <p:extLst>
      <p:ext uri="{BB962C8B-B14F-4D97-AF65-F5344CB8AC3E}">
        <p14:creationId xmlns:p14="http://schemas.microsoft.com/office/powerpoint/2010/main" val="3775266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41C5B-8131-3B08-798F-30A0BC364E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5C3DD7-DF01-8C35-42CA-793A61732AAF}"/>
              </a:ext>
            </a:extLst>
          </p:cNvPr>
          <p:cNvSpPr>
            <a:spLocks noGrp="1"/>
          </p:cNvSpPr>
          <p:nvPr>
            <p:ph type="title"/>
          </p:nvPr>
        </p:nvSpPr>
        <p:spPr>
          <a:xfrm>
            <a:off x="535171" y="141941"/>
            <a:ext cx="11121657" cy="751350"/>
          </a:xfrm>
        </p:spPr>
        <p:txBody>
          <a:bodyPr>
            <a:normAutofit/>
          </a:bodyPr>
          <a:lstStyle/>
          <a:p>
            <a:r>
              <a:rPr lang="en-US" b="1" err="1">
                <a:solidFill>
                  <a:srgbClr val="1482C5"/>
                </a:solidFill>
                <a:latin typeface="Aptos" panose="020B0004020202020204" pitchFamily="34" charset="0"/>
                <a:cs typeface="Calibri"/>
              </a:rPr>
              <a:t>OnRamps</a:t>
            </a:r>
            <a:r>
              <a:rPr lang="en-US" b="1">
                <a:solidFill>
                  <a:srgbClr val="1482C5"/>
                </a:solidFill>
                <a:latin typeface="Aptos" panose="020B0004020202020204" pitchFamily="34" charset="0"/>
                <a:cs typeface="Calibri"/>
              </a:rPr>
              <a:t> Data Validation</a:t>
            </a:r>
            <a:endParaRPr lang="en-US" b="1">
              <a:solidFill>
                <a:srgbClr val="1482C5"/>
              </a:solidFill>
              <a:latin typeface="Aptos" panose="020B0004020202020204" pitchFamily="34" charset="0"/>
            </a:endParaRPr>
          </a:p>
        </p:txBody>
      </p:sp>
      <p:sp>
        <p:nvSpPr>
          <p:cNvPr id="5" name="Content Placeholder 3">
            <a:extLst>
              <a:ext uri="{FF2B5EF4-FFF2-40B4-BE49-F238E27FC236}">
                <a16:creationId xmlns:a16="http://schemas.microsoft.com/office/drawing/2014/main" id="{F56455C2-2439-3D63-AAEA-36D7D0F7DFCA}"/>
              </a:ext>
            </a:extLst>
          </p:cNvPr>
          <p:cNvSpPr txBox="1">
            <a:spLocks/>
          </p:cNvSpPr>
          <p:nvPr/>
        </p:nvSpPr>
        <p:spPr>
          <a:xfrm>
            <a:off x="535170" y="1142839"/>
            <a:ext cx="11275829" cy="751350"/>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47F42"/>
              </a:buClr>
              <a:buNone/>
            </a:pPr>
            <a:r>
              <a:rPr lang="en-US" dirty="0">
                <a:solidFill>
                  <a:srgbClr val="1482C5"/>
                </a:solidFill>
                <a:latin typeface="Aptos" panose="020B0004020202020204" pitchFamily="34" charset="0"/>
              </a:rPr>
              <a:t>The following data validations will be </a:t>
            </a:r>
            <a:r>
              <a:rPr lang="en-US" b="1" dirty="0">
                <a:solidFill>
                  <a:srgbClr val="F47F42"/>
                </a:solidFill>
                <a:latin typeface="Aptos" panose="020B0004020202020204" pitchFamily="34" charset="0"/>
              </a:rPr>
              <a:t>revised</a:t>
            </a:r>
            <a:r>
              <a:rPr lang="en-US" dirty="0">
                <a:solidFill>
                  <a:srgbClr val="1482C5"/>
                </a:solidFill>
                <a:latin typeface="Aptos" panose="020B0004020202020204" pitchFamily="34" charset="0"/>
              </a:rPr>
              <a:t> in the </a:t>
            </a:r>
            <a:r>
              <a:rPr lang="en-US" dirty="0">
                <a:solidFill>
                  <a:srgbClr val="F47F42"/>
                </a:solidFill>
                <a:latin typeface="Aptos" panose="020B0004020202020204" pitchFamily="34" charset="0"/>
              </a:rPr>
              <a:t>PEIMS Summer </a:t>
            </a:r>
            <a:r>
              <a:rPr lang="en-US" dirty="0">
                <a:solidFill>
                  <a:srgbClr val="1482C5"/>
                </a:solidFill>
                <a:latin typeface="Aptos" panose="020B0004020202020204" pitchFamily="34" charset="0"/>
              </a:rPr>
              <a:t>and </a:t>
            </a:r>
            <a:r>
              <a:rPr lang="en-US" dirty="0">
                <a:solidFill>
                  <a:srgbClr val="F47F42"/>
                </a:solidFill>
                <a:latin typeface="Aptos" panose="020B0004020202020204" pitchFamily="34" charset="0"/>
              </a:rPr>
              <a:t>Extended Year Submissions</a:t>
            </a:r>
            <a:r>
              <a:rPr lang="en-US" dirty="0">
                <a:solidFill>
                  <a:srgbClr val="1482C5"/>
                </a:solidFill>
                <a:latin typeface="Aptos" panose="020B0004020202020204" pitchFamily="34" charset="0"/>
              </a:rPr>
              <a:t>:</a:t>
            </a:r>
            <a:endParaRPr lang="en-US" dirty="0">
              <a:solidFill>
                <a:srgbClr val="0D6CB9"/>
              </a:solidFill>
              <a:latin typeface="Aptos" panose="020B0004020202020204" pitchFamily="34" charset="0"/>
            </a:endParaRPr>
          </a:p>
          <a:p>
            <a:pPr marL="0" indent="0">
              <a:buFont typeface="Wingdings" panose="05000000000000000000" pitchFamily="2" charset="2"/>
              <a:buNone/>
            </a:pPr>
            <a:endParaRPr lang="en-US" dirty="0">
              <a:solidFill>
                <a:srgbClr val="0D6CB9"/>
              </a:solidFill>
              <a:latin typeface="Aptos" panose="020B0004020202020204" pitchFamily="34" charset="0"/>
            </a:endParaRPr>
          </a:p>
        </p:txBody>
      </p:sp>
      <p:sp>
        <p:nvSpPr>
          <p:cNvPr id="12" name="Content Placeholder 3">
            <a:extLst>
              <a:ext uri="{FF2B5EF4-FFF2-40B4-BE49-F238E27FC236}">
                <a16:creationId xmlns:a16="http://schemas.microsoft.com/office/drawing/2014/main" id="{62AF1E85-F774-008C-1FAA-9CFABCDF700B}"/>
              </a:ext>
            </a:extLst>
          </p:cNvPr>
          <p:cNvSpPr txBox="1">
            <a:spLocks/>
          </p:cNvSpPr>
          <p:nvPr/>
        </p:nvSpPr>
        <p:spPr>
          <a:xfrm>
            <a:off x="712150" y="2143737"/>
            <a:ext cx="2814085" cy="2286861"/>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F47F42"/>
              </a:buClr>
            </a:pPr>
            <a:r>
              <a:rPr lang="en-US" dirty="0">
                <a:solidFill>
                  <a:srgbClr val="1482C5"/>
                </a:solidFill>
                <a:latin typeface="Aptos" panose="020B0004020202020204" pitchFamily="34" charset="0"/>
              </a:rPr>
              <a:t>43415-0037</a:t>
            </a:r>
          </a:p>
          <a:p>
            <a:pPr>
              <a:lnSpc>
                <a:spcPct val="100000"/>
              </a:lnSpc>
              <a:spcBef>
                <a:spcPts val="0"/>
              </a:spcBef>
              <a:buClr>
                <a:srgbClr val="F47F42"/>
              </a:buClr>
            </a:pPr>
            <a:r>
              <a:rPr lang="en-US" dirty="0">
                <a:solidFill>
                  <a:srgbClr val="1482C5"/>
                </a:solidFill>
                <a:latin typeface="Aptos" panose="020B0004020202020204" pitchFamily="34" charset="0"/>
              </a:rPr>
              <a:t>43415-0050</a:t>
            </a:r>
          </a:p>
          <a:p>
            <a:pPr>
              <a:lnSpc>
                <a:spcPct val="100000"/>
              </a:lnSpc>
              <a:spcBef>
                <a:spcPts val="0"/>
              </a:spcBef>
              <a:buClr>
                <a:srgbClr val="F47F42"/>
              </a:buClr>
            </a:pPr>
            <a:r>
              <a:rPr lang="en-US" dirty="0">
                <a:solidFill>
                  <a:srgbClr val="1482C5"/>
                </a:solidFill>
                <a:latin typeface="Aptos" panose="020B0004020202020204" pitchFamily="34" charset="0"/>
              </a:rPr>
              <a:t>43415-0051</a:t>
            </a:r>
          </a:p>
          <a:p>
            <a:pPr>
              <a:lnSpc>
                <a:spcPct val="100000"/>
              </a:lnSpc>
              <a:spcBef>
                <a:spcPts val="0"/>
              </a:spcBef>
              <a:buClr>
                <a:srgbClr val="F47F42"/>
              </a:buClr>
            </a:pPr>
            <a:r>
              <a:rPr lang="en-US" dirty="0">
                <a:solidFill>
                  <a:srgbClr val="1482C5"/>
                </a:solidFill>
                <a:latin typeface="Aptos" panose="020B0004020202020204" pitchFamily="34" charset="0"/>
              </a:rPr>
              <a:t>43415-0052</a:t>
            </a:r>
          </a:p>
          <a:p>
            <a:pPr>
              <a:lnSpc>
                <a:spcPct val="100000"/>
              </a:lnSpc>
              <a:spcBef>
                <a:spcPts val="0"/>
              </a:spcBef>
              <a:buClr>
                <a:srgbClr val="F47F42"/>
              </a:buClr>
            </a:pPr>
            <a:r>
              <a:rPr lang="en-US" dirty="0">
                <a:solidFill>
                  <a:srgbClr val="1482C5"/>
                </a:solidFill>
                <a:latin typeface="Aptos" panose="020B0004020202020204" pitchFamily="34" charset="0"/>
              </a:rPr>
              <a:t>43415-0057</a:t>
            </a:r>
          </a:p>
        </p:txBody>
      </p:sp>
      <p:sp>
        <p:nvSpPr>
          <p:cNvPr id="4" name="Slide Number Placeholder 3">
            <a:extLst>
              <a:ext uri="{FF2B5EF4-FFF2-40B4-BE49-F238E27FC236}">
                <a16:creationId xmlns:a16="http://schemas.microsoft.com/office/drawing/2014/main" id="{9FF94853-4FF6-0B67-EB55-32D78781BFEF}"/>
              </a:ext>
            </a:extLst>
          </p:cNvPr>
          <p:cNvSpPr>
            <a:spLocks noGrp="1"/>
          </p:cNvSpPr>
          <p:nvPr>
            <p:ph type="sldNum" sz="quarter" idx="4"/>
          </p:nvPr>
        </p:nvSpPr>
        <p:spPr/>
        <p:txBody>
          <a:bodyPr/>
          <a:lstStyle/>
          <a:p>
            <a:fld id="{69C126A4-BD19-47E2-8A0E-0DE1B9D8C925}" type="slidenum">
              <a:rPr lang="en-US" smtClean="0"/>
              <a:pPr/>
              <a:t>15</a:t>
            </a:fld>
            <a:endParaRPr lang="en-US"/>
          </a:p>
        </p:txBody>
      </p:sp>
    </p:spTree>
    <p:extLst>
      <p:ext uri="{BB962C8B-B14F-4D97-AF65-F5344CB8AC3E}">
        <p14:creationId xmlns:p14="http://schemas.microsoft.com/office/powerpoint/2010/main" val="3423530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BE5F4-F866-98E1-8520-A7B9CA0F8F8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1C17D1C-10DD-E903-F014-D74A40830D9A}"/>
              </a:ext>
            </a:extLst>
          </p:cNvPr>
          <p:cNvSpPr>
            <a:spLocks noGrp="1"/>
          </p:cNvSpPr>
          <p:nvPr>
            <p:ph type="title"/>
          </p:nvPr>
        </p:nvSpPr>
        <p:spPr>
          <a:xfrm>
            <a:off x="535171" y="141941"/>
            <a:ext cx="11121657" cy="751350"/>
          </a:xfrm>
        </p:spPr>
        <p:txBody>
          <a:bodyPr>
            <a:normAutofit/>
          </a:bodyPr>
          <a:lstStyle/>
          <a:p>
            <a:r>
              <a:rPr lang="en-US" b="1" dirty="0" err="1">
                <a:solidFill>
                  <a:srgbClr val="1482C5"/>
                </a:solidFill>
                <a:latin typeface="Aptos" panose="020B0004020202020204" pitchFamily="34" charset="0"/>
                <a:cs typeface="Calibri"/>
              </a:rPr>
              <a:t>OnRamps</a:t>
            </a:r>
            <a:r>
              <a:rPr lang="en-US" b="1" dirty="0">
                <a:solidFill>
                  <a:srgbClr val="1482C5"/>
                </a:solidFill>
                <a:latin typeface="Aptos" panose="020B0004020202020204" pitchFamily="34" charset="0"/>
                <a:cs typeface="Calibri"/>
              </a:rPr>
              <a:t> Data Validation </a:t>
            </a:r>
            <a:r>
              <a:rPr lang="en-US" b="1" dirty="0">
                <a:solidFill>
                  <a:schemeClr val="bg1"/>
                </a:solidFill>
                <a:latin typeface="Aptos" panose="020B0004020202020204" pitchFamily="34" charset="0"/>
                <a:cs typeface="Calibri"/>
              </a:rPr>
              <a:t>1</a:t>
            </a:r>
            <a:endParaRPr lang="en-US" b="1" dirty="0">
              <a:solidFill>
                <a:srgbClr val="1482C5"/>
              </a:solidFill>
              <a:latin typeface="Aptos" panose="020B0004020202020204" pitchFamily="34" charset="0"/>
            </a:endParaRPr>
          </a:p>
        </p:txBody>
      </p:sp>
      <p:sp>
        <p:nvSpPr>
          <p:cNvPr id="5" name="Content Placeholder 3">
            <a:extLst>
              <a:ext uri="{FF2B5EF4-FFF2-40B4-BE49-F238E27FC236}">
                <a16:creationId xmlns:a16="http://schemas.microsoft.com/office/drawing/2014/main" id="{CB41ED0D-EC9D-810C-D333-A3F22407E299}"/>
              </a:ext>
            </a:extLst>
          </p:cNvPr>
          <p:cNvSpPr txBox="1">
            <a:spLocks/>
          </p:cNvSpPr>
          <p:nvPr/>
        </p:nvSpPr>
        <p:spPr>
          <a:xfrm>
            <a:off x="535170" y="1142839"/>
            <a:ext cx="11275829" cy="666911"/>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47F42"/>
              </a:buClr>
              <a:buNone/>
            </a:pPr>
            <a:r>
              <a:rPr lang="en-US" dirty="0">
                <a:solidFill>
                  <a:srgbClr val="1482C5"/>
                </a:solidFill>
                <a:latin typeface="Aptos" panose="020B0004020202020204" pitchFamily="34" charset="0"/>
              </a:rPr>
              <a:t>The following data validations will be </a:t>
            </a:r>
            <a:r>
              <a:rPr lang="en-US" b="1" dirty="0">
                <a:solidFill>
                  <a:srgbClr val="F47F42"/>
                </a:solidFill>
                <a:latin typeface="Aptos" panose="020B0004020202020204" pitchFamily="34" charset="0"/>
              </a:rPr>
              <a:t>added</a:t>
            </a:r>
            <a:r>
              <a:rPr lang="en-US" dirty="0">
                <a:solidFill>
                  <a:srgbClr val="1482C5"/>
                </a:solidFill>
                <a:latin typeface="Aptos" panose="020B0004020202020204" pitchFamily="34" charset="0"/>
              </a:rPr>
              <a:t> to the </a:t>
            </a:r>
            <a:r>
              <a:rPr lang="en-US" dirty="0">
                <a:solidFill>
                  <a:srgbClr val="F47F42"/>
                </a:solidFill>
                <a:latin typeface="Aptos" panose="020B0004020202020204" pitchFamily="34" charset="0"/>
              </a:rPr>
              <a:t>PEIMS Summer </a:t>
            </a:r>
            <a:r>
              <a:rPr lang="en-US" dirty="0">
                <a:solidFill>
                  <a:srgbClr val="1482C5"/>
                </a:solidFill>
                <a:latin typeface="Aptos" panose="020B0004020202020204" pitchFamily="34" charset="0"/>
              </a:rPr>
              <a:t>and </a:t>
            </a:r>
            <a:r>
              <a:rPr lang="en-US" dirty="0">
                <a:solidFill>
                  <a:srgbClr val="F47F42"/>
                </a:solidFill>
                <a:latin typeface="Aptos" panose="020B0004020202020204" pitchFamily="34" charset="0"/>
              </a:rPr>
              <a:t>Extended Year Submissions</a:t>
            </a:r>
            <a:r>
              <a:rPr lang="en-US" dirty="0">
                <a:solidFill>
                  <a:srgbClr val="1482C5"/>
                </a:solidFill>
                <a:latin typeface="Aptos" panose="020B0004020202020204" pitchFamily="34" charset="0"/>
              </a:rPr>
              <a:t>:</a:t>
            </a:r>
            <a:endParaRPr lang="en-US" dirty="0">
              <a:solidFill>
                <a:srgbClr val="0D6CB9"/>
              </a:solidFill>
              <a:latin typeface="Aptos" panose="020B0004020202020204" pitchFamily="34" charset="0"/>
            </a:endParaRPr>
          </a:p>
          <a:p>
            <a:pPr marL="0" indent="0">
              <a:buFont typeface="Wingdings" panose="05000000000000000000" pitchFamily="2" charset="2"/>
              <a:buNone/>
            </a:pPr>
            <a:endParaRPr lang="en-US" dirty="0">
              <a:solidFill>
                <a:srgbClr val="0D6CB9"/>
              </a:solidFill>
              <a:latin typeface="Aptos" panose="020B0004020202020204" pitchFamily="34" charset="0"/>
            </a:endParaRPr>
          </a:p>
        </p:txBody>
      </p:sp>
      <p:pic>
        <p:nvPicPr>
          <p:cNvPr id="6" name="Picture 5" descr="Screenshot of 43415-0080">
            <a:extLst>
              <a:ext uri="{FF2B5EF4-FFF2-40B4-BE49-F238E27FC236}">
                <a16:creationId xmlns:a16="http://schemas.microsoft.com/office/drawing/2014/main" id="{9243403B-A612-FA6F-18DD-683D55E797A1}"/>
              </a:ext>
            </a:extLst>
          </p:cNvPr>
          <p:cNvPicPr>
            <a:picLocks noChangeAspect="1"/>
          </p:cNvPicPr>
          <p:nvPr/>
        </p:nvPicPr>
        <p:blipFill>
          <a:blip r:embed="rId2"/>
          <a:stretch>
            <a:fillRect/>
          </a:stretch>
        </p:blipFill>
        <p:spPr>
          <a:xfrm>
            <a:off x="566472" y="2379948"/>
            <a:ext cx="11059054" cy="960120"/>
          </a:xfrm>
          <a:prstGeom prst="rect">
            <a:avLst/>
          </a:prstGeom>
        </p:spPr>
      </p:pic>
      <p:pic>
        <p:nvPicPr>
          <p:cNvPr id="9" name="Picture 8" descr="Screenshot of 43415-0081">
            <a:extLst>
              <a:ext uri="{FF2B5EF4-FFF2-40B4-BE49-F238E27FC236}">
                <a16:creationId xmlns:a16="http://schemas.microsoft.com/office/drawing/2014/main" id="{EE064671-97C8-1D4E-B83C-329BD3FE208B}"/>
              </a:ext>
            </a:extLst>
          </p:cNvPr>
          <p:cNvPicPr>
            <a:picLocks noChangeAspect="1"/>
          </p:cNvPicPr>
          <p:nvPr/>
        </p:nvPicPr>
        <p:blipFill>
          <a:blip r:embed="rId3"/>
          <a:stretch>
            <a:fillRect/>
          </a:stretch>
        </p:blipFill>
        <p:spPr>
          <a:xfrm>
            <a:off x="566472" y="4082349"/>
            <a:ext cx="11059055" cy="960120"/>
          </a:xfrm>
          <a:prstGeom prst="rect">
            <a:avLst/>
          </a:prstGeom>
        </p:spPr>
      </p:pic>
      <p:sp>
        <p:nvSpPr>
          <p:cNvPr id="4" name="Slide Number Placeholder 3">
            <a:extLst>
              <a:ext uri="{FF2B5EF4-FFF2-40B4-BE49-F238E27FC236}">
                <a16:creationId xmlns:a16="http://schemas.microsoft.com/office/drawing/2014/main" id="{BBFBCD5F-3738-8DEB-C0EB-6644E6E49E79}"/>
              </a:ext>
            </a:extLst>
          </p:cNvPr>
          <p:cNvSpPr>
            <a:spLocks noGrp="1"/>
          </p:cNvSpPr>
          <p:nvPr>
            <p:ph type="sldNum" sz="quarter" idx="4"/>
          </p:nvPr>
        </p:nvSpPr>
        <p:spPr/>
        <p:txBody>
          <a:bodyPr/>
          <a:lstStyle/>
          <a:p>
            <a:fld id="{69C126A4-BD19-47E2-8A0E-0DE1B9D8C925}" type="slidenum">
              <a:rPr lang="en-US" smtClean="0"/>
              <a:pPr/>
              <a:t>16</a:t>
            </a:fld>
            <a:endParaRPr lang="en-US"/>
          </a:p>
        </p:txBody>
      </p:sp>
    </p:spTree>
    <p:extLst>
      <p:ext uri="{BB962C8B-B14F-4D97-AF65-F5344CB8AC3E}">
        <p14:creationId xmlns:p14="http://schemas.microsoft.com/office/powerpoint/2010/main" val="2247623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C14F0-033B-93C1-D41B-96B4B43760D4}"/>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A45E8C98-4295-A79C-27EB-01157AEE1E04}"/>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4800" b="1" kern="1200" dirty="0">
                <a:latin typeface="+mn-lt"/>
                <a:ea typeface="+mj-ea"/>
                <a:cs typeface="+mj-cs"/>
              </a:rPr>
              <a:t>TITLE</a:t>
            </a:r>
            <a:r>
              <a:rPr lang="en-US" sz="4800" b="1" kern="1200" baseline="0" dirty="0">
                <a:latin typeface="+mn-lt"/>
                <a:ea typeface="+mj-ea"/>
                <a:cs typeface="+mj-cs"/>
              </a:rPr>
              <a:t> SLIDE: Accelerated Instruction Changes</a:t>
            </a:r>
            <a:endParaRPr lang="en-US" sz="4800" b="1" kern="1200" dirty="0">
              <a:latin typeface="+mn-lt"/>
              <a:ea typeface="+mj-ea"/>
              <a:cs typeface="+mj-cs"/>
            </a:endParaRPr>
          </a:p>
        </p:txBody>
      </p:sp>
      <p:sp>
        <p:nvSpPr>
          <p:cNvPr id="12" name="Rectangle 11">
            <a:extLst>
              <a:ext uri="{FF2B5EF4-FFF2-40B4-BE49-F238E27FC236}">
                <a16:creationId xmlns:a16="http://schemas.microsoft.com/office/drawing/2014/main" id="{A0807C13-FC2E-4767-670F-36BB4CDF12EA}"/>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Pastel colored cherry blossoms">
            <a:extLst>
              <a:ext uri="{FF2B5EF4-FFF2-40B4-BE49-F238E27FC236}">
                <a16:creationId xmlns:a16="http://schemas.microsoft.com/office/drawing/2014/main" id="{FCED6408-4115-451E-7B4E-B0D0F8BEBEFE}"/>
              </a:ext>
            </a:extLst>
          </p:cNvPr>
          <p:cNvPicPr>
            <a:picLocks noChangeAspect="1"/>
          </p:cNvPicPr>
          <p:nvPr/>
        </p:nvPicPr>
        <p:blipFill>
          <a:blip r:embed="rId3">
            <a:extLst>
              <a:ext uri="{28A0092B-C50C-407E-A947-70E740481C1C}">
                <a14:useLocalDpi xmlns:a14="http://schemas.microsoft.com/office/drawing/2010/main" val="0"/>
              </a:ext>
            </a:extLst>
          </a:blip>
          <a:srcRect t="15607" b="15607"/>
          <a:stretch/>
        </p:blipFill>
        <p:spPr>
          <a:xfrm>
            <a:off x="0" y="1232123"/>
            <a:ext cx="12191980" cy="5589588"/>
          </a:xfrm>
          <a:prstGeom prst="rect">
            <a:avLst/>
          </a:prstGeom>
          <a:noFill/>
        </p:spPr>
      </p:pic>
      <p:sp>
        <p:nvSpPr>
          <p:cNvPr id="3" name="TextBox 2">
            <a:extLst>
              <a:ext uri="{FF2B5EF4-FFF2-40B4-BE49-F238E27FC236}">
                <a16:creationId xmlns:a16="http://schemas.microsoft.com/office/drawing/2014/main" id="{045A7B14-E9EB-A43C-9A97-0ED0013F95E7}"/>
              </a:ext>
            </a:extLst>
          </p:cNvPr>
          <p:cNvSpPr txBox="1"/>
          <p:nvPr/>
        </p:nvSpPr>
        <p:spPr>
          <a:xfrm>
            <a:off x="1369818" y="2542904"/>
            <a:ext cx="9452344" cy="1938992"/>
          </a:xfrm>
          <a:prstGeom prst="rect">
            <a:avLst/>
          </a:prstGeom>
          <a:noFill/>
        </p:spPr>
        <p:txBody>
          <a:bodyPr wrap="square" rtlCol="0">
            <a:spAutoFit/>
          </a:bodyPr>
          <a:lstStyle/>
          <a:p>
            <a:pPr algn="ctr"/>
            <a:r>
              <a:rPr lang="en-US" sz="6000" b="1" dirty="0">
                <a:solidFill>
                  <a:srgbClr val="F8F4E9"/>
                </a:solidFill>
                <a:latin typeface="Aptos" panose="020B0004020202020204" pitchFamily="34" charset="0"/>
              </a:rPr>
              <a:t>Accelerated Instruction Changes</a:t>
            </a:r>
          </a:p>
        </p:txBody>
      </p:sp>
      <p:sp>
        <p:nvSpPr>
          <p:cNvPr id="4" name="Slide Number Placeholder 3">
            <a:extLst>
              <a:ext uri="{FF2B5EF4-FFF2-40B4-BE49-F238E27FC236}">
                <a16:creationId xmlns:a16="http://schemas.microsoft.com/office/drawing/2014/main" id="{24BB7C8E-FC70-36F5-5135-959E0CFEB883}"/>
              </a:ext>
            </a:extLst>
          </p:cNvPr>
          <p:cNvSpPr>
            <a:spLocks noGrp="1"/>
          </p:cNvSpPr>
          <p:nvPr>
            <p:ph type="sldNum" sz="quarter" idx="12"/>
          </p:nvPr>
        </p:nvSpPr>
        <p:spPr>
          <a:xfrm>
            <a:off x="9296400" y="6456586"/>
            <a:ext cx="2743200" cy="365125"/>
          </a:xfrm>
        </p:spPr>
        <p:txBody>
          <a:bodyPr/>
          <a:lstStyle/>
          <a:p>
            <a:fld id="{0088AB57-2DBE-44A3-AE96-942C49E954BF}" type="slidenum">
              <a:rPr lang="en-US" smtClean="0"/>
              <a:t>17</a:t>
            </a:fld>
            <a:endParaRPr lang="en-US"/>
          </a:p>
        </p:txBody>
      </p:sp>
    </p:spTree>
    <p:extLst>
      <p:ext uri="{BB962C8B-B14F-4D97-AF65-F5344CB8AC3E}">
        <p14:creationId xmlns:p14="http://schemas.microsoft.com/office/powerpoint/2010/main" val="3841674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93D92-2712-0F7A-3BD6-2056879C1CC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6DE6D56-D4DC-6F2B-4A9E-2CBE01D3D29D}"/>
              </a:ext>
            </a:extLst>
          </p:cNvPr>
          <p:cNvSpPr>
            <a:spLocks noGrp="1"/>
          </p:cNvSpPr>
          <p:nvPr>
            <p:ph type="title"/>
          </p:nvPr>
        </p:nvSpPr>
        <p:spPr>
          <a:xfrm>
            <a:off x="535171" y="141941"/>
            <a:ext cx="11121657" cy="751350"/>
          </a:xfrm>
        </p:spPr>
        <p:txBody>
          <a:bodyPr>
            <a:normAutofit/>
          </a:bodyPr>
          <a:lstStyle/>
          <a:p>
            <a:r>
              <a:rPr lang="en-US" b="1" dirty="0">
                <a:solidFill>
                  <a:srgbClr val="1482C5"/>
                </a:solidFill>
                <a:latin typeface="Aptos" panose="020B0004020202020204" pitchFamily="34" charset="0"/>
                <a:cs typeface="Calibri"/>
              </a:rPr>
              <a:t>Accelerated Instruction Background</a:t>
            </a:r>
            <a:endParaRPr lang="en-US" b="1" dirty="0">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4971B4C4-0F30-8FEF-4018-09D9F60FC3B4}"/>
              </a:ext>
            </a:extLst>
          </p:cNvPr>
          <p:cNvSpPr txBox="1">
            <a:spLocks/>
          </p:cNvSpPr>
          <p:nvPr/>
        </p:nvSpPr>
        <p:spPr>
          <a:xfrm>
            <a:off x="535170" y="1142839"/>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dirty="0">
                <a:solidFill>
                  <a:srgbClr val="1482C5"/>
                </a:solidFill>
                <a:latin typeface="Aptos" panose="020B0004020202020204" pitchFamily="34" charset="0"/>
              </a:rPr>
              <a:t>In the 2024-2025 PEIMS Summer Submission, TEA will begin collecting data to identify the </a:t>
            </a:r>
            <a:r>
              <a:rPr lang="en-US" dirty="0">
                <a:solidFill>
                  <a:srgbClr val="F47F42"/>
                </a:solidFill>
                <a:latin typeface="Aptos" panose="020B0004020202020204" pitchFamily="34" charset="0"/>
              </a:rPr>
              <a:t>accelerated instruction </a:t>
            </a:r>
            <a:r>
              <a:rPr lang="en-US" dirty="0">
                <a:solidFill>
                  <a:srgbClr val="1482C5"/>
                </a:solidFill>
                <a:latin typeface="Aptos" panose="020B0004020202020204" pitchFamily="34" charset="0"/>
              </a:rPr>
              <a:t>provided by an LEA to a particular student.</a:t>
            </a:r>
          </a:p>
          <a:p>
            <a:pPr>
              <a:buClr>
                <a:srgbClr val="F47F42"/>
              </a:buClr>
            </a:pPr>
            <a:r>
              <a:rPr lang="en-US" dirty="0">
                <a:solidFill>
                  <a:srgbClr val="1482C5"/>
                </a:solidFill>
                <a:latin typeface="Aptos" panose="020B0004020202020204" pitchFamily="34" charset="0"/>
              </a:rPr>
              <a:t>Texas Administrative Code, Section 104.1001, was adopted, which approved </a:t>
            </a:r>
            <a:r>
              <a:rPr lang="en-US" dirty="0">
                <a:solidFill>
                  <a:srgbClr val="F47F42"/>
                </a:solidFill>
                <a:latin typeface="Aptos" panose="020B0004020202020204" pitchFamily="34" charset="0"/>
              </a:rPr>
              <a:t>Ratio Waiver List </a:t>
            </a:r>
            <a:r>
              <a:rPr lang="en-US" dirty="0">
                <a:solidFill>
                  <a:srgbClr val="1482C5"/>
                </a:solidFill>
                <a:latin typeface="Aptos" panose="020B0004020202020204" pitchFamily="34" charset="0"/>
              </a:rPr>
              <a:t>(</a:t>
            </a:r>
            <a:r>
              <a:rPr lang="en-US" dirty="0">
                <a:solidFill>
                  <a:srgbClr val="F47F42"/>
                </a:solidFill>
                <a:latin typeface="Aptos" panose="020B0004020202020204" pitchFamily="34" charset="0"/>
              </a:rPr>
              <a:t>RWL</a:t>
            </a:r>
            <a:r>
              <a:rPr lang="en-US" dirty="0">
                <a:solidFill>
                  <a:srgbClr val="1482C5"/>
                </a:solidFill>
                <a:latin typeface="Aptos" panose="020B0004020202020204" pitchFamily="34" charset="0"/>
              </a:rPr>
              <a:t>) products. These products use automated, computerized, or other augmented methods of instruction, which LEAs can use in place of some or all of the required individual or group instruction. </a:t>
            </a:r>
          </a:p>
          <a:p>
            <a:pPr>
              <a:buClr>
                <a:srgbClr val="F47F42"/>
              </a:buClr>
            </a:pPr>
            <a:r>
              <a:rPr lang="en-US" dirty="0">
                <a:solidFill>
                  <a:srgbClr val="1482C5"/>
                </a:solidFill>
                <a:latin typeface="Aptos" panose="020B0004020202020204" pitchFamily="34" charset="0"/>
              </a:rPr>
              <a:t>The Texas Tutoring Supports Division has determined that it is necessary to know which students use a product from the </a:t>
            </a:r>
            <a:r>
              <a:rPr lang="en-US" dirty="0">
                <a:solidFill>
                  <a:srgbClr val="F47F42"/>
                </a:solidFill>
                <a:latin typeface="Aptos" panose="020B0004020202020204" pitchFamily="34" charset="0"/>
              </a:rPr>
              <a:t>RWL</a:t>
            </a:r>
            <a:r>
              <a:rPr lang="en-US" dirty="0">
                <a:solidFill>
                  <a:srgbClr val="1482C5"/>
                </a:solidFill>
                <a:latin typeface="Aptos" panose="020B0004020202020204" pitchFamily="34" charset="0"/>
              </a:rPr>
              <a:t> for their accelerated instruction.</a:t>
            </a:r>
          </a:p>
        </p:txBody>
      </p:sp>
      <p:sp>
        <p:nvSpPr>
          <p:cNvPr id="4" name="Slide Number Placeholder 3">
            <a:extLst>
              <a:ext uri="{FF2B5EF4-FFF2-40B4-BE49-F238E27FC236}">
                <a16:creationId xmlns:a16="http://schemas.microsoft.com/office/drawing/2014/main" id="{ED84AF65-FC38-3D55-EB90-1F49CA56BE9C}"/>
              </a:ext>
            </a:extLst>
          </p:cNvPr>
          <p:cNvSpPr>
            <a:spLocks noGrp="1"/>
          </p:cNvSpPr>
          <p:nvPr>
            <p:ph type="sldNum" sz="quarter" idx="4"/>
          </p:nvPr>
        </p:nvSpPr>
        <p:spPr/>
        <p:txBody>
          <a:bodyPr/>
          <a:lstStyle/>
          <a:p>
            <a:fld id="{69C126A4-BD19-47E2-8A0E-0DE1B9D8C925}" type="slidenum">
              <a:rPr lang="en-US" smtClean="0"/>
              <a:pPr/>
              <a:t>18</a:t>
            </a:fld>
            <a:endParaRPr lang="en-US"/>
          </a:p>
        </p:txBody>
      </p:sp>
    </p:spTree>
    <p:extLst>
      <p:ext uri="{BB962C8B-B14F-4D97-AF65-F5344CB8AC3E}">
        <p14:creationId xmlns:p14="http://schemas.microsoft.com/office/powerpoint/2010/main" val="1201315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7DC4C-FF0A-0419-972A-69FBC7FAC77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9F5DA0B-B86B-3608-FDDD-789DA40B22BB}"/>
              </a:ext>
            </a:extLst>
          </p:cNvPr>
          <p:cNvSpPr>
            <a:spLocks noGrp="1"/>
          </p:cNvSpPr>
          <p:nvPr>
            <p:ph type="title"/>
          </p:nvPr>
        </p:nvSpPr>
        <p:spPr>
          <a:xfrm>
            <a:off x="535171" y="141941"/>
            <a:ext cx="11121657" cy="751350"/>
          </a:xfrm>
        </p:spPr>
        <p:txBody>
          <a:bodyPr>
            <a:normAutofit/>
          </a:bodyPr>
          <a:lstStyle/>
          <a:p>
            <a:r>
              <a:rPr lang="en-US" b="1" dirty="0">
                <a:solidFill>
                  <a:srgbClr val="1482C5"/>
                </a:solidFill>
                <a:latin typeface="Aptos" panose="020B0004020202020204" pitchFamily="34" charset="0"/>
              </a:rPr>
              <a:t>AcceleratedInstructionSet Common Type</a:t>
            </a:r>
          </a:p>
        </p:txBody>
      </p:sp>
      <p:sp>
        <p:nvSpPr>
          <p:cNvPr id="2" name="Content Placeholder 3">
            <a:extLst>
              <a:ext uri="{FF2B5EF4-FFF2-40B4-BE49-F238E27FC236}">
                <a16:creationId xmlns:a16="http://schemas.microsoft.com/office/drawing/2014/main" id="{5B2718F0-E8B0-8F95-E929-56D431A620C4}"/>
              </a:ext>
            </a:extLst>
          </p:cNvPr>
          <p:cNvSpPr txBox="1">
            <a:spLocks/>
          </p:cNvSpPr>
          <p:nvPr/>
        </p:nvSpPr>
        <p:spPr>
          <a:xfrm>
            <a:off x="535170" y="1142839"/>
            <a:ext cx="11275829" cy="1411825"/>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sz="2400" dirty="0">
                <a:solidFill>
                  <a:srgbClr val="1482C5"/>
                </a:solidFill>
                <a:latin typeface="Aptos" panose="020B0004020202020204" pitchFamily="34" charset="0"/>
              </a:rPr>
              <a:t>One new data element, </a:t>
            </a:r>
            <a:r>
              <a:rPr lang="en-US" sz="2400" dirty="0" err="1">
                <a:solidFill>
                  <a:srgbClr val="F47F42"/>
                </a:solidFill>
                <a:latin typeface="Aptos" panose="020B0004020202020204" pitchFamily="34" charset="0"/>
              </a:rPr>
              <a:t>RatioWaiverListProductUsed</a:t>
            </a:r>
            <a:r>
              <a:rPr lang="en-US" sz="2400" dirty="0">
                <a:solidFill>
                  <a:srgbClr val="1482C5"/>
                </a:solidFill>
                <a:latin typeface="Aptos" panose="020B0004020202020204" pitchFamily="34" charset="0"/>
              </a:rPr>
              <a:t> (E3121), will be added to the </a:t>
            </a:r>
            <a:r>
              <a:rPr lang="en-US" sz="2400" dirty="0">
                <a:solidFill>
                  <a:srgbClr val="F47F42"/>
                </a:solidFill>
                <a:latin typeface="Aptos" panose="020B0004020202020204" pitchFamily="34" charset="0"/>
              </a:rPr>
              <a:t>AcceleratedInstructionSet</a:t>
            </a:r>
            <a:r>
              <a:rPr lang="en-US" sz="2400" dirty="0">
                <a:solidFill>
                  <a:srgbClr val="1482C5"/>
                </a:solidFill>
                <a:latin typeface="Aptos" panose="020B0004020202020204" pitchFamily="34" charset="0"/>
              </a:rPr>
              <a:t> common type in the </a:t>
            </a:r>
            <a:r>
              <a:rPr lang="en-US" sz="2400" dirty="0">
                <a:solidFill>
                  <a:srgbClr val="F47F42"/>
                </a:solidFill>
                <a:latin typeface="Aptos" panose="020B0004020202020204" pitchFamily="34" charset="0"/>
              </a:rPr>
              <a:t>StudentEducationOrganizationAssociation</a:t>
            </a:r>
            <a:r>
              <a:rPr lang="en-US" sz="2400" dirty="0">
                <a:solidFill>
                  <a:srgbClr val="1482C5"/>
                </a:solidFill>
                <a:latin typeface="Aptos" panose="020B0004020202020204" pitchFamily="34" charset="0"/>
              </a:rPr>
              <a:t> Entity and collected beginning in the </a:t>
            </a:r>
            <a:r>
              <a:rPr lang="en-US" sz="2400" dirty="0">
                <a:solidFill>
                  <a:srgbClr val="F47F42"/>
                </a:solidFill>
                <a:latin typeface="Aptos" panose="020B0004020202020204" pitchFamily="34" charset="0"/>
              </a:rPr>
              <a:t>2025-2026</a:t>
            </a:r>
            <a:r>
              <a:rPr lang="en-US" sz="2400" dirty="0">
                <a:solidFill>
                  <a:srgbClr val="1482C5"/>
                </a:solidFill>
                <a:latin typeface="Aptos" panose="020B0004020202020204" pitchFamily="34" charset="0"/>
              </a:rPr>
              <a:t> PEIMS Summer Submission.</a:t>
            </a:r>
          </a:p>
          <a:p>
            <a:pPr marL="0" indent="0">
              <a:buFont typeface="Wingdings" panose="05000000000000000000" pitchFamily="2" charset="2"/>
              <a:buNone/>
            </a:pPr>
            <a:endParaRPr lang="en-US" sz="2400" dirty="0">
              <a:solidFill>
                <a:srgbClr val="1482C5"/>
              </a:solidFill>
              <a:latin typeface="Aptos" panose="020B0004020202020204" pitchFamily="34" charset="0"/>
            </a:endParaRPr>
          </a:p>
        </p:txBody>
      </p:sp>
      <p:pic>
        <p:nvPicPr>
          <p:cNvPr id="10" name="Picture 9" descr="Screenshot of the accelerated instruction set common type.">
            <a:extLst>
              <a:ext uri="{FF2B5EF4-FFF2-40B4-BE49-F238E27FC236}">
                <a16:creationId xmlns:a16="http://schemas.microsoft.com/office/drawing/2014/main" id="{8BBCF4C2-68E3-C4B7-CE9B-3922AF3C2308}"/>
              </a:ext>
            </a:extLst>
          </p:cNvPr>
          <p:cNvPicPr>
            <a:picLocks noChangeAspect="1"/>
          </p:cNvPicPr>
          <p:nvPr/>
        </p:nvPicPr>
        <p:blipFill>
          <a:blip r:embed="rId2"/>
          <a:stretch>
            <a:fillRect/>
          </a:stretch>
        </p:blipFill>
        <p:spPr>
          <a:xfrm>
            <a:off x="1398059" y="2899942"/>
            <a:ext cx="9395881" cy="2357858"/>
          </a:xfrm>
          <a:prstGeom prst="rect">
            <a:avLst/>
          </a:prstGeom>
        </p:spPr>
      </p:pic>
      <p:sp>
        <p:nvSpPr>
          <p:cNvPr id="4" name="Slide Number Placeholder 3">
            <a:extLst>
              <a:ext uri="{FF2B5EF4-FFF2-40B4-BE49-F238E27FC236}">
                <a16:creationId xmlns:a16="http://schemas.microsoft.com/office/drawing/2014/main" id="{9EA1F3D1-BAA6-7AEB-DA50-3BB042FCD095}"/>
              </a:ext>
            </a:extLst>
          </p:cNvPr>
          <p:cNvSpPr>
            <a:spLocks noGrp="1"/>
          </p:cNvSpPr>
          <p:nvPr>
            <p:ph type="sldNum" sz="quarter" idx="4"/>
          </p:nvPr>
        </p:nvSpPr>
        <p:spPr/>
        <p:txBody>
          <a:bodyPr/>
          <a:lstStyle/>
          <a:p>
            <a:fld id="{69C126A4-BD19-47E2-8A0E-0DE1B9D8C925}" type="slidenum">
              <a:rPr lang="en-US" smtClean="0"/>
              <a:pPr/>
              <a:t>19</a:t>
            </a:fld>
            <a:endParaRPr lang="en-US"/>
          </a:p>
        </p:txBody>
      </p:sp>
    </p:spTree>
    <p:extLst>
      <p:ext uri="{BB962C8B-B14F-4D97-AF65-F5344CB8AC3E}">
        <p14:creationId xmlns:p14="http://schemas.microsoft.com/office/powerpoint/2010/main" val="2087284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30C576-04C3-107C-650F-650C6A72A6D7}"/>
              </a:ext>
            </a:extLst>
          </p:cNvPr>
          <p:cNvSpPr>
            <a:spLocks noGrp="1"/>
          </p:cNvSpPr>
          <p:nvPr>
            <p:ph type="title"/>
          </p:nvPr>
        </p:nvSpPr>
        <p:spPr>
          <a:xfrm>
            <a:off x="535171" y="155609"/>
            <a:ext cx="11121657" cy="751350"/>
          </a:xfrm>
        </p:spPr>
        <p:txBody>
          <a:bodyPr anchor="ctr">
            <a:normAutofit/>
          </a:bodyPr>
          <a:lstStyle/>
          <a:p>
            <a:r>
              <a:rPr lang="en-US" dirty="0">
                <a:solidFill>
                  <a:srgbClr val="1482C5"/>
                </a:solidFill>
                <a:latin typeface="Aptos" panose="020B0004020202020204" pitchFamily="34" charset="0"/>
              </a:rPr>
              <a:t>Agenda – 2025-2026 Data Standards Changes</a:t>
            </a:r>
          </a:p>
        </p:txBody>
      </p:sp>
      <p:pic>
        <p:nvPicPr>
          <p:cNvPr id="9" name="Picture 8" descr="Cherry blossoms">
            <a:extLst>
              <a:ext uri="{FF2B5EF4-FFF2-40B4-BE49-F238E27FC236}">
                <a16:creationId xmlns:a16="http://schemas.microsoft.com/office/drawing/2014/main" id="{1F7694DA-30E4-F62B-A433-0F734C31BBAD}"/>
              </a:ext>
            </a:extLst>
          </p:cNvPr>
          <p:cNvPicPr>
            <a:picLocks noChangeAspect="1"/>
          </p:cNvPicPr>
          <p:nvPr/>
        </p:nvPicPr>
        <p:blipFill>
          <a:blip r:embed="rId3">
            <a:extLst>
              <a:ext uri="{28A0092B-C50C-407E-A947-70E740481C1C}">
                <a14:useLocalDpi xmlns:a14="http://schemas.microsoft.com/office/drawing/2010/main" val="0"/>
              </a:ext>
            </a:extLst>
          </a:blip>
          <a:srcRect t="17116" b="17116"/>
          <a:stretch/>
        </p:blipFill>
        <p:spPr>
          <a:xfrm>
            <a:off x="326886" y="906960"/>
            <a:ext cx="11507151" cy="5044079"/>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ontent Placeholder 4">
            <a:extLst>
              <a:ext uri="{FF2B5EF4-FFF2-40B4-BE49-F238E27FC236}">
                <a16:creationId xmlns:a16="http://schemas.microsoft.com/office/drawing/2014/main" id="{1256BFF9-BF44-136C-D6F9-CDA7915C940B}"/>
              </a:ext>
            </a:extLst>
          </p:cNvPr>
          <p:cNvSpPr>
            <a:spLocks noGrp="1"/>
          </p:cNvSpPr>
          <p:nvPr>
            <p:ph idx="1"/>
          </p:nvPr>
        </p:nvSpPr>
        <p:spPr>
          <a:xfrm>
            <a:off x="1009284" y="1783951"/>
            <a:ext cx="10142354" cy="3692617"/>
          </a:xfrm>
          <a:solidFill>
            <a:schemeClr val="bg1">
              <a:alpha val="70000"/>
            </a:schemeClr>
          </a:solidFill>
        </p:spPr>
        <p:txBody>
          <a:bodyPr/>
          <a:lstStyle/>
          <a:p>
            <a:pPr>
              <a:lnSpc>
                <a:spcPct val="100000"/>
              </a:lnSpc>
              <a:spcBef>
                <a:spcPts val="0"/>
              </a:spcBef>
              <a:buClr>
                <a:srgbClr val="F47F42"/>
              </a:buClr>
            </a:pPr>
            <a:r>
              <a:rPr lang="en-US" b="1" dirty="0">
                <a:solidFill>
                  <a:srgbClr val="1482C5"/>
                </a:solidFill>
                <a:latin typeface="Aptos" panose="020B0004020202020204" pitchFamily="34" charset="0"/>
              </a:rPr>
              <a:t>Middle School Advanced Mathematics</a:t>
            </a:r>
          </a:p>
          <a:p>
            <a:pPr>
              <a:lnSpc>
                <a:spcPct val="100000"/>
              </a:lnSpc>
              <a:spcBef>
                <a:spcPts val="0"/>
              </a:spcBef>
              <a:buClr>
                <a:srgbClr val="F47F42"/>
              </a:buClr>
            </a:pPr>
            <a:r>
              <a:rPr lang="en-US" b="1" dirty="0">
                <a:solidFill>
                  <a:srgbClr val="1482C5"/>
                </a:solidFill>
                <a:latin typeface="Aptos" panose="020B0004020202020204" pitchFamily="34" charset="0"/>
              </a:rPr>
              <a:t>Advanced Technical Credit</a:t>
            </a:r>
          </a:p>
          <a:p>
            <a:pPr>
              <a:lnSpc>
                <a:spcPct val="100000"/>
              </a:lnSpc>
              <a:spcBef>
                <a:spcPts val="0"/>
              </a:spcBef>
              <a:buClr>
                <a:srgbClr val="F47F42"/>
              </a:buClr>
            </a:pPr>
            <a:r>
              <a:rPr lang="en-US" b="1" dirty="0" err="1">
                <a:solidFill>
                  <a:srgbClr val="1482C5"/>
                </a:solidFill>
                <a:latin typeface="Aptos" panose="020B0004020202020204" pitchFamily="34" charset="0"/>
              </a:rPr>
              <a:t>OnRamps</a:t>
            </a:r>
            <a:r>
              <a:rPr lang="en-US" b="1" dirty="0">
                <a:solidFill>
                  <a:srgbClr val="1482C5"/>
                </a:solidFill>
                <a:latin typeface="Aptos" panose="020B0004020202020204" pitchFamily="34" charset="0"/>
              </a:rPr>
              <a:t> Dual Enrollment Indicator</a:t>
            </a:r>
          </a:p>
          <a:p>
            <a:pPr>
              <a:lnSpc>
                <a:spcPct val="100000"/>
              </a:lnSpc>
              <a:spcBef>
                <a:spcPts val="0"/>
              </a:spcBef>
              <a:buClr>
                <a:srgbClr val="F47F42"/>
              </a:buClr>
            </a:pPr>
            <a:r>
              <a:rPr lang="en-US" b="1" dirty="0">
                <a:solidFill>
                  <a:srgbClr val="1482C5"/>
                </a:solidFill>
                <a:latin typeface="Aptos" panose="020B0004020202020204" pitchFamily="34" charset="0"/>
              </a:rPr>
              <a:t>Accelerated Instruction Changes</a:t>
            </a:r>
          </a:p>
          <a:p>
            <a:pPr>
              <a:lnSpc>
                <a:spcPct val="100000"/>
              </a:lnSpc>
              <a:spcBef>
                <a:spcPts val="0"/>
              </a:spcBef>
              <a:buClr>
                <a:srgbClr val="F47F42"/>
              </a:buClr>
            </a:pPr>
            <a:r>
              <a:rPr lang="en-US" b="1" dirty="0">
                <a:solidFill>
                  <a:srgbClr val="1482C5"/>
                </a:solidFill>
                <a:latin typeface="Aptos" panose="020B0004020202020204" pitchFamily="34" charset="0"/>
              </a:rPr>
              <a:t>Discipline Changes</a:t>
            </a:r>
          </a:p>
          <a:p>
            <a:pPr>
              <a:lnSpc>
                <a:spcPct val="100000"/>
              </a:lnSpc>
              <a:spcBef>
                <a:spcPts val="0"/>
              </a:spcBef>
              <a:buClr>
                <a:srgbClr val="F47F42"/>
              </a:buClr>
            </a:pPr>
            <a:r>
              <a:rPr lang="en-US" b="1" dirty="0">
                <a:solidFill>
                  <a:srgbClr val="1482C5"/>
                </a:solidFill>
                <a:latin typeface="Aptos" panose="020B0004020202020204" pitchFamily="34" charset="0"/>
              </a:rPr>
              <a:t>New Classroom Position</a:t>
            </a:r>
          </a:p>
          <a:p>
            <a:pPr>
              <a:lnSpc>
                <a:spcPct val="100000"/>
              </a:lnSpc>
              <a:spcBef>
                <a:spcPts val="0"/>
              </a:spcBef>
              <a:buClr>
                <a:srgbClr val="F47F42"/>
              </a:buClr>
            </a:pPr>
            <a:r>
              <a:rPr lang="en-US" b="1" dirty="0">
                <a:solidFill>
                  <a:srgbClr val="1482C5"/>
                </a:solidFill>
                <a:latin typeface="Aptos" panose="020B0004020202020204" pitchFamily="34" charset="0"/>
              </a:rPr>
              <a:t>Special Education Changes</a:t>
            </a:r>
          </a:p>
          <a:p>
            <a:pPr>
              <a:lnSpc>
                <a:spcPct val="100000"/>
              </a:lnSpc>
              <a:spcBef>
                <a:spcPts val="0"/>
              </a:spcBef>
              <a:buClr>
                <a:srgbClr val="F47F42"/>
              </a:buClr>
            </a:pPr>
            <a:r>
              <a:rPr lang="en-US" b="1" dirty="0">
                <a:solidFill>
                  <a:srgbClr val="1482C5"/>
                </a:solidFill>
                <a:latin typeface="Aptos" panose="020B0004020202020204" pitchFamily="34" charset="0"/>
              </a:rPr>
              <a:t>Questions</a:t>
            </a:r>
          </a:p>
        </p:txBody>
      </p:sp>
    </p:spTree>
    <p:extLst>
      <p:ext uri="{BB962C8B-B14F-4D97-AF65-F5344CB8AC3E}">
        <p14:creationId xmlns:p14="http://schemas.microsoft.com/office/powerpoint/2010/main" val="2574992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602DD-1216-858A-0A6E-5BBAE9E3987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73674D-3384-2A09-DA3B-311026465909}"/>
              </a:ext>
            </a:extLst>
          </p:cNvPr>
          <p:cNvSpPr>
            <a:spLocks noGrp="1"/>
          </p:cNvSpPr>
          <p:nvPr>
            <p:ph type="title"/>
          </p:nvPr>
        </p:nvSpPr>
        <p:spPr>
          <a:xfrm>
            <a:off x="535171" y="141941"/>
            <a:ext cx="11121657" cy="751350"/>
          </a:xfrm>
        </p:spPr>
        <p:txBody>
          <a:bodyPr>
            <a:normAutofit/>
          </a:bodyPr>
          <a:lstStyle/>
          <a:p>
            <a:r>
              <a:rPr lang="en-US" b="1" dirty="0" err="1">
                <a:solidFill>
                  <a:srgbClr val="1482C5"/>
                </a:solidFill>
                <a:latin typeface="Aptos" panose="020B0004020202020204" pitchFamily="34" charset="0"/>
                <a:cs typeface="Calibri"/>
              </a:rPr>
              <a:t>RatioWaiverListProductUsed</a:t>
            </a:r>
            <a:r>
              <a:rPr lang="en-US" b="1" dirty="0">
                <a:solidFill>
                  <a:srgbClr val="1482C5"/>
                </a:solidFill>
                <a:latin typeface="Aptos" panose="020B0004020202020204" pitchFamily="34" charset="0"/>
                <a:cs typeface="Calibri"/>
              </a:rPr>
              <a:t> Data Element</a:t>
            </a:r>
            <a:endParaRPr lang="en-US" b="1" dirty="0">
              <a:solidFill>
                <a:srgbClr val="1482C5"/>
              </a:solidFill>
              <a:latin typeface="Aptos" panose="020B0004020202020204" pitchFamily="34" charset="0"/>
            </a:endParaRPr>
          </a:p>
        </p:txBody>
      </p:sp>
      <p:pic>
        <p:nvPicPr>
          <p:cNvPr id="8" name="Picture 7" descr="Screenshot of the ratio waiver list product used data element.">
            <a:extLst>
              <a:ext uri="{FF2B5EF4-FFF2-40B4-BE49-F238E27FC236}">
                <a16:creationId xmlns:a16="http://schemas.microsoft.com/office/drawing/2014/main" id="{6B470FB3-F413-C4AA-28FA-BDE30B9AB520}"/>
              </a:ext>
            </a:extLst>
          </p:cNvPr>
          <p:cNvPicPr>
            <a:picLocks noChangeAspect="1"/>
          </p:cNvPicPr>
          <p:nvPr/>
        </p:nvPicPr>
        <p:blipFill>
          <a:blip r:embed="rId2"/>
          <a:stretch>
            <a:fillRect/>
          </a:stretch>
        </p:blipFill>
        <p:spPr>
          <a:xfrm>
            <a:off x="2835607" y="1298448"/>
            <a:ext cx="6520783" cy="4261104"/>
          </a:xfrm>
          <a:prstGeom prst="rect">
            <a:avLst/>
          </a:prstGeom>
        </p:spPr>
      </p:pic>
      <p:sp>
        <p:nvSpPr>
          <p:cNvPr id="4" name="Slide Number Placeholder 3">
            <a:extLst>
              <a:ext uri="{FF2B5EF4-FFF2-40B4-BE49-F238E27FC236}">
                <a16:creationId xmlns:a16="http://schemas.microsoft.com/office/drawing/2014/main" id="{0EDD9C6B-8A28-AE9B-9D37-9FFD6DA623A3}"/>
              </a:ext>
            </a:extLst>
          </p:cNvPr>
          <p:cNvSpPr>
            <a:spLocks noGrp="1"/>
          </p:cNvSpPr>
          <p:nvPr>
            <p:ph type="sldNum" sz="quarter" idx="4"/>
          </p:nvPr>
        </p:nvSpPr>
        <p:spPr/>
        <p:txBody>
          <a:bodyPr/>
          <a:lstStyle/>
          <a:p>
            <a:fld id="{69C126A4-BD19-47E2-8A0E-0DE1B9D8C925}" type="slidenum">
              <a:rPr lang="en-US" smtClean="0"/>
              <a:pPr/>
              <a:t>20</a:t>
            </a:fld>
            <a:endParaRPr lang="en-US"/>
          </a:p>
        </p:txBody>
      </p:sp>
    </p:spTree>
    <p:extLst>
      <p:ext uri="{BB962C8B-B14F-4D97-AF65-F5344CB8AC3E}">
        <p14:creationId xmlns:p14="http://schemas.microsoft.com/office/powerpoint/2010/main" val="1549669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69B3F-55B5-C7D7-6542-11226E021F3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8D7034E-6B46-5988-6361-9A41F929EB75}"/>
              </a:ext>
            </a:extLst>
          </p:cNvPr>
          <p:cNvSpPr>
            <a:spLocks noGrp="1"/>
          </p:cNvSpPr>
          <p:nvPr>
            <p:ph type="title"/>
          </p:nvPr>
        </p:nvSpPr>
        <p:spPr>
          <a:xfrm>
            <a:off x="535171" y="141941"/>
            <a:ext cx="11121657" cy="751350"/>
          </a:xfrm>
        </p:spPr>
        <p:txBody>
          <a:bodyPr>
            <a:normAutofit/>
          </a:bodyPr>
          <a:lstStyle/>
          <a:p>
            <a:r>
              <a:rPr lang="en-US" b="1" dirty="0" err="1">
                <a:solidFill>
                  <a:srgbClr val="1482C5"/>
                </a:solidFill>
                <a:latin typeface="Aptos" panose="020B0004020202020204" pitchFamily="34" charset="0"/>
                <a:cs typeface="Calibri"/>
              </a:rPr>
              <a:t>RatioWaiverListProductUsed</a:t>
            </a:r>
            <a:r>
              <a:rPr lang="en-US" b="1" dirty="0">
                <a:solidFill>
                  <a:srgbClr val="1482C5"/>
                </a:solidFill>
                <a:latin typeface="Aptos" panose="020B0004020202020204" pitchFamily="34" charset="0"/>
                <a:cs typeface="Calibri"/>
              </a:rPr>
              <a:t> Data Validation</a:t>
            </a:r>
            <a:endParaRPr lang="en-US" b="1" dirty="0">
              <a:solidFill>
                <a:srgbClr val="1482C5"/>
              </a:solidFill>
              <a:latin typeface="Aptos" panose="020B0004020202020204" pitchFamily="34" charset="0"/>
            </a:endParaRPr>
          </a:p>
        </p:txBody>
      </p:sp>
      <p:sp>
        <p:nvSpPr>
          <p:cNvPr id="5" name="Content Placeholder 3">
            <a:extLst>
              <a:ext uri="{FF2B5EF4-FFF2-40B4-BE49-F238E27FC236}">
                <a16:creationId xmlns:a16="http://schemas.microsoft.com/office/drawing/2014/main" id="{34D6A2DB-DCE0-9520-856F-3C865B220A0C}"/>
              </a:ext>
            </a:extLst>
          </p:cNvPr>
          <p:cNvSpPr txBox="1">
            <a:spLocks/>
          </p:cNvSpPr>
          <p:nvPr/>
        </p:nvSpPr>
        <p:spPr>
          <a:xfrm>
            <a:off x="535170" y="1142839"/>
            <a:ext cx="11275829" cy="666911"/>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47F42"/>
              </a:buClr>
              <a:buNone/>
            </a:pPr>
            <a:r>
              <a:rPr lang="en-US" dirty="0">
                <a:solidFill>
                  <a:srgbClr val="1482C5"/>
                </a:solidFill>
                <a:latin typeface="Aptos" panose="020B0004020202020204" pitchFamily="34" charset="0"/>
              </a:rPr>
              <a:t>The following </a:t>
            </a:r>
            <a:r>
              <a:rPr lang="en-US" dirty="0">
                <a:solidFill>
                  <a:srgbClr val="F47F42"/>
                </a:solidFill>
                <a:latin typeface="Aptos" panose="020B0004020202020204" pitchFamily="34" charset="0"/>
              </a:rPr>
              <a:t>PEIMS Summer Submission </a:t>
            </a:r>
            <a:r>
              <a:rPr lang="en-US" dirty="0">
                <a:solidFill>
                  <a:srgbClr val="1482C5"/>
                </a:solidFill>
                <a:latin typeface="Aptos" panose="020B0004020202020204" pitchFamily="34" charset="0"/>
              </a:rPr>
              <a:t>data validations will be </a:t>
            </a:r>
            <a:r>
              <a:rPr lang="en-US" b="1" dirty="0">
                <a:solidFill>
                  <a:srgbClr val="F47F42"/>
                </a:solidFill>
                <a:latin typeface="Aptos" panose="020B0004020202020204" pitchFamily="34" charset="0"/>
              </a:rPr>
              <a:t>revised</a:t>
            </a:r>
            <a:r>
              <a:rPr lang="en-US" dirty="0">
                <a:solidFill>
                  <a:srgbClr val="1482C5"/>
                </a:solidFill>
                <a:latin typeface="Aptos" panose="020B0004020202020204" pitchFamily="34" charset="0"/>
              </a:rPr>
              <a:t>:</a:t>
            </a:r>
            <a:endParaRPr lang="en-US" dirty="0">
              <a:solidFill>
                <a:srgbClr val="0D6CB9"/>
              </a:solidFill>
              <a:latin typeface="Aptos" panose="020B0004020202020204" pitchFamily="34" charset="0"/>
            </a:endParaRPr>
          </a:p>
          <a:p>
            <a:pPr marL="0" indent="0">
              <a:buFont typeface="Wingdings" panose="05000000000000000000" pitchFamily="2" charset="2"/>
              <a:buNone/>
            </a:pPr>
            <a:endParaRPr lang="en-US" dirty="0">
              <a:solidFill>
                <a:srgbClr val="0D6CB9"/>
              </a:solidFill>
              <a:latin typeface="Aptos" panose="020B0004020202020204" pitchFamily="34" charset="0"/>
            </a:endParaRPr>
          </a:p>
        </p:txBody>
      </p:sp>
      <p:pic>
        <p:nvPicPr>
          <p:cNvPr id="7" name="Picture 6" descr="Screenshot of rules that will be revised.">
            <a:extLst>
              <a:ext uri="{FF2B5EF4-FFF2-40B4-BE49-F238E27FC236}">
                <a16:creationId xmlns:a16="http://schemas.microsoft.com/office/drawing/2014/main" id="{61FB8D58-BAD1-5727-084E-1FF3EDBC8548}"/>
              </a:ext>
            </a:extLst>
          </p:cNvPr>
          <p:cNvPicPr>
            <a:picLocks noChangeAspect="1"/>
          </p:cNvPicPr>
          <p:nvPr/>
        </p:nvPicPr>
        <p:blipFill>
          <a:blip r:embed="rId2"/>
          <a:stretch>
            <a:fillRect/>
          </a:stretch>
        </p:blipFill>
        <p:spPr>
          <a:xfrm>
            <a:off x="1844293" y="2187575"/>
            <a:ext cx="8503414" cy="3270545"/>
          </a:xfrm>
          <a:prstGeom prst="rect">
            <a:avLst/>
          </a:prstGeom>
        </p:spPr>
      </p:pic>
      <p:sp>
        <p:nvSpPr>
          <p:cNvPr id="4" name="Slide Number Placeholder 3">
            <a:extLst>
              <a:ext uri="{FF2B5EF4-FFF2-40B4-BE49-F238E27FC236}">
                <a16:creationId xmlns:a16="http://schemas.microsoft.com/office/drawing/2014/main" id="{62D52368-CF91-AE53-C94A-F955835B406A}"/>
              </a:ext>
            </a:extLst>
          </p:cNvPr>
          <p:cNvSpPr>
            <a:spLocks noGrp="1"/>
          </p:cNvSpPr>
          <p:nvPr>
            <p:ph type="sldNum" sz="quarter" idx="4"/>
          </p:nvPr>
        </p:nvSpPr>
        <p:spPr/>
        <p:txBody>
          <a:bodyPr/>
          <a:lstStyle/>
          <a:p>
            <a:fld id="{69C126A4-BD19-47E2-8A0E-0DE1B9D8C925}" type="slidenum">
              <a:rPr lang="en-US" smtClean="0"/>
              <a:pPr/>
              <a:t>21</a:t>
            </a:fld>
            <a:endParaRPr lang="en-US"/>
          </a:p>
        </p:txBody>
      </p:sp>
    </p:spTree>
    <p:extLst>
      <p:ext uri="{BB962C8B-B14F-4D97-AF65-F5344CB8AC3E}">
        <p14:creationId xmlns:p14="http://schemas.microsoft.com/office/powerpoint/2010/main" val="2595347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D5BB2-6A56-0049-D705-85193C68F7EC}"/>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4A071CCE-28E4-881F-6E66-7F3C8F660BE8}"/>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4800" b="1" kern="1200">
                <a:latin typeface="+mn-lt"/>
                <a:ea typeface="+mj-ea"/>
                <a:cs typeface="+mj-cs"/>
              </a:rPr>
              <a:t>TITLE</a:t>
            </a:r>
            <a:r>
              <a:rPr lang="en-US" sz="4800" b="1" kern="1200" baseline="0">
                <a:latin typeface="+mn-lt"/>
                <a:ea typeface="+mj-ea"/>
                <a:cs typeface="+mj-cs"/>
              </a:rPr>
              <a:t> SLIDE: Discipline Changes</a:t>
            </a:r>
            <a:endParaRPr lang="en-US" sz="4800" b="1" kern="1200">
              <a:latin typeface="+mn-lt"/>
              <a:ea typeface="+mj-ea"/>
              <a:cs typeface="+mj-cs"/>
            </a:endParaRPr>
          </a:p>
        </p:txBody>
      </p:sp>
      <p:sp>
        <p:nvSpPr>
          <p:cNvPr id="12" name="Rectangle 11">
            <a:extLst>
              <a:ext uri="{FF2B5EF4-FFF2-40B4-BE49-F238E27FC236}">
                <a16:creationId xmlns:a16="http://schemas.microsoft.com/office/drawing/2014/main" id="{D4BA0AF9-01F6-1276-4682-16230AF35AD9}"/>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Pastel colored cherry blossoms">
            <a:extLst>
              <a:ext uri="{FF2B5EF4-FFF2-40B4-BE49-F238E27FC236}">
                <a16:creationId xmlns:a16="http://schemas.microsoft.com/office/drawing/2014/main" id="{B10B6E90-C70A-A2CD-77C0-7E4742BA4642}"/>
              </a:ext>
            </a:extLst>
          </p:cNvPr>
          <p:cNvPicPr>
            <a:picLocks noChangeAspect="1"/>
          </p:cNvPicPr>
          <p:nvPr/>
        </p:nvPicPr>
        <p:blipFill>
          <a:blip r:embed="rId3">
            <a:extLst>
              <a:ext uri="{28A0092B-C50C-407E-A947-70E740481C1C}">
                <a14:useLocalDpi xmlns:a14="http://schemas.microsoft.com/office/drawing/2010/main" val="0"/>
              </a:ext>
            </a:extLst>
          </a:blip>
          <a:srcRect t="15607" b="15607"/>
          <a:stretch/>
        </p:blipFill>
        <p:spPr>
          <a:xfrm>
            <a:off x="0" y="1232123"/>
            <a:ext cx="12191980" cy="5589588"/>
          </a:xfrm>
          <a:prstGeom prst="rect">
            <a:avLst/>
          </a:prstGeom>
          <a:noFill/>
        </p:spPr>
      </p:pic>
      <p:sp>
        <p:nvSpPr>
          <p:cNvPr id="3" name="TextBox 2">
            <a:extLst>
              <a:ext uri="{FF2B5EF4-FFF2-40B4-BE49-F238E27FC236}">
                <a16:creationId xmlns:a16="http://schemas.microsoft.com/office/drawing/2014/main" id="{80A0BF4A-041E-CAA2-DFE9-F8DC0BE0CA11}"/>
              </a:ext>
            </a:extLst>
          </p:cNvPr>
          <p:cNvSpPr txBox="1"/>
          <p:nvPr/>
        </p:nvSpPr>
        <p:spPr>
          <a:xfrm>
            <a:off x="1369818" y="2542904"/>
            <a:ext cx="9452344" cy="1015663"/>
          </a:xfrm>
          <a:prstGeom prst="rect">
            <a:avLst/>
          </a:prstGeom>
          <a:noFill/>
        </p:spPr>
        <p:txBody>
          <a:bodyPr wrap="square" rtlCol="0">
            <a:spAutoFit/>
          </a:bodyPr>
          <a:lstStyle/>
          <a:p>
            <a:pPr algn="ctr"/>
            <a:r>
              <a:rPr lang="en-US" sz="6000" b="1">
                <a:solidFill>
                  <a:srgbClr val="F8F4E9"/>
                </a:solidFill>
                <a:latin typeface="Aptos" panose="020B0004020202020204" pitchFamily="34" charset="0"/>
              </a:rPr>
              <a:t>Discipline Changes</a:t>
            </a:r>
          </a:p>
        </p:txBody>
      </p:sp>
      <p:sp>
        <p:nvSpPr>
          <p:cNvPr id="4" name="Slide Number Placeholder 3">
            <a:extLst>
              <a:ext uri="{FF2B5EF4-FFF2-40B4-BE49-F238E27FC236}">
                <a16:creationId xmlns:a16="http://schemas.microsoft.com/office/drawing/2014/main" id="{516699AD-690A-5D6A-84AA-3B81E1332E2F}"/>
              </a:ext>
            </a:extLst>
          </p:cNvPr>
          <p:cNvSpPr>
            <a:spLocks noGrp="1"/>
          </p:cNvSpPr>
          <p:nvPr>
            <p:ph type="sldNum" sz="quarter" idx="12"/>
          </p:nvPr>
        </p:nvSpPr>
        <p:spPr>
          <a:xfrm>
            <a:off x="9296400" y="6456586"/>
            <a:ext cx="2743200" cy="365125"/>
          </a:xfrm>
        </p:spPr>
        <p:txBody>
          <a:bodyPr/>
          <a:lstStyle/>
          <a:p>
            <a:fld id="{0088AB57-2DBE-44A3-AE96-942C49E954BF}" type="slidenum">
              <a:rPr lang="en-US" smtClean="0"/>
              <a:t>22</a:t>
            </a:fld>
            <a:endParaRPr lang="en-US"/>
          </a:p>
        </p:txBody>
      </p:sp>
    </p:spTree>
    <p:extLst>
      <p:ext uri="{BB962C8B-B14F-4D97-AF65-F5344CB8AC3E}">
        <p14:creationId xmlns:p14="http://schemas.microsoft.com/office/powerpoint/2010/main" val="2158327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5FDFA-0775-95B9-1285-FB4BD229877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293077-5111-45D2-EFB3-8A3559DF9CBF}"/>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Discipline Changes</a:t>
            </a:r>
            <a:endParaRPr lang="en-US" sz="4000"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2DA3087B-E31B-EBB8-62C8-1471951E1171}"/>
              </a:ext>
            </a:extLst>
          </p:cNvPr>
          <p:cNvSpPr txBox="1">
            <a:spLocks/>
          </p:cNvSpPr>
          <p:nvPr/>
        </p:nvSpPr>
        <p:spPr>
          <a:xfrm>
            <a:off x="535171" y="1510829"/>
            <a:ext cx="11275829" cy="2235981"/>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dirty="0">
                <a:solidFill>
                  <a:srgbClr val="1482C5"/>
                </a:solidFill>
                <a:latin typeface="Aptos" panose="020B0004020202020204" pitchFamily="34" charset="0"/>
              </a:rPr>
              <a:t>The Student Discipline Program Specialist audited all discipline-related data components and guidance in the Texas Education Data Standards (TEDS) and the Texas Records Exchange (TREx) Data Standards for accuracy and alignment with Chapter 37 of the Texas Education Code.</a:t>
            </a:r>
          </a:p>
          <a:p>
            <a:pPr>
              <a:buClr>
                <a:srgbClr val="F47F42"/>
              </a:buClr>
            </a:pPr>
            <a:r>
              <a:rPr lang="en-US" dirty="0">
                <a:solidFill>
                  <a:srgbClr val="1482C5"/>
                </a:solidFill>
                <a:latin typeface="Aptos" panose="020B0004020202020204" pitchFamily="34" charset="0"/>
              </a:rPr>
              <a:t>The changes on the following slides are the result of the audit.</a:t>
            </a:r>
          </a:p>
          <a:p>
            <a:pPr marL="0" indent="0">
              <a:buFont typeface="Wingdings" panose="05000000000000000000" pitchFamily="2" charset="2"/>
              <a:buNone/>
            </a:pPr>
            <a:endParaRPr lang="en-US" dirty="0">
              <a:solidFill>
                <a:srgbClr val="0D6CB9"/>
              </a:solidFill>
              <a:latin typeface="Aptos" panose="020B0004020202020204" pitchFamily="34" charset="0"/>
            </a:endParaRPr>
          </a:p>
          <a:p>
            <a:pPr marL="0" indent="0">
              <a:buFont typeface="Wingdings" panose="05000000000000000000" pitchFamily="2" charset="2"/>
              <a:buNone/>
            </a:pPr>
            <a:endParaRPr lang="en-US" dirty="0">
              <a:solidFill>
                <a:srgbClr val="0D6CB9"/>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C13E5140-AEE7-782B-D12C-5D6D82792428}"/>
              </a:ext>
            </a:extLst>
          </p:cNvPr>
          <p:cNvSpPr>
            <a:spLocks noGrp="1"/>
          </p:cNvSpPr>
          <p:nvPr>
            <p:ph type="sldNum" sz="quarter" idx="4"/>
          </p:nvPr>
        </p:nvSpPr>
        <p:spPr/>
        <p:txBody>
          <a:bodyPr/>
          <a:lstStyle/>
          <a:p>
            <a:fld id="{69C126A4-BD19-47E2-8A0E-0DE1B9D8C925}" type="slidenum">
              <a:rPr lang="en-US" smtClean="0"/>
              <a:pPr/>
              <a:t>23</a:t>
            </a:fld>
            <a:endParaRPr lang="en-US"/>
          </a:p>
        </p:txBody>
      </p:sp>
    </p:spTree>
    <p:extLst>
      <p:ext uri="{BB962C8B-B14F-4D97-AF65-F5344CB8AC3E}">
        <p14:creationId xmlns:p14="http://schemas.microsoft.com/office/powerpoint/2010/main" val="1332481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D7658-57E8-1794-73FC-539D4544403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086FD02-4C92-B0A3-1C4A-41E7CE250040}"/>
              </a:ext>
            </a:extLst>
          </p:cNvPr>
          <p:cNvSpPr>
            <a:spLocks noGrp="1"/>
          </p:cNvSpPr>
          <p:nvPr>
            <p:ph type="title"/>
          </p:nvPr>
        </p:nvSpPr>
        <p:spPr>
          <a:xfrm>
            <a:off x="535171" y="153092"/>
            <a:ext cx="11121657" cy="751350"/>
          </a:xfrm>
        </p:spPr>
        <p:txBody>
          <a:bodyPr>
            <a:normAutofit/>
          </a:bodyPr>
          <a:lstStyle/>
          <a:p>
            <a:r>
              <a:rPr lang="en-US" sz="3500" b="1" err="1">
                <a:solidFill>
                  <a:srgbClr val="1482C5"/>
                </a:solidFill>
                <a:latin typeface="Aptos" panose="020B0004020202020204" pitchFamily="34" charset="0"/>
                <a:cs typeface="Calibri"/>
              </a:rPr>
              <a:t>IncidentLocation</a:t>
            </a:r>
            <a:r>
              <a:rPr lang="en-US" sz="3500" b="1">
                <a:solidFill>
                  <a:srgbClr val="1482C5"/>
                </a:solidFill>
                <a:latin typeface="Aptos" panose="020B0004020202020204" pitchFamily="34" charset="0"/>
                <a:cs typeface="Calibri"/>
              </a:rPr>
              <a:t> (E1083)</a:t>
            </a:r>
            <a:endParaRPr lang="en-US" sz="3500" b="1">
              <a:solidFill>
                <a:srgbClr val="1482C5"/>
              </a:solidFill>
              <a:latin typeface="Aptos" panose="020B0004020202020204" pitchFamily="34" charset="0"/>
            </a:endParaRPr>
          </a:p>
        </p:txBody>
      </p:sp>
      <p:pic>
        <p:nvPicPr>
          <p:cNvPr id="8" name="Picture 7" descr="Screenshot of incident location data element.">
            <a:extLst>
              <a:ext uri="{FF2B5EF4-FFF2-40B4-BE49-F238E27FC236}">
                <a16:creationId xmlns:a16="http://schemas.microsoft.com/office/drawing/2014/main" id="{3A3CCE75-01A3-3B98-96F6-A6C96C05C6EC}"/>
              </a:ext>
            </a:extLst>
          </p:cNvPr>
          <p:cNvPicPr>
            <a:picLocks noChangeAspect="1"/>
          </p:cNvPicPr>
          <p:nvPr/>
        </p:nvPicPr>
        <p:blipFill>
          <a:blip r:embed="rId2"/>
          <a:stretch>
            <a:fillRect/>
          </a:stretch>
        </p:blipFill>
        <p:spPr>
          <a:xfrm>
            <a:off x="535171" y="1070181"/>
            <a:ext cx="5081333" cy="4717638"/>
          </a:xfrm>
          <a:prstGeom prst="rect">
            <a:avLst/>
          </a:prstGeom>
        </p:spPr>
      </p:pic>
      <p:pic>
        <p:nvPicPr>
          <p:cNvPr id="5" name="Picture 4" descr="Incident location screenshot.">
            <a:extLst>
              <a:ext uri="{FF2B5EF4-FFF2-40B4-BE49-F238E27FC236}">
                <a16:creationId xmlns:a16="http://schemas.microsoft.com/office/drawing/2014/main" id="{91CC0CEF-E331-6782-2704-12AAE2D11FE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30020" y="1438818"/>
            <a:ext cx="5791759" cy="3594599"/>
          </a:xfrm>
          <a:prstGeom prst="rect">
            <a:avLst/>
          </a:prstGeom>
        </p:spPr>
      </p:pic>
      <p:sp>
        <p:nvSpPr>
          <p:cNvPr id="4" name="Slide Number Placeholder 3">
            <a:extLst>
              <a:ext uri="{FF2B5EF4-FFF2-40B4-BE49-F238E27FC236}">
                <a16:creationId xmlns:a16="http://schemas.microsoft.com/office/drawing/2014/main" id="{91A78771-2E7F-1F3E-EA94-E1CC111FA760}"/>
              </a:ext>
            </a:extLst>
          </p:cNvPr>
          <p:cNvSpPr>
            <a:spLocks noGrp="1"/>
          </p:cNvSpPr>
          <p:nvPr>
            <p:ph type="sldNum" sz="quarter" idx="4"/>
          </p:nvPr>
        </p:nvSpPr>
        <p:spPr/>
        <p:txBody>
          <a:bodyPr/>
          <a:lstStyle/>
          <a:p>
            <a:fld id="{69C126A4-BD19-47E2-8A0E-0DE1B9D8C925}" type="slidenum">
              <a:rPr lang="en-US" smtClean="0"/>
              <a:pPr/>
              <a:t>24</a:t>
            </a:fld>
            <a:endParaRPr lang="en-US"/>
          </a:p>
        </p:txBody>
      </p:sp>
    </p:spTree>
    <p:extLst>
      <p:ext uri="{BB962C8B-B14F-4D97-AF65-F5344CB8AC3E}">
        <p14:creationId xmlns:p14="http://schemas.microsoft.com/office/powerpoint/2010/main" val="1878262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7F1CC-7E7B-89D0-8D84-5F3591AD19B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885C0D0-0DFA-6366-9573-12BA06102370}"/>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BEHAVIOR-LOCATION-CODE (TE163)</a:t>
            </a:r>
            <a:endParaRPr lang="en-US" sz="4000" b="1">
              <a:solidFill>
                <a:srgbClr val="1482C5"/>
              </a:solidFill>
              <a:latin typeface="Aptos" panose="020B0004020202020204" pitchFamily="34" charset="0"/>
            </a:endParaRPr>
          </a:p>
        </p:txBody>
      </p:sp>
      <p:pic>
        <p:nvPicPr>
          <p:cNvPr id="7" name="Picture 6" descr="BEHAVIOR-LOCATION-CODE screenshot">
            <a:extLst>
              <a:ext uri="{FF2B5EF4-FFF2-40B4-BE49-F238E27FC236}">
                <a16:creationId xmlns:a16="http://schemas.microsoft.com/office/drawing/2014/main" id="{35B6E6D9-8647-1D2C-1AF5-B4D2AF78D2B3}"/>
              </a:ext>
            </a:extLst>
          </p:cNvPr>
          <p:cNvPicPr>
            <a:picLocks noChangeAspect="1"/>
          </p:cNvPicPr>
          <p:nvPr/>
        </p:nvPicPr>
        <p:blipFill>
          <a:blip r:embed="rId2"/>
          <a:srcRect b="604"/>
          <a:stretch/>
        </p:blipFill>
        <p:spPr>
          <a:xfrm>
            <a:off x="312964" y="1416050"/>
            <a:ext cx="5197929" cy="2810284"/>
          </a:xfrm>
          <a:prstGeom prst="rect">
            <a:avLst/>
          </a:prstGeom>
        </p:spPr>
      </p:pic>
      <p:pic>
        <p:nvPicPr>
          <p:cNvPr id="9" name="Picture 8" descr="BEHAVIOR-LOCATION-CODE table screenshot.">
            <a:extLst>
              <a:ext uri="{FF2B5EF4-FFF2-40B4-BE49-F238E27FC236}">
                <a16:creationId xmlns:a16="http://schemas.microsoft.com/office/drawing/2014/main" id="{EB3A4EA5-D810-28A7-465E-D62AF44E89BB}"/>
              </a:ext>
            </a:extLst>
          </p:cNvPr>
          <p:cNvPicPr>
            <a:picLocks noChangeAspect="1"/>
          </p:cNvPicPr>
          <p:nvPr/>
        </p:nvPicPr>
        <p:blipFill>
          <a:blip r:embed="rId3"/>
          <a:stretch>
            <a:fillRect/>
          </a:stretch>
        </p:blipFill>
        <p:spPr>
          <a:xfrm>
            <a:off x="5833155" y="1415597"/>
            <a:ext cx="5514975" cy="4171950"/>
          </a:xfrm>
          <a:prstGeom prst="rect">
            <a:avLst/>
          </a:prstGeom>
        </p:spPr>
      </p:pic>
      <p:sp>
        <p:nvSpPr>
          <p:cNvPr id="4" name="Slide Number Placeholder 3">
            <a:extLst>
              <a:ext uri="{FF2B5EF4-FFF2-40B4-BE49-F238E27FC236}">
                <a16:creationId xmlns:a16="http://schemas.microsoft.com/office/drawing/2014/main" id="{2C6CF6BB-78AD-9236-6866-660F8B25773B}"/>
              </a:ext>
            </a:extLst>
          </p:cNvPr>
          <p:cNvSpPr>
            <a:spLocks noGrp="1"/>
          </p:cNvSpPr>
          <p:nvPr>
            <p:ph type="sldNum" sz="quarter" idx="4"/>
          </p:nvPr>
        </p:nvSpPr>
        <p:spPr/>
        <p:txBody>
          <a:bodyPr/>
          <a:lstStyle/>
          <a:p>
            <a:fld id="{69C126A4-BD19-47E2-8A0E-0DE1B9D8C925}" type="slidenum">
              <a:rPr lang="en-US" smtClean="0"/>
              <a:pPr/>
              <a:t>25</a:t>
            </a:fld>
            <a:endParaRPr lang="en-US"/>
          </a:p>
        </p:txBody>
      </p:sp>
    </p:spTree>
    <p:extLst>
      <p:ext uri="{BB962C8B-B14F-4D97-AF65-F5344CB8AC3E}">
        <p14:creationId xmlns:p14="http://schemas.microsoft.com/office/powerpoint/2010/main" val="3140548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63125-B050-B5D3-F869-AD233C424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46EC412-341E-05FC-C8D8-A2E2CC6F87F3}"/>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Behavior (C165)</a:t>
            </a:r>
            <a:endParaRPr lang="en-US" sz="4000" b="1">
              <a:solidFill>
                <a:srgbClr val="1482C5"/>
              </a:solidFill>
              <a:latin typeface="Aptos" panose="020B0004020202020204" pitchFamily="34" charset="0"/>
            </a:endParaRPr>
          </a:p>
        </p:txBody>
      </p:sp>
      <p:pic>
        <p:nvPicPr>
          <p:cNvPr id="6" name="Picture 5" descr="Behavior descriptor table screen shot.">
            <a:extLst>
              <a:ext uri="{FF2B5EF4-FFF2-40B4-BE49-F238E27FC236}">
                <a16:creationId xmlns:a16="http://schemas.microsoft.com/office/drawing/2014/main" id="{A86AE641-523F-969D-6EEA-7BC27309959C}"/>
              </a:ext>
            </a:extLst>
          </p:cNvPr>
          <p:cNvPicPr>
            <a:picLocks noChangeAspect="1"/>
          </p:cNvPicPr>
          <p:nvPr/>
        </p:nvPicPr>
        <p:blipFill>
          <a:blip r:embed="rId2"/>
          <a:stretch>
            <a:fillRect/>
          </a:stretch>
        </p:blipFill>
        <p:spPr>
          <a:xfrm>
            <a:off x="535171" y="1544310"/>
            <a:ext cx="5074710" cy="3769379"/>
          </a:xfrm>
          <a:prstGeom prst="rect">
            <a:avLst/>
          </a:prstGeom>
        </p:spPr>
      </p:pic>
      <p:pic>
        <p:nvPicPr>
          <p:cNvPr id="5" name="Picture 4" descr="Behavior descriptor table screen shot.">
            <a:extLst>
              <a:ext uri="{FF2B5EF4-FFF2-40B4-BE49-F238E27FC236}">
                <a16:creationId xmlns:a16="http://schemas.microsoft.com/office/drawing/2014/main" id="{3C1920A2-91C8-8D96-F65E-79FE7E793A30}"/>
              </a:ext>
            </a:extLst>
          </p:cNvPr>
          <p:cNvPicPr>
            <a:picLocks noChangeAspect="1"/>
          </p:cNvPicPr>
          <p:nvPr/>
        </p:nvPicPr>
        <p:blipFill>
          <a:blip r:embed="rId3"/>
          <a:stretch>
            <a:fillRect/>
          </a:stretch>
        </p:blipFill>
        <p:spPr>
          <a:xfrm>
            <a:off x="6556526" y="1544310"/>
            <a:ext cx="5100302" cy="3767328"/>
          </a:xfrm>
          <a:prstGeom prst="rect">
            <a:avLst/>
          </a:prstGeom>
        </p:spPr>
      </p:pic>
      <p:sp>
        <p:nvSpPr>
          <p:cNvPr id="4" name="Slide Number Placeholder 3">
            <a:extLst>
              <a:ext uri="{FF2B5EF4-FFF2-40B4-BE49-F238E27FC236}">
                <a16:creationId xmlns:a16="http://schemas.microsoft.com/office/drawing/2014/main" id="{48006187-7B15-DAD4-0833-F0BEA7DA99A2}"/>
              </a:ext>
            </a:extLst>
          </p:cNvPr>
          <p:cNvSpPr>
            <a:spLocks noGrp="1"/>
          </p:cNvSpPr>
          <p:nvPr>
            <p:ph type="sldNum" sz="quarter" idx="4"/>
          </p:nvPr>
        </p:nvSpPr>
        <p:spPr/>
        <p:txBody>
          <a:bodyPr/>
          <a:lstStyle/>
          <a:p>
            <a:fld id="{69C126A4-BD19-47E2-8A0E-0DE1B9D8C925}" type="slidenum">
              <a:rPr lang="en-US" smtClean="0"/>
              <a:pPr/>
              <a:t>26</a:t>
            </a:fld>
            <a:endParaRPr lang="en-US"/>
          </a:p>
        </p:txBody>
      </p:sp>
    </p:spTree>
    <p:extLst>
      <p:ext uri="{BB962C8B-B14F-4D97-AF65-F5344CB8AC3E}">
        <p14:creationId xmlns:p14="http://schemas.microsoft.com/office/powerpoint/2010/main" val="786056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BB138-C2BB-D374-37C1-A5346347F5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BB41B92-437F-1F10-52B6-7A4C8DE8DD96}"/>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Behavior (C165) </a:t>
            </a:r>
            <a:r>
              <a:rPr lang="en-US" b="1">
                <a:solidFill>
                  <a:schemeClr val="bg1"/>
                </a:solidFill>
                <a:latin typeface="Aptos" panose="020B0004020202020204" pitchFamily="34" charset="0"/>
                <a:cs typeface="Calibri"/>
              </a:rPr>
              <a:t>1</a:t>
            </a:r>
            <a:endParaRPr lang="en-US" sz="4000" b="1">
              <a:solidFill>
                <a:srgbClr val="1482C5"/>
              </a:solidFill>
              <a:latin typeface="Aptos" panose="020B0004020202020204" pitchFamily="34" charset="0"/>
            </a:endParaRPr>
          </a:p>
        </p:txBody>
      </p:sp>
      <p:pic>
        <p:nvPicPr>
          <p:cNvPr id="5" name="Picture 4" descr="Behavior descriptor table screenshot.">
            <a:extLst>
              <a:ext uri="{FF2B5EF4-FFF2-40B4-BE49-F238E27FC236}">
                <a16:creationId xmlns:a16="http://schemas.microsoft.com/office/drawing/2014/main" id="{A195925A-DD64-79DD-B95C-A34F6A4744B3}"/>
              </a:ext>
            </a:extLst>
          </p:cNvPr>
          <p:cNvPicPr>
            <a:picLocks noChangeAspect="1"/>
          </p:cNvPicPr>
          <p:nvPr/>
        </p:nvPicPr>
        <p:blipFill>
          <a:blip r:embed="rId2"/>
          <a:stretch>
            <a:fillRect/>
          </a:stretch>
        </p:blipFill>
        <p:spPr>
          <a:xfrm>
            <a:off x="610064" y="1545336"/>
            <a:ext cx="5135381" cy="3767328"/>
          </a:xfrm>
          <a:prstGeom prst="rect">
            <a:avLst/>
          </a:prstGeom>
        </p:spPr>
      </p:pic>
      <p:pic>
        <p:nvPicPr>
          <p:cNvPr id="7" name="Picture 6" descr="Behavior descriptor table screenshot.">
            <a:extLst>
              <a:ext uri="{FF2B5EF4-FFF2-40B4-BE49-F238E27FC236}">
                <a16:creationId xmlns:a16="http://schemas.microsoft.com/office/drawing/2014/main" id="{03A36F72-62DE-FBE6-947A-621F47DF2308}"/>
              </a:ext>
            </a:extLst>
          </p:cNvPr>
          <p:cNvPicPr>
            <a:picLocks noChangeAspect="1"/>
          </p:cNvPicPr>
          <p:nvPr/>
        </p:nvPicPr>
        <p:blipFill>
          <a:blip r:embed="rId3"/>
          <a:stretch>
            <a:fillRect/>
          </a:stretch>
        </p:blipFill>
        <p:spPr>
          <a:xfrm>
            <a:off x="6819477" y="1545336"/>
            <a:ext cx="5031566" cy="3767328"/>
          </a:xfrm>
          <a:prstGeom prst="rect">
            <a:avLst/>
          </a:prstGeom>
        </p:spPr>
      </p:pic>
      <p:sp>
        <p:nvSpPr>
          <p:cNvPr id="4" name="Slide Number Placeholder 3">
            <a:extLst>
              <a:ext uri="{FF2B5EF4-FFF2-40B4-BE49-F238E27FC236}">
                <a16:creationId xmlns:a16="http://schemas.microsoft.com/office/drawing/2014/main" id="{1A9555FC-ABA7-FD75-42BC-0DB60078401A}"/>
              </a:ext>
            </a:extLst>
          </p:cNvPr>
          <p:cNvSpPr>
            <a:spLocks noGrp="1"/>
          </p:cNvSpPr>
          <p:nvPr>
            <p:ph type="sldNum" sz="quarter" idx="4"/>
          </p:nvPr>
        </p:nvSpPr>
        <p:spPr/>
        <p:txBody>
          <a:bodyPr/>
          <a:lstStyle/>
          <a:p>
            <a:fld id="{69C126A4-BD19-47E2-8A0E-0DE1B9D8C925}" type="slidenum">
              <a:rPr lang="en-US" smtClean="0"/>
              <a:pPr/>
              <a:t>27</a:t>
            </a:fld>
            <a:endParaRPr lang="en-US"/>
          </a:p>
        </p:txBody>
      </p:sp>
    </p:spTree>
    <p:extLst>
      <p:ext uri="{BB962C8B-B14F-4D97-AF65-F5344CB8AC3E}">
        <p14:creationId xmlns:p14="http://schemas.microsoft.com/office/powerpoint/2010/main" val="1587128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62450-7E6B-FCAE-681F-F0AB3F73D1B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E37FFA2-16D8-1862-FCAC-A238E3FC7363}"/>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Behavior (C165) </a:t>
            </a:r>
            <a:r>
              <a:rPr lang="en-US">
                <a:solidFill>
                  <a:schemeClr val="bg1"/>
                </a:solidFill>
                <a:latin typeface="Aptos" panose="020B0004020202020204" pitchFamily="34" charset="0"/>
                <a:cs typeface="Calibri"/>
              </a:rPr>
              <a:t>2</a:t>
            </a:r>
            <a:endParaRPr lang="en-US" sz="4000" b="1">
              <a:solidFill>
                <a:srgbClr val="1482C5"/>
              </a:solidFill>
              <a:latin typeface="Aptos" panose="020B0004020202020204" pitchFamily="34" charset="0"/>
            </a:endParaRPr>
          </a:p>
        </p:txBody>
      </p:sp>
      <p:pic>
        <p:nvPicPr>
          <p:cNvPr id="6" name="Picture 5" descr="Behavior descriptor table screenshot.">
            <a:extLst>
              <a:ext uri="{FF2B5EF4-FFF2-40B4-BE49-F238E27FC236}">
                <a16:creationId xmlns:a16="http://schemas.microsoft.com/office/drawing/2014/main" id="{E4B6A0C8-1329-4C7D-E364-294178711A76}"/>
              </a:ext>
            </a:extLst>
          </p:cNvPr>
          <p:cNvPicPr>
            <a:picLocks noChangeAspect="1"/>
          </p:cNvPicPr>
          <p:nvPr/>
        </p:nvPicPr>
        <p:blipFill>
          <a:blip r:embed="rId2"/>
          <a:stretch>
            <a:fillRect/>
          </a:stretch>
        </p:blipFill>
        <p:spPr>
          <a:xfrm>
            <a:off x="407581" y="1545336"/>
            <a:ext cx="5348740" cy="3767328"/>
          </a:xfrm>
          <a:prstGeom prst="rect">
            <a:avLst/>
          </a:prstGeom>
        </p:spPr>
      </p:pic>
      <p:pic>
        <p:nvPicPr>
          <p:cNvPr id="5" name="Picture 4" descr="Behavior descriptor table screenshot.">
            <a:extLst>
              <a:ext uri="{FF2B5EF4-FFF2-40B4-BE49-F238E27FC236}">
                <a16:creationId xmlns:a16="http://schemas.microsoft.com/office/drawing/2014/main" id="{5A349DE0-ACFF-A21A-5F82-0F2346C24C06}"/>
              </a:ext>
            </a:extLst>
          </p:cNvPr>
          <p:cNvPicPr>
            <a:picLocks noChangeAspect="1"/>
          </p:cNvPicPr>
          <p:nvPr/>
        </p:nvPicPr>
        <p:blipFill>
          <a:blip r:embed="rId3"/>
          <a:stretch>
            <a:fillRect/>
          </a:stretch>
        </p:blipFill>
        <p:spPr>
          <a:xfrm>
            <a:off x="6095999" y="1800875"/>
            <a:ext cx="5868341" cy="3256250"/>
          </a:xfrm>
          <a:prstGeom prst="rect">
            <a:avLst/>
          </a:prstGeom>
        </p:spPr>
      </p:pic>
      <p:sp>
        <p:nvSpPr>
          <p:cNvPr id="4" name="Slide Number Placeholder 3">
            <a:extLst>
              <a:ext uri="{FF2B5EF4-FFF2-40B4-BE49-F238E27FC236}">
                <a16:creationId xmlns:a16="http://schemas.microsoft.com/office/drawing/2014/main" id="{B97BAEC8-7D67-9D7D-AA35-5DE781D53005}"/>
              </a:ext>
            </a:extLst>
          </p:cNvPr>
          <p:cNvSpPr>
            <a:spLocks noGrp="1"/>
          </p:cNvSpPr>
          <p:nvPr>
            <p:ph type="sldNum" sz="quarter" idx="4"/>
          </p:nvPr>
        </p:nvSpPr>
        <p:spPr/>
        <p:txBody>
          <a:bodyPr/>
          <a:lstStyle/>
          <a:p>
            <a:fld id="{69C126A4-BD19-47E2-8A0E-0DE1B9D8C925}" type="slidenum">
              <a:rPr lang="en-US" smtClean="0"/>
              <a:pPr/>
              <a:t>28</a:t>
            </a:fld>
            <a:endParaRPr lang="en-US"/>
          </a:p>
        </p:txBody>
      </p:sp>
    </p:spTree>
    <p:extLst>
      <p:ext uri="{BB962C8B-B14F-4D97-AF65-F5344CB8AC3E}">
        <p14:creationId xmlns:p14="http://schemas.microsoft.com/office/powerpoint/2010/main" val="432639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C75C2-54EB-E28E-5F91-CB7F5C90EFE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9971989-C424-FCD2-34AB-F97F271CD918}"/>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DISCIPLINARY-ACTION-REASON (TC07)</a:t>
            </a:r>
            <a:endParaRPr lang="en-US" sz="4000" b="1">
              <a:solidFill>
                <a:srgbClr val="1482C5"/>
              </a:solidFill>
              <a:latin typeface="Aptos" panose="020B0004020202020204" pitchFamily="34" charset="0"/>
            </a:endParaRPr>
          </a:p>
        </p:txBody>
      </p:sp>
      <p:pic>
        <p:nvPicPr>
          <p:cNvPr id="2" name="Picture 1" descr="DISCIPLINARY-ACTION-REASON code table screenshot">
            <a:extLst>
              <a:ext uri="{FF2B5EF4-FFF2-40B4-BE49-F238E27FC236}">
                <a16:creationId xmlns:a16="http://schemas.microsoft.com/office/drawing/2014/main" id="{4C92005F-8355-4FA8-6F57-EF5E3532D995}"/>
              </a:ext>
            </a:extLst>
          </p:cNvPr>
          <p:cNvPicPr>
            <a:picLocks noChangeAspect="1"/>
          </p:cNvPicPr>
          <p:nvPr/>
        </p:nvPicPr>
        <p:blipFill>
          <a:blip r:embed="rId2"/>
          <a:stretch>
            <a:fillRect/>
          </a:stretch>
        </p:blipFill>
        <p:spPr>
          <a:xfrm>
            <a:off x="1038658" y="856710"/>
            <a:ext cx="4238280" cy="5021867"/>
          </a:xfrm>
          <a:prstGeom prst="rect">
            <a:avLst/>
          </a:prstGeom>
        </p:spPr>
      </p:pic>
      <p:pic>
        <p:nvPicPr>
          <p:cNvPr id="7" name="Picture 6" descr="DISCIPLINARY-ACTION-REASON code table screenshot">
            <a:extLst>
              <a:ext uri="{FF2B5EF4-FFF2-40B4-BE49-F238E27FC236}">
                <a16:creationId xmlns:a16="http://schemas.microsoft.com/office/drawing/2014/main" id="{D75AC8C3-127B-EA99-C0F6-1F48DDCE44B8}"/>
              </a:ext>
            </a:extLst>
          </p:cNvPr>
          <p:cNvPicPr>
            <a:picLocks noChangeAspect="1"/>
          </p:cNvPicPr>
          <p:nvPr/>
        </p:nvPicPr>
        <p:blipFill>
          <a:blip r:embed="rId3"/>
          <a:stretch>
            <a:fillRect/>
          </a:stretch>
        </p:blipFill>
        <p:spPr>
          <a:xfrm>
            <a:off x="6915063" y="856710"/>
            <a:ext cx="4238280" cy="5021869"/>
          </a:xfrm>
          <a:prstGeom prst="rect">
            <a:avLst/>
          </a:prstGeom>
        </p:spPr>
      </p:pic>
      <p:sp>
        <p:nvSpPr>
          <p:cNvPr id="4" name="Slide Number Placeholder 3">
            <a:extLst>
              <a:ext uri="{FF2B5EF4-FFF2-40B4-BE49-F238E27FC236}">
                <a16:creationId xmlns:a16="http://schemas.microsoft.com/office/drawing/2014/main" id="{A6F7FA3F-6916-C248-5052-2809313A96C6}"/>
              </a:ext>
            </a:extLst>
          </p:cNvPr>
          <p:cNvSpPr>
            <a:spLocks noGrp="1"/>
          </p:cNvSpPr>
          <p:nvPr>
            <p:ph type="sldNum" sz="quarter" idx="4"/>
          </p:nvPr>
        </p:nvSpPr>
        <p:spPr/>
        <p:txBody>
          <a:bodyPr/>
          <a:lstStyle/>
          <a:p>
            <a:fld id="{69C126A4-BD19-47E2-8A0E-0DE1B9D8C925}" type="slidenum">
              <a:rPr lang="en-US" smtClean="0"/>
              <a:pPr/>
              <a:t>29</a:t>
            </a:fld>
            <a:endParaRPr lang="en-US"/>
          </a:p>
        </p:txBody>
      </p:sp>
    </p:spTree>
    <p:extLst>
      <p:ext uri="{BB962C8B-B14F-4D97-AF65-F5344CB8AC3E}">
        <p14:creationId xmlns:p14="http://schemas.microsoft.com/office/powerpoint/2010/main" val="1775464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4902-654D-EFA3-2CA3-4E19A831CF7B}"/>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E45A87B5-2CC1-183C-84CD-4CBB62382761}"/>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4800" b="1" kern="1200">
                <a:latin typeface="+mn-lt"/>
                <a:ea typeface="+mj-ea"/>
                <a:cs typeface="+mj-cs"/>
              </a:rPr>
              <a:t>TITLE</a:t>
            </a:r>
            <a:r>
              <a:rPr lang="en-US" sz="4800" b="1" kern="1200" baseline="0">
                <a:latin typeface="+mn-lt"/>
                <a:ea typeface="+mj-ea"/>
                <a:cs typeface="+mj-cs"/>
              </a:rPr>
              <a:t> SLIDE: Middle School Advanced Mathematics</a:t>
            </a:r>
            <a:endParaRPr lang="en-US" sz="4800" b="1" kern="1200">
              <a:latin typeface="+mn-lt"/>
              <a:ea typeface="+mj-ea"/>
              <a:cs typeface="+mj-cs"/>
            </a:endParaRPr>
          </a:p>
        </p:txBody>
      </p:sp>
      <p:sp>
        <p:nvSpPr>
          <p:cNvPr id="12" name="Rectangle 11">
            <a:extLst>
              <a:ext uri="{FF2B5EF4-FFF2-40B4-BE49-F238E27FC236}">
                <a16:creationId xmlns:a16="http://schemas.microsoft.com/office/drawing/2014/main" id="{EDE68A5D-502A-7E7B-2612-5844954EC3D6}"/>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Pastel colored cherry blossoms">
            <a:extLst>
              <a:ext uri="{FF2B5EF4-FFF2-40B4-BE49-F238E27FC236}">
                <a16:creationId xmlns:a16="http://schemas.microsoft.com/office/drawing/2014/main" id="{B7E86907-6106-BBF1-34CC-12F41B6ED06A}"/>
              </a:ext>
            </a:extLst>
          </p:cNvPr>
          <p:cNvPicPr>
            <a:picLocks noChangeAspect="1"/>
          </p:cNvPicPr>
          <p:nvPr/>
        </p:nvPicPr>
        <p:blipFill>
          <a:blip r:embed="rId3">
            <a:extLst>
              <a:ext uri="{28A0092B-C50C-407E-A947-70E740481C1C}">
                <a14:useLocalDpi xmlns:a14="http://schemas.microsoft.com/office/drawing/2010/main" val="0"/>
              </a:ext>
            </a:extLst>
          </a:blip>
          <a:srcRect t="15607" b="15607"/>
          <a:stretch/>
        </p:blipFill>
        <p:spPr>
          <a:xfrm>
            <a:off x="0" y="1232123"/>
            <a:ext cx="12191980" cy="5589588"/>
          </a:xfrm>
          <a:prstGeom prst="rect">
            <a:avLst/>
          </a:prstGeom>
          <a:noFill/>
        </p:spPr>
      </p:pic>
      <p:sp>
        <p:nvSpPr>
          <p:cNvPr id="3" name="TextBox 2">
            <a:extLst>
              <a:ext uri="{FF2B5EF4-FFF2-40B4-BE49-F238E27FC236}">
                <a16:creationId xmlns:a16="http://schemas.microsoft.com/office/drawing/2014/main" id="{6148304D-7E14-7DF3-6C76-904425C02466}"/>
              </a:ext>
            </a:extLst>
          </p:cNvPr>
          <p:cNvSpPr txBox="1"/>
          <p:nvPr/>
        </p:nvSpPr>
        <p:spPr>
          <a:xfrm>
            <a:off x="1369818" y="2542904"/>
            <a:ext cx="9452344" cy="1938992"/>
          </a:xfrm>
          <a:prstGeom prst="rect">
            <a:avLst/>
          </a:prstGeom>
          <a:noFill/>
        </p:spPr>
        <p:txBody>
          <a:bodyPr wrap="square" rtlCol="0">
            <a:spAutoFit/>
          </a:bodyPr>
          <a:lstStyle/>
          <a:p>
            <a:pPr algn="ctr"/>
            <a:r>
              <a:rPr lang="en-US" sz="6000" b="1">
                <a:solidFill>
                  <a:srgbClr val="F8F4E9"/>
                </a:solidFill>
                <a:latin typeface="Aptos" panose="020B0004020202020204" pitchFamily="34" charset="0"/>
              </a:rPr>
              <a:t>Middle School Advanced Mathematics</a:t>
            </a:r>
          </a:p>
        </p:txBody>
      </p:sp>
      <p:sp>
        <p:nvSpPr>
          <p:cNvPr id="4" name="Slide Number Placeholder 3">
            <a:extLst>
              <a:ext uri="{FF2B5EF4-FFF2-40B4-BE49-F238E27FC236}">
                <a16:creationId xmlns:a16="http://schemas.microsoft.com/office/drawing/2014/main" id="{AD361A90-0F36-C091-1DF8-8A0E7CDD59FD}"/>
              </a:ext>
            </a:extLst>
          </p:cNvPr>
          <p:cNvSpPr>
            <a:spLocks noGrp="1"/>
          </p:cNvSpPr>
          <p:nvPr>
            <p:ph type="sldNum" sz="quarter" idx="12"/>
          </p:nvPr>
        </p:nvSpPr>
        <p:spPr>
          <a:xfrm>
            <a:off x="9296400" y="6456586"/>
            <a:ext cx="2743200" cy="365125"/>
          </a:xfrm>
        </p:spPr>
        <p:txBody>
          <a:bodyPr/>
          <a:lstStyle/>
          <a:p>
            <a:fld id="{0088AB57-2DBE-44A3-AE96-942C49E954BF}" type="slidenum">
              <a:rPr lang="en-US" smtClean="0"/>
              <a:t>3</a:t>
            </a:fld>
            <a:endParaRPr lang="en-US"/>
          </a:p>
        </p:txBody>
      </p:sp>
    </p:spTree>
    <p:extLst>
      <p:ext uri="{BB962C8B-B14F-4D97-AF65-F5344CB8AC3E}">
        <p14:creationId xmlns:p14="http://schemas.microsoft.com/office/powerpoint/2010/main" val="3621723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4201B-082C-A161-32E8-FD43742720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E7EAC44-5BC9-BA1D-9A99-608C955CBFFD}"/>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DISCIPLINARY-ACTION-REASON (TC07) </a:t>
            </a:r>
            <a:r>
              <a:rPr lang="en-US" b="1">
                <a:solidFill>
                  <a:schemeClr val="bg1"/>
                </a:solidFill>
                <a:latin typeface="Aptos" panose="020B0004020202020204" pitchFamily="34" charset="0"/>
                <a:cs typeface="Calibri"/>
              </a:rPr>
              <a:t>1</a:t>
            </a:r>
            <a:endParaRPr lang="en-US" sz="4000" b="1">
              <a:solidFill>
                <a:srgbClr val="1482C5"/>
              </a:solidFill>
              <a:latin typeface="Aptos" panose="020B0004020202020204" pitchFamily="34" charset="0"/>
            </a:endParaRPr>
          </a:p>
        </p:txBody>
      </p:sp>
      <p:pic>
        <p:nvPicPr>
          <p:cNvPr id="9" name="Picture 8" descr="DISCIPLINARY-ACTION-REASON code table screenshot">
            <a:extLst>
              <a:ext uri="{FF2B5EF4-FFF2-40B4-BE49-F238E27FC236}">
                <a16:creationId xmlns:a16="http://schemas.microsoft.com/office/drawing/2014/main" id="{A70DEDDD-1534-4ACA-70B6-8312789418A1}"/>
              </a:ext>
            </a:extLst>
          </p:cNvPr>
          <p:cNvPicPr>
            <a:picLocks noChangeAspect="1"/>
          </p:cNvPicPr>
          <p:nvPr/>
        </p:nvPicPr>
        <p:blipFill>
          <a:blip r:embed="rId2"/>
          <a:stretch>
            <a:fillRect/>
          </a:stretch>
        </p:blipFill>
        <p:spPr>
          <a:xfrm>
            <a:off x="1024132" y="893291"/>
            <a:ext cx="4167682" cy="4975924"/>
          </a:xfrm>
          <a:prstGeom prst="rect">
            <a:avLst/>
          </a:prstGeom>
        </p:spPr>
      </p:pic>
      <p:pic>
        <p:nvPicPr>
          <p:cNvPr id="8" name="Picture 7" descr="DISCIPLINARY-ACTION-REASON code table screenshot">
            <a:extLst>
              <a:ext uri="{FF2B5EF4-FFF2-40B4-BE49-F238E27FC236}">
                <a16:creationId xmlns:a16="http://schemas.microsoft.com/office/drawing/2014/main" id="{96485100-E2A1-716B-9EE4-ABEFB13EBC2B}"/>
              </a:ext>
            </a:extLst>
          </p:cNvPr>
          <p:cNvPicPr>
            <a:picLocks noChangeAspect="1"/>
          </p:cNvPicPr>
          <p:nvPr/>
        </p:nvPicPr>
        <p:blipFill>
          <a:blip r:embed="rId3"/>
          <a:stretch>
            <a:fillRect/>
          </a:stretch>
        </p:blipFill>
        <p:spPr>
          <a:xfrm>
            <a:off x="7000188" y="893291"/>
            <a:ext cx="4234898" cy="4975924"/>
          </a:xfrm>
          <a:prstGeom prst="rect">
            <a:avLst/>
          </a:prstGeom>
        </p:spPr>
      </p:pic>
      <p:sp>
        <p:nvSpPr>
          <p:cNvPr id="4" name="Slide Number Placeholder 3">
            <a:extLst>
              <a:ext uri="{FF2B5EF4-FFF2-40B4-BE49-F238E27FC236}">
                <a16:creationId xmlns:a16="http://schemas.microsoft.com/office/drawing/2014/main" id="{BEF386F0-12F4-C845-AEC2-6615A0646C3F}"/>
              </a:ext>
            </a:extLst>
          </p:cNvPr>
          <p:cNvSpPr>
            <a:spLocks noGrp="1"/>
          </p:cNvSpPr>
          <p:nvPr>
            <p:ph type="sldNum" sz="quarter" idx="4"/>
          </p:nvPr>
        </p:nvSpPr>
        <p:spPr/>
        <p:txBody>
          <a:bodyPr/>
          <a:lstStyle/>
          <a:p>
            <a:fld id="{69C126A4-BD19-47E2-8A0E-0DE1B9D8C925}" type="slidenum">
              <a:rPr lang="en-US" smtClean="0"/>
              <a:pPr/>
              <a:t>30</a:t>
            </a:fld>
            <a:endParaRPr lang="en-US"/>
          </a:p>
        </p:txBody>
      </p:sp>
    </p:spTree>
    <p:extLst>
      <p:ext uri="{BB962C8B-B14F-4D97-AF65-F5344CB8AC3E}">
        <p14:creationId xmlns:p14="http://schemas.microsoft.com/office/powerpoint/2010/main" val="2465637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9485C-B60B-0F1C-0435-19CC1BB8B0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6241D57-5F91-E078-31CB-3289A39AD97A}"/>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DISCIPLINARY-ACTION-REASON (TC07) </a:t>
            </a:r>
            <a:r>
              <a:rPr lang="en-US" b="1">
                <a:solidFill>
                  <a:schemeClr val="bg1"/>
                </a:solidFill>
                <a:latin typeface="Aptos" panose="020B0004020202020204" pitchFamily="34" charset="0"/>
                <a:cs typeface="Calibri"/>
              </a:rPr>
              <a:t>2</a:t>
            </a:r>
            <a:endParaRPr lang="en-US" sz="4000" b="1">
              <a:solidFill>
                <a:srgbClr val="1482C5"/>
              </a:solidFill>
              <a:latin typeface="Aptos" panose="020B0004020202020204" pitchFamily="34" charset="0"/>
            </a:endParaRPr>
          </a:p>
        </p:txBody>
      </p:sp>
      <p:pic>
        <p:nvPicPr>
          <p:cNvPr id="2" name="Picture 1" descr="DISCIPLINARY-ACTION-REASON code table screenshot">
            <a:extLst>
              <a:ext uri="{FF2B5EF4-FFF2-40B4-BE49-F238E27FC236}">
                <a16:creationId xmlns:a16="http://schemas.microsoft.com/office/drawing/2014/main" id="{DA7940B7-EF7C-08F6-19CC-1D4A5486AA6C}"/>
              </a:ext>
            </a:extLst>
          </p:cNvPr>
          <p:cNvPicPr>
            <a:picLocks noChangeAspect="1"/>
          </p:cNvPicPr>
          <p:nvPr/>
        </p:nvPicPr>
        <p:blipFill>
          <a:blip r:embed="rId2"/>
          <a:stretch>
            <a:fillRect/>
          </a:stretch>
        </p:blipFill>
        <p:spPr>
          <a:xfrm>
            <a:off x="3495674" y="1524000"/>
            <a:ext cx="5200650" cy="3810000"/>
          </a:xfrm>
          <a:prstGeom prst="rect">
            <a:avLst/>
          </a:prstGeom>
        </p:spPr>
      </p:pic>
      <p:sp>
        <p:nvSpPr>
          <p:cNvPr id="4" name="Slide Number Placeholder 3">
            <a:extLst>
              <a:ext uri="{FF2B5EF4-FFF2-40B4-BE49-F238E27FC236}">
                <a16:creationId xmlns:a16="http://schemas.microsoft.com/office/drawing/2014/main" id="{26DD4C60-20E4-19CD-4D48-46B433AF5F18}"/>
              </a:ext>
            </a:extLst>
          </p:cNvPr>
          <p:cNvSpPr>
            <a:spLocks noGrp="1"/>
          </p:cNvSpPr>
          <p:nvPr>
            <p:ph type="sldNum" sz="quarter" idx="4"/>
          </p:nvPr>
        </p:nvSpPr>
        <p:spPr/>
        <p:txBody>
          <a:bodyPr/>
          <a:lstStyle/>
          <a:p>
            <a:fld id="{69C126A4-BD19-47E2-8A0E-0DE1B9D8C925}" type="slidenum">
              <a:rPr lang="en-US" smtClean="0"/>
              <a:pPr/>
              <a:t>31</a:t>
            </a:fld>
            <a:endParaRPr lang="en-US"/>
          </a:p>
        </p:txBody>
      </p:sp>
    </p:spTree>
    <p:extLst>
      <p:ext uri="{BB962C8B-B14F-4D97-AF65-F5344CB8AC3E}">
        <p14:creationId xmlns:p14="http://schemas.microsoft.com/office/powerpoint/2010/main" val="1033964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9182B-B236-1964-C88E-4190EEC150E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0495E14-D045-052D-A916-F381109C8304}"/>
              </a:ext>
            </a:extLst>
          </p:cNvPr>
          <p:cNvSpPr>
            <a:spLocks noGrp="1"/>
          </p:cNvSpPr>
          <p:nvPr>
            <p:ph type="title"/>
          </p:nvPr>
        </p:nvSpPr>
        <p:spPr>
          <a:xfrm>
            <a:off x="535171" y="141941"/>
            <a:ext cx="11121657" cy="751350"/>
          </a:xfrm>
        </p:spPr>
        <p:txBody>
          <a:bodyPr>
            <a:normAutofit fontScale="90000"/>
          </a:bodyPr>
          <a:lstStyle/>
          <a:p>
            <a:r>
              <a:rPr lang="en-US">
                <a:solidFill>
                  <a:srgbClr val="1482C5"/>
                </a:solidFill>
                <a:latin typeface="Aptos" panose="020B0004020202020204" pitchFamily="34" charset="0"/>
                <a:cs typeface="Calibri"/>
              </a:rPr>
              <a:t>StudentDisciplineIncidentBehaviorAssociation Entity</a:t>
            </a:r>
            <a:endParaRPr lang="en-US" b="1">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AC7ECFFF-5119-5A70-B233-83F86112DAE8}"/>
              </a:ext>
            </a:extLst>
          </p:cNvPr>
          <p:cNvSpPr>
            <a:spLocks noGrp="1"/>
          </p:cNvSpPr>
          <p:nvPr>
            <p:ph type="sldNum" sz="quarter" idx="4"/>
          </p:nvPr>
        </p:nvSpPr>
        <p:spPr/>
        <p:txBody>
          <a:bodyPr/>
          <a:lstStyle/>
          <a:p>
            <a:fld id="{69C126A4-BD19-47E2-8A0E-0DE1B9D8C925}" type="slidenum">
              <a:rPr lang="en-US" smtClean="0"/>
              <a:pPr/>
              <a:t>32</a:t>
            </a:fld>
            <a:endParaRPr lang="en-US"/>
          </a:p>
        </p:txBody>
      </p:sp>
      <p:pic>
        <p:nvPicPr>
          <p:cNvPr id="8" name="Picture 7" descr="Student discipline incident behavior association screen shot.">
            <a:extLst>
              <a:ext uri="{FF2B5EF4-FFF2-40B4-BE49-F238E27FC236}">
                <a16:creationId xmlns:a16="http://schemas.microsoft.com/office/drawing/2014/main" id="{761338D0-7FA7-AB21-45E9-83DBF28ACEBA}"/>
              </a:ext>
            </a:extLst>
          </p:cNvPr>
          <p:cNvPicPr>
            <a:picLocks noChangeAspect="1"/>
          </p:cNvPicPr>
          <p:nvPr/>
        </p:nvPicPr>
        <p:blipFill>
          <a:blip r:embed="rId2"/>
          <a:stretch>
            <a:fillRect/>
          </a:stretch>
        </p:blipFill>
        <p:spPr>
          <a:xfrm>
            <a:off x="1074996" y="1406461"/>
            <a:ext cx="10042008" cy="4279349"/>
          </a:xfrm>
          <a:prstGeom prst="rect">
            <a:avLst/>
          </a:prstGeom>
        </p:spPr>
      </p:pic>
    </p:spTree>
    <p:extLst>
      <p:ext uri="{BB962C8B-B14F-4D97-AF65-F5344CB8AC3E}">
        <p14:creationId xmlns:p14="http://schemas.microsoft.com/office/powerpoint/2010/main" val="2472606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8F0E0-B3AE-CD8E-03BD-88D01760DBE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CE51ADE-57EE-0BCE-2E86-00B3498473D3}"/>
              </a:ext>
            </a:extLst>
          </p:cNvPr>
          <p:cNvSpPr>
            <a:spLocks noGrp="1"/>
          </p:cNvSpPr>
          <p:nvPr>
            <p:ph type="title"/>
          </p:nvPr>
        </p:nvSpPr>
        <p:spPr>
          <a:xfrm>
            <a:off x="535171" y="141941"/>
            <a:ext cx="11121657" cy="751350"/>
          </a:xfrm>
        </p:spPr>
        <p:txBody>
          <a:bodyPr>
            <a:normAutofit/>
          </a:bodyPr>
          <a:lstStyle/>
          <a:p>
            <a:r>
              <a:rPr lang="en-US">
                <a:solidFill>
                  <a:srgbClr val="1482C5"/>
                </a:solidFill>
                <a:latin typeface="Aptos" panose="020B0004020202020204" pitchFamily="34" charset="0"/>
                <a:cs typeface="Calibri"/>
              </a:rPr>
              <a:t>Discipline</a:t>
            </a:r>
            <a:r>
              <a:rPr lang="en-US" b="1">
                <a:solidFill>
                  <a:srgbClr val="1482C5"/>
                </a:solidFill>
                <a:latin typeface="Aptos" panose="020B0004020202020204" pitchFamily="34" charset="0"/>
                <a:cs typeface="Calibri"/>
              </a:rPr>
              <a:t> Data Validation</a:t>
            </a:r>
            <a:r>
              <a:rPr lang="en-US">
                <a:solidFill>
                  <a:srgbClr val="1482C5"/>
                </a:solidFill>
                <a:latin typeface="Aptos" panose="020B0004020202020204" pitchFamily="34" charset="0"/>
                <a:cs typeface="Calibri"/>
              </a:rPr>
              <a:t> Changes</a:t>
            </a:r>
            <a:endParaRPr lang="en-US" b="1">
              <a:solidFill>
                <a:srgbClr val="1482C5"/>
              </a:solidFill>
              <a:latin typeface="Aptos" panose="020B0004020202020204" pitchFamily="34" charset="0"/>
            </a:endParaRPr>
          </a:p>
        </p:txBody>
      </p:sp>
      <p:sp>
        <p:nvSpPr>
          <p:cNvPr id="5" name="Content Placeholder 3">
            <a:extLst>
              <a:ext uri="{FF2B5EF4-FFF2-40B4-BE49-F238E27FC236}">
                <a16:creationId xmlns:a16="http://schemas.microsoft.com/office/drawing/2014/main" id="{E97EEBBE-E73F-A969-B612-A3F7722AA70E}"/>
              </a:ext>
            </a:extLst>
          </p:cNvPr>
          <p:cNvSpPr txBox="1">
            <a:spLocks/>
          </p:cNvSpPr>
          <p:nvPr/>
        </p:nvSpPr>
        <p:spPr>
          <a:xfrm>
            <a:off x="535170" y="1142839"/>
            <a:ext cx="11275829" cy="666911"/>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47F42"/>
              </a:buClr>
              <a:buNone/>
            </a:pPr>
            <a:r>
              <a:rPr lang="en-US" dirty="0">
                <a:solidFill>
                  <a:srgbClr val="1482C5"/>
                </a:solidFill>
                <a:latin typeface="Aptos" panose="020B0004020202020204" pitchFamily="34" charset="0"/>
              </a:rPr>
              <a:t>The business meanings in the following data validations will be </a:t>
            </a:r>
            <a:r>
              <a:rPr lang="en-US" b="1" dirty="0">
                <a:solidFill>
                  <a:srgbClr val="F47F42"/>
                </a:solidFill>
                <a:latin typeface="Aptos" panose="020B0004020202020204" pitchFamily="34" charset="0"/>
              </a:rPr>
              <a:t>revised</a:t>
            </a:r>
            <a:r>
              <a:rPr lang="en-US" dirty="0">
                <a:solidFill>
                  <a:srgbClr val="1482C5"/>
                </a:solidFill>
                <a:latin typeface="Aptos" panose="020B0004020202020204" pitchFamily="34" charset="0"/>
              </a:rPr>
              <a:t> in the </a:t>
            </a:r>
            <a:r>
              <a:rPr lang="en-US" dirty="0">
                <a:solidFill>
                  <a:srgbClr val="F47F42"/>
                </a:solidFill>
                <a:latin typeface="Aptos" panose="020B0004020202020204" pitchFamily="34" charset="0"/>
              </a:rPr>
              <a:t>PEIMS Summer Submission</a:t>
            </a:r>
            <a:r>
              <a:rPr lang="en-US" dirty="0">
                <a:solidFill>
                  <a:srgbClr val="1482C5"/>
                </a:solidFill>
                <a:latin typeface="Aptos" panose="020B0004020202020204" pitchFamily="34" charset="0"/>
              </a:rPr>
              <a:t>:</a:t>
            </a:r>
          </a:p>
        </p:txBody>
      </p:sp>
      <p:sp>
        <p:nvSpPr>
          <p:cNvPr id="2" name="Content Placeholder 3">
            <a:extLst>
              <a:ext uri="{FF2B5EF4-FFF2-40B4-BE49-F238E27FC236}">
                <a16:creationId xmlns:a16="http://schemas.microsoft.com/office/drawing/2014/main" id="{B0AB8EDE-1A5C-6C42-516E-9542B6689D11}"/>
              </a:ext>
            </a:extLst>
          </p:cNvPr>
          <p:cNvSpPr txBox="1">
            <a:spLocks/>
          </p:cNvSpPr>
          <p:nvPr/>
        </p:nvSpPr>
        <p:spPr>
          <a:xfrm>
            <a:off x="2421724" y="2411127"/>
            <a:ext cx="2814085" cy="2060315"/>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dirty="0">
                <a:solidFill>
                  <a:srgbClr val="1482C5"/>
                </a:solidFill>
                <a:latin typeface="Aptos" panose="020B0004020202020204" pitchFamily="34" charset="0"/>
              </a:rPr>
              <a:t>44425-0030</a:t>
            </a:r>
          </a:p>
          <a:p>
            <a:pPr>
              <a:buClr>
                <a:srgbClr val="F47F42"/>
              </a:buClr>
            </a:pPr>
            <a:r>
              <a:rPr lang="en-US" dirty="0">
                <a:solidFill>
                  <a:srgbClr val="1482C5"/>
                </a:solidFill>
                <a:latin typeface="Aptos" panose="020B0004020202020204" pitchFamily="34" charset="0"/>
              </a:rPr>
              <a:t>44425-0051</a:t>
            </a:r>
          </a:p>
          <a:p>
            <a:pPr>
              <a:buClr>
                <a:srgbClr val="F47F42"/>
              </a:buClr>
            </a:pPr>
            <a:r>
              <a:rPr lang="en-US" dirty="0">
                <a:solidFill>
                  <a:srgbClr val="1482C5"/>
                </a:solidFill>
                <a:latin typeface="Aptos" panose="020B0004020202020204" pitchFamily="34" charset="0"/>
              </a:rPr>
              <a:t>44425-0056</a:t>
            </a:r>
          </a:p>
          <a:p>
            <a:pPr>
              <a:buClr>
                <a:srgbClr val="F47F42"/>
              </a:buClr>
            </a:pPr>
            <a:r>
              <a:rPr lang="en-US" dirty="0">
                <a:solidFill>
                  <a:srgbClr val="1482C5"/>
                </a:solidFill>
                <a:latin typeface="Aptos" panose="020B0004020202020204" pitchFamily="34" charset="0"/>
              </a:rPr>
              <a:t>44425-0057</a:t>
            </a:r>
          </a:p>
          <a:p>
            <a:pPr>
              <a:buClr>
                <a:srgbClr val="F16038"/>
              </a:buClr>
            </a:pPr>
            <a:endParaRPr lang="en-US" dirty="0">
              <a:solidFill>
                <a:srgbClr val="1482C5"/>
              </a:solidFill>
              <a:latin typeface="Aptos" panose="020B0004020202020204" pitchFamily="34" charset="0"/>
            </a:endParaRPr>
          </a:p>
          <a:p>
            <a:pPr marL="0" indent="0">
              <a:buFont typeface="Wingdings" panose="05000000000000000000" pitchFamily="2" charset="2"/>
              <a:buNone/>
            </a:pPr>
            <a:endParaRPr lang="en-US" dirty="0">
              <a:solidFill>
                <a:srgbClr val="1482C5"/>
              </a:solidFill>
              <a:latin typeface="Aptos" panose="020B0004020202020204" pitchFamily="34" charset="0"/>
            </a:endParaRPr>
          </a:p>
          <a:p>
            <a:pPr marL="0" indent="0">
              <a:buFont typeface="Wingdings" panose="05000000000000000000" pitchFamily="2" charset="2"/>
              <a:buNone/>
            </a:pPr>
            <a:endParaRPr lang="en-US" dirty="0">
              <a:solidFill>
                <a:srgbClr val="1482C5"/>
              </a:solidFill>
              <a:latin typeface="Aptos" panose="020B0004020202020204" pitchFamily="34" charset="0"/>
            </a:endParaRPr>
          </a:p>
        </p:txBody>
      </p:sp>
      <p:sp>
        <p:nvSpPr>
          <p:cNvPr id="6" name="Content Placeholder 3">
            <a:extLst>
              <a:ext uri="{FF2B5EF4-FFF2-40B4-BE49-F238E27FC236}">
                <a16:creationId xmlns:a16="http://schemas.microsoft.com/office/drawing/2014/main" id="{5180261B-3AA8-5F1E-A987-48C0B5664E40}"/>
              </a:ext>
            </a:extLst>
          </p:cNvPr>
          <p:cNvSpPr txBox="1">
            <a:spLocks/>
          </p:cNvSpPr>
          <p:nvPr/>
        </p:nvSpPr>
        <p:spPr>
          <a:xfrm>
            <a:off x="6956192" y="2411127"/>
            <a:ext cx="2814085" cy="2060315"/>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dirty="0">
                <a:solidFill>
                  <a:srgbClr val="1482C5"/>
                </a:solidFill>
                <a:latin typeface="Aptos" panose="020B0004020202020204" pitchFamily="34" charset="0"/>
              </a:rPr>
              <a:t>44425-0058</a:t>
            </a:r>
          </a:p>
          <a:p>
            <a:pPr>
              <a:buClr>
                <a:srgbClr val="F47F42"/>
              </a:buClr>
            </a:pPr>
            <a:r>
              <a:rPr lang="en-US" dirty="0">
                <a:solidFill>
                  <a:srgbClr val="1482C5"/>
                </a:solidFill>
                <a:latin typeface="Aptos" panose="020B0004020202020204" pitchFamily="34" charset="0"/>
              </a:rPr>
              <a:t>44425-0059</a:t>
            </a:r>
          </a:p>
          <a:p>
            <a:pPr>
              <a:buClr>
                <a:srgbClr val="F47F42"/>
              </a:buClr>
            </a:pPr>
            <a:r>
              <a:rPr lang="en-US" dirty="0">
                <a:solidFill>
                  <a:srgbClr val="1482C5"/>
                </a:solidFill>
                <a:latin typeface="Aptos" panose="020B0004020202020204" pitchFamily="34" charset="0"/>
              </a:rPr>
              <a:t>44425-0060</a:t>
            </a:r>
          </a:p>
          <a:p>
            <a:pPr>
              <a:buClr>
                <a:srgbClr val="F47F42"/>
              </a:buClr>
            </a:pPr>
            <a:r>
              <a:rPr lang="en-US" dirty="0">
                <a:solidFill>
                  <a:srgbClr val="1482C5"/>
                </a:solidFill>
                <a:latin typeface="Aptos" panose="020B0004020202020204" pitchFamily="34" charset="0"/>
              </a:rPr>
              <a:t>44425-0079</a:t>
            </a:r>
          </a:p>
          <a:p>
            <a:pPr>
              <a:buClr>
                <a:srgbClr val="F16038"/>
              </a:buClr>
            </a:pPr>
            <a:endParaRPr lang="en-US" dirty="0">
              <a:solidFill>
                <a:srgbClr val="1482C5"/>
              </a:solidFill>
              <a:latin typeface="Aptos" panose="020B0004020202020204" pitchFamily="34" charset="0"/>
            </a:endParaRPr>
          </a:p>
          <a:p>
            <a:pPr marL="0" indent="0">
              <a:buFont typeface="Wingdings" panose="05000000000000000000" pitchFamily="2" charset="2"/>
              <a:buNone/>
            </a:pPr>
            <a:endParaRPr lang="en-US" dirty="0">
              <a:solidFill>
                <a:srgbClr val="1482C5"/>
              </a:solidFill>
              <a:latin typeface="Aptos" panose="020B0004020202020204" pitchFamily="34" charset="0"/>
            </a:endParaRPr>
          </a:p>
          <a:p>
            <a:pPr marL="0" indent="0">
              <a:buFont typeface="Wingdings" panose="05000000000000000000" pitchFamily="2" charset="2"/>
              <a:buNone/>
            </a:pPr>
            <a:endParaRPr lang="en-US" dirty="0">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F48CA056-9659-F7B5-42B3-C03897D022AC}"/>
              </a:ext>
            </a:extLst>
          </p:cNvPr>
          <p:cNvSpPr>
            <a:spLocks noGrp="1"/>
          </p:cNvSpPr>
          <p:nvPr>
            <p:ph type="sldNum" sz="quarter" idx="4"/>
          </p:nvPr>
        </p:nvSpPr>
        <p:spPr/>
        <p:txBody>
          <a:bodyPr/>
          <a:lstStyle/>
          <a:p>
            <a:fld id="{69C126A4-BD19-47E2-8A0E-0DE1B9D8C925}" type="slidenum">
              <a:rPr lang="en-US" smtClean="0"/>
              <a:pPr/>
              <a:t>33</a:t>
            </a:fld>
            <a:endParaRPr lang="en-US"/>
          </a:p>
        </p:txBody>
      </p:sp>
    </p:spTree>
    <p:extLst>
      <p:ext uri="{BB962C8B-B14F-4D97-AF65-F5344CB8AC3E}">
        <p14:creationId xmlns:p14="http://schemas.microsoft.com/office/powerpoint/2010/main" val="2795724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148F7-036F-4B03-2EB9-B684A82E8234}"/>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FCB517F6-5267-E9C7-7441-31AB6836B1FA}"/>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4800" b="1" kern="1200">
                <a:latin typeface="+mn-lt"/>
                <a:ea typeface="+mj-ea"/>
                <a:cs typeface="+mj-cs"/>
              </a:rPr>
              <a:t>TITLE</a:t>
            </a:r>
            <a:r>
              <a:rPr lang="en-US" sz="4800" b="1" kern="1200" baseline="0">
                <a:latin typeface="+mn-lt"/>
                <a:ea typeface="+mj-ea"/>
                <a:cs typeface="+mj-cs"/>
              </a:rPr>
              <a:t> SLIDE: New Classroom Position</a:t>
            </a:r>
            <a:endParaRPr lang="en-US" sz="4800" b="1" kern="1200">
              <a:latin typeface="+mn-lt"/>
              <a:ea typeface="+mj-ea"/>
              <a:cs typeface="+mj-cs"/>
            </a:endParaRPr>
          </a:p>
        </p:txBody>
      </p:sp>
      <p:sp>
        <p:nvSpPr>
          <p:cNvPr id="12" name="Rectangle 11">
            <a:extLst>
              <a:ext uri="{FF2B5EF4-FFF2-40B4-BE49-F238E27FC236}">
                <a16:creationId xmlns:a16="http://schemas.microsoft.com/office/drawing/2014/main" id="{E21B7472-62CC-7F55-0ADC-D59482BF0326}"/>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Pastel colored cherry blossoms">
            <a:extLst>
              <a:ext uri="{FF2B5EF4-FFF2-40B4-BE49-F238E27FC236}">
                <a16:creationId xmlns:a16="http://schemas.microsoft.com/office/drawing/2014/main" id="{B3EC8634-5AAE-4D2E-467E-C47B6F9AEDEA}"/>
              </a:ext>
            </a:extLst>
          </p:cNvPr>
          <p:cNvPicPr>
            <a:picLocks noChangeAspect="1"/>
          </p:cNvPicPr>
          <p:nvPr/>
        </p:nvPicPr>
        <p:blipFill>
          <a:blip r:embed="rId3">
            <a:extLst>
              <a:ext uri="{28A0092B-C50C-407E-A947-70E740481C1C}">
                <a14:useLocalDpi xmlns:a14="http://schemas.microsoft.com/office/drawing/2010/main" val="0"/>
              </a:ext>
            </a:extLst>
          </a:blip>
          <a:srcRect t="15607" b="15607"/>
          <a:stretch/>
        </p:blipFill>
        <p:spPr>
          <a:xfrm>
            <a:off x="0" y="1232123"/>
            <a:ext cx="12191980" cy="5589588"/>
          </a:xfrm>
          <a:prstGeom prst="rect">
            <a:avLst/>
          </a:prstGeom>
          <a:noFill/>
        </p:spPr>
      </p:pic>
      <p:sp>
        <p:nvSpPr>
          <p:cNvPr id="3" name="TextBox 2">
            <a:extLst>
              <a:ext uri="{FF2B5EF4-FFF2-40B4-BE49-F238E27FC236}">
                <a16:creationId xmlns:a16="http://schemas.microsoft.com/office/drawing/2014/main" id="{1927EC45-DB49-4F04-7EA5-E53C053A3117}"/>
              </a:ext>
            </a:extLst>
          </p:cNvPr>
          <p:cNvSpPr txBox="1"/>
          <p:nvPr/>
        </p:nvSpPr>
        <p:spPr>
          <a:xfrm>
            <a:off x="1369818" y="2542904"/>
            <a:ext cx="9452344" cy="1015663"/>
          </a:xfrm>
          <a:prstGeom prst="rect">
            <a:avLst/>
          </a:prstGeom>
          <a:noFill/>
        </p:spPr>
        <p:txBody>
          <a:bodyPr wrap="square" rtlCol="0">
            <a:spAutoFit/>
          </a:bodyPr>
          <a:lstStyle/>
          <a:p>
            <a:pPr algn="ctr"/>
            <a:r>
              <a:rPr lang="en-US" sz="6000" b="1">
                <a:solidFill>
                  <a:srgbClr val="F8F4E9"/>
                </a:solidFill>
                <a:latin typeface="Aptos" panose="020B0004020202020204" pitchFamily="34" charset="0"/>
              </a:rPr>
              <a:t>New ClassroomPosition</a:t>
            </a:r>
          </a:p>
        </p:txBody>
      </p:sp>
      <p:sp>
        <p:nvSpPr>
          <p:cNvPr id="4" name="Slide Number Placeholder 3">
            <a:extLst>
              <a:ext uri="{FF2B5EF4-FFF2-40B4-BE49-F238E27FC236}">
                <a16:creationId xmlns:a16="http://schemas.microsoft.com/office/drawing/2014/main" id="{A68039A4-6D6C-D37C-7F7E-27ECE404A831}"/>
              </a:ext>
            </a:extLst>
          </p:cNvPr>
          <p:cNvSpPr>
            <a:spLocks noGrp="1"/>
          </p:cNvSpPr>
          <p:nvPr>
            <p:ph type="sldNum" sz="quarter" idx="12"/>
          </p:nvPr>
        </p:nvSpPr>
        <p:spPr>
          <a:xfrm>
            <a:off x="9296400" y="6456586"/>
            <a:ext cx="2743200" cy="365125"/>
          </a:xfrm>
        </p:spPr>
        <p:txBody>
          <a:bodyPr/>
          <a:lstStyle/>
          <a:p>
            <a:fld id="{0088AB57-2DBE-44A3-AE96-942C49E954BF}" type="slidenum">
              <a:rPr lang="en-US" smtClean="0"/>
              <a:t>34</a:t>
            </a:fld>
            <a:endParaRPr lang="en-US"/>
          </a:p>
        </p:txBody>
      </p:sp>
    </p:spTree>
    <p:extLst>
      <p:ext uri="{BB962C8B-B14F-4D97-AF65-F5344CB8AC3E}">
        <p14:creationId xmlns:p14="http://schemas.microsoft.com/office/powerpoint/2010/main" val="2398179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F7FBF-9BD5-928C-9323-6D117EB28C5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75B7935-4FC2-620A-3396-0DF10FDF0D09}"/>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New Classroom Position</a:t>
            </a:r>
            <a:endParaRPr lang="en-US"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A74F158D-D90D-B9E4-A3BE-024B07FACC77}"/>
              </a:ext>
            </a:extLst>
          </p:cNvPr>
          <p:cNvSpPr txBox="1">
            <a:spLocks/>
          </p:cNvSpPr>
          <p:nvPr/>
        </p:nvSpPr>
        <p:spPr>
          <a:xfrm>
            <a:off x="535170" y="1142839"/>
            <a:ext cx="1127582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dirty="0">
                <a:solidFill>
                  <a:srgbClr val="1482C5"/>
                </a:solidFill>
                <a:latin typeface="Aptos" panose="020B0004020202020204" pitchFamily="34" charset="0"/>
              </a:rPr>
              <a:t>TEA developed the </a:t>
            </a:r>
            <a:r>
              <a:rPr lang="en-US" dirty="0">
                <a:solidFill>
                  <a:srgbClr val="F47F42"/>
                </a:solidFill>
                <a:latin typeface="Aptos" panose="020B0004020202020204" pitchFamily="34" charset="0"/>
              </a:rPr>
              <a:t>Teacher Residency </a:t>
            </a:r>
            <a:r>
              <a:rPr lang="en-US" dirty="0">
                <a:solidFill>
                  <a:srgbClr val="1482C5"/>
                </a:solidFill>
                <a:latin typeface="Aptos" panose="020B0004020202020204" pitchFamily="34" charset="0"/>
              </a:rPr>
              <a:t>initiative to address the scale of, access to, and sustainability of high-quality teacher preparation through incentives and support to LEAs and Education Preparation Program (EPP) Partnerships to implement </a:t>
            </a:r>
            <a:r>
              <a:rPr lang="en-US" dirty="0">
                <a:solidFill>
                  <a:srgbClr val="F47F42"/>
                </a:solidFill>
                <a:latin typeface="Aptos" panose="020B0004020202020204" pitchFamily="34" charset="0"/>
              </a:rPr>
              <a:t>paid teacher residency</a:t>
            </a:r>
            <a:r>
              <a:rPr lang="en-US" dirty="0">
                <a:solidFill>
                  <a:srgbClr val="1482C5"/>
                </a:solidFill>
                <a:latin typeface="Aptos" panose="020B0004020202020204" pitchFamily="34" charset="0"/>
              </a:rPr>
              <a:t> programs.</a:t>
            </a:r>
          </a:p>
          <a:p>
            <a:pPr>
              <a:buClr>
                <a:srgbClr val="F47F42"/>
              </a:buClr>
            </a:pPr>
            <a:r>
              <a:rPr lang="en-US" dirty="0">
                <a:solidFill>
                  <a:srgbClr val="1482C5"/>
                </a:solidFill>
                <a:latin typeface="Aptos"/>
              </a:rPr>
              <a:t>The Educator Quality Department has requested that a new </a:t>
            </a:r>
            <a:r>
              <a:rPr lang="en-US" dirty="0" err="1">
                <a:solidFill>
                  <a:srgbClr val="F47F42"/>
                </a:solidFill>
                <a:latin typeface="Aptos"/>
              </a:rPr>
              <a:t>ClassroomPosition</a:t>
            </a:r>
            <a:r>
              <a:rPr lang="en-US" dirty="0">
                <a:solidFill>
                  <a:srgbClr val="1482C5"/>
                </a:solidFill>
                <a:latin typeface="Aptos"/>
              </a:rPr>
              <a:t> (C309) descriptor be added to help identify individuals serving as teacher residents. </a:t>
            </a:r>
            <a:r>
              <a:rPr lang="en-US" dirty="0">
                <a:solidFill>
                  <a:srgbClr val="F47F42"/>
                </a:solidFill>
                <a:latin typeface="Aptos"/>
              </a:rPr>
              <a:t>ClassroomPosition</a:t>
            </a:r>
            <a:r>
              <a:rPr lang="en-US" dirty="0">
                <a:solidFill>
                  <a:srgbClr val="1482C5"/>
                </a:solidFill>
                <a:latin typeface="Aptos"/>
              </a:rPr>
              <a:t> (E1454) is reported in the </a:t>
            </a:r>
            <a:r>
              <a:rPr lang="en-US" dirty="0">
                <a:solidFill>
                  <a:srgbClr val="F47F42"/>
                </a:solidFill>
                <a:latin typeface="Aptos"/>
              </a:rPr>
              <a:t>PEIMS Fall Submission</a:t>
            </a:r>
            <a:r>
              <a:rPr lang="en-US" dirty="0">
                <a:solidFill>
                  <a:srgbClr val="1482C5"/>
                </a:solidFill>
                <a:latin typeface="Aptos"/>
              </a:rPr>
              <a:t>, </a:t>
            </a:r>
            <a:r>
              <a:rPr lang="en-US" dirty="0">
                <a:solidFill>
                  <a:srgbClr val="F47F42"/>
                </a:solidFill>
                <a:latin typeface="Aptos"/>
              </a:rPr>
              <a:t>Class Roster Winter Submission</a:t>
            </a:r>
            <a:r>
              <a:rPr lang="en-US" dirty="0">
                <a:solidFill>
                  <a:srgbClr val="1482C5"/>
                </a:solidFill>
                <a:latin typeface="Aptos"/>
              </a:rPr>
              <a:t>, and the </a:t>
            </a:r>
            <a:r>
              <a:rPr lang="en-US" dirty="0">
                <a:solidFill>
                  <a:srgbClr val="F47F42"/>
                </a:solidFill>
                <a:latin typeface="Aptos"/>
              </a:rPr>
              <a:t>Early Childhood Data System Prekindergarten </a:t>
            </a:r>
            <a:r>
              <a:rPr lang="en-US" dirty="0">
                <a:solidFill>
                  <a:srgbClr val="1482C5"/>
                </a:solidFill>
                <a:latin typeface="Aptos"/>
              </a:rPr>
              <a:t>and </a:t>
            </a:r>
            <a:r>
              <a:rPr lang="en-US" dirty="0">
                <a:solidFill>
                  <a:srgbClr val="F47F42"/>
                </a:solidFill>
                <a:latin typeface="Aptos"/>
              </a:rPr>
              <a:t>Kindergarten Submissions</a:t>
            </a:r>
            <a:r>
              <a:rPr lang="en-US" dirty="0">
                <a:solidFill>
                  <a:srgbClr val="1482C5"/>
                </a:solidFill>
                <a:latin typeface="Aptos"/>
              </a:rPr>
              <a:t>.</a:t>
            </a:r>
          </a:p>
          <a:p>
            <a:pPr marL="0" indent="0">
              <a:buFont typeface="Wingdings" panose="05000000000000000000" pitchFamily="2" charset="2"/>
              <a:buNone/>
            </a:pPr>
            <a:endParaRPr lang="en-US" dirty="0">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8B79AEC6-D536-C8F5-8B8B-545086E5913E}"/>
              </a:ext>
            </a:extLst>
          </p:cNvPr>
          <p:cNvSpPr>
            <a:spLocks noGrp="1"/>
          </p:cNvSpPr>
          <p:nvPr>
            <p:ph type="sldNum" sz="quarter" idx="4"/>
          </p:nvPr>
        </p:nvSpPr>
        <p:spPr/>
        <p:txBody>
          <a:bodyPr/>
          <a:lstStyle/>
          <a:p>
            <a:fld id="{69C126A4-BD19-47E2-8A0E-0DE1B9D8C925}" type="slidenum">
              <a:rPr lang="en-US" smtClean="0"/>
              <a:pPr/>
              <a:t>35</a:t>
            </a:fld>
            <a:endParaRPr lang="en-US"/>
          </a:p>
        </p:txBody>
      </p:sp>
    </p:spTree>
    <p:extLst>
      <p:ext uri="{BB962C8B-B14F-4D97-AF65-F5344CB8AC3E}">
        <p14:creationId xmlns:p14="http://schemas.microsoft.com/office/powerpoint/2010/main" val="3950204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4576F-FF0F-D13F-0336-81FD9ECA0A8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01E9C30-4E4A-511C-AD1E-D3C097EC3439}"/>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ClassroomPosition Data Element</a:t>
            </a:r>
            <a:endParaRPr lang="en-US" b="1">
              <a:solidFill>
                <a:srgbClr val="1482C5"/>
              </a:solidFill>
              <a:latin typeface="Aptos" panose="020B0004020202020204" pitchFamily="34" charset="0"/>
            </a:endParaRPr>
          </a:p>
        </p:txBody>
      </p:sp>
      <p:pic>
        <p:nvPicPr>
          <p:cNvPr id="6" name="Picture 5" descr="Screenshot of the ClassroomPosition data element.">
            <a:extLst>
              <a:ext uri="{FF2B5EF4-FFF2-40B4-BE49-F238E27FC236}">
                <a16:creationId xmlns:a16="http://schemas.microsoft.com/office/drawing/2014/main" id="{63F0264C-4AEA-BAAE-01EF-B4390BB65ABE}"/>
              </a:ext>
            </a:extLst>
          </p:cNvPr>
          <p:cNvPicPr>
            <a:picLocks noChangeAspect="1"/>
          </p:cNvPicPr>
          <p:nvPr/>
        </p:nvPicPr>
        <p:blipFill>
          <a:blip r:embed="rId2"/>
          <a:stretch>
            <a:fillRect/>
          </a:stretch>
        </p:blipFill>
        <p:spPr>
          <a:xfrm>
            <a:off x="2727985" y="1298448"/>
            <a:ext cx="6736027" cy="4261104"/>
          </a:xfrm>
          <a:prstGeom prst="rect">
            <a:avLst/>
          </a:prstGeom>
        </p:spPr>
      </p:pic>
      <p:sp>
        <p:nvSpPr>
          <p:cNvPr id="4" name="Slide Number Placeholder 3">
            <a:extLst>
              <a:ext uri="{FF2B5EF4-FFF2-40B4-BE49-F238E27FC236}">
                <a16:creationId xmlns:a16="http://schemas.microsoft.com/office/drawing/2014/main" id="{FB9FBD46-608A-06A9-1471-211B5C420881}"/>
              </a:ext>
            </a:extLst>
          </p:cNvPr>
          <p:cNvSpPr>
            <a:spLocks noGrp="1"/>
          </p:cNvSpPr>
          <p:nvPr>
            <p:ph type="sldNum" sz="quarter" idx="4"/>
          </p:nvPr>
        </p:nvSpPr>
        <p:spPr/>
        <p:txBody>
          <a:bodyPr/>
          <a:lstStyle/>
          <a:p>
            <a:fld id="{69C126A4-BD19-47E2-8A0E-0DE1B9D8C925}" type="slidenum">
              <a:rPr lang="en-US" smtClean="0"/>
              <a:pPr/>
              <a:t>36</a:t>
            </a:fld>
            <a:endParaRPr lang="en-US"/>
          </a:p>
        </p:txBody>
      </p:sp>
    </p:spTree>
    <p:extLst>
      <p:ext uri="{BB962C8B-B14F-4D97-AF65-F5344CB8AC3E}">
        <p14:creationId xmlns:p14="http://schemas.microsoft.com/office/powerpoint/2010/main" val="2653435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8620B-2069-4F46-C086-0AF92BF90CF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CD8D7D6-7DED-FFEF-CCC1-6B1FBFF105A5}"/>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ClassroomPosition Descriptor Table</a:t>
            </a:r>
            <a:endParaRPr lang="en-US" b="1">
              <a:solidFill>
                <a:srgbClr val="1482C5"/>
              </a:solidFill>
              <a:latin typeface="Aptos" panose="020B0004020202020204" pitchFamily="34" charset="0"/>
            </a:endParaRPr>
          </a:p>
        </p:txBody>
      </p:sp>
      <p:pic>
        <p:nvPicPr>
          <p:cNvPr id="6" name="Picture 5" descr="Screenshot of the classroom position descriptor table.">
            <a:extLst>
              <a:ext uri="{FF2B5EF4-FFF2-40B4-BE49-F238E27FC236}">
                <a16:creationId xmlns:a16="http://schemas.microsoft.com/office/drawing/2014/main" id="{79215D4E-2BBD-8A5F-8DD3-F8FC6BEFDD9F}"/>
              </a:ext>
            </a:extLst>
          </p:cNvPr>
          <p:cNvPicPr>
            <a:picLocks noChangeAspect="1"/>
          </p:cNvPicPr>
          <p:nvPr/>
        </p:nvPicPr>
        <p:blipFill>
          <a:blip r:embed="rId2"/>
          <a:stretch>
            <a:fillRect/>
          </a:stretch>
        </p:blipFill>
        <p:spPr>
          <a:xfrm>
            <a:off x="1757363" y="1622507"/>
            <a:ext cx="8677274" cy="3612986"/>
          </a:xfrm>
          <a:prstGeom prst="rect">
            <a:avLst/>
          </a:prstGeom>
        </p:spPr>
      </p:pic>
      <p:sp>
        <p:nvSpPr>
          <p:cNvPr id="4" name="Slide Number Placeholder 3">
            <a:extLst>
              <a:ext uri="{FF2B5EF4-FFF2-40B4-BE49-F238E27FC236}">
                <a16:creationId xmlns:a16="http://schemas.microsoft.com/office/drawing/2014/main" id="{2B63CF63-CB0E-B734-A5F3-72A8D34BF5DD}"/>
              </a:ext>
            </a:extLst>
          </p:cNvPr>
          <p:cNvSpPr>
            <a:spLocks noGrp="1"/>
          </p:cNvSpPr>
          <p:nvPr>
            <p:ph type="sldNum" sz="quarter" idx="4"/>
          </p:nvPr>
        </p:nvSpPr>
        <p:spPr/>
        <p:txBody>
          <a:bodyPr/>
          <a:lstStyle/>
          <a:p>
            <a:fld id="{69C126A4-BD19-47E2-8A0E-0DE1B9D8C925}" type="slidenum">
              <a:rPr lang="en-US" smtClean="0"/>
              <a:pPr/>
              <a:t>37</a:t>
            </a:fld>
            <a:endParaRPr lang="en-US"/>
          </a:p>
        </p:txBody>
      </p:sp>
    </p:spTree>
    <p:extLst>
      <p:ext uri="{BB962C8B-B14F-4D97-AF65-F5344CB8AC3E}">
        <p14:creationId xmlns:p14="http://schemas.microsoft.com/office/powerpoint/2010/main" val="3924207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5492D-8709-25E1-58D8-95A479360D3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C9463E1-64D3-799F-E65E-D458E76CFA2E}"/>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StaffSectionAssociation PEIMS Fall Reporting</a:t>
            </a:r>
            <a:endParaRPr lang="en-US" b="1">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3F75ED16-E0BA-F7F8-D576-442F59E50C1B}"/>
              </a:ext>
            </a:extLst>
          </p:cNvPr>
          <p:cNvSpPr>
            <a:spLocks noGrp="1"/>
          </p:cNvSpPr>
          <p:nvPr>
            <p:ph type="sldNum" sz="quarter" idx="4"/>
          </p:nvPr>
        </p:nvSpPr>
        <p:spPr/>
        <p:txBody>
          <a:bodyPr/>
          <a:lstStyle/>
          <a:p>
            <a:fld id="{69C126A4-BD19-47E2-8A0E-0DE1B9D8C925}" type="slidenum">
              <a:rPr lang="en-US" smtClean="0"/>
              <a:pPr/>
              <a:t>38</a:t>
            </a:fld>
            <a:endParaRPr lang="en-US"/>
          </a:p>
        </p:txBody>
      </p:sp>
      <p:pic>
        <p:nvPicPr>
          <p:cNvPr id="6" name="Picture 5" descr="Staff section association entity screenshot. DR1">
            <a:extLst>
              <a:ext uri="{FF2B5EF4-FFF2-40B4-BE49-F238E27FC236}">
                <a16:creationId xmlns:a16="http://schemas.microsoft.com/office/drawing/2014/main" id="{061532F6-EC90-3F72-9DA4-284948128966}"/>
              </a:ext>
            </a:extLst>
          </p:cNvPr>
          <p:cNvPicPr>
            <a:picLocks noChangeAspect="1"/>
          </p:cNvPicPr>
          <p:nvPr/>
        </p:nvPicPr>
        <p:blipFill>
          <a:blip r:embed="rId2"/>
          <a:stretch>
            <a:fillRect/>
          </a:stretch>
        </p:blipFill>
        <p:spPr>
          <a:xfrm>
            <a:off x="1555264" y="1343837"/>
            <a:ext cx="9081471" cy="4170325"/>
          </a:xfrm>
          <a:prstGeom prst="rect">
            <a:avLst/>
          </a:prstGeom>
        </p:spPr>
      </p:pic>
    </p:spTree>
    <p:extLst>
      <p:ext uri="{BB962C8B-B14F-4D97-AF65-F5344CB8AC3E}">
        <p14:creationId xmlns:p14="http://schemas.microsoft.com/office/powerpoint/2010/main" val="20917433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D0322-9265-FC2D-2B7B-F121D06B13F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4C6135E-E621-ACB8-B60C-EEE44B2B277E}"/>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ClassroomPosition vs. Course Matrix</a:t>
            </a:r>
            <a:endParaRPr lang="en-US" b="1">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B4D9CF1E-6B40-BF07-375F-01E78A756E3E}"/>
              </a:ext>
            </a:extLst>
          </p:cNvPr>
          <p:cNvSpPr>
            <a:spLocks noGrp="1"/>
          </p:cNvSpPr>
          <p:nvPr>
            <p:ph type="sldNum" sz="quarter" idx="4"/>
          </p:nvPr>
        </p:nvSpPr>
        <p:spPr/>
        <p:txBody>
          <a:bodyPr/>
          <a:lstStyle/>
          <a:p>
            <a:fld id="{69C126A4-BD19-47E2-8A0E-0DE1B9D8C925}" type="slidenum">
              <a:rPr lang="en-US" smtClean="0"/>
              <a:pPr/>
              <a:t>39</a:t>
            </a:fld>
            <a:endParaRPr lang="en-US"/>
          </a:p>
        </p:txBody>
      </p:sp>
      <p:pic>
        <p:nvPicPr>
          <p:cNvPr id="6" name="Picture 5" descr="Staff section association screenshot showing the DR6 table.">
            <a:extLst>
              <a:ext uri="{FF2B5EF4-FFF2-40B4-BE49-F238E27FC236}">
                <a16:creationId xmlns:a16="http://schemas.microsoft.com/office/drawing/2014/main" id="{0BF61BD1-9AD8-7C85-1192-85362661600B}"/>
              </a:ext>
            </a:extLst>
          </p:cNvPr>
          <p:cNvPicPr>
            <a:picLocks noChangeAspect="1"/>
          </p:cNvPicPr>
          <p:nvPr/>
        </p:nvPicPr>
        <p:blipFill>
          <a:blip r:embed="rId2"/>
          <a:stretch>
            <a:fillRect/>
          </a:stretch>
        </p:blipFill>
        <p:spPr>
          <a:xfrm>
            <a:off x="1250631" y="1344168"/>
            <a:ext cx="9690735" cy="4169664"/>
          </a:xfrm>
          <a:prstGeom prst="rect">
            <a:avLst/>
          </a:prstGeom>
        </p:spPr>
      </p:pic>
    </p:spTree>
    <p:extLst>
      <p:ext uri="{BB962C8B-B14F-4D97-AF65-F5344CB8AC3E}">
        <p14:creationId xmlns:p14="http://schemas.microsoft.com/office/powerpoint/2010/main" val="2521717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DB9C3-0315-B299-4A25-0DC7B76CD60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E8348F4-B882-0586-F34A-A545B727EACA}"/>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Middle School Advanced Mathematics</a:t>
            </a:r>
            <a:endParaRPr lang="en-US"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1CB1930B-0B73-5445-4842-4E5991AE5705}"/>
              </a:ext>
            </a:extLst>
          </p:cNvPr>
          <p:cNvSpPr txBox="1">
            <a:spLocks/>
          </p:cNvSpPr>
          <p:nvPr/>
        </p:nvSpPr>
        <p:spPr>
          <a:xfrm>
            <a:off x="535171" y="1253331"/>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dirty="0">
                <a:solidFill>
                  <a:srgbClr val="1482C5"/>
                </a:solidFill>
                <a:latin typeface="Aptos" panose="020B0004020202020204" pitchFamily="34" charset="0"/>
              </a:rPr>
              <a:t>During the 88th legislative session, SB 2124 was passed, which added that each school district and open-enrollment charter school should develop an advanced mathematics program for middle school students that is designed to enable those students to enroll in Algebra I in eighth grade. (Texas Administrative Code (TAC) §74.2101)</a:t>
            </a:r>
          </a:p>
          <a:p>
            <a:pPr>
              <a:buClr>
                <a:srgbClr val="F47F42"/>
              </a:buClr>
            </a:pPr>
            <a:r>
              <a:rPr lang="en-US" dirty="0">
                <a:solidFill>
                  <a:srgbClr val="1482C5"/>
                </a:solidFill>
                <a:latin typeface="Aptos" panose="020B0004020202020204" pitchFamily="34" charset="0"/>
              </a:rPr>
              <a:t>One new descriptor will be added to the </a:t>
            </a:r>
            <a:r>
              <a:rPr lang="en-US" dirty="0">
                <a:solidFill>
                  <a:srgbClr val="F47F42"/>
                </a:solidFill>
                <a:latin typeface="Aptos" panose="020B0004020202020204" pitchFamily="34" charset="0"/>
              </a:rPr>
              <a:t>StudentCharacteristic</a:t>
            </a:r>
            <a:r>
              <a:rPr lang="en-US" dirty="0">
                <a:solidFill>
                  <a:srgbClr val="1482C5"/>
                </a:solidFill>
                <a:latin typeface="Aptos" panose="020B0004020202020204" pitchFamily="34" charset="0"/>
              </a:rPr>
              <a:t> (C344) descriptor table to collect in the </a:t>
            </a:r>
            <a:r>
              <a:rPr lang="en-US" dirty="0">
                <a:solidFill>
                  <a:srgbClr val="F47F42"/>
                </a:solidFill>
                <a:latin typeface="Aptos" panose="020B0004020202020204" pitchFamily="34" charset="0"/>
              </a:rPr>
              <a:t>PEIMS Fall Submission </a:t>
            </a:r>
            <a:r>
              <a:rPr lang="en-US" dirty="0">
                <a:solidFill>
                  <a:srgbClr val="1482C5"/>
                </a:solidFill>
                <a:latin typeface="Aptos" panose="020B0004020202020204" pitchFamily="34" charset="0"/>
              </a:rPr>
              <a:t>if a student is enrolled in an advanced mathematics program.</a:t>
            </a:r>
          </a:p>
          <a:p>
            <a:pPr marL="0" indent="0">
              <a:buFont typeface="Wingdings" panose="05000000000000000000" pitchFamily="2" charset="2"/>
              <a:buNone/>
            </a:pPr>
            <a:endParaRPr lang="en-US" dirty="0">
              <a:solidFill>
                <a:srgbClr val="1482C5"/>
              </a:solidFill>
              <a:latin typeface="Aptos" panose="020B0004020202020204" pitchFamily="34" charset="0"/>
            </a:endParaRPr>
          </a:p>
          <a:p>
            <a:pPr marL="0" indent="0">
              <a:buFont typeface="Wingdings" panose="05000000000000000000" pitchFamily="2" charset="2"/>
              <a:buNone/>
            </a:pPr>
            <a:endParaRPr lang="en-US" dirty="0">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3D897847-40C9-5249-1FBB-27EA1BAB5213}"/>
              </a:ext>
            </a:extLst>
          </p:cNvPr>
          <p:cNvSpPr>
            <a:spLocks noGrp="1"/>
          </p:cNvSpPr>
          <p:nvPr>
            <p:ph type="sldNum" sz="quarter" idx="4"/>
          </p:nvPr>
        </p:nvSpPr>
        <p:spPr/>
        <p:txBody>
          <a:bodyPr/>
          <a:lstStyle/>
          <a:p>
            <a:fld id="{69C126A4-BD19-47E2-8A0E-0DE1B9D8C925}" type="slidenum">
              <a:rPr lang="en-US" smtClean="0"/>
              <a:pPr/>
              <a:t>4</a:t>
            </a:fld>
            <a:endParaRPr lang="en-US"/>
          </a:p>
        </p:txBody>
      </p:sp>
    </p:spTree>
    <p:extLst>
      <p:ext uri="{BB962C8B-B14F-4D97-AF65-F5344CB8AC3E}">
        <p14:creationId xmlns:p14="http://schemas.microsoft.com/office/powerpoint/2010/main" val="3157682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E2946-5A41-F965-94C0-B5DF590534E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DAFFD2F-DC3F-0840-656E-D056A8D477C6}"/>
              </a:ext>
            </a:extLst>
          </p:cNvPr>
          <p:cNvSpPr>
            <a:spLocks noGrp="1"/>
          </p:cNvSpPr>
          <p:nvPr>
            <p:ph type="title"/>
          </p:nvPr>
        </p:nvSpPr>
        <p:spPr>
          <a:xfrm>
            <a:off x="535171" y="141941"/>
            <a:ext cx="11121657" cy="751350"/>
          </a:xfrm>
        </p:spPr>
        <p:txBody>
          <a:bodyPr>
            <a:normAutofit/>
          </a:bodyPr>
          <a:lstStyle/>
          <a:p>
            <a:r>
              <a:rPr lang="en-US" b="1" dirty="0" err="1">
                <a:solidFill>
                  <a:srgbClr val="1482C5"/>
                </a:solidFill>
                <a:latin typeface="Aptos" panose="020B0004020202020204" pitchFamily="34" charset="0"/>
                <a:cs typeface="Calibri"/>
              </a:rPr>
              <a:t>ClassroomPosition</a:t>
            </a:r>
            <a:r>
              <a:rPr lang="en-US" b="1" dirty="0">
                <a:solidFill>
                  <a:srgbClr val="1482C5"/>
                </a:solidFill>
                <a:latin typeface="Aptos" panose="020B0004020202020204" pitchFamily="34" charset="0"/>
                <a:cs typeface="Calibri"/>
              </a:rPr>
              <a:t> Data Validations</a:t>
            </a:r>
            <a:endParaRPr lang="en-US" b="1" dirty="0">
              <a:solidFill>
                <a:srgbClr val="1482C5"/>
              </a:solidFill>
              <a:latin typeface="Aptos" panose="020B0004020202020204" pitchFamily="34" charset="0"/>
            </a:endParaRPr>
          </a:p>
        </p:txBody>
      </p:sp>
      <p:sp>
        <p:nvSpPr>
          <p:cNvPr id="5" name="Content Placeholder 3">
            <a:extLst>
              <a:ext uri="{FF2B5EF4-FFF2-40B4-BE49-F238E27FC236}">
                <a16:creationId xmlns:a16="http://schemas.microsoft.com/office/drawing/2014/main" id="{DF1C627D-6A6B-A858-CB01-30509745405A}"/>
              </a:ext>
            </a:extLst>
          </p:cNvPr>
          <p:cNvSpPr txBox="1">
            <a:spLocks/>
          </p:cNvSpPr>
          <p:nvPr/>
        </p:nvSpPr>
        <p:spPr>
          <a:xfrm>
            <a:off x="535170" y="1142839"/>
            <a:ext cx="11275829" cy="751350"/>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47F42"/>
              </a:buClr>
              <a:buNone/>
            </a:pPr>
            <a:r>
              <a:rPr lang="en-US" dirty="0">
                <a:solidFill>
                  <a:srgbClr val="1482C5"/>
                </a:solidFill>
                <a:latin typeface="Aptos" panose="020B0004020202020204" pitchFamily="34" charset="0"/>
              </a:rPr>
              <a:t>The following data validations will be </a:t>
            </a:r>
            <a:r>
              <a:rPr lang="en-US" b="1" dirty="0">
                <a:solidFill>
                  <a:srgbClr val="F47F42"/>
                </a:solidFill>
                <a:latin typeface="Aptos" panose="020B0004020202020204" pitchFamily="34" charset="0"/>
              </a:rPr>
              <a:t>revised </a:t>
            </a:r>
            <a:r>
              <a:rPr lang="en-US" dirty="0">
                <a:solidFill>
                  <a:srgbClr val="1482C5"/>
                </a:solidFill>
                <a:latin typeface="Aptos" panose="020B0004020202020204" pitchFamily="34" charset="0"/>
              </a:rPr>
              <a:t>in the </a:t>
            </a:r>
            <a:r>
              <a:rPr lang="en-US" dirty="0">
                <a:solidFill>
                  <a:srgbClr val="F47F42"/>
                </a:solidFill>
                <a:latin typeface="Aptos" panose="020B0004020202020204" pitchFamily="34" charset="0"/>
              </a:rPr>
              <a:t>PEIMS Fall </a:t>
            </a:r>
            <a:r>
              <a:rPr lang="en-US" dirty="0">
                <a:solidFill>
                  <a:srgbClr val="1482C5"/>
                </a:solidFill>
                <a:latin typeface="Aptos" panose="020B0004020202020204" pitchFamily="34" charset="0"/>
              </a:rPr>
              <a:t>and </a:t>
            </a:r>
            <a:r>
              <a:rPr lang="en-US" dirty="0">
                <a:solidFill>
                  <a:srgbClr val="F47F42"/>
                </a:solidFill>
                <a:latin typeface="Aptos" panose="020B0004020202020204" pitchFamily="34" charset="0"/>
              </a:rPr>
              <a:t>Class Roster Winter Submissions</a:t>
            </a:r>
            <a:r>
              <a:rPr lang="en-US" dirty="0">
                <a:solidFill>
                  <a:srgbClr val="1482C5"/>
                </a:solidFill>
                <a:latin typeface="Aptos" panose="020B0004020202020204" pitchFamily="34" charset="0"/>
              </a:rPr>
              <a:t>:</a:t>
            </a:r>
            <a:endParaRPr lang="en-US" dirty="0">
              <a:solidFill>
                <a:srgbClr val="0D6CB9"/>
              </a:solidFill>
              <a:latin typeface="Aptos" panose="020B0004020202020204" pitchFamily="34" charset="0"/>
            </a:endParaRPr>
          </a:p>
          <a:p>
            <a:pPr marL="0" indent="0">
              <a:buFont typeface="Wingdings" panose="05000000000000000000" pitchFamily="2" charset="2"/>
              <a:buNone/>
            </a:pPr>
            <a:endParaRPr lang="en-US" dirty="0">
              <a:solidFill>
                <a:srgbClr val="0D6CB9"/>
              </a:solidFill>
              <a:latin typeface="Aptos" panose="020B0004020202020204" pitchFamily="34" charset="0"/>
            </a:endParaRPr>
          </a:p>
        </p:txBody>
      </p:sp>
      <p:sp>
        <p:nvSpPr>
          <p:cNvPr id="2" name="Content Placeholder 3">
            <a:extLst>
              <a:ext uri="{FF2B5EF4-FFF2-40B4-BE49-F238E27FC236}">
                <a16:creationId xmlns:a16="http://schemas.microsoft.com/office/drawing/2014/main" id="{84ACCC89-C45B-489E-FB49-9559680A3E90}"/>
              </a:ext>
            </a:extLst>
          </p:cNvPr>
          <p:cNvSpPr txBox="1">
            <a:spLocks/>
          </p:cNvSpPr>
          <p:nvPr/>
        </p:nvSpPr>
        <p:spPr>
          <a:xfrm>
            <a:off x="708297" y="2035960"/>
            <a:ext cx="2814085" cy="2786079"/>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F47F42"/>
              </a:buClr>
            </a:pPr>
            <a:r>
              <a:rPr lang="en-US" dirty="0">
                <a:solidFill>
                  <a:srgbClr val="1482C5"/>
                </a:solidFill>
                <a:latin typeface="Aptos" panose="020B0004020202020204" pitchFamily="34" charset="0"/>
              </a:rPr>
              <a:t>30090-0007</a:t>
            </a:r>
          </a:p>
          <a:p>
            <a:pPr>
              <a:lnSpc>
                <a:spcPct val="100000"/>
              </a:lnSpc>
              <a:spcBef>
                <a:spcPts val="0"/>
              </a:spcBef>
              <a:buClr>
                <a:srgbClr val="F47F42"/>
              </a:buClr>
            </a:pPr>
            <a:r>
              <a:rPr lang="en-US" dirty="0">
                <a:solidFill>
                  <a:srgbClr val="1482C5"/>
                </a:solidFill>
                <a:latin typeface="Aptos" panose="020B0004020202020204" pitchFamily="34" charset="0"/>
              </a:rPr>
              <a:t>30090-0052</a:t>
            </a:r>
          </a:p>
          <a:p>
            <a:pPr>
              <a:lnSpc>
                <a:spcPct val="100000"/>
              </a:lnSpc>
              <a:spcBef>
                <a:spcPts val="0"/>
              </a:spcBef>
              <a:buClr>
                <a:srgbClr val="F47F42"/>
              </a:buClr>
            </a:pPr>
            <a:r>
              <a:rPr lang="en-US" dirty="0">
                <a:solidFill>
                  <a:srgbClr val="1482C5"/>
                </a:solidFill>
                <a:latin typeface="Aptos" panose="020B0004020202020204" pitchFamily="34" charset="0"/>
              </a:rPr>
              <a:t>30090-0086</a:t>
            </a:r>
          </a:p>
          <a:p>
            <a:pPr>
              <a:lnSpc>
                <a:spcPct val="100000"/>
              </a:lnSpc>
              <a:spcBef>
                <a:spcPts val="0"/>
              </a:spcBef>
              <a:buClr>
                <a:srgbClr val="F47F42"/>
              </a:buClr>
            </a:pPr>
            <a:r>
              <a:rPr lang="en-US" dirty="0">
                <a:solidFill>
                  <a:srgbClr val="1482C5"/>
                </a:solidFill>
                <a:latin typeface="Aptos" panose="020B0004020202020204" pitchFamily="34" charset="0"/>
              </a:rPr>
              <a:t>30090-0122</a:t>
            </a:r>
          </a:p>
          <a:p>
            <a:pPr>
              <a:lnSpc>
                <a:spcPct val="100000"/>
              </a:lnSpc>
              <a:spcBef>
                <a:spcPts val="0"/>
              </a:spcBef>
              <a:buClr>
                <a:srgbClr val="F47F42"/>
              </a:buClr>
            </a:pPr>
            <a:r>
              <a:rPr lang="en-US" dirty="0">
                <a:solidFill>
                  <a:srgbClr val="1482C5"/>
                </a:solidFill>
                <a:latin typeface="Aptos" panose="020B0004020202020204" pitchFamily="34" charset="0"/>
              </a:rPr>
              <a:t>40110-0052</a:t>
            </a:r>
          </a:p>
          <a:p>
            <a:pPr>
              <a:lnSpc>
                <a:spcPct val="100000"/>
              </a:lnSpc>
              <a:spcBef>
                <a:spcPts val="0"/>
              </a:spcBef>
              <a:buClr>
                <a:srgbClr val="F47F42"/>
              </a:buClr>
            </a:pPr>
            <a:r>
              <a:rPr lang="en-US" dirty="0">
                <a:solidFill>
                  <a:srgbClr val="1482C5"/>
                </a:solidFill>
                <a:latin typeface="Aptos" panose="020B0004020202020204" pitchFamily="34" charset="0"/>
              </a:rPr>
              <a:t>40110-0067</a:t>
            </a:r>
          </a:p>
        </p:txBody>
      </p:sp>
      <p:sp>
        <p:nvSpPr>
          <p:cNvPr id="6" name="Content Placeholder 3">
            <a:extLst>
              <a:ext uri="{FF2B5EF4-FFF2-40B4-BE49-F238E27FC236}">
                <a16:creationId xmlns:a16="http://schemas.microsoft.com/office/drawing/2014/main" id="{516B5A5F-7A31-55FB-97C1-BFEE9B707974}"/>
              </a:ext>
            </a:extLst>
          </p:cNvPr>
          <p:cNvSpPr txBox="1">
            <a:spLocks/>
          </p:cNvSpPr>
          <p:nvPr/>
        </p:nvSpPr>
        <p:spPr>
          <a:xfrm>
            <a:off x="708297" y="5070826"/>
            <a:ext cx="11275829" cy="751350"/>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47F42"/>
              </a:buClr>
              <a:buNone/>
            </a:pPr>
            <a:r>
              <a:rPr lang="en-US" dirty="0">
                <a:solidFill>
                  <a:srgbClr val="1482C5"/>
                </a:solidFill>
                <a:latin typeface="Aptos" panose="020B0004020202020204" pitchFamily="34" charset="0"/>
              </a:rPr>
              <a:t>TEA may need to add additional rules to the </a:t>
            </a:r>
            <a:r>
              <a:rPr lang="en-US" dirty="0">
                <a:solidFill>
                  <a:srgbClr val="F47F42"/>
                </a:solidFill>
                <a:latin typeface="Aptos" panose="020B0004020202020204" pitchFamily="34" charset="0"/>
              </a:rPr>
              <a:t>Early Childhood Data System </a:t>
            </a:r>
            <a:r>
              <a:rPr lang="en-US" dirty="0">
                <a:solidFill>
                  <a:srgbClr val="1482C5"/>
                </a:solidFill>
                <a:latin typeface="Aptos" panose="020B0004020202020204" pitchFamily="34" charset="0"/>
              </a:rPr>
              <a:t>for the new ClassroomPosition.</a:t>
            </a:r>
            <a:endParaRPr lang="en-US" dirty="0">
              <a:solidFill>
                <a:srgbClr val="0D6CB9"/>
              </a:solidFill>
              <a:latin typeface="Aptos" panose="020B0004020202020204" pitchFamily="34" charset="0"/>
            </a:endParaRPr>
          </a:p>
          <a:p>
            <a:pPr marL="0" indent="0">
              <a:buFont typeface="Wingdings" panose="05000000000000000000" pitchFamily="2" charset="2"/>
              <a:buNone/>
            </a:pPr>
            <a:endParaRPr lang="en-US" dirty="0">
              <a:solidFill>
                <a:srgbClr val="0D6CB9"/>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00C9E799-088A-455F-7A80-330C395EDCCA}"/>
              </a:ext>
            </a:extLst>
          </p:cNvPr>
          <p:cNvSpPr>
            <a:spLocks noGrp="1"/>
          </p:cNvSpPr>
          <p:nvPr>
            <p:ph type="sldNum" sz="quarter" idx="4"/>
          </p:nvPr>
        </p:nvSpPr>
        <p:spPr/>
        <p:txBody>
          <a:bodyPr/>
          <a:lstStyle/>
          <a:p>
            <a:fld id="{69C126A4-BD19-47E2-8A0E-0DE1B9D8C925}" type="slidenum">
              <a:rPr lang="en-US" smtClean="0"/>
              <a:pPr/>
              <a:t>40</a:t>
            </a:fld>
            <a:endParaRPr lang="en-US"/>
          </a:p>
        </p:txBody>
      </p:sp>
    </p:spTree>
    <p:extLst>
      <p:ext uri="{BB962C8B-B14F-4D97-AF65-F5344CB8AC3E}">
        <p14:creationId xmlns:p14="http://schemas.microsoft.com/office/powerpoint/2010/main" val="19659203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2A19B-0E21-5F96-2D85-E4368F354884}"/>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3788688B-6935-23B7-3F5A-D244F60F748C}"/>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4800" b="1" kern="1200">
                <a:latin typeface="+mn-lt"/>
                <a:ea typeface="+mj-ea"/>
                <a:cs typeface="+mj-cs"/>
              </a:rPr>
              <a:t>TITLE</a:t>
            </a:r>
            <a:r>
              <a:rPr lang="en-US" sz="4800" b="1" kern="1200" baseline="0">
                <a:latin typeface="+mn-lt"/>
                <a:ea typeface="+mj-ea"/>
                <a:cs typeface="+mj-cs"/>
              </a:rPr>
              <a:t> SLIDE: Special Education Changes</a:t>
            </a:r>
            <a:endParaRPr lang="en-US" sz="4800" b="1" kern="1200">
              <a:latin typeface="+mn-lt"/>
              <a:ea typeface="+mj-ea"/>
              <a:cs typeface="+mj-cs"/>
            </a:endParaRPr>
          </a:p>
        </p:txBody>
      </p:sp>
      <p:sp>
        <p:nvSpPr>
          <p:cNvPr id="12" name="Rectangle 11">
            <a:extLst>
              <a:ext uri="{FF2B5EF4-FFF2-40B4-BE49-F238E27FC236}">
                <a16:creationId xmlns:a16="http://schemas.microsoft.com/office/drawing/2014/main" id="{07D43BF1-8613-8A32-B48B-CDA7E267A39D}"/>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Pastel colored cherry blossoms">
            <a:extLst>
              <a:ext uri="{FF2B5EF4-FFF2-40B4-BE49-F238E27FC236}">
                <a16:creationId xmlns:a16="http://schemas.microsoft.com/office/drawing/2014/main" id="{13D9ACF8-B992-28D8-3C56-E4A3CE306B75}"/>
              </a:ext>
            </a:extLst>
          </p:cNvPr>
          <p:cNvPicPr>
            <a:picLocks noChangeAspect="1"/>
          </p:cNvPicPr>
          <p:nvPr/>
        </p:nvPicPr>
        <p:blipFill>
          <a:blip r:embed="rId3">
            <a:extLst>
              <a:ext uri="{28A0092B-C50C-407E-A947-70E740481C1C}">
                <a14:useLocalDpi xmlns:a14="http://schemas.microsoft.com/office/drawing/2010/main" val="0"/>
              </a:ext>
            </a:extLst>
          </a:blip>
          <a:srcRect t="15607" b="15607"/>
          <a:stretch/>
        </p:blipFill>
        <p:spPr>
          <a:xfrm>
            <a:off x="0" y="1232123"/>
            <a:ext cx="12191980" cy="5589588"/>
          </a:xfrm>
          <a:prstGeom prst="rect">
            <a:avLst/>
          </a:prstGeom>
          <a:noFill/>
        </p:spPr>
      </p:pic>
      <p:sp>
        <p:nvSpPr>
          <p:cNvPr id="3" name="TextBox 2">
            <a:extLst>
              <a:ext uri="{FF2B5EF4-FFF2-40B4-BE49-F238E27FC236}">
                <a16:creationId xmlns:a16="http://schemas.microsoft.com/office/drawing/2014/main" id="{FC42B608-3130-BC65-162F-87451C6974BE}"/>
              </a:ext>
            </a:extLst>
          </p:cNvPr>
          <p:cNvSpPr txBox="1"/>
          <p:nvPr/>
        </p:nvSpPr>
        <p:spPr>
          <a:xfrm>
            <a:off x="2174661" y="2700637"/>
            <a:ext cx="7842658" cy="1938992"/>
          </a:xfrm>
          <a:prstGeom prst="rect">
            <a:avLst/>
          </a:prstGeom>
          <a:noFill/>
        </p:spPr>
        <p:txBody>
          <a:bodyPr wrap="square" rtlCol="0">
            <a:spAutoFit/>
          </a:bodyPr>
          <a:lstStyle/>
          <a:p>
            <a:pPr algn="ctr"/>
            <a:r>
              <a:rPr lang="en-US" sz="6000" b="1">
                <a:solidFill>
                  <a:srgbClr val="F8F4E9"/>
                </a:solidFill>
                <a:latin typeface="Aptos" panose="020B0004020202020204" pitchFamily="34" charset="0"/>
              </a:rPr>
              <a:t>Special Education Changes</a:t>
            </a:r>
          </a:p>
        </p:txBody>
      </p:sp>
      <p:sp>
        <p:nvSpPr>
          <p:cNvPr id="4" name="Slide Number Placeholder 3">
            <a:extLst>
              <a:ext uri="{FF2B5EF4-FFF2-40B4-BE49-F238E27FC236}">
                <a16:creationId xmlns:a16="http://schemas.microsoft.com/office/drawing/2014/main" id="{CC287364-6035-791B-B099-AAFEA34F0F17}"/>
              </a:ext>
            </a:extLst>
          </p:cNvPr>
          <p:cNvSpPr>
            <a:spLocks noGrp="1"/>
          </p:cNvSpPr>
          <p:nvPr>
            <p:ph type="sldNum" sz="quarter" idx="12"/>
          </p:nvPr>
        </p:nvSpPr>
        <p:spPr>
          <a:xfrm>
            <a:off x="9296400" y="6456586"/>
            <a:ext cx="2743200" cy="365125"/>
          </a:xfrm>
        </p:spPr>
        <p:txBody>
          <a:bodyPr/>
          <a:lstStyle/>
          <a:p>
            <a:fld id="{0088AB57-2DBE-44A3-AE96-942C49E954BF}" type="slidenum">
              <a:rPr lang="en-US" smtClean="0"/>
              <a:t>41</a:t>
            </a:fld>
            <a:endParaRPr lang="en-US"/>
          </a:p>
        </p:txBody>
      </p:sp>
    </p:spTree>
    <p:extLst>
      <p:ext uri="{BB962C8B-B14F-4D97-AF65-F5344CB8AC3E}">
        <p14:creationId xmlns:p14="http://schemas.microsoft.com/office/powerpoint/2010/main" val="21275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E94FF-2745-7644-E749-29B5FF59501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4FCB815-6497-238D-9429-7F7F52ADAF2A}"/>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Special Education (SPED) Changes</a:t>
            </a:r>
            <a:endParaRPr lang="en-US"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063E34FD-9B93-7ABE-24DB-3D48F7582457}"/>
              </a:ext>
            </a:extLst>
          </p:cNvPr>
          <p:cNvSpPr txBox="1">
            <a:spLocks/>
          </p:cNvSpPr>
          <p:nvPr/>
        </p:nvSpPr>
        <p:spPr>
          <a:xfrm>
            <a:off x="232143" y="1116575"/>
            <a:ext cx="11727712"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sz="2400" dirty="0">
                <a:solidFill>
                  <a:srgbClr val="1482C5"/>
                </a:solidFill>
                <a:latin typeface="Aptos" panose="020B0004020202020204" pitchFamily="34" charset="0"/>
              </a:rPr>
              <a:t>The Special Population Policy, Integration, and Technical Assistance Department audited all special education-related data components in the Texas Education Data Standards (TEDS) and the Texas Records Exchange (TREx) Data Standards for accuracy and alignment with TAC §89.1040 adopted on July 26, 2024. and TAC §89.1070 adopted on November 1, 2024.</a:t>
            </a:r>
          </a:p>
          <a:p>
            <a:pPr>
              <a:buClr>
                <a:srgbClr val="F47F42"/>
              </a:buClr>
            </a:pPr>
            <a:r>
              <a:rPr lang="en-US" sz="2400" dirty="0">
                <a:solidFill>
                  <a:srgbClr val="1482C5"/>
                </a:solidFill>
                <a:latin typeface="Aptos" panose="020B0004020202020204" pitchFamily="34" charset="0"/>
              </a:rPr>
              <a:t>As a result of this audit, the program area requested the following language changes:</a:t>
            </a:r>
          </a:p>
          <a:p>
            <a:pPr lvl="1">
              <a:buClr>
                <a:srgbClr val="F47F42"/>
              </a:buClr>
            </a:pPr>
            <a:r>
              <a:rPr lang="en-US" sz="2200" dirty="0">
                <a:solidFill>
                  <a:srgbClr val="1482C5"/>
                </a:solidFill>
                <a:latin typeface="Aptos" panose="020B0004020202020204" pitchFamily="34" charset="0"/>
              </a:rPr>
              <a:t>Preschool Program for Children with Disabilities (PPCD) to </a:t>
            </a:r>
            <a:r>
              <a:rPr lang="en-US" sz="2200" dirty="0">
                <a:solidFill>
                  <a:srgbClr val="F47F42"/>
                </a:solidFill>
                <a:latin typeface="Aptos" panose="020B0004020202020204" pitchFamily="34" charset="0"/>
              </a:rPr>
              <a:t>Early Childhood Special Education (ECSE)</a:t>
            </a:r>
          </a:p>
          <a:p>
            <a:pPr lvl="1">
              <a:buClr>
                <a:srgbClr val="F47F42"/>
              </a:buClr>
            </a:pPr>
            <a:r>
              <a:rPr lang="en-US" sz="2200" dirty="0">
                <a:solidFill>
                  <a:srgbClr val="1482C5"/>
                </a:solidFill>
                <a:latin typeface="Aptos" panose="020B0004020202020204" pitchFamily="34" charset="0"/>
              </a:rPr>
              <a:t>Special Education Students to </a:t>
            </a:r>
            <a:r>
              <a:rPr lang="en-US" sz="2200" dirty="0">
                <a:solidFill>
                  <a:srgbClr val="F47F42"/>
                </a:solidFill>
                <a:latin typeface="Aptos" panose="020B0004020202020204" pitchFamily="34" charset="0"/>
              </a:rPr>
              <a:t>Students Receiving Special Education Services</a:t>
            </a:r>
          </a:p>
          <a:p>
            <a:pPr lvl="1">
              <a:buClr>
                <a:srgbClr val="F47F42"/>
              </a:buClr>
            </a:pPr>
            <a:r>
              <a:rPr lang="en-US" sz="2200" dirty="0">
                <a:solidFill>
                  <a:srgbClr val="1482C5"/>
                </a:solidFill>
                <a:latin typeface="Aptos" panose="020B0004020202020204" pitchFamily="34" charset="0"/>
              </a:rPr>
              <a:t>Individualized Education Plan to </a:t>
            </a:r>
            <a:r>
              <a:rPr lang="en-US" sz="2200" dirty="0">
                <a:solidFill>
                  <a:srgbClr val="F47F42"/>
                </a:solidFill>
                <a:latin typeface="Aptos" panose="020B0004020202020204" pitchFamily="34" charset="0"/>
              </a:rPr>
              <a:t>Individualized Education Program</a:t>
            </a:r>
          </a:p>
          <a:p>
            <a:pPr lvl="1">
              <a:buClr>
                <a:srgbClr val="F47F42"/>
              </a:buClr>
            </a:pPr>
            <a:r>
              <a:rPr lang="en-US" sz="2200" dirty="0">
                <a:solidFill>
                  <a:srgbClr val="1482C5"/>
                </a:solidFill>
                <a:latin typeface="Aptos" panose="020B0004020202020204" pitchFamily="34" charset="0"/>
              </a:rPr>
              <a:t>Reference to aged 3 through 5 changed to </a:t>
            </a:r>
            <a:r>
              <a:rPr lang="en-US" sz="2200" dirty="0">
                <a:solidFill>
                  <a:srgbClr val="F47F42"/>
                </a:solidFill>
                <a:latin typeface="Aptos" panose="020B0004020202020204" pitchFamily="34" charset="0"/>
              </a:rPr>
              <a:t>aged 3 through 5 (not in kindergarten)</a:t>
            </a:r>
          </a:p>
          <a:p>
            <a:pPr marL="0" indent="0">
              <a:buFont typeface="Wingdings" panose="05000000000000000000" pitchFamily="2" charset="2"/>
              <a:buNone/>
            </a:pPr>
            <a:endParaRPr lang="en-US" sz="2400" dirty="0">
              <a:solidFill>
                <a:srgbClr val="0D6CB9"/>
              </a:solidFill>
              <a:latin typeface="Aptos" panose="020B0004020202020204" pitchFamily="34" charset="0"/>
            </a:endParaRPr>
          </a:p>
          <a:p>
            <a:pPr marL="0" indent="0">
              <a:buFont typeface="Wingdings" panose="05000000000000000000" pitchFamily="2" charset="2"/>
              <a:buNone/>
            </a:pPr>
            <a:endParaRPr lang="en-US" sz="2400" dirty="0">
              <a:solidFill>
                <a:srgbClr val="0D6CB9"/>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13D2B13A-57E5-08A4-4AC2-A3C3FE1AE7FE}"/>
              </a:ext>
            </a:extLst>
          </p:cNvPr>
          <p:cNvSpPr>
            <a:spLocks noGrp="1"/>
          </p:cNvSpPr>
          <p:nvPr>
            <p:ph type="sldNum" sz="quarter" idx="4"/>
          </p:nvPr>
        </p:nvSpPr>
        <p:spPr/>
        <p:txBody>
          <a:bodyPr/>
          <a:lstStyle/>
          <a:p>
            <a:fld id="{69C126A4-BD19-47E2-8A0E-0DE1B9D8C925}" type="slidenum">
              <a:rPr lang="en-US" smtClean="0"/>
              <a:pPr/>
              <a:t>42</a:t>
            </a:fld>
            <a:endParaRPr lang="en-US"/>
          </a:p>
        </p:txBody>
      </p:sp>
    </p:spTree>
    <p:extLst>
      <p:ext uri="{BB962C8B-B14F-4D97-AF65-F5344CB8AC3E}">
        <p14:creationId xmlns:p14="http://schemas.microsoft.com/office/powerpoint/2010/main" val="12001048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C6FDC-EF9D-0C73-D6D5-5152899BEF7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CE695F-046E-F1EA-BA13-EE924BF85DCE}"/>
              </a:ext>
            </a:extLst>
          </p:cNvPr>
          <p:cNvSpPr>
            <a:spLocks noGrp="1"/>
          </p:cNvSpPr>
          <p:nvPr>
            <p:ph type="title"/>
          </p:nvPr>
        </p:nvSpPr>
        <p:spPr>
          <a:xfrm>
            <a:off x="535171" y="141941"/>
            <a:ext cx="11121657" cy="751350"/>
          </a:xfrm>
        </p:spPr>
        <p:txBody>
          <a:bodyPr>
            <a:normAutofit/>
          </a:bodyPr>
          <a:lstStyle/>
          <a:p>
            <a:r>
              <a:rPr lang="en-US">
                <a:solidFill>
                  <a:srgbClr val="1482C5"/>
                </a:solidFill>
                <a:latin typeface="Aptos" panose="020B0004020202020204" pitchFamily="34" charset="0"/>
                <a:cs typeface="Calibri"/>
              </a:rPr>
              <a:t>SPED Data Element Changes</a:t>
            </a:r>
            <a:endParaRPr lang="en-US"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E08046A7-9158-678F-318F-00D79333606A}"/>
              </a:ext>
            </a:extLst>
          </p:cNvPr>
          <p:cNvSpPr txBox="1">
            <a:spLocks/>
          </p:cNvSpPr>
          <p:nvPr/>
        </p:nvSpPr>
        <p:spPr>
          <a:xfrm>
            <a:off x="535170" y="1142839"/>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dirty="0" err="1">
                <a:solidFill>
                  <a:srgbClr val="1482C5"/>
                </a:solidFill>
                <a:latin typeface="Aptos" panose="020B0004020202020204" pitchFamily="34" charset="0"/>
              </a:rPr>
              <a:t>PPCDServiceLocation</a:t>
            </a:r>
            <a:r>
              <a:rPr lang="en-US" dirty="0">
                <a:solidFill>
                  <a:srgbClr val="1482C5"/>
                </a:solidFill>
                <a:latin typeface="Aptos" panose="020B0004020202020204" pitchFamily="34" charset="0"/>
              </a:rPr>
              <a:t> (E1077)</a:t>
            </a:r>
          </a:p>
          <a:p>
            <a:pPr lvl="1">
              <a:buClr>
                <a:srgbClr val="F47F42"/>
              </a:buClr>
            </a:pPr>
            <a:r>
              <a:rPr lang="en-US" dirty="0">
                <a:solidFill>
                  <a:srgbClr val="1482C5"/>
                </a:solidFill>
                <a:latin typeface="Aptos" panose="020B0004020202020204" pitchFamily="34" charset="0"/>
              </a:rPr>
              <a:t>Data Element Name (</a:t>
            </a:r>
            <a:r>
              <a:rPr lang="en-US" dirty="0" err="1">
                <a:solidFill>
                  <a:srgbClr val="1482C5"/>
                </a:solidFill>
                <a:latin typeface="Aptos" panose="020B0004020202020204" pitchFamily="34" charset="0"/>
              </a:rPr>
              <a:t>ECSEServiceLocation</a:t>
            </a:r>
            <a:r>
              <a:rPr lang="en-US" dirty="0">
                <a:solidFill>
                  <a:srgbClr val="1482C5"/>
                </a:solidFill>
                <a:latin typeface="Aptos" panose="020B0004020202020204" pitchFamily="34" charset="0"/>
              </a:rPr>
              <a:t>)</a:t>
            </a:r>
          </a:p>
          <a:p>
            <a:pPr lvl="1">
              <a:buClr>
                <a:srgbClr val="F47F42"/>
              </a:buClr>
            </a:pPr>
            <a:r>
              <a:rPr lang="en-US" dirty="0">
                <a:solidFill>
                  <a:srgbClr val="1482C5"/>
                </a:solidFill>
                <a:latin typeface="Aptos" panose="020B0004020202020204" pitchFamily="34" charset="0"/>
              </a:rPr>
              <a:t>Definition</a:t>
            </a:r>
          </a:p>
          <a:p>
            <a:pPr>
              <a:buClr>
                <a:srgbClr val="F47F42"/>
              </a:buClr>
            </a:pPr>
            <a:r>
              <a:rPr lang="en-US" dirty="0" err="1">
                <a:solidFill>
                  <a:srgbClr val="1482C5"/>
                </a:solidFill>
                <a:latin typeface="Aptos" panose="020B0004020202020204" pitchFamily="34" charset="0"/>
              </a:rPr>
              <a:t>SPEDStudentAgeRange</a:t>
            </a:r>
            <a:r>
              <a:rPr lang="en-US" dirty="0">
                <a:solidFill>
                  <a:srgbClr val="1482C5"/>
                </a:solidFill>
                <a:latin typeface="Aptos" panose="020B0004020202020204" pitchFamily="34" charset="0"/>
              </a:rPr>
              <a:t> (E3059)</a:t>
            </a:r>
          </a:p>
          <a:p>
            <a:pPr lvl="1">
              <a:buClr>
                <a:srgbClr val="F47F42"/>
              </a:buClr>
            </a:pPr>
            <a:r>
              <a:rPr lang="en-US" dirty="0">
                <a:solidFill>
                  <a:srgbClr val="1482C5"/>
                </a:solidFill>
                <a:latin typeface="Aptos" panose="020B0004020202020204" pitchFamily="34" charset="0"/>
              </a:rPr>
              <a:t>Definition</a:t>
            </a:r>
          </a:p>
          <a:p>
            <a:pPr>
              <a:buClr>
                <a:srgbClr val="F47F42"/>
              </a:buClr>
            </a:pPr>
            <a:r>
              <a:rPr lang="en-US" dirty="0">
                <a:solidFill>
                  <a:srgbClr val="1482C5"/>
                </a:solidFill>
                <a:latin typeface="Aptos" panose="020B0004020202020204" pitchFamily="34" charset="0"/>
              </a:rPr>
              <a:t>EligibilityDeterminationDate (E1716)</a:t>
            </a:r>
          </a:p>
          <a:p>
            <a:pPr lvl="1">
              <a:buClr>
                <a:srgbClr val="F47F42"/>
              </a:buClr>
            </a:pPr>
            <a:r>
              <a:rPr lang="en-US" dirty="0">
                <a:solidFill>
                  <a:srgbClr val="1482C5"/>
                </a:solidFill>
                <a:latin typeface="Aptos" panose="020B0004020202020204" pitchFamily="34" charset="0"/>
              </a:rPr>
              <a:t>Definition</a:t>
            </a:r>
          </a:p>
          <a:p>
            <a:pPr>
              <a:buClr>
                <a:srgbClr val="F47F42"/>
              </a:buClr>
            </a:pPr>
            <a:r>
              <a:rPr lang="en-US" dirty="0" err="1">
                <a:solidFill>
                  <a:srgbClr val="1482C5"/>
                </a:solidFill>
                <a:latin typeface="Aptos" panose="020B0004020202020204" pitchFamily="34" charset="0"/>
              </a:rPr>
              <a:t>ResidentialFacilityStudentSchoolDayLength</a:t>
            </a:r>
            <a:r>
              <a:rPr lang="en-US" dirty="0">
                <a:solidFill>
                  <a:srgbClr val="1482C5"/>
                </a:solidFill>
                <a:latin typeface="Aptos" panose="020B0004020202020204" pitchFamily="34" charset="0"/>
              </a:rPr>
              <a:t> (E1637)</a:t>
            </a:r>
          </a:p>
          <a:p>
            <a:pPr lvl="1">
              <a:buClr>
                <a:srgbClr val="F47F42"/>
              </a:buClr>
            </a:pPr>
            <a:r>
              <a:rPr lang="en-US" dirty="0">
                <a:solidFill>
                  <a:srgbClr val="1482C5"/>
                </a:solidFill>
                <a:latin typeface="Aptos" panose="020B0004020202020204" pitchFamily="34" charset="0"/>
              </a:rPr>
              <a:t>Definition</a:t>
            </a:r>
          </a:p>
          <a:p>
            <a:pPr marL="0" indent="0">
              <a:buFont typeface="Wingdings" panose="05000000000000000000" pitchFamily="2" charset="2"/>
              <a:buNone/>
            </a:pPr>
            <a:endParaRPr lang="en-US" dirty="0">
              <a:solidFill>
                <a:srgbClr val="0D6CB9"/>
              </a:solidFill>
              <a:latin typeface="Aptos" panose="020B0004020202020204" pitchFamily="34" charset="0"/>
            </a:endParaRPr>
          </a:p>
          <a:p>
            <a:pPr marL="0" indent="0">
              <a:buFont typeface="Wingdings" panose="05000000000000000000" pitchFamily="2" charset="2"/>
              <a:buNone/>
            </a:pPr>
            <a:endParaRPr lang="en-US" dirty="0">
              <a:solidFill>
                <a:srgbClr val="0D6CB9"/>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F1DB75C7-CA9B-90A0-2CA0-CC1F5B94896B}"/>
              </a:ext>
            </a:extLst>
          </p:cNvPr>
          <p:cNvSpPr>
            <a:spLocks noGrp="1"/>
          </p:cNvSpPr>
          <p:nvPr>
            <p:ph type="sldNum" sz="quarter" idx="4"/>
          </p:nvPr>
        </p:nvSpPr>
        <p:spPr/>
        <p:txBody>
          <a:bodyPr/>
          <a:lstStyle/>
          <a:p>
            <a:fld id="{69C126A4-BD19-47E2-8A0E-0DE1B9D8C925}" type="slidenum">
              <a:rPr lang="en-US" smtClean="0"/>
              <a:pPr/>
              <a:t>43</a:t>
            </a:fld>
            <a:endParaRPr lang="en-US"/>
          </a:p>
        </p:txBody>
      </p:sp>
    </p:spTree>
    <p:extLst>
      <p:ext uri="{BB962C8B-B14F-4D97-AF65-F5344CB8AC3E}">
        <p14:creationId xmlns:p14="http://schemas.microsoft.com/office/powerpoint/2010/main" val="26303253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11D9-9127-35C1-510A-CB778934CCA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176982E-ACB3-89AC-6A9B-AF599DF6CF89}"/>
              </a:ext>
            </a:extLst>
          </p:cNvPr>
          <p:cNvSpPr>
            <a:spLocks noGrp="1"/>
          </p:cNvSpPr>
          <p:nvPr>
            <p:ph type="title"/>
          </p:nvPr>
        </p:nvSpPr>
        <p:spPr>
          <a:xfrm>
            <a:off x="535171" y="141941"/>
            <a:ext cx="11121657" cy="751350"/>
          </a:xfrm>
        </p:spPr>
        <p:txBody>
          <a:bodyPr>
            <a:normAutofit/>
          </a:bodyPr>
          <a:lstStyle/>
          <a:p>
            <a:r>
              <a:rPr lang="en-US">
                <a:solidFill>
                  <a:srgbClr val="1482C5"/>
                </a:solidFill>
                <a:latin typeface="Aptos" panose="020B0004020202020204" pitchFamily="34" charset="0"/>
                <a:cs typeface="Calibri"/>
              </a:rPr>
              <a:t>SPED Descriptor Table Changes</a:t>
            </a:r>
            <a:endParaRPr lang="en-US"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BBBE5BBE-642F-F718-65EB-D87CC9875BB5}"/>
              </a:ext>
            </a:extLst>
          </p:cNvPr>
          <p:cNvSpPr txBox="1">
            <a:spLocks/>
          </p:cNvSpPr>
          <p:nvPr/>
        </p:nvSpPr>
        <p:spPr>
          <a:xfrm>
            <a:off x="535171" y="1015248"/>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dirty="0" err="1">
                <a:solidFill>
                  <a:srgbClr val="1482C5"/>
                </a:solidFill>
                <a:latin typeface="Aptos" panose="020B0004020202020204" pitchFamily="34" charset="0"/>
              </a:rPr>
              <a:t>SPEDProgramSvc</a:t>
            </a:r>
            <a:r>
              <a:rPr lang="en-US" dirty="0">
                <a:solidFill>
                  <a:srgbClr val="1482C5"/>
                </a:solidFill>
                <a:latin typeface="Aptos" panose="020B0004020202020204" pitchFamily="34" charset="0"/>
              </a:rPr>
              <a:t> (C341)</a:t>
            </a:r>
          </a:p>
          <a:p>
            <a:pPr lvl="1">
              <a:buClr>
                <a:srgbClr val="F47F42"/>
              </a:buClr>
            </a:pPr>
            <a:r>
              <a:rPr lang="en-US" dirty="0">
                <a:solidFill>
                  <a:srgbClr val="1482C5"/>
                </a:solidFill>
                <a:latin typeface="Aptos" panose="020B0004020202020204" pitchFamily="34" charset="0"/>
              </a:rPr>
              <a:t>Short and Long Description – 23-25</a:t>
            </a:r>
          </a:p>
          <a:p>
            <a:pPr>
              <a:buClr>
                <a:srgbClr val="F47F42"/>
              </a:buClr>
            </a:pPr>
            <a:r>
              <a:rPr lang="en-US" dirty="0" err="1">
                <a:solidFill>
                  <a:srgbClr val="1482C5"/>
                </a:solidFill>
                <a:latin typeface="Aptos" panose="020B0004020202020204" pitchFamily="34" charset="0"/>
              </a:rPr>
              <a:t>PPCDServiceLocation</a:t>
            </a:r>
            <a:r>
              <a:rPr lang="en-US" dirty="0">
                <a:solidFill>
                  <a:srgbClr val="1482C5"/>
                </a:solidFill>
                <a:latin typeface="Aptos" panose="020B0004020202020204" pitchFamily="34" charset="0"/>
              </a:rPr>
              <a:t> (C184)</a:t>
            </a:r>
          </a:p>
          <a:p>
            <a:pPr lvl="1">
              <a:buClr>
                <a:srgbClr val="F47F42"/>
              </a:buClr>
            </a:pPr>
            <a:r>
              <a:rPr lang="en-US" dirty="0">
                <a:solidFill>
                  <a:srgbClr val="1482C5"/>
                </a:solidFill>
                <a:latin typeface="Aptos" panose="020B0004020202020204" pitchFamily="34" charset="0"/>
              </a:rPr>
              <a:t>Descriptor Table Name (</a:t>
            </a:r>
            <a:r>
              <a:rPr lang="en-US" dirty="0" err="1">
                <a:solidFill>
                  <a:srgbClr val="1482C5"/>
                </a:solidFill>
                <a:latin typeface="Aptos" panose="020B0004020202020204" pitchFamily="34" charset="0"/>
              </a:rPr>
              <a:t>ECSEServiceLocation</a:t>
            </a:r>
            <a:r>
              <a:rPr lang="en-US" dirty="0">
                <a:solidFill>
                  <a:srgbClr val="1482C5"/>
                </a:solidFill>
                <a:latin typeface="Aptos" panose="020B0004020202020204" pitchFamily="34" charset="0"/>
              </a:rPr>
              <a:t>)</a:t>
            </a:r>
          </a:p>
          <a:p>
            <a:pPr lvl="1">
              <a:buClr>
                <a:srgbClr val="F47F42"/>
              </a:buClr>
            </a:pPr>
            <a:r>
              <a:rPr lang="en-US" dirty="0">
                <a:solidFill>
                  <a:srgbClr val="1482C5"/>
                </a:solidFill>
                <a:latin typeface="Aptos" panose="020B0004020202020204" pitchFamily="34" charset="0"/>
              </a:rPr>
              <a:t>Short and Long Description – 1, 3-8</a:t>
            </a:r>
          </a:p>
          <a:p>
            <a:pPr>
              <a:buClr>
                <a:srgbClr val="F47F42"/>
              </a:buClr>
            </a:pPr>
            <a:r>
              <a:rPr lang="en-US" dirty="0">
                <a:solidFill>
                  <a:srgbClr val="1482C5"/>
                </a:solidFill>
                <a:latin typeface="Aptos" panose="020B0004020202020204" pitchFamily="34" charset="0"/>
              </a:rPr>
              <a:t>DiplomaType (C062)</a:t>
            </a:r>
          </a:p>
          <a:p>
            <a:pPr lvl="1">
              <a:buClr>
                <a:srgbClr val="F47F42"/>
              </a:buClr>
            </a:pPr>
            <a:r>
              <a:rPr lang="en-US" dirty="0">
                <a:solidFill>
                  <a:srgbClr val="1482C5"/>
                </a:solidFill>
                <a:latin typeface="Aptos" panose="020B0004020202020204" pitchFamily="34" charset="0"/>
              </a:rPr>
              <a:t>Short and Long Description – 35</a:t>
            </a:r>
          </a:p>
          <a:p>
            <a:pPr>
              <a:buClr>
                <a:srgbClr val="F47F42"/>
              </a:buClr>
            </a:pPr>
            <a:r>
              <a:rPr lang="en-US" dirty="0" err="1">
                <a:solidFill>
                  <a:srgbClr val="1482C5"/>
                </a:solidFill>
                <a:latin typeface="Aptos" panose="020B0004020202020204" pitchFamily="34" charset="0"/>
              </a:rPr>
              <a:t>PopulationServed</a:t>
            </a:r>
            <a:r>
              <a:rPr lang="en-US" dirty="0">
                <a:solidFill>
                  <a:srgbClr val="1482C5"/>
                </a:solidFill>
                <a:latin typeface="Aptos" panose="020B0004020202020204" pitchFamily="34" charset="0"/>
              </a:rPr>
              <a:t> (C030)</a:t>
            </a:r>
          </a:p>
          <a:p>
            <a:pPr lvl="1">
              <a:buClr>
                <a:srgbClr val="F47F42"/>
              </a:buClr>
            </a:pPr>
            <a:r>
              <a:rPr lang="en-US" dirty="0">
                <a:solidFill>
                  <a:srgbClr val="1482C5"/>
                </a:solidFill>
                <a:latin typeface="Aptos" panose="020B0004020202020204" pitchFamily="34" charset="0"/>
              </a:rPr>
              <a:t>Short and Long Description – 06</a:t>
            </a:r>
          </a:p>
          <a:p>
            <a:pPr>
              <a:buClr>
                <a:srgbClr val="F47F42"/>
              </a:buClr>
            </a:pPr>
            <a:r>
              <a:rPr lang="en-US" dirty="0" err="1">
                <a:solidFill>
                  <a:srgbClr val="1482C5"/>
                </a:solidFill>
                <a:latin typeface="Aptos" panose="020B0004020202020204" pitchFamily="34" charset="0"/>
              </a:rPr>
              <a:t>SPEDStudentAgeRange</a:t>
            </a:r>
            <a:r>
              <a:rPr lang="en-US" dirty="0">
                <a:solidFill>
                  <a:srgbClr val="1482C5"/>
                </a:solidFill>
                <a:latin typeface="Aptos" panose="020B0004020202020204" pitchFamily="34" charset="0"/>
              </a:rPr>
              <a:t> (C342)</a:t>
            </a:r>
          </a:p>
          <a:p>
            <a:pPr lvl="1">
              <a:buClr>
                <a:srgbClr val="F47F42"/>
              </a:buClr>
            </a:pPr>
            <a:r>
              <a:rPr lang="en-US" dirty="0">
                <a:solidFill>
                  <a:srgbClr val="1482C5"/>
                </a:solidFill>
                <a:latin typeface="Aptos" panose="020B0004020202020204" pitchFamily="34" charset="0"/>
              </a:rPr>
              <a:t>Short and Long Description – 00, 01, 02</a:t>
            </a:r>
          </a:p>
          <a:p>
            <a:pPr marL="0" indent="0">
              <a:buFont typeface="Wingdings" panose="05000000000000000000" pitchFamily="2" charset="2"/>
              <a:buNone/>
            </a:pPr>
            <a:endParaRPr lang="en-US" dirty="0">
              <a:solidFill>
                <a:srgbClr val="1482C5"/>
              </a:solidFill>
              <a:latin typeface="Aptos" panose="020B0004020202020204" pitchFamily="34" charset="0"/>
            </a:endParaRPr>
          </a:p>
          <a:p>
            <a:pPr marL="0" indent="0">
              <a:buFont typeface="Wingdings" panose="05000000000000000000" pitchFamily="2" charset="2"/>
              <a:buNone/>
            </a:pPr>
            <a:endParaRPr lang="en-US" dirty="0">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9E2BB6C6-731F-0C38-3904-EC28B55DC1B6}"/>
              </a:ext>
            </a:extLst>
          </p:cNvPr>
          <p:cNvSpPr>
            <a:spLocks noGrp="1"/>
          </p:cNvSpPr>
          <p:nvPr>
            <p:ph type="sldNum" sz="quarter" idx="4"/>
          </p:nvPr>
        </p:nvSpPr>
        <p:spPr/>
        <p:txBody>
          <a:bodyPr/>
          <a:lstStyle/>
          <a:p>
            <a:fld id="{69C126A4-BD19-47E2-8A0E-0DE1B9D8C925}" type="slidenum">
              <a:rPr lang="en-US" smtClean="0"/>
              <a:pPr/>
              <a:t>44</a:t>
            </a:fld>
            <a:endParaRPr lang="en-US"/>
          </a:p>
        </p:txBody>
      </p:sp>
    </p:spTree>
    <p:extLst>
      <p:ext uri="{BB962C8B-B14F-4D97-AF65-F5344CB8AC3E}">
        <p14:creationId xmlns:p14="http://schemas.microsoft.com/office/powerpoint/2010/main" val="24629126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6A797-6185-44F7-7EE8-D4C84F92B52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46121E2-529B-6D2E-C701-FF60F3FD6CBC}"/>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SPED Reporting Requirement Changes</a:t>
            </a:r>
            <a:endParaRPr lang="en-US"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6E150ADC-30BA-A0C8-521A-7A8127CDEF85}"/>
              </a:ext>
            </a:extLst>
          </p:cNvPr>
          <p:cNvSpPr txBox="1">
            <a:spLocks/>
          </p:cNvSpPr>
          <p:nvPr/>
        </p:nvSpPr>
        <p:spPr>
          <a:xfrm>
            <a:off x="535170" y="1142839"/>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dirty="0">
                <a:solidFill>
                  <a:srgbClr val="1482C5"/>
                </a:solidFill>
                <a:latin typeface="Aptos" panose="020B0004020202020204" pitchFamily="34" charset="0"/>
              </a:rPr>
              <a:t>In addition to the specific changes made to the data elements and descriptors, changes were made to the TEDS General Reporting Requirements (GR) and Data Element Reporting Requirements (DR).</a:t>
            </a:r>
          </a:p>
          <a:p>
            <a:pPr marL="0" indent="0">
              <a:buClr>
                <a:srgbClr val="F16038"/>
              </a:buClr>
              <a:buNone/>
            </a:pPr>
            <a:endParaRPr lang="en-US" dirty="0">
              <a:solidFill>
                <a:srgbClr val="1482C5"/>
              </a:solidFill>
              <a:latin typeface="Aptos" panose="020B0004020202020204" pitchFamily="34" charset="0"/>
            </a:endParaRPr>
          </a:p>
          <a:p>
            <a:pPr>
              <a:buClr>
                <a:srgbClr val="F47F42"/>
              </a:buClr>
            </a:pPr>
            <a:r>
              <a:rPr lang="en-US" dirty="0">
                <a:solidFill>
                  <a:srgbClr val="1482C5"/>
                </a:solidFill>
                <a:latin typeface="Aptos" panose="020B0004020202020204" pitchFamily="34" charset="0"/>
              </a:rPr>
              <a:t>StudentSpecialEducationProgramAssociation Entity </a:t>
            </a:r>
          </a:p>
          <a:p>
            <a:pPr lvl="1">
              <a:buClr>
                <a:srgbClr val="F47F42"/>
              </a:buClr>
            </a:pPr>
            <a:r>
              <a:rPr lang="en-US" dirty="0">
                <a:solidFill>
                  <a:srgbClr val="1482C5"/>
                </a:solidFill>
                <a:latin typeface="Aptos" panose="020B0004020202020204" pitchFamily="34" charset="0"/>
              </a:rPr>
              <a:t>GR1, DR2, DR4, DR7, DR12</a:t>
            </a:r>
          </a:p>
          <a:p>
            <a:pPr>
              <a:buClr>
                <a:srgbClr val="F47F42"/>
              </a:buClr>
            </a:pPr>
            <a:r>
              <a:rPr lang="en-US" dirty="0">
                <a:solidFill>
                  <a:srgbClr val="1482C5"/>
                </a:solidFill>
                <a:latin typeface="Aptos" panose="020B0004020202020204" pitchFamily="34" charset="0"/>
              </a:rPr>
              <a:t>StudentSpecialEducationProgramEligibilityAssociation Entity</a:t>
            </a:r>
          </a:p>
          <a:p>
            <a:pPr lvl="1">
              <a:buClr>
                <a:srgbClr val="F47F42"/>
              </a:buClr>
            </a:pPr>
            <a:r>
              <a:rPr lang="en-US" dirty="0">
                <a:solidFill>
                  <a:srgbClr val="1482C5"/>
                </a:solidFill>
                <a:latin typeface="Aptos" panose="020B0004020202020204" pitchFamily="34" charset="0"/>
              </a:rPr>
              <a:t>DR3</a:t>
            </a:r>
          </a:p>
          <a:p>
            <a:pPr>
              <a:buClr>
                <a:srgbClr val="F47F42"/>
              </a:buClr>
            </a:pPr>
            <a:r>
              <a:rPr lang="en-US" dirty="0">
                <a:solidFill>
                  <a:srgbClr val="1482C5"/>
                </a:solidFill>
                <a:latin typeface="Aptos" panose="020B0004020202020204" pitchFamily="34" charset="0"/>
              </a:rPr>
              <a:t>Section Entity</a:t>
            </a:r>
          </a:p>
          <a:p>
            <a:pPr lvl="1">
              <a:buClr>
                <a:srgbClr val="F47F42"/>
              </a:buClr>
            </a:pPr>
            <a:r>
              <a:rPr lang="en-US" dirty="0">
                <a:solidFill>
                  <a:srgbClr val="1482C5"/>
                </a:solidFill>
                <a:latin typeface="Aptos" panose="020B0004020202020204" pitchFamily="34" charset="0"/>
              </a:rPr>
              <a:t>DR3</a:t>
            </a:r>
          </a:p>
          <a:p>
            <a:pPr marL="0" indent="0">
              <a:buFont typeface="Wingdings" panose="05000000000000000000" pitchFamily="2" charset="2"/>
              <a:buNone/>
            </a:pPr>
            <a:endParaRPr lang="en-US" dirty="0">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6C104D2E-27E0-FB7F-BFA8-0D2E69A42427}"/>
              </a:ext>
            </a:extLst>
          </p:cNvPr>
          <p:cNvSpPr>
            <a:spLocks noGrp="1"/>
          </p:cNvSpPr>
          <p:nvPr>
            <p:ph type="sldNum" sz="quarter" idx="4"/>
          </p:nvPr>
        </p:nvSpPr>
        <p:spPr/>
        <p:txBody>
          <a:bodyPr/>
          <a:lstStyle/>
          <a:p>
            <a:fld id="{69C126A4-BD19-47E2-8A0E-0DE1B9D8C925}" type="slidenum">
              <a:rPr lang="en-US" smtClean="0"/>
              <a:pPr/>
              <a:t>45</a:t>
            </a:fld>
            <a:endParaRPr lang="en-US"/>
          </a:p>
        </p:txBody>
      </p:sp>
    </p:spTree>
    <p:extLst>
      <p:ext uri="{BB962C8B-B14F-4D97-AF65-F5344CB8AC3E}">
        <p14:creationId xmlns:p14="http://schemas.microsoft.com/office/powerpoint/2010/main" val="42757195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1164E-714D-64EE-45A5-92A2BB72497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E805406-B3D1-1CDB-7A14-ED87E834BDE9}"/>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SPED Reporting Requirement Changes, Cont.</a:t>
            </a:r>
            <a:endParaRPr lang="en-US"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156900E6-CAA9-491C-016E-6C9E8222654B}"/>
              </a:ext>
            </a:extLst>
          </p:cNvPr>
          <p:cNvSpPr txBox="1">
            <a:spLocks/>
          </p:cNvSpPr>
          <p:nvPr/>
        </p:nvSpPr>
        <p:spPr>
          <a:xfrm>
            <a:off x="535170" y="1142839"/>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dirty="0">
                <a:solidFill>
                  <a:srgbClr val="1482C5"/>
                </a:solidFill>
                <a:latin typeface="Aptos" panose="020B0004020202020204" pitchFamily="34" charset="0"/>
              </a:rPr>
              <a:t>StudentAcademicRecord</a:t>
            </a:r>
          </a:p>
          <a:p>
            <a:pPr lvl="1">
              <a:buClr>
                <a:srgbClr val="F47F42"/>
              </a:buClr>
            </a:pPr>
            <a:r>
              <a:rPr lang="en-US" dirty="0">
                <a:solidFill>
                  <a:srgbClr val="1482C5"/>
                </a:solidFill>
                <a:latin typeface="Aptos" panose="020B0004020202020204" pitchFamily="34" charset="0"/>
              </a:rPr>
              <a:t>DR7, DR8, DR9</a:t>
            </a:r>
          </a:p>
          <a:p>
            <a:pPr>
              <a:buClr>
                <a:srgbClr val="F47F42"/>
              </a:buClr>
            </a:pPr>
            <a:r>
              <a:rPr lang="en-US" dirty="0">
                <a:solidFill>
                  <a:srgbClr val="1482C5"/>
                </a:solidFill>
                <a:latin typeface="Aptos" panose="020B0004020202020204" pitchFamily="34" charset="0"/>
              </a:rPr>
              <a:t>StaffEducationOrganizationAssignmentAssociation Entity</a:t>
            </a:r>
          </a:p>
          <a:p>
            <a:pPr lvl="1">
              <a:buClr>
                <a:srgbClr val="F47F42"/>
              </a:buClr>
            </a:pPr>
            <a:r>
              <a:rPr lang="en-US" dirty="0">
                <a:solidFill>
                  <a:srgbClr val="1482C5"/>
                </a:solidFill>
                <a:latin typeface="Aptos" panose="020B0004020202020204" pitchFamily="34" charset="0"/>
              </a:rPr>
              <a:t>DR2</a:t>
            </a:r>
          </a:p>
          <a:p>
            <a:pPr>
              <a:buClr>
                <a:srgbClr val="F47F42"/>
              </a:buClr>
            </a:pPr>
            <a:r>
              <a:rPr lang="en-US" dirty="0">
                <a:solidFill>
                  <a:srgbClr val="1482C5"/>
                </a:solidFill>
                <a:latin typeface="Aptos" panose="020B0004020202020204" pitchFamily="34" charset="0"/>
              </a:rPr>
              <a:t>StudentEducationOrganizationAssociation Entity</a:t>
            </a:r>
          </a:p>
          <a:p>
            <a:pPr lvl="1">
              <a:buClr>
                <a:srgbClr val="F47F42"/>
              </a:buClr>
            </a:pPr>
            <a:r>
              <a:rPr lang="en-US" dirty="0">
                <a:solidFill>
                  <a:srgbClr val="1482C5"/>
                </a:solidFill>
                <a:latin typeface="Aptos" panose="020B0004020202020204" pitchFamily="34" charset="0"/>
              </a:rPr>
              <a:t>DR28</a:t>
            </a:r>
          </a:p>
          <a:p>
            <a:pPr marL="0" indent="0">
              <a:buFont typeface="Wingdings" panose="05000000000000000000" pitchFamily="2" charset="2"/>
              <a:buNone/>
            </a:pPr>
            <a:endParaRPr lang="en-US" dirty="0">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E97F7743-3273-BD0A-AA26-8E2331DE0A2A}"/>
              </a:ext>
            </a:extLst>
          </p:cNvPr>
          <p:cNvSpPr>
            <a:spLocks noGrp="1"/>
          </p:cNvSpPr>
          <p:nvPr>
            <p:ph type="sldNum" sz="quarter" idx="4"/>
          </p:nvPr>
        </p:nvSpPr>
        <p:spPr/>
        <p:txBody>
          <a:bodyPr/>
          <a:lstStyle/>
          <a:p>
            <a:fld id="{69C126A4-BD19-47E2-8A0E-0DE1B9D8C925}" type="slidenum">
              <a:rPr lang="en-US" smtClean="0"/>
              <a:pPr/>
              <a:t>46</a:t>
            </a:fld>
            <a:endParaRPr lang="en-US"/>
          </a:p>
        </p:txBody>
      </p:sp>
    </p:spTree>
    <p:extLst>
      <p:ext uri="{BB962C8B-B14F-4D97-AF65-F5344CB8AC3E}">
        <p14:creationId xmlns:p14="http://schemas.microsoft.com/office/powerpoint/2010/main" val="35117701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FCD4D-F44F-14A8-0080-AC047FEBE1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374505A-E823-76DD-5173-91BAB7290D0F}"/>
              </a:ext>
            </a:extLst>
          </p:cNvPr>
          <p:cNvSpPr>
            <a:spLocks noGrp="1"/>
          </p:cNvSpPr>
          <p:nvPr>
            <p:ph type="title"/>
          </p:nvPr>
        </p:nvSpPr>
        <p:spPr>
          <a:xfrm>
            <a:off x="535171" y="141941"/>
            <a:ext cx="11121657" cy="751350"/>
          </a:xfrm>
        </p:spPr>
        <p:txBody>
          <a:bodyPr>
            <a:normAutofit/>
          </a:bodyPr>
          <a:lstStyle/>
          <a:p>
            <a:r>
              <a:rPr lang="en-US">
                <a:solidFill>
                  <a:srgbClr val="1482C5"/>
                </a:solidFill>
                <a:latin typeface="Aptos" panose="020B0004020202020204" pitchFamily="34" charset="0"/>
                <a:cs typeface="Calibri"/>
              </a:rPr>
              <a:t>SPED Data Validation Changes</a:t>
            </a:r>
            <a:endParaRPr lang="en-US" b="1">
              <a:solidFill>
                <a:srgbClr val="1482C5"/>
              </a:solidFill>
              <a:latin typeface="Aptos" panose="020B0004020202020204" pitchFamily="34" charset="0"/>
            </a:endParaRPr>
          </a:p>
        </p:txBody>
      </p:sp>
      <p:sp>
        <p:nvSpPr>
          <p:cNvPr id="7" name="Content Placeholder 3">
            <a:extLst>
              <a:ext uri="{FF2B5EF4-FFF2-40B4-BE49-F238E27FC236}">
                <a16:creationId xmlns:a16="http://schemas.microsoft.com/office/drawing/2014/main" id="{8DEB41A1-922B-BE2B-4E1C-37C69BB0F188}"/>
              </a:ext>
            </a:extLst>
          </p:cNvPr>
          <p:cNvSpPr txBox="1">
            <a:spLocks/>
          </p:cNvSpPr>
          <p:nvPr/>
        </p:nvSpPr>
        <p:spPr>
          <a:xfrm>
            <a:off x="535170" y="1142839"/>
            <a:ext cx="11275829" cy="666911"/>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47F42"/>
              </a:buClr>
              <a:buNone/>
            </a:pPr>
            <a:r>
              <a:rPr lang="en-US" dirty="0">
                <a:solidFill>
                  <a:srgbClr val="1482C5"/>
                </a:solidFill>
                <a:latin typeface="Aptos" panose="020B0004020202020204" pitchFamily="34" charset="0"/>
              </a:rPr>
              <a:t>The following data validations will be </a:t>
            </a:r>
            <a:r>
              <a:rPr lang="en-US" b="1" dirty="0">
                <a:solidFill>
                  <a:srgbClr val="F47F42"/>
                </a:solidFill>
                <a:latin typeface="Aptos" panose="020B0004020202020204" pitchFamily="34" charset="0"/>
              </a:rPr>
              <a:t>revised</a:t>
            </a:r>
            <a:r>
              <a:rPr lang="en-US" dirty="0">
                <a:solidFill>
                  <a:srgbClr val="1482C5"/>
                </a:solidFill>
                <a:latin typeface="Aptos" panose="020B0004020202020204" pitchFamily="34" charset="0"/>
              </a:rPr>
              <a:t>:</a:t>
            </a:r>
            <a:endParaRPr lang="en-US" dirty="0">
              <a:solidFill>
                <a:srgbClr val="0D6CB9"/>
              </a:solidFill>
              <a:latin typeface="Aptos" panose="020B0004020202020204" pitchFamily="34" charset="0"/>
            </a:endParaRPr>
          </a:p>
          <a:p>
            <a:pPr marL="0" indent="0">
              <a:buFont typeface="Wingdings" panose="05000000000000000000" pitchFamily="2" charset="2"/>
              <a:buNone/>
            </a:pPr>
            <a:endParaRPr lang="en-US" dirty="0">
              <a:solidFill>
                <a:srgbClr val="0D6CB9"/>
              </a:solidFill>
              <a:latin typeface="Aptos" panose="020B0004020202020204" pitchFamily="34" charset="0"/>
            </a:endParaRPr>
          </a:p>
        </p:txBody>
      </p:sp>
      <p:sp>
        <p:nvSpPr>
          <p:cNvPr id="2" name="Content Placeholder 3">
            <a:extLst>
              <a:ext uri="{FF2B5EF4-FFF2-40B4-BE49-F238E27FC236}">
                <a16:creationId xmlns:a16="http://schemas.microsoft.com/office/drawing/2014/main" id="{CA781F8E-0467-BF2A-57EE-2F1A73C0E77A}"/>
              </a:ext>
            </a:extLst>
          </p:cNvPr>
          <p:cNvSpPr txBox="1">
            <a:spLocks/>
          </p:cNvSpPr>
          <p:nvPr/>
        </p:nvSpPr>
        <p:spPr>
          <a:xfrm>
            <a:off x="541149" y="2059298"/>
            <a:ext cx="2814085" cy="3303385"/>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dirty="0">
                <a:solidFill>
                  <a:srgbClr val="1482C5"/>
                </a:solidFill>
                <a:latin typeface="Aptos" panose="020B0004020202020204" pitchFamily="34" charset="0"/>
              </a:rPr>
              <a:t>30090-0022</a:t>
            </a:r>
          </a:p>
          <a:p>
            <a:pPr>
              <a:buClr>
                <a:srgbClr val="F47F42"/>
              </a:buClr>
            </a:pPr>
            <a:r>
              <a:rPr lang="en-US" dirty="0">
                <a:solidFill>
                  <a:srgbClr val="1482C5"/>
                </a:solidFill>
                <a:latin typeface="Aptos" panose="020B0004020202020204" pitchFamily="34" charset="0"/>
              </a:rPr>
              <a:t>30090-0047</a:t>
            </a:r>
          </a:p>
          <a:p>
            <a:pPr>
              <a:buClr>
                <a:srgbClr val="F47F42"/>
              </a:buClr>
            </a:pPr>
            <a:r>
              <a:rPr lang="en-US" dirty="0">
                <a:solidFill>
                  <a:srgbClr val="1482C5"/>
                </a:solidFill>
                <a:latin typeface="Aptos" panose="020B0004020202020204" pitchFamily="34" charset="0"/>
              </a:rPr>
              <a:t>30090-0052</a:t>
            </a:r>
          </a:p>
          <a:p>
            <a:pPr>
              <a:buClr>
                <a:srgbClr val="F47F42"/>
              </a:buClr>
            </a:pPr>
            <a:r>
              <a:rPr lang="en-US" dirty="0">
                <a:solidFill>
                  <a:srgbClr val="1482C5"/>
                </a:solidFill>
                <a:latin typeface="Aptos" panose="020B0004020202020204" pitchFamily="34" charset="0"/>
              </a:rPr>
              <a:t>30090-0060</a:t>
            </a:r>
          </a:p>
          <a:p>
            <a:pPr>
              <a:buClr>
                <a:srgbClr val="F47F42"/>
              </a:buClr>
            </a:pPr>
            <a:r>
              <a:rPr lang="en-US" dirty="0">
                <a:solidFill>
                  <a:srgbClr val="1482C5"/>
                </a:solidFill>
                <a:latin typeface="Aptos" panose="020B0004020202020204" pitchFamily="34" charset="0"/>
              </a:rPr>
              <a:t>30090-0083</a:t>
            </a:r>
          </a:p>
          <a:p>
            <a:pPr>
              <a:buClr>
                <a:srgbClr val="F47F42"/>
              </a:buClr>
            </a:pPr>
            <a:r>
              <a:rPr lang="en-US" dirty="0">
                <a:solidFill>
                  <a:srgbClr val="1482C5"/>
                </a:solidFill>
                <a:latin typeface="Aptos" panose="020B0004020202020204" pitchFamily="34" charset="0"/>
              </a:rPr>
              <a:t>30090-0120</a:t>
            </a:r>
          </a:p>
          <a:p>
            <a:pPr>
              <a:buClr>
                <a:srgbClr val="F16038"/>
              </a:buClr>
            </a:pPr>
            <a:endParaRPr lang="en-US" dirty="0">
              <a:solidFill>
                <a:srgbClr val="1482C5"/>
              </a:solidFill>
              <a:latin typeface="Aptos" panose="020B0004020202020204" pitchFamily="34" charset="0"/>
            </a:endParaRPr>
          </a:p>
          <a:p>
            <a:pPr marL="0" indent="0">
              <a:buFont typeface="Wingdings" panose="05000000000000000000" pitchFamily="2" charset="2"/>
              <a:buNone/>
            </a:pPr>
            <a:endParaRPr lang="en-US" dirty="0">
              <a:solidFill>
                <a:srgbClr val="1482C5"/>
              </a:solidFill>
              <a:latin typeface="Aptos" panose="020B0004020202020204" pitchFamily="34" charset="0"/>
            </a:endParaRPr>
          </a:p>
          <a:p>
            <a:pPr marL="0" indent="0">
              <a:buFont typeface="Wingdings" panose="05000000000000000000" pitchFamily="2" charset="2"/>
              <a:buNone/>
            </a:pPr>
            <a:endParaRPr lang="en-US" dirty="0">
              <a:solidFill>
                <a:srgbClr val="1482C5"/>
              </a:solidFill>
              <a:latin typeface="Aptos" panose="020B0004020202020204" pitchFamily="34" charset="0"/>
            </a:endParaRPr>
          </a:p>
        </p:txBody>
      </p:sp>
      <p:sp>
        <p:nvSpPr>
          <p:cNvPr id="5" name="Content Placeholder 3">
            <a:extLst>
              <a:ext uri="{FF2B5EF4-FFF2-40B4-BE49-F238E27FC236}">
                <a16:creationId xmlns:a16="http://schemas.microsoft.com/office/drawing/2014/main" id="{23546FE9-E543-D43B-B725-2E321506980A}"/>
              </a:ext>
            </a:extLst>
          </p:cNvPr>
          <p:cNvSpPr txBox="1">
            <a:spLocks/>
          </p:cNvSpPr>
          <p:nvPr/>
        </p:nvSpPr>
        <p:spPr>
          <a:xfrm>
            <a:off x="4691946" y="2059298"/>
            <a:ext cx="2814085" cy="2789035"/>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dirty="0">
                <a:solidFill>
                  <a:srgbClr val="1482C5"/>
                </a:solidFill>
                <a:latin typeface="Aptos" panose="020B0004020202020204" pitchFamily="34" charset="0"/>
              </a:rPr>
              <a:t>30090-0121</a:t>
            </a:r>
          </a:p>
          <a:p>
            <a:pPr>
              <a:buClr>
                <a:srgbClr val="F47F42"/>
              </a:buClr>
            </a:pPr>
            <a:r>
              <a:rPr lang="en-US" dirty="0">
                <a:solidFill>
                  <a:srgbClr val="1482C5"/>
                </a:solidFill>
                <a:latin typeface="Aptos" panose="020B0004020202020204" pitchFamily="34" charset="0"/>
              </a:rPr>
              <a:t>40100-0151</a:t>
            </a:r>
          </a:p>
          <a:p>
            <a:pPr>
              <a:buClr>
                <a:srgbClr val="F47F42"/>
              </a:buClr>
            </a:pPr>
            <a:r>
              <a:rPr lang="en-US" dirty="0">
                <a:solidFill>
                  <a:srgbClr val="1482C5"/>
                </a:solidFill>
                <a:latin typeface="Aptos" panose="020B0004020202020204" pitchFamily="34" charset="0"/>
              </a:rPr>
              <a:t>40110-0006</a:t>
            </a:r>
          </a:p>
          <a:p>
            <a:pPr>
              <a:buClr>
                <a:srgbClr val="F47F42"/>
              </a:buClr>
            </a:pPr>
            <a:r>
              <a:rPr lang="en-US" dirty="0">
                <a:solidFill>
                  <a:srgbClr val="1482C5"/>
                </a:solidFill>
                <a:latin typeface="Aptos" panose="020B0004020202020204" pitchFamily="34" charset="0"/>
              </a:rPr>
              <a:t>40110-0176</a:t>
            </a:r>
          </a:p>
          <a:p>
            <a:pPr>
              <a:buClr>
                <a:srgbClr val="F47F42"/>
              </a:buClr>
            </a:pPr>
            <a:r>
              <a:rPr lang="en-US" dirty="0">
                <a:solidFill>
                  <a:srgbClr val="1482C5"/>
                </a:solidFill>
                <a:latin typeface="Aptos" panose="020B0004020202020204" pitchFamily="34" charset="0"/>
              </a:rPr>
              <a:t>41163-0029</a:t>
            </a:r>
          </a:p>
          <a:p>
            <a:pPr>
              <a:buClr>
                <a:srgbClr val="F16038"/>
              </a:buClr>
            </a:pPr>
            <a:endParaRPr lang="en-US" dirty="0">
              <a:solidFill>
                <a:srgbClr val="1482C5"/>
              </a:solidFill>
              <a:latin typeface="Aptos" panose="020B0004020202020204" pitchFamily="34" charset="0"/>
            </a:endParaRPr>
          </a:p>
          <a:p>
            <a:pPr marL="0" indent="0">
              <a:buFont typeface="Wingdings" panose="05000000000000000000" pitchFamily="2" charset="2"/>
              <a:buNone/>
            </a:pPr>
            <a:endParaRPr lang="en-US" dirty="0">
              <a:solidFill>
                <a:srgbClr val="1482C5"/>
              </a:solidFill>
              <a:latin typeface="Aptos" panose="020B0004020202020204" pitchFamily="34" charset="0"/>
            </a:endParaRPr>
          </a:p>
          <a:p>
            <a:pPr marL="0" indent="0">
              <a:buFont typeface="Wingdings" panose="05000000000000000000" pitchFamily="2" charset="2"/>
              <a:buNone/>
            </a:pPr>
            <a:endParaRPr lang="en-US" dirty="0">
              <a:solidFill>
                <a:srgbClr val="1482C5"/>
              </a:solidFill>
              <a:latin typeface="Aptos" panose="020B0004020202020204" pitchFamily="34" charset="0"/>
            </a:endParaRPr>
          </a:p>
        </p:txBody>
      </p:sp>
      <p:sp>
        <p:nvSpPr>
          <p:cNvPr id="6" name="Content Placeholder 3">
            <a:extLst>
              <a:ext uri="{FF2B5EF4-FFF2-40B4-BE49-F238E27FC236}">
                <a16:creationId xmlns:a16="http://schemas.microsoft.com/office/drawing/2014/main" id="{524A5583-63D7-4106-0704-798A44B992CA}"/>
              </a:ext>
            </a:extLst>
          </p:cNvPr>
          <p:cNvSpPr txBox="1">
            <a:spLocks/>
          </p:cNvSpPr>
          <p:nvPr/>
        </p:nvSpPr>
        <p:spPr>
          <a:xfrm>
            <a:off x="8836768" y="2059298"/>
            <a:ext cx="2814085" cy="3131935"/>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dirty="0">
                <a:solidFill>
                  <a:srgbClr val="1482C5"/>
                </a:solidFill>
                <a:latin typeface="Aptos" panose="020B0004020202020204" pitchFamily="34" charset="0"/>
              </a:rPr>
              <a:t>41163-0036</a:t>
            </a:r>
          </a:p>
          <a:p>
            <a:pPr>
              <a:buClr>
                <a:srgbClr val="F47F42"/>
              </a:buClr>
            </a:pPr>
            <a:r>
              <a:rPr lang="en-US" dirty="0">
                <a:solidFill>
                  <a:srgbClr val="1482C5"/>
                </a:solidFill>
                <a:latin typeface="Aptos" panose="020B0004020202020204" pitchFamily="34" charset="0"/>
              </a:rPr>
              <a:t>42401-0010</a:t>
            </a:r>
          </a:p>
          <a:p>
            <a:pPr>
              <a:buClr>
                <a:srgbClr val="F47F42"/>
              </a:buClr>
            </a:pPr>
            <a:r>
              <a:rPr lang="en-US" dirty="0">
                <a:solidFill>
                  <a:srgbClr val="1482C5"/>
                </a:solidFill>
                <a:latin typeface="Aptos" panose="020B0004020202020204" pitchFamily="34" charset="0"/>
              </a:rPr>
              <a:t>42400-0021</a:t>
            </a:r>
          </a:p>
          <a:p>
            <a:pPr>
              <a:buClr>
                <a:srgbClr val="F47F42"/>
              </a:buClr>
            </a:pPr>
            <a:r>
              <a:rPr lang="en-US" dirty="0">
                <a:solidFill>
                  <a:srgbClr val="1482C5"/>
                </a:solidFill>
                <a:latin typeface="Aptos" panose="020B0004020202020204" pitchFamily="34" charset="0"/>
              </a:rPr>
              <a:t>45435-0003</a:t>
            </a:r>
          </a:p>
          <a:p>
            <a:pPr>
              <a:buClr>
                <a:srgbClr val="F47F42"/>
              </a:buClr>
            </a:pPr>
            <a:r>
              <a:rPr lang="en-US" dirty="0">
                <a:solidFill>
                  <a:srgbClr val="1482C5"/>
                </a:solidFill>
                <a:latin typeface="Aptos" panose="020B0004020202020204" pitchFamily="34" charset="0"/>
              </a:rPr>
              <a:t>45435-0005</a:t>
            </a:r>
          </a:p>
          <a:p>
            <a:pPr>
              <a:buClr>
                <a:srgbClr val="F47F42"/>
              </a:buClr>
            </a:pPr>
            <a:r>
              <a:rPr lang="en-US" dirty="0">
                <a:solidFill>
                  <a:srgbClr val="1482C5"/>
                </a:solidFill>
                <a:latin typeface="Aptos" panose="020B0004020202020204" pitchFamily="34" charset="0"/>
              </a:rPr>
              <a:t>50300-0012</a:t>
            </a:r>
          </a:p>
          <a:p>
            <a:pPr>
              <a:buClr>
                <a:srgbClr val="F16038"/>
              </a:buClr>
            </a:pPr>
            <a:endParaRPr lang="en-US" dirty="0">
              <a:solidFill>
                <a:srgbClr val="1482C5"/>
              </a:solidFill>
              <a:latin typeface="Aptos" panose="020B0004020202020204" pitchFamily="34" charset="0"/>
            </a:endParaRPr>
          </a:p>
          <a:p>
            <a:pPr marL="0" indent="0">
              <a:buFont typeface="Wingdings" panose="05000000000000000000" pitchFamily="2" charset="2"/>
              <a:buNone/>
            </a:pPr>
            <a:endParaRPr lang="en-US" dirty="0">
              <a:solidFill>
                <a:srgbClr val="1482C5"/>
              </a:solidFill>
              <a:latin typeface="Aptos" panose="020B0004020202020204" pitchFamily="34" charset="0"/>
            </a:endParaRPr>
          </a:p>
          <a:p>
            <a:pPr marL="0" indent="0">
              <a:buFont typeface="Wingdings" panose="05000000000000000000" pitchFamily="2" charset="2"/>
              <a:buNone/>
            </a:pPr>
            <a:endParaRPr lang="en-US" dirty="0">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E7B53533-9F13-165A-F2CA-2216118BABFD}"/>
              </a:ext>
            </a:extLst>
          </p:cNvPr>
          <p:cNvSpPr>
            <a:spLocks noGrp="1"/>
          </p:cNvSpPr>
          <p:nvPr>
            <p:ph type="sldNum" sz="quarter" idx="4"/>
          </p:nvPr>
        </p:nvSpPr>
        <p:spPr/>
        <p:txBody>
          <a:bodyPr/>
          <a:lstStyle/>
          <a:p>
            <a:fld id="{69C126A4-BD19-47E2-8A0E-0DE1B9D8C925}" type="slidenum">
              <a:rPr lang="en-US" smtClean="0"/>
              <a:pPr/>
              <a:t>47</a:t>
            </a:fld>
            <a:endParaRPr lang="en-US"/>
          </a:p>
        </p:txBody>
      </p:sp>
    </p:spTree>
    <p:extLst>
      <p:ext uri="{BB962C8B-B14F-4D97-AF65-F5344CB8AC3E}">
        <p14:creationId xmlns:p14="http://schemas.microsoft.com/office/powerpoint/2010/main" val="35397475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CFF7BFF-6F72-68FB-A90F-85F2D8E51D18}"/>
              </a:ext>
            </a:extLst>
          </p:cNvPr>
          <p:cNvSpPr>
            <a:spLocks noGrp="1"/>
          </p:cNvSpPr>
          <p:nvPr>
            <p:ph type="ctrTitle"/>
          </p:nvPr>
        </p:nvSpPr>
        <p:spPr>
          <a:xfrm>
            <a:off x="1524000" y="2858439"/>
            <a:ext cx="9144000" cy="1455651"/>
          </a:xfrm>
        </p:spPr>
        <p:txBody>
          <a:bodyPr/>
          <a:lstStyle/>
          <a:p>
            <a:r>
              <a:rPr lang="en-US"/>
              <a:t>QUESTIONS</a:t>
            </a:r>
          </a:p>
        </p:txBody>
      </p:sp>
      <p:sp>
        <p:nvSpPr>
          <p:cNvPr id="12" name="Subtitle 2">
            <a:extLst>
              <a:ext uri="{FF2B5EF4-FFF2-40B4-BE49-F238E27FC236}">
                <a16:creationId xmlns:a16="http://schemas.microsoft.com/office/drawing/2014/main" id="{5FAB8AAB-DEF2-C803-B717-A2AA5C77F309}"/>
              </a:ext>
            </a:extLst>
          </p:cNvPr>
          <p:cNvSpPr>
            <a:spLocks noGrp="1"/>
          </p:cNvSpPr>
          <p:nvPr>
            <p:ph type="subTitle" idx="1"/>
          </p:nvPr>
        </p:nvSpPr>
        <p:spPr>
          <a:xfrm>
            <a:off x="1524000" y="4315096"/>
            <a:ext cx="9144000" cy="851564"/>
          </a:xfrm>
        </p:spPr>
        <p:txBody>
          <a:bodyPr/>
          <a:lstStyle/>
          <a:p>
            <a:endParaRPr lang="en-US"/>
          </a:p>
        </p:txBody>
      </p:sp>
      <p:pic>
        <p:nvPicPr>
          <p:cNvPr id="5" name="Content Placeholder 4" descr="Quizzical burrowing owl looking forward">
            <a:extLst>
              <a:ext uri="{FF2B5EF4-FFF2-40B4-BE49-F238E27FC236}">
                <a16:creationId xmlns:a16="http://schemas.microsoft.com/office/drawing/2014/main" id="{4ED5B1EF-E4FE-2F47-20B4-6FAE8516C2F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7009" b="17009"/>
          <a:stretch/>
        </p:blipFill>
        <p:spPr>
          <a:xfrm>
            <a:off x="20" y="1268412"/>
            <a:ext cx="12191980" cy="5589588"/>
          </a:xfrm>
          <a:prstGeom prst="rect">
            <a:avLst/>
          </a:prstGeom>
          <a:noFill/>
          <a:ln w="130175">
            <a:noFill/>
          </a:ln>
        </p:spPr>
      </p:pic>
      <p:sp>
        <p:nvSpPr>
          <p:cNvPr id="3" name="Rectangle: Rounded Corners 2">
            <a:extLst>
              <a:ext uri="{FF2B5EF4-FFF2-40B4-BE49-F238E27FC236}">
                <a16:creationId xmlns:a16="http://schemas.microsoft.com/office/drawing/2014/main" id="{A11A2D7E-A666-0C49-3AFC-F3413DC41BC2}"/>
              </a:ext>
            </a:extLst>
          </p:cNvPr>
          <p:cNvSpPr/>
          <p:nvPr/>
        </p:nvSpPr>
        <p:spPr>
          <a:xfrm>
            <a:off x="7464334" y="3429000"/>
            <a:ext cx="3965666" cy="8534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Aptos Black" panose="020B0004020202020204" pitchFamily="34" charset="0"/>
              </a:rPr>
              <a:t>QUESTIONS?</a:t>
            </a:r>
          </a:p>
        </p:txBody>
      </p:sp>
    </p:spTree>
    <p:extLst>
      <p:ext uri="{BB962C8B-B14F-4D97-AF65-F5344CB8AC3E}">
        <p14:creationId xmlns:p14="http://schemas.microsoft.com/office/powerpoint/2010/main" val="1590045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DF3B7-67D4-EEFA-8A73-943224567BE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D7447B2-67C2-C5C3-92ED-C632C22A6737}"/>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StudentCharacteristic (C344)</a:t>
            </a:r>
            <a:endParaRPr lang="en-US" b="1">
              <a:solidFill>
                <a:srgbClr val="1482C5"/>
              </a:solidFill>
              <a:latin typeface="Aptos" panose="020B0004020202020204" pitchFamily="34" charset="0"/>
            </a:endParaRPr>
          </a:p>
        </p:txBody>
      </p:sp>
      <p:pic>
        <p:nvPicPr>
          <p:cNvPr id="10" name="Picture 9" descr="Screenshot of part of the student characteristic descriptor table.">
            <a:extLst>
              <a:ext uri="{FF2B5EF4-FFF2-40B4-BE49-F238E27FC236}">
                <a16:creationId xmlns:a16="http://schemas.microsoft.com/office/drawing/2014/main" id="{B31348E6-D752-35D2-C7A1-D4B416E0610B}"/>
              </a:ext>
            </a:extLst>
          </p:cNvPr>
          <p:cNvPicPr>
            <a:picLocks noChangeAspect="1"/>
          </p:cNvPicPr>
          <p:nvPr/>
        </p:nvPicPr>
        <p:blipFill>
          <a:blip r:embed="rId2"/>
          <a:stretch>
            <a:fillRect/>
          </a:stretch>
        </p:blipFill>
        <p:spPr>
          <a:xfrm>
            <a:off x="2397813" y="1004512"/>
            <a:ext cx="7391026" cy="2313266"/>
          </a:xfrm>
          <a:prstGeom prst="rect">
            <a:avLst/>
          </a:prstGeom>
        </p:spPr>
      </p:pic>
      <p:pic>
        <p:nvPicPr>
          <p:cNvPr id="5" name="Picture 4" descr="Screenshot of the middle school advanced math participation student characteristic definition.">
            <a:extLst>
              <a:ext uri="{FF2B5EF4-FFF2-40B4-BE49-F238E27FC236}">
                <a16:creationId xmlns:a16="http://schemas.microsoft.com/office/drawing/2014/main" id="{56B6DA25-FB9D-3B07-5061-C1893D2306D2}"/>
              </a:ext>
            </a:extLst>
          </p:cNvPr>
          <p:cNvPicPr>
            <a:picLocks noChangeAspect="1"/>
          </p:cNvPicPr>
          <p:nvPr/>
        </p:nvPicPr>
        <p:blipFill>
          <a:blip r:embed="rId3"/>
          <a:stretch>
            <a:fillRect/>
          </a:stretch>
        </p:blipFill>
        <p:spPr>
          <a:xfrm>
            <a:off x="3084312" y="3428999"/>
            <a:ext cx="6023376" cy="2554018"/>
          </a:xfrm>
          <a:prstGeom prst="rect">
            <a:avLst/>
          </a:prstGeom>
        </p:spPr>
      </p:pic>
      <p:sp>
        <p:nvSpPr>
          <p:cNvPr id="4" name="Slide Number Placeholder 3">
            <a:extLst>
              <a:ext uri="{FF2B5EF4-FFF2-40B4-BE49-F238E27FC236}">
                <a16:creationId xmlns:a16="http://schemas.microsoft.com/office/drawing/2014/main" id="{112EF56F-3DDC-5F4A-525E-BB6E6A97D3FB}"/>
              </a:ext>
            </a:extLst>
          </p:cNvPr>
          <p:cNvSpPr>
            <a:spLocks noGrp="1"/>
          </p:cNvSpPr>
          <p:nvPr>
            <p:ph type="sldNum" sz="quarter" idx="4"/>
          </p:nvPr>
        </p:nvSpPr>
        <p:spPr/>
        <p:txBody>
          <a:bodyPr/>
          <a:lstStyle/>
          <a:p>
            <a:fld id="{69C126A4-BD19-47E2-8A0E-0DE1B9D8C925}" type="slidenum">
              <a:rPr lang="en-US" smtClean="0"/>
              <a:pPr/>
              <a:t>5</a:t>
            </a:fld>
            <a:endParaRPr lang="en-US"/>
          </a:p>
        </p:txBody>
      </p:sp>
    </p:spTree>
    <p:extLst>
      <p:ext uri="{BB962C8B-B14F-4D97-AF65-F5344CB8AC3E}">
        <p14:creationId xmlns:p14="http://schemas.microsoft.com/office/powerpoint/2010/main" val="3696217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B1448-4398-7DB7-DC51-39B2BD8BF67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F11B053-F7D8-57DC-C76A-F8EA3A76C89E}"/>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MS Advanced Math Data Validation</a:t>
            </a:r>
            <a:endParaRPr lang="en-US"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A6D12944-C710-C9EA-4F78-3CBBAE961CB3}"/>
              </a:ext>
            </a:extLst>
          </p:cNvPr>
          <p:cNvSpPr txBox="1">
            <a:spLocks/>
          </p:cNvSpPr>
          <p:nvPr/>
        </p:nvSpPr>
        <p:spPr>
          <a:xfrm>
            <a:off x="535170" y="1142839"/>
            <a:ext cx="11275829" cy="666911"/>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47F42"/>
              </a:buClr>
            </a:pPr>
            <a:r>
              <a:rPr lang="en-US" dirty="0">
                <a:solidFill>
                  <a:srgbClr val="1482C5"/>
                </a:solidFill>
                <a:latin typeface="Aptos" panose="020B0004020202020204" pitchFamily="34" charset="0"/>
              </a:rPr>
              <a:t>The following data validation will be </a:t>
            </a:r>
            <a:r>
              <a:rPr lang="en-US" b="1" dirty="0">
                <a:solidFill>
                  <a:srgbClr val="F47F42"/>
                </a:solidFill>
                <a:latin typeface="Aptos" panose="020B0004020202020204" pitchFamily="34" charset="0"/>
              </a:rPr>
              <a:t>added</a:t>
            </a:r>
            <a:r>
              <a:rPr lang="en-US" dirty="0">
                <a:solidFill>
                  <a:srgbClr val="1482C5"/>
                </a:solidFill>
                <a:latin typeface="Aptos" panose="020B0004020202020204" pitchFamily="34" charset="0"/>
              </a:rPr>
              <a:t> to the </a:t>
            </a:r>
            <a:r>
              <a:rPr lang="en-US" dirty="0">
                <a:solidFill>
                  <a:srgbClr val="F47F42"/>
                </a:solidFill>
                <a:latin typeface="Aptos" panose="020B0004020202020204" pitchFamily="34" charset="0"/>
              </a:rPr>
              <a:t>PEIMS Fall Submission </a:t>
            </a:r>
            <a:r>
              <a:rPr lang="en-US" dirty="0">
                <a:solidFill>
                  <a:srgbClr val="1482C5"/>
                </a:solidFill>
                <a:latin typeface="Aptos" panose="020B0004020202020204" pitchFamily="34" charset="0"/>
              </a:rPr>
              <a:t>to only allow the new StudentCharacteristic to be reported for a student in grades sixth, seventh, or eighth:</a:t>
            </a:r>
          </a:p>
          <a:p>
            <a:pPr marL="0" indent="0">
              <a:buFont typeface="Wingdings" panose="05000000000000000000" pitchFamily="2" charset="2"/>
              <a:buNone/>
            </a:pPr>
            <a:endParaRPr lang="en-US" dirty="0">
              <a:solidFill>
                <a:srgbClr val="0D6CB9"/>
              </a:solidFill>
              <a:latin typeface="Aptos" panose="020B0004020202020204" pitchFamily="34" charset="0"/>
            </a:endParaRPr>
          </a:p>
          <a:p>
            <a:pPr marL="0" indent="0">
              <a:buFont typeface="Wingdings" panose="05000000000000000000" pitchFamily="2" charset="2"/>
              <a:buNone/>
            </a:pPr>
            <a:endParaRPr lang="en-US" dirty="0">
              <a:solidFill>
                <a:srgbClr val="0D6CB9"/>
              </a:solidFill>
              <a:latin typeface="Aptos" panose="020B0004020202020204" pitchFamily="34" charset="0"/>
            </a:endParaRPr>
          </a:p>
        </p:txBody>
      </p:sp>
      <p:pic>
        <p:nvPicPr>
          <p:cNvPr id="7" name="Picture 6" descr="Screenshot of new rule 40100-0265">
            <a:extLst>
              <a:ext uri="{FF2B5EF4-FFF2-40B4-BE49-F238E27FC236}">
                <a16:creationId xmlns:a16="http://schemas.microsoft.com/office/drawing/2014/main" id="{2BB2BD08-B003-D946-8846-8A9CEFD2CECF}"/>
              </a:ext>
            </a:extLst>
          </p:cNvPr>
          <p:cNvPicPr>
            <a:picLocks noChangeAspect="1"/>
          </p:cNvPicPr>
          <p:nvPr/>
        </p:nvPicPr>
        <p:blipFill>
          <a:blip r:embed="rId2"/>
          <a:stretch>
            <a:fillRect/>
          </a:stretch>
        </p:blipFill>
        <p:spPr>
          <a:xfrm>
            <a:off x="548717" y="3059622"/>
            <a:ext cx="11094563" cy="960120"/>
          </a:xfrm>
          <a:prstGeom prst="rect">
            <a:avLst/>
          </a:prstGeom>
        </p:spPr>
      </p:pic>
      <p:sp>
        <p:nvSpPr>
          <p:cNvPr id="4" name="Slide Number Placeholder 3">
            <a:extLst>
              <a:ext uri="{FF2B5EF4-FFF2-40B4-BE49-F238E27FC236}">
                <a16:creationId xmlns:a16="http://schemas.microsoft.com/office/drawing/2014/main" id="{5D03FB00-5A46-094E-610F-97776A5E977E}"/>
              </a:ext>
            </a:extLst>
          </p:cNvPr>
          <p:cNvSpPr>
            <a:spLocks noGrp="1"/>
          </p:cNvSpPr>
          <p:nvPr>
            <p:ph type="sldNum" sz="quarter" idx="4"/>
          </p:nvPr>
        </p:nvSpPr>
        <p:spPr/>
        <p:txBody>
          <a:bodyPr/>
          <a:lstStyle/>
          <a:p>
            <a:fld id="{69C126A4-BD19-47E2-8A0E-0DE1B9D8C925}" type="slidenum">
              <a:rPr lang="en-US" smtClean="0"/>
              <a:pPr/>
              <a:t>6</a:t>
            </a:fld>
            <a:endParaRPr lang="en-US"/>
          </a:p>
        </p:txBody>
      </p:sp>
    </p:spTree>
    <p:extLst>
      <p:ext uri="{BB962C8B-B14F-4D97-AF65-F5344CB8AC3E}">
        <p14:creationId xmlns:p14="http://schemas.microsoft.com/office/powerpoint/2010/main" val="2750870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64E6F-1DFD-CDF8-199A-475D8258DC59}"/>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6452A32F-E513-8E2C-FD77-D39DC62695A0}"/>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4800" b="1" kern="1200">
                <a:latin typeface="+mn-lt"/>
                <a:ea typeface="+mj-ea"/>
                <a:cs typeface="+mj-cs"/>
              </a:rPr>
              <a:t>TITLE</a:t>
            </a:r>
            <a:r>
              <a:rPr lang="en-US" sz="4800" b="1" kern="1200" baseline="0">
                <a:latin typeface="+mn-lt"/>
                <a:ea typeface="+mj-ea"/>
                <a:cs typeface="+mj-cs"/>
              </a:rPr>
              <a:t> SLIDE: Advanced Technical Credit</a:t>
            </a:r>
            <a:endParaRPr lang="en-US" sz="4800" b="1" kern="1200">
              <a:latin typeface="+mn-lt"/>
              <a:ea typeface="+mj-ea"/>
              <a:cs typeface="+mj-cs"/>
            </a:endParaRPr>
          </a:p>
        </p:txBody>
      </p:sp>
      <p:sp>
        <p:nvSpPr>
          <p:cNvPr id="12" name="Rectangle 11">
            <a:extLst>
              <a:ext uri="{FF2B5EF4-FFF2-40B4-BE49-F238E27FC236}">
                <a16:creationId xmlns:a16="http://schemas.microsoft.com/office/drawing/2014/main" id="{902CB866-7B6D-ED6A-6ABF-82D1DACD5292}"/>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Pastel colored cherry blossoms">
            <a:extLst>
              <a:ext uri="{FF2B5EF4-FFF2-40B4-BE49-F238E27FC236}">
                <a16:creationId xmlns:a16="http://schemas.microsoft.com/office/drawing/2014/main" id="{1A6257D2-E565-B7F5-2047-9E57145D356A}"/>
              </a:ext>
            </a:extLst>
          </p:cNvPr>
          <p:cNvPicPr>
            <a:picLocks noChangeAspect="1"/>
          </p:cNvPicPr>
          <p:nvPr/>
        </p:nvPicPr>
        <p:blipFill>
          <a:blip r:embed="rId3">
            <a:extLst>
              <a:ext uri="{28A0092B-C50C-407E-A947-70E740481C1C}">
                <a14:useLocalDpi xmlns:a14="http://schemas.microsoft.com/office/drawing/2010/main" val="0"/>
              </a:ext>
            </a:extLst>
          </a:blip>
          <a:srcRect t="15607" b="15607"/>
          <a:stretch/>
        </p:blipFill>
        <p:spPr>
          <a:xfrm>
            <a:off x="0" y="1232123"/>
            <a:ext cx="12191980" cy="5589588"/>
          </a:xfrm>
          <a:prstGeom prst="rect">
            <a:avLst/>
          </a:prstGeom>
          <a:noFill/>
        </p:spPr>
      </p:pic>
      <p:sp>
        <p:nvSpPr>
          <p:cNvPr id="3" name="TextBox 2">
            <a:extLst>
              <a:ext uri="{FF2B5EF4-FFF2-40B4-BE49-F238E27FC236}">
                <a16:creationId xmlns:a16="http://schemas.microsoft.com/office/drawing/2014/main" id="{CBFD711B-CD94-475A-3C2B-1DDE86E923B5}"/>
              </a:ext>
            </a:extLst>
          </p:cNvPr>
          <p:cNvSpPr txBox="1"/>
          <p:nvPr/>
        </p:nvSpPr>
        <p:spPr>
          <a:xfrm>
            <a:off x="1369818" y="2654470"/>
            <a:ext cx="9452344" cy="1015663"/>
          </a:xfrm>
          <a:prstGeom prst="rect">
            <a:avLst/>
          </a:prstGeom>
          <a:noFill/>
        </p:spPr>
        <p:txBody>
          <a:bodyPr wrap="square" rtlCol="0">
            <a:spAutoFit/>
          </a:bodyPr>
          <a:lstStyle/>
          <a:p>
            <a:pPr algn="ctr"/>
            <a:r>
              <a:rPr lang="en-US" sz="6000" b="1">
                <a:solidFill>
                  <a:srgbClr val="F8F4E9"/>
                </a:solidFill>
                <a:latin typeface="Aptos" panose="020B0004020202020204" pitchFamily="34" charset="0"/>
              </a:rPr>
              <a:t>Advanced Technical Credit</a:t>
            </a:r>
          </a:p>
        </p:txBody>
      </p:sp>
      <p:sp>
        <p:nvSpPr>
          <p:cNvPr id="4" name="Slide Number Placeholder 3">
            <a:extLst>
              <a:ext uri="{FF2B5EF4-FFF2-40B4-BE49-F238E27FC236}">
                <a16:creationId xmlns:a16="http://schemas.microsoft.com/office/drawing/2014/main" id="{C6C9E00A-289D-88A7-D738-5C4316219840}"/>
              </a:ext>
            </a:extLst>
          </p:cNvPr>
          <p:cNvSpPr>
            <a:spLocks noGrp="1"/>
          </p:cNvSpPr>
          <p:nvPr>
            <p:ph type="sldNum" sz="quarter" idx="12"/>
          </p:nvPr>
        </p:nvSpPr>
        <p:spPr>
          <a:xfrm>
            <a:off x="9296400" y="6456586"/>
            <a:ext cx="2743200" cy="365125"/>
          </a:xfrm>
        </p:spPr>
        <p:txBody>
          <a:bodyPr/>
          <a:lstStyle/>
          <a:p>
            <a:fld id="{0088AB57-2DBE-44A3-AE96-942C49E954BF}" type="slidenum">
              <a:rPr lang="en-US" smtClean="0"/>
              <a:t>7</a:t>
            </a:fld>
            <a:endParaRPr lang="en-US"/>
          </a:p>
        </p:txBody>
      </p:sp>
    </p:spTree>
    <p:extLst>
      <p:ext uri="{BB962C8B-B14F-4D97-AF65-F5344CB8AC3E}">
        <p14:creationId xmlns:p14="http://schemas.microsoft.com/office/powerpoint/2010/main" val="3048887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Sunset – Advanced Technical Credit</a:t>
            </a:r>
            <a:endParaRPr lang="en-US" b="1">
              <a:solidFill>
                <a:srgbClr val="1482C5"/>
              </a:solidFill>
              <a:latin typeface="Aptos" panose="020B0004020202020204" pitchFamily="34" charset="0"/>
            </a:endParaRPr>
          </a:p>
        </p:txBody>
      </p:sp>
      <p:sp>
        <p:nvSpPr>
          <p:cNvPr id="2" name="Content Placeholder 3">
            <a:extLst>
              <a:ext uri="{FF2B5EF4-FFF2-40B4-BE49-F238E27FC236}">
                <a16:creationId xmlns:a16="http://schemas.microsoft.com/office/drawing/2014/main" id="{C7EDE99E-CC8D-C334-0BED-7590C6DB0299}"/>
              </a:ext>
            </a:extLst>
          </p:cNvPr>
          <p:cNvSpPr txBox="1">
            <a:spLocks/>
          </p:cNvSpPr>
          <p:nvPr/>
        </p:nvSpPr>
        <p:spPr>
          <a:xfrm>
            <a:off x="535171" y="1157205"/>
            <a:ext cx="5560829" cy="4586369"/>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16038"/>
              </a:buClr>
              <a:buNone/>
            </a:pPr>
            <a:r>
              <a:rPr lang="en-US" dirty="0">
                <a:solidFill>
                  <a:srgbClr val="1482C5"/>
                </a:solidFill>
                <a:latin typeface="Aptos" panose="020B0004020202020204" pitchFamily="34" charset="0"/>
              </a:rPr>
              <a:t>The Career and Technical Education program area has requested that the Texas Education Agency (TEA) sunset the </a:t>
            </a:r>
            <a:r>
              <a:rPr lang="en-US" dirty="0">
                <a:solidFill>
                  <a:srgbClr val="F47F42"/>
                </a:solidFill>
                <a:latin typeface="Aptos" panose="020B0004020202020204" pitchFamily="34" charset="0"/>
              </a:rPr>
              <a:t>ATCIndicator (E1058)</a:t>
            </a:r>
            <a:r>
              <a:rPr lang="en-US" dirty="0">
                <a:solidFill>
                  <a:srgbClr val="1482C5"/>
                </a:solidFill>
                <a:latin typeface="Aptos" panose="020B0004020202020204" pitchFamily="34" charset="0"/>
              </a:rPr>
              <a:t>. Perkins V removed funding for the Advanced Technical Credit (ATC) program. The last ATC course was offered during the 2018-2019 school year. The </a:t>
            </a:r>
            <a:r>
              <a:rPr lang="en-US" dirty="0">
                <a:solidFill>
                  <a:srgbClr val="F47F42"/>
                </a:solidFill>
                <a:latin typeface="Aptos" panose="020B0004020202020204" pitchFamily="34" charset="0"/>
              </a:rPr>
              <a:t>ATCIndicator</a:t>
            </a:r>
            <a:r>
              <a:rPr lang="en-US" dirty="0">
                <a:solidFill>
                  <a:srgbClr val="1482C5"/>
                </a:solidFill>
                <a:latin typeface="Aptos" panose="020B0004020202020204" pitchFamily="34" charset="0"/>
              </a:rPr>
              <a:t> was collected in the </a:t>
            </a:r>
            <a:r>
              <a:rPr lang="en-US" dirty="0">
                <a:solidFill>
                  <a:srgbClr val="F47F42"/>
                </a:solidFill>
                <a:latin typeface="Aptos" panose="020B0004020202020204" pitchFamily="34" charset="0"/>
              </a:rPr>
              <a:t>PEIMS Summer </a:t>
            </a:r>
            <a:r>
              <a:rPr lang="en-US" dirty="0">
                <a:solidFill>
                  <a:srgbClr val="1482C5"/>
                </a:solidFill>
                <a:latin typeface="Aptos" panose="020B0004020202020204" pitchFamily="34" charset="0"/>
              </a:rPr>
              <a:t>and </a:t>
            </a:r>
            <a:r>
              <a:rPr lang="en-US" dirty="0">
                <a:solidFill>
                  <a:srgbClr val="F47F42"/>
                </a:solidFill>
                <a:latin typeface="Aptos" panose="020B0004020202020204" pitchFamily="34" charset="0"/>
              </a:rPr>
              <a:t>Extended Year Submissions</a:t>
            </a:r>
            <a:r>
              <a:rPr lang="en-US" dirty="0">
                <a:solidFill>
                  <a:srgbClr val="1482C5"/>
                </a:solidFill>
                <a:latin typeface="Aptos" panose="020B0004020202020204" pitchFamily="34" charset="0"/>
              </a:rPr>
              <a:t>.</a:t>
            </a:r>
          </a:p>
          <a:p>
            <a:pPr marL="0" indent="0">
              <a:buFont typeface="Wingdings" panose="05000000000000000000" pitchFamily="2" charset="2"/>
              <a:buNone/>
            </a:pPr>
            <a:endParaRPr lang="en-US" dirty="0">
              <a:solidFill>
                <a:srgbClr val="1482C5"/>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20C2BB18-1DC9-14F8-0D28-4560B75F3621}"/>
              </a:ext>
            </a:extLst>
          </p:cNvPr>
          <p:cNvSpPr>
            <a:spLocks noGrp="1"/>
          </p:cNvSpPr>
          <p:nvPr>
            <p:ph type="sldNum" sz="quarter" idx="4"/>
          </p:nvPr>
        </p:nvSpPr>
        <p:spPr/>
        <p:txBody>
          <a:bodyPr/>
          <a:lstStyle/>
          <a:p>
            <a:fld id="{69C126A4-BD19-47E2-8A0E-0DE1B9D8C925}" type="slidenum">
              <a:rPr lang="en-US" smtClean="0"/>
              <a:pPr/>
              <a:t>8</a:t>
            </a:fld>
            <a:endParaRPr lang="en-US"/>
          </a:p>
        </p:txBody>
      </p:sp>
      <p:pic>
        <p:nvPicPr>
          <p:cNvPr id="9" name="Picture 8" descr="Screenshot of the ATC Indicator being sunset.">
            <a:extLst>
              <a:ext uri="{FF2B5EF4-FFF2-40B4-BE49-F238E27FC236}">
                <a16:creationId xmlns:a16="http://schemas.microsoft.com/office/drawing/2014/main" id="{2B0FF3DC-30F7-DF18-13E3-211384936252}"/>
              </a:ext>
            </a:extLst>
          </p:cNvPr>
          <p:cNvPicPr>
            <a:picLocks noChangeAspect="1"/>
          </p:cNvPicPr>
          <p:nvPr/>
        </p:nvPicPr>
        <p:blipFill>
          <a:blip r:embed="rId2"/>
          <a:stretch>
            <a:fillRect/>
          </a:stretch>
        </p:blipFill>
        <p:spPr>
          <a:xfrm>
            <a:off x="6468644" y="1642981"/>
            <a:ext cx="5484061" cy="3345583"/>
          </a:xfrm>
          <a:prstGeom prst="rect">
            <a:avLst/>
          </a:prstGeom>
        </p:spPr>
      </p:pic>
    </p:spTree>
    <p:extLst>
      <p:ext uri="{BB962C8B-B14F-4D97-AF65-F5344CB8AC3E}">
        <p14:creationId xmlns:p14="http://schemas.microsoft.com/office/powerpoint/2010/main" val="1612476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9A3CA-4BB0-A538-6A58-34AC828BAA5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FA397D8-E7FC-7701-C33F-D9CE83F61CCB}"/>
              </a:ext>
            </a:extLst>
          </p:cNvPr>
          <p:cNvSpPr>
            <a:spLocks noGrp="1"/>
          </p:cNvSpPr>
          <p:nvPr>
            <p:ph type="title"/>
          </p:nvPr>
        </p:nvSpPr>
        <p:spPr>
          <a:xfrm>
            <a:off x="535171" y="141941"/>
            <a:ext cx="11121657" cy="751350"/>
          </a:xfrm>
        </p:spPr>
        <p:txBody>
          <a:bodyPr>
            <a:normAutofit/>
          </a:bodyPr>
          <a:lstStyle/>
          <a:p>
            <a:r>
              <a:rPr lang="en-US" b="1">
                <a:solidFill>
                  <a:srgbClr val="1482C5"/>
                </a:solidFill>
                <a:latin typeface="Aptos" panose="020B0004020202020204" pitchFamily="34" charset="0"/>
                <a:cs typeface="Calibri"/>
              </a:rPr>
              <a:t>ATC Data Element</a:t>
            </a:r>
            <a:endParaRPr lang="en-US" b="1">
              <a:solidFill>
                <a:srgbClr val="1482C5"/>
              </a:solidFill>
              <a:latin typeface="Aptos" panose="020B0004020202020204" pitchFamily="34" charset="0"/>
            </a:endParaRPr>
          </a:p>
        </p:txBody>
      </p:sp>
      <p:pic>
        <p:nvPicPr>
          <p:cNvPr id="8" name="Picture 7" descr="Screenshot of the course transcript entity where the ATC Indicator is being sunset.">
            <a:extLst>
              <a:ext uri="{FF2B5EF4-FFF2-40B4-BE49-F238E27FC236}">
                <a16:creationId xmlns:a16="http://schemas.microsoft.com/office/drawing/2014/main" id="{E6465FCD-8091-C046-6BB3-6B6723994153}"/>
              </a:ext>
            </a:extLst>
          </p:cNvPr>
          <p:cNvPicPr>
            <a:picLocks noChangeAspect="1"/>
          </p:cNvPicPr>
          <p:nvPr/>
        </p:nvPicPr>
        <p:blipFill>
          <a:blip r:embed="rId2"/>
          <a:stretch>
            <a:fillRect/>
          </a:stretch>
        </p:blipFill>
        <p:spPr>
          <a:xfrm>
            <a:off x="2283274" y="1015717"/>
            <a:ext cx="7202734" cy="2842069"/>
          </a:xfrm>
          <a:prstGeom prst="rect">
            <a:avLst/>
          </a:prstGeom>
        </p:spPr>
      </p:pic>
      <p:pic>
        <p:nvPicPr>
          <p:cNvPr id="7" name="Picture 6" descr="Screenshot of the course transcript entity data element reporting requirements.">
            <a:extLst>
              <a:ext uri="{FF2B5EF4-FFF2-40B4-BE49-F238E27FC236}">
                <a16:creationId xmlns:a16="http://schemas.microsoft.com/office/drawing/2014/main" id="{0F5F3831-3262-A5F5-5ABA-5F84C498335C}"/>
              </a:ext>
            </a:extLst>
          </p:cNvPr>
          <p:cNvPicPr>
            <a:picLocks noChangeAspect="1"/>
          </p:cNvPicPr>
          <p:nvPr/>
        </p:nvPicPr>
        <p:blipFill>
          <a:blip r:embed="rId3"/>
          <a:stretch>
            <a:fillRect/>
          </a:stretch>
        </p:blipFill>
        <p:spPr>
          <a:xfrm>
            <a:off x="2071916" y="4158562"/>
            <a:ext cx="7625450" cy="1424417"/>
          </a:xfrm>
          <a:prstGeom prst="rect">
            <a:avLst/>
          </a:prstGeom>
        </p:spPr>
      </p:pic>
      <p:sp>
        <p:nvSpPr>
          <p:cNvPr id="4" name="Slide Number Placeholder 3">
            <a:extLst>
              <a:ext uri="{FF2B5EF4-FFF2-40B4-BE49-F238E27FC236}">
                <a16:creationId xmlns:a16="http://schemas.microsoft.com/office/drawing/2014/main" id="{B8B75BD6-729D-6494-C54D-8835D505C22B}"/>
              </a:ext>
            </a:extLst>
          </p:cNvPr>
          <p:cNvSpPr>
            <a:spLocks noGrp="1"/>
          </p:cNvSpPr>
          <p:nvPr>
            <p:ph type="sldNum" sz="quarter" idx="4"/>
          </p:nvPr>
        </p:nvSpPr>
        <p:spPr/>
        <p:txBody>
          <a:bodyPr/>
          <a:lstStyle/>
          <a:p>
            <a:fld id="{69C126A4-BD19-47E2-8A0E-0DE1B9D8C925}" type="slidenum">
              <a:rPr lang="en-US" smtClean="0"/>
              <a:pPr/>
              <a:t>9</a:t>
            </a:fld>
            <a:endParaRPr lang="en-US"/>
          </a:p>
        </p:txBody>
      </p:sp>
    </p:spTree>
    <p:extLst>
      <p:ext uri="{BB962C8B-B14F-4D97-AF65-F5344CB8AC3E}">
        <p14:creationId xmlns:p14="http://schemas.microsoft.com/office/powerpoint/2010/main" val="2871975682"/>
      </p:ext>
    </p:extLst>
  </p:cSld>
  <p:clrMapOvr>
    <a:masterClrMapping/>
  </p:clrMapOvr>
</p:sld>
</file>

<file path=ppt/theme/theme1.xml><?xml version="1.0" encoding="utf-8"?>
<a:theme xmlns:a="http://schemas.openxmlformats.org/drawingml/2006/main" name="2_Office Theme">
  <a:themeElements>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F06039"/>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33e3360-6378-4210-ada2-16ccdb17d2cd">
      <UserInfo>
        <DisplayName>Shipper, Leanne</DisplayName>
        <AccountId>73</AccountId>
        <AccountType/>
      </UserInfo>
      <UserInfo>
        <DisplayName>Johnson, Scott</DisplayName>
        <AccountId>20</AccountId>
        <AccountType/>
      </UserInfo>
      <UserInfo>
        <DisplayName>Simons, Leanne</DisplayName>
        <AccountId>16</AccountId>
        <AccountType/>
      </UserInfo>
    </SharedWithUsers>
    <Notes xmlns="963efe96-9f3c-464d-8c8b-c76864a22ed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14" ma:contentTypeDescription="Create a new document." ma:contentTypeScope="" ma:versionID="acd0262c3cecfea325db23c93f88613c">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96d3ba2171e376e637e1491a3712e691"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bjectDetectorVersions" minOccurs="0"/>
                <xsd:element ref="ns2:Note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Notes" ma:index="18" nillable="true" ma:displayName="Notes" ma:format="Dropdown" ma:internalName="Notes">
      <xsd:simpleType>
        <xsd:restriction base="dms:Text">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9692CD-7339-4E15-8B85-65EB8EAE7D52}">
  <ds:schemaRefs>
    <ds:schemaRef ds:uri="http://purl.org/dc/elements/1.1/"/>
    <ds:schemaRef ds:uri="http://schemas.microsoft.com/office/2006/metadata/properties"/>
    <ds:schemaRef ds:uri="533e3360-6378-4210-ada2-16ccdb17d2cd"/>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dcmitype/"/>
    <ds:schemaRef ds:uri="963efe96-9f3c-464d-8c8b-c76864a22ed0"/>
    <ds:schemaRef ds:uri="http://www.w3.org/XML/1998/namespace"/>
  </ds:schemaRefs>
</ds:datastoreItem>
</file>

<file path=customXml/itemProps2.xml><?xml version="1.0" encoding="utf-8"?>
<ds:datastoreItem xmlns:ds="http://schemas.openxmlformats.org/officeDocument/2006/customXml" ds:itemID="{3C120858-D04A-4650-8EF3-2F82F25E0EC8}">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438415F-CA52-4AC6-B74C-FE95CEB90D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TEA_Presentation_Template_Light_option</Template>
  <TotalTime>225</TotalTime>
  <Words>1401</Words>
  <Application>Microsoft Office PowerPoint</Application>
  <PresentationFormat>Widescreen</PresentationFormat>
  <Paragraphs>231</Paragraphs>
  <Slides>48</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Aptos</vt:lpstr>
      <vt:lpstr>Aptos Black</vt:lpstr>
      <vt:lpstr>Arial</vt:lpstr>
      <vt:lpstr>Calibri</vt:lpstr>
      <vt:lpstr>Courier New</vt:lpstr>
      <vt:lpstr>Wingdings</vt:lpstr>
      <vt:lpstr>2_Office Theme</vt:lpstr>
      <vt:lpstr>TITLE SLIDE: Data Standards Changes</vt:lpstr>
      <vt:lpstr>Agenda – 2025-2026 Data Standards Changes</vt:lpstr>
      <vt:lpstr>TITLE SLIDE: Middle School Advanced Mathematics</vt:lpstr>
      <vt:lpstr>Middle School Advanced Mathematics</vt:lpstr>
      <vt:lpstr>StudentCharacteristic (C344)</vt:lpstr>
      <vt:lpstr>MS Advanced Math Data Validation</vt:lpstr>
      <vt:lpstr>TITLE SLIDE: Advanced Technical Credit</vt:lpstr>
      <vt:lpstr>Sunset – Advanced Technical Credit</vt:lpstr>
      <vt:lpstr>ATC Data Element</vt:lpstr>
      <vt:lpstr>ATC Data Validations</vt:lpstr>
      <vt:lpstr>TITLE SLIDE: OnRamps Dual Enrollment Indicator</vt:lpstr>
      <vt:lpstr>OnRamps Dual Enrollment Background</vt:lpstr>
      <vt:lpstr>OnRampsDualEnrollmentIndicator</vt:lpstr>
      <vt:lpstr>OnRampsDualEnrollmentIndicator Data Element</vt:lpstr>
      <vt:lpstr>OnRamps Data Validation</vt:lpstr>
      <vt:lpstr>OnRamps Data Validation 1</vt:lpstr>
      <vt:lpstr>TITLE SLIDE: Accelerated Instruction Changes</vt:lpstr>
      <vt:lpstr>Accelerated Instruction Background</vt:lpstr>
      <vt:lpstr>AcceleratedInstructionSet Common Type</vt:lpstr>
      <vt:lpstr>RatioWaiverListProductUsed Data Element</vt:lpstr>
      <vt:lpstr>RatioWaiverListProductUsed Data Validation</vt:lpstr>
      <vt:lpstr>TITLE SLIDE: Discipline Changes</vt:lpstr>
      <vt:lpstr>Discipline Changes</vt:lpstr>
      <vt:lpstr>IncidentLocation (E1083)</vt:lpstr>
      <vt:lpstr>BEHAVIOR-LOCATION-CODE (TE163)</vt:lpstr>
      <vt:lpstr>Behavior (C165)</vt:lpstr>
      <vt:lpstr>Behavior (C165) 1</vt:lpstr>
      <vt:lpstr>Behavior (C165) 2</vt:lpstr>
      <vt:lpstr>DISCIPLINARY-ACTION-REASON (TC07)</vt:lpstr>
      <vt:lpstr>DISCIPLINARY-ACTION-REASON (TC07) 1</vt:lpstr>
      <vt:lpstr>DISCIPLINARY-ACTION-REASON (TC07) 2</vt:lpstr>
      <vt:lpstr>StudentDisciplineIncidentBehaviorAssociation Entity</vt:lpstr>
      <vt:lpstr>Discipline Data Validation Changes</vt:lpstr>
      <vt:lpstr>TITLE SLIDE: New Classroom Position</vt:lpstr>
      <vt:lpstr>New Classroom Position</vt:lpstr>
      <vt:lpstr>ClassroomPosition Data Element</vt:lpstr>
      <vt:lpstr>ClassroomPosition Descriptor Table</vt:lpstr>
      <vt:lpstr>StaffSectionAssociation PEIMS Fall Reporting</vt:lpstr>
      <vt:lpstr>ClassroomPosition vs. Course Matrix</vt:lpstr>
      <vt:lpstr>ClassroomPosition Data Validations</vt:lpstr>
      <vt:lpstr>TITLE SLIDE: Special Education Changes</vt:lpstr>
      <vt:lpstr>Special Education (SPED) Changes</vt:lpstr>
      <vt:lpstr>SPED Data Element Changes</vt:lpstr>
      <vt:lpstr>SPED Descriptor Table Changes</vt:lpstr>
      <vt:lpstr>SPED Reporting Requirement Changes</vt:lpstr>
      <vt:lpstr>SPED Reporting Requirement Changes, Cont.</vt:lpstr>
      <vt:lpstr>SPED Data Validation Changes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2024-2025 Vendor 2025-2026 Data Standards Changes</dc:title>
  <dc:creator>Ulrich, Melanie</dc:creator>
  <cp:lastModifiedBy>Ollervidez, Leticia</cp:lastModifiedBy>
  <cp:revision>4</cp:revision>
  <dcterms:created xsi:type="dcterms:W3CDTF">2020-11-05T16:39:19Z</dcterms:created>
  <dcterms:modified xsi:type="dcterms:W3CDTF">2025-03-07T16:58:54Z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ies>
</file>