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30"/>
  </p:notesMasterIdLst>
  <p:sldIdLst>
    <p:sldId id="2145706919" r:id="rId5"/>
    <p:sldId id="2145706922" r:id="rId6"/>
    <p:sldId id="2145706972" r:id="rId7"/>
    <p:sldId id="430" r:id="rId8"/>
    <p:sldId id="2145706978" r:id="rId9"/>
    <p:sldId id="2145706988" r:id="rId10"/>
    <p:sldId id="2145706977" r:id="rId11"/>
    <p:sldId id="2145706979" r:id="rId12"/>
    <p:sldId id="2145706991" r:id="rId13"/>
    <p:sldId id="2145706980" r:id="rId14"/>
    <p:sldId id="2145706970" r:id="rId15"/>
    <p:sldId id="2145706969" r:id="rId16"/>
    <p:sldId id="2145706981" r:id="rId17"/>
    <p:sldId id="2145706982" r:id="rId18"/>
    <p:sldId id="2145706968" r:id="rId19"/>
    <p:sldId id="2145706983" r:id="rId20"/>
    <p:sldId id="2145706975" r:id="rId21"/>
    <p:sldId id="2145706987" r:id="rId22"/>
    <p:sldId id="2145706990" r:id="rId23"/>
    <p:sldId id="2145706989" r:id="rId24"/>
    <p:sldId id="2145706967" r:id="rId25"/>
    <p:sldId id="2145706984" r:id="rId26"/>
    <p:sldId id="2145706973" r:id="rId27"/>
    <p:sldId id="2145706985" r:id="rId28"/>
    <p:sldId id="21457069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KA"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ECBD8E2D-A0AB-CD40-A2C5-DF5056DDCD0A}" name="Simons, Leanne" initials="" userId="S::Leanne.Simons@tea.texas.gov::f0b41770-584b-4844-b5c5-b29dec998724" providerId="AD"/>
  <p188:author id="{FF4C063B-4FC0-3A2E-9CD3-E5B57F255495}" name="DeSantis, Candice" initials="DC" userId="S::candice.desantis@tea.texas.gov::ebf7425b-4c1c-4725-9788-d1206430aedf" providerId="AD"/>
  <p188:author id="{B9694E3F-7625-0E41-0F76-93E2A56F44A0}" name="Briggs, Connor" initials="CB" userId="S::Connor.Briggs@tea.texas.gov::885b7513-d3fa-4947-add1-efc2b24f04bd"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B2FEE28A-E893-6BCA-2959-AACFA1EFD59B}" name="Davis, Naomi" initials="ND" userId="S::Naomi.Davis@tea.texas.gov::66ba321c-8f1b-49ff-8f82-24302dcc360a" providerId="AD"/>
  <p188:author id="{3FF5F99C-0A32-E3F2-EA78-874C8D4A5835}" name="Adaky, Kathy" initials="AK" userId="S::kathy.adaky@tea.texas.gov::8c2da59b-9e4a-4960-a749-115f3818b707" providerId="AD"/>
  <p188:author id="{D640D5B4-7498-496A-9FD6-2B4F363C0616}" name="Pruitt, Donna" initials="PD" userId="S::Donna.Pruitt@tea.texas.gov::f6622e25-b5bf-4a3b-9fc8-ceb0ab749e45"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38"/>
    <a:srgbClr val="0D6CB9"/>
    <a:srgbClr val="C2DAED"/>
    <a:srgbClr val="F2F2F2"/>
    <a:srgbClr val="F208E7"/>
    <a:srgbClr val="CAAC69"/>
    <a:srgbClr val="CDDBF7"/>
    <a:srgbClr val="FFFFFF"/>
    <a:srgbClr val="F48668"/>
    <a:srgbClr val="FEFA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00" autoAdjust="0"/>
  </p:normalViewPr>
  <p:slideViewPr>
    <p:cSldViewPr snapToGrid="0">
      <p:cViewPr varScale="1">
        <p:scale>
          <a:sx n="75" d="100"/>
          <a:sy n="75" d="100"/>
        </p:scale>
        <p:origin x="62"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s, Naomi" userId="66ba321c-8f1b-49ff-8f82-24302dcc360a" providerId="ADAL" clId="{979691C7-4A7B-45A3-A943-4DD0538994CE}"/>
    <pc:docChg chg="modSld">
      <pc:chgData name="Davis, Naomi" userId="66ba321c-8f1b-49ff-8f82-24302dcc360a" providerId="ADAL" clId="{979691C7-4A7B-45A3-A943-4DD0538994CE}" dt="2026-03-23T21:25:12.279" v="22" actId="962"/>
      <pc:docMkLst>
        <pc:docMk/>
      </pc:docMkLst>
      <pc:sldChg chg="modSp mod">
        <pc:chgData name="Davis, Naomi" userId="66ba321c-8f1b-49ff-8f82-24302dcc360a" providerId="ADAL" clId="{979691C7-4A7B-45A3-A943-4DD0538994CE}" dt="2026-03-23T21:21:32.628" v="0" actId="6549"/>
        <pc:sldMkLst>
          <pc:docMk/>
          <pc:sldMk cId="2859422405" sldId="2145706969"/>
        </pc:sldMkLst>
        <pc:spChg chg="mod">
          <ac:chgData name="Davis, Naomi" userId="66ba321c-8f1b-49ff-8f82-24302dcc360a" providerId="ADAL" clId="{979691C7-4A7B-45A3-A943-4DD0538994CE}" dt="2026-03-23T21:21:32.628" v="0" actId="6549"/>
          <ac:spMkLst>
            <pc:docMk/>
            <pc:sldMk cId="2859422405" sldId="2145706969"/>
            <ac:spMk id="2" creationId="{96C385D6-7806-8BC3-787F-F1C5A2C1305D}"/>
          </ac:spMkLst>
        </pc:spChg>
      </pc:sldChg>
      <pc:sldChg chg="modSp mod">
        <pc:chgData name="Davis, Naomi" userId="66ba321c-8f1b-49ff-8f82-24302dcc360a" providerId="ADAL" clId="{979691C7-4A7B-45A3-A943-4DD0538994CE}" dt="2026-03-23T21:24:31.539" v="14" actId="962"/>
        <pc:sldMkLst>
          <pc:docMk/>
          <pc:sldMk cId="2637705430" sldId="2145706973"/>
        </pc:sldMkLst>
        <pc:picChg chg="mod">
          <ac:chgData name="Davis, Naomi" userId="66ba321c-8f1b-49ff-8f82-24302dcc360a" providerId="ADAL" clId="{979691C7-4A7B-45A3-A943-4DD0538994CE}" dt="2026-03-23T21:24:14.775" v="12" actId="1037"/>
          <ac:picMkLst>
            <pc:docMk/>
            <pc:sldMk cId="2637705430" sldId="2145706973"/>
            <ac:picMk id="4" creationId="{6706DA86-32FB-E8A1-DDD6-3A5919FC6F60}"/>
          </ac:picMkLst>
        </pc:picChg>
        <pc:cxnChg chg="mod">
          <ac:chgData name="Davis, Naomi" userId="66ba321c-8f1b-49ff-8f82-24302dcc360a" providerId="ADAL" clId="{979691C7-4A7B-45A3-A943-4DD0538994CE}" dt="2026-03-23T21:24:31.539" v="14" actId="962"/>
          <ac:cxnSpMkLst>
            <pc:docMk/>
            <pc:sldMk cId="2637705430" sldId="2145706973"/>
            <ac:cxnSpMk id="6" creationId="{F725E091-0DC9-281D-3840-5512AACD7F01}"/>
          </ac:cxnSpMkLst>
        </pc:cxnChg>
      </pc:sldChg>
      <pc:sldChg chg="modSp mod">
        <pc:chgData name="Davis, Naomi" userId="66ba321c-8f1b-49ff-8f82-24302dcc360a" providerId="ADAL" clId="{979691C7-4A7B-45A3-A943-4DD0538994CE}" dt="2026-03-23T21:24:57.659" v="18" actId="962"/>
        <pc:sldMkLst>
          <pc:docMk/>
          <pc:sldMk cId="3494691218" sldId="2145706985"/>
        </pc:sldMkLst>
        <pc:picChg chg="mod">
          <ac:chgData name="Davis, Naomi" userId="66ba321c-8f1b-49ff-8f82-24302dcc360a" providerId="ADAL" clId="{979691C7-4A7B-45A3-A943-4DD0538994CE}" dt="2026-03-23T21:24:57.659" v="18" actId="962"/>
          <ac:picMkLst>
            <pc:docMk/>
            <pc:sldMk cId="3494691218" sldId="2145706985"/>
            <ac:picMk id="5" creationId="{A8261EB8-F6A9-590A-2FA5-1DD5DD904A60}"/>
          </ac:picMkLst>
        </pc:picChg>
        <pc:cxnChg chg="mod">
          <ac:chgData name="Davis, Naomi" userId="66ba321c-8f1b-49ff-8f82-24302dcc360a" providerId="ADAL" clId="{979691C7-4A7B-45A3-A943-4DD0538994CE}" dt="2026-03-23T21:24:45.147" v="16" actId="962"/>
          <ac:cxnSpMkLst>
            <pc:docMk/>
            <pc:sldMk cId="3494691218" sldId="2145706985"/>
            <ac:cxnSpMk id="3" creationId="{A0A28BF2-C97C-BB19-573A-407DE96D3B8A}"/>
          </ac:cxnSpMkLst>
        </pc:cxnChg>
      </pc:sldChg>
      <pc:sldChg chg="modSp mod">
        <pc:chgData name="Davis, Naomi" userId="66ba321c-8f1b-49ff-8f82-24302dcc360a" providerId="ADAL" clId="{979691C7-4A7B-45A3-A943-4DD0538994CE}" dt="2026-03-23T21:25:12.279" v="22" actId="962"/>
        <pc:sldMkLst>
          <pc:docMk/>
          <pc:sldMk cId="2182182695" sldId="2145706986"/>
        </pc:sldMkLst>
        <pc:picChg chg="mod">
          <ac:chgData name="Davis, Naomi" userId="66ba321c-8f1b-49ff-8f82-24302dcc360a" providerId="ADAL" clId="{979691C7-4A7B-45A3-A943-4DD0538994CE}" dt="2026-03-23T21:25:12.279" v="22" actId="962"/>
          <ac:picMkLst>
            <pc:docMk/>
            <pc:sldMk cId="2182182695" sldId="2145706986"/>
            <ac:picMk id="5" creationId="{E022946D-A9AF-8AE9-D4BD-F482F19B0FF6}"/>
          </ac:picMkLst>
        </pc:picChg>
        <pc:cxnChg chg="mod">
          <ac:chgData name="Davis, Naomi" userId="66ba321c-8f1b-49ff-8f82-24302dcc360a" providerId="ADAL" clId="{979691C7-4A7B-45A3-A943-4DD0538994CE}" dt="2026-03-23T21:25:06.264" v="20" actId="962"/>
          <ac:cxnSpMkLst>
            <pc:docMk/>
            <pc:sldMk cId="2182182695" sldId="2145706986"/>
            <ac:cxnSpMk id="3" creationId="{09A1DE71-D361-5D25-76E6-56F15D9FDDDB}"/>
          </ac:cxnSpMkLst>
        </pc:cxnChg>
      </pc:sldChg>
      <pc:sldChg chg="modSp mod">
        <pc:chgData name="Davis, Naomi" userId="66ba321c-8f1b-49ff-8f82-24302dcc360a" providerId="ADAL" clId="{979691C7-4A7B-45A3-A943-4DD0538994CE}" dt="2026-03-23T21:23:56.511" v="2" actId="962"/>
        <pc:sldMkLst>
          <pc:docMk/>
          <pc:sldMk cId="1782091238" sldId="2145706991"/>
        </pc:sldMkLst>
        <pc:picChg chg="mod">
          <ac:chgData name="Davis, Naomi" userId="66ba321c-8f1b-49ff-8f82-24302dcc360a" providerId="ADAL" clId="{979691C7-4A7B-45A3-A943-4DD0538994CE}" dt="2026-03-23T21:23:56.511" v="2" actId="962"/>
          <ac:picMkLst>
            <pc:docMk/>
            <pc:sldMk cId="1782091238" sldId="2145706991"/>
            <ac:picMk id="4" creationId="{EABEA0FD-DD62-4ADC-9291-EAE86321BD1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D2D41-03A0-4DCD-9704-09B7697965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42DD98-E6CB-4340-8FB9-B9E018956A79}">
      <dgm:prSet phldrT="[Text]" phldr="0"/>
      <dgm:spPr/>
      <dgm:t>
        <a:bodyPr/>
        <a:lstStyle/>
        <a:p>
          <a:r>
            <a:rPr lang="en-US" dirty="0"/>
            <a:t>Instances Complete for 2025-2026</a:t>
          </a:r>
        </a:p>
      </dgm:t>
    </dgm:pt>
    <dgm:pt modelId="{6D8590A5-0EB8-47BC-94EA-DCA70CE4ADB4}" type="parTrans" cxnId="{DC323EF8-2C53-4E05-A956-96AADBBCF728}">
      <dgm:prSet/>
      <dgm:spPr/>
      <dgm:t>
        <a:bodyPr/>
        <a:lstStyle/>
        <a:p>
          <a:endParaRPr lang="en-US"/>
        </a:p>
      </dgm:t>
    </dgm:pt>
    <dgm:pt modelId="{65FB87D2-D5B7-499C-8D95-5A43FF00E525}" type="sibTrans" cxnId="{DC323EF8-2C53-4E05-A956-96AADBBCF728}">
      <dgm:prSet/>
      <dgm:spPr/>
      <dgm:t>
        <a:bodyPr/>
        <a:lstStyle/>
        <a:p>
          <a:endParaRPr lang="en-US"/>
        </a:p>
      </dgm:t>
    </dgm:pt>
    <dgm:pt modelId="{C1881957-AB74-434C-B2F8-66DF04AF9509}">
      <dgm:prSet phldrT="[Text]" phldr="0"/>
      <dgm:spPr/>
      <dgm:t>
        <a:bodyPr/>
        <a:lstStyle/>
        <a:p>
          <a:r>
            <a:rPr lang="en-US" dirty="0"/>
            <a:t>1</a:t>
          </a:r>
          <a:r>
            <a:rPr lang="en-US" baseline="30000" dirty="0"/>
            <a:t>st</a:t>
          </a:r>
          <a:r>
            <a:rPr lang="en-US" dirty="0"/>
            <a:t> Six Weeks</a:t>
          </a:r>
        </a:p>
      </dgm:t>
    </dgm:pt>
    <dgm:pt modelId="{7CA16E5C-684C-4838-A3AA-D17D8F63A733}" type="parTrans" cxnId="{5F7B4751-353B-4F90-8E15-509C17B504F7}">
      <dgm:prSet/>
      <dgm:spPr/>
      <dgm:t>
        <a:bodyPr/>
        <a:lstStyle/>
        <a:p>
          <a:endParaRPr lang="en-US"/>
        </a:p>
      </dgm:t>
    </dgm:pt>
    <dgm:pt modelId="{AE603AA1-8AC3-4717-99CB-EF38EDF278D8}" type="sibTrans" cxnId="{5F7B4751-353B-4F90-8E15-509C17B504F7}">
      <dgm:prSet/>
      <dgm:spPr/>
      <dgm:t>
        <a:bodyPr/>
        <a:lstStyle/>
        <a:p>
          <a:endParaRPr lang="en-US"/>
        </a:p>
      </dgm:t>
    </dgm:pt>
    <dgm:pt modelId="{EA291F26-26D9-4885-AC0D-D59A525CB070}">
      <dgm:prSet phldrT="[Text]" phldr="0"/>
      <dgm:spPr/>
      <dgm:t>
        <a:bodyPr/>
        <a:lstStyle/>
        <a:p>
          <a:r>
            <a:rPr lang="en-US" dirty="0"/>
            <a:t>Instance Remaining for 2025-2026</a:t>
          </a:r>
        </a:p>
      </dgm:t>
    </dgm:pt>
    <dgm:pt modelId="{BC19C4BC-B23D-4E33-8229-1FBA430F4397}" type="parTrans" cxnId="{793BBFF0-4548-4B12-945F-1EFC16712DB8}">
      <dgm:prSet/>
      <dgm:spPr/>
      <dgm:t>
        <a:bodyPr/>
        <a:lstStyle/>
        <a:p>
          <a:endParaRPr lang="en-US"/>
        </a:p>
      </dgm:t>
    </dgm:pt>
    <dgm:pt modelId="{9529B542-504E-49B3-9019-BCEE54FA4A63}" type="sibTrans" cxnId="{793BBFF0-4548-4B12-945F-1EFC16712DB8}">
      <dgm:prSet/>
      <dgm:spPr/>
      <dgm:t>
        <a:bodyPr/>
        <a:lstStyle/>
        <a:p>
          <a:endParaRPr lang="en-US"/>
        </a:p>
      </dgm:t>
    </dgm:pt>
    <dgm:pt modelId="{7229D4E0-7D2A-4485-BED5-92F83AFA3F9B}">
      <dgm:prSet phldrT="[Text]" phldr="0"/>
      <dgm:spPr/>
      <dgm:t>
        <a:bodyPr/>
        <a:lstStyle/>
        <a:p>
          <a:r>
            <a:rPr lang="en-US" dirty="0"/>
            <a:t>5</a:t>
          </a:r>
          <a:r>
            <a:rPr lang="en-US" baseline="30000" dirty="0"/>
            <a:t>th</a:t>
          </a:r>
          <a:r>
            <a:rPr lang="en-US" dirty="0"/>
            <a:t> Six Weeks</a:t>
          </a:r>
        </a:p>
      </dgm:t>
    </dgm:pt>
    <dgm:pt modelId="{617371FA-728D-499F-8755-5FDDE6FAE115}" type="parTrans" cxnId="{09E90387-BB23-4A87-910B-5C5DD960EB46}">
      <dgm:prSet/>
      <dgm:spPr/>
      <dgm:t>
        <a:bodyPr/>
        <a:lstStyle/>
        <a:p>
          <a:endParaRPr lang="en-US"/>
        </a:p>
      </dgm:t>
    </dgm:pt>
    <dgm:pt modelId="{BDEC04E6-B0B0-4CFB-ACDA-A2840CD23570}" type="sibTrans" cxnId="{09E90387-BB23-4A87-910B-5C5DD960EB46}">
      <dgm:prSet/>
      <dgm:spPr/>
      <dgm:t>
        <a:bodyPr/>
        <a:lstStyle/>
        <a:p>
          <a:endParaRPr lang="en-US"/>
        </a:p>
      </dgm:t>
    </dgm:pt>
    <dgm:pt modelId="{479D6A48-9A86-4DDD-94A6-E80402447541}">
      <dgm:prSet phldrT="[Text]" phldr="0"/>
      <dgm:spPr/>
      <dgm:t>
        <a:bodyPr/>
        <a:lstStyle/>
        <a:p>
          <a:r>
            <a:rPr lang="en-US" dirty="0"/>
            <a:t>2</a:t>
          </a:r>
          <a:r>
            <a:rPr lang="en-US" baseline="30000" dirty="0"/>
            <a:t>nd</a:t>
          </a:r>
          <a:r>
            <a:rPr lang="en-US" dirty="0"/>
            <a:t> Six Weeks</a:t>
          </a:r>
        </a:p>
      </dgm:t>
    </dgm:pt>
    <dgm:pt modelId="{E929B58E-79BE-4D89-8110-14589CEE7500}" type="parTrans" cxnId="{6BD453CA-B17A-45ED-8FA3-6729B225564E}">
      <dgm:prSet/>
      <dgm:spPr/>
      <dgm:t>
        <a:bodyPr/>
        <a:lstStyle/>
        <a:p>
          <a:endParaRPr lang="en-US"/>
        </a:p>
      </dgm:t>
    </dgm:pt>
    <dgm:pt modelId="{79D55B12-23A9-47F4-976E-DE1D05939E0C}" type="sibTrans" cxnId="{6BD453CA-B17A-45ED-8FA3-6729B225564E}">
      <dgm:prSet/>
      <dgm:spPr/>
      <dgm:t>
        <a:bodyPr/>
        <a:lstStyle/>
        <a:p>
          <a:endParaRPr lang="en-US"/>
        </a:p>
      </dgm:t>
    </dgm:pt>
    <dgm:pt modelId="{2B067C6A-D347-454F-99C4-FC550A89A55D}">
      <dgm:prSet phldrT="[Text]" phldr="0"/>
      <dgm:spPr/>
      <dgm:t>
        <a:bodyPr/>
        <a:lstStyle/>
        <a:p>
          <a:r>
            <a:rPr lang="en-US" dirty="0"/>
            <a:t>3</a:t>
          </a:r>
          <a:r>
            <a:rPr lang="en-US" baseline="30000" dirty="0"/>
            <a:t>rd</a:t>
          </a:r>
          <a:r>
            <a:rPr lang="en-US" dirty="0"/>
            <a:t> Six Weeks</a:t>
          </a:r>
        </a:p>
      </dgm:t>
    </dgm:pt>
    <dgm:pt modelId="{54CADE86-C73B-44CF-970C-4EB146189D6A}" type="parTrans" cxnId="{C0ACE5F1-7C07-435E-8C1E-CCBA224C6DF2}">
      <dgm:prSet/>
      <dgm:spPr/>
      <dgm:t>
        <a:bodyPr/>
        <a:lstStyle/>
        <a:p>
          <a:endParaRPr lang="en-US"/>
        </a:p>
      </dgm:t>
    </dgm:pt>
    <dgm:pt modelId="{6BDC8685-ECC7-4E89-9CCA-43507820066C}" type="sibTrans" cxnId="{C0ACE5F1-7C07-435E-8C1E-CCBA224C6DF2}">
      <dgm:prSet/>
      <dgm:spPr/>
      <dgm:t>
        <a:bodyPr/>
        <a:lstStyle/>
        <a:p>
          <a:endParaRPr lang="en-US"/>
        </a:p>
      </dgm:t>
    </dgm:pt>
    <dgm:pt modelId="{9F656E11-83DF-4A12-A821-FC36B81D2E8B}">
      <dgm:prSet phldrT="[Text]" phldr="0"/>
      <dgm:spPr/>
      <dgm:t>
        <a:bodyPr/>
        <a:lstStyle/>
        <a:p>
          <a:r>
            <a:rPr lang="en-US" dirty="0"/>
            <a:t>4</a:t>
          </a:r>
          <a:r>
            <a:rPr lang="en-US" baseline="30000" dirty="0"/>
            <a:t>th</a:t>
          </a:r>
          <a:r>
            <a:rPr lang="en-US" dirty="0"/>
            <a:t> Six Weeks</a:t>
          </a:r>
        </a:p>
      </dgm:t>
    </dgm:pt>
    <dgm:pt modelId="{BBF805FA-BA74-4C58-B87D-E2BD85FFE68D}" type="parTrans" cxnId="{E2869266-04E8-4887-974F-D81F7E91B517}">
      <dgm:prSet/>
      <dgm:spPr/>
      <dgm:t>
        <a:bodyPr/>
        <a:lstStyle/>
        <a:p>
          <a:endParaRPr lang="en-US"/>
        </a:p>
      </dgm:t>
    </dgm:pt>
    <dgm:pt modelId="{A0DE25C9-68CF-406F-8134-AD0A8E63082A}" type="sibTrans" cxnId="{E2869266-04E8-4887-974F-D81F7E91B517}">
      <dgm:prSet/>
      <dgm:spPr/>
      <dgm:t>
        <a:bodyPr/>
        <a:lstStyle/>
        <a:p>
          <a:endParaRPr lang="en-US"/>
        </a:p>
      </dgm:t>
    </dgm:pt>
    <dgm:pt modelId="{DE68A8AB-90CB-4546-BC08-3F0E243EEEA9}">
      <dgm:prSet phldrT="[Text]" phldr="0"/>
      <dgm:spPr/>
      <dgm:t>
        <a:bodyPr/>
        <a:lstStyle/>
        <a:p>
          <a:r>
            <a:rPr lang="en-US" dirty="0"/>
            <a:t>Final Reconciliation for 2025-2026</a:t>
          </a:r>
        </a:p>
      </dgm:t>
    </dgm:pt>
    <dgm:pt modelId="{ED4297C1-45DE-47B2-9603-2E66E8977250}" type="parTrans" cxnId="{CB88842D-BDBE-4EE8-8CCF-7D1995F6DFB7}">
      <dgm:prSet/>
      <dgm:spPr/>
      <dgm:t>
        <a:bodyPr/>
        <a:lstStyle/>
        <a:p>
          <a:endParaRPr lang="en-US"/>
        </a:p>
      </dgm:t>
    </dgm:pt>
    <dgm:pt modelId="{94F682DE-FD5F-48A3-AED8-600B5A9A4D58}" type="sibTrans" cxnId="{CB88842D-BDBE-4EE8-8CCF-7D1995F6DFB7}">
      <dgm:prSet/>
      <dgm:spPr/>
      <dgm:t>
        <a:bodyPr/>
        <a:lstStyle/>
        <a:p>
          <a:endParaRPr lang="en-US"/>
        </a:p>
      </dgm:t>
    </dgm:pt>
    <dgm:pt modelId="{258E13D4-5F15-4DEB-B7AD-1AAE6A3A883A}">
      <dgm:prSet phldrT="[Text]" phldr="0"/>
      <dgm:spPr/>
      <dgm:t>
        <a:bodyPr/>
        <a:lstStyle/>
        <a:p>
          <a:r>
            <a:rPr lang="en-US" dirty="0"/>
            <a:t>PEIMS Summer Submission and Resubmission</a:t>
          </a:r>
        </a:p>
      </dgm:t>
    </dgm:pt>
    <dgm:pt modelId="{DFEB20CC-6C7A-4E55-88E4-82B40ECCFA8A}" type="parTrans" cxnId="{CED62466-C122-4AE9-A69A-89912EE218C4}">
      <dgm:prSet/>
      <dgm:spPr/>
      <dgm:t>
        <a:bodyPr/>
        <a:lstStyle/>
        <a:p>
          <a:endParaRPr lang="en-US"/>
        </a:p>
      </dgm:t>
    </dgm:pt>
    <dgm:pt modelId="{150ABAB6-6026-45F5-89B7-C261F5719892}" type="sibTrans" cxnId="{CED62466-C122-4AE9-A69A-89912EE218C4}">
      <dgm:prSet/>
      <dgm:spPr/>
      <dgm:t>
        <a:bodyPr/>
        <a:lstStyle/>
        <a:p>
          <a:endParaRPr lang="en-US"/>
        </a:p>
      </dgm:t>
    </dgm:pt>
    <dgm:pt modelId="{7FA39964-5305-46B3-980A-E06CE17FFA88}" type="pres">
      <dgm:prSet presAssocID="{A80D2D41-03A0-4DCD-9704-09B7697965F8}" presName="linear" presStyleCnt="0">
        <dgm:presLayoutVars>
          <dgm:animLvl val="lvl"/>
          <dgm:resizeHandles val="exact"/>
        </dgm:presLayoutVars>
      </dgm:prSet>
      <dgm:spPr/>
    </dgm:pt>
    <dgm:pt modelId="{6C7BE52F-2087-469C-B9D0-E6EF19AAB14F}" type="pres">
      <dgm:prSet presAssocID="{DD42DD98-E6CB-4340-8FB9-B9E018956A79}" presName="parentText" presStyleLbl="node1" presStyleIdx="0" presStyleCnt="3">
        <dgm:presLayoutVars>
          <dgm:chMax val="0"/>
          <dgm:bulletEnabled val="1"/>
        </dgm:presLayoutVars>
      </dgm:prSet>
      <dgm:spPr/>
    </dgm:pt>
    <dgm:pt modelId="{C3EE68FD-C4A7-47E7-95FE-EA778B07D270}" type="pres">
      <dgm:prSet presAssocID="{DD42DD98-E6CB-4340-8FB9-B9E018956A79}" presName="childText" presStyleLbl="revTx" presStyleIdx="0" presStyleCnt="3">
        <dgm:presLayoutVars>
          <dgm:bulletEnabled val="1"/>
        </dgm:presLayoutVars>
      </dgm:prSet>
      <dgm:spPr/>
    </dgm:pt>
    <dgm:pt modelId="{37F061CA-40E1-4418-BF07-A298A50AF132}" type="pres">
      <dgm:prSet presAssocID="{EA291F26-26D9-4885-AC0D-D59A525CB070}" presName="parentText" presStyleLbl="node1" presStyleIdx="1" presStyleCnt="3">
        <dgm:presLayoutVars>
          <dgm:chMax val="0"/>
          <dgm:bulletEnabled val="1"/>
        </dgm:presLayoutVars>
      </dgm:prSet>
      <dgm:spPr/>
    </dgm:pt>
    <dgm:pt modelId="{A9B75E4E-0616-459A-9E67-1F83B657FA9B}" type="pres">
      <dgm:prSet presAssocID="{EA291F26-26D9-4885-AC0D-D59A525CB070}" presName="childText" presStyleLbl="revTx" presStyleIdx="1" presStyleCnt="3">
        <dgm:presLayoutVars>
          <dgm:bulletEnabled val="1"/>
        </dgm:presLayoutVars>
      </dgm:prSet>
      <dgm:spPr/>
    </dgm:pt>
    <dgm:pt modelId="{0B9A8F1E-629C-4F5B-9630-CD213E4094E0}" type="pres">
      <dgm:prSet presAssocID="{DE68A8AB-90CB-4546-BC08-3F0E243EEEA9}" presName="parentText" presStyleLbl="node1" presStyleIdx="2" presStyleCnt="3">
        <dgm:presLayoutVars>
          <dgm:chMax val="0"/>
          <dgm:bulletEnabled val="1"/>
        </dgm:presLayoutVars>
      </dgm:prSet>
      <dgm:spPr/>
    </dgm:pt>
    <dgm:pt modelId="{28808F16-8B12-4F83-B532-E54E7EAAB7A4}" type="pres">
      <dgm:prSet presAssocID="{DE68A8AB-90CB-4546-BC08-3F0E243EEEA9}" presName="childText" presStyleLbl="revTx" presStyleIdx="2" presStyleCnt="3">
        <dgm:presLayoutVars>
          <dgm:bulletEnabled val="1"/>
        </dgm:presLayoutVars>
      </dgm:prSet>
      <dgm:spPr/>
    </dgm:pt>
  </dgm:ptLst>
  <dgm:cxnLst>
    <dgm:cxn modelId="{9F74571D-EBF8-4BFD-8974-4938A4B6DFF0}" type="presOf" srcId="{A80D2D41-03A0-4DCD-9704-09B7697965F8}" destId="{7FA39964-5305-46B3-980A-E06CE17FFA88}" srcOrd="0" destOrd="0" presId="urn:microsoft.com/office/officeart/2005/8/layout/vList2"/>
    <dgm:cxn modelId="{BB52392D-CD60-4DF7-ABDD-7C422C1AF1CE}" type="presOf" srcId="{258E13D4-5F15-4DEB-B7AD-1AAE6A3A883A}" destId="{28808F16-8B12-4F83-B532-E54E7EAAB7A4}" srcOrd="0" destOrd="0" presId="urn:microsoft.com/office/officeart/2005/8/layout/vList2"/>
    <dgm:cxn modelId="{CB88842D-BDBE-4EE8-8CCF-7D1995F6DFB7}" srcId="{A80D2D41-03A0-4DCD-9704-09B7697965F8}" destId="{DE68A8AB-90CB-4546-BC08-3F0E243EEEA9}" srcOrd="2" destOrd="0" parTransId="{ED4297C1-45DE-47B2-9603-2E66E8977250}" sibTransId="{94F682DE-FD5F-48A3-AED8-600B5A9A4D58}"/>
    <dgm:cxn modelId="{6FA57F32-A069-43ED-8C82-46A83CD13C59}" type="presOf" srcId="{EA291F26-26D9-4885-AC0D-D59A525CB070}" destId="{37F061CA-40E1-4418-BF07-A298A50AF132}" srcOrd="0" destOrd="0" presId="urn:microsoft.com/office/officeart/2005/8/layout/vList2"/>
    <dgm:cxn modelId="{CED62466-C122-4AE9-A69A-89912EE218C4}" srcId="{DE68A8AB-90CB-4546-BC08-3F0E243EEEA9}" destId="{258E13D4-5F15-4DEB-B7AD-1AAE6A3A883A}" srcOrd="0" destOrd="0" parTransId="{DFEB20CC-6C7A-4E55-88E4-82B40ECCFA8A}" sibTransId="{150ABAB6-6026-45F5-89B7-C261F5719892}"/>
    <dgm:cxn modelId="{E2869266-04E8-4887-974F-D81F7E91B517}" srcId="{DD42DD98-E6CB-4340-8FB9-B9E018956A79}" destId="{9F656E11-83DF-4A12-A821-FC36B81D2E8B}" srcOrd="3" destOrd="0" parTransId="{BBF805FA-BA74-4C58-B87D-E2BD85FFE68D}" sibTransId="{A0DE25C9-68CF-406F-8134-AD0A8E63082A}"/>
    <dgm:cxn modelId="{70E33270-71D8-4A69-AC8E-4E7D0C2174AB}" type="presOf" srcId="{C1881957-AB74-434C-B2F8-66DF04AF9509}" destId="{C3EE68FD-C4A7-47E7-95FE-EA778B07D270}" srcOrd="0" destOrd="0" presId="urn:microsoft.com/office/officeart/2005/8/layout/vList2"/>
    <dgm:cxn modelId="{68860851-A7DC-4C85-ADE0-8D73C909AAB5}" type="presOf" srcId="{2B067C6A-D347-454F-99C4-FC550A89A55D}" destId="{C3EE68FD-C4A7-47E7-95FE-EA778B07D270}" srcOrd="0" destOrd="2" presId="urn:microsoft.com/office/officeart/2005/8/layout/vList2"/>
    <dgm:cxn modelId="{5F7B4751-353B-4F90-8E15-509C17B504F7}" srcId="{DD42DD98-E6CB-4340-8FB9-B9E018956A79}" destId="{C1881957-AB74-434C-B2F8-66DF04AF9509}" srcOrd="0" destOrd="0" parTransId="{7CA16E5C-684C-4838-A3AA-D17D8F63A733}" sibTransId="{AE603AA1-8AC3-4717-99CB-EF38EDF278D8}"/>
    <dgm:cxn modelId="{09E90387-BB23-4A87-910B-5C5DD960EB46}" srcId="{EA291F26-26D9-4885-AC0D-D59A525CB070}" destId="{7229D4E0-7D2A-4485-BED5-92F83AFA3F9B}" srcOrd="0" destOrd="0" parTransId="{617371FA-728D-499F-8755-5FDDE6FAE115}" sibTransId="{BDEC04E6-B0B0-4CFB-ACDA-A2840CD23570}"/>
    <dgm:cxn modelId="{FC2A1888-903B-4A22-AAAF-82BC74B9B97B}" type="presOf" srcId="{9F656E11-83DF-4A12-A821-FC36B81D2E8B}" destId="{C3EE68FD-C4A7-47E7-95FE-EA778B07D270}" srcOrd="0" destOrd="3" presId="urn:microsoft.com/office/officeart/2005/8/layout/vList2"/>
    <dgm:cxn modelId="{6BD453CA-B17A-45ED-8FA3-6729B225564E}" srcId="{DD42DD98-E6CB-4340-8FB9-B9E018956A79}" destId="{479D6A48-9A86-4DDD-94A6-E80402447541}" srcOrd="1" destOrd="0" parTransId="{E929B58E-79BE-4D89-8110-14589CEE7500}" sibTransId="{79D55B12-23A9-47F4-976E-DE1D05939E0C}"/>
    <dgm:cxn modelId="{A0EE18CF-D678-493F-81A3-05F3E4EE21E8}" type="presOf" srcId="{479D6A48-9A86-4DDD-94A6-E80402447541}" destId="{C3EE68FD-C4A7-47E7-95FE-EA778B07D270}" srcOrd="0" destOrd="1" presId="urn:microsoft.com/office/officeart/2005/8/layout/vList2"/>
    <dgm:cxn modelId="{DC3458CF-A7AD-4535-895C-F373A5D8420F}" type="presOf" srcId="{DD42DD98-E6CB-4340-8FB9-B9E018956A79}" destId="{6C7BE52F-2087-469C-B9D0-E6EF19AAB14F}" srcOrd="0" destOrd="0" presId="urn:microsoft.com/office/officeart/2005/8/layout/vList2"/>
    <dgm:cxn modelId="{523525D3-407B-4F56-A161-37C8EA8CBA37}" type="presOf" srcId="{DE68A8AB-90CB-4546-BC08-3F0E243EEEA9}" destId="{0B9A8F1E-629C-4F5B-9630-CD213E4094E0}" srcOrd="0" destOrd="0" presId="urn:microsoft.com/office/officeart/2005/8/layout/vList2"/>
    <dgm:cxn modelId="{793BBFF0-4548-4B12-945F-1EFC16712DB8}" srcId="{A80D2D41-03A0-4DCD-9704-09B7697965F8}" destId="{EA291F26-26D9-4885-AC0D-D59A525CB070}" srcOrd="1" destOrd="0" parTransId="{BC19C4BC-B23D-4E33-8229-1FBA430F4397}" sibTransId="{9529B542-504E-49B3-9019-BCEE54FA4A63}"/>
    <dgm:cxn modelId="{C0ACE5F1-7C07-435E-8C1E-CCBA224C6DF2}" srcId="{DD42DD98-E6CB-4340-8FB9-B9E018956A79}" destId="{2B067C6A-D347-454F-99C4-FC550A89A55D}" srcOrd="2" destOrd="0" parTransId="{54CADE86-C73B-44CF-970C-4EB146189D6A}" sibTransId="{6BDC8685-ECC7-4E89-9CCA-43507820066C}"/>
    <dgm:cxn modelId="{4F105DF3-A540-44E8-B2BB-8FAD7164072B}" type="presOf" srcId="{7229D4E0-7D2A-4485-BED5-92F83AFA3F9B}" destId="{A9B75E4E-0616-459A-9E67-1F83B657FA9B}" srcOrd="0" destOrd="0" presId="urn:microsoft.com/office/officeart/2005/8/layout/vList2"/>
    <dgm:cxn modelId="{DC323EF8-2C53-4E05-A956-96AADBBCF728}" srcId="{A80D2D41-03A0-4DCD-9704-09B7697965F8}" destId="{DD42DD98-E6CB-4340-8FB9-B9E018956A79}" srcOrd="0" destOrd="0" parTransId="{6D8590A5-0EB8-47BC-94EA-DCA70CE4ADB4}" sibTransId="{65FB87D2-D5B7-499C-8D95-5A43FF00E525}"/>
    <dgm:cxn modelId="{DBE881FB-3EF8-4C36-8877-1A5B670DAB9E}" type="presParOf" srcId="{7FA39964-5305-46B3-980A-E06CE17FFA88}" destId="{6C7BE52F-2087-469C-B9D0-E6EF19AAB14F}" srcOrd="0" destOrd="0" presId="urn:microsoft.com/office/officeart/2005/8/layout/vList2"/>
    <dgm:cxn modelId="{547B83AC-134E-4BAE-9E90-8955B6147D17}" type="presParOf" srcId="{7FA39964-5305-46B3-980A-E06CE17FFA88}" destId="{C3EE68FD-C4A7-47E7-95FE-EA778B07D270}" srcOrd="1" destOrd="0" presId="urn:microsoft.com/office/officeart/2005/8/layout/vList2"/>
    <dgm:cxn modelId="{1A89B9C6-ADE6-426B-9AA9-DB047F907E7E}" type="presParOf" srcId="{7FA39964-5305-46B3-980A-E06CE17FFA88}" destId="{37F061CA-40E1-4418-BF07-A298A50AF132}" srcOrd="2" destOrd="0" presId="urn:microsoft.com/office/officeart/2005/8/layout/vList2"/>
    <dgm:cxn modelId="{5F7E21CA-CA5B-4C51-B797-7DE7BFC094F1}" type="presParOf" srcId="{7FA39964-5305-46B3-980A-E06CE17FFA88}" destId="{A9B75E4E-0616-459A-9E67-1F83B657FA9B}" srcOrd="3" destOrd="0" presId="urn:microsoft.com/office/officeart/2005/8/layout/vList2"/>
    <dgm:cxn modelId="{4D595DB2-FEB2-4F81-873F-E0115723319B}" type="presParOf" srcId="{7FA39964-5305-46B3-980A-E06CE17FFA88}" destId="{0B9A8F1E-629C-4F5B-9630-CD213E4094E0}" srcOrd="4" destOrd="0" presId="urn:microsoft.com/office/officeart/2005/8/layout/vList2"/>
    <dgm:cxn modelId="{688BBB2F-8A4E-483C-B987-D9A293DA598C}" type="presParOf" srcId="{7FA39964-5305-46B3-980A-E06CE17FFA88}" destId="{28808F16-8B12-4F83-B532-E54E7EAAB7A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BE52F-2087-469C-B9D0-E6EF19AAB14F}">
      <dsp:nvSpPr>
        <dsp:cNvPr id="0" name=""/>
        <dsp:cNvSpPr/>
      </dsp:nvSpPr>
      <dsp:spPr>
        <a:xfrm>
          <a:off x="0" y="30586"/>
          <a:ext cx="8988425"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Instances Complete for 2025-2026</a:t>
          </a:r>
        </a:p>
      </dsp:txBody>
      <dsp:txXfrm>
        <a:off x="31613" y="62199"/>
        <a:ext cx="8925199" cy="584369"/>
      </dsp:txXfrm>
    </dsp:sp>
    <dsp:sp modelId="{C3EE68FD-C4A7-47E7-95FE-EA778B07D270}">
      <dsp:nvSpPr>
        <dsp:cNvPr id="0" name=""/>
        <dsp:cNvSpPr/>
      </dsp:nvSpPr>
      <dsp:spPr>
        <a:xfrm>
          <a:off x="0" y="678181"/>
          <a:ext cx="8988425"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38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1</a:t>
          </a:r>
          <a:r>
            <a:rPr lang="en-US" sz="2100" kern="1200" baseline="30000" dirty="0"/>
            <a:t>st</a:t>
          </a:r>
          <a:r>
            <a:rPr lang="en-US" sz="2100" kern="1200" dirty="0"/>
            <a:t> Six Weeks</a:t>
          </a:r>
        </a:p>
        <a:p>
          <a:pPr marL="228600" lvl="1" indent="-228600" algn="l" defTabSz="933450">
            <a:lnSpc>
              <a:spcPct val="90000"/>
            </a:lnSpc>
            <a:spcBef>
              <a:spcPct val="0"/>
            </a:spcBef>
            <a:spcAft>
              <a:spcPct val="20000"/>
            </a:spcAft>
            <a:buChar char="•"/>
          </a:pPr>
          <a:r>
            <a:rPr lang="en-US" sz="2100" kern="1200" dirty="0"/>
            <a:t>2</a:t>
          </a:r>
          <a:r>
            <a:rPr lang="en-US" sz="2100" kern="1200" baseline="30000" dirty="0"/>
            <a:t>nd</a:t>
          </a:r>
          <a:r>
            <a:rPr lang="en-US" sz="2100" kern="1200" dirty="0"/>
            <a:t> Six Weeks</a:t>
          </a:r>
        </a:p>
        <a:p>
          <a:pPr marL="228600" lvl="1" indent="-228600" algn="l" defTabSz="933450">
            <a:lnSpc>
              <a:spcPct val="90000"/>
            </a:lnSpc>
            <a:spcBef>
              <a:spcPct val="0"/>
            </a:spcBef>
            <a:spcAft>
              <a:spcPct val="20000"/>
            </a:spcAft>
            <a:buChar char="•"/>
          </a:pPr>
          <a:r>
            <a:rPr lang="en-US" sz="2100" kern="1200" dirty="0"/>
            <a:t>3</a:t>
          </a:r>
          <a:r>
            <a:rPr lang="en-US" sz="2100" kern="1200" baseline="30000" dirty="0"/>
            <a:t>rd</a:t>
          </a:r>
          <a:r>
            <a:rPr lang="en-US" sz="2100" kern="1200" dirty="0"/>
            <a:t> Six Weeks</a:t>
          </a:r>
        </a:p>
        <a:p>
          <a:pPr marL="228600" lvl="1" indent="-228600" algn="l" defTabSz="933450">
            <a:lnSpc>
              <a:spcPct val="90000"/>
            </a:lnSpc>
            <a:spcBef>
              <a:spcPct val="0"/>
            </a:spcBef>
            <a:spcAft>
              <a:spcPct val="20000"/>
            </a:spcAft>
            <a:buChar char="•"/>
          </a:pPr>
          <a:r>
            <a:rPr lang="en-US" sz="2100" kern="1200" dirty="0"/>
            <a:t>4</a:t>
          </a:r>
          <a:r>
            <a:rPr lang="en-US" sz="2100" kern="1200" baseline="30000" dirty="0"/>
            <a:t>th</a:t>
          </a:r>
          <a:r>
            <a:rPr lang="en-US" sz="2100" kern="1200" dirty="0"/>
            <a:t> Six Weeks</a:t>
          </a:r>
        </a:p>
      </dsp:txBody>
      <dsp:txXfrm>
        <a:off x="0" y="678181"/>
        <a:ext cx="8988425" cy="1453140"/>
      </dsp:txXfrm>
    </dsp:sp>
    <dsp:sp modelId="{37F061CA-40E1-4418-BF07-A298A50AF132}">
      <dsp:nvSpPr>
        <dsp:cNvPr id="0" name=""/>
        <dsp:cNvSpPr/>
      </dsp:nvSpPr>
      <dsp:spPr>
        <a:xfrm>
          <a:off x="0" y="2131321"/>
          <a:ext cx="8988425"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Instance Remaining for 2025-2026</a:t>
          </a:r>
        </a:p>
      </dsp:txBody>
      <dsp:txXfrm>
        <a:off x="31613" y="2162934"/>
        <a:ext cx="8925199" cy="584369"/>
      </dsp:txXfrm>
    </dsp:sp>
    <dsp:sp modelId="{A9B75E4E-0616-459A-9E67-1F83B657FA9B}">
      <dsp:nvSpPr>
        <dsp:cNvPr id="0" name=""/>
        <dsp:cNvSpPr/>
      </dsp:nvSpPr>
      <dsp:spPr>
        <a:xfrm>
          <a:off x="0" y="2778916"/>
          <a:ext cx="8988425"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38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5</a:t>
          </a:r>
          <a:r>
            <a:rPr lang="en-US" sz="2100" kern="1200" baseline="30000" dirty="0"/>
            <a:t>th</a:t>
          </a:r>
          <a:r>
            <a:rPr lang="en-US" sz="2100" kern="1200" dirty="0"/>
            <a:t> Six Weeks</a:t>
          </a:r>
        </a:p>
      </dsp:txBody>
      <dsp:txXfrm>
        <a:off x="0" y="2778916"/>
        <a:ext cx="8988425" cy="447120"/>
      </dsp:txXfrm>
    </dsp:sp>
    <dsp:sp modelId="{0B9A8F1E-629C-4F5B-9630-CD213E4094E0}">
      <dsp:nvSpPr>
        <dsp:cNvPr id="0" name=""/>
        <dsp:cNvSpPr/>
      </dsp:nvSpPr>
      <dsp:spPr>
        <a:xfrm>
          <a:off x="0" y="3226036"/>
          <a:ext cx="8988425"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Final Reconciliation for 2025-2026</a:t>
          </a:r>
        </a:p>
      </dsp:txBody>
      <dsp:txXfrm>
        <a:off x="31613" y="3257649"/>
        <a:ext cx="8925199" cy="584369"/>
      </dsp:txXfrm>
    </dsp:sp>
    <dsp:sp modelId="{28808F16-8B12-4F83-B532-E54E7EAAB7A4}">
      <dsp:nvSpPr>
        <dsp:cNvPr id="0" name=""/>
        <dsp:cNvSpPr/>
      </dsp:nvSpPr>
      <dsp:spPr>
        <a:xfrm>
          <a:off x="0" y="3873631"/>
          <a:ext cx="8988425"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38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PEIMS Summer Submission and Resubmission</a:t>
          </a:r>
        </a:p>
      </dsp:txBody>
      <dsp:txXfrm>
        <a:off x="0" y="3873631"/>
        <a:ext cx="8988425" cy="447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Rules to be reinstated:</a:t>
            </a:r>
          </a:p>
          <a:p>
            <a:pPr lvl="1"/>
            <a:r>
              <a:rPr lang="en-US" sz="1500" dirty="0"/>
              <a:t>42400-0001</a:t>
            </a:r>
          </a:p>
          <a:p>
            <a:pPr lvl="2"/>
            <a:r>
              <a:rPr lang="en-US" sz="1500" dirty="0"/>
              <a:t>Basic attend req student record required-</a:t>
            </a:r>
          </a:p>
          <a:p>
            <a:pPr lvl="1"/>
            <a:r>
              <a:rPr lang="en-US" sz="1500" dirty="0"/>
              <a:t>42500-0001</a:t>
            </a:r>
          </a:p>
          <a:p>
            <a:pPr lvl="2"/>
            <a:r>
              <a:rPr lang="en-US" sz="1500" dirty="0"/>
              <a:t>Flex </a:t>
            </a:r>
            <a:r>
              <a:rPr lang="en-US" sz="1500" dirty="0" err="1"/>
              <a:t>att</a:t>
            </a:r>
            <a:r>
              <a:rPr lang="en-US" sz="1500" dirty="0"/>
              <a:t> req student record demo</a:t>
            </a:r>
          </a:p>
          <a:p>
            <a:r>
              <a:rPr lang="en-US" sz="1500" dirty="0"/>
              <a:t>updating Rules &amp; adding</a:t>
            </a:r>
          </a:p>
          <a:p>
            <a:pPr lvl="1"/>
            <a:r>
              <a:rPr lang="en-US" sz="1500" dirty="0"/>
              <a:t>42405-0002</a:t>
            </a:r>
          </a:p>
          <a:p>
            <a:pPr lvl="2"/>
            <a:r>
              <a:rPr lang="en-US" sz="1500" dirty="0"/>
              <a:t>Checking for student record-basic attend MATCH</a:t>
            </a:r>
          </a:p>
          <a:p>
            <a:pPr lvl="1"/>
            <a:r>
              <a:rPr lang="en-US" sz="1500" dirty="0"/>
              <a:t>42505-0002</a:t>
            </a:r>
          </a:p>
          <a:p>
            <a:pPr lvl="2"/>
            <a:r>
              <a:rPr lang="en-US" sz="1500" dirty="0"/>
              <a:t>Checking for student record-flex basic attend MATCH</a:t>
            </a:r>
          </a:p>
          <a:p>
            <a:r>
              <a:rPr lang="en-US" sz="1500" dirty="0"/>
              <a:t>New rules</a:t>
            </a:r>
          </a:p>
          <a:p>
            <a:pPr lvl="1"/>
            <a:r>
              <a:rPr lang="en-US" sz="1500" dirty="0"/>
              <a:t>42500-0065</a:t>
            </a:r>
          </a:p>
          <a:p>
            <a:pPr lvl="2"/>
            <a:r>
              <a:rPr lang="en-US" sz="1500" dirty="0"/>
              <a:t>Flexible </a:t>
            </a:r>
            <a:r>
              <a:rPr lang="en-US" sz="1500" dirty="0" err="1"/>
              <a:t>bil</a:t>
            </a:r>
            <a:r>
              <a:rPr lang="en-US" sz="1500" dirty="0"/>
              <a:t> </a:t>
            </a:r>
            <a:r>
              <a:rPr lang="en-US" sz="1500" dirty="0" err="1"/>
              <a:t>esl</a:t>
            </a:r>
            <a:r>
              <a:rPr lang="en-US" sz="1500" dirty="0"/>
              <a:t>-check for flex basic attend record</a:t>
            </a:r>
          </a:p>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a:p>
        </p:txBody>
      </p:sp>
    </p:spTree>
    <p:extLst>
      <p:ext uri="{BB962C8B-B14F-4D97-AF65-F5344CB8AC3E}">
        <p14:creationId xmlns:p14="http://schemas.microsoft.com/office/powerpoint/2010/main" val="379961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1946384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3/23/2026</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3/23/2026</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3/23/2026</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3/23/2026</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3/23/2026</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3/23/2026</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3/23/2026</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3/23/2026</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3/23/2026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3/23/2026</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3/23/2026</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3/23/2026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3/23/2026</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3/23/2026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0.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nam10.safelinks.protection.outlook.com/?url=https%3A%2F%2Fcontent.govdelivery.com%2Faccounts%2FTXTEA%2Fbulletins%2F4090971&amp;data=05%7C02%7CNaomi.Davis%40tea.texas.gov%7Cb34cb35ded3344b70cd808de69bb53a9%7C65d6b3c3723648189613248dbd713a6f%7C0%7C0%7C639064450476678922%7CUnknown%7CTWFpbGZsb3d8eyJFbXB0eU1hcGkiOnRydWUsIlYiOiIwLjAuMDAwMCIsIlAiOiJXaW4zMiIsIkFOIjoiTWFpbCIsIldUIjoyfQ%3D%3D%7C0%7C%7C%7C&amp;sdata=wroBbRiGxDDvcn4YTRKuulqLgmjGm2ArjfTzDfYYxBs%3D&amp;reserved=0" TargetMode="External"/><Relationship Id="rId2" Type="http://schemas.openxmlformats.org/officeDocument/2006/relationships/hyperlink" Target="https://nam10.safelinks.protection.outlook.com/?url=https%3A%2F%2Ftea.texas.gov%2Ffinance-and-grants%2Fstate-funding%2Ffoundation-school-program%2Ffsp-hot-topics%2Fstate-funding-data-elements-sources-and-timelines-feb2026.pdf&amp;data=05%7C02%7CNaomi.Davis%40tea.texas.gov%7Cb34cb35ded3344b70cd808de69bb53a9%7C65d6b3c3723648189613248dbd713a6f%7C0%7C0%7C639064450476635968%7CUnknown%7CTWFpbGZsb3d8eyJFbXB0eU1hcGkiOnRydWUsIlYiOiIwLjAuMDAwMCIsIlAiOiJXaW4zMiIsIkFOIjoiTWFpbCIsIldUIjoyfQ%3D%3D%7C0%7C%7C%7C&amp;sdata=tc5SLCcsQKZDKp713LDoXkxOjwg3uHMyoxKZCw8nInE%3D&amp;reserved=0"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hyperlink" Target="https://tea.texas.gov/about-tea/news-and-multimedia/correspondence/taa-letters/house-bill-2-implementation-six-week-attendance-reporting" TargetMode="Externa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hyperlink" Target="mailto:sfinance@tea.texas.gov"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7203" b="17203"/>
          <a:stretch/>
        </p:blipFill>
        <p:spPr>
          <a:xfrm>
            <a:off x="20" y="1268412"/>
            <a:ext cx="12191980" cy="5589588"/>
          </a:xfrm>
          <a:prstGeom prst="rect">
            <a:avLst/>
          </a:prstGeom>
          <a:noFill/>
        </p:spPr>
      </p:pic>
      <p:sp>
        <p:nvSpPr>
          <p:cNvPr id="7" name="Title 6">
            <a:extLst>
              <a:ext uri="{FF2B5EF4-FFF2-40B4-BE49-F238E27FC236}">
                <a16:creationId xmlns:a16="http://schemas.microsoft.com/office/drawing/2014/main" id="{F26772C7-6044-279A-2A9E-C9EAFC3009F3}"/>
              </a:ext>
            </a:extLst>
          </p:cNvPr>
          <p:cNvSpPr>
            <a:spLocks noGrp="1"/>
          </p:cNvSpPr>
          <p:nvPr>
            <p:ph type="ctrTitle"/>
          </p:nvPr>
        </p:nvSpPr>
        <p:spPr>
          <a:xfrm>
            <a:off x="-170131" y="4992819"/>
            <a:ext cx="12277040" cy="1535571"/>
          </a:xfrm>
          <a:solidFill>
            <a:srgbClr val="F2F2F2">
              <a:alpha val="72157"/>
            </a:srgbClr>
          </a:solidFill>
        </p:spPr>
        <p:txBody>
          <a:bodyPr>
            <a:normAutofit/>
          </a:bodyPr>
          <a:lstStyle/>
          <a:p>
            <a:r>
              <a:rPr lang="en-US" dirty="0"/>
              <a:t>PEIMS ATTENDANCE SUBMISSION</a:t>
            </a:r>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396389" y="6149040"/>
            <a:ext cx="9144000" cy="708960"/>
          </a:xfrm>
        </p:spPr>
        <p:txBody>
          <a:bodyPr/>
          <a:lstStyle/>
          <a:p>
            <a:r>
              <a:rPr lang="en-US" dirty="0">
                <a:solidFill>
                  <a:schemeClr val="accent1"/>
                </a:solidFill>
              </a:rPr>
              <a:t>March 31, 2026</a:t>
            </a: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8411-B819-427D-BD83-8FE0014815C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12C7289-73C6-EB92-ED7A-A6071E28D12E}"/>
              </a:ext>
              <a:ext uri="{C183D7F6-B498-43B3-948B-1728B52AA6E4}">
                <adec:decorative xmlns:adec="http://schemas.microsoft.com/office/drawing/2017/decorative" val="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1306721"/>
            <a:ext cx="12192000" cy="5551279"/>
          </a:xfrm>
          <a:prstGeom prst="rect">
            <a:avLst/>
          </a:prstGeom>
        </p:spPr>
      </p:pic>
      <p:sp>
        <p:nvSpPr>
          <p:cNvPr id="2" name="Title 1">
            <a:extLst>
              <a:ext uri="{FF2B5EF4-FFF2-40B4-BE49-F238E27FC236}">
                <a16:creationId xmlns:a16="http://schemas.microsoft.com/office/drawing/2014/main" id="{9140E032-E4A2-19AE-2070-6F893C2C235D}"/>
              </a:ext>
            </a:extLst>
          </p:cNvPr>
          <p:cNvSpPr>
            <a:spLocks noGrp="1"/>
          </p:cNvSpPr>
          <p:nvPr>
            <p:ph type="ctrTitle"/>
          </p:nvPr>
        </p:nvSpPr>
        <p:spPr>
          <a:xfrm>
            <a:off x="-2" y="3626924"/>
            <a:ext cx="9144000" cy="1455651"/>
          </a:xfrm>
          <a:solidFill>
            <a:schemeClr val="bg1">
              <a:lumMod val="95000"/>
              <a:alpha val="73000"/>
            </a:schemeClr>
          </a:solidFill>
        </p:spPr>
        <p:txBody>
          <a:bodyPr/>
          <a:lstStyle/>
          <a:p>
            <a:pPr algn="l"/>
            <a:r>
              <a:rPr lang="en-US" dirty="0">
                <a:solidFill>
                  <a:schemeClr val="accent2"/>
                </a:solidFill>
              </a:rPr>
              <a:t> </a:t>
            </a:r>
            <a:r>
              <a:rPr lang="en-US" dirty="0">
                <a:solidFill>
                  <a:schemeClr val="accent1"/>
                </a:solidFill>
              </a:rPr>
              <a:t>CHANGES NOW AND LATER</a:t>
            </a:r>
          </a:p>
        </p:txBody>
      </p:sp>
      <p:pic>
        <p:nvPicPr>
          <p:cNvPr id="6" name="Picture Placeholder 5" descr="Book open on a deck with a blackboard in the background">
            <a:extLst>
              <a:ext uri="{FF2B5EF4-FFF2-40B4-BE49-F238E27FC236}">
                <a16:creationId xmlns:a16="http://schemas.microsoft.com/office/drawing/2014/main" id="{470AE112-BE9C-A008-5559-4970611AF09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61" b="15661"/>
          <a:stretch>
            <a:fillRect/>
          </a:stretch>
        </p:blipFill>
        <p:spPr/>
      </p:pic>
    </p:spTree>
    <p:extLst>
      <p:ext uri="{BB962C8B-B14F-4D97-AF65-F5344CB8AC3E}">
        <p14:creationId xmlns:p14="http://schemas.microsoft.com/office/powerpoint/2010/main" val="203420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B3BC-F1E3-544D-E0A7-38A10EAA00AD}"/>
              </a:ext>
            </a:extLst>
          </p:cNvPr>
          <p:cNvSpPr>
            <a:spLocks noGrp="1"/>
          </p:cNvSpPr>
          <p:nvPr>
            <p:ph type="title"/>
          </p:nvPr>
        </p:nvSpPr>
        <p:spPr/>
        <p:txBody>
          <a:bodyPr>
            <a:normAutofit/>
          </a:bodyPr>
          <a:lstStyle/>
          <a:p>
            <a:r>
              <a:rPr lang="en-US" sz="4000" dirty="0"/>
              <a:t>OUTSTANDING IMPLEMENTATIONS 2025-2026</a:t>
            </a:r>
          </a:p>
        </p:txBody>
      </p:sp>
      <p:sp>
        <p:nvSpPr>
          <p:cNvPr id="3" name="Content Placeholder 2">
            <a:extLst>
              <a:ext uri="{FF2B5EF4-FFF2-40B4-BE49-F238E27FC236}">
                <a16:creationId xmlns:a16="http://schemas.microsoft.com/office/drawing/2014/main" id="{6188E71E-6BFB-C0F6-6027-4069A37F45DA}"/>
              </a:ext>
            </a:extLst>
          </p:cNvPr>
          <p:cNvSpPr>
            <a:spLocks noGrp="1"/>
          </p:cNvSpPr>
          <p:nvPr>
            <p:ph idx="1"/>
          </p:nvPr>
        </p:nvSpPr>
        <p:spPr>
          <a:xfrm>
            <a:off x="2320968" y="1580064"/>
            <a:ext cx="5308980" cy="4351338"/>
          </a:xfrm>
        </p:spPr>
        <p:txBody>
          <a:bodyPr/>
          <a:lstStyle/>
          <a:p>
            <a:r>
              <a:rPr lang="en-US" dirty="0"/>
              <a:t>No further system or business rule changes are planned for the TSDS PEIMS ATND Submission for the 2025-2026 school year.</a:t>
            </a:r>
          </a:p>
        </p:txBody>
      </p:sp>
      <p:pic>
        <p:nvPicPr>
          <p:cNvPr id="10" name="Picture 9" descr="Happy face balloon">
            <a:extLst>
              <a:ext uri="{FF2B5EF4-FFF2-40B4-BE49-F238E27FC236}">
                <a16:creationId xmlns:a16="http://schemas.microsoft.com/office/drawing/2014/main" id="{5FE85CB9-28BF-6B76-726B-80EB37B5ADC7}"/>
              </a:ext>
            </a:extLst>
          </p:cNvPr>
          <p:cNvPicPr>
            <a:picLocks noChangeAspect="1"/>
          </p:cNvPicPr>
          <p:nvPr/>
        </p:nvPicPr>
        <p:blipFill>
          <a:blip r:embed="rId2">
            <a:extLst>
              <a:ext uri="{28A0092B-C50C-407E-A947-70E740481C1C}">
                <a14:useLocalDpi xmlns:a14="http://schemas.microsoft.com/office/drawing/2010/main" val="0"/>
              </a:ext>
            </a:extLst>
          </a:blip>
          <a:srcRect l="34256" r="11207"/>
          <a:stretch>
            <a:fillRect/>
          </a:stretch>
        </p:blipFill>
        <p:spPr>
          <a:xfrm>
            <a:off x="7853082" y="1376799"/>
            <a:ext cx="3840480" cy="4168588"/>
          </a:xfrm>
          <a:prstGeom prst="rect">
            <a:avLst/>
          </a:prstGeom>
        </p:spPr>
      </p:pic>
    </p:spTree>
    <p:extLst>
      <p:ext uri="{BB962C8B-B14F-4D97-AF65-F5344CB8AC3E}">
        <p14:creationId xmlns:p14="http://schemas.microsoft.com/office/powerpoint/2010/main" val="244965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B07FE5-55BE-439E-7785-874047EA38C8}"/>
              </a:ext>
            </a:extLst>
          </p:cNvPr>
          <p:cNvSpPr>
            <a:spLocks noGrp="1"/>
          </p:cNvSpPr>
          <p:nvPr>
            <p:ph type="title"/>
          </p:nvPr>
        </p:nvSpPr>
        <p:spPr/>
        <p:txBody>
          <a:bodyPr>
            <a:noAutofit/>
          </a:bodyPr>
          <a:lstStyle/>
          <a:p>
            <a:r>
              <a:rPr lang="en-US" sz="4000" dirty="0"/>
              <a:t>CHANGES COMING IN 2026-2027</a:t>
            </a:r>
          </a:p>
        </p:txBody>
      </p:sp>
      <p:sp>
        <p:nvSpPr>
          <p:cNvPr id="2" name="Content Placeholder 1">
            <a:extLst>
              <a:ext uri="{FF2B5EF4-FFF2-40B4-BE49-F238E27FC236}">
                <a16:creationId xmlns:a16="http://schemas.microsoft.com/office/drawing/2014/main" id="{96C385D6-7806-8BC3-787F-F1C5A2C1305D}"/>
              </a:ext>
            </a:extLst>
          </p:cNvPr>
          <p:cNvSpPr>
            <a:spLocks noGrp="1"/>
          </p:cNvSpPr>
          <p:nvPr>
            <p:ph idx="1"/>
          </p:nvPr>
        </p:nvSpPr>
        <p:spPr>
          <a:xfrm>
            <a:off x="2347415" y="1495650"/>
            <a:ext cx="9380758" cy="5162655"/>
          </a:xfrm>
        </p:spPr>
        <p:txBody>
          <a:bodyPr/>
          <a:lstStyle/>
          <a:p>
            <a:r>
              <a:rPr lang="en-US" dirty="0">
                <a:solidFill>
                  <a:srgbClr val="0D6CB9"/>
                </a:solidFill>
              </a:rPr>
              <a:t>Removing two StudentCharacteristic data elements from promotion:</a:t>
            </a:r>
          </a:p>
          <a:p>
            <a:pPr lvl="1"/>
            <a:r>
              <a:rPr lang="en-US" dirty="0">
                <a:solidFill>
                  <a:srgbClr val="0D6CB9"/>
                </a:solidFill>
              </a:rPr>
              <a:t>Gifted and Talented</a:t>
            </a:r>
          </a:p>
          <a:p>
            <a:pPr lvl="1"/>
            <a:r>
              <a:rPr lang="en-US" dirty="0">
                <a:solidFill>
                  <a:srgbClr val="0D6CB9"/>
                </a:solidFill>
              </a:rPr>
              <a:t>Dyslexia Indicator</a:t>
            </a:r>
          </a:p>
          <a:p>
            <a:r>
              <a:rPr lang="en-US" dirty="0">
                <a:solidFill>
                  <a:srgbClr val="0D6CB9"/>
                </a:solidFill>
              </a:rPr>
              <a:t>Special Education funding updates:</a:t>
            </a:r>
          </a:p>
          <a:p>
            <a:pPr lvl="1"/>
            <a:r>
              <a:rPr lang="en-US" dirty="0">
                <a:solidFill>
                  <a:srgbClr val="0D6CB9"/>
                </a:solidFill>
              </a:rPr>
              <a:t>Tiers of Intensity must be reported for students via:</a:t>
            </a:r>
          </a:p>
          <a:p>
            <a:pPr lvl="2"/>
            <a:r>
              <a:rPr lang="en-US" dirty="0" err="1">
                <a:solidFill>
                  <a:srgbClr val="0D6CB9"/>
                </a:solidFill>
              </a:rPr>
              <a:t>SpecialEducationTierOfIntensityAttendance</a:t>
            </a:r>
            <a:r>
              <a:rPr lang="en-US" dirty="0">
                <a:solidFill>
                  <a:srgbClr val="0D6CB9"/>
                </a:solidFill>
              </a:rPr>
              <a:t> Entity</a:t>
            </a:r>
          </a:p>
          <a:p>
            <a:pPr lvl="2"/>
            <a:r>
              <a:rPr lang="en-US" dirty="0" err="1">
                <a:solidFill>
                  <a:srgbClr val="0D6CB9"/>
                </a:solidFill>
              </a:rPr>
              <a:t>FlexibleSpecialEducationTierOfIntensityAttendance</a:t>
            </a:r>
            <a:r>
              <a:rPr lang="en-US" dirty="0">
                <a:solidFill>
                  <a:srgbClr val="0D6CB9"/>
                </a:solidFill>
              </a:rPr>
              <a:t> Entity</a:t>
            </a:r>
          </a:p>
          <a:p>
            <a:pPr lvl="1"/>
            <a:r>
              <a:rPr lang="en-US" dirty="0">
                <a:solidFill>
                  <a:srgbClr val="0D6CB9"/>
                </a:solidFill>
              </a:rPr>
              <a:t>The StudentSpecialEducationProgramAssociation Entity will be added to promotion logic.</a:t>
            </a:r>
          </a:p>
          <a:p>
            <a:pPr lvl="1"/>
            <a:r>
              <a:rPr lang="en-US" dirty="0">
                <a:solidFill>
                  <a:srgbClr val="0D6CB9"/>
                </a:solidFill>
              </a:rPr>
              <a:t>New rules will be developed to reflect the new </a:t>
            </a:r>
            <a:r>
              <a:rPr lang="en-US" dirty="0" err="1">
                <a:solidFill>
                  <a:srgbClr val="0D6CB9"/>
                </a:solidFill>
              </a:rPr>
              <a:t>TierOfIntensity</a:t>
            </a:r>
            <a:r>
              <a:rPr lang="en-US" dirty="0">
                <a:solidFill>
                  <a:srgbClr val="0D6CB9"/>
                </a:solidFill>
              </a:rPr>
              <a:t> funding changes.</a:t>
            </a:r>
          </a:p>
        </p:txBody>
      </p:sp>
    </p:spTree>
    <p:extLst>
      <p:ext uri="{BB962C8B-B14F-4D97-AF65-F5344CB8AC3E}">
        <p14:creationId xmlns:p14="http://schemas.microsoft.com/office/powerpoint/2010/main" val="2859422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4AC34-2430-70C8-91B1-A0DFE4E598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E06724-2F04-1A00-FB0E-1E82CB4FDBC4}"/>
              </a:ext>
            </a:extLst>
          </p:cNvPr>
          <p:cNvSpPr>
            <a:spLocks noGrp="1"/>
          </p:cNvSpPr>
          <p:nvPr>
            <p:ph type="title"/>
          </p:nvPr>
        </p:nvSpPr>
        <p:spPr/>
        <p:txBody>
          <a:bodyPr>
            <a:noAutofit/>
          </a:bodyPr>
          <a:lstStyle/>
          <a:p>
            <a:r>
              <a:rPr lang="en-US" sz="4000" dirty="0"/>
              <a:t>CHANGES COMING IN 2026-2027 </a:t>
            </a:r>
            <a:r>
              <a:rPr lang="en-US" sz="4000" dirty="0">
                <a:solidFill>
                  <a:schemeClr val="bg1"/>
                </a:solidFill>
              </a:rPr>
              <a:t>2</a:t>
            </a:r>
          </a:p>
        </p:txBody>
      </p:sp>
      <p:sp>
        <p:nvSpPr>
          <p:cNvPr id="2" name="Content Placeholder 1">
            <a:extLst>
              <a:ext uri="{FF2B5EF4-FFF2-40B4-BE49-F238E27FC236}">
                <a16:creationId xmlns:a16="http://schemas.microsoft.com/office/drawing/2014/main" id="{733AD996-6AE6-D515-5BC7-B4CC8372E10B}"/>
              </a:ext>
            </a:extLst>
          </p:cNvPr>
          <p:cNvSpPr>
            <a:spLocks noGrp="1"/>
          </p:cNvSpPr>
          <p:nvPr>
            <p:ph idx="1"/>
          </p:nvPr>
        </p:nvSpPr>
        <p:spPr>
          <a:xfrm>
            <a:off x="2347414" y="1495650"/>
            <a:ext cx="9702345" cy="4783230"/>
          </a:xfrm>
        </p:spPr>
        <p:txBody>
          <a:bodyPr/>
          <a:lstStyle/>
          <a:p>
            <a:r>
              <a:rPr lang="en-US" dirty="0">
                <a:solidFill>
                  <a:schemeClr val="accent1"/>
                </a:solidFill>
              </a:rPr>
              <a:t>Rules to be reinstated:</a:t>
            </a:r>
          </a:p>
          <a:p>
            <a:pPr lvl="1"/>
            <a:r>
              <a:rPr lang="en-US" dirty="0">
                <a:solidFill>
                  <a:schemeClr val="accent2"/>
                </a:solidFill>
              </a:rPr>
              <a:t>42400-0001 </a:t>
            </a:r>
            <a:r>
              <a:rPr lang="en-US" i="1" dirty="0">
                <a:solidFill>
                  <a:schemeClr val="accent2"/>
                </a:solidFill>
              </a:rPr>
              <a:t>(Basic Attendance)</a:t>
            </a:r>
          </a:p>
          <a:p>
            <a:pPr lvl="1"/>
            <a:r>
              <a:rPr lang="en-US" dirty="0">
                <a:solidFill>
                  <a:schemeClr val="accent2"/>
                </a:solidFill>
              </a:rPr>
              <a:t>42500-0001 </a:t>
            </a:r>
            <a:r>
              <a:rPr lang="en-US" i="1" dirty="0">
                <a:solidFill>
                  <a:schemeClr val="accent2"/>
                </a:solidFill>
              </a:rPr>
              <a:t>(Flexible Attendance)</a:t>
            </a:r>
          </a:p>
          <a:p>
            <a:r>
              <a:rPr lang="en-US" dirty="0">
                <a:solidFill>
                  <a:schemeClr val="accent1"/>
                </a:solidFill>
              </a:rPr>
              <a:t>Updating rules and adding to PEIMS ATND:</a:t>
            </a:r>
          </a:p>
          <a:p>
            <a:pPr lvl="1"/>
            <a:r>
              <a:rPr lang="en-US" dirty="0">
                <a:solidFill>
                  <a:schemeClr val="accent2"/>
                </a:solidFill>
              </a:rPr>
              <a:t>42405-0002 </a:t>
            </a:r>
            <a:r>
              <a:rPr lang="en-US" i="1" dirty="0">
                <a:solidFill>
                  <a:schemeClr val="accent2"/>
                </a:solidFill>
              </a:rPr>
              <a:t>(Basic Attendance-Special Education)</a:t>
            </a:r>
          </a:p>
          <a:p>
            <a:pPr lvl="1"/>
            <a:r>
              <a:rPr lang="en-US" dirty="0">
                <a:solidFill>
                  <a:schemeClr val="accent2"/>
                </a:solidFill>
              </a:rPr>
              <a:t>42505-0002 </a:t>
            </a:r>
            <a:r>
              <a:rPr lang="en-US" i="1" dirty="0">
                <a:solidFill>
                  <a:schemeClr val="accent2"/>
                </a:solidFill>
              </a:rPr>
              <a:t>(Flexible Attendance-Special Education)</a:t>
            </a:r>
          </a:p>
          <a:p>
            <a:r>
              <a:rPr lang="en-US" dirty="0">
                <a:solidFill>
                  <a:schemeClr val="accent1"/>
                </a:solidFill>
              </a:rPr>
              <a:t>New rule:</a:t>
            </a:r>
          </a:p>
          <a:p>
            <a:pPr lvl="1"/>
            <a:r>
              <a:rPr lang="en-US" dirty="0">
                <a:solidFill>
                  <a:schemeClr val="accent2"/>
                </a:solidFill>
              </a:rPr>
              <a:t>42500-0065 </a:t>
            </a:r>
            <a:r>
              <a:rPr lang="en-US" i="1" dirty="0">
                <a:solidFill>
                  <a:schemeClr val="accent2"/>
                </a:solidFill>
              </a:rPr>
              <a:t>(Flexible Attendance-Bil/ESL)</a:t>
            </a:r>
          </a:p>
          <a:p>
            <a:r>
              <a:rPr lang="en-US" i="1" dirty="0">
                <a:solidFill>
                  <a:schemeClr val="accent1"/>
                </a:solidFill>
              </a:rPr>
              <a:t>Until these business rules are implemented, data quality checks will be used to support LEAs in submitting accurate data. ESCs will be notified if data issues are identified for an LEA.</a:t>
            </a:r>
          </a:p>
        </p:txBody>
      </p:sp>
      <p:sp>
        <p:nvSpPr>
          <p:cNvPr id="4" name="TextBox 3">
            <a:extLst>
              <a:ext uri="{FF2B5EF4-FFF2-40B4-BE49-F238E27FC236}">
                <a16:creationId xmlns:a16="http://schemas.microsoft.com/office/drawing/2014/main" id="{05903300-DAFE-5DB0-B1F4-3443B2931F95}"/>
              </a:ext>
            </a:extLst>
          </p:cNvPr>
          <p:cNvSpPr txBox="1"/>
          <p:nvPr/>
        </p:nvSpPr>
        <p:spPr>
          <a:xfrm>
            <a:off x="3586480" y="6278880"/>
            <a:ext cx="6360160" cy="379426"/>
          </a:xfrm>
          <a:prstGeom prst="rect">
            <a:avLst/>
          </a:prstGeom>
          <a:noFill/>
        </p:spPr>
        <p:txBody>
          <a:bodyPr wrap="square" rtlCol="0">
            <a:spAutoFit/>
          </a:bodyPr>
          <a:lstStyle/>
          <a:p>
            <a:r>
              <a:rPr lang="en-US" i="1" dirty="0"/>
              <a:t>Refer to the Resources section of this slide deck for rule details.</a:t>
            </a:r>
          </a:p>
        </p:txBody>
      </p:sp>
    </p:spTree>
    <p:extLst>
      <p:ext uri="{BB962C8B-B14F-4D97-AF65-F5344CB8AC3E}">
        <p14:creationId xmlns:p14="http://schemas.microsoft.com/office/powerpoint/2010/main" val="3391718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AEAA-0D8C-B2E9-8DF7-737E3C36F0E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4C01F95-86DC-F960-37CD-CAA6032363BF}"/>
              </a:ext>
              <a:ext uri="{C183D7F6-B498-43B3-948B-1728B52AA6E4}">
                <adec:decorative xmlns:adec="http://schemas.microsoft.com/office/drawing/2017/decorative" val="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1306722"/>
            <a:ext cx="12192002" cy="5551278"/>
          </a:xfrm>
          <a:prstGeom prst="rect">
            <a:avLst/>
          </a:prstGeom>
        </p:spPr>
      </p:pic>
      <p:sp>
        <p:nvSpPr>
          <p:cNvPr id="2" name="Title 1">
            <a:extLst>
              <a:ext uri="{FF2B5EF4-FFF2-40B4-BE49-F238E27FC236}">
                <a16:creationId xmlns:a16="http://schemas.microsoft.com/office/drawing/2014/main" id="{7D7AB294-15B3-A50D-1829-0D030BCC7A2E}"/>
              </a:ext>
            </a:extLst>
          </p:cNvPr>
          <p:cNvSpPr>
            <a:spLocks noGrp="1"/>
          </p:cNvSpPr>
          <p:nvPr>
            <p:ph type="ctrTitle"/>
          </p:nvPr>
        </p:nvSpPr>
        <p:spPr>
          <a:xfrm>
            <a:off x="-2" y="3626924"/>
            <a:ext cx="9144000" cy="1455651"/>
          </a:xfrm>
          <a:solidFill>
            <a:schemeClr val="bg1">
              <a:lumMod val="95000"/>
              <a:alpha val="73000"/>
            </a:schemeClr>
          </a:solidFill>
        </p:spPr>
        <p:txBody>
          <a:bodyPr/>
          <a:lstStyle/>
          <a:p>
            <a:pPr algn="l"/>
            <a:r>
              <a:rPr lang="en-US" dirty="0">
                <a:solidFill>
                  <a:schemeClr val="accent2"/>
                </a:solidFill>
              </a:rPr>
              <a:t> </a:t>
            </a:r>
            <a:r>
              <a:rPr lang="en-US" dirty="0">
                <a:solidFill>
                  <a:schemeClr val="accent1"/>
                </a:solidFill>
              </a:rPr>
              <a:t>TIMELINES</a:t>
            </a:r>
          </a:p>
        </p:txBody>
      </p:sp>
      <p:pic>
        <p:nvPicPr>
          <p:cNvPr id="6" name="Picture Placeholder 5" descr="Book open on a deck with a blackboard in the background">
            <a:extLst>
              <a:ext uri="{FF2B5EF4-FFF2-40B4-BE49-F238E27FC236}">
                <a16:creationId xmlns:a16="http://schemas.microsoft.com/office/drawing/2014/main" id="{7B0EF73C-179C-D01F-8962-54563B353FC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61" b="15661"/>
          <a:stretch>
            <a:fillRect/>
          </a:stretch>
        </p:blipFill>
        <p:spPr/>
      </p:pic>
    </p:spTree>
    <p:extLst>
      <p:ext uri="{BB962C8B-B14F-4D97-AF65-F5344CB8AC3E}">
        <p14:creationId xmlns:p14="http://schemas.microsoft.com/office/powerpoint/2010/main" val="183225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577C-9E5C-BEB4-9B05-334AFF1AE5CD}"/>
              </a:ext>
            </a:extLst>
          </p:cNvPr>
          <p:cNvSpPr>
            <a:spLocks noGrp="1"/>
          </p:cNvSpPr>
          <p:nvPr>
            <p:ph type="title"/>
          </p:nvPr>
        </p:nvSpPr>
        <p:spPr/>
        <p:txBody>
          <a:bodyPr>
            <a:noAutofit/>
          </a:bodyPr>
          <a:lstStyle/>
          <a:p>
            <a:r>
              <a:rPr lang="en-US" sz="4000"/>
              <a:t>TIMELINES FOR 2025-2026</a:t>
            </a:r>
            <a:endParaRPr lang="en-US" sz="4000" dirty="0"/>
          </a:p>
        </p:txBody>
      </p:sp>
      <p:pic>
        <p:nvPicPr>
          <p:cNvPr id="4" name="Picture 3" descr="Timelines for PEIMS Attendance from TWEDS.">
            <a:extLst>
              <a:ext uri="{FF2B5EF4-FFF2-40B4-BE49-F238E27FC236}">
                <a16:creationId xmlns:a16="http://schemas.microsoft.com/office/drawing/2014/main" id="{FAF02E6A-A69F-861C-DF6E-DEE7AB2AEB3B}"/>
              </a:ext>
            </a:extLst>
          </p:cNvPr>
          <p:cNvPicPr>
            <a:picLocks noChangeAspect="1"/>
          </p:cNvPicPr>
          <p:nvPr/>
        </p:nvPicPr>
        <p:blipFill>
          <a:blip r:embed="rId2"/>
          <a:stretch>
            <a:fillRect/>
          </a:stretch>
        </p:blipFill>
        <p:spPr>
          <a:xfrm>
            <a:off x="2063448" y="1150472"/>
            <a:ext cx="9893290" cy="48439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5411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AA25-4E7A-7802-379E-93A735EDE86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20405D3-2E52-5C3A-BDFA-BB017983EC69}"/>
              </a:ext>
              <a:ext uri="{C183D7F6-B498-43B3-948B-1728B52AA6E4}">
                <adec:decorative xmlns:adec="http://schemas.microsoft.com/office/drawing/2017/decorative" val="1"/>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 y="1306722"/>
            <a:ext cx="12192000" cy="5551278"/>
          </a:xfrm>
          <a:prstGeom prst="rect">
            <a:avLst/>
          </a:prstGeom>
        </p:spPr>
      </p:pic>
      <p:sp>
        <p:nvSpPr>
          <p:cNvPr id="2" name="Title 1">
            <a:extLst>
              <a:ext uri="{FF2B5EF4-FFF2-40B4-BE49-F238E27FC236}">
                <a16:creationId xmlns:a16="http://schemas.microsoft.com/office/drawing/2014/main" id="{B5807CA8-B60B-12D5-3977-28B1217D963C}"/>
              </a:ext>
            </a:extLst>
          </p:cNvPr>
          <p:cNvSpPr>
            <a:spLocks noGrp="1"/>
          </p:cNvSpPr>
          <p:nvPr>
            <p:ph type="ctrTitle"/>
          </p:nvPr>
        </p:nvSpPr>
        <p:spPr>
          <a:xfrm>
            <a:off x="-2" y="3626924"/>
            <a:ext cx="9144000" cy="1455651"/>
          </a:xfrm>
          <a:solidFill>
            <a:schemeClr val="bg1">
              <a:lumMod val="95000"/>
              <a:alpha val="73000"/>
            </a:schemeClr>
          </a:solidFill>
        </p:spPr>
        <p:txBody>
          <a:bodyPr>
            <a:normAutofit fontScale="90000"/>
          </a:bodyPr>
          <a:lstStyle/>
          <a:p>
            <a:pPr algn="l"/>
            <a:r>
              <a:rPr lang="en-US" dirty="0">
                <a:solidFill>
                  <a:schemeClr val="accent2"/>
                </a:solidFill>
              </a:rPr>
              <a:t> </a:t>
            </a:r>
            <a:r>
              <a:rPr lang="en-US" dirty="0">
                <a:solidFill>
                  <a:schemeClr val="accent1"/>
                </a:solidFill>
              </a:rPr>
              <a:t>FREQUENTLY ASKED QUESTIONS</a:t>
            </a:r>
          </a:p>
        </p:txBody>
      </p:sp>
      <p:pic>
        <p:nvPicPr>
          <p:cNvPr id="6" name="Picture Placeholder 5" descr="Book open on a deck with a blackboard in the background">
            <a:extLst>
              <a:ext uri="{FF2B5EF4-FFF2-40B4-BE49-F238E27FC236}">
                <a16:creationId xmlns:a16="http://schemas.microsoft.com/office/drawing/2014/main" id="{E2DE5C2B-EF40-5C67-C85D-00C237B50C4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5661" b="15661"/>
          <a:stretch>
            <a:fillRect/>
          </a:stretch>
        </p:blipFill>
        <p:spPr/>
      </p:pic>
    </p:spTree>
    <p:extLst>
      <p:ext uri="{BB962C8B-B14F-4D97-AF65-F5344CB8AC3E}">
        <p14:creationId xmlns:p14="http://schemas.microsoft.com/office/powerpoint/2010/main" val="3842299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28CD-3BEB-69DE-B7CF-530CAF7F0198}"/>
              </a:ext>
            </a:extLst>
          </p:cNvPr>
          <p:cNvSpPr>
            <a:spLocks noGrp="1"/>
          </p:cNvSpPr>
          <p:nvPr>
            <p:ph type="title"/>
          </p:nvPr>
        </p:nvSpPr>
        <p:spPr/>
        <p:txBody>
          <a:bodyPr>
            <a:normAutofit/>
          </a:bodyPr>
          <a:lstStyle/>
          <a:p>
            <a:r>
              <a:rPr lang="en-US" sz="4000" dirty="0"/>
              <a:t>FREQUENTLY ASKED QUESTIONS</a:t>
            </a:r>
          </a:p>
        </p:txBody>
      </p:sp>
      <p:sp>
        <p:nvSpPr>
          <p:cNvPr id="3" name="Content Placeholder 2">
            <a:extLst>
              <a:ext uri="{FF2B5EF4-FFF2-40B4-BE49-F238E27FC236}">
                <a16:creationId xmlns:a16="http://schemas.microsoft.com/office/drawing/2014/main" id="{4C2DF460-F2DB-8195-569D-B644BF3EB9E7}"/>
              </a:ext>
            </a:extLst>
          </p:cNvPr>
          <p:cNvSpPr>
            <a:spLocks noGrp="1"/>
          </p:cNvSpPr>
          <p:nvPr>
            <p:ph idx="1"/>
          </p:nvPr>
        </p:nvSpPr>
        <p:spPr>
          <a:xfrm>
            <a:off x="2347414" y="1495650"/>
            <a:ext cx="9356905" cy="4722269"/>
          </a:xfrm>
        </p:spPr>
        <p:txBody>
          <a:bodyPr/>
          <a:lstStyle/>
          <a:p>
            <a:pPr marL="0" indent="0">
              <a:spcAft>
                <a:spcPts val="1800"/>
              </a:spcAft>
              <a:buNone/>
            </a:pPr>
            <a:r>
              <a:rPr lang="en-US" b="1" dirty="0"/>
              <a:t>Question: </a:t>
            </a:r>
            <a:r>
              <a:rPr lang="en-US" sz="2200" b="1" dirty="0"/>
              <a:t>What should I do if my district makes a retroactive change to calendars or attendance after a PEIMS Attendance (ATND) submission instance has already been completed? For example, a dropout recovery program begins during the first six weeks, but the program is not set up in our SIS until after the PEIMS Attendance 1st Six Weeks instance is complete.</a:t>
            </a:r>
          </a:p>
          <a:p>
            <a:pPr marL="0" indent="0">
              <a:buNone/>
            </a:pPr>
            <a:r>
              <a:rPr lang="en-US" b="1" dirty="0">
                <a:solidFill>
                  <a:schemeClr val="accent2"/>
                </a:solidFill>
              </a:rPr>
              <a:t>Answer:</a:t>
            </a:r>
          </a:p>
          <a:p>
            <a:r>
              <a:rPr lang="en-US" sz="2200" dirty="0"/>
              <a:t>Once the calendar and attendance data is added/updated in the SIS, the data will be </a:t>
            </a:r>
            <a:r>
              <a:rPr lang="en-US" sz="2200" b="1" dirty="0"/>
              <a:t>published to the IODS</a:t>
            </a:r>
            <a:r>
              <a:rPr lang="en-US" sz="2200" dirty="0"/>
              <a:t>. The appropriate data will then be promoted for the </a:t>
            </a:r>
            <a:r>
              <a:rPr lang="en-US" sz="2200" b="1" dirty="0"/>
              <a:t>current PEIMS Attendance submission instance</a:t>
            </a:r>
            <a:r>
              <a:rPr lang="en-US" sz="2200" dirty="0"/>
              <a:t>.</a:t>
            </a:r>
          </a:p>
          <a:p>
            <a:r>
              <a:rPr lang="en-US" sz="2200" dirty="0"/>
              <a:t>If the added/updated data published impacts completed attendance PEIMS Attendance submission instances, these data will be </a:t>
            </a:r>
            <a:r>
              <a:rPr lang="en-US" sz="2200" b="1" dirty="0"/>
              <a:t>promoted in the PEIMS Summer Submission </a:t>
            </a:r>
            <a:r>
              <a:rPr lang="en-US" sz="2200" dirty="0"/>
              <a:t>and reconciled during the settle-up process.</a:t>
            </a:r>
          </a:p>
          <a:p>
            <a:endParaRPr lang="en-US" sz="2400" dirty="0"/>
          </a:p>
        </p:txBody>
      </p:sp>
    </p:spTree>
    <p:extLst>
      <p:ext uri="{BB962C8B-B14F-4D97-AF65-F5344CB8AC3E}">
        <p14:creationId xmlns:p14="http://schemas.microsoft.com/office/powerpoint/2010/main" val="2031556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60A3E-B226-6E8A-8490-99557E8D8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85281-7A7F-081E-00B3-08BFECEAE2A8}"/>
              </a:ext>
            </a:extLst>
          </p:cNvPr>
          <p:cNvSpPr>
            <a:spLocks noGrp="1"/>
          </p:cNvSpPr>
          <p:nvPr>
            <p:ph type="title"/>
          </p:nvPr>
        </p:nvSpPr>
        <p:spPr/>
        <p:txBody>
          <a:bodyPr>
            <a:normAutofit/>
          </a:bodyPr>
          <a:lstStyle/>
          <a:p>
            <a:r>
              <a:rPr lang="en-US" sz="4000" dirty="0"/>
              <a:t>FREQUENTLY ASKED QUESTIONS </a:t>
            </a:r>
            <a:r>
              <a:rPr lang="en-US" sz="4000" dirty="0">
                <a:solidFill>
                  <a:srgbClr val="C2DAED"/>
                </a:solidFill>
              </a:rPr>
              <a:t>2 2</a:t>
            </a:r>
          </a:p>
        </p:txBody>
      </p:sp>
      <p:sp>
        <p:nvSpPr>
          <p:cNvPr id="3" name="Content Placeholder 2">
            <a:extLst>
              <a:ext uri="{FF2B5EF4-FFF2-40B4-BE49-F238E27FC236}">
                <a16:creationId xmlns:a16="http://schemas.microsoft.com/office/drawing/2014/main" id="{811F35E9-DFD8-AE21-F657-0B97F8C7A55D}"/>
              </a:ext>
            </a:extLst>
          </p:cNvPr>
          <p:cNvSpPr>
            <a:spLocks noGrp="1"/>
          </p:cNvSpPr>
          <p:nvPr>
            <p:ph idx="1"/>
          </p:nvPr>
        </p:nvSpPr>
        <p:spPr>
          <a:xfrm>
            <a:off x="2347415" y="1495650"/>
            <a:ext cx="8988726" cy="5089975"/>
          </a:xfrm>
        </p:spPr>
        <p:txBody>
          <a:bodyPr/>
          <a:lstStyle/>
          <a:p>
            <a:pPr marL="0" indent="0">
              <a:spcAft>
                <a:spcPts val="1200"/>
              </a:spcAft>
              <a:buNone/>
            </a:pPr>
            <a:r>
              <a:rPr lang="en-US" b="1" dirty="0"/>
              <a:t>Question: </a:t>
            </a:r>
            <a:r>
              <a:rPr lang="en-US" sz="2200" b="1" dirty="0"/>
              <a:t>An LEA is receiving multiple Calendar duplicate promotion errors. After review, the LEA cannot identify any truly duplicate calendar </a:t>
            </a:r>
            <a:r>
              <a:rPr lang="en-US" sz="2200" b="1" strike="sngStrike" dirty="0"/>
              <a:t>r </a:t>
            </a:r>
            <a:r>
              <a:rPr lang="en-US" sz="2200" b="1" dirty="0"/>
              <a:t>entities in the IODS data. What are their next steps?</a:t>
            </a:r>
          </a:p>
          <a:p>
            <a:pPr marL="0" indent="0">
              <a:buNone/>
            </a:pPr>
            <a:r>
              <a:rPr lang="en-US" b="1" dirty="0">
                <a:solidFill>
                  <a:schemeClr val="accent2"/>
                </a:solidFill>
              </a:rPr>
              <a:t>Answer: </a:t>
            </a:r>
            <a:r>
              <a:rPr lang="en-US" sz="2200" dirty="0"/>
              <a:t>A duplicate Calendar promotion error is not always caused by an actual duplicate CalendarDate Entity. In many cases, the error occurs when the number of ReportingPeriodExt Entities does not align with the number of instructional days published in the CalendarDate Entity.  </a:t>
            </a:r>
          </a:p>
          <a:p>
            <a:pPr marL="0" indent="0">
              <a:buNone/>
            </a:pPr>
            <a:r>
              <a:rPr lang="en-US" sz="2200" dirty="0"/>
              <a:t>Common causes include:</a:t>
            </a:r>
          </a:p>
          <a:p>
            <a:pPr lvl="1"/>
            <a:r>
              <a:rPr lang="en-US" sz="1800" dirty="0"/>
              <a:t>Extra ReportingPeriodExt Entities beyond the number of days taught (for example, 30 ReportingPeriodExt Entities published for only 29 instructional calendar dates).</a:t>
            </a:r>
          </a:p>
          <a:p>
            <a:pPr lvl="1"/>
            <a:r>
              <a:rPr lang="en-US" sz="1800" dirty="0"/>
              <a:t>BeginDate or EndDate mismatches in the ReportingPeriodExt Entities that cause the system to interpret an additional, unintended instructional day.</a:t>
            </a:r>
          </a:p>
          <a:p>
            <a:pPr marL="0" indent="0">
              <a:buNone/>
            </a:pPr>
            <a:r>
              <a:rPr lang="en-US" sz="2200" dirty="0"/>
              <a:t>In these scenarios, the system attempts to reconcile an extra instructional day that does not exist in the calendar, resulting in a duplicate Calendar error.</a:t>
            </a:r>
          </a:p>
        </p:txBody>
      </p:sp>
    </p:spTree>
    <p:extLst>
      <p:ext uri="{BB962C8B-B14F-4D97-AF65-F5344CB8AC3E}">
        <p14:creationId xmlns:p14="http://schemas.microsoft.com/office/powerpoint/2010/main" val="1412945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2B2D2-9534-E7E3-FCAE-247384403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833CD-8A7B-E1A4-782F-C44AC4D31A4B}"/>
              </a:ext>
            </a:extLst>
          </p:cNvPr>
          <p:cNvSpPr>
            <a:spLocks noGrp="1"/>
          </p:cNvSpPr>
          <p:nvPr>
            <p:ph type="title"/>
          </p:nvPr>
        </p:nvSpPr>
        <p:spPr/>
        <p:txBody>
          <a:bodyPr>
            <a:normAutofit/>
          </a:bodyPr>
          <a:lstStyle/>
          <a:p>
            <a:r>
              <a:rPr lang="en-US" sz="4000" dirty="0"/>
              <a:t>FREQUENTLY ASKED QUESTIONS </a:t>
            </a:r>
            <a:r>
              <a:rPr lang="en-US" sz="4000" dirty="0">
                <a:solidFill>
                  <a:srgbClr val="C2DAED"/>
                </a:solidFill>
              </a:rPr>
              <a:t>32</a:t>
            </a:r>
          </a:p>
        </p:txBody>
      </p:sp>
      <p:sp>
        <p:nvSpPr>
          <p:cNvPr id="3" name="Content Placeholder 2">
            <a:extLst>
              <a:ext uri="{FF2B5EF4-FFF2-40B4-BE49-F238E27FC236}">
                <a16:creationId xmlns:a16="http://schemas.microsoft.com/office/drawing/2014/main" id="{DF64448A-CFF3-4285-23CF-D0A8DC5867E1}"/>
              </a:ext>
            </a:extLst>
          </p:cNvPr>
          <p:cNvSpPr>
            <a:spLocks noGrp="1"/>
          </p:cNvSpPr>
          <p:nvPr>
            <p:ph idx="1"/>
          </p:nvPr>
        </p:nvSpPr>
        <p:spPr>
          <a:xfrm>
            <a:off x="2347415" y="1476197"/>
            <a:ext cx="8988726" cy="5233984"/>
          </a:xfrm>
        </p:spPr>
        <p:txBody>
          <a:bodyPr/>
          <a:lstStyle/>
          <a:p>
            <a:pPr marL="0" indent="0">
              <a:buNone/>
            </a:pPr>
            <a:r>
              <a:rPr lang="en-US" b="1" dirty="0"/>
              <a:t>Question:</a:t>
            </a:r>
            <a:r>
              <a:rPr lang="en-US" dirty="0"/>
              <a:t> </a:t>
            </a:r>
            <a:r>
              <a:rPr lang="en-US" sz="2200" b="1" dirty="0"/>
              <a:t>A student is reporting the Gifted &amp; Talented (G/T) indicator in the PEIMS ATND 3</a:t>
            </a:r>
            <a:r>
              <a:rPr lang="en-US" sz="2200" b="1" baseline="30000" dirty="0"/>
              <a:t>rd</a:t>
            </a:r>
            <a:r>
              <a:rPr lang="en-US" sz="2200" b="1" dirty="0"/>
              <a:t> Six Weeks instance, even though the student was not identified as G/T until the start of the 4</a:t>
            </a:r>
            <a:r>
              <a:rPr lang="en-US" sz="2200" b="1" baseline="30000" dirty="0"/>
              <a:t>th</a:t>
            </a:r>
            <a:r>
              <a:rPr lang="en-US" sz="2200" b="1" dirty="0"/>
              <a:t> Six Weeks reporting period. This is inflating the G/T counts in the PEIMS ATND 3</a:t>
            </a:r>
            <a:r>
              <a:rPr lang="en-US" sz="2200" b="1" baseline="30000" dirty="0"/>
              <a:t>rd</a:t>
            </a:r>
            <a:r>
              <a:rPr lang="en-US" sz="2200" b="1" dirty="0"/>
              <a:t> Six Weeks instance.</a:t>
            </a:r>
          </a:p>
          <a:p>
            <a:pPr marL="0" indent="0">
              <a:spcBef>
                <a:spcPts val="600"/>
              </a:spcBef>
              <a:buNone/>
            </a:pPr>
            <a:endParaRPr lang="en-US" sz="1000" dirty="0"/>
          </a:p>
          <a:p>
            <a:pPr marL="0" indent="0">
              <a:buNone/>
            </a:pPr>
            <a:r>
              <a:rPr lang="en-US" b="1" dirty="0">
                <a:solidFill>
                  <a:schemeClr val="accent2"/>
                </a:solidFill>
              </a:rPr>
              <a:t>Answer:</a:t>
            </a:r>
            <a:r>
              <a:rPr lang="en-US" dirty="0"/>
              <a:t> </a:t>
            </a:r>
            <a:r>
              <a:rPr lang="en-US" sz="2200" dirty="0"/>
              <a:t>The system promotes student data that is active at the time of promotion. Because the 3</a:t>
            </a:r>
            <a:r>
              <a:rPr lang="en-US" sz="2200" baseline="30000" dirty="0"/>
              <a:t>rd</a:t>
            </a:r>
            <a:r>
              <a:rPr lang="en-US" sz="2200" dirty="0"/>
              <a:t> Six Weeks instance is promoted during the LEA’s 4</a:t>
            </a:r>
            <a:r>
              <a:rPr lang="en-US" sz="2200" baseline="30000" dirty="0"/>
              <a:t>th</a:t>
            </a:r>
            <a:r>
              <a:rPr lang="en-US" sz="2200" dirty="0"/>
              <a:t> Six Weeks reporting period, the student is reported as G/T in the 3</a:t>
            </a:r>
            <a:r>
              <a:rPr lang="en-US" sz="2200" baseline="30000" dirty="0"/>
              <a:t>rd</a:t>
            </a:r>
            <a:r>
              <a:rPr lang="en-US" sz="2200" dirty="0"/>
              <a:t> Six Weeks instance. The program area is aware that this promotion logic may result in slightly inflated counts. Per the program area, G/T and Dyslexia services are funded based on the PEIMS Summer Submission. For the 2026-2027 school year these two data elements will not be promoted in the PEIMS Attendance Submissions.</a:t>
            </a:r>
            <a:endParaRPr lang="en-US" sz="1500" dirty="0"/>
          </a:p>
          <a:p>
            <a:pPr marL="0" indent="0">
              <a:buNone/>
            </a:pPr>
            <a:r>
              <a:rPr lang="en-US" sz="1500" dirty="0"/>
              <a:t>Below are two State Funding resources </a:t>
            </a:r>
          </a:p>
          <a:p>
            <a:pPr lvl="0"/>
            <a:r>
              <a:rPr lang="en-US" sz="1500" u="sng" dirty="0">
                <a:hlinkClick r:id="rId2"/>
              </a:rPr>
              <a:t>State Funding Data Elements, Sources, and Timelines for FSP SOF Reports (February 2026)</a:t>
            </a:r>
            <a:endParaRPr lang="en-US" sz="1500" dirty="0"/>
          </a:p>
          <a:p>
            <a:pPr lvl="0"/>
            <a:r>
              <a:rPr lang="en-US" sz="1500" u="sng" dirty="0">
                <a:hlinkClick r:id="rId3"/>
              </a:rPr>
              <a:t>SY 2025-2026 Preliminary Summary of Finances Report Updates (February 2026)</a:t>
            </a:r>
            <a:endParaRPr lang="en-US" sz="1500" dirty="0"/>
          </a:p>
          <a:p>
            <a:pPr marL="0" indent="0">
              <a:buNone/>
            </a:pPr>
            <a:endParaRPr lang="en-US" sz="2200" dirty="0"/>
          </a:p>
        </p:txBody>
      </p:sp>
    </p:spTree>
    <p:extLst>
      <p:ext uri="{BB962C8B-B14F-4D97-AF65-F5344CB8AC3E}">
        <p14:creationId xmlns:p14="http://schemas.microsoft.com/office/powerpoint/2010/main" val="1081148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dirty="0"/>
              <a:t>AGENDA </a:t>
            </a:r>
          </a:p>
        </p:txBody>
      </p:sp>
      <p:pic>
        <p:nvPicPr>
          <p:cNvPr id="9" name="Picture 8">
            <a:extLst>
              <a:ext uri="{FF2B5EF4-FFF2-40B4-BE49-F238E27FC236}">
                <a16:creationId xmlns:a16="http://schemas.microsoft.com/office/drawing/2014/main" id="{1F7694DA-30E4-F62B-A433-0F734C31BB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1017" b="11017"/>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1371601"/>
            <a:ext cx="5383212" cy="4368800"/>
          </a:xfrm>
        </p:spPr>
        <p:txBody>
          <a:bodyPr lIns="91440" tIns="45720" rIns="91440" bIns="45720" anchor="t"/>
          <a:lstStyle/>
          <a:p>
            <a:pPr>
              <a:lnSpc>
                <a:spcPct val="120000"/>
              </a:lnSpc>
              <a:spcBef>
                <a:spcPts val="400"/>
              </a:spcBef>
            </a:pPr>
            <a:r>
              <a:rPr lang="en-US" dirty="0">
                <a:ea typeface="+mn-lt"/>
                <a:cs typeface="+mn-lt"/>
              </a:rPr>
              <a:t>Submission Status</a:t>
            </a:r>
          </a:p>
          <a:p>
            <a:pPr>
              <a:lnSpc>
                <a:spcPct val="120000"/>
              </a:lnSpc>
              <a:spcBef>
                <a:spcPts val="400"/>
              </a:spcBef>
            </a:pPr>
            <a:r>
              <a:rPr lang="en-US" dirty="0">
                <a:ea typeface="+mn-lt"/>
                <a:cs typeface="+mn-lt"/>
              </a:rPr>
              <a:t>Lessons Learned</a:t>
            </a:r>
          </a:p>
          <a:p>
            <a:pPr>
              <a:lnSpc>
                <a:spcPct val="120000"/>
              </a:lnSpc>
              <a:spcBef>
                <a:spcPts val="400"/>
              </a:spcBef>
            </a:pPr>
            <a:r>
              <a:rPr lang="en-US" dirty="0">
                <a:ea typeface="+mn-lt"/>
                <a:cs typeface="+mn-lt"/>
              </a:rPr>
              <a:t>Report on Reports</a:t>
            </a:r>
          </a:p>
          <a:p>
            <a:pPr>
              <a:lnSpc>
                <a:spcPct val="120000"/>
              </a:lnSpc>
              <a:spcBef>
                <a:spcPts val="400"/>
              </a:spcBef>
            </a:pPr>
            <a:r>
              <a:rPr lang="en-US" dirty="0">
                <a:ea typeface="+mn-lt"/>
                <a:cs typeface="+mn-lt"/>
              </a:rPr>
              <a:t>Changes Now and Later</a:t>
            </a:r>
          </a:p>
          <a:p>
            <a:pPr>
              <a:lnSpc>
                <a:spcPct val="120000"/>
              </a:lnSpc>
              <a:spcBef>
                <a:spcPts val="400"/>
              </a:spcBef>
            </a:pPr>
            <a:r>
              <a:rPr lang="en-US" dirty="0">
                <a:ea typeface="+mn-lt"/>
                <a:cs typeface="+mn-lt"/>
              </a:rPr>
              <a:t>Timelines</a:t>
            </a:r>
          </a:p>
          <a:p>
            <a:pPr>
              <a:lnSpc>
                <a:spcPct val="120000"/>
              </a:lnSpc>
              <a:spcBef>
                <a:spcPts val="400"/>
              </a:spcBef>
            </a:pPr>
            <a:r>
              <a:rPr lang="en-US" dirty="0">
                <a:ea typeface="+mn-lt"/>
                <a:cs typeface="+mn-lt"/>
              </a:rPr>
              <a:t>FAQ</a:t>
            </a:r>
          </a:p>
          <a:p>
            <a:pPr>
              <a:lnSpc>
                <a:spcPct val="120000"/>
              </a:lnSpc>
              <a:spcBef>
                <a:spcPts val="400"/>
              </a:spcBef>
            </a:pPr>
            <a:r>
              <a:rPr lang="en-US" dirty="0">
                <a:ea typeface="+mn-lt"/>
                <a:cs typeface="+mn-lt"/>
              </a:rPr>
              <a:t>Resources</a:t>
            </a: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771EA-C858-E202-A80F-9AF472CBF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87FF92-A280-EB73-C8D8-0CA590D2FBF3}"/>
              </a:ext>
            </a:extLst>
          </p:cNvPr>
          <p:cNvSpPr>
            <a:spLocks noGrp="1"/>
          </p:cNvSpPr>
          <p:nvPr>
            <p:ph type="title"/>
          </p:nvPr>
        </p:nvSpPr>
        <p:spPr/>
        <p:txBody>
          <a:bodyPr>
            <a:normAutofit/>
          </a:bodyPr>
          <a:lstStyle/>
          <a:p>
            <a:r>
              <a:rPr lang="en-US" sz="4000" dirty="0"/>
              <a:t>KNOWN ISSUES </a:t>
            </a:r>
          </a:p>
        </p:txBody>
      </p:sp>
      <p:sp>
        <p:nvSpPr>
          <p:cNvPr id="3" name="Content Placeholder 2">
            <a:extLst>
              <a:ext uri="{FF2B5EF4-FFF2-40B4-BE49-F238E27FC236}">
                <a16:creationId xmlns:a16="http://schemas.microsoft.com/office/drawing/2014/main" id="{19F4797D-049F-F81A-A147-00F3A21659D8}"/>
              </a:ext>
            </a:extLst>
          </p:cNvPr>
          <p:cNvSpPr>
            <a:spLocks noGrp="1"/>
          </p:cNvSpPr>
          <p:nvPr>
            <p:ph idx="1"/>
          </p:nvPr>
        </p:nvSpPr>
        <p:spPr/>
        <p:txBody>
          <a:bodyPr/>
          <a:lstStyle/>
          <a:p>
            <a:r>
              <a:rPr lang="en-US" dirty="0"/>
              <a:t>The hyperlinks to the error lists from the </a:t>
            </a:r>
            <a:r>
              <a:rPr lang="en-US" b="1" dirty="0"/>
              <a:t>Prepare/Finalize Submission</a:t>
            </a:r>
            <a:r>
              <a:rPr lang="en-US" dirty="0"/>
              <a:t> screen are not functioning as expected.</a:t>
            </a:r>
          </a:p>
          <a:p>
            <a:pPr lvl="1"/>
            <a:r>
              <a:rPr lang="en-US" dirty="0"/>
              <a:t>Users cannot open the subcategory error lists from this screen.</a:t>
            </a:r>
          </a:p>
          <a:p>
            <a:pPr lvl="1"/>
            <a:r>
              <a:rPr lang="en-US" dirty="0"/>
              <a:t>Users may access </a:t>
            </a:r>
            <a:r>
              <a:rPr lang="en-US" b="1" dirty="0"/>
              <a:t>Monitor Validations </a:t>
            </a:r>
            <a:r>
              <a:rPr lang="en-US" dirty="0"/>
              <a:t>to review the errors for all subcategories.</a:t>
            </a:r>
          </a:p>
          <a:p>
            <a:pPr lvl="1"/>
            <a:r>
              <a:rPr lang="en-US" dirty="0"/>
              <a:t>This fix will be deployed in the 2026-2027 school year.</a:t>
            </a:r>
          </a:p>
          <a:p>
            <a:endParaRPr lang="en-US" dirty="0"/>
          </a:p>
        </p:txBody>
      </p:sp>
    </p:spTree>
    <p:extLst>
      <p:ext uri="{BB962C8B-B14F-4D97-AF65-F5344CB8AC3E}">
        <p14:creationId xmlns:p14="http://schemas.microsoft.com/office/powerpoint/2010/main" val="241328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59A55F-4BEA-65EA-1D16-44A4FDF8BEA6}"/>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0" y="1268412"/>
            <a:ext cx="12191980" cy="5589588"/>
          </a:xfrm>
          <a:prstGeom prst="rect">
            <a:avLst/>
          </a:prstGeom>
        </p:spPr>
      </p:pic>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a:solidFill>
            <a:srgbClr val="F2F2F2">
              <a:alpha val="81961"/>
            </a:srgbClr>
          </a:solidFill>
        </p:spPr>
        <p:txBody>
          <a:bodyPr/>
          <a:lstStyle/>
          <a:p>
            <a:r>
              <a:rPr lang="en-US" dirty="0"/>
              <a:t>QUESTIONS</a:t>
            </a:r>
          </a:p>
        </p:txBody>
      </p:sp>
    </p:spTree>
    <p:extLst>
      <p:ext uri="{BB962C8B-B14F-4D97-AF65-F5344CB8AC3E}">
        <p14:creationId xmlns:p14="http://schemas.microsoft.com/office/powerpoint/2010/main" val="2484354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2C4E0-D187-3F38-1A7D-5F70E7BFA536}"/>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F7698C7F-D58C-FDEF-33FF-0D242849CE5A}"/>
              </a:ext>
              <a:ext uri="{C183D7F6-B498-43B3-948B-1728B52AA6E4}">
                <adec:decorative xmlns:adec="http://schemas.microsoft.com/office/drawing/2017/decorative" val="1"/>
              </a:ext>
            </a:extLst>
          </p:cNvPr>
          <p:cNvPicPr>
            <a:picLocks noChangeAspect="1"/>
          </p:cNvPicPr>
          <p:nvPr/>
        </p:nvPicPr>
        <p:blipFill>
          <a:blip r:embed="rId2">
            <a:alphaModFix amt="7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1301622"/>
            <a:ext cx="12191999" cy="5556378"/>
          </a:xfrm>
          <a:prstGeom prst="rect">
            <a:avLst/>
          </a:prstGeom>
        </p:spPr>
      </p:pic>
      <p:sp>
        <p:nvSpPr>
          <p:cNvPr id="2" name="Title 1">
            <a:extLst>
              <a:ext uri="{FF2B5EF4-FFF2-40B4-BE49-F238E27FC236}">
                <a16:creationId xmlns:a16="http://schemas.microsoft.com/office/drawing/2014/main" id="{DFF84F27-9D33-500F-3EB6-655F6E5E6D37}"/>
              </a:ext>
            </a:extLst>
          </p:cNvPr>
          <p:cNvSpPr>
            <a:spLocks noGrp="1"/>
          </p:cNvSpPr>
          <p:nvPr>
            <p:ph type="ctrTitle"/>
          </p:nvPr>
        </p:nvSpPr>
        <p:spPr>
          <a:xfrm>
            <a:off x="-2" y="3626924"/>
            <a:ext cx="9144000" cy="1455651"/>
          </a:xfrm>
          <a:solidFill>
            <a:schemeClr val="bg1">
              <a:lumMod val="95000"/>
              <a:alpha val="73000"/>
            </a:schemeClr>
          </a:solidFill>
        </p:spPr>
        <p:txBody>
          <a:bodyPr/>
          <a:lstStyle/>
          <a:p>
            <a:pPr algn="l"/>
            <a:r>
              <a:rPr lang="en-US" dirty="0">
                <a:solidFill>
                  <a:schemeClr val="accent2"/>
                </a:solidFill>
              </a:rPr>
              <a:t> </a:t>
            </a:r>
            <a:r>
              <a:rPr lang="en-US" dirty="0">
                <a:solidFill>
                  <a:schemeClr val="accent1"/>
                </a:solidFill>
              </a:rPr>
              <a:t>RESOURCES</a:t>
            </a:r>
          </a:p>
        </p:txBody>
      </p:sp>
      <p:pic>
        <p:nvPicPr>
          <p:cNvPr id="6" name="Picture Placeholder 5" descr="Book open on a deck with a blackboard in the background">
            <a:extLst>
              <a:ext uri="{FF2B5EF4-FFF2-40B4-BE49-F238E27FC236}">
                <a16:creationId xmlns:a16="http://schemas.microsoft.com/office/drawing/2014/main" id="{B57F332E-43D9-3DC5-E595-4AEEB78D00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61" b="15661"/>
          <a:stretch>
            <a:fillRect/>
          </a:stretch>
        </p:blipFill>
        <p:spPr/>
      </p:pic>
    </p:spTree>
    <p:extLst>
      <p:ext uri="{BB962C8B-B14F-4D97-AF65-F5344CB8AC3E}">
        <p14:creationId xmlns:p14="http://schemas.microsoft.com/office/powerpoint/2010/main" val="3321607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7A39-03CA-6138-93F4-9C18BF5959E9}"/>
              </a:ext>
            </a:extLst>
          </p:cNvPr>
          <p:cNvSpPr>
            <a:spLocks noGrp="1"/>
          </p:cNvSpPr>
          <p:nvPr>
            <p:ph type="title"/>
          </p:nvPr>
        </p:nvSpPr>
        <p:spPr/>
        <p:txBody>
          <a:bodyPr>
            <a:normAutofit/>
          </a:bodyPr>
          <a:lstStyle/>
          <a:p>
            <a:r>
              <a:rPr lang="en-US" sz="4000" dirty="0"/>
              <a:t>BUSINESS RULES DETAILS - REINSTATED</a:t>
            </a:r>
          </a:p>
        </p:txBody>
      </p:sp>
      <p:pic>
        <p:nvPicPr>
          <p:cNvPr id="4" name="Picture 3" descr="screenshot of rules 42400-0001 and 42500-0001">
            <a:extLst>
              <a:ext uri="{FF2B5EF4-FFF2-40B4-BE49-F238E27FC236}">
                <a16:creationId xmlns:a16="http://schemas.microsoft.com/office/drawing/2014/main" id="{6706DA86-32FB-E8A1-DDD6-3A5919FC6F60}"/>
              </a:ext>
            </a:extLst>
          </p:cNvPr>
          <p:cNvPicPr>
            <a:picLocks noChangeAspect="1"/>
          </p:cNvPicPr>
          <p:nvPr/>
        </p:nvPicPr>
        <p:blipFill>
          <a:blip r:embed="rId2"/>
          <a:stretch>
            <a:fillRect/>
          </a:stretch>
        </p:blipFill>
        <p:spPr>
          <a:xfrm>
            <a:off x="329752" y="1452879"/>
            <a:ext cx="11663392" cy="2306322"/>
          </a:xfrm>
          <a:prstGeom prst="rect">
            <a:avLst/>
          </a:prstGeom>
        </p:spPr>
      </p:pic>
      <p:cxnSp>
        <p:nvCxnSpPr>
          <p:cNvPr id="6" name="Straight Connector 5" descr="Screenshot of rules 42400-0001 and 42500-0001">
            <a:extLst>
              <a:ext uri="{FF2B5EF4-FFF2-40B4-BE49-F238E27FC236}">
                <a16:creationId xmlns:a16="http://schemas.microsoft.com/office/drawing/2014/main" id="{F725E091-0DC9-281D-3840-5512AACD7F01}"/>
              </a:ext>
            </a:extLst>
          </p:cNvPr>
          <p:cNvCxnSpPr>
            <a:cxnSpLocks/>
          </p:cNvCxnSpPr>
          <p:nvPr/>
        </p:nvCxnSpPr>
        <p:spPr>
          <a:xfrm>
            <a:off x="10160" y="843620"/>
            <a:ext cx="10779760" cy="0"/>
          </a:xfrm>
          <a:prstGeom prst="line">
            <a:avLst/>
          </a:prstGeom>
          <a:ln w="76200">
            <a:solidFill>
              <a:srgbClr val="F160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705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B156-A317-770F-3816-E961D4923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C9FB5-3EAF-9F50-85BB-CED115509E95}"/>
              </a:ext>
            </a:extLst>
          </p:cNvPr>
          <p:cNvSpPr>
            <a:spLocks noGrp="1"/>
          </p:cNvSpPr>
          <p:nvPr>
            <p:ph type="title"/>
          </p:nvPr>
        </p:nvSpPr>
        <p:spPr/>
        <p:txBody>
          <a:bodyPr>
            <a:normAutofit/>
          </a:bodyPr>
          <a:lstStyle/>
          <a:p>
            <a:r>
              <a:rPr lang="en-US" sz="4000" dirty="0"/>
              <a:t>BUSINESS RULES DETAILS - UPDATED </a:t>
            </a:r>
          </a:p>
        </p:txBody>
      </p:sp>
      <p:cxnSp>
        <p:nvCxnSpPr>
          <p:cNvPr id="3" name="Straight Connector 2" descr="Screenshot of rules 42405-0002 and 42505-0002.">
            <a:extLst>
              <a:ext uri="{FF2B5EF4-FFF2-40B4-BE49-F238E27FC236}">
                <a16:creationId xmlns:a16="http://schemas.microsoft.com/office/drawing/2014/main" id="{A0A28BF2-C97C-BB19-573A-407DE96D3B8A}"/>
              </a:ext>
            </a:extLst>
          </p:cNvPr>
          <p:cNvCxnSpPr>
            <a:cxnSpLocks/>
          </p:cNvCxnSpPr>
          <p:nvPr/>
        </p:nvCxnSpPr>
        <p:spPr>
          <a:xfrm>
            <a:off x="10160" y="843620"/>
            <a:ext cx="10779760" cy="0"/>
          </a:xfrm>
          <a:prstGeom prst="line">
            <a:avLst/>
          </a:prstGeom>
          <a:ln w="76200">
            <a:solidFill>
              <a:srgbClr val="F16038"/>
            </a:solidFill>
          </a:ln>
        </p:spPr>
        <p:style>
          <a:lnRef idx="1">
            <a:schemeClr val="accent1"/>
          </a:lnRef>
          <a:fillRef idx="0">
            <a:schemeClr val="accent1"/>
          </a:fillRef>
          <a:effectRef idx="0">
            <a:schemeClr val="accent1"/>
          </a:effectRef>
          <a:fontRef idx="minor">
            <a:schemeClr val="tx1"/>
          </a:fontRef>
        </p:style>
      </p:cxnSp>
      <p:pic>
        <p:nvPicPr>
          <p:cNvPr id="5" name="Picture 4" descr="Screenshot of rules 42405-0002 and 42505-0002.">
            <a:extLst>
              <a:ext uri="{FF2B5EF4-FFF2-40B4-BE49-F238E27FC236}">
                <a16:creationId xmlns:a16="http://schemas.microsoft.com/office/drawing/2014/main" id="{A8261EB8-F6A9-590A-2FA5-1DD5DD904A60}"/>
              </a:ext>
            </a:extLst>
          </p:cNvPr>
          <p:cNvPicPr>
            <a:picLocks noChangeAspect="1"/>
          </p:cNvPicPr>
          <p:nvPr/>
        </p:nvPicPr>
        <p:blipFill>
          <a:blip r:embed="rId2"/>
          <a:stretch>
            <a:fillRect/>
          </a:stretch>
        </p:blipFill>
        <p:spPr>
          <a:xfrm>
            <a:off x="300416" y="1412241"/>
            <a:ext cx="11591168" cy="3423918"/>
          </a:xfrm>
          <a:prstGeom prst="rect">
            <a:avLst/>
          </a:prstGeom>
        </p:spPr>
      </p:pic>
    </p:spTree>
    <p:extLst>
      <p:ext uri="{BB962C8B-B14F-4D97-AF65-F5344CB8AC3E}">
        <p14:creationId xmlns:p14="http://schemas.microsoft.com/office/powerpoint/2010/main" val="3494691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A2BA0-DABB-01C4-CAF7-8EA399295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B56FD-BD03-D2BE-C725-4D3FF6C1BF10}"/>
              </a:ext>
            </a:extLst>
          </p:cNvPr>
          <p:cNvSpPr>
            <a:spLocks noGrp="1"/>
          </p:cNvSpPr>
          <p:nvPr>
            <p:ph type="title"/>
          </p:nvPr>
        </p:nvSpPr>
        <p:spPr/>
        <p:txBody>
          <a:bodyPr>
            <a:normAutofit/>
          </a:bodyPr>
          <a:lstStyle/>
          <a:p>
            <a:r>
              <a:rPr lang="en-US" sz="4000" dirty="0"/>
              <a:t>BUSINESS RULES DETAILS - NEW</a:t>
            </a:r>
          </a:p>
        </p:txBody>
      </p:sp>
      <p:cxnSp>
        <p:nvCxnSpPr>
          <p:cNvPr id="3" name="Straight Connector 2" descr="Screenshot of rule 42500-0065">
            <a:extLst>
              <a:ext uri="{FF2B5EF4-FFF2-40B4-BE49-F238E27FC236}">
                <a16:creationId xmlns:a16="http://schemas.microsoft.com/office/drawing/2014/main" id="{09A1DE71-D361-5D25-76E6-56F15D9FDDDB}"/>
              </a:ext>
            </a:extLst>
          </p:cNvPr>
          <p:cNvCxnSpPr>
            <a:cxnSpLocks/>
          </p:cNvCxnSpPr>
          <p:nvPr/>
        </p:nvCxnSpPr>
        <p:spPr>
          <a:xfrm>
            <a:off x="10160" y="843620"/>
            <a:ext cx="10779760" cy="0"/>
          </a:xfrm>
          <a:prstGeom prst="line">
            <a:avLst/>
          </a:prstGeom>
          <a:ln w="76200">
            <a:solidFill>
              <a:srgbClr val="F16038"/>
            </a:solidFill>
          </a:ln>
        </p:spPr>
        <p:style>
          <a:lnRef idx="1">
            <a:schemeClr val="accent1"/>
          </a:lnRef>
          <a:fillRef idx="0">
            <a:schemeClr val="accent1"/>
          </a:fillRef>
          <a:effectRef idx="0">
            <a:schemeClr val="accent1"/>
          </a:effectRef>
          <a:fontRef idx="minor">
            <a:schemeClr val="tx1"/>
          </a:fontRef>
        </p:style>
      </p:cxnSp>
      <p:pic>
        <p:nvPicPr>
          <p:cNvPr id="5" name="Picture 4" descr="screenshot of 42500-0065">
            <a:extLst>
              <a:ext uri="{FF2B5EF4-FFF2-40B4-BE49-F238E27FC236}">
                <a16:creationId xmlns:a16="http://schemas.microsoft.com/office/drawing/2014/main" id="{E022946D-A9AF-8AE9-D4BD-F482F19B0FF6}"/>
              </a:ext>
            </a:extLst>
          </p:cNvPr>
          <p:cNvPicPr>
            <a:picLocks noChangeAspect="1"/>
          </p:cNvPicPr>
          <p:nvPr/>
        </p:nvPicPr>
        <p:blipFill>
          <a:blip r:embed="rId2"/>
          <a:stretch>
            <a:fillRect/>
          </a:stretch>
        </p:blipFill>
        <p:spPr>
          <a:xfrm>
            <a:off x="101600" y="1869441"/>
            <a:ext cx="11999714" cy="1651233"/>
          </a:xfrm>
          <a:prstGeom prst="rect">
            <a:avLst/>
          </a:prstGeom>
        </p:spPr>
      </p:pic>
    </p:spTree>
    <p:extLst>
      <p:ext uri="{BB962C8B-B14F-4D97-AF65-F5344CB8AC3E}">
        <p14:creationId xmlns:p14="http://schemas.microsoft.com/office/powerpoint/2010/main" val="2182182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7AAB0-BDCF-0391-4971-5E7D5CAD3D7D}"/>
              </a:ext>
              <a:ext uri="{C183D7F6-B498-43B3-948B-1728B52AA6E4}">
                <adec:decorative xmlns:adec="http://schemas.microsoft.com/office/drawing/2017/decorative" val="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 y="1301622"/>
            <a:ext cx="12191999" cy="5556378"/>
          </a:xfrm>
          <a:prstGeom prst="rect">
            <a:avLst/>
          </a:prstGeom>
        </p:spPr>
      </p:pic>
      <p:sp>
        <p:nvSpPr>
          <p:cNvPr id="2" name="Title 1">
            <a:extLst>
              <a:ext uri="{FF2B5EF4-FFF2-40B4-BE49-F238E27FC236}">
                <a16:creationId xmlns:a16="http://schemas.microsoft.com/office/drawing/2014/main" id="{3DB18B68-4036-F067-6EC7-7A44BBBFA884}"/>
              </a:ext>
            </a:extLst>
          </p:cNvPr>
          <p:cNvSpPr>
            <a:spLocks noGrp="1"/>
          </p:cNvSpPr>
          <p:nvPr>
            <p:ph type="ctrTitle"/>
          </p:nvPr>
        </p:nvSpPr>
        <p:spPr>
          <a:xfrm>
            <a:off x="-2" y="3626924"/>
            <a:ext cx="9144000" cy="1455651"/>
          </a:xfrm>
          <a:solidFill>
            <a:schemeClr val="bg1">
              <a:lumMod val="95000"/>
              <a:alpha val="73000"/>
            </a:schemeClr>
          </a:solidFill>
        </p:spPr>
        <p:txBody>
          <a:bodyPr/>
          <a:lstStyle/>
          <a:p>
            <a:pPr algn="l"/>
            <a:r>
              <a:rPr lang="en-US" dirty="0">
                <a:solidFill>
                  <a:schemeClr val="accent2"/>
                </a:solidFill>
              </a:rPr>
              <a:t> </a:t>
            </a:r>
            <a:r>
              <a:rPr lang="en-US">
                <a:solidFill>
                  <a:schemeClr val="accent1"/>
                </a:solidFill>
              </a:rPr>
              <a:t>SUBMISSION</a:t>
            </a:r>
            <a:r>
              <a:rPr lang="en-US" dirty="0">
                <a:solidFill>
                  <a:schemeClr val="accent1"/>
                </a:solidFill>
              </a:rPr>
              <a:t> STATUS</a:t>
            </a:r>
          </a:p>
        </p:txBody>
      </p:sp>
      <p:pic>
        <p:nvPicPr>
          <p:cNvPr id="6" name="Picture Placeholder 5" descr="Book open on a deck with a blackboard in the background">
            <a:extLst>
              <a:ext uri="{FF2B5EF4-FFF2-40B4-BE49-F238E27FC236}">
                <a16:creationId xmlns:a16="http://schemas.microsoft.com/office/drawing/2014/main" id="{12ECCE1E-91F6-E947-09EE-0ACA710C346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61" b="15661"/>
          <a:stretch>
            <a:fillRect/>
          </a:stretch>
        </p:blipFill>
        <p:spPr/>
      </p:pic>
    </p:spTree>
    <p:extLst>
      <p:ext uri="{BB962C8B-B14F-4D97-AF65-F5344CB8AC3E}">
        <p14:creationId xmlns:p14="http://schemas.microsoft.com/office/powerpoint/2010/main" val="96764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32BE-D5E9-7C42-046D-C3C3203DDBB5}"/>
              </a:ext>
            </a:extLst>
          </p:cNvPr>
          <p:cNvSpPr>
            <a:spLocks noGrp="1"/>
          </p:cNvSpPr>
          <p:nvPr>
            <p:ph type="title"/>
          </p:nvPr>
        </p:nvSpPr>
        <p:spPr/>
        <p:txBody>
          <a:bodyPr>
            <a:noAutofit/>
          </a:bodyPr>
          <a:lstStyle/>
          <a:p>
            <a:r>
              <a:rPr lang="en-US" sz="4000" dirty="0"/>
              <a:t>PEIMS ATTENDANCE SUBMISSION STATUS</a:t>
            </a:r>
          </a:p>
        </p:txBody>
      </p:sp>
      <p:graphicFrame>
        <p:nvGraphicFramePr>
          <p:cNvPr id="6" name="Content Placeholder 5" descr="Smart art that defines the four completed instances and what remains.">
            <a:extLst>
              <a:ext uri="{FF2B5EF4-FFF2-40B4-BE49-F238E27FC236}">
                <a16:creationId xmlns:a16="http://schemas.microsoft.com/office/drawing/2014/main" id="{8B5AEC43-6E1B-F5F9-052D-8C7FF2B3C971}"/>
              </a:ext>
            </a:extLst>
          </p:cNvPr>
          <p:cNvGraphicFramePr>
            <a:graphicFrameLocks noGrp="1"/>
          </p:cNvGraphicFramePr>
          <p:nvPr>
            <p:ph idx="1"/>
            <p:extLst>
              <p:ext uri="{D42A27DB-BD31-4B8C-83A1-F6EECF244321}">
                <p14:modId xmlns:p14="http://schemas.microsoft.com/office/powerpoint/2010/main" val="793423017"/>
              </p:ext>
            </p:extLst>
          </p:nvPr>
        </p:nvGraphicFramePr>
        <p:xfrm>
          <a:off x="2347913" y="1495425"/>
          <a:ext cx="89884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77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B4BAA-8944-16F3-B602-50E9DB21BB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44A1607-E965-3CA9-5246-BE83A5246E70}"/>
              </a:ext>
              <a:ext uri="{C183D7F6-B498-43B3-948B-1728B52AA6E4}">
                <adec:decorative xmlns:adec="http://schemas.microsoft.com/office/drawing/2017/decorative" val="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3" y="1301622"/>
            <a:ext cx="12192003" cy="5556378"/>
          </a:xfrm>
          <a:prstGeom prst="rect">
            <a:avLst/>
          </a:prstGeom>
        </p:spPr>
      </p:pic>
      <p:sp>
        <p:nvSpPr>
          <p:cNvPr id="2" name="Title 1">
            <a:extLst>
              <a:ext uri="{FF2B5EF4-FFF2-40B4-BE49-F238E27FC236}">
                <a16:creationId xmlns:a16="http://schemas.microsoft.com/office/drawing/2014/main" id="{1E1C01DB-A281-0057-FABD-03B4D40F9D8A}"/>
              </a:ext>
            </a:extLst>
          </p:cNvPr>
          <p:cNvSpPr>
            <a:spLocks noGrp="1"/>
          </p:cNvSpPr>
          <p:nvPr>
            <p:ph type="ctrTitle"/>
          </p:nvPr>
        </p:nvSpPr>
        <p:spPr>
          <a:xfrm>
            <a:off x="-2" y="3626924"/>
            <a:ext cx="9144000" cy="1455651"/>
          </a:xfrm>
          <a:solidFill>
            <a:schemeClr val="bg1">
              <a:lumMod val="95000"/>
              <a:alpha val="73000"/>
            </a:schemeClr>
          </a:solidFill>
        </p:spPr>
        <p:txBody>
          <a:bodyPr/>
          <a:lstStyle/>
          <a:p>
            <a:pPr algn="l"/>
            <a:r>
              <a:rPr lang="en-US" dirty="0">
                <a:solidFill>
                  <a:schemeClr val="accent2"/>
                </a:solidFill>
              </a:rPr>
              <a:t> </a:t>
            </a:r>
            <a:r>
              <a:rPr lang="en-US" dirty="0">
                <a:solidFill>
                  <a:schemeClr val="accent1"/>
                </a:solidFill>
              </a:rPr>
              <a:t>LESSONS LEARNED</a:t>
            </a:r>
          </a:p>
        </p:txBody>
      </p:sp>
      <p:pic>
        <p:nvPicPr>
          <p:cNvPr id="6" name="Picture Placeholder 5" descr="Book open on a deck with a blackboard in the background">
            <a:extLst>
              <a:ext uri="{FF2B5EF4-FFF2-40B4-BE49-F238E27FC236}">
                <a16:creationId xmlns:a16="http://schemas.microsoft.com/office/drawing/2014/main" id="{7A0795A9-11E9-5347-BC6A-D52BA63D20A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61" b="15661"/>
          <a:stretch>
            <a:fillRect/>
          </a:stretch>
        </p:blipFill>
        <p:spPr/>
      </p:pic>
    </p:spTree>
    <p:extLst>
      <p:ext uri="{BB962C8B-B14F-4D97-AF65-F5344CB8AC3E}">
        <p14:creationId xmlns:p14="http://schemas.microsoft.com/office/powerpoint/2010/main" val="3070290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3106-743D-B163-5803-3936873400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7F4E111-9053-7D59-43FA-6BCBEC45B100}"/>
              </a:ext>
            </a:extLst>
          </p:cNvPr>
          <p:cNvSpPr>
            <a:spLocks noGrp="1"/>
          </p:cNvSpPr>
          <p:nvPr>
            <p:ph type="title"/>
          </p:nvPr>
        </p:nvSpPr>
        <p:spPr/>
        <p:txBody>
          <a:bodyPr>
            <a:noAutofit/>
          </a:bodyPr>
          <a:lstStyle/>
          <a:p>
            <a:r>
              <a:rPr lang="en-US" sz="4000" dirty="0"/>
              <a:t>LESSONS LEARNED</a:t>
            </a:r>
          </a:p>
        </p:txBody>
      </p:sp>
      <p:sp>
        <p:nvSpPr>
          <p:cNvPr id="2" name="Text Placeholder 1">
            <a:extLst>
              <a:ext uri="{FF2B5EF4-FFF2-40B4-BE49-F238E27FC236}">
                <a16:creationId xmlns:a16="http://schemas.microsoft.com/office/drawing/2014/main" id="{B629C8B3-CDBC-03B9-C590-9773ACE43312}"/>
              </a:ext>
            </a:extLst>
          </p:cNvPr>
          <p:cNvSpPr>
            <a:spLocks noGrp="1"/>
          </p:cNvSpPr>
          <p:nvPr>
            <p:ph type="body" sz="quarter" idx="14"/>
          </p:nvPr>
        </p:nvSpPr>
        <p:spPr/>
        <p:txBody>
          <a:bodyPr/>
          <a:lstStyle/>
          <a:p>
            <a:r>
              <a:rPr lang="en-US" dirty="0"/>
              <a:t>Active students can promote with only reported absences for a single reporting period. Fatal business rule 42400-0035 was removed to allow this scenario.</a:t>
            </a:r>
          </a:p>
        </p:txBody>
      </p:sp>
      <p:sp>
        <p:nvSpPr>
          <p:cNvPr id="3" name="Text Placeholder 2">
            <a:extLst>
              <a:ext uri="{FF2B5EF4-FFF2-40B4-BE49-F238E27FC236}">
                <a16:creationId xmlns:a16="http://schemas.microsoft.com/office/drawing/2014/main" id="{92067489-FE3A-69F0-1388-FD05FCAD5C54}"/>
              </a:ext>
            </a:extLst>
          </p:cNvPr>
          <p:cNvSpPr>
            <a:spLocks noGrp="1"/>
          </p:cNvSpPr>
          <p:nvPr>
            <p:ph type="body" sz="quarter" idx="15"/>
          </p:nvPr>
        </p:nvSpPr>
        <p:spPr/>
        <p:txBody>
          <a:bodyPr/>
          <a:lstStyle/>
          <a:p>
            <a:r>
              <a:rPr lang="en-US" dirty="0"/>
              <a:t>Students reclassified by LPAC from EB to non-EB occurs in the summer, and EB coding should reflect those changes/dates.</a:t>
            </a:r>
          </a:p>
        </p:txBody>
      </p:sp>
      <p:sp>
        <p:nvSpPr>
          <p:cNvPr id="4" name="Text Placeholder 3">
            <a:extLst>
              <a:ext uri="{FF2B5EF4-FFF2-40B4-BE49-F238E27FC236}">
                <a16:creationId xmlns:a16="http://schemas.microsoft.com/office/drawing/2014/main" id="{BA02C660-7D85-5EDF-083B-97808F1F9177}"/>
              </a:ext>
            </a:extLst>
          </p:cNvPr>
          <p:cNvSpPr>
            <a:spLocks noGrp="1"/>
          </p:cNvSpPr>
          <p:nvPr>
            <p:ph type="body" sz="quarter" idx="16"/>
          </p:nvPr>
        </p:nvSpPr>
        <p:spPr/>
        <p:txBody>
          <a:bodyPr/>
          <a:lstStyle/>
          <a:p>
            <a:r>
              <a:rPr lang="en-US" dirty="0"/>
              <a:t>For each Six Weeks instance, calendar dates and reporting period entity data for the entire school year must be promoted.</a:t>
            </a:r>
          </a:p>
        </p:txBody>
      </p:sp>
      <p:sp>
        <p:nvSpPr>
          <p:cNvPr id="5" name="Text Placeholder 4">
            <a:extLst>
              <a:ext uri="{FF2B5EF4-FFF2-40B4-BE49-F238E27FC236}">
                <a16:creationId xmlns:a16="http://schemas.microsoft.com/office/drawing/2014/main" id="{4090834A-F3CD-5EBE-4CF2-B4851EDEA967}"/>
              </a:ext>
            </a:extLst>
          </p:cNvPr>
          <p:cNvSpPr>
            <a:spLocks noGrp="1"/>
          </p:cNvSpPr>
          <p:nvPr>
            <p:ph type="body" sz="quarter" idx="17"/>
          </p:nvPr>
        </p:nvSpPr>
        <p:spPr/>
        <p:txBody>
          <a:bodyPr/>
          <a:lstStyle/>
          <a:p>
            <a:r>
              <a:rPr lang="en-US" dirty="0"/>
              <a:t>Special Warnings for longer than expected instructional day minutes (10200-0010).</a:t>
            </a:r>
          </a:p>
          <a:p>
            <a:pPr marL="457200" lvl="1" indent="-169863"/>
            <a:r>
              <a:rPr lang="en-US" dirty="0"/>
              <a:t>Common for 4-day week LEAs</a:t>
            </a:r>
          </a:p>
          <a:p>
            <a:pPr marL="457200" lvl="1" indent="-169863"/>
            <a:r>
              <a:rPr lang="en-US" dirty="0"/>
              <a:t>Common for an extended school day</a:t>
            </a:r>
          </a:p>
        </p:txBody>
      </p:sp>
      <p:sp>
        <p:nvSpPr>
          <p:cNvPr id="7" name="TextBox 6">
            <a:extLst>
              <a:ext uri="{FF2B5EF4-FFF2-40B4-BE49-F238E27FC236}">
                <a16:creationId xmlns:a16="http://schemas.microsoft.com/office/drawing/2014/main" id="{E6AD08E8-EB04-95E9-FD7F-436569B9FFB3}"/>
              </a:ext>
            </a:extLst>
          </p:cNvPr>
          <p:cNvSpPr txBox="1"/>
          <p:nvPr/>
        </p:nvSpPr>
        <p:spPr>
          <a:xfrm>
            <a:off x="2092960" y="6083300"/>
            <a:ext cx="10027919" cy="400110"/>
          </a:xfrm>
          <a:prstGeom prst="rect">
            <a:avLst/>
          </a:prstGeom>
          <a:noFill/>
        </p:spPr>
        <p:txBody>
          <a:bodyPr wrap="square" rtlCol="0">
            <a:spAutoFit/>
          </a:bodyPr>
          <a:lstStyle/>
          <a:p>
            <a:r>
              <a:rPr lang="en-US" sz="2000" dirty="0">
                <a:solidFill>
                  <a:srgbClr val="0D6CB9"/>
                </a:solidFill>
                <a:hlinkClick r:id="rId2">
                  <a:extLst>
                    <a:ext uri="{A12FA001-AC4F-418D-AE19-62706E023703}">
                      <ahyp:hlinkClr xmlns:ahyp="http://schemas.microsoft.com/office/drawing/2018/hyperlinkcolor" val="tx"/>
                    </a:ext>
                  </a:extLst>
                </a:hlinkClick>
              </a:rPr>
              <a:t>TAA September 18, 2025: House Bill 2 (HB 2) Implementation: Six-week Attendance Reporting</a:t>
            </a:r>
            <a:endParaRPr lang="en-US" sz="2000" dirty="0">
              <a:solidFill>
                <a:srgbClr val="0D6CB9"/>
              </a:solidFill>
            </a:endParaRPr>
          </a:p>
        </p:txBody>
      </p:sp>
    </p:spTree>
    <p:extLst>
      <p:ext uri="{BB962C8B-B14F-4D97-AF65-F5344CB8AC3E}">
        <p14:creationId xmlns:p14="http://schemas.microsoft.com/office/powerpoint/2010/main" val="2683578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5620BC-61FD-F0DC-4E6A-7246D2CE38C5}"/>
              </a:ext>
            </a:extLst>
          </p:cNvPr>
          <p:cNvSpPr>
            <a:spLocks noGrp="1"/>
          </p:cNvSpPr>
          <p:nvPr>
            <p:ph type="title"/>
          </p:nvPr>
        </p:nvSpPr>
        <p:spPr/>
        <p:txBody>
          <a:bodyPr>
            <a:noAutofit/>
          </a:bodyPr>
          <a:lstStyle/>
          <a:p>
            <a:r>
              <a:rPr lang="en-US" sz="4000" dirty="0"/>
              <a:t>WHEN THE CALENDAR CHANGES</a:t>
            </a:r>
          </a:p>
        </p:txBody>
      </p:sp>
      <p:sp>
        <p:nvSpPr>
          <p:cNvPr id="2" name="Content Placeholder 1">
            <a:extLst>
              <a:ext uri="{FF2B5EF4-FFF2-40B4-BE49-F238E27FC236}">
                <a16:creationId xmlns:a16="http://schemas.microsoft.com/office/drawing/2014/main" id="{F3146910-CC32-11FD-FACA-18087B620894}"/>
              </a:ext>
            </a:extLst>
          </p:cNvPr>
          <p:cNvSpPr>
            <a:spLocks noGrp="1"/>
          </p:cNvSpPr>
          <p:nvPr>
            <p:ph idx="1"/>
          </p:nvPr>
        </p:nvSpPr>
        <p:spPr>
          <a:xfrm>
            <a:off x="2103120" y="1137920"/>
            <a:ext cx="9753600" cy="5435600"/>
          </a:xfrm>
        </p:spPr>
        <p:txBody>
          <a:bodyPr/>
          <a:lstStyle/>
          <a:p>
            <a:pPr marL="0" indent="0" algn="just">
              <a:buNone/>
            </a:pPr>
            <a:r>
              <a:rPr lang="en-US" sz="2000" dirty="0"/>
              <a:t>When a campus closes unexpectedly or experiences a missed instructional day, the day must be </a:t>
            </a:r>
            <a:r>
              <a:rPr lang="en-US" sz="2000" b="1" dirty="0"/>
              <a:t>immediately converted to a non‑school day</a:t>
            </a:r>
            <a:r>
              <a:rPr lang="en-US" sz="2000" dirty="0"/>
              <a:t> in the student attendance accounting system. The LEA must </a:t>
            </a:r>
            <a:r>
              <a:rPr lang="en-US" sz="2000" b="1" dirty="0"/>
              <a:t>promptly update campus calendar(s)</a:t>
            </a:r>
            <a:r>
              <a:rPr lang="en-US" sz="2000" dirty="0"/>
              <a:t> to accurately reflect the missed school day.</a:t>
            </a:r>
          </a:p>
          <a:p>
            <a:pPr marL="0" indent="0" algn="just">
              <a:buNone/>
            </a:pPr>
            <a:r>
              <a:rPr lang="en-US" sz="2000" dirty="0"/>
              <a:t>If the LEA is seeking a TEA attendance waiver for the missed instructional day, the day should </a:t>
            </a:r>
            <a:r>
              <a:rPr lang="en-US" sz="2000" b="1" dirty="0"/>
              <a:t>remain identified as a non‑school day</a:t>
            </a:r>
            <a:r>
              <a:rPr lang="en-US" sz="2000" dirty="0"/>
              <a:t> while the waiver request is under consideration. The pursuit of a waiver does </a:t>
            </a:r>
            <a:r>
              <a:rPr lang="en-US" sz="2000" b="1" dirty="0"/>
              <a:t>not delay</a:t>
            </a:r>
            <a:r>
              <a:rPr lang="en-US" sz="2000" dirty="0"/>
              <a:t> the requirement to update calendars or attendance records to reflect the missed day.</a:t>
            </a:r>
          </a:p>
          <a:p>
            <a:pPr marL="0" indent="0" algn="just">
              <a:buNone/>
            </a:pPr>
            <a:r>
              <a:rPr lang="en-US" sz="2000" dirty="0"/>
              <a:t>Low-attendance days must remain identified as instructional days in the student attendance accounting system unless and until the LEA receives an approved attendance waiver from TEA. No calendar or attendance status changes may be made for a low-attendance day prior to waiver approval.</a:t>
            </a:r>
          </a:p>
          <a:p>
            <a:pPr marL="0" indent="0" algn="just">
              <a:buNone/>
            </a:pPr>
            <a:r>
              <a:rPr lang="en-US" sz="2000" dirty="0"/>
              <a:t>If the attendance waiver is </a:t>
            </a:r>
            <a:r>
              <a:rPr lang="en-US" sz="2000" b="1" dirty="0"/>
              <a:t>granted in time for the applicable six‑weeks PEIMS Attendance submission instance</a:t>
            </a:r>
            <a:r>
              <a:rPr lang="en-US" sz="2000" dirty="0"/>
              <a:t>, the LEA shall update its calendar to indicate a waiver day in that submission. If the waiver is granted </a:t>
            </a:r>
            <a:r>
              <a:rPr lang="en-US" sz="2000" b="1" dirty="0"/>
              <a:t>after six‑weeks reporting</a:t>
            </a:r>
            <a:r>
              <a:rPr lang="en-US" sz="2000" dirty="0"/>
              <a:t>, any ADA adjustments will be made during the </a:t>
            </a:r>
            <a:r>
              <a:rPr lang="en-US" sz="2000" b="1" dirty="0"/>
              <a:t>near‑final settle‑up process</a:t>
            </a:r>
            <a:r>
              <a:rPr lang="en-US" sz="2000" dirty="0"/>
              <a:t> using actual attendance data reported in the </a:t>
            </a:r>
            <a:r>
              <a:rPr lang="en-US" sz="2000" b="1" dirty="0"/>
              <a:t>PEIMS Summer Submission</a:t>
            </a:r>
            <a:r>
              <a:rPr lang="en-US" sz="2000" dirty="0"/>
              <a:t> and incorporated into the Summary of Finances. </a:t>
            </a:r>
          </a:p>
          <a:p>
            <a:pPr marL="0" indent="0" algn="just">
              <a:buNone/>
            </a:pPr>
            <a:r>
              <a:rPr lang="en-US" sz="2000" dirty="0"/>
              <a:t>For additional questions, contact </a:t>
            </a:r>
            <a:r>
              <a:rPr lang="en-US" sz="2000" b="1" dirty="0"/>
              <a:t>State Funding</a:t>
            </a:r>
            <a:r>
              <a:rPr lang="en-US" sz="2000" dirty="0"/>
              <a:t> at </a:t>
            </a:r>
            <a:r>
              <a:rPr lang="en-US" sz="2000" b="1" u="sng" dirty="0">
                <a:hlinkClick r:id="rId2"/>
              </a:rPr>
              <a:t>sfinance@tea.texas.gov</a:t>
            </a:r>
            <a:r>
              <a:rPr lang="en-US" sz="2000" dirty="0"/>
              <a:t>.</a:t>
            </a:r>
          </a:p>
          <a:p>
            <a:pPr marL="0" indent="0" algn="just">
              <a:buNone/>
            </a:pPr>
            <a:endParaRPr lang="en-US" sz="2000" dirty="0"/>
          </a:p>
        </p:txBody>
      </p:sp>
    </p:spTree>
    <p:extLst>
      <p:ext uri="{BB962C8B-B14F-4D97-AF65-F5344CB8AC3E}">
        <p14:creationId xmlns:p14="http://schemas.microsoft.com/office/powerpoint/2010/main" val="64082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6CD56-DD40-3D61-B974-552B30D8C4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37960A-1ED2-D6D2-062B-F882671529FA}"/>
              </a:ext>
              <a:ext uri="{C183D7F6-B498-43B3-948B-1728B52AA6E4}">
                <adec:decorative xmlns:adec="http://schemas.microsoft.com/office/drawing/2017/decorative" val="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 y="1306721"/>
            <a:ext cx="12191999" cy="5551279"/>
          </a:xfrm>
          <a:prstGeom prst="rect">
            <a:avLst/>
          </a:prstGeom>
        </p:spPr>
      </p:pic>
      <p:sp>
        <p:nvSpPr>
          <p:cNvPr id="2" name="Title 1">
            <a:extLst>
              <a:ext uri="{FF2B5EF4-FFF2-40B4-BE49-F238E27FC236}">
                <a16:creationId xmlns:a16="http://schemas.microsoft.com/office/drawing/2014/main" id="{006A6DF0-DBB1-8288-00FD-18AAD4A72CDC}"/>
              </a:ext>
            </a:extLst>
          </p:cNvPr>
          <p:cNvSpPr>
            <a:spLocks noGrp="1"/>
          </p:cNvSpPr>
          <p:nvPr>
            <p:ph type="ctrTitle"/>
          </p:nvPr>
        </p:nvSpPr>
        <p:spPr>
          <a:xfrm>
            <a:off x="-2" y="3626924"/>
            <a:ext cx="9144000" cy="1455651"/>
          </a:xfrm>
          <a:solidFill>
            <a:schemeClr val="bg1">
              <a:lumMod val="95000"/>
              <a:alpha val="73000"/>
            </a:schemeClr>
          </a:solidFill>
        </p:spPr>
        <p:txBody>
          <a:bodyPr/>
          <a:lstStyle/>
          <a:p>
            <a:pPr algn="l"/>
            <a:r>
              <a:rPr lang="en-US" dirty="0">
                <a:solidFill>
                  <a:schemeClr val="accent2"/>
                </a:solidFill>
              </a:rPr>
              <a:t> </a:t>
            </a:r>
            <a:r>
              <a:rPr lang="en-US" dirty="0">
                <a:solidFill>
                  <a:schemeClr val="accent1"/>
                </a:solidFill>
              </a:rPr>
              <a:t>REPORT ON REPORTS</a:t>
            </a:r>
          </a:p>
        </p:txBody>
      </p:sp>
      <p:pic>
        <p:nvPicPr>
          <p:cNvPr id="6" name="Picture Placeholder 5" descr="Book open on a deck with a blackboard in the background">
            <a:extLst>
              <a:ext uri="{FF2B5EF4-FFF2-40B4-BE49-F238E27FC236}">
                <a16:creationId xmlns:a16="http://schemas.microsoft.com/office/drawing/2014/main" id="{2AC74129-6BFF-8381-B4F1-4EB886D10E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61" b="15661"/>
          <a:stretch>
            <a:fillRect/>
          </a:stretch>
        </p:blipFill>
        <p:spPr/>
      </p:pic>
    </p:spTree>
    <p:extLst>
      <p:ext uri="{BB962C8B-B14F-4D97-AF65-F5344CB8AC3E}">
        <p14:creationId xmlns:p14="http://schemas.microsoft.com/office/powerpoint/2010/main" val="13344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9A7E9-C946-4A38-D64D-0E2AF5A9C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C1AD81-CDEE-632F-7463-69D654EEEC79}"/>
              </a:ext>
            </a:extLst>
          </p:cNvPr>
          <p:cNvSpPr>
            <a:spLocks noGrp="1"/>
          </p:cNvSpPr>
          <p:nvPr>
            <p:ph type="title"/>
          </p:nvPr>
        </p:nvSpPr>
        <p:spPr/>
        <p:txBody>
          <a:bodyPr>
            <a:normAutofit/>
          </a:bodyPr>
          <a:lstStyle/>
          <a:p>
            <a:r>
              <a:rPr lang="en-US" sz="4000" dirty="0"/>
              <a:t>REPORTS STATUS UPDATE</a:t>
            </a:r>
          </a:p>
        </p:txBody>
      </p:sp>
      <p:sp>
        <p:nvSpPr>
          <p:cNvPr id="5" name="Content Placeholder 1">
            <a:extLst>
              <a:ext uri="{FF2B5EF4-FFF2-40B4-BE49-F238E27FC236}">
                <a16:creationId xmlns:a16="http://schemas.microsoft.com/office/drawing/2014/main" id="{D789B89C-3D35-EA20-9A44-BC3342B05F2F}"/>
              </a:ext>
            </a:extLst>
          </p:cNvPr>
          <p:cNvSpPr>
            <a:spLocks noGrp="1"/>
          </p:cNvSpPr>
          <p:nvPr>
            <p:ph idx="1"/>
          </p:nvPr>
        </p:nvSpPr>
        <p:spPr>
          <a:xfrm>
            <a:off x="2347414" y="1127760"/>
            <a:ext cx="9661705" cy="5530545"/>
          </a:xfrm>
        </p:spPr>
        <p:txBody>
          <a:bodyPr/>
          <a:lstStyle/>
          <a:p>
            <a:pPr marL="0" indent="0">
              <a:buNone/>
            </a:pPr>
            <a:r>
              <a:rPr lang="en-US" sz="2400" dirty="0"/>
              <a:t>These reports were released since the training provided on January 5, 2026.</a:t>
            </a:r>
          </a:p>
        </p:txBody>
      </p:sp>
      <p:pic>
        <p:nvPicPr>
          <p:cNvPr id="4" name="Picture 3" descr="Screenshot of a report list update">
            <a:extLst>
              <a:ext uri="{FF2B5EF4-FFF2-40B4-BE49-F238E27FC236}">
                <a16:creationId xmlns:a16="http://schemas.microsoft.com/office/drawing/2014/main" id="{EABEA0FD-DD62-4ADC-9291-EAE86321BD1C}"/>
              </a:ext>
            </a:extLst>
          </p:cNvPr>
          <p:cNvPicPr>
            <a:picLocks noChangeAspect="1"/>
          </p:cNvPicPr>
          <p:nvPr/>
        </p:nvPicPr>
        <p:blipFill>
          <a:blip r:embed="rId2"/>
          <a:stretch>
            <a:fillRect/>
          </a:stretch>
        </p:blipFill>
        <p:spPr>
          <a:xfrm>
            <a:off x="2645230" y="1610383"/>
            <a:ext cx="8863696" cy="5094387"/>
          </a:xfrm>
          <a:prstGeom prst="rect">
            <a:avLst/>
          </a:prstGeom>
          <a:ln w="19050">
            <a:solidFill>
              <a:schemeClr val="accent4">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2091238"/>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5" ma:contentTypeDescription="Create a new document." ma:contentTypeScope="" ma:versionID="24f697d12d7a7b9418266d9cb0021ef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cea492410af7303da8af45c8f97ebcba"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purl.org/dc/terms/"/>
    <ds:schemaRef ds:uri="963efe96-9f3c-464d-8c8b-c76864a22ed0"/>
    <ds:schemaRef ds:uri="http://schemas.microsoft.com/office/2006/documentManagement/types"/>
    <ds:schemaRef ds:uri="533e3360-6378-4210-ada2-16ccdb17d2cd"/>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B65B3B9-54DC-449D-B9E0-887BC1999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5353</TotalTime>
  <Words>1279</Words>
  <Application>Microsoft Office PowerPoint</Application>
  <PresentationFormat>Widescreen</PresentationFormat>
  <Paragraphs>112</Paragraphs>
  <Slides>25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Courier New</vt:lpstr>
      <vt:lpstr>Wingdings</vt:lpstr>
      <vt:lpstr>2_Office Theme</vt:lpstr>
      <vt:lpstr>PEIMS ATTENDANCE SUBMISSION</vt:lpstr>
      <vt:lpstr>AGENDA </vt:lpstr>
      <vt:lpstr> SUBMISSION STATUS</vt:lpstr>
      <vt:lpstr>PEIMS ATTENDANCE SUBMISSION STATUS</vt:lpstr>
      <vt:lpstr> LESSONS LEARNED</vt:lpstr>
      <vt:lpstr>LESSONS LEARNED</vt:lpstr>
      <vt:lpstr>WHEN THE CALENDAR CHANGES</vt:lpstr>
      <vt:lpstr> REPORT ON REPORTS</vt:lpstr>
      <vt:lpstr>REPORTS STATUS UPDATE</vt:lpstr>
      <vt:lpstr> CHANGES NOW AND LATER</vt:lpstr>
      <vt:lpstr>OUTSTANDING IMPLEMENTATIONS 2025-2026</vt:lpstr>
      <vt:lpstr>CHANGES COMING IN 2026-2027</vt:lpstr>
      <vt:lpstr>CHANGES COMING IN 2026-2027 2</vt:lpstr>
      <vt:lpstr> TIMELINES</vt:lpstr>
      <vt:lpstr>TIMELINES FOR 2025-2026</vt:lpstr>
      <vt:lpstr> FREQUENTLY ASKED QUESTIONS</vt:lpstr>
      <vt:lpstr>FREQUENTLY ASKED QUESTIONS</vt:lpstr>
      <vt:lpstr>FREQUENTLY ASKED QUESTIONS 2 2</vt:lpstr>
      <vt:lpstr>FREQUENTLY ASKED QUESTIONS 32</vt:lpstr>
      <vt:lpstr>KNOWN ISSUES </vt:lpstr>
      <vt:lpstr>QUESTIONS</vt:lpstr>
      <vt:lpstr> RESOURCES</vt:lpstr>
      <vt:lpstr>BUSINESS RULES DETAILS - REINSTATED</vt:lpstr>
      <vt:lpstr>BUSINESS RULES DETAILS - UPDATED </vt:lpstr>
      <vt:lpstr>BUSINESS RULES DETAILS - NEW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Extended Year</dc:title>
  <dc:creator>Candice.DeSantis@tea.texas.gov</dc:creator>
  <cp:lastModifiedBy>Davis, Naomi</cp:lastModifiedBy>
  <cp:revision>15</cp:revision>
  <dcterms:created xsi:type="dcterms:W3CDTF">2020-11-05T16:39:19Z</dcterms:created>
  <dcterms:modified xsi:type="dcterms:W3CDTF">2026-03-23T21:25:18Z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