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56"/>
  </p:notesMasterIdLst>
  <p:sldIdLst>
    <p:sldId id="2145706919" r:id="rId5"/>
    <p:sldId id="2145707098" r:id="rId6"/>
    <p:sldId id="2145707062" r:id="rId7"/>
    <p:sldId id="2145707149" r:id="rId8"/>
    <p:sldId id="2145707147" r:id="rId9"/>
    <p:sldId id="2145707143" r:id="rId10"/>
    <p:sldId id="2145707099" r:id="rId11"/>
    <p:sldId id="2145707096" r:id="rId12"/>
    <p:sldId id="2145707100" r:id="rId13"/>
    <p:sldId id="2145707101" r:id="rId14"/>
    <p:sldId id="2145707140" r:id="rId15"/>
    <p:sldId id="2145707089" r:id="rId16"/>
    <p:sldId id="2145707090" r:id="rId17"/>
    <p:sldId id="2145707091" r:id="rId18"/>
    <p:sldId id="2145707121" r:id="rId19"/>
    <p:sldId id="2145707108" r:id="rId20"/>
    <p:sldId id="2145707065" r:id="rId21"/>
    <p:sldId id="2145707113" r:id="rId22"/>
    <p:sldId id="2145707125" r:id="rId23"/>
    <p:sldId id="2145707114" r:id="rId24"/>
    <p:sldId id="2145707115" r:id="rId25"/>
    <p:sldId id="2145707141" r:id="rId26"/>
    <p:sldId id="2145707060" r:id="rId27"/>
    <p:sldId id="2145707136" r:id="rId28"/>
    <p:sldId id="2145707135" r:id="rId29"/>
    <p:sldId id="2145707104" r:id="rId30"/>
    <p:sldId id="2145707030" r:id="rId31"/>
    <p:sldId id="2145707032" r:id="rId32"/>
    <p:sldId id="2145707064" r:id="rId33"/>
    <p:sldId id="2145707066" r:id="rId34"/>
    <p:sldId id="2145707033" r:id="rId35"/>
    <p:sldId id="2145707123" r:id="rId36"/>
    <p:sldId id="2145707035" r:id="rId37"/>
    <p:sldId id="2145707124" r:id="rId38"/>
    <p:sldId id="2145707036" r:id="rId39"/>
    <p:sldId id="2145707070" r:id="rId40"/>
    <p:sldId id="2145707142" r:id="rId41"/>
    <p:sldId id="2145707059" r:id="rId42"/>
    <p:sldId id="2145707043" r:id="rId43"/>
    <p:sldId id="2145707044" r:id="rId44"/>
    <p:sldId id="2145707127" r:id="rId45"/>
    <p:sldId id="2145707046" r:id="rId46"/>
    <p:sldId id="2145707105" r:id="rId47"/>
    <p:sldId id="2145707128" r:id="rId48"/>
    <p:sldId id="2145707130" r:id="rId49"/>
    <p:sldId id="2145707139" r:id="rId50"/>
    <p:sldId id="2145707134" r:id="rId51"/>
    <p:sldId id="2145707138" r:id="rId52"/>
    <p:sldId id="2145707137" r:id="rId53"/>
    <p:sldId id="2145707131" r:id="rId54"/>
    <p:sldId id="214570701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11347E1E-8906-BEDD-8A47-FB9718A54F28}" name="Stehouwer, Mark" initials="SM" userId="S::mark.stehouwer@tea.texas.gov::588e2f27-43b6-467b-b318-f8c62bd440d0" providerId="AD"/>
  <p188:author id="{C9518D25-69F9-9526-63B2-C15EB6E068CC}" name="Butler, David" initials="BD" userId="S::David.Butler@tea.texas.gov::e5831356-7759-43f3-884a-24eb754c7293" providerId="AD"/>
  <p188:author id="{DC4D774C-9497-7F7F-EF7B-A7BB31449806}" name="Muffoletto, Jamie" initials="MJ" userId="S::Jamie.Muffoletto@tea.texas.gov::daf1e3c6-8137-448a-b141-d23049d419b5" providerId="AD"/>
  <p188:author id="{AAD08154-2754-3DEA-C9FA-47276E2ED731}" name="Smith, Lynne" initials="SL" userId="S::lynne.smith@tea.texas.gov::d11b1ec5-3ae3-436f-b974-deaa92253d03" providerId="AD"/>
  <p188:author id="{94E8E657-BE84-5DCD-0B20-67E8B1793911}" name="Johnson, Scott" initials="JS" userId="S::Scott.Johnson@tea.texas.gov::bec97677-f0c6-4bfb-b610-83dc74061801"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D5068D9A-05FF-6536-3478-3816026B7F79}" name="Smith, Lynne" initials="LS" userId="S::Lynne.Smith@tea.texas.gov::d11b1ec5-3ae3-436f-b974-deaa92253d03" providerId="AD"/>
  <p188:author id="{367F61A5-EB99-152E-A406-CA2E32E75E6F}" name="Helms, Jeanine" initials="JH" userId="S::Jeanine.Helms@tea.texas.gov::89688bc7-19a8-4659-8277-c7b73639ff2c"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68A7FDDB-D42C-D11B-8278-CD082A84D84D}" name="Ollervidez, Leticia" initials="OL" userId="S::leticia.ollervidez@tea.texas.gov::12ccd2a1-d554-4cac-b492-4e314c2b5f8f" providerId="AD"/>
  <p188:author id="{654D06DD-B27E-90EE-3F72-3622EB25908E}" name="Ollervidez, Leticia" initials="LO" userId="S::Leticia.Ollervidez@tea.texas.gov::12ccd2a1-d554-4cac-b492-4e314c2b5f8f" providerId="AD"/>
  <p188:author id="{856D94DE-37B1-D641-7707-F050FA0D2B36}" name="Pruitt, Donna" initials="PD" userId="S::donna.pruitt@tea.texas.gov::f6622e25-b5bf-4a3b-9fc8-ceb0ab749e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riggs, Connor" initials="BC" lastIdx="2" clrIdx="6">
    <p:extLst>
      <p:ext uri="{19B8F6BF-5375-455C-9EA6-DF929625EA0E}">
        <p15:presenceInfo xmlns:p15="http://schemas.microsoft.com/office/powerpoint/2012/main" userId="S::connor.briggs@tea.texas.gov::885b7513-d3fa-4947-add1-efc2b24f04bd" providerId="AD"/>
      </p:ext>
    </p:extLst>
  </p:cmAuthor>
  <p:cmAuthor id="1" name="Johnson, Scott" initials="JS" lastIdx="19" clrIdx="0">
    <p:extLst>
      <p:ext uri="{19B8F6BF-5375-455C-9EA6-DF929625EA0E}">
        <p15:presenceInfo xmlns:p15="http://schemas.microsoft.com/office/powerpoint/2012/main" userId="S::Scott.Johnson@tea.texas.gov::bec97677-f0c6-4bfb-b610-83dc74061801" providerId="AD"/>
      </p:ext>
    </p:extLst>
  </p:cmAuthor>
  <p:cmAuthor id="8" name="Sharp, Stephanie" initials="SS" lastIdx="8" clrIdx="7">
    <p:extLst>
      <p:ext uri="{19B8F6BF-5375-455C-9EA6-DF929625EA0E}">
        <p15:presenceInfo xmlns:p15="http://schemas.microsoft.com/office/powerpoint/2012/main" userId="S::Stephanie.Sharp@tea.texas.gov::4b7f997e-11e2-446b-b7b6-32dc105769b7"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9" name="Hanson, Terri" initials="HT" lastIdx="2" clrIdx="8">
    <p:extLst>
      <p:ext uri="{19B8F6BF-5375-455C-9EA6-DF929625EA0E}">
        <p15:presenceInfo xmlns:p15="http://schemas.microsoft.com/office/powerpoint/2012/main" userId="S::Terri.Hanson@tea.texas.gov::a02fd813-d4f3-43fd-83dd-7393041517de" providerId="AD"/>
      </p:ext>
    </p:extLst>
  </p:cmAuthor>
  <p:cmAuthor id="3" name="Simons, Leanne" initials="SL" lastIdx="17"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5" clrIdx="3">
    <p:extLst>
      <p:ext uri="{19B8F6BF-5375-455C-9EA6-DF929625EA0E}">
        <p15:presenceInfo xmlns:p15="http://schemas.microsoft.com/office/powerpoint/2012/main" userId="S::Jamie.Muffoletto@tea.texas.gov::daf1e3c6-8137-448a-b141-d23049d419b5" providerId="AD"/>
      </p:ext>
    </p:extLst>
  </p:cmAuthor>
  <p:cmAuthor id="5" name="Connor Briggs" initials="CB" lastIdx="23" clrIdx="4">
    <p:extLst>
      <p:ext uri="{19B8F6BF-5375-455C-9EA6-DF929625EA0E}">
        <p15:presenceInfo xmlns:p15="http://schemas.microsoft.com/office/powerpoint/2012/main" userId="Connor Briggs" providerId="None"/>
      </p:ext>
    </p:extLst>
  </p:cmAuthor>
  <p:cmAuthor id="6" name="Polo, Beth" initials="PB" lastIdx="3" clrIdx="5">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F42"/>
    <a:srgbClr val="1482C5"/>
    <a:srgbClr val="F8F4E9"/>
    <a:srgbClr val="0D6CB9"/>
    <a:srgbClr val="69BFD1"/>
    <a:srgbClr val="8B200A"/>
    <a:srgbClr val="CAAC69"/>
    <a:srgbClr val="CDDBF7"/>
    <a:srgbClr val="FFFFFF"/>
    <a:srgbClr val="F48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90" y="15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128322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9B08E-42B8-127B-6949-3FDB44068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6727C-059E-5064-2E68-7496C0E8B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4F9BE1-3EEC-CE18-4658-FD559EF4A8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B0B7C4-2F3B-9590-7C2C-F1B4D9C37CDD}"/>
              </a:ext>
            </a:extLst>
          </p:cNvPr>
          <p:cNvSpPr>
            <a:spLocks noGrp="1"/>
          </p:cNvSpPr>
          <p:nvPr>
            <p:ph type="sldNum" sz="quarter" idx="5"/>
          </p:nvPr>
        </p:nvSpPr>
        <p:spPr/>
        <p:txBody>
          <a:bodyPr/>
          <a:lstStyle/>
          <a:p>
            <a:fld id="{9E4D9ABE-7AB9-4D3A-BEA5-45E799BD6C0E}" type="slidenum">
              <a:rPr lang="en-US" smtClean="0"/>
              <a:t>38</a:t>
            </a:fld>
            <a:endParaRPr lang="en-US"/>
          </a:p>
        </p:txBody>
      </p:sp>
    </p:spTree>
    <p:extLst>
      <p:ext uri="{BB962C8B-B14F-4D97-AF65-F5344CB8AC3E}">
        <p14:creationId xmlns:p14="http://schemas.microsoft.com/office/powerpoint/2010/main" val="361293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4C234-1D07-5346-7B53-1346E89FD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47B6A-5DBB-845A-E164-AEBA529AC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C79AC-9A3F-B677-53ED-336B1D9C8D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B6DFEF-18AE-3561-55D8-2DFA19C8D6CE}"/>
              </a:ext>
            </a:extLst>
          </p:cNvPr>
          <p:cNvSpPr>
            <a:spLocks noGrp="1"/>
          </p:cNvSpPr>
          <p:nvPr>
            <p:ph type="sldNum" sz="quarter" idx="5"/>
          </p:nvPr>
        </p:nvSpPr>
        <p:spPr/>
        <p:txBody>
          <a:bodyPr/>
          <a:lstStyle/>
          <a:p>
            <a:fld id="{9E4D9ABE-7AB9-4D3A-BEA5-45E799BD6C0E}" type="slidenum">
              <a:rPr lang="en-US" smtClean="0"/>
              <a:t>43</a:t>
            </a:fld>
            <a:endParaRPr lang="en-US"/>
          </a:p>
        </p:txBody>
      </p:sp>
    </p:spTree>
    <p:extLst>
      <p:ext uri="{BB962C8B-B14F-4D97-AF65-F5344CB8AC3E}">
        <p14:creationId xmlns:p14="http://schemas.microsoft.com/office/powerpoint/2010/main" val="1849886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51</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C352D-95A3-9B66-C288-D5A9C87CD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8ED2E3-FC15-D631-F557-276CBAB796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AC048-5D94-04BE-DB51-15BFA94E2B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7C2DE0-9175-60EF-290E-12523FE0EF68}"/>
              </a:ext>
            </a:extLst>
          </p:cNvPr>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415894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CA784-02D1-9FBF-0B28-4A3255102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81383-3766-7BA6-1D67-95AB343818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CC651-A0BD-6A6E-9A1C-8E9C38CF6B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0E33E7-FEB6-4F0A-8530-39A7927C7AD2}"/>
              </a:ext>
            </a:extLst>
          </p:cNvPr>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406040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D3372-E566-EAF3-88C5-DEE3A1F33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3EACF-1C76-B8B4-A87C-3F528110E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74696-A138-2F6A-C78A-BB39408EAD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CDE94F-B837-C094-8D38-AFC4455B00E0}"/>
              </a:ext>
            </a:extLst>
          </p:cNvPr>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361353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5306D-7F94-AA3F-B03D-E13E1309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50CC7-BAD2-E108-DCAB-60F602712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E7196-67DB-BA2B-8675-BB7BCC9838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F4674C-2336-96C8-3CDB-9FBB90D602B0}"/>
              </a:ext>
            </a:extLst>
          </p:cNvPr>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385377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F1DA6-3539-C0B4-C17F-E491EE3CC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834D7-50D2-CF48-F9FB-763FDFEA3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94F30-1567-920B-61EB-1044238CA1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7B9F3E-2578-CDE4-38B8-E24F36072C4B}"/>
              </a:ext>
            </a:extLst>
          </p:cNvPr>
          <p:cNvSpPr>
            <a:spLocks noGrp="1"/>
          </p:cNvSpPr>
          <p:nvPr>
            <p:ph type="sldNum" sz="quarter" idx="5"/>
          </p:nvPr>
        </p:nvSpPr>
        <p:spPr/>
        <p:txBody>
          <a:bodyPr/>
          <a:lstStyle/>
          <a:p>
            <a:fld id="{9E4D9ABE-7AB9-4D3A-BEA5-45E799BD6C0E}" type="slidenum">
              <a:rPr lang="en-US" smtClean="0"/>
              <a:t>17</a:t>
            </a:fld>
            <a:endParaRPr lang="en-US"/>
          </a:p>
        </p:txBody>
      </p:sp>
    </p:spTree>
    <p:extLst>
      <p:ext uri="{BB962C8B-B14F-4D97-AF65-F5344CB8AC3E}">
        <p14:creationId xmlns:p14="http://schemas.microsoft.com/office/powerpoint/2010/main" val="418736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B4462-1838-D8A0-117F-A18FB0D16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D49FE-9FD7-EB3B-D8A1-F5EDEB658A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3FBA1-D873-B59E-B89A-60D72FCD0B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17DA57-A906-5835-CA24-B007BAEC2F32}"/>
              </a:ext>
            </a:extLst>
          </p:cNvPr>
          <p:cNvSpPr>
            <a:spLocks noGrp="1"/>
          </p:cNvSpPr>
          <p:nvPr>
            <p:ph type="sldNum" sz="quarter" idx="5"/>
          </p:nvPr>
        </p:nvSpPr>
        <p:spPr/>
        <p:txBody>
          <a:bodyPr/>
          <a:lstStyle/>
          <a:p>
            <a:fld id="{9E4D9ABE-7AB9-4D3A-BEA5-45E799BD6C0E}" type="slidenum">
              <a:rPr lang="en-US" smtClean="0"/>
              <a:t>23</a:t>
            </a:fld>
            <a:endParaRPr lang="en-US"/>
          </a:p>
        </p:txBody>
      </p:sp>
    </p:spTree>
    <p:extLst>
      <p:ext uri="{BB962C8B-B14F-4D97-AF65-F5344CB8AC3E}">
        <p14:creationId xmlns:p14="http://schemas.microsoft.com/office/powerpoint/2010/main" val="242518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F8905-99CE-AFC1-CBE3-06350A7FF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75104-7DE9-D2C3-DBA3-74305D24F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246131-E94C-A5F4-5C3E-57BD9732D8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9A41B5-C61F-3D05-70C3-963EFC155A0D}"/>
              </a:ext>
            </a:extLst>
          </p:cNvPr>
          <p:cNvSpPr>
            <a:spLocks noGrp="1"/>
          </p:cNvSpPr>
          <p:nvPr>
            <p:ph type="sldNum" sz="quarter" idx="5"/>
          </p:nvPr>
        </p:nvSpPr>
        <p:spPr/>
        <p:txBody>
          <a:bodyPr/>
          <a:lstStyle/>
          <a:p>
            <a:fld id="{9E4D9ABE-7AB9-4D3A-BEA5-45E799BD6C0E}" type="slidenum">
              <a:rPr lang="en-US" smtClean="0"/>
              <a:t>26</a:t>
            </a:fld>
            <a:endParaRPr lang="en-US"/>
          </a:p>
        </p:txBody>
      </p:sp>
    </p:spTree>
    <p:extLst>
      <p:ext uri="{BB962C8B-B14F-4D97-AF65-F5344CB8AC3E}">
        <p14:creationId xmlns:p14="http://schemas.microsoft.com/office/powerpoint/2010/main" val="71475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41CD7-1C6C-3E95-87CB-597F69E41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A8350-20D9-0336-1B85-448DFB5D8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552B8-0E9B-76D4-2B07-899656C646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F4A732-0BC4-0AE8-C6DE-6338A8C6A5DF}"/>
              </a:ext>
            </a:extLst>
          </p:cNvPr>
          <p:cNvSpPr>
            <a:spLocks noGrp="1"/>
          </p:cNvSpPr>
          <p:nvPr>
            <p:ph type="sldNum" sz="quarter" idx="5"/>
          </p:nvPr>
        </p:nvSpPr>
        <p:spPr/>
        <p:txBody>
          <a:bodyPr/>
          <a:lstStyle/>
          <a:p>
            <a:fld id="{9E4D9ABE-7AB9-4D3A-BEA5-45E799BD6C0E}" type="slidenum">
              <a:rPr lang="en-US" smtClean="0"/>
              <a:t>30</a:t>
            </a:fld>
            <a:endParaRPr lang="en-US"/>
          </a:p>
        </p:txBody>
      </p:sp>
    </p:spTree>
    <p:extLst>
      <p:ext uri="{BB962C8B-B14F-4D97-AF65-F5344CB8AC3E}">
        <p14:creationId xmlns:p14="http://schemas.microsoft.com/office/powerpoint/2010/main" val="2830787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3/23/2026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3/23/2026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3/23/2026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Data Standards Changes</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&lt;NAME OF COMPONENT&gt;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herry branches with spring blossoms">
            <a:extLst>
              <a:ext uri="{FF2B5EF4-FFF2-40B4-BE49-F238E27FC236}">
                <a16:creationId xmlns:a16="http://schemas.microsoft.com/office/drawing/2014/main" id="{3FA3FEEE-6FB4-6546-6580-17D5B5795B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20" y="1268412"/>
            <a:ext cx="12191980" cy="5589588"/>
          </a:xfrm>
          <a:prstGeom prst="rect">
            <a:avLst/>
          </a:prstGeom>
          <a:noFill/>
        </p:spPr>
      </p:pic>
      <p:sp>
        <p:nvSpPr>
          <p:cNvPr id="2" name="Rectangle 1">
            <a:extLst>
              <a:ext uri="{FF2B5EF4-FFF2-40B4-BE49-F238E27FC236}">
                <a16:creationId xmlns:a16="http://schemas.microsoft.com/office/drawing/2014/main" id="{706BFEA3-6E1C-0575-2555-6A3A02598119}"/>
              </a:ext>
            </a:extLst>
          </p:cNvPr>
          <p:cNvSpPr/>
          <p:nvPr/>
        </p:nvSpPr>
        <p:spPr>
          <a:xfrm>
            <a:off x="0" y="2572107"/>
            <a:ext cx="12192000" cy="2168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4800" b="1">
                <a:solidFill>
                  <a:srgbClr val="1482C5"/>
                </a:solidFill>
                <a:latin typeface="Calibri"/>
                <a:ea typeface="Calibri"/>
                <a:cs typeface="Calibri"/>
                <a:sym typeface="+mj-lt"/>
              </a:rPr>
              <a:t>2026-2027 DATA STANDARDS CHANGES</a:t>
            </a:r>
            <a:br>
              <a:rPr lang="en-US" sz="4000">
                <a:latin typeface="Calibri"/>
                <a:ea typeface="Calibri"/>
                <a:cs typeface="Calibri"/>
              </a:rPr>
            </a:br>
            <a:r>
              <a:rPr lang="en-US" sz="2400" b="1">
                <a:solidFill>
                  <a:srgbClr val="1482C5"/>
                </a:solidFill>
                <a:latin typeface="Calibri"/>
                <a:ea typeface="Calibri"/>
                <a:cs typeface="Calibri"/>
              </a:rPr>
              <a:t>April 1, 2026</a:t>
            </a:r>
            <a:endParaRPr lang="en-US" sz="2000" b="1" i="0" u="none" strike="noStrike" kern="1200" cap="none" spc="0" normalizeH="0" baseline="0" noProof="0">
              <a:ln>
                <a:noFill/>
              </a:ln>
              <a:solidFill>
                <a:srgbClr val="1482C5"/>
              </a:solidFill>
              <a:effectLst/>
              <a:uLnTx/>
              <a:uFillTx/>
              <a:latin typeface="Calibri"/>
              <a:ea typeface="Calibri"/>
              <a:cs typeface="Calibri"/>
            </a:endParaRPr>
          </a:p>
        </p:txBody>
      </p:sp>
    </p:spTree>
    <p:extLst>
      <p:ext uri="{BB962C8B-B14F-4D97-AF65-F5344CB8AC3E}">
        <p14:creationId xmlns:p14="http://schemas.microsoft.com/office/powerpoint/2010/main" val="303648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2A3D-B07A-ADA2-DAA3-5C20592C98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72BAA5-B24F-5A18-676B-2598B6B947A6}"/>
              </a:ext>
            </a:extLst>
          </p:cNvPr>
          <p:cNvSpPr>
            <a:spLocks noGrp="1"/>
          </p:cNvSpPr>
          <p:nvPr>
            <p:ph type="title"/>
          </p:nvPr>
        </p:nvSpPr>
        <p:spPr>
          <a:xfrm>
            <a:off x="660563" y="144593"/>
            <a:ext cx="10599173" cy="751350"/>
          </a:xfrm>
        </p:spPr>
        <p:txBody>
          <a:bodyPr>
            <a:normAutofit/>
          </a:bodyPr>
          <a:lstStyle/>
          <a:p>
            <a:r>
              <a:rPr lang="en-US" b="1" err="1">
                <a:solidFill>
                  <a:srgbClr val="1482C5"/>
                </a:solidFill>
                <a:cs typeface="Calibri"/>
              </a:rPr>
              <a:t>AuxiliaryRoleId</a:t>
            </a:r>
            <a:r>
              <a:rPr lang="en-US">
                <a:solidFill>
                  <a:srgbClr val="1482C5"/>
                </a:solidFill>
                <a:cs typeface="Calibri"/>
              </a:rPr>
              <a:t> (C213)</a:t>
            </a:r>
            <a:endParaRPr lang="en-US" b="1">
              <a:solidFill>
                <a:srgbClr val="1482C5"/>
              </a:solidFill>
            </a:endParaRPr>
          </a:p>
        </p:txBody>
      </p:sp>
      <p:pic>
        <p:nvPicPr>
          <p:cNvPr id="6" name="Picture 5" descr="AuxiliaryRoldeID descriptor table screenshot from TWEDS">
            <a:extLst>
              <a:ext uri="{FF2B5EF4-FFF2-40B4-BE49-F238E27FC236}">
                <a16:creationId xmlns:a16="http://schemas.microsoft.com/office/drawing/2014/main" id="{40D78A42-092A-69DB-20A7-9EE51450BAE5}"/>
              </a:ext>
            </a:extLst>
          </p:cNvPr>
          <p:cNvPicPr>
            <a:picLocks noChangeAspect="1"/>
          </p:cNvPicPr>
          <p:nvPr/>
        </p:nvPicPr>
        <p:blipFill>
          <a:blip r:embed="rId2"/>
          <a:srcRect t="592"/>
          <a:stretch>
            <a:fillRect/>
          </a:stretch>
        </p:blipFill>
        <p:spPr>
          <a:xfrm>
            <a:off x="1647301" y="1035424"/>
            <a:ext cx="8897397" cy="4587532"/>
          </a:xfrm>
          <a:prstGeom prst="rect">
            <a:avLst/>
          </a:prstGeom>
        </p:spPr>
      </p:pic>
      <p:sp>
        <p:nvSpPr>
          <p:cNvPr id="2" name="Content Placeholder 3" descr="AuxiliaryRoleID descriptor table screenshot from TWEDS">
            <a:extLst>
              <a:ext uri="{FF2B5EF4-FFF2-40B4-BE49-F238E27FC236}">
                <a16:creationId xmlns:a16="http://schemas.microsoft.com/office/drawing/2014/main" id="{A8699B6C-F4FE-9A2E-CA39-CF05FF0EE4BA}"/>
              </a:ext>
            </a:extLst>
          </p:cNvPr>
          <p:cNvSpPr txBox="1">
            <a:spLocks/>
          </p:cNvSpPr>
          <p:nvPr/>
        </p:nvSpPr>
        <p:spPr>
          <a:xfrm>
            <a:off x="660563" y="520268"/>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F47F42"/>
              </a:buClr>
              <a:buNone/>
            </a:pPr>
            <a:endParaRPr lang="en-US">
              <a:solidFill>
                <a:srgbClr val="1482C5"/>
              </a:solidFill>
              <a:latin typeface="Aptos" panose="020B0004020202020204" pitchFamily="34" charset="0"/>
            </a:endParaRPr>
          </a:p>
          <a:p>
            <a:pPr marL="457200" lvl="1" indent="0">
              <a:buClr>
                <a:srgbClr val="F47F42"/>
              </a:buClr>
              <a:buNone/>
            </a:pPr>
            <a:endParaRPr lang="en-US">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461A9A46-0764-D062-9D5A-55176B9B9DAB}"/>
              </a:ext>
            </a:extLst>
          </p:cNvPr>
          <p:cNvSpPr>
            <a:spLocks noGrp="1"/>
          </p:cNvSpPr>
          <p:nvPr>
            <p:ph type="sldNum" sz="quarter" idx="4"/>
          </p:nvPr>
        </p:nvSpPr>
        <p:spPr/>
        <p:txBody>
          <a:bodyPr/>
          <a:lstStyle/>
          <a:p>
            <a:fld id="{69C126A4-BD19-47E2-8A0E-0DE1B9D8C925}" type="slidenum">
              <a:rPr lang="en-US" smtClean="0"/>
              <a:pPr/>
              <a:t>10</a:t>
            </a:fld>
            <a:endParaRPr lang="en-US"/>
          </a:p>
        </p:txBody>
      </p:sp>
    </p:spTree>
    <p:extLst>
      <p:ext uri="{BB962C8B-B14F-4D97-AF65-F5344CB8AC3E}">
        <p14:creationId xmlns:p14="http://schemas.microsoft.com/office/powerpoint/2010/main" val="3952999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B331B-D398-A9B3-91F0-81A774619C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FA24B3-0181-5CA3-6333-17202B63F3CD}"/>
              </a:ext>
            </a:extLst>
          </p:cNvPr>
          <p:cNvSpPr>
            <a:spLocks noGrp="1"/>
          </p:cNvSpPr>
          <p:nvPr>
            <p:ph type="title"/>
          </p:nvPr>
        </p:nvSpPr>
        <p:spPr>
          <a:xfrm>
            <a:off x="689342" y="112631"/>
            <a:ext cx="11121657" cy="751350"/>
          </a:xfrm>
        </p:spPr>
        <p:txBody>
          <a:bodyPr>
            <a:normAutofit/>
          </a:bodyPr>
          <a:lstStyle/>
          <a:p>
            <a:r>
              <a:rPr lang="en-US" b="1">
                <a:solidFill>
                  <a:srgbClr val="1482C5"/>
                </a:solidFill>
                <a:cs typeface="Calibri"/>
              </a:rPr>
              <a:t>Business Rule Changes</a:t>
            </a:r>
            <a:endParaRPr lang="en-US" b="1">
              <a:solidFill>
                <a:srgbClr val="1482C5"/>
              </a:solidFill>
              <a:ea typeface="Calibri"/>
              <a:cs typeface="Calibri"/>
            </a:endParaRPr>
          </a:p>
        </p:txBody>
      </p:sp>
      <p:sp>
        <p:nvSpPr>
          <p:cNvPr id="5" name="Content Placeholder 3">
            <a:extLst>
              <a:ext uri="{FF2B5EF4-FFF2-40B4-BE49-F238E27FC236}">
                <a16:creationId xmlns:a16="http://schemas.microsoft.com/office/drawing/2014/main" id="{B5893CC3-F7AD-3A00-7D8A-61B75880D5CA}"/>
              </a:ext>
            </a:extLst>
          </p:cNvPr>
          <p:cNvSpPr txBox="1">
            <a:spLocks/>
          </p:cNvSpPr>
          <p:nvPr/>
        </p:nvSpPr>
        <p:spPr>
          <a:xfrm>
            <a:off x="535170" y="1142839"/>
            <a:ext cx="11275829" cy="7513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endParaRPr lang="en-US">
              <a:solidFill>
                <a:srgbClr val="1482C5"/>
              </a:solidFill>
              <a:latin typeface="Aptos" panose="020B0004020202020204" pitchFamily="34" charset="0"/>
            </a:endParaRPr>
          </a:p>
          <a:p>
            <a:pPr marL="0" indent="0">
              <a:buClr>
                <a:srgbClr val="F47F42"/>
              </a:buClr>
              <a:buNone/>
            </a:pPr>
            <a:r>
              <a:rPr lang="en-US">
                <a:solidFill>
                  <a:srgbClr val="1482C5"/>
                </a:solidFill>
              </a:rPr>
              <a:t>The following rules will be </a:t>
            </a:r>
            <a:r>
              <a:rPr lang="en-US" b="1">
                <a:solidFill>
                  <a:srgbClr val="F47F42"/>
                </a:solidFill>
              </a:rPr>
              <a:t>revised</a:t>
            </a:r>
            <a:r>
              <a:rPr lang="en-US">
                <a:solidFill>
                  <a:srgbClr val="1482C5"/>
                </a:solidFill>
              </a:rPr>
              <a:t> in the </a:t>
            </a:r>
            <a:r>
              <a:rPr lang="en-US">
                <a:solidFill>
                  <a:srgbClr val="F47F42"/>
                </a:solidFill>
              </a:rPr>
              <a:t>PEIMS Fall Submission</a:t>
            </a:r>
            <a:r>
              <a:rPr lang="en-US">
                <a:solidFill>
                  <a:srgbClr val="1482C5"/>
                </a:solidFill>
              </a:rPr>
              <a:t>:</a:t>
            </a:r>
            <a:endParaRPr lang="en-US">
              <a:solidFill>
                <a:srgbClr val="0D6CB9"/>
              </a:solidFill>
            </a:endParaRPr>
          </a:p>
          <a:p>
            <a:pPr marL="0" indent="0">
              <a:buFont typeface="Wingdings" panose="05000000000000000000" pitchFamily="2" charset="2"/>
              <a:buNone/>
            </a:pPr>
            <a:endParaRPr lang="en-US">
              <a:solidFill>
                <a:srgbClr val="0D6CB9"/>
              </a:solidFill>
              <a:latin typeface="Aptos" panose="020B0004020202020204" pitchFamily="34" charset="0"/>
            </a:endParaRPr>
          </a:p>
        </p:txBody>
      </p:sp>
      <p:sp>
        <p:nvSpPr>
          <p:cNvPr id="12" name="Content Placeholder 3">
            <a:extLst>
              <a:ext uri="{FF2B5EF4-FFF2-40B4-BE49-F238E27FC236}">
                <a16:creationId xmlns:a16="http://schemas.microsoft.com/office/drawing/2014/main" id="{31747401-3528-818C-9882-3EC4B1EAB647}"/>
              </a:ext>
            </a:extLst>
          </p:cNvPr>
          <p:cNvSpPr txBox="1">
            <a:spLocks/>
          </p:cNvSpPr>
          <p:nvPr/>
        </p:nvSpPr>
        <p:spPr>
          <a:xfrm>
            <a:off x="927303" y="2676951"/>
            <a:ext cx="2814085" cy="22868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F47F42"/>
              </a:buClr>
            </a:pPr>
            <a:r>
              <a:rPr lang="en-US">
                <a:solidFill>
                  <a:srgbClr val="1482C5"/>
                </a:solidFill>
              </a:rPr>
              <a:t>30060-0050</a:t>
            </a:r>
            <a:endParaRPr lang="en-US"/>
          </a:p>
          <a:p>
            <a:pPr>
              <a:lnSpc>
                <a:spcPct val="100000"/>
              </a:lnSpc>
              <a:spcBef>
                <a:spcPts val="0"/>
              </a:spcBef>
              <a:buClr>
                <a:srgbClr val="F47F42"/>
              </a:buClr>
            </a:pPr>
            <a:r>
              <a:rPr lang="en-US">
                <a:solidFill>
                  <a:srgbClr val="1482C5"/>
                </a:solidFill>
              </a:rPr>
              <a:t>30060-0051</a:t>
            </a:r>
            <a:endParaRPr lang="en-US"/>
          </a:p>
          <a:p>
            <a:pPr>
              <a:lnSpc>
                <a:spcPct val="100000"/>
              </a:lnSpc>
              <a:spcBef>
                <a:spcPts val="0"/>
              </a:spcBef>
              <a:buClr>
                <a:srgbClr val="F47F42"/>
              </a:buClr>
            </a:pPr>
            <a:r>
              <a:rPr lang="en-US">
                <a:solidFill>
                  <a:srgbClr val="1482C5"/>
                </a:solidFill>
              </a:rPr>
              <a:t>30060-0058</a:t>
            </a:r>
          </a:p>
          <a:p>
            <a:pPr>
              <a:lnSpc>
                <a:spcPct val="100000"/>
              </a:lnSpc>
              <a:spcBef>
                <a:spcPts val="0"/>
              </a:spcBef>
              <a:buClr>
                <a:srgbClr val="F47F42"/>
              </a:buClr>
            </a:pPr>
            <a:r>
              <a:rPr lang="en-US">
                <a:solidFill>
                  <a:srgbClr val="1482C5"/>
                </a:solidFill>
              </a:rPr>
              <a:t>30090-0031</a:t>
            </a:r>
            <a:endParaRPr lang="en-US"/>
          </a:p>
          <a:p>
            <a:pPr>
              <a:lnSpc>
                <a:spcPct val="100000"/>
              </a:lnSpc>
              <a:spcBef>
                <a:spcPts val="0"/>
              </a:spcBef>
              <a:buClr>
                <a:srgbClr val="F47F42"/>
              </a:buClr>
            </a:pPr>
            <a:r>
              <a:rPr lang="en-US">
                <a:solidFill>
                  <a:srgbClr val="1482C5"/>
                </a:solidFill>
              </a:rPr>
              <a:t>30090-0071</a:t>
            </a:r>
            <a:endParaRPr lang="en-US">
              <a:solidFill>
                <a:srgbClr val="FFFFFF"/>
              </a:solidFill>
            </a:endParaRPr>
          </a:p>
          <a:p>
            <a:pPr>
              <a:lnSpc>
                <a:spcPct val="100000"/>
              </a:lnSpc>
              <a:spcBef>
                <a:spcPts val="0"/>
              </a:spcBef>
              <a:buClr>
                <a:srgbClr val="F47F42"/>
              </a:buClr>
            </a:pPr>
            <a:r>
              <a:rPr lang="en-US">
                <a:solidFill>
                  <a:srgbClr val="1482C5"/>
                </a:solidFill>
                <a:ea typeface="Calibri"/>
                <a:cs typeface="Calibri"/>
              </a:rPr>
              <a:t>30090-0080</a:t>
            </a:r>
          </a:p>
        </p:txBody>
      </p:sp>
      <p:sp>
        <p:nvSpPr>
          <p:cNvPr id="4" name="Slide Number Placeholder 3">
            <a:extLst>
              <a:ext uri="{FF2B5EF4-FFF2-40B4-BE49-F238E27FC236}">
                <a16:creationId xmlns:a16="http://schemas.microsoft.com/office/drawing/2014/main" id="{17D065A9-1B0A-6FF2-58B8-C11C488BA653}"/>
              </a:ext>
            </a:extLst>
          </p:cNvPr>
          <p:cNvSpPr>
            <a:spLocks noGrp="1"/>
          </p:cNvSpPr>
          <p:nvPr>
            <p:ph type="sldNum" sz="quarter" idx="4"/>
          </p:nvPr>
        </p:nvSpPr>
        <p:spPr/>
        <p:txBody>
          <a:bodyPr/>
          <a:lstStyle/>
          <a:p>
            <a:fld id="{69C126A4-BD19-47E2-8A0E-0DE1B9D8C925}" type="slidenum">
              <a:rPr lang="en-US" smtClean="0"/>
              <a:pPr/>
              <a:t>11</a:t>
            </a:fld>
            <a:endParaRPr lang="en-US"/>
          </a:p>
        </p:txBody>
      </p:sp>
    </p:spTree>
    <p:extLst>
      <p:ext uri="{BB962C8B-B14F-4D97-AF65-F5344CB8AC3E}">
        <p14:creationId xmlns:p14="http://schemas.microsoft.com/office/powerpoint/2010/main" val="2957934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C14F0-033B-93C1-D41B-96B4B43760D4}"/>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A45E8C98-4295-A79C-27EB-01157AEE1E04}"/>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Accelerated Instruction Changes</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A0807C13-FC2E-4767-670F-36BB4CDF12EA}"/>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FCED6408-4115-451E-7B4E-B0D0F8BEBEFE}"/>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045A7B14-E9EB-A43C-9A97-0ED0013F95E7}"/>
              </a:ext>
            </a:extLst>
          </p:cNvPr>
          <p:cNvSpPr txBox="1"/>
          <p:nvPr/>
        </p:nvSpPr>
        <p:spPr>
          <a:xfrm>
            <a:off x="1221037" y="2425904"/>
            <a:ext cx="9452344" cy="2862322"/>
          </a:xfrm>
          <a:prstGeom prst="rect">
            <a:avLst/>
          </a:prstGeom>
          <a:noFill/>
        </p:spPr>
        <p:txBody>
          <a:bodyPr wrap="square" lIns="91440" tIns="45720" rIns="91440" bIns="45720" rtlCol="0" anchor="t">
            <a:spAutoFit/>
          </a:bodyPr>
          <a:lstStyle/>
          <a:p>
            <a:pPr algn="ctr"/>
            <a:r>
              <a:rPr lang="en-US" sz="6000" b="1">
                <a:solidFill>
                  <a:srgbClr val="F8F4E9"/>
                </a:solidFill>
                <a:latin typeface="Calibri"/>
                <a:ea typeface="Calibri"/>
                <a:cs typeface="Calibri"/>
              </a:rPr>
              <a:t>Sunset of New Tech Student Characteristic</a:t>
            </a:r>
          </a:p>
          <a:p>
            <a:pPr algn="ctr"/>
            <a:endParaRPr lang="en-US" sz="6000" b="1">
              <a:solidFill>
                <a:srgbClr val="F8F4E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24BB7C8E-FC70-36F5-5135-959E0CFEB883}"/>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12</a:t>
            </a:fld>
            <a:endParaRPr lang="en-US"/>
          </a:p>
        </p:txBody>
      </p:sp>
    </p:spTree>
    <p:extLst>
      <p:ext uri="{BB962C8B-B14F-4D97-AF65-F5344CB8AC3E}">
        <p14:creationId xmlns:p14="http://schemas.microsoft.com/office/powerpoint/2010/main" val="3380995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93D92-2712-0F7A-3BD6-2056879C1C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DE6D56-D4DC-6F2B-4A9E-2CBE01D3D29D}"/>
              </a:ext>
            </a:extLst>
          </p:cNvPr>
          <p:cNvSpPr>
            <a:spLocks noGrp="1"/>
          </p:cNvSpPr>
          <p:nvPr>
            <p:ph type="title"/>
          </p:nvPr>
        </p:nvSpPr>
        <p:spPr>
          <a:xfrm>
            <a:off x="535171" y="241953"/>
            <a:ext cx="11121657" cy="619210"/>
          </a:xfrm>
        </p:spPr>
        <p:txBody>
          <a:bodyPr>
            <a:normAutofit/>
          </a:bodyPr>
          <a:lstStyle/>
          <a:p>
            <a:r>
              <a:rPr lang="en-US" b="1">
                <a:solidFill>
                  <a:srgbClr val="1482C5"/>
                </a:solidFill>
                <a:latin typeface="Calibri"/>
                <a:ea typeface="Calibri"/>
                <a:cs typeface="Calibri"/>
              </a:rPr>
              <a:t> Background </a:t>
            </a:r>
          </a:p>
        </p:txBody>
      </p:sp>
      <p:sp>
        <p:nvSpPr>
          <p:cNvPr id="2" name="Content Placeholder 3">
            <a:extLst>
              <a:ext uri="{FF2B5EF4-FFF2-40B4-BE49-F238E27FC236}">
                <a16:creationId xmlns:a16="http://schemas.microsoft.com/office/drawing/2014/main" id="{4971B4C4-0F30-8FEF-4018-09D9F60FC3B4}"/>
              </a:ext>
            </a:extLst>
          </p:cNvPr>
          <p:cNvSpPr txBox="1">
            <a:spLocks/>
          </p:cNvSpPr>
          <p:nvPr/>
        </p:nvSpPr>
        <p:spPr>
          <a:xfrm>
            <a:off x="535171" y="1745512"/>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a:solidFill>
                  <a:srgbClr val="1482C5"/>
                </a:solidFill>
                <a:latin typeface="Calibri"/>
                <a:ea typeface="Calibri"/>
                <a:cs typeface="Calibri"/>
              </a:rPr>
              <a:t>House Bill 2 removed the additional $150 per‑student funding for </a:t>
            </a:r>
            <a:r>
              <a:rPr lang="en-US">
                <a:solidFill>
                  <a:srgbClr val="F47F42"/>
                </a:solidFill>
                <a:latin typeface="Calibri"/>
                <a:ea typeface="Calibri"/>
                <a:cs typeface="Calibri"/>
              </a:rPr>
              <a:t>New Tech Network</a:t>
            </a:r>
            <a:r>
              <a:rPr lang="en-US">
                <a:solidFill>
                  <a:srgbClr val="1482C5"/>
                </a:solidFill>
                <a:latin typeface="Calibri"/>
                <a:ea typeface="Calibri"/>
                <a:cs typeface="Calibri"/>
              </a:rPr>
              <a:t> campuses by amending Section 48.106(a‑1) of the Education Code. </a:t>
            </a:r>
          </a:p>
          <a:p>
            <a:pPr>
              <a:buClr>
                <a:srgbClr val="F47F42"/>
              </a:buClr>
            </a:pPr>
            <a:r>
              <a:rPr lang="en-US">
                <a:solidFill>
                  <a:srgbClr val="1482C5"/>
                </a:solidFill>
                <a:latin typeface="Calibri"/>
                <a:ea typeface="Calibri"/>
                <a:cs typeface="Calibri"/>
              </a:rPr>
              <a:t>The College, Career, and Military Preparation Division </a:t>
            </a:r>
            <a:r>
              <a:rPr lang="en-US">
                <a:solidFill>
                  <a:srgbClr val="F47F42"/>
                </a:solidFill>
                <a:latin typeface="Calibri"/>
                <a:ea typeface="Calibri"/>
                <a:cs typeface="Calibri"/>
              </a:rPr>
              <a:t>sunset descriptor 8 – New Tech, </a:t>
            </a:r>
            <a:r>
              <a:rPr lang="en-US">
                <a:solidFill>
                  <a:srgbClr val="1482C5"/>
                </a:solidFill>
                <a:latin typeface="Calibri"/>
                <a:ea typeface="Calibri"/>
                <a:cs typeface="Calibri"/>
              </a:rPr>
              <a:t>in the </a:t>
            </a:r>
            <a:r>
              <a:rPr lang="en-US" err="1">
                <a:solidFill>
                  <a:srgbClr val="F47F42"/>
                </a:solidFill>
                <a:latin typeface="Calibri"/>
                <a:ea typeface="Calibri"/>
                <a:cs typeface="Calibri"/>
              </a:rPr>
              <a:t>StudentCharacteristic</a:t>
            </a:r>
            <a:r>
              <a:rPr lang="en-US">
                <a:solidFill>
                  <a:srgbClr val="F47F42"/>
                </a:solidFill>
                <a:latin typeface="Calibri"/>
                <a:ea typeface="Calibri"/>
                <a:cs typeface="Calibri"/>
              </a:rPr>
              <a:t> (C344) </a:t>
            </a:r>
            <a:r>
              <a:rPr lang="en-US">
                <a:solidFill>
                  <a:srgbClr val="1482C5"/>
                </a:solidFill>
                <a:latin typeface="Calibri"/>
                <a:ea typeface="Calibri"/>
                <a:cs typeface="Calibri"/>
              </a:rPr>
              <a:t>descriptor table used in the </a:t>
            </a:r>
            <a:r>
              <a:rPr lang="en-US">
                <a:solidFill>
                  <a:srgbClr val="F47F42"/>
                </a:solidFill>
                <a:latin typeface="Calibri"/>
                <a:ea typeface="Calibri"/>
                <a:cs typeface="Calibri"/>
              </a:rPr>
              <a:t>PEIMS Fall, Summer,</a:t>
            </a:r>
            <a:r>
              <a:rPr lang="en-US">
                <a:solidFill>
                  <a:srgbClr val="1482C5"/>
                </a:solidFill>
                <a:latin typeface="Calibri"/>
                <a:ea typeface="Calibri"/>
                <a:cs typeface="Calibri"/>
              </a:rPr>
              <a:t> and </a:t>
            </a:r>
            <a:r>
              <a:rPr lang="en-US">
                <a:solidFill>
                  <a:srgbClr val="F47F42"/>
                </a:solidFill>
                <a:latin typeface="Calibri"/>
                <a:ea typeface="Calibri"/>
                <a:cs typeface="Calibri"/>
              </a:rPr>
              <a:t>Extended Year Submissions </a:t>
            </a:r>
            <a:r>
              <a:rPr lang="en-US">
                <a:solidFill>
                  <a:srgbClr val="1482C5"/>
                </a:solidFill>
                <a:latin typeface="Calibri"/>
                <a:ea typeface="Calibri"/>
                <a:cs typeface="Calibri"/>
              </a:rPr>
              <a:t>for </a:t>
            </a:r>
            <a:r>
              <a:rPr lang="en-US" dirty="0">
                <a:solidFill>
                  <a:srgbClr val="1482C5"/>
                </a:solidFill>
                <a:latin typeface="Calibri"/>
                <a:ea typeface="Calibri"/>
                <a:cs typeface="Calibri"/>
              </a:rPr>
              <a:t>2026–2027</a:t>
            </a:r>
            <a:r>
              <a:rPr lang="en-US">
                <a:solidFill>
                  <a:srgbClr val="1482C5"/>
                </a:solidFill>
                <a:latin typeface="Calibri"/>
                <a:ea typeface="Calibri"/>
                <a:cs typeface="Calibri"/>
              </a:rPr>
              <a:t>, as it was used solely to determine eligibility for the now‑eliminated allotment.</a:t>
            </a:r>
          </a:p>
        </p:txBody>
      </p:sp>
      <p:sp>
        <p:nvSpPr>
          <p:cNvPr id="4" name="Slide Number Placeholder 3">
            <a:extLst>
              <a:ext uri="{FF2B5EF4-FFF2-40B4-BE49-F238E27FC236}">
                <a16:creationId xmlns:a16="http://schemas.microsoft.com/office/drawing/2014/main" id="{ED84AF65-FC38-3D55-EB90-1F49CA56BE9C}"/>
              </a:ext>
            </a:extLst>
          </p:cNvPr>
          <p:cNvSpPr>
            <a:spLocks noGrp="1"/>
          </p:cNvSpPr>
          <p:nvPr>
            <p:ph type="sldNum" sz="quarter" idx="4"/>
          </p:nvPr>
        </p:nvSpPr>
        <p:spPr/>
        <p:txBody>
          <a:bodyPr/>
          <a:lstStyle/>
          <a:p>
            <a:fld id="{69C126A4-BD19-47E2-8A0E-0DE1B9D8C925}" type="slidenum">
              <a:rPr lang="en-US" smtClean="0"/>
              <a:pPr/>
              <a:t>13</a:t>
            </a:fld>
            <a:endParaRPr lang="en-US"/>
          </a:p>
        </p:txBody>
      </p:sp>
    </p:spTree>
    <p:extLst>
      <p:ext uri="{BB962C8B-B14F-4D97-AF65-F5344CB8AC3E}">
        <p14:creationId xmlns:p14="http://schemas.microsoft.com/office/powerpoint/2010/main" val="53630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7DC4C-FF0A-0419-972A-69FBC7FAC7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F5DA0B-B86B-3608-FDDD-789DA40B22BB}"/>
              </a:ext>
            </a:extLst>
          </p:cNvPr>
          <p:cNvSpPr>
            <a:spLocks noGrp="1"/>
          </p:cNvSpPr>
          <p:nvPr>
            <p:ph type="title"/>
          </p:nvPr>
        </p:nvSpPr>
        <p:spPr>
          <a:xfrm>
            <a:off x="535170" y="259741"/>
            <a:ext cx="11121657" cy="627606"/>
          </a:xfrm>
        </p:spPr>
        <p:txBody>
          <a:bodyPr anchor="ctr">
            <a:normAutofit/>
          </a:bodyPr>
          <a:lstStyle/>
          <a:p>
            <a:r>
              <a:rPr lang="en-US" b="1"/>
              <a:t> </a:t>
            </a:r>
            <a:r>
              <a:rPr lang="en-US" b="1" err="1"/>
              <a:t>StudentCharacteristic</a:t>
            </a:r>
            <a:r>
              <a:rPr lang="en-US"/>
              <a:t> (C344)</a:t>
            </a:r>
            <a:endParaRPr lang="en-US" b="1">
              <a:ea typeface="Calibri"/>
              <a:cs typeface="Calibri"/>
            </a:endParaRPr>
          </a:p>
        </p:txBody>
      </p:sp>
      <p:pic>
        <p:nvPicPr>
          <p:cNvPr id="6" name="Picture 5" descr="StudentCharacteristic descriptor table screenshot from TWEDS showing removal of 06 New Tech descriptor">
            <a:extLst>
              <a:ext uri="{FF2B5EF4-FFF2-40B4-BE49-F238E27FC236}">
                <a16:creationId xmlns:a16="http://schemas.microsoft.com/office/drawing/2014/main" id="{596F5AF5-6A54-1650-80B1-E00F0282E1AB}"/>
              </a:ext>
            </a:extLst>
          </p:cNvPr>
          <p:cNvPicPr>
            <a:picLocks noChangeAspect="1"/>
          </p:cNvPicPr>
          <p:nvPr/>
        </p:nvPicPr>
        <p:blipFill>
          <a:blip r:embed="rId2"/>
          <a:srcRect b="45352"/>
          <a:stretch>
            <a:fillRect/>
          </a:stretch>
        </p:blipFill>
        <p:spPr>
          <a:xfrm>
            <a:off x="256481" y="904771"/>
            <a:ext cx="7981190" cy="2998333"/>
          </a:xfrm>
          <a:prstGeom prst="rect">
            <a:avLst/>
          </a:prstGeom>
        </p:spPr>
      </p:pic>
      <p:sp>
        <p:nvSpPr>
          <p:cNvPr id="4" name="Slide Number Placeholder 3" hidden="1">
            <a:extLst>
              <a:ext uri="{FF2B5EF4-FFF2-40B4-BE49-F238E27FC236}">
                <a16:creationId xmlns:a16="http://schemas.microsoft.com/office/drawing/2014/main" id="{9EA1F3D1-BAA6-7AEB-DA50-3BB042FCD095}"/>
              </a:ext>
            </a:extLst>
          </p:cNvPr>
          <p:cNvSpPr>
            <a:spLocks noGrp="1"/>
          </p:cNvSpPr>
          <p:nvPr>
            <p:ph type="sldNum" sz="quarter" idx="4"/>
          </p:nvPr>
        </p:nvSpPr>
        <p:spPr/>
        <p:txBody>
          <a:bodyPr/>
          <a:lstStyle/>
          <a:p>
            <a:pPr>
              <a:spcAft>
                <a:spcPts val="600"/>
              </a:spcAft>
            </a:pPr>
            <a:fld id="{69C126A4-BD19-47E2-8A0E-0DE1B9D8C925}" type="slidenum">
              <a:rPr lang="en-US" smtClean="0"/>
              <a:pPr>
                <a:spcAft>
                  <a:spcPts val="600"/>
                </a:spcAft>
              </a:pPr>
              <a:t>14</a:t>
            </a:fld>
            <a:endParaRPr lang="en-US"/>
          </a:p>
        </p:txBody>
      </p:sp>
      <p:pic>
        <p:nvPicPr>
          <p:cNvPr id="9" name="Picture 8" descr="Screenshot from TWEDS of 06 descriptor guidance removed from Entity">
            <a:extLst>
              <a:ext uri="{FF2B5EF4-FFF2-40B4-BE49-F238E27FC236}">
                <a16:creationId xmlns:a16="http://schemas.microsoft.com/office/drawing/2014/main" id="{C7C2533A-BBCB-0BC5-1C27-6654705E4159}"/>
              </a:ext>
            </a:extLst>
          </p:cNvPr>
          <p:cNvPicPr>
            <a:picLocks noChangeAspect="1"/>
          </p:cNvPicPr>
          <p:nvPr/>
        </p:nvPicPr>
        <p:blipFill>
          <a:blip r:embed="rId3"/>
          <a:stretch>
            <a:fillRect/>
          </a:stretch>
        </p:blipFill>
        <p:spPr>
          <a:xfrm>
            <a:off x="5085558" y="3905280"/>
            <a:ext cx="6748180" cy="2065373"/>
          </a:xfrm>
          <a:prstGeom prst="rect">
            <a:avLst/>
          </a:prstGeom>
        </p:spPr>
      </p:pic>
    </p:spTree>
    <p:extLst>
      <p:ext uri="{BB962C8B-B14F-4D97-AF65-F5344CB8AC3E}">
        <p14:creationId xmlns:p14="http://schemas.microsoft.com/office/powerpoint/2010/main" val="747943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3CB41-84E1-DC30-3501-B1BBB82D0B1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1C2A86-773B-D23B-6E23-23FABEBCCB2D}"/>
              </a:ext>
            </a:extLst>
          </p:cNvPr>
          <p:cNvSpPr>
            <a:spLocks noGrp="1"/>
          </p:cNvSpPr>
          <p:nvPr>
            <p:ph type="title"/>
          </p:nvPr>
        </p:nvSpPr>
        <p:spPr/>
        <p:txBody>
          <a:bodyPr/>
          <a:lstStyle/>
          <a:p>
            <a:r>
              <a:rPr lang="en-US"/>
              <a:t>References</a:t>
            </a:r>
          </a:p>
        </p:txBody>
      </p:sp>
      <p:sp>
        <p:nvSpPr>
          <p:cNvPr id="4" name="Slide Number Placeholder 3">
            <a:extLst>
              <a:ext uri="{FF2B5EF4-FFF2-40B4-BE49-F238E27FC236}">
                <a16:creationId xmlns:a16="http://schemas.microsoft.com/office/drawing/2014/main" id="{11D7DCED-18C1-3E60-6357-EF134F3CCAAA}"/>
              </a:ext>
            </a:extLst>
          </p:cNvPr>
          <p:cNvSpPr>
            <a:spLocks noGrp="1"/>
          </p:cNvSpPr>
          <p:nvPr>
            <p:ph type="sldNum" sz="quarter" idx="4"/>
          </p:nvPr>
        </p:nvSpPr>
        <p:spPr/>
        <p:txBody>
          <a:bodyPr/>
          <a:lstStyle/>
          <a:p>
            <a:fld id="{69C126A4-BD19-47E2-8A0E-0DE1B9D8C925}" type="slidenum">
              <a:rPr lang="en-US" smtClean="0"/>
              <a:pPr/>
              <a:t>15</a:t>
            </a:fld>
            <a:endParaRPr lang="en-US"/>
          </a:p>
        </p:txBody>
      </p:sp>
      <p:pic>
        <p:nvPicPr>
          <p:cNvPr id="2" name="Picture 1" descr="Screenshot of PEIMS College and Career Resdiness School Models (CCRSM) Resources out of the TWEDS References tab, with all mention of New Tech struck through">
            <a:extLst>
              <a:ext uri="{FF2B5EF4-FFF2-40B4-BE49-F238E27FC236}">
                <a16:creationId xmlns:a16="http://schemas.microsoft.com/office/drawing/2014/main" id="{61376625-8B77-B2B3-1A42-699901317D64}"/>
              </a:ext>
            </a:extLst>
          </p:cNvPr>
          <p:cNvPicPr>
            <a:picLocks noChangeAspect="1"/>
          </p:cNvPicPr>
          <p:nvPr/>
        </p:nvPicPr>
        <p:blipFill>
          <a:blip r:embed="rId2"/>
          <a:stretch>
            <a:fillRect/>
          </a:stretch>
        </p:blipFill>
        <p:spPr>
          <a:xfrm>
            <a:off x="330274" y="1710447"/>
            <a:ext cx="11183155" cy="2679967"/>
          </a:xfrm>
          <a:prstGeom prst="rect">
            <a:avLst/>
          </a:prstGeom>
        </p:spPr>
      </p:pic>
    </p:spTree>
    <p:extLst>
      <p:ext uri="{BB962C8B-B14F-4D97-AF65-F5344CB8AC3E}">
        <p14:creationId xmlns:p14="http://schemas.microsoft.com/office/powerpoint/2010/main" val="362372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2DB75-4883-2C2A-A9D2-33793EE73D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FD4AF8-7D58-6E4E-5E13-45A897D7D7D7}"/>
              </a:ext>
            </a:extLst>
          </p:cNvPr>
          <p:cNvSpPr>
            <a:spLocks noGrp="1"/>
          </p:cNvSpPr>
          <p:nvPr>
            <p:ph type="title"/>
          </p:nvPr>
        </p:nvSpPr>
        <p:spPr>
          <a:xfrm>
            <a:off x="535170" y="127653"/>
            <a:ext cx="11121657" cy="751350"/>
          </a:xfrm>
        </p:spPr>
        <p:txBody>
          <a:bodyPr>
            <a:normAutofit/>
          </a:bodyPr>
          <a:lstStyle/>
          <a:p>
            <a:r>
              <a:rPr lang="en-US" b="1">
                <a:solidFill>
                  <a:srgbClr val="1482C5"/>
                </a:solidFill>
                <a:cs typeface="Calibri"/>
              </a:rPr>
              <a:t> Business </a:t>
            </a:r>
            <a:r>
              <a:rPr lang="en-US">
                <a:solidFill>
                  <a:srgbClr val="1482C5"/>
                </a:solidFill>
                <a:cs typeface="Calibri"/>
              </a:rPr>
              <a:t>Rule Changes</a:t>
            </a:r>
            <a:endParaRPr lang="en-US" b="1">
              <a:solidFill>
                <a:srgbClr val="1482C5"/>
              </a:solidFill>
            </a:endParaRPr>
          </a:p>
        </p:txBody>
      </p:sp>
      <p:sp>
        <p:nvSpPr>
          <p:cNvPr id="5" name="Content Placeholder 3">
            <a:extLst>
              <a:ext uri="{FF2B5EF4-FFF2-40B4-BE49-F238E27FC236}">
                <a16:creationId xmlns:a16="http://schemas.microsoft.com/office/drawing/2014/main" id="{6FE03502-6F4A-63FE-75F6-91A3BD03CC65}"/>
              </a:ext>
            </a:extLst>
          </p:cNvPr>
          <p:cNvSpPr txBox="1">
            <a:spLocks/>
          </p:cNvSpPr>
          <p:nvPr/>
        </p:nvSpPr>
        <p:spPr>
          <a:xfrm>
            <a:off x="535171" y="960726"/>
            <a:ext cx="10921724" cy="7513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endParaRPr lang="en-US">
              <a:solidFill>
                <a:srgbClr val="1482C5"/>
              </a:solidFill>
              <a:latin typeface="Aptos" panose="020B0004020202020204" pitchFamily="34" charset="0"/>
            </a:endParaRPr>
          </a:p>
          <a:p>
            <a:pPr marL="0" indent="0">
              <a:buClr>
                <a:srgbClr val="F47F42"/>
              </a:buClr>
              <a:buNone/>
            </a:pPr>
            <a:r>
              <a:rPr lang="en-US">
                <a:solidFill>
                  <a:srgbClr val="1482C5"/>
                </a:solidFill>
              </a:rPr>
              <a:t>The following rules will be </a:t>
            </a:r>
            <a:r>
              <a:rPr lang="en-US" b="1">
                <a:solidFill>
                  <a:srgbClr val="F47F42"/>
                </a:solidFill>
              </a:rPr>
              <a:t>deleted</a:t>
            </a:r>
            <a:r>
              <a:rPr lang="en-US">
                <a:solidFill>
                  <a:srgbClr val="1482C5"/>
                </a:solidFill>
              </a:rPr>
              <a:t> in the </a:t>
            </a:r>
            <a:r>
              <a:rPr lang="en-US">
                <a:solidFill>
                  <a:srgbClr val="F47F42"/>
                </a:solidFill>
              </a:rPr>
              <a:t>PEIMS Fall, Summer </a:t>
            </a:r>
            <a:r>
              <a:rPr lang="en-US">
                <a:solidFill>
                  <a:srgbClr val="1482C5"/>
                </a:solidFill>
              </a:rPr>
              <a:t>and </a:t>
            </a:r>
            <a:r>
              <a:rPr lang="en-US">
                <a:solidFill>
                  <a:srgbClr val="F47F42"/>
                </a:solidFill>
              </a:rPr>
              <a:t>Extended Year Submissions</a:t>
            </a:r>
            <a:r>
              <a:rPr lang="en-US">
                <a:solidFill>
                  <a:srgbClr val="1482C5"/>
                </a:solidFill>
              </a:rPr>
              <a:t>:</a:t>
            </a:r>
            <a:endParaRPr lang="en-US">
              <a:solidFill>
                <a:srgbClr val="0D6CB9"/>
              </a:solidFill>
            </a:endParaRPr>
          </a:p>
          <a:p>
            <a:pPr marL="0" indent="0">
              <a:buFont typeface="Wingdings" panose="05000000000000000000" pitchFamily="2" charset="2"/>
              <a:buNone/>
            </a:pPr>
            <a:endParaRPr lang="en-US">
              <a:solidFill>
                <a:srgbClr val="0D6CB9"/>
              </a:solidFill>
              <a:latin typeface="Aptos" panose="020B0004020202020204" pitchFamily="34" charset="0"/>
            </a:endParaRPr>
          </a:p>
        </p:txBody>
      </p:sp>
      <p:sp>
        <p:nvSpPr>
          <p:cNvPr id="12" name="Content Placeholder 3">
            <a:extLst>
              <a:ext uri="{FF2B5EF4-FFF2-40B4-BE49-F238E27FC236}">
                <a16:creationId xmlns:a16="http://schemas.microsoft.com/office/drawing/2014/main" id="{2BABC84E-049F-A060-9A36-8342139AC510}"/>
              </a:ext>
            </a:extLst>
          </p:cNvPr>
          <p:cNvSpPr txBox="1">
            <a:spLocks/>
          </p:cNvSpPr>
          <p:nvPr/>
        </p:nvSpPr>
        <p:spPr>
          <a:xfrm>
            <a:off x="927303" y="2676951"/>
            <a:ext cx="2814085" cy="22868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F47F42"/>
              </a:buClr>
            </a:pPr>
            <a:r>
              <a:rPr lang="en-US">
                <a:solidFill>
                  <a:srgbClr val="1482C5"/>
                </a:solidFill>
              </a:rPr>
              <a:t>10020-0057</a:t>
            </a:r>
          </a:p>
          <a:p>
            <a:pPr>
              <a:lnSpc>
                <a:spcPct val="100000"/>
              </a:lnSpc>
              <a:spcBef>
                <a:spcPts val="0"/>
              </a:spcBef>
              <a:buClr>
                <a:srgbClr val="F47F42"/>
              </a:buClr>
            </a:pPr>
            <a:r>
              <a:rPr lang="en-US">
                <a:solidFill>
                  <a:srgbClr val="1482C5"/>
                </a:solidFill>
              </a:rPr>
              <a:t>40100-0194</a:t>
            </a:r>
          </a:p>
          <a:p>
            <a:pPr>
              <a:lnSpc>
                <a:spcPct val="100000"/>
              </a:lnSpc>
              <a:spcBef>
                <a:spcPts val="0"/>
              </a:spcBef>
              <a:buClr>
                <a:srgbClr val="F47F42"/>
              </a:buClr>
            </a:pPr>
            <a:r>
              <a:rPr lang="en-US">
                <a:solidFill>
                  <a:srgbClr val="1482C5"/>
                </a:solidFill>
              </a:rPr>
              <a:t>40100-0195</a:t>
            </a:r>
          </a:p>
          <a:p>
            <a:pPr>
              <a:lnSpc>
                <a:spcPct val="100000"/>
              </a:lnSpc>
              <a:spcBef>
                <a:spcPts val="0"/>
              </a:spcBef>
              <a:buClr>
                <a:srgbClr val="F47F42"/>
              </a:buClr>
            </a:pPr>
            <a:r>
              <a:rPr lang="en-US">
                <a:solidFill>
                  <a:srgbClr val="1482C5"/>
                </a:solidFill>
              </a:rPr>
              <a:t>40100-0196</a:t>
            </a:r>
          </a:p>
        </p:txBody>
      </p:sp>
      <p:sp>
        <p:nvSpPr>
          <p:cNvPr id="4" name="Slide Number Placeholder 3">
            <a:extLst>
              <a:ext uri="{FF2B5EF4-FFF2-40B4-BE49-F238E27FC236}">
                <a16:creationId xmlns:a16="http://schemas.microsoft.com/office/drawing/2014/main" id="{C95F4334-71A1-2B36-25E7-44ED2B20B85F}"/>
              </a:ext>
            </a:extLst>
          </p:cNvPr>
          <p:cNvSpPr>
            <a:spLocks noGrp="1"/>
          </p:cNvSpPr>
          <p:nvPr>
            <p:ph type="sldNum" sz="quarter" idx="4"/>
          </p:nvPr>
        </p:nvSpPr>
        <p:spPr/>
        <p:txBody>
          <a:bodyPr/>
          <a:lstStyle/>
          <a:p>
            <a:fld id="{69C126A4-BD19-47E2-8A0E-0DE1B9D8C925}" type="slidenum">
              <a:rPr lang="en-US" smtClean="0"/>
              <a:pPr/>
              <a:t>16</a:t>
            </a:fld>
            <a:endParaRPr lang="en-US"/>
          </a:p>
        </p:txBody>
      </p:sp>
    </p:spTree>
    <p:extLst>
      <p:ext uri="{BB962C8B-B14F-4D97-AF65-F5344CB8AC3E}">
        <p14:creationId xmlns:p14="http://schemas.microsoft.com/office/powerpoint/2010/main" val="172664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D5BB2-6A56-0049-D705-85193C68F7EC}"/>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4A071CCE-28E4-881F-6E66-7F3C8F660BE8}"/>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Discipline Changes</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D4BA0AF9-01F6-1276-4682-16230AF35AD9}"/>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B10B6E90-C70A-A2CD-77C0-7E4742BA4642}"/>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67842"/>
            <a:ext cx="12191980" cy="5589588"/>
          </a:xfrm>
          <a:prstGeom prst="rect">
            <a:avLst/>
          </a:prstGeom>
          <a:noFill/>
        </p:spPr>
      </p:pic>
      <p:sp>
        <p:nvSpPr>
          <p:cNvPr id="3" name="TextBox 2">
            <a:extLst>
              <a:ext uri="{FF2B5EF4-FFF2-40B4-BE49-F238E27FC236}">
                <a16:creationId xmlns:a16="http://schemas.microsoft.com/office/drawing/2014/main" id="{80A0BF4A-041E-CAA2-DFE9-F8DC0BE0CA11}"/>
              </a:ext>
            </a:extLst>
          </p:cNvPr>
          <p:cNvSpPr txBox="1"/>
          <p:nvPr/>
        </p:nvSpPr>
        <p:spPr>
          <a:xfrm>
            <a:off x="1727005" y="1796247"/>
            <a:ext cx="8737970" cy="3785652"/>
          </a:xfrm>
          <a:prstGeom prst="rect">
            <a:avLst/>
          </a:prstGeom>
          <a:noFill/>
        </p:spPr>
        <p:txBody>
          <a:bodyPr wrap="square" lIns="91440" tIns="45720" rIns="91440" bIns="45720" rtlCol="0" anchor="t">
            <a:spAutoFit/>
          </a:bodyPr>
          <a:lstStyle/>
          <a:p>
            <a:pPr algn="ctr"/>
            <a:r>
              <a:rPr lang="en-US" sz="6000" b="1">
                <a:solidFill>
                  <a:srgbClr val="F8F4E9"/>
                </a:solidFill>
              </a:rPr>
              <a:t>P-TECH, Year 5 and Year 6 Student Characteristic Descriptors</a:t>
            </a:r>
            <a:endParaRPr lang="en-US" sz="6000" b="1">
              <a:solidFill>
                <a:srgbClr val="F8F4E9"/>
              </a:solidFill>
              <a:ea typeface="Calibri"/>
              <a:cs typeface="Calibri"/>
            </a:endParaRPr>
          </a:p>
          <a:p>
            <a:pPr algn="ctr"/>
            <a:endParaRPr lang="en-US" sz="6000" b="1">
              <a:solidFill>
                <a:srgbClr val="F8F4E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516699AD-690A-5D6A-84AA-3B81E1332E2F}"/>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17</a:t>
            </a:fld>
            <a:endParaRPr lang="en-US"/>
          </a:p>
        </p:txBody>
      </p:sp>
    </p:spTree>
    <p:extLst>
      <p:ext uri="{BB962C8B-B14F-4D97-AF65-F5344CB8AC3E}">
        <p14:creationId xmlns:p14="http://schemas.microsoft.com/office/powerpoint/2010/main" val="353523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CD2C6-0FDF-8A09-3F92-1DB886FB3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56C21C-9A4D-A454-7410-9E7AE7608888}"/>
              </a:ext>
            </a:extLst>
          </p:cNvPr>
          <p:cNvSpPr>
            <a:spLocks noGrp="1"/>
          </p:cNvSpPr>
          <p:nvPr>
            <p:ph type="title"/>
          </p:nvPr>
        </p:nvSpPr>
        <p:spPr>
          <a:xfrm>
            <a:off x="700033" y="72129"/>
            <a:ext cx="11121657" cy="797934"/>
          </a:xfrm>
        </p:spPr>
        <p:txBody>
          <a:bodyPr>
            <a:normAutofit/>
          </a:bodyPr>
          <a:lstStyle/>
          <a:p>
            <a:r>
              <a:rPr lang="en-US" b="1">
                <a:solidFill>
                  <a:srgbClr val="1482C5"/>
                </a:solidFill>
                <a:cs typeface="Calibri"/>
              </a:rPr>
              <a:t>Background</a:t>
            </a:r>
            <a:endParaRPr lang="en-US" b="1">
              <a:solidFill>
                <a:srgbClr val="1482C5"/>
              </a:solidFill>
            </a:endParaRPr>
          </a:p>
        </p:txBody>
      </p:sp>
      <p:sp>
        <p:nvSpPr>
          <p:cNvPr id="2" name="Content Placeholder 3">
            <a:extLst>
              <a:ext uri="{FF2B5EF4-FFF2-40B4-BE49-F238E27FC236}">
                <a16:creationId xmlns:a16="http://schemas.microsoft.com/office/drawing/2014/main" id="{082FDFB3-55EB-36E8-126C-55A52A10DCF4}"/>
              </a:ext>
            </a:extLst>
          </p:cNvPr>
          <p:cNvSpPr txBox="1">
            <a:spLocks/>
          </p:cNvSpPr>
          <p:nvPr/>
        </p:nvSpPr>
        <p:spPr>
          <a:xfrm>
            <a:off x="384610" y="1394260"/>
            <a:ext cx="1121548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a:solidFill>
                  <a:srgbClr val="1482C5"/>
                </a:solidFill>
              </a:rPr>
              <a:t>Under the current Texas Education Code, §29.551–29.557, the </a:t>
            </a:r>
            <a:r>
              <a:rPr lang="en-US">
                <a:solidFill>
                  <a:srgbClr val="F47F42"/>
                </a:solidFill>
              </a:rPr>
              <a:t>Pathways in Technology Early High School (P-TECH)</a:t>
            </a:r>
            <a:r>
              <a:rPr lang="en-US">
                <a:solidFill>
                  <a:srgbClr val="1482C5"/>
                </a:solidFill>
              </a:rPr>
              <a:t> program must enable students to earn a high school diploma, a postsecondary credential (associate degree, certificate, or industry certification), and complete work-based training within six years of starting high school. P-TECH students are identified in TSDS PEIMS using </a:t>
            </a:r>
            <a:r>
              <a:rPr lang="en-US" err="1">
                <a:solidFill>
                  <a:srgbClr val="1482C5"/>
                </a:solidFill>
              </a:rPr>
              <a:t>StudentCharacteristic</a:t>
            </a:r>
            <a:r>
              <a:rPr lang="en-US">
                <a:solidFill>
                  <a:srgbClr val="1482C5"/>
                </a:solidFill>
              </a:rPr>
              <a:t> (C344) code 07. House Bill 2 from the 89th Legislative Session expands eligibility for the Financial Aid for Swift Transfer (FAST)</a:t>
            </a:r>
            <a:r>
              <a:rPr lang="en-US" dirty="0">
                <a:solidFill>
                  <a:srgbClr val="1482C5"/>
                </a:solidFill>
              </a:rPr>
              <a:t> </a:t>
            </a:r>
            <a:r>
              <a:rPr lang="en-US">
                <a:solidFill>
                  <a:srgbClr val="1482C5"/>
                </a:solidFill>
              </a:rPr>
              <a:t>Program and Foundation School Program funding to P-TECH students continuing the program one- or two-years post-graduation.</a:t>
            </a:r>
          </a:p>
        </p:txBody>
      </p:sp>
      <p:sp>
        <p:nvSpPr>
          <p:cNvPr id="4" name="Slide Number Placeholder 3">
            <a:extLst>
              <a:ext uri="{FF2B5EF4-FFF2-40B4-BE49-F238E27FC236}">
                <a16:creationId xmlns:a16="http://schemas.microsoft.com/office/drawing/2014/main" id="{CE59BC4A-1CD2-E7D3-8A54-9D1AC7F12B3B}"/>
              </a:ext>
            </a:extLst>
          </p:cNvPr>
          <p:cNvSpPr>
            <a:spLocks noGrp="1"/>
          </p:cNvSpPr>
          <p:nvPr>
            <p:ph type="sldNum" sz="quarter" idx="4"/>
          </p:nvPr>
        </p:nvSpPr>
        <p:spPr/>
        <p:txBody>
          <a:bodyPr/>
          <a:lstStyle/>
          <a:p>
            <a:fld id="{69C126A4-BD19-47E2-8A0E-0DE1B9D8C925}" type="slidenum">
              <a:rPr lang="en-US" smtClean="0"/>
              <a:pPr/>
              <a:t>18</a:t>
            </a:fld>
            <a:endParaRPr lang="en-US"/>
          </a:p>
        </p:txBody>
      </p:sp>
    </p:spTree>
    <p:extLst>
      <p:ext uri="{BB962C8B-B14F-4D97-AF65-F5344CB8AC3E}">
        <p14:creationId xmlns:p14="http://schemas.microsoft.com/office/powerpoint/2010/main" val="79705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9D3D4-0586-F125-9F72-170FDDAE1C2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1DDA6B3-8FDD-8518-9D74-149F21E56807}"/>
              </a:ext>
            </a:extLst>
          </p:cNvPr>
          <p:cNvSpPr>
            <a:spLocks noGrp="1"/>
          </p:cNvSpPr>
          <p:nvPr>
            <p:ph type="title"/>
          </p:nvPr>
        </p:nvSpPr>
        <p:spPr>
          <a:xfrm>
            <a:off x="726668" y="65435"/>
            <a:ext cx="11121657" cy="751350"/>
          </a:xfrm>
        </p:spPr>
        <p:txBody>
          <a:bodyPr/>
          <a:lstStyle/>
          <a:p>
            <a:r>
              <a:rPr lang="en-US" dirty="0"/>
              <a:t>Background Continued</a:t>
            </a:r>
          </a:p>
        </p:txBody>
      </p:sp>
      <p:sp>
        <p:nvSpPr>
          <p:cNvPr id="2" name="Content Placeholder 3">
            <a:extLst>
              <a:ext uri="{FF2B5EF4-FFF2-40B4-BE49-F238E27FC236}">
                <a16:creationId xmlns:a16="http://schemas.microsoft.com/office/drawing/2014/main" id="{F09270E3-8A64-49E5-570E-989D630351AA}"/>
              </a:ext>
            </a:extLst>
          </p:cNvPr>
          <p:cNvSpPr txBox="1">
            <a:spLocks/>
          </p:cNvSpPr>
          <p:nvPr/>
        </p:nvSpPr>
        <p:spPr>
          <a:xfrm>
            <a:off x="458084" y="2065552"/>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rPr>
              <a:t>The College, Career, and Military Preparation Division determined two new student characteristics were needed to identify P-TECH Year 5 students and P-TECH Year 6 students.</a:t>
            </a:r>
          </a:p>
          <a:p>
            <a:pPr>
              <a:buClr>
                <a:srgbClr val="F47F42"/>
              </a:buClr>
            </a:pPr>
            <a:r>
              <a:rPr lang="en-US" dirty="0">
                <a:solidFill>
                  <a:srgbClr val="F47F42"/>
                </a:solidFill>
              </a:rPr>
              <a:t>Two new descriptors </a:t>
            </a:r>
            <a:r>
              <a:rPr lang="en-US" dirty="0">
                <a:solidFill>
                  <a:srgbClr val="1482C5"/>
                </a:solidFill>
              </a:rPr>
              <a:t>are added to the </a:t>
            </a:r>
            <a:r>
              <a:rPr lang="en-US" dirty="0" err="1">
                <a:solidFill>
                  <a:srgbClr val="F47F42"/>
                </a:solidFill>
              </a:rPr>
              <a:t>StudentCharacteristic</a:t>
            </a:r>
            <a:r>
              <a:rPr lang="en-US" dirty="0">
                <a:solidFill>
                  <a:srgbClr val="F47F42"/>
                </a:solidFill>
              </a:rPr>
              <a:t> (C344) </a:t>
            </a:r>
            <a:r>
              <a:rPr lang="en-US" dirty="0">
                <a:solidFill>
                  <a:srgbClr val="1482C5"/>
                </a:solidFill>
              </a:rPr>
              <a:t>descriptor table collected in the </a:t>
            </a:r>
            <a:r>
              <a:rPr lang="en-US" dirty="0">
                <a:solidFill>
                  <a:srgbClr val="F47F42"/>
                </a:solidFill>
              </a:rPr>
              <a:t>PEIMS Attendance, Fall Enrollment, Fall, Summer and Extended Year Submissions.</a:t>
            </a:r>
          </a:p>
        </p:txBody>
      </p:sp>
      <p:sp>
        <p:nvSpPr>
          <p:cNvPr id="4" name="Slide Number Placeholder 3">
            <a:extLst>
              <a:ext uri="{FF2B5EF4-FFF2-40B4-BE49-F238E27FC236}">
                <a16:creationId xmlns:a16="http://schemas.microsoft.com/office/drawing/2014/main" id="{83A52DD3-D0B1-57DF-7270-C49F80AA7D6E}"/>
              </a:ext>
            </a:extLst>
          </p:cNvPr>
          <p:cNvSpPr>
            <a:spLocks noGrp="1"/>
          </p:cNvSpPr>
          <p:nvPr>
            <p:ph type="sldNum" sz="quarter" idx="4"/>
          </p:nvPr>
        </p:nvSpPr>
        <p:spPr/>
        <p:txBody>
          <a:bodyPr/>
          <a:lstStyle/>
          <a:p>
            <a:fld id="{69C126A4-BD19-47E2-8A0E-0DE1B9D8C925}" type="slidenum">
              <a:rPr lang="en-US" smtClean="0"/>
              <a:pPr/>
              <a:t>19</a:t>
            </a:fld>
            <a:endParaRPr lang="en-US"/>
          </a:p>
        </p:txBody>
      </p:sp>
    </p:spTree>
    <p:extLst>
      <p:ext uri="{BB962C8B-B14F-4D97-AF65-F5344CB8AC3E}">
        <p14:creationId xmlns:p14="http://schemas.microsoft.com/office/powerpoint/2010/main" val="53762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0F35D-13EC-A6FE-F32D-B31C9EBB39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FBA0574-498E-0826-B840-F9175ED42351}"/>
              </a:ext>
            </a:extLst>
          </p:cNvPr>
          <p:cNvSpPr>
            <a:spLocks noGrp="1"/>
          </p:cNvSpPr>
          <p:nvPr>
            <p:ph type="title"/>
          </p:nvPr>
        </p:nvSpPr>
        <p:spPr>
          <a:xfrm>
            <a:off x="535171" y="155609"/>
            <a:ext cx="11121657" cy="751350"/>
          </a:xfrm>
        </p:spPr>
        <p:txBody>
          <a:bodyPr anchor="ctr">
            <a:normAutofit/>
          </a:bodyPr>
          <a:lstStyle/>
          <a:p>
            <a:r>
              <a:rPr lang="en-US">
                <a:solidFill>
                  <a:srgbClr val="1482C5"/>
                </a:solidFill>
                <a:latin typeface="Calibri"/>
                <a:ea typeface="Calibri"/>
                <a:cs typeface="Calibri"/>
              </a:rPr>
              <a:t> Agenda – 2026-2027 Data Standards Changes</a:t>
            </a:r>
          </a:p>
        </p:txBody>
      </p:sp>
      <p:pic>
        <p:nvPicPr>
          <p:cNvPr id="9" name="Picture 8" descr="Cherry blossoms">
            <a:extLst>
              <a:ext uri="{FF2B5EF4-FFF2-40B4-BE49-F238E27FC236}">
                <a16:creationId xmlns:a16="http://schemas.microsoft.com/office/drawing/2014/main" id="{0E345932-4530-9DC5-E429-9A44044E55F7}"/>
              </a:ext>
            </a:extLst>
          </p:cNvPr>
          <p:cNvPicPr>
            <a:picLocks noChangeAspect="1"/>
          </p:cNvPicPr>
          <p:nvPr/>
        </p:nvPicPr>
        <p:blipFill>
          <a:blip r:embed="rId3">
            <a:extLst>
              <a:ext uri="{28A0092B-C50C-407E-A947-70E740481C1C}">
                <a14:useLocalDpi xmlns:a14="http://schemas.microsoft.com/office/drawing/2010/main" val="0"/>
              </a:ext>
            </a:extLst>
          </a:blip>
          <a:srcRect t="17116" b="17116"/>
          <a:stretch/>
        </p:blipFill>
        <p:spPr>
          <a:xfrm>
            <a:off x="342424" y="906960"/>
            <a:ext cx="11507151" cy="5044079"/>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a:extLst>
              <a:ext uri="{FF2B5EF4-FFF2-40B4-BE49-F238E27FC236}">
                <a16:creationId xmlns:a16="http://schemas.microsoft.com/office/drawing/2014/main" id="{782B53CD-5D4F-7C85-692F-0B19F6B8BEEF}"/>
              </a:ext>
            </a:extLst>
          </p:cNvPr>
          <p:cNvSpPr>
            <a:spLocks noGrp="1"/>
          </p:cNvSpPr>
          <p:nvPr>
            <p:ph idx="1"/>
          </p:nvPr>
        </p:nvSpPr>
        <p:spPr>
          <a:xfrm>
            <a:off x="1009284" y="1076960"/>
            <a:ext cx="10142354" cy="4679603"/>
          </a:xfrm>
          <a:solidFill>
            <a:schemeClr val="bg1">
              <a:alpha val="70000"/>
            </a:schemeClr>
          </a:solidFill>
        </p:spPr>
        <p:txBody>
          <a:bodyPr lIns="91440" tIns="45720" rIns="91440" bIns="45720" anchor="t"/>
          <a:lstStyle/>
          <a:p>
            <a:pPr>
              <a:lnSpc>
                <a:spcPct val="100000"/>
              </a:lnSpc>
              <a:spcBef>
                <a:spcPts val="0"/>
              </a:spcBef>
              <a:buClr>
                <a:srgbClr val="F47F42"/>
              </a:buClr>
            </a:pPr>
            <a:endParaRPr lang="en-US" sz="2400" b="1" dirty="0">
              <a:solidFill>
                <a:srgbClr val="1482C5"/>
              </a:solidFill>
              <a:latin typeface="Aptos" panose="020B0004020202020204" pitchFamily="34" charset="0"/>
            </a:endParaRPr>
          </a:p>
          <a:p>
            <a:pPr>
              <a:lnSpc>
                <a:spcPct val="100000"/>
              </a:lnSpc>
              <a:spcBef>
                <a:spcPts val="0"/>
              </a:spcBef>
              <a:buClr>
                <a:srgbClr val="F47F42"/>
              </a:buClr>
            </a:pPr>
            <a:r>
              <a:rPr lang="en-US" b="1" dirty="0">
                <a:solidFill>
                  <a:srgbClr val="1482C5"/>
                </a:solidFill>
              </a:rPr>
              <a:t>2026-2027</a:t>
            </a:r>
            <a:endParaRPr lang="en-US" dirty="0"/>
          </a:p>
          <a:p>
            <a:pPr lvl="1">
              <a:lnSpc>
                <a:spcPct val="100000"/>
              </a:lnSpc>
              <a:spcBef>
                <a:spcPts val="0"/>
              </a:spcBef>
              <a:buClr>
                <a:srgbClr val="F47F42"/>
              </a:buClr>
            </a:pPr>
            <a:r>
              <a:rPr lang="en-US" b="1" dirty="0">
                <a:solidFill>
                  <a:srgbClr val="1482C5"/>
                </a:solidFill>
              </a:rPr>
              <a:t>PEIMS</a:t>
            </a:r>
            <a:endParaRPr lang="en-US" dirty="0"/>
          </a:p>
          <a:p>
            <a:pPr lvl="2">
              <a:lnSpc>
                <a:spcPct val="100000"/>
              </a:lnSpc>
              <a:spcBef>
                <a:spcPts val="0"/>
              </a:spcBef>
              <a:buClr>
                <a:srgbClr val="F47F42"/>
              </a:buClr>
            </a:pPr>
            <a:r>
              <a:rPr lang="en-US" b="1" dirty="0">
                <a:solidFill>
                  <a:srgbClr val="1482C5"/>
                </a:solidFill>
                <a:ea typeface="Calibri"/>
                <a:cs typeface="Calibri"/>
              </a:rPr>
              <a:t>Sunset of </a:t>
            </a:r>
            <a:r>
              <a:rPr lang="en-US" b="1" dirty="0" err="1">
                <a:solidFill>
                  <a:srgbClr val="1482C5"/>
                </a:solidFill>
                <a:ea typeface="Calibri"/>
                <a:cs typeface="Calibri"/>
              </a:rPr>
              <a:t>EarlyReadingIndicator</a:t>
            </a:r>
            <a:endParaRPr lang="en-US" b="1" dirty="0">
              <a:solidFill>
                <a:srgbClr val="1482C5"/>
              </a:solidFill>
              <a:ea typeface="Calibri"/>
              <a:cs typeface="Calibri"/>
            </a:endParaRPr>
          </a:p>
          <a:p>
            <a:pPr lvl="2">
              <a:lnSpc>
                <a:spcPct val="100000"/>
              </a:lnSpc>
              <a:spcBef>
                <a:spcPts val="0"/>
              </a:spcBef>
              <a:buClr>
                <a:srgbClr val="F47F42"/>
              </a:buClr>
            </a:pPr>
            <a:r>
              <a:rPr lang="en-US" b="1" dirty="0" err="1">
                <a:solidFill>
                  <a:srgbClr val="1482C5"/>
                </a:solidFill>
                <a:ea typeface="Calibri"/>
                <a:cs typeface="Calibri"/>
              </a:rPr>
              <a:t>StaffClassification</a:t>
            </a:r>
            <a:r>
              <a:rPr lang="en-US" b="1" dirty="0">
                <a:solidFill>
                  <a:srgbClr val="1482C5"/>
                </a:solidFill>
                <a:ea typeface="Calibri"/>
                <a:cs typeface="Calibri"/>
              </a:rPr>
              <a:t> and </a:t>
            </a:r>
            <a:r>
              <a:rPr lang="en-US" b="1" dirty="0" err="1">
                <a:solidFill>
                  <a:srgbClr val="1482C5"/>
                </a:solidFill>
                <a:ea typeface="Calibri"/>
                <a:cs typeface="Calibri"/>
              </a:rPr>
              <a:t>AuxiliaryRoleId</a:t>
            </a:r>
            <a:r>
              <a:rPr lang="en-US" b="1" dirty="0">
                <a:solidFill>
                  <a:srgbClr val="1482C5"/>
                </a:solidFill>
                <a:ea typeface="Calibri"/>
                <a:cs typeface="Calibri"/>
              </a:rPr>
              <a:t> Changes for Nurse</a:t>
            </a:r>
          </a:p>
          <a:p>
            <a:pPr lvl="2">
              <a:lnSpc>
                <a:spcPct val="100000"/>
              </a:lnSpc>
              <a:spcBef>
                <a:spcPts val="0"/>
              </a:spcBef>
              <a:buClr>
                <a:srgbClr val="F47F42"/>
              </a:buClr>
            </a:pPr>
            <a:r>
              <a:rPr lang="en-US" b="1" dirty="0">
                <a:solidFill>
                  <a:srgbClr val="1482C5"/>
                </a:solidFill>
              </a:rPr>
              <a:t>Sunset of New Tech Student Characteristic </a:t>
            </a:r>
            <a:endParaRPr lang="en-US" dirty="0">
              <a:solidFill>
                <a:srgbClr val="000000"/>
              </a:solidFill>
              <a:ea typeface="Calibri"/>
              <a:cs typeface="Calibri"/>
            </a:endParaRPr>
          </a:p>
          <a:p>
            <a:pPr lvl="2">
              <a:lnSpc>
                <a:spcPct val="100000"/>
              </a:lnSpc>
              <a:spcBef>
                <a:spcPts val="0"/>
              </a:spcBef>
              <a:buClr>
                <a:srgbClr val="F47F42"/>
              </a:buClr>
            </a:pPr>
            <a:r>
              <a:rPr lang="en-US" b="1" dirty="0">
                <a:solidFill>
                  <a:srgbClr val="1482C5"/>
                </a:solidFill>
                <a:ea typeface="Calibri"/>
                <a:cs typeface="Calibri"/>
              </a:rPr>
              <a:t>Pathways in Technology Early High School, Year 5 and Year 6 Student Characteristic Descriptors</a:t>
            </a:r>
            <a:endParaRPr lang="en-US" dirty="0">
              <a:solidFill>
                <a:srgbClr val="000000"/>
              </a:solidFill>
              <a:ea typeface="Calibri"/>
              <a:cs typeface="Calibri"/>
            </a:endParaRPr>
          </a:p>
          <a:p>
            <a:pPr lvl="2">
              <a:lnSpc>
                <a:spcPct val="100000"/>
              </a:lnSpc>
              <a:spcBef>
                <a:spcPts val="0"/>
              </a:spcBef>
              <a:buClr>
                <a:srgbClr val="F16038"/>
              </a:buClr>
            </a:pPr>
            <a:r>
              <a:rPr lang="en-US" b="1" dirty="0">
                <a:solidFill>
                  <a:srgbClr val="1482C5"/>
                </a:solidFill>
                <a:ea typeface="Calibri"/>
                <a:cs typeface="Calibri"/>
              </a:rPr>
              <a:t>Education Savings Account Student Characteristic</a:t>
            </a:r>
            <a:endParaRPr lang="en-US" dirty="0">
              <a:solidFill>
                <a:srgbClr val="000000"/>
              </a:solidFill>
              <a:ea typeface="Calibri"/>
              <a:cs typeface="Calibri"/>
            </a:endParaRPr>
          </a:p>
          <a:p>
            <a:pPr lvl="2">
              <a:lnSpc>
                <a:spcPct val="100000"/>
              </a:lnSpc>
              <a:spcBef>
                <a:spcPts val="0"/>
              </a:spcBef>
              <a:buClr>
                <a:srgbClr val="F16038"/>
              </a:buClr>
            </a:pPr>
            <a:r>
              <a:rPr lang="en-US" b="1" dirty="0">
                <a:solidFill>
                  <a:srgbClr val="1482C5"/>
                </a:solidFill>
                <a:ea typeface="Calibri"/>
                <a:cs typeface="Calibri"/>
              </a:rPr>
              <a:t>Applied Sciences Pathway Program Participation Student Characteristic</a:t>
            </a:r>
            <a:endParaRPr lang="en-US" dirty="0">
              <a:solidFill>
                <a:srgbClr val="000000"/>
              </a:solidFill>
              <a:ea typeface="Calibri"/>
              <a:cs typeface="Calibri"/>
            </a:endParaRPr>
          </a:p>
          <a:p>
            <a:pPr lvl="2">
              <a:lnSpc>
                <a:spcPct val="100000"/>
              </a:lnSpc>
              <a:spcBef>
                <a:spcPts val="0"/>
              </a:spcBef>
              <a:buClr>
                <a:srgbClr val="F16038"/>
              </a:buClr>
            </a:pPr>
            <a:r>
              <a:rPr lang="en-US" b="1" dirty="0">
                <a:solidFill>
                  <a:srgbClr val="1482C5"/>
                </a:solidFill>
                <a:ea typeface="Calibri"/>
                <a:cs typeface="Calibri"/>
              </a:rPr>
              <a:t>Accelerated Instruction Descriptor Tables</a:t>
            </a:r>
            <a:endParaRPr lang="en-US" dirty="0">
              <a:solidFill>
                <a:srgbClr val="000000"/>
              </a:solidFill>
              <a:ea typeface="Calibri"/>
              <a:cs typeface="Calibri"/>
            </a:endParaRPr>
          </a:p>
          <a:p>
            <a:pPr lvl="2">
              <a:lnSpc>
                <a:spcPct val="100000"/>
              </a:lnSpc>
              <a:spcBef>
                <a:spcPts val="0"/>
              </a:spcBef>
              <a:buClr>
                <a:srgbClr val="F16038"/>
              </a:buClr>
            </a:pPr>
            <a:r>
              <a:rPr lang="en-US" b="1" dirty="0" err="1">
                <a:solidFill>
                  <a:srgbClr val="1482C5"/>
                </a:solidFill>
                <a:ea typeface="Calibri"/>
                <a:cs typeface="Calibri"/>
              </a:rPr>
              <a:t>ArmedForcesQualificationTestScore</a:t>
            </a:r>
            <a:r>
              <a:rPr lang="en-US" b="1" dirty="0">
                <a:solidFill>
                  <a:srgbClr val="1482C5"/>
                </a:solidFill>
                <a:ea typeface="Calibri"/>
                <a:cs typeface="Calibri"/>
              </a:rPr>
              <a:t> Data Element</a:t>
            </a:r>
            <a:endParaRPr lang="en-US" dirty="0">
              <a:solidFill>
                <a:srgbClr val="000000"/>
              </a:solidFill>
              <a:ea typeface="Calibri"/>
              <a:cs typeface="Calibri"/>
            </a:endParaRPr>
          </a:p>
          <a:p>
            <a:pPr lvl="2">
              <a:lnSpc>
                <a:spcPct val="100000"/>
              </a:lnSpc>
              <a:spcBef>
                <a:spcPts val="0"/>
              </a:spcBef>
              <a:buClr>
                <a:srgbClr val="F47F42"/>
              </a:buClr>
            </a:pPr>
            <a:r>
              <a:rPr lang="en-US" b="1" dirty="0">
                <a:solidFill>
                  <a:srgbClr val="1482C5"/>
                </a:solidFill>
              </a:rPr>
              <a:t>Reason </a:t>
            </a:r>
            <a:r>
              <a:rPr lang="en-US" b="1" dirty="0" err="1">
                <a:solidFill>
                  <a:srgbClr val="1482C5"/>
                </a:solidFill>
              </a:rPr>
              <a:t>NoSPEDServices</a:t>
            </a:r>
            <a:r>
              <a:rPr lang="en-US" b="1" dirty="0">
                <a:solidFill>
                  <a:srgbClr val="1482C5"/>
                </a:solidFill>
              </a:rPr>
              <a:t> Data Element and Descriptor Table</a:t>
            </a:r>
            <a:endParaRPr lang="en-US" b="1" dirty="0">
              <a:solidFill>
                <a:srgbClr val="1482C5"/>
              </a:solidFill>
              <a:ea typeface="Calibri" panose="020F0502020204030204"/>
              <a:cs typeface="Calibri" panose="020F0502020204030204"/>
            </a:endParaRPr>
          </a:p>
          <a:p>
            <a:pPr lvl="1">
              <a:lnSpc>
                <a:spcPct val="100000"/>
              </a:lnSpc>
              <a:spcBef>
                <a:spcPts val="0"/>
              </a:spcBef>
              <a:buClr>
                <a:srgbClr val="F47F42"/>
              </a:buClr>
            </a:pPr>
            <a:r>
              <a:rPr lang="en-US" b="1" dirty="0">
                <a:solidFill>
                  <a:srgbClr val="1482C5"/>
                </a:solidFill>
              </a:rPr>
              <a:t>Questions</a:t>
            </a:r>
            <a:endParaRPr lang="en-US" b="1" dirty="0">
              <a:solidFill>
                <a:srgbClr val="1482C5"/>
              </a:solidFill>
              <a:ea typeface="Calibri"/>
              <a:cs typeface="Calibri"/>
            </a:endParaRPr>
          </a:p>
          <a:p>
            <a:pPr marL="0" indent="0">
              <a:lnSpc>
                <a:spcPct val="100000"/>
              </a:lnSpc>
              <a:spcBef>
                <a:spcPts val="0"/>
              </a:spcBef>
              <a:buClr>
                <a:srgbClr val="F47F42"/>
              </a:buClr>
              <a:buNone/>
            </a:pPr>
            <a:endParaRPr lang="en-US" sz="2400" b="1" dirty="0">
              <a:solidFill>
                <a:srgbClr val="1482C5"/>
              </a:solidFill>
              <a:latin typeface="Aptos" panose="020B0004020202020204" pitchFamily="34" charset="0"/>
            </a:endParaRPr>
          </a:p>
        </p:txBody>
      </p:sp>
    </p:spTree>
    <p:extLst>
      <p:ext uri="{BB962C8B-B14F-4D97-AF65-F5344CB8AC3E}">
        <p14:creationId xmlns:p14="http://schemas.microsoft.com/office/powerpoint/2010/main" val="112799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DC34A-42CF-50DC-F76F-940061B020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857E0F-31B8-31C6-5158-E255622588F9}"/>
              </a:ext>
            </a:extLst>
          </p:cNvPr>
          <p:cNvSpPr>
            <a:spLocks noGrp="1"/>
          </p:cNvSpPr>
          <p:nvPr>
            <p:ph type="title"/>
          </p:nvPr>
        </p:nvSpPr>
        <p:spPr>
          <a:xfrm>
            <a:off x="681078" y="84791"/>
            <a:ext cx="11121657" cy="753039"/>
          </a:xfrm>
        </p:spPr>
        <p:txBody>
          <a:bodyPr>
            <a:normAutofit/>
          </a:bodyPr>
          <a:lstStyle/>
          <a:p>
            <a:r>
              <a:rPr lang="en-US" b="1" err="1">
                <a:solidFill>
                  <a:srgbClr val="1482C5"/>
                </a:solidFill>
              </a:rPr>
              <a:t>StudentCharacteristic</a:t>
            </a:r>
            <a:r>
              <a:rPr lang="en-US">
                <a:solidFill>
                  <a:srgbClr val="1482C5"/>
                </a:solidFill>
              </a:rPr>
              <a:t> (344)</a:t>
            </a:r>
            <a:endParaRPr lang="en-US" b="1">
              <a:solidFill>
                <a:srgbClr val="1482C5"/>
              </a:solidFill>
              <a:ea typeface="Calibri"/>
              <a:cs typeface="Calibri"/>
            </a:endParaRPr>
          </a:p>
        </p:txBody>
      </p:sp>
      <p:pic>
        <p:nvPicPr>
          <p:cNvPr id="14" name="Picture 13" descr="Screenshot of StudentCharacteristic descriptor table with new 26 &amp; 27 codes">
            <a:extLst>
              <a:ext uri="{FF2B5EF4-FFF2-40B4-BE49-F238E27FC236}">
                <a16:creationId xmlns:a16="http://schemas.microsoft.com/office/drawing/2014/main" id="{7C926B49-2156-497B-CBC4-134B48B76F3B}"/>
              </a:ext>
            </a:extLst>
          </p:cNvPr>
          <p:cNvPicPr>
            <a:picLocks noChangeAspect="1"/>
          </p:cNvPicPr>
          <p:nvPr/>
        </p:nvPicPr>
        <p:blipFill>
          <a:blip r:embed="rId2"/>
          <a:stretch>
            <a:fillRect/>
          </a:stretch>
        </p:blipFill>
        <p:spPr>
          <a:xfrm>
            <a:off x="245768" y="894980"/>
            <a:ext cx="5610376" cy="4648644"/>
          </a:xfrm>
          <a:prstGeom prst="rect">
            <a:avLst/>
          </a:prstGeom>
        </p:spPr>
      </p:pic>
      <p:pic>
        <p:nvPicPr>
          <p:cNvPr id="12" name="Picture 11" descr="Screenshot from TWEDS of guidance for descriptors 26 &amp; 27 in the StudentCharacterisitc descriptor table">
            <a:extLst>
              <a:ext uri="{FF2B5EF4-FFF2-40B4-BE49-F238E27FC236}">
                <a16:creationId xmlns:a16="http://schemas.microsoft.com/office/drawing/2014/main" id="{BABD447A-2474-C6B3-22A9-84A293934C38}"/>
              </a:ext>
            </a:extLst>
          </p:cNvPr>
          <p:cNvPicPr>
            <a:picLocks noChangeAspect="1"/>
          </p:cNvPicPr>
          <p:nvPr/>
        </p:nvPicPr>
        <p:blipFill>
          <a:blip r:embed="rId3"/>
          <a:stretch>
            <a:fillRect/>
          </a:stretch>
        </p:blipFill>
        <p:spPr>
          <a:xfrm>
            <a:off x="6029987" y="1715310"/>
            <a:ext cx="5926767" cy="3250168"/>
          </a:xfrm>
          <a:prstGeom prst="rect">
            <a:avLst/>
          </a:prstGeom>
        </p:spPr>
      </p:pic>
      <p:sp>
        <p:nvSpPr>
          <p:cNvPr id="4" name="Slide Number Placeholder 3">
            <a:extLst>
              <a:ext uri="{FF2B5EF4-FFF2-40B4-BE49-F238E27FC236}">
                <a16:creationId xmlns:a16="http://schemas.microsoft.com/office/drawing/2014/main" id="{E18338E7-37FA-726B-338F-ACF9D3773B5D}"/>
              </a:ext>
            </a:extLst>
          </p:cNvPr>
          <p:cNvSpPr>
            <a:spLocks noGrp="1"/>
          </p:cNvSpPr>
          <p:nvPr>
            <p:ph type="sldNum" sz="quarter" idx="4"/>
          </p:nvPr>
        </p:nvSpPr>
        <p:spPr/>
        <p:txBody>
          <a:bodyPr/>
          <a:lstStyle/>
          <a:p>
            <a:fld id="{69C126A4-BD19-47E2-8A0E-0DE1B9D8C925}" type="slidenum">
              <a:rPr lang="en-US" smtClean="0"/>
              <a:pPr/>
              <a:t>20</a:t>
            </a:fld>
            <a:endParaRPr lang="en-US"/>
          </a:p>
        </p:txBody>
      </p:sp>
    </p:spTree>
    <p:extLst>
      <p:ext uri="{BB962C8B-B14F-4D97-AF65-F5344CB8AC3E}">
        <p14:creationId xmlns:p14="http://schemas.microsoft.com/office/powerpoint/2010/main" val="2690748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169DE-6167-C6D7-977B-428F13977C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CABC31-14B4-EFD4-BC54-B642D982902E}"/>
              </a:ext>
            </a:extLst>
          </p:cNvPr>
          <p:cNvSpPr>
            <a:spLocks noGrp="1"/>
          </p:cNvSpPr>
          <p:nvPr>
            <p:ph type="title"/>
          </p:nvPr>
        </p:nvSpPr>
        <p:spPr>
          <a:xfrm>
            <a:off x="612255" y="134115"/>
            <a:ext cx="11121657" cy="751350"/>
          </a:xfrm>
        </p:spPr>
        <p:txBody>
          <a:bodyPr>
            <a:normAutofit/>
          </a:bodyPr>
          <a:lstStyle/>
          <a:p>
            <a:r>
              <a:rPr lang="en-US" b="1" dirty="0">
                <a:solidFill>
                  <a:srgbClr val="1482C5"/>
                </a:solidFill>
                <a:cs typeface="Calibri"/>
              </a:rPr>
              <a:t>Business </a:t>
            </a:r>
            <a:r>
              <a:rPr lang="en-US" dirty="0">
                <a:solidFill>
                  <a:srgbClr val="1482C5"/>
                </a:solidFill>
                <a:cs typeface="Calibri"/>
              </a:rPr>
              <a:t>Rule Changes </a:t>
            </a:r>
            <a:r>
              <a:rPr lang="en-US" dirty="0">
                <a:solidFill>
                  <a:schemeClr val="bg1"/>
                </a:solidFill>
                <a:cs typeface="Calibri"/>
              </a:rPr>
              <a:t>1</a:t>
            </a:r>
            <a:endParaRPr lang="en-US" b="1" dirty="0">
              <a:solidFill>
                <a:schemeClr val="bg1"/>
              </a:solidFill>
            </a:endParaRPr>
          </a:p>
        </p:txBody>
      </p:sp>
      <p:sp>
        <p:nvSpPr>
          <p:cNvPr id="5" name="Content Placeholder 3">
            <a:extLst>
              <a:ext uri="{FF2B5EF4-FFF2-40B4-BE49-F238E27FC236}">
                <a16:creationId xmlns:a16="http://schemas.microsoft.com/office/drawing/2014/main" id="{089ADF50-015F-D47D-534D-AB53B498496B}"/>
              </a:ext>
            </a:extLst>
          </p:cNvPr>
          <p:cNvSpPr txBox="1">
            <a:spLocks/>
          </p:cNvSpPr>
          <p:nvPr/>
        </p:nvSpPr>
        <p:spPr>
          <a:xfrm>
            <a:off x="535171" y="1142839"/>
            <a:ext cx="10148518" cy="7513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endParaRPr lang="en-US">
              <a:solidFill>
                <a:srgbClr val="1482C5"/>
              </a:solidFill>
              <a:latin typeface="Aptos" panose="020B0004020202020204" pitchFamily="34" charset="0"/>
            </a:endParaRPr>
          </a:p>
          <a:p>
            <a:pPr marL="0" indent="0">
              <a:buClr>
                <a:srgbClr val="F47F42"/>
              </a:buClr>
              <a:buNone/>
            </a:pPr>
            <a:r>
              <a:rPr lang="en-US">
                <a:solidFill>
                  <a:srgbClr val="1482C5"/>
                </a:solidFill>
              </a:rPr>
              <a:t>The following rules will be </a:t>
            </a:r>
            <a:r>
              <a:rPr lang="en-US" b="1">
                <a:solidFill>
                  <a:srgbClr val="F47F42"/>
                </a:solidFill>
              </a:rPr>
              <a:t>added</a:t>
            </a:r>
            <a:r>
              <a:rPr lang="en-US">
                <a:solidFill>
                  <a:srgbClr val="1482C5"/>
                </a:solidFill>
              </a:rPr>
              <a:t> in the </a:t>
            </a:r>
            <a:r>
              <a:rPr lang="en-US">
                <a:solidFill>
                  <a:srgbClr val="F47F42"/>
                </a:solidFill>
              </a:rPr>
              <a:t>PEIMS Summer </a:t>
            </a:r>
            <a:r>
              <a:rPr lang="en-US">
                <a:solidFill>
                  <a:srgbClr val="1482C5"/>
                </a:solidFill>
              </a:rPr>
              <a:t>and</a:t>
            </a:r>
            <a:r>
              <a:rPr lang="en-US">
                <a:solidFill>
                  <a:srgbClr val="F47F42"/>
                </a:solidFill>
              </a:rPr>
              <a:t> Extended Year Submissions</a:t>
            </a:r>
            <a:r>
              <a:rPr lang="en-US">
                <a:solidFill>
                  <a:srgbClr val="1482C5"/>
                </a:solidFill>
              </a:rPr>
              <a:t>:</a:t>
            </a:r>
            <a:endParaRPr lang="en-US">
              <a:solidFill>
                <a:srgbClr val="0D6CB9"/>
              </a:solidFill>
            </a:endParaRPr>
          </a:p>
          <a:p>
            <a:pPr marL="0" indent="0">
              <a:buFont typeface="Wingdings" panose="05000000000000000000" pitchFamily="2" charset="2"/>
              <a:buNone/>
            </a:pPr>
            <a:endParaRPr lang="en-US">
              <a:solidFill>
                <a:srgbClr val="0D6CB9"/>
              </a:solidFill>
              <a:latin typeface="Aptos" panose="020B0004020202020204" pitchFamily="34" charset="0"/>
            </a:endParaRPr>
          </a:p>
        </p:txBody>
      </p:sp>
      <p:sp>
        <p:nvSpPr>
          <p:cNvPr id="12" name="Content Placeholder 3">
            <a:extLst>
              <a:ext uri="{FF2B5EF4-FFF2-40B4-BE49-F238E27FC236}">
                <a16:creationId xmlns:a16="http://schemas.microsoft.com/office/drawing/2014/main" id="{17BD103A-4525-9E1C-1A60-7C8896299A0A}"/>
              </a:ext>
            </a:extLst>
          </p:cNvPr>
          <p:cNvSpPr txBox="1">
            <a:spLocks/>
          </p:cNvSpPr>
          <p:nvPr/>
        </p:nvSpPr>
        <p:spPr>
          <a:xfrm>
            <a:off x="885262" y="2477254"/>
            <a:ext cx="2814085" cy="22868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F47F42"/>
              </a:buClr>
            </a:pPr>
            <a:r>
              <a:rPr lang="en-US">
                <a:solidFill>
                  <a:srgbClr val="1482C5"/>
                </a:solidFill>
              </a:rPr>
              <a:t>40100-0289</a:t>
            </a:r>
          </a:p>
          <a:p>
            <a:pPr>
              <a:lnSpc>
                <a:spcPct val="100000"/>
              </a:lnSpc>
              <a:spcBef>
                <a:spcPts val="0"/>
              </a:spcBef>
              <a:buClr>
                <a:srgbClr val="F47F42"/>
              </a:buClr>
            </a:pPr>
            <a:r>
              <a:rPr lang="en-US">
                <a:solidFill>
                  <a:srgbClr val="1482C5"/>
                </a:solidFill>
              </a:rPr>
              <a:t>40100-0290</a:t>
            </a:r>
          </a:p>
          <a:p>
            <a:pPr>
              <a:lnSpc>
                <a:spcPct val="100000"/>
              </a:lnSpc>
              <a:spcBef>
                <a:spcPts val="0"/>
              </a:spcBef>
              <a:buClr>
                <a:srgbClr val="F47F42"/>
              </a:buClr>
            </a:pPr>
            <a:endParaRPr lang="en-US">
              <a:solidFill>
                <a:srgbClr val="1482C5"/>
              </a:solidFill>
            </a:endParaRPr>
          </a:p>
        </p:txBody>
      </p:sp>
      <p:pic>
        <p:nvPicPr>
          <p:cNvPr id="8" name="Picture 7" descr="Screenshot from TWEDS of new rules ">
            <a:extLst>
              <a:ext uri="{FF2B5EF4-FFF2-40B4-BE49-F238E27FC236}">
                <a16:creationId xmlns:a16="http://schemas.microsoft.com/office/drawing/2014/main" id="{6DE4045A-0479-2CAC-5638-133832BF61C2}"/>
              </a:ext>
            </a:extLst>
          </p:cNvPr>
          <p:cNvPicPr>
            <a:picLocks noChangeAspect="1"/>
          </p:cNvPicPr>
          <p:nvPr/>
        </p:nvPicPr>
        <p:blipFill>
          <a:blip r:embed="rId2"/>
          <a:stretch>
            <a:fillRect/>
          </a:stretch>
        </p:blipFill>
        <p:spPr>
          <a:xfrm>
            <a:off x="219808" y="3525220"/>
            <a:ext cx="11752381" cy="2247619"/>
          </a:xfrm>
          <a:prstGeom prst="rect">
            <a:avLst/>
          </a:prstGeom>
        </p:spPr>
      </p:pic>
      <p:sp>
        <p:nvSpPr>
          <p:cNvPr id="4" name="Slide Number Placeholder 3">
            <a:extLst>
              <a:ext uri="{FF2B5EF4-FFF2-40B4-BE49-F238E27FC236}">
                <a16:creationId xmlns:a16="http://schemas.microsoft.com/office/drawing/2014/main" id="{45B5EE63-6B2D-7FE7-8D29-46C1700554EB}"/>
              </a:ext>
            </a:extLst>
          </p:cNvPr>
          <p:cNvSpPr>
            <a:spLocks noGrp="1"/>
          </p:cNvSpPr>
          <p:nvPr>
            <p:ph type="sldNum" sz="quarter" idx="4"/>
          </p:nvPr>
        </p:nvSpPr>
        <p:spPr/>
        <p:txBody>
          <a:bodyPr/>
          <a:lstStyle/>
          <a:p>
            <a:fld id="{69C126A4-BD19-47E2-8A0E-0DE1B9D8C925}" type="slidenum">
              <a:rPr lang="en-US" smtClean="0"/>
              <a:pPr/>
              <a:t>21</a:t>
            </a:fld>
            <a:endParaRPr lang="en-US"/>
          </a:p>
        </p:txBody>
      </p:sp>
    </p:spTree>
    <p:extLst>
      <p:ext uri="{BB962C8B-B14F-4D97-AF65-F5344CB8AC3E}">
        <p14:creationId xmlns:p14="http://schemas.microsoft.com/office/powerpoint/2010/main" val="724669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0138B-8FD5-653D-8312-966FC1E6EC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9462A7-90AD-586E-97BF-496C64525A44}"/>
              </a:ext>
            </a:extLst>
          </p:cNvPr>
          <p:cNvSpPr>
            <a:spLocks noGrp="1"/>
          </p:cNvSpPr>
          <p:nvPr>
            <p:ph type="title"/>
          </p:nvPr>
        </p:nvSpPr>
        <p:spPr>
          <a:xfrm>
            <a:off x="612255" y="141941"/>
            <a:ext cx="11121657" cy="751350"/>
          </a:xfrm>
        </p:spPr>
        <p:txBody>
          <a:bodyPr>
            <a:normAutofit/>
          </a:bodyPr>
          <a:lstStyle/>
          <a:p>
            <a:r>
              <a:rPr lang="en-US" b="1">
                <a:solidFill>
                  <a:srgbClr val="1482C5"/>
                </a:solidFill>
                <a:cs typeface="Calibri"/>
              </a:rPr>
              <a:t>Business </a:t>
            </a:r>
            <a:r>
              <a:rPr lang="en-US">
                <a:solidFill>
                  <a:srgbClr val="1482C5"/>
                </a:solidFill>
                <a:cs typeface="Calibri"/>
              </a:rPr>
              <a:t>Rule Changes</a:t>
            </a:r>
            <a:endParaRPr lang="en-US" b="1">
              <a:solidFill>
                <a:srgbClr val="1482C5"/>
              </a:solidFill>
            </a:endParaRPr>
          </a:p>
        </p:txBody>
      </p:sp>
      <p:sp>
        <p:nvSpPr>
          <p:cNvPr id="5" name="Content Placeholder 3">
            <a:extLst>
              <a:ext uri="{FF2B5EF4-FFF2-40B4-BE49-F238E27FC236}">
                <a16:creationId xmlns:a16="http://schemas.microsoft.com/office/drawing/2014/main" id="{9879F059-D2A2-CD1A-B7CB-8A3717CDE17E}"/>
              </a:ext>
            </a:extLst>
          </p:cNvPr>
          <p:cNvSpPr txBox="1">
            <a:spLocks/>
          </p:cNvSpPr>
          <p:nvPr/>
        </p:nvSpPr>
        <p:spPr>
          <a:xfrm>
            <a:off x="535171" y="1142839"/>
            <a:ext cx="11015854" cy="7513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rgbClr val="1482C5"/>
              </a:solidFill>
              <a:latin typeface="Aptos"/>
            </a:endParaRPr>
          </a:p>
          <a:p>
            <a:pPr marL="0" indent="0">
              <a:buClr>
                <a:srgbClr val="F47F42"/>
              </a:buClr>
              <a:buNone/>
            </a:pPr>
            <a:r>
              <a:rPr lang="en-US">
                <a:solidFill>
                  <a:srgbClr val="1482C5"/>
                </a:solidFill>
              </a:rPr>
              <a:t>The following rules will be </a:t>
            </a:r>
            <a:r>
              <a:rPr lang="en-US" b="1">
                <a:solidFill>
                  <a:srgbClr val="F47F42"/>
                </a:solidFill>
              </a:rPr>
              <a:t>revised</a:t>
            </a:r>
            <a:r>
              <a:rPr lang="en-US">
                <a:solidFill>
                  <a:srgbClr val="1482C5"/>
                </a:solidFill>
              </a:rPr>
              <a:t> in the </a:t>
            </a:r>
            <a:r>
              <a:rPr lang="en-US">
                <a:solidFill>
                  <a:srgbClr val="F47F42"/>
                </a:solidFill>
              </a:rPr>
              <a:t>PEIMS, Fall, Summer </a:t>
            </a:r>
            <a:r>
              <a:rPr lang="en-US">
                <a:solidFill>
                  <a:srgbClr val="1482C5"/>
                </a:solidFill>
              </a:rPr>
              <a:t>and </a:t>
            </a:r>
            <a:r>
              <a:rPr lang="en-US">
                <a:solidFill>
                  <a:srgbClr val="F47F42"/>
                </a:solidFill>
              </a:rPr>
              <a:t>Extended Year Submissions</a:t>
            </a:r>
            <a:r>
              <a:rPr lang="en-US">
                <a:solidFill>
                  <a:srgbClr val="1482C5"/>
                </a:solidFill>
              </a:rPr>
              <a:t>:</a:t>
            </a:r>
            <a:endParaRPr lang="en-US">
              <a:solidFill>
                <a:srgbClr val="0D6CB9"/>
              </a:solidFill>
            </a:endParaRPr>
          </a:p>
          <a:p>
            <a:pPr marL="0" indent="0">
              <a:buFont typeface="Wingdings" panose="05000000000000000000" pitchFamily="2" charset="2"/>
              <a:buNone/>
            </a:pPr>
            <a:endParaRPr lang="en-US">
              <a:solidFill>
                <a:srgbClr val="0D6CB9"/>
              </a:solidFill>
              <a:latin typeface="Aptos" panose="020B0004020202020204" pitchFamily="34" charset="0"/>
            </a:endParaRPr>
          </a:p>
        </p:txBody>
      </p:sp>
      <p:sp>
        <p:nvSpPr>
          <p:cNvPr id="12" name="Content Placeholder 3">
            <a:extLst>
              <a:ext uri="{FF2B5EF4-FFF2-40B4-BE49-F238E27FC236}">
                <a16:creationId xmlns:a16="http://schemas.microsoft.com/office/drawing/2014/main" id="{2DC2B3BC-8642-F219-05D2-1AA894C6CCC7}"/>
              </a:ext>
            </a:extLst>
          </p:cNvPr>
          <p:cNvSpPr txBox="1">
            <a:spLocks/>
          </p:cNvSpPr>
          <p:nvPr/>
        </p:nvSpPr>
        <p:spPr>
          <a:xfrm>
            <a:off x="927303" y="2676951"/>
            <a:ext cx="2814085" cy="22868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F47F42"/>
              </a:buClr>
            </a:pPr>
            <a:r>
              <a:rPr lang="en-US">
                <a:solidFill>
                  <a:srgbClr val="1482C5"/>
                </a:solidFill>
              </a:rPr>
              <a:t>40100-0168</a:t>
            </a:r>
          </a:p>
          <a:p>
            <a:pPr>
              <a:lnSpc>
                <a:spcPct val="100000"/>
              </a:lnSpc>
              <a:spcBef>
                <a:spcPts val="0"/>
              </a:spcBef>
              <a:buClr>
                <a:srgbClr val="F47F42"/>
              </a:buClr>
            </a:pPr>
            <a:r>
              <a:rPr lang="en-US">
                <a:solidFill>
                  <a:srgbClr val="1482C5"/>
                </a:solidFill>
              </a:rPr>
              <a:t>40100-0171</a:t>
            </a:r>
          </a:p>
          <a:p>
            <a:pPr>
              <a:lnSpc>
                <a:spcPct val="100000"/>
              </a:lnSpc>
              <a:spcBef>
                <a:spcPts val="0"/>
              </a:spcBef>
              <a:buClr>
                <a:srgbClr val="F47F42"/>
              </a:buClr>
            </a:pPr>
            <a:r>
              <a:rPr lang="en-US">
                <a:solidFill>
                  <a:srgbClr val="1482C5"/>
                </a:solidFill>
              </a:rPr>
              <a:t>40100-0181</a:t>
            </a:r>
          </a:p>
          <a:p>
            <a:pPr>
              <a:lnSpc>
                <a:spcPct val="100000"/>
              </a:lnSpc>
              <a:spcBef>
                <a:spcPts val="0"/>
              </a:spcBef>
              <a:buClr>
                <a:srgbClr val="F47F42"/>
              </a:buClr>
            </a:pPr>
            <a:endParaRPr lang="en-US">
              <a:solidFill>
                <a:srgbClr val="1482C5"/>
              </a:solidFill>
            </a:endParaRPr>
          </a:p>
        </p:txBody>
      </p:sp>
      <p:sp>
        <p:nvSpPr>
          <p:cNvPr id="4" name="Slide Number Placeholder 3">
            <a:extLst>
              <a:ext uri="{FF2B5EF4-FFF2-40B4-BE49-F238E27FC236}">
                <a16:creationId xmlns:a16="http://schemas.microsoft.com/office/drawing/2014/main" id="{A7B8F0D2-54A3-64A4-4F39-529C5DC90020}"/>
              </a:ext>
            </a:extLst>
          </p:cNvPr>
          <p:cNvSpPr>
            <a:spLocks noGrp="1"/>
          </p:cNvSpPr>
          <p:nvPr>
            <p:ph type="sldNum" sz="quarter" idx="4"/>
          </p:nvPr>
        </p:nvSpPr>
        <p:spPr/>
        <p:txBody>
          <a:bodyPr/>
          <a:lstStyle/>
          <a:p>
            <a:fld id="{69C126A4-BD19-47E2-8A0E-0DE1B9D8C925}" type="slidenum">
              <a:rPr lang="en-US" smtClean="0"/>
              <a:pPr/>
              <a:t>22</a:t>
            </a:fld>
            <a:endParaRPr lang="en-US"/>
          </a:p>
        </p:txBody>
      </p:sp>
    </p:spTree>
    <p:extLst>
      <p:ext uri="{BB962C8B-B14F-4D97-AF65-F5344CB8AC3E}">
        <p14:creationId xmlns:p14="http://schemas.microsoft.com/office/powerpoint/2010/main" val="3716372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64E6F-1DFD-CDF8-199A-475D8258DC59}"/>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6452A32F-E513-8E2C-FD77-D39DC62695A0}"/>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Advanced Technical Credit</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902CB866-7B6D-ED6A-6ABF-82D1DACD5292}"/>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1A6257D2-E565-B7F5-2047-9E57145D356A}"/>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CBFD711B-CD94-475A-3C2B-1DDE86E923B5}"/>
              </a:ext>
            </a:extLst>
          </p:cNvPr>
          <p:cNvSpPr txBox="1"/>
          <p:nvPr/>
        </p:nvSpPr>
        <p:spPr>
          <a:xfrm>
            <a:off x="1212852" y="2380010"/>
            <a:ext cx="9452344" cy="1938992"/>
          </a:xfrm>
          <a:prstGeom prst="rect">
            <a:avLst/>
          </a:prstGeom>
          <a:noFill/>
        </p:spPr>
        <p:txBody>
          <a:bodyPr wrap="square" rtlCol="0">
            <a:spAutoFit/>
          </a:bodyPr>
          <a:lstStyle/>
          <a:p>
            <a:pPr algn="ctr"/>
            <a:r>
              <a:rPr lang="en-US" sz="6000" b="1">
                <a:solidFill>
                  <a:srgbClr val="F8F4E9"/>
                </a:solidFill>
              </a:rPr>
              <a:t>Education Savings Account Student Characteristic</a:t>
            </a:r>
          </a:p>
        </p:txBody>
      </p:sp>
      <p:sp>
        <p:nvSpPr>
          <p:cNvPr id="4" name="Slide Number Placeholder 3">
            <a:extLst>
              <a:ext uri="{FF2B5EF4-FFF2-40B4-BE49-F238E27FC236}">
                <a16:creationId xmlns:a16="http://schemas.microsoft.com/office/drawing/2014/main" id="{C6C9E00A-289D-88A7-D738-5C4316219840}"/>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23</a:t>
            </a:fld>
            <a:endParaRPr lang="en-US"/>
          </a:p>
        </p:txBody>
      </p:sp>
    </p:spTree>
    <p:extLst>
      <p:ext uri="{BB962C8B-B14F-4D97-AF65-F5344CB8AC3E}">
        <p14:creationId xmlns:p14="http://schemas.microsoft.com/office/powerpoint/2010/main" val="2561561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9940-1C8D-A455-EC36-832EA5FD98DC}"/>
              </a:ext>
            </a:extLst>
          </p:cNvPr>
          <p:cNvSpPr>
            <a:spLocks noGrp="1"/>
          </p:cNvSpPr>
          <p:nvPr>
            <p:ph type="title"/>
          </p:nvPr>
        </p:nvSpPr>
        <p:spPr>
          <a:xfrm>
            <a:off x="663681" y="153230"/>
            <a:ext cx="11121657" cy="751350"/>
          </a:xfrm>
        </p:spPr>
        <p:txBody>
          <a:bodyPr/>
          <a:lstStyle/>
          <a:p>
            <a:r>
              <a:rPr lang="en-US" dirty="0"/>
              <a:t>Background </a:t>
            </a:r>
            <a:r>
              <a:rPr lang="en-US" dirty="0">
                <a:solidFill>
                  <a:schemeClr val="bg1"/>
                </a:solidFill>
              </a:rPr>
              <a:t>2</a:t>
            </a:r>
          </a:p>
        </p:txBody>
      </p:sp>
      <p:sp>
        <p:nvSpPr>
          <p:cNvPr id="3" name="Content Placeholder 2">
            <a:extLst>
              <a:ext uri="{FF2B5EF4-FFF2-40B4-BE49-F238E27FC236}">
                <a16:creationId xmlns:a16="http://schemas.microsoft.com/office/drawing/2014/main" id="{10206E9A-A7BD-D091-2180-6F1B5B2A1CFB}"/>
              </a:ext>
            </a:extLst>
          </p:cNvPr>
          <p:cNvSpPr>
            <a:spLocks noGrp="1"/>
          </p:cNvSpPr>
          <p:nvPr>
            <p:ph idx="1"/>
          </p:nvPr>
        </p:nvSpPr>
        <p:spPr>
          <a:xfrm>
            <a:off x="574728" y="904580"/>
            <a:ext cx="10623762" cy="4351338"/>
          </a:xfrm>
        </p:spPr>
        <p:txBody>
          <a:bodyPr/>
          <a:lstStyle/>
          <a:p>
            <a:r>
              <a:rPr lang="en-US" dirty="0"/>
              <a:t>SB 2 adds Subchapter J to Chapter 29 of the Texas Education Code, creating the Education Savings Account (ESA) program. Section 29.3611 outlines funding and accountability rules for students who return to a public or charter school mid‑year after participating in an ESA. Districts and charters receive an additional allotment based on the student’s average daily attendance to ensure adequate funding. The student’s performance is also excluded from accountability ratings for that school year.</a:t>
            </a:r>
          </a:p>
          <a:p>
            <a:r>
              <a:rPr lang="en-US" dirty="0"/>
              <a:t>One new descriptor is added to the </a:t>
            </a:r>
            <a:r>
              <a:rPr lang="en-US" dirty="0" err="1">
                <a:solidFill>
                  <a:srgbClr val="F47F42"/>
                </a:solidFill>
              </a:rPr>
              <a:t>StudentCharacteristic</a:t>
            </a:r>
            <a:r>
              <a:rPr lang="en-US" dirty="0"/>
              <a:t> (C344) descriptor table collected in the </a:t>
            </a:r>
            <a:r>
              <a:rPr lang="en-US" dirty="0">
                <a:solidFill>
                  <a:srgbClr val="F47F42"/>
                </a:solidFill>
              </a:rPr>
              <a:t>PEIMS Attendance, Fall, </a:t>
            </a:r>
            <a:r>
              <a:rPr lang="en-US" dirty="0"/>
              <a:t>and </a:t>
            </a:r>
            <a:r>
              <a:rPr lang="en-US" dirty="0">
                <a:solidFill>
                  <a:srgbClr val="F47F42"/>
                </a:solidFill>
              </a:rPr>
              <a:t>Summer Submissions. </a:t>
            </a:r>
          </a:p>
        </p:txBody>
      </p:sp>
    </p:spTree>
    <p:extLst>
      <p:ext uri="{BB962C8B-B14F-4D97-AF65-F5344CB8AC3E}">
        <p14:creationId xmlns:p14="http://schemas.microsoft.com/office/powerpoint/2010/main" val="25971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636B-5FCA-094C-BC4B-B0202A0117F4}"/>
              </a:ext>
            </a:extLst>
          </p:cNvPr>
          <p:cNvSpPr>
            <a:spLocks noGrp="1"/>
          </p:cNvSpPr>
          <p:nvPr>
            <p:ph type="title"/>
          </p:nvPr>
        </p:nvSpPr>
        <p:spPr>
          <a:xfrm>
            <a:off x="646642" y="157163"/>
            <a:ext cx="11121657" cy="751350"/>
          </a:xfrm>
        </p:spPr>
        <p:txBody>
          <a:bodyPr/>
          <a:lstStyle/>
          <a:p>
            <a:r>
              <a:rPr lang="en-US" err="1"/>
              <a:t>StudentCharacteristic</a:t>
            </a:r>
            <a:r>
              <a:rPr lang="en-US"/>
              <a:t> (C344)</a:t>
            </a:r>
          </a:p>
        </p:txBody>
      </p:sp>
      <p:pic>
        <p:nvPicPr>
          <p:cNvPr id="5" name="Picture 4" descr="Screenshot from TWEDS of StudentCharacteristic descriptor table showing new 28 descriptor code">
            <a:extLst>
              <a:ext uri="{FF2B5EF4-FFF2-40B4-BE49-F238E27FC236}">
                <a16:creationId xmlns:a16="http://schemas.microsoft.com/office/drawing/2014/main" id="{03257BCD-0282-FA7B-E791-E7F3C615127E}"/>
              </a:ext>
            </a:extLst>
          </p:cNvPr>
          <p:cNvPicPr>
            <a:picLocks noChangeAspect="1"/>
          </p:cNvPicPr>
          <p:nvPr/>
        </p:nvPicPr>
        <p:blipFill>
          <a:blip r:embed="rId2"/>
          <a:stretch>
            <a:fillRect/>
          </a:stretch>
        </p:blipFill>
        <p:spPr>
          <a:xfrm>
            <a:off x="83406" y="1337568"/>
            <a:ext cx="5760618" cy="3704685"/>
          </a:xfrm>
          <a:prstGeom prst="rect">
            <a:avLst/>
          </a:prstGeom>
        </p:spPr>
      </p:pic>
      <p:pic>
        <p:nvPicPr>
          <p:cNvPr id="8" name="Picture 7" descr="Screenshot from TWEDS showing new entity guidance for descriptor 28">
            <a:extLst>
              <a:ext uri="{FF2B5EF4-FFF2-40B4-BE49-F238E27FC236}">
                <a16:creationId xmlns:a16="http://schemas.microsoft.com/office/drawing/2014/main" id="{C3872DFC-D4A3-3AD5-982D-BB263F4DBAAD}"/>
              </a:ext>
            </a:extLst>
          </p:cNvPr>
          <p:cNvPicPr>
            <a:picLocks noChangeAspect="1"/>
          </p:cNvPicPr>
          <p:nvPr/>
        </p:nvPicPr>
        <p:blipFill>
          <a:blip r:embed="rId3"/>
          <a:stretch>
            <a:fillRect/>
          </a:stretch>
        </p:blipFill>
        <p:spPr>
          <a:xfrm>
            <a:off x="6007510" y="2434299"/>
            <a:ext cx="6184490" cy="1511224"/>
          </a:xfrm>
          <a:prstGeom prst="rect">
            <a:avLst/>
          </a:prstGeom>
        </p:spPr>
      </p:pic>
    </p:spTree>
    <p:extLst>
      <p:ext uri="{BB962C8B-B14F-4D97-AF65-F5344CB8AC3E}">
        <p14:creationId xmlns:p14="http://schemas.microsoft.com/office/powerpoint/2010/main" val="3022374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7B083-2833-D099-8B62-B2EF9DE9552F}"/>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A05F6D6-0EE9-BEFB-4C74-B87728E4914D}"/>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8F0809A1-0B78-B281-0DAA-0DA0C6379D68}"/>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itle 2">
            <a:extLst>
              <a:ext uri="{FF2B5EF4-FFF2-40B4-BE49-F238E27FC236}">
                <a16:creationId xmlns:a16="http://schemas.microsoft.com/office/drawing/2014/main" id="{9A851D94-D977-2A5E-5882-64343C897C65}"/>
              </a:ext>
            </a:extLst>
          </p:cNvPr>
          <p:cNvSpPr txBox="1">
            <a:spLocks noGrp="1"/>
          </p:cNvSpPr>
          <p:nvPr>
            <p:ph type="title" idx="4294967295"/>
          </p:nvPr>
        </p:nvSpPr>
        <p:spPr>
          <a:xfrm>
            <a:off x="1215489" y="1539765"/>
            <a:ext cx="9452344" cy="37856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8F4E9"/>
                </a:solidFill>
                <a:effectLst/>
                <a:uLnTx/>
                <a:uFillTx/>
                <a:latin typeface="+mn-lt"/>
                <a:ea typeface="Calibri"/>
                <a:cs typeface="Calibri"/>
              </a:rPr>
              <a:t>Applied Sciences Pathway Program Participation Student Characteristic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8F4E9"/>
              </a:solidFill>
              <a:effectLst/>
              <a:uLnTx/>
              <a:uFillTx/>
              <a:latin typeface="Aptos"/>
              <a:ea typeface="Calibri"/>
              <a:cs typeface="Calibri"/>
            </a:endParaRPr>
          </a:p>
        </p:txBody>
      </p:sp>
      <p:sp>
        <p:nvSpPr>
          <p:cNvPr id="4" name="Slide Number Placeholder 3">
            <a:extLst>
              <a:ext uri="{FF2B5EF4-FFF2-40B4-BE49-F238E27FC236}">
                <a16:creationId xmlns:a16="http://schemas.microsoft.com/office/drawing/2014/main" id="{D3A861F1-1F1E-C955-FE3A-ECCC8AC750C1}"/>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26</a:t>
            </a:fld>
            <a:endParaRPr lang="en-US"/>
          </a:p>
        </p:txBody>
      </p:sp>
    </p:spTree>
    <p:extLst>
      <p:ext uri="{BB962C8B-B14F-4D97-AF65-F5344CB8AC3E}">
        <p14:creationId xmlns:p14="http://schemas.microsoft.com/office/powerpoint/2010/main" val="3808274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B1348-F431-486A-22E9-0F4B49F6DB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C7B49E-C531-6E35-0F07-F98AD3D3AD91}"/>
              </a:ext>
            </a:extLst>
          </p:cNvPr>
          <p:cNvSpPr>
            <a:spLocks noGrp="1"/>
          </p:cNvSpPr>
          <p:nvPr>
            <p:ph type="title"/>
          </p:nvPr>
        </p:nvSpPr>
        <p:spPr>
          <a:xfrm>
            <a:off x="612257" y="376843"/>
            <a:ext cx="11121657" cy="751350"/>
          </a:xfrm>
        </p:spPr>
        <p:txBody>
          <a:bodyPr>
            <a:normAutofit fontScale="90000"/>
          </a:bodyPr>
          <a:lstStyle/>
          <a:p>
            <a:r>
              <a:rPr lang="en-US" sz="4000">
                <a:solidFill>
                  <a:srgbClr val="1482C5"/>
                </a:solidFill>
                <a:cs typeface="Calibri"/>
              </a:rPr>
              <a:t>Background</a:t>
            </a:r>
            <a:br>
              <a:rPr lang="en-US" b="1">
                <a:latin typeface="Aptos"/>
                <a:cs typeface="Calibri"/>
              </a:rPr>
            </a:b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A35A1839-122C-341A-5226-D402E0494C5E}"/>
              </a:ext>
            </a:extLst>
          </p:cNvPr>
          <p:cNvSpPr txBox="1">
            <a:spLocks/>
          </p:cNvSpPr>
          <p:nvPr/>
        </p:nvSpPr>
        <p:spPr>
          <a:xfrm>
            <a:off x="458085" y="1754144"/>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rPr>
              <a:t>House Bill 20 added Section 29.914 to the Education Code, creating the </a:t>
            </a:r>
            <a:r>
              <a:rPr lang="en-US" dirty="0">
                <a:solidFill>
                  <a:srgbClr val="F47F42"/>
                </a:solidFill>
              </a:rPr>
              <a:t>Applied Sciences Pathway</a:t>
            </a:r>
            <a:r>
              <a:rPr lang="en-US" dirty="0">
                <a:solidFill>
                  <a:srgbClr val="1482C5"/>
                </a:solidFill>
              </a:rPr>
              <a:t>, which lets students earn a high school diploma while completing a certificate in fields like plumbing, electrical, welding, or HVAC through required partnerships between schools and higher education institutions.</a:t>
            </a:r>
          </a:p>
          <a:p>
            <a:pPr>
              <a:buClr>
                <a:srgbClr val="F47F42"/>
              </a:buClr>
            </a:pPr>
            <a:r>
              <a:rPr lang="en-US" dirty="0">
                <a:solidFill>
                  <a:srgbClr val="1482C5"/>
                </a:solidFill>
              </a:rPr>
              <a:t>One new descriptor, </a:t>
            </a:r>
            <a:r>
              <a:rPr lang="en-US" dirty="0">
                <a:solidFill>
                  <a:srgbClr val="F47F42"/>
                </a:solidFill>
              </a:rPr>
              <a:t>29 – Applied Sciences Pathway Program Participation</a:t>
            </a:r>
            <a:r>
              <a:rPr lang="en-US" dirty="0">
                <a:solidFill>
                  <a:srgbClr val="1482C5"/>
                </a:solidFill>
              </a:rPr>
              <a:t>,  is added to the </a:t>
            </a:r>
            <a:r>
              <a:rPr lang="en-US" dirty="0" err="1">
                <a:solidFill>
                  <a:srgbClr val="F47F42"/>
                </a:solidFill>
              </a:rPr>
              <a:t>StudentCharacteristic</a:t>
            </a:r>
            <a:r>
              <a:rPr lang="en-US" dirty="0">
                <a:solidFill>
                  <a:srgbClr val="F47F42"/>
                </a:solidFill>
              </a:rPr>
              <a:t> (C344) </a:t>
            </a:r>
            <a:r>
              <a:rPr lang="en-US" dirty="0">
                <a:solidFill>
                  <a:srgbClr val="1482C5"/>
                </a:solidFill>
              </a:rPr>
              <a:t>descriptor table collected in the </a:t>
            </a:r>
            <a:r>
              <a:rPr lang="en-US" dirty="0">
                <a:solidFill>
                  <a:srgbClr val="F47F42"/>
                </a:solidFill>
              </a:rPr>
              <a:t>PEIMS Fall, Summer,</a:t>
            </a:r>
            <a:r>
              <a:rPr lang="en-US" dirty="0">
                <a:solidFill>
                  <a:srgbClr val="1482C5"/>
                </a:solidFill>
              </a:rPr>
              <a:t> and </a:t>
            </a:r>
            <a:r>
              <a:rPr lang="en-US" dirty="0">
                <a:solidFill>
                  <a:srgbClr val="F47F42"/>
                </a:solidFill>
              </a:rPr>
              <a:t>Extended Year Submissions</a:t>
            </a:r>
            <a:r>
              <a:rPr lang="en-US" dirty="0">
                <a:solidFill>
                  <a:srgbClr val="1482C5"/>
                </a:solidFill>
              </a:rPr>
              <a:t>.</a:t>
            </a: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32564568-F741-42AC-5D63-F26C36291B25}"/>
              </a:ext>
            </a:extLst>
          </p:cNvPr>
          <p:cNvSpPr>
            <a:spLocks noGrp="1"/>
          </p:cNvSpPr>
          <p:nvPr>
            <p:ph type="sldNum" sz="quarter" idx="4"/>
          </p:nvPr>
        </p:nvSpPr>
        <p:spPr/>
        <p:txBody>
          <a:bodyPr/>
          <a:lstStyle/>
          <a:p>
            <a:fld id="{69C126A4-BD19-47E2-8A0E-0DE1B9D8C925}" type="slidenum">
              <a:rPr lang="en-US" smtClean="0"/>
              <a:pPr/>
              <a:t>27</a:t>
            </a:fld>
            <a:endParaRPr lang="en-US"/>
          </a:p>
        </p:txBody>
      </p:sp>
    </p:spTree>
    <p:extLst>
      <p:ext uri="{BB962C8B-B14F-4D97-AF65-F5344CB8AC3E}">
        <p14:creationId xmlns:p14="http://schemas.microsoft.com/office/powerpoint/2010/main" val="943790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6ED88-018B-4F28-8666-A8080DA269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032ADF-700A-F148-A339-ECB9DB359BD1}"/>
              </a:ext>
            </a:extLst>
          </p:cNvPr>
          <p:cNvSpPr>
            <a:spLocks noGrp="1"/>
          </p:cNvSpPr>
          <p:nvPr>
            <p:ph type="title"/>
          </p:nvPr>
        </p:nvSpPr>
        <p:spPr>
          <a:xfrm>
            <a:off x="642269" y="131667"/>
            <a:ext cx="11121657" cy="751350"/>
          </a:xfrm>
        </p:spPr>
        <p:txBody>
          <a:bodyPr>
            <a:normAutofit/>
          </a:bodyPr>
          <a:lstStyle/>
          <a:p>
            <a:r>
              <a:rPr lang="en-US" err="1">
                <a:solidFill>
                  <a:srgbClr val="1482C5"/>
                </a:solidFill>
                <a:cs typeface="Calibri"/>
              </a:rPr>
              <a:t>StudentCharacteristic</a:t>
            </a:r>
            <a:r>
              <a:rPr lang="en-US">
                <a:solidFill>
                  <a:srgbClr val="1482C5"/>
                </a:solidFill>
                <a:cs typeface="Calibri"/>
              </a:rPr>
              <a:t> (344) </a:t>
            </a:r>
            <a:endParaRPr lang="en-US" b="1">
              <a:solidFill>
                <a:srgbClr val="1482C5"/>
              </a:solidFill>
              <a:ea typeface="Calibri" panose="020F0502020204030204"/>
              <a:cs typeface="Calibri" panose="020F0502020204030204"/>
            </a:endParaRPr>
          </a:p>
        </p:txBody>
      </p:sp>
      <p:pic>
        <p:nvPicPr>
          <p:cNvPr id="5" name="Picture 4" descr="Screenshot from TWEDS of StudentCharacteristic descriptor table showing new descriptor 29">
            <a:extLst>
              <a:ext uri="{FF2B5EF4-FFF2-40B4-BE49-F238E27FC236}">
                <a16:creationId xmlns:a16="http://schemas.microsoft.com/office/drawing/2014/main" id="{A921D6DA-E9E7-ED57-AF6C-CDB141CFC8CE}"/>
              </a:ext>
            </a:extLst>
          </p:cNvPr>
          <p:cNvPicPr>
            <a:picLocks noChangeAspect="1"/>
          </p:cNvPicPr>
          <p:nvPr/>
        </p:nvPicPr>
        <p:blipFill>
          <a:blip r:embed="rId2"/>
          <a:stretch>
            <a:fillRect/>
          </a:stretch>
        </p:blipFill>
        <p:spPr>
          <a:xfrm>
            <a:off x="147453" y="1043467"/>
            <a:ext cx="5753841" cy="4776974"/>
          </a:xfrm>
          <a:prstGeom prst="rect">
            <a:avLst/>
          </a:prstGeom>
        </p:spPr>
      </p:pic>
      <p:pic>
        <p:nvPicPr>
          <p:cNvPr id="6" name="Picture 5" descr="Screenshot from TWEDS showing new entity guidance for descriptor 29">
            <a:extLst>
              <a:ext uri="{FF2B5EF4-FFF2-40B4-BE49-F238E27FC236}">
                <a16:creationId xmlns:a16="http://schemas.microsoft.com/office/drawing/2014/main" id="{7E29785E-99C2-B31F-902D-48A411165B0B}"/>
              </a:ext>
            </a:extLst>
          </p:cNvPr>
          <p:cNvPicPr>
            <a:picLocks noChangeAspect="1"/>
          </p:cNvPicPr>
          <p:nvPr/>
        </p:nvPicPr>
        <p:blipFill>
          <a:blip r:embed="rId3"/>
          <a:stretch>
            <a:fillRect/>
          </a:stretch>
        </p:blipFill>
        <p:spPr>
          <a:xfrm>
            <a:off x="5915469" y="2664933"/>
            <a:ext cx="6232599" cy="1575391"/>
          </a:xfrm>
          <a:prstGeom prst="rect">
            <a:avLst/>
          </a:prstGeom>
        </p:spPr>
      </p:pic>
      <p:sp>
        <p:nvSpPr>
          <p:cNvPr id="4" name="Slide Number Placeholder 3">
            <a:extLst>
              <a:ext uri="{FF2B5EF4-FFF2-40B4-BE49-F238E27FC236}">
                <a16:creationId xmlns:a16="http://schemas.microsoft.com/office/drawing/2014/main" id="{FE7E1012-3DDE-4504-B5F1-0A7F5B9B3F77}"/>
              </a:ext>
            </a:extLst>
          </p:cNvPr>
          <p:cNvSpPr>
            <a:spLocks noGrp="1"/>
          </p:cNvSpPr>
          <p:nvPr>
            <p:ph type="sldNum" sz="quarter" idx="4"/>
          </p:nvPr>
        </p:nvSpPr>
        <p:spPr/>
        <p:txBody>
          <a:bodyPr/>
          <a:lstStyle/>
          <a:p>
            <a:fld id="{69C126A4-BD19-47E2-8A0E-0DE1B9D8C925}" type="slidenum">
              <a:rPr lang="en-US" smtClean="0"/>
              <a:pPr/>
              <a:t>28</a:t>
            </a:fld>
            <a:endParaRPr lang="en-US"/>
          </a:p>
        </p:txBody>
      </p:sp>
    </p:spTree>
    <p:extLst>
      <p:ext uri="{BB962C8B-B14F-4D97-AF65-F5344CB8AC3E}">
        <p14:creationId xmlns:p14="http://schemas.microsoft.com/office/powerpoint/2010/main" val="1280671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41C5B-8131-3B08-798F-30A0BC364E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5C3DD7-DF01-8C35-42CA-793A61732AAF}"/>
              </a:ext>
            </a:extLst>
          </p:cNvPr>
          <p:cNvSpPr>
            <a:spLocks noGrp="1"/>
          </p:cNvSpPr>
          <p:nvPr>
            <p:ph type="title"/>
          </p:nvPr>
        </p:nvSpPr>
        <p:spPr>
          <a:xfrm>
            <a:off x="288595" y="141941"/>
            <a:ext cx="11121657" cy="238203"/>
          </a:xfrm>
        </p:spPr>
        <p:txBody>
          <a:bodyPr>
            <a:normAutofit fontScale="90000"/>
          </a:bodyPr>
          <a:lstStyle/>
          <a:p>
            <a:br>
              <a:rPr lang="en-US" b="1">
                <a:solidFill>
                  <a:srgbClr val="1482C5"/>
                </a:solidFill>
                <a:cs typeface="Calibri"/>
              </a:rPr>
            </a:br>
            <a:r>
              <a:rPr lang="en-US" b="1">
                <a:solidFill>
                  <a:srgbClr val="1482C5"/>
                </a:solidFill>
                <a:cs typeface="Calibri"/>
              </a:rPr>
              <a:t>    Business </a:t>
            </a:r>
            <a:r>
              <a:rPr lang="en-US">
                <a:solidFill>
                  <a:srgbClr val="1482C5"/>
                </a:solidFill>
                <a:cs typeface="Calibri"/>
              </a:rPr>
              <a:t>Rule Changes</a:t>
            </a:r>
            <a:endParaRPr lang="en-US" b="1">
              <a:solidFill>
                <a:srgbClr val="1482C5"/>
              </a:solidFill>
            </a:endParaRPr>
          </a:p>
        </p:txBody>
      </p:sp>
      <p:sp>
        <p:nvSpPr>
          <p:cNvPr id="5" name="Content Placeholder 3">
            <a:extLst>
              <a:ext uri="{FF2B5EF4-FFF2-40B4-BE49-F238E27FC236}">
                <a16:creationId xmlns:a16="http://schemas.microsoft.com/office/drawing/2014/main" id="{F56455C2-2439-3D63-AAEA-36D7D0F7DFCA}"/>
              </a:ext>
            </a:extLst>
          </p:cNvPr>
          <p:cNvSpPr txBox="1">
            <a:spLocks/>
          </p:cNvSpPr>
          <p:nvPr/>
        </p:nvSpPr>
        <p:spPr>
          <a:xfrm>
            <a:off x="625052" y="1285714"/>
            <a:ext cx="10941895" cy="7513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endParaRPr lang="en-US" dirty="0">
              <a:solidFill>
                <a:srgbClr val="1482C5"/>
              </a:solidFill>
            </a:endParaRPr>
          </a:p>
          <a:p>
            <a:pPr marL="0" indent="0">
              <a:buNone/>
            </a:pPr>
            <a:r>
              <a:rPr lang="en-US" dirty="0">
                <a:solidFill>
                  <a:srgbClr val="1482C5"/>
                </a:solidFill>
              </a:rPr>
              <a:t>Rule impacts will be published in </a:t>
            </a:r>
            <a:r>
              <a:rPr lang="en-US">
                <a:solidFill>
                  <a:srgbClr val="1482C5"/>
                </a:solidFill>
              </a:rPr>
              <a:t>the Addendum version v2027.2.0</a:t>
            </a:r>
            <a:r>
              <a:rPr lang="en-US" dirty="0">
                <a:solidFill>
                  <a:srgbClr val="1482C5"/>
                </a:solidFill>
              </a:rPr>
              <a:t>. The rule impacts identified are new rules to verify Applied Sciences students against a list of approved Applied Sciences schools, which should be provided by the program area in June 2026.</a:t>
            </a:r>
            <a:endParaRPr lang="en-US" dirty="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9FF94853-4FF6-0B67-EB55-32D78781BFEF}"/>
              </a:ext>
            </a:extLst>
          </p:cNvPr>
          <p:cNvSpPr>
            <a:spLocks noGrp="1"/>
          </p:cNvSpPr>
          <p:nvPr>
            <p:ph type="sldNum" sz="quarter" idx="4"/>
          </p:nvPr>
        </p:nvSpPr>
        <p:spPr/>
        <p:txBody>
          <a:bodyPr/>
          <a:lstStyle/>
          <a:p>
            <a:fld id="{69C126A4-BD19-47E2-8A0E-0DE1B9D8C925}" type="slidenum">
              <a:rPr lang="en-US" smtClean="0"/>
              <a:pPr/>
              <a:t>29</a:t>
            </a:fld>
            <a:endParaRPr lang="en-US"/>
          </a:p>
        </p:txBody>
      </p:sp>
    </p:spTree>
    <p:extLst>
      <p:ext uri="{BB962C8B-B14F-4D97-AF65-F5344CB8AC3E}">
        <p14:creationId xmlns:p14="http://schemas.microsoft.com/office/powerpoint/2010/main" val="342353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7011C-4CED-1511-C57E-911D2D7B9C8D}"/>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5EFDA99B-E648-05A2-20C9-36E18E4CCA2F}"/>
              </a:ext>
            </a:extLst>
          </p:cNvPr>
          <p:cNvSpPr>
            <a:spLocks noGrp="1"/>
          </p:cNvSpPr>
          <p:nvPr>
            <p:ph type="ctrTitle"/>
          </p:nvPr>
        </p:nvSpPr>
        <p:spPr>
          <a:xfrm>
            <a:off x="1154981" y="2254590"/>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a:t>
            </a:r>
            <a:r>
              <a:rPr lang="en-US" sz="4800" b="1" kern="1200" baseline="0" err="1">
                <a:latin typeface="+mn-lt"/>
                <a:ea typeface="+mj-ea"/>
                <a:cs typeface="+mj-cs"/>
              </a:rPr>
              <a:t>OnRamps</a:t>
            </a:r>
            <a:r>
              <a:rPr lang="en-US" sz="4800" b="1" kern="1200" baseline="0">
                <a:latin typeface="+mn-lt"/>
                <a:ea typeface="+mj-ea"/>
                <a:cs typeface="+mj-cs"/>
              </a:rPr>
              <a:t> Dual Enrollment Indicator</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D94CFAB8-58C3-C98F-40B2-5547A4E933C7}"/>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7B168FAD-036B-AE97-0B08-1CBA4044F2F0}"/>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DE172E24-F8B2-4D67-C6E6-050DE73DA3FD}"/>
              </a:ext>
            </a:extLst>
          </p:cNvPr>
          <p:cNvSpPr txBox="1"/>
          <p:nvPr/>
        </p:nvSpPr>
        <p:spPr>
          <a:xfrm>
            <a:off x="1154981" y="2381001"/>
            <a:ext cx="9452344" cy="1938992"/>
          </a:xfrm>
          <a:prstGeom prst="rect">
            <a:avLst/>
          </a:prstGeom>
          <a:noFill/>
        </p:spPr>
        <p:txBody>
          <a:bodyPr wrap="square" lIns="91440" tIns="45720" rIns="91440" bIns="45720" rtlCol="0" anchor="t">
            <a:spAutoFit/>
          </a:bodyPr>
          <a:lstStyle/>
          <a:p>
            <a:pPr algn="ctr"/>
            <a:r>
              <a:rPr lang="en-US" sz="6000" b="1">
                <a:solidFill>
                  <a:srgbClr val="F8F4E9"/>
                </a:solidFill>
                <a:latin typeface="Calibri"/>
                <a:ea typeface="Calibri"/>
                <a:cs typeface="Calibri"/>
              </a:rPr>
              <a:t>Sunset of </a:t>
            </a:r>
            <a:r>
              <a:rPr lang="en-US" sz="6000" b="1" err="1">
                <a:solidFill>
                  <a:srgbClr val="F8F4E9"/>
                </a:solidFill>
                <a:latin typeface="Calibri"/>
                <a:ea typeface="Calibri"/>
                <a:cs typeface="Calibri"/>
              </a:rPr>
              <a:t>EarlyReadingIndicator</a:t>
            </a:r>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BB0A77AE-3A6D-CC7C-B27A-4371624976DC}"/>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3</a:t>
            </a:fld>
            <a:endParaRPr lang="en-US"/>
          </a:p>
        </p:txBody>
      </p:sp>
    </p:spTree>
    <p:extLst>
      <p:ext uri="{BB962C8B-B14F-4D97-AF65-F5344CB8AC3E}">
        <p14:creationId xmlns:p14="http://schemas.microsoft.com/office/powerpoint/2010/main" val="1250037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148F7-036F-4B03-2EB9-B684A82E8234}"/>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FCB517F6-5267-E9C7-7441-31AB6836B1FA}"/>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New Classroom Position</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21B7472-62CC-7F55-0ADC-D59482BF0326}"/>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B3EC8634-5AAE-4D2E-467E-C47B6F9AEDEA}"/>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1927EC45-DB49-4F04-7EA5-E53C053A3117}"/>
              </a:ext>
            </a:extLst>
          </p:cNvPr>
          <p:cNvSpPr txBox="1"/>
          <p:nvPr/>
        </p:nvSpPr>
        <p:spPr>
          <a:xfrm>
            <a:off x="1369818" y="2542904"/>
            <a:ext cx="9452344" cy="2862322"/>
          </a:xfrm>
          <a:prstGeom prst="rect">
            <a:avLst/>
          </a:prstGeom>
          <a:noFill/>
        </p:spPr>
        <p:txBody>
          <a:bodyPr wrap="square" lIns="91440" tIns="45720" rIns="91440" bIns="45720" rtlCol="0" anchor="t">
            <a:spAutoFit/>
          </a:bodyPr>
          <a:lstStyle/>
          <a:p>
            <a:pPr algn="ctr"/>
            <a:r>
              <a:rPr lang="en-US" sz="6000" b="1">
                <a:solidFill>
                  <a:srgbClr val="F8F4E9"/>
                </a:solidFill>
              </a:rPr>
              <a:t>Accelerated Instruction Descriptor Tables</a:t>
            </a:r>
          </a:p>
          <a:p>
            <a:pPr algn="ctr"/>
            <a:endParaRPr lang="en-US" sz="6000" b="1">
              <a:solidFill>
                <a:srgbClr val="F8F4E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A68039A4-6D6C-D37C-7F7E-27ECE404A831}"/>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30</a:t>
            </a:fld>
            <a:endParaRPr lang="en-US"/>
          </a:p>
        </p:txBody>
      </p:sp>
    </p:spTree>
    <p:extLst>
      <p:ext uri="{BB962C8B-B14F-4D97-AF65-F5344CB8AC3E}">
        <p14:creationId xmlns:p14="http://schemas.microsoft.com/office/powerpoint/2010/main" val="2398179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F7FBF-9BD5-928C-9323-6D117EB28C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5B7935-4FC2-620A-3396-0DF10FDF0D09}"/>
              </a:ext>
            </a:extLst>
          </p:cNvPr>
          <p:cNvSpPr>
            <a:spLocks noGrp="1"/>
          </p:cNvSpPr>
          <p:nvPr>
            <p:ph type="title"/>
          </p:nvPr>
        </p:nvSpPr>
        <p:spPr>
          <a:xfrm>
            <a:off x="535171" y="141941"/>
            <a:ext cx="11121657" cy="751350"/>
          </a:xfrm>
        </p:spPr>
        <p:txBody>
          <a:bodyPr>
            <a:normAutofit/>
          </a:bodyPr>
          <a:lstStyle/>
          <a:p>
            <a:r>
              <a:rPr lang="en-US" dirty="0">
                <a:solidFill>
                  <a:srgbClr val="1482C5"/>
                </a:solidFill>
                <a:cs typeface="Calibri"/>
              </a:rPr>
              <a:t> Background </a:t>
            </a:r>
            <a:r>
              <a:rPr lang="en-US" dirty="0">
                <a:solidFill>
                  <a:schemeClr val="bg1"/>
                </a:solidFill>
                <a:cs typeface="Calibri"/>
              </a:rPr>
              <a:t>3</a:t>
            </a:r>
            <a:endParaRPr lang="en-US" dirty="0">
              <a:solidFill>
                <a:schemeClr val="bg1"/>
              </a:solidFill>
            </a:endParaRPr>
          </a:p>
        </p:txBody>
      </p:sp>
      <p:sp>
        <p:nvSpPr>
          <p:cNvPr id="2" name="Content Placeholder 3">
            <a:extLst>
              <a:ext uri="{FF2B5EF4-FFF2-40B4-BE49-F238E27FC236}">
                <a16:creationId xmlns:a16="http://schemas.microsoft.com/office/drawing/2014/main" id="{A74F158D-D90D-B9E4-A3BE-024B07FACC77}"/>
              </a:ext>
            </a:extLst>
          </p:cNvPr>
          <p:cNvSpPr txBox="1">
            <a:spLocks/>
          </p:cNvSpPr>
          <p:nvPr/>
        </p:nvSpPr>
        <p:spPr>
          <a:xfrm>
            <a:off x="458084" y="1253105"/>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rPr>
              <a:t>House Bill 1416 (88th Legislature, 2023) strengthened </a:t>
            </a:r>
            <a:r>
              <a:rPr lang="en-US" dirty="0">
                <a:solidFill>
                  <a:srgbClr val="F47F42"/>
                </a:solidFill>
              </a:rPr>
              <a:t>accelerated and supplemental instruction requirements</a:t>
            </a:r>
            <a:r>
              <a:rPr lang="en-US" dirty="0">
                <a:solidFill>
                  <a:srgbClr val="1482C5"/>
                </a:solidFill>
              </a:rPr>
              <a:t> for students who do not meet satisfactory performance on state assessments, requiring at least 15 hours of support—or 30 hours for significantly below‑satisfactory performance. TEA initially responded in 2023–2024 by adding </a:t>
            </a:r>
            <a:r>
              <a:rPr lang="en-US" dirty="0" err="1">
                <a:solidFill>
                  <a:srgbClr val="1482C5"/>
                </a:solidFill>
              </a:rPr>
              <a:t>TREx</a:t>
            </a:r>
            <a:r>
              <a:rPr lang="en-US" dirty="0">
                <a:solidFill>
                  <a:srgbClr val="1482C5"/>
                </a:solidFill>
              </a:rPr>
              <a:t> elements to transfer accelerated learning plan data, and in 2024–2025 expanded this work through TEDS updates, creating the </a:t>
            </a:r>
            <a:r>
              <a:rPr lang="en-US" dirty="0" err="1">
                <a:solidFill>
                  <a:srgbClr val="1482C5"/>
                </a:solidFill>
              </a:rPr>
              <a:t>AcceleratedInstructionSet</a:t>
            </a:r>
            <a:r>
              <a:rPr lang="en-US" dirty="0">
                <a:solidFill>
                  <a:srgbClr val="1482C5"/>
                </a:solidFill>
              </a:rPr>
              <a:t>  in the </a:t>
            </a:r>
            <a:r>
              <a:rPr lang="en-US" dirty="0" err="1">
                <a:solidFill>
                  <a:srgbClr val="1482C5"/>
                </a:solidFill>
              </a:rPr>
              <a:t>StudentEducationOrganizationAssociation</a:t>
            </a:r>
            <a:r>
              <a:rPr lang="en-US" dirty="0">
                <a:solidFill>
                  <a:srgbClr val="1482C5"/>
                </a:solidFill>
              </a:rPr>
              <a:t> Entity, collected in the PEIMS Summer Submission. </a:t>
            </a:r>
          </a:p>
          <a:p>
            <a:pPr>
              <a:buClr>
                <a:srgbClr val="F47F42"/>
              </a:buClr>
            </a:pPr>
            <a:r>
              <a:rPr lang="en-US" dirty="0">
                <a:solidFill>
                  <a:srgbClr val="1482C5"/>
                </a:solidFill>
              </a:rPr>
              <a:t>Early data analysis showed the </a:t>
            </a:r>
            <a:r>
              <a:rPr lang="en-US" dirty="0">
                <a:solidFill>
                  <a:srgbClr val="F47F42"/>
                </a:solidFill>
              </a:rPr>
              <a:t>need for additional descriptors </a:t>
            </a:r>
            <a:r>
              <a:rPr lang="en-US" dirty="0">
                <a:solidFill>
                  <a:srgbClr val="1482C5"/>
                </a:solidFill>
              </a:rPr>
              <a:t>to improve accuracy, consistency, and reporting.</a:t>
            </a:r>
            <a:endParaRPr lang="en-US" dirty="0">
              <a:solidFill>
                <a:srgbClr val="1482C5"/>
              </a:solidFill>
              <a:ea typeface="Calibri"/>
              <a:cs typeface="Calibri"/>
            </a:endParaRPr>
          </a:p>
        </p:txBody>
      </p:sp>
      <p:sp>
        <p:nvSpPr>
          <p:cNvPr id="4" name="Slide Number Placeholder 3">
            <a:extLst>
              <a:ext uri="{FF2B5EF4-FFF2-40B4-BE49-F238E27FC236}">
                <a16:creationId xmlns:a16="http://schemas.microsoft.com/office/drawing/2014/main" id="{8B79AEC6-D536-C8F5-8B8B-545086E5913E}"/>
              </a:ext>
            </a:extLst>
          </p:cNvPr>
          <p:cNvSpPr>
            <a:spLocks noGrp="1"/>
          </p:cNvSpPr>
          <p:nvPr>
            <p:ph type="sldNum" sz="quarter" idx="4"/>
          </p:nvPr>
        </p:nvSpPr>
        <p:spPr/>
        <p:txBody>
          <a:bodyPr/>
          <a:lstStyle/>
          <a:p>
            <a:fld id="{69C126A4-BD19-47E2-8A0E-0DE1B9D8C925}" type="slidenum">
              <a:rPr lang="en-US" smtClean="0"/>
              <a:pPr/>
              <a:t>31</a:t>
            </a:fld>
            <a:endParaRPr lang="en-US"/>
          </a:p>
        </p:txBody>
      </p:sp>
    </p:spTree>
    <p:extLst>
      <p:ext uri="{BB962C8B-B14F-4D97-AF65-F5344CB8AC3E}">
        <p14:creationId xmlns:p14="http://schemas.microsoft.com/office/powerpoint/2010/main" val="3950204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D3665-7E2F-8349-BD2D-FBCD36CB55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80F1E5-3757-8132-02F5-01978C56D9B2}"/>
              </a:ext>
            </a:extLst>
          </p:cNvPr>
          <p:cNvSpPr>
            <a:spLocks noGrp="1"/>
          </p:cNvSpPr>
          <p:nvPr>
            <p:ph type="title"/>
          </p:nvPr>
        </p:nvSpPr>
        <p:spPr>
          <a:xfrm>
            <a:off x="612256" y="110458"/>
            <a:ext cx="11121657" cy="751350"/>
          </a:xfrm>
        </p:spPr>
        <p:txBody>
          <a:bodyPr>
            <a:normAutofit/>
          </a:bodyPr>
          <a:lstStyle/>
          <a:p>
            <a:r>
              <a:rPr lang="en-US" dirty="0">
                <a:solidFill>
                  <a:srgbClr val="1482C5"/>
                </a:solidFill>
                <a:cs typeface="Calibri"/>
              </a:rPr>
              <a:t>Background Continued </a:t>
            </a:r>
            <a:r>
              <a:rPr lang="en-US" dirty="0">
                <a:solidFill>
                  <a:schemeClr val="bg1"/>
                </a:solidFill>
                <a:cs typeface="Calibri"/>
              </a:rPr>
              <a:t>1</a:t>
            </a:r>
            <a:endParaRPr lang="en-US" b="1" dirty="0">
              <a:solidFill>
                <a:schemeClr val="bg1"/>
              </a:solidFill>
            </a:endParaRPr>
          </a:p>
        </p:txBody>
      </p:sp>
      <p:sp>
        <p:nvSpPr>
          <p:cNvPr id="2" name="Content Placeholder 3">
            <a:extLst>
              <a:ext uri="{FF2B5EF4-FFF2-40B4-BE49-F238E27FC236}">
                <a16:creationId xmlns:a16="http://schemas.microsoft.com/office/drawing/2014/main" id="{EF7C0F5F-695A-9498-CA3B-C6B57BE9ADE0}"/>
              </a:ext>
            </a:extLst>
          </p:cNvPr>
          <p:cNvSpPr txBox="1">
            <a:spLocks/>
          </p:cNvSpPr>
          <p:nvPr/>
        </p:nvSpPr>
        <p:spPr>
          <a:xfrm>
            <a:off x="458084" y="861808"/>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b="1" dirty="0">
                <a:solidFill>
                  <a:srgbClr val="1482C5"/>
                </a:solidFill>
              </a:rPr>
              <a:t>Texas Education Data Standards Change:  </a:t>
            </a:r>
          </a:p>
          <a:p>
            <a:pPr lvl="1">
              <a:buClr>
                <a:srgbClr val="F47F42"/>
              </a:buClr>
            </a:pPr>
            <a:r>
              <a:rPr lang="en-US" sz="2800" dirty="0">
                <a:solidFill>
                  <a:srgbClr val="1482C5"/>
                </a:solidFill>
              </a:rPr>
              <a:t>One new descriptor is added to the </a:t>
            </a:r>
            <a:r>
              <a:rPr lang="en-US" sz="2800" dirty="0" err="1">
                <a:solidFill>
                  <a:srgbClr val="F47F42"/>
                </a:solidFill>
              </a:rPr>
              <a:t>StudentAcceleratedInstructionParticipation</a:t>
            </a:r>
            <a:r>
              <a:rPr lang="en-US" sz="2800" dirty="0">
                <a:solidFill>
                  <a:srgbClr val="F47F42"/>
                </a:solidFill>
              </a:rPr>
              <a:t> (C353) </a:t>
            </a:r>
            <a:r>
              <a:rPr lang="en-US" sz="2800" dirty="0">
                <a:solidFill>
                  <a:srgbClr val="1482C5"/>
                </a:solidFill>
              </a:rPr>
              <a:t>descriptor table and one new descriptor to the </a:t>
            </a:r>
            <a:r>
              <a:rPr lang="en-US" sz="2800" dirty="0" err="1">
                <a:solidFill>
                  <a:srgbClr val="F47F42"/>
                </a:solidFill>
              </a:rPr>
              <a:t>DifferenceReasonHoursAcceleratedInstruction</a:t>
            </a:r>
            <a:r>
              <a:rPr lang="en-US" sz="2800" dirty="0">
                <a:solidFill>
                  <a:srgbClr val="F47F42"/>
                </a:solidFill>
              </a:rPr>
              <a:t> (C354) </a:t>
            </a:r>
            <a:r>
              <a:rPr lang="en-US" sz="2800" dirty="0">
                <a:solidFill>
                  <a:srgbClr val="1482C5"/>
                </a:solidFill>
              </a:rPr>
              <a:t>descriptor table used in the </a:t>
            </a:r>
            <a:r>
              <a:rPr lang="en-US" sz="2800" dirty="0" err="1">
                <a:solidFill>
                  <a:srgbClr val="F47F42"/>
                </a:solidFill>
              </a:rPr>
              <a:t>StudentEducationOrganizationAssociation</a:t>
            </a:r>
            <a:r>
              <a:rPr lang="en-US" sz="2800" dirty="0">
                <a:solidFill>
                  <a:srgbClr val="F47F42"/>
                </a:solidFill>
              </a:rPr>
              <a:t> Entity</a:t>
            </a:r>
            <a:r>
              <a:rPr lang="en-US" sz="2800" dirty="0">
                <a:solidFill>
                  <a:srgbClr val="1482C5"/>
                </a:solidFill>
              </a:rPr>
              <a:t>, collected in the </a:t>
            </a:r>
            <a:r>
              <a:rPr lang="en-US" sz="2800" dirty="0">
                <a:solidFill>
                  <a:srgbClr val="F47F42"/>
                </a:solidFill>
              </a:rPr>
              <a:t>PEIMS Summer Submission. </a:t>
            </a:r>
          </a:p>
          <a:p>
            <a:pPr>
              <a:buClr>
                <a:srgbClr val="F47F42"/>
              </a:buClr>
            </a:pPr>
            <a:r>
              <a:rPr lang="en-US" b="1" dirty="0">
                <a:solidFill>
                  <a:srgbClr val="1482C5"/>
                </a:solidFill>
              </a:rPr>
              <a:t>Texas Records Exchange (</a:t>
            </a:r>
            <a:r>
              <a:rPr lang="en-US" b="1" dirty="0" err="1">
                <a:solidFill>
                  <a:srgbClr val="1482C5"/>
                </a:solidFill>
              </a:rPr>
              <a:t>TREx</a:t>
            </a:r>
            <a:r>
              <a:rPr lang="en-US" b="1" dirty="0">
                <a:solidFill>
                  <a:srgbClr val="1482C5"/>
                </a:solidFill>
              </a:rPr>
              <a:t>) Change:  </a:t>
            </a:r>
          </a:p>
          <a:p>
            <a:pPr lvl="1">
              <a:buClr>
                <a:srgbClr val="F47F42"/>
              </a:buClr>
            </a:pPr>
            <a:r>
              <a:rPr lang="en-US" sz="2800" dirty="0">
                <a:solidFill>
                  <a:srgbClr val="1482C5"/>
                </a:solidFill>
              </a:rPr>
              <a:t>One new code is added to the </a:t>
            </a:r>
            <a:r>
              <a:rPr lang="en-US" sz="2800" dirty="0">
                <a:solidFill>
                  <a:srgbClr val="F47F42"/>
                </a:solidFill>
              </a:rPr>
              <a:t>STUDENT-ACCELERATED-INSTRUCTION-PARTICIPATION (TC50)</a:t>
            </a:r>
            <a:r>
              <a:rPr lang="en-US" sz="2800" dirty="0">
                <a:solidFill>
                  <a:srgbClr val="1482C5"/>
                </a:solidFill>
              </a:rPr>
              <a:t> code table.</a:t>
            </a:r>
          </a:p>
          <a:p>
            <a:pPr lvl="1">
              <a:buClr>
                <a:srgbClr val="F47F42"/>
              </a:buClr>
            </a:pPr>
            <a:endParaRPr lang="en-US" b="1"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1980B4C1-46DA-3284-7EE3-A483FFF2CD15}"/>
              </a:ext>
            </a:extLst>
          </p:cNvPr>
          <p:cNvSpPr>
            <a:spLocks noGrp="1"/>
          </p:cNvSpPr>
          <p:nvPr>
            <p:ph type="sldNum" sz="quarter" idx="4"/>
          </p:nvPr>
        </p:nvSpPr>
        <p:spPr/>
        <p:txBody>
          <a:bodyPr/>
          <a:lstStyle/>
          <a:p>
            <a:fld id="{69C126A4-BD19-47E2-8A0E-0DE1B9D8C925}" type="slidenum">
              <a:rPr lang="en-US" smtClean="0"/>
              <a:pPr/>
              <a:t>32</a:t>
            </a:fld>
            <a:endParaRPr lang="en-US"/>
          </a:p>
        </p:txBody>
      </p:sp>
    </p:spTree>
    <p:extLst>
      <p:ext uri="{BB962C8B-B14F-4D97-AF65-F5344CB8AC3E}">
        <p14:creationId xmlns:p14="http://schemas.microsoft.com/office/powerpoint/2010/main" val="2684979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8620B-2069-4F46-C086-0AF92BF90C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D8D7D6-7DED-FFEF-CCC1-6B1FBFF105A5}"/>
              </a:ext>
            </a:extLst>
          </p:cNvPr>
          <p:cNvSpPr>
            <a:spLocks noGrp="1"/>
          </p:cNvSpPr>
          <p:nvPr>
            <p:ph type="title"/>
          </p:nvPr>
        </p:nvSpPr>
        <p:spPr>
          <a:xfrm>
            <a:off x="660088" y="127140"/>
            <a:ext cx="11121657" cy="690266"/>
          </a:xfrm>
        </p:spPr>
        <p:txBody>
          <a:bodyPr>
            <a:normAutofit/>
          </a:bodyPr>
          <a:lstStyle/>
          <a:p>
            <a:r>
              <a:rPr lang="en-US" b="1" err="1">
                <a:solidFill>
                  <a:srgbClr val="1482C5"/>
                </a:solidFill>
                <a:cs typeface="Calibri"/>
              </a:rPr>
              <a:t>StudentAcceleratedInstructionParticipation</a:t>
            </a:r>
            <a:r>
              <a:rPr lang="en-US">
                <a:solidFill>
                  <a:srgbClr val="1482C5"/>
                </a:solidFill>
                <a:cs typeface="Calibri"/>
              </a:rPr>
              <a:t> (C353)</a:t>
            </a:r>
            <a:endParaRPr lang="en-US" b="1">
              <a:solidFill>
                <a:srgbClr val="1482C5"/>
              </a:solidFill>
              <a:ea typeface="Calibri"/>
              <a:cs typeface="Calibri"/>
            </a:endParaRPr>
          </a:p>
        </p:txBody>
      </p:sp>
      <p:sp>
        <p:nvSpPr>
          <p:cNvPr id="4" name="Slide Number Placeholder 3">
            <a:extLst>
              <a:ext uri="{FF2B5EF4-FFF2-40B4-BE49-F238E27FC236}">
                <a16:creationId xmlns:a16="http://schemas.microsoft.com/office/drawing/2014/main" id="{2B63CF63-CB0E-B734-A5F3-72A8D34BF5DD}"/>
              </a:ext>
            </a:extLst>
          </p:cNvPr>
          <p:cNvSpPr>
            <a:spLocks noGrp="1"/>
          </p:cNvSpPr>
          <p:nvPr>
            <p:ph type="sldNum" sz="quarter" idx="4"/>
          </p:nvPr>
        </p:nvSpPr>
        <p:spPr/>
        <p:txBody>
          <a:bodyPr/>
          <a:lstStyle/>
          <a:p>
            <a:fld id="{69C126A4-BD19-47E2-8A0E-0DE1B9D8C925}" type="slidenum">
              <a:rPr lang="en-US" smtClean="0"/>
              <a:pPr/>
              <a:t>33</a:t>
            </a:fld>
            <a:endParaRPr lang="en-US"/>
          </a:p>
        </p:txBody>
      </p:sp>
      <p:pic>
        <p:nvPicPr>
          <p:cNvPr id="2" name="Picture 1" descr="Screenshot from TWEDS of the StudentAccelerated InstructionParticipation descriptor tabl e with the new 07 code added">
            <a:extLst>
              <a:ext uri="{FF2B5EF4-FFF2-40B4-BE49-F238E27FC236}">
                <a16:creationId xmlns:a16="http://schemas.microsoft.com/office/drawing/2014/main" id="{B4BFACE1-B2DF-7FA0-A371-37D1A88D036A}"/>
              </a:ext>
            </a:extLst>
          </p:cNvPr>
          <p:cNvPicPr>
            <a:picLocks noChangeAspect="1"/>
          </p:cNvPicPr>
          <p:nvPr/>
        </p:nvPicPr>
        <p:blipFill>
          <a:blip r:embed="rId2"/>
          <a:srcRect t="1826"/>
          <a:stretch>
            <a:fillRect/>
          </a:stretch>
        </p:blipFill>
        <p:spPr>
          <a:xfrm>
            <a:off x="392232" y="1143000"/>
            <a:ext cx="11536931" cy="4101950"/>
          </a:xfrm>
          <a:prstGeom prst="rect">
            <a:avLst/>
          </a:prstGeom>
        </p:spPr>
      </p:pic>
    </p:spTree>
    <p:extLst>
      <p:ext uri="{BB962C8B-B14F-4D97-AF65-F5344CB8AC3E}">
        <p14:creationId xmlns:p14="http://schemas.microsoft.com/office/powerpoint/2010/main" val="3924207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7F24-898E-0E75-490B-F1ED392A09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6DC980-0A21-3AB1-502B-E5D39CAE84EA}"/>
              </a:ext>
            </a:extLst>
          </p:cNvPr>
          <p:cNvSpPr>
            <a:spLocks noGrp="1"/>
          </p:cNvSpPr>
          <p:nvPr>
            <p:ph type="title"/>
          </p:nvPr>
        </p:nvSpPr>
        <p:spPr>
          <a:xfrm>
            <a:off x="627916" y="44706"/>
            <a:ext cx="11121657" cy="782733"/>
          </a:xfrm>
        </p:spPr>
        <p:txBody>
          <a:bodyPr>
            <a:normAutofit/>
          </a:bodyPr>
          <a:lstStyle/>
          <a:p>
            <a:r>
              <a:rPr lang="en-US" b="1" dirty="0" err="1">
                <a:solidFill>
                  <a:srgbClr val="1482C5"/>
                </a:solidFill>
                <a:cs typeface="Calibri"/>
              </a:rPr>
              <a:t>DifferenceReasonHoursAcceleratedInstruction</a:t>
            </a:r>
            <a:r>
              <a:rPr lang="en-US" dirty="0">
                <a:solidFill>
                  <a:srgbClr val="1482C5"/>
                </a:solidFill>
                <a:cs typeface="Calibri"/>
              </a:rPr>
              <a:t> (C354)</a:t>
            </a:r>
            <a:endParaRPr lang="en-US" b="1" dirty="0">
              <a:solidFill>
                <a:srgbClr val="1482C5"/>
              </a:solidFill>
            </a:endParaRPr>
          </a:p>
        </p:txBody>
      </p:sp>
      <p:sp>
        <p:nvSpPr>
          <p:cNvPr id="4" name="Slide Number Placeholder 3">
            <a:extLst>
              <a:ext uri="{FF2B5EF4-FFF2-40B4-BE49-F238E27FC236}">
                <a16:creationId xmlns:a16="http://schemas.microsoft.com/office/drawing/2014/main" id="{6C7089F6-85B3-3B15-3EDB-7862A84A5617}"/>
              </a:ext>
            </a:extLst>
          </p:cNvPr>
          <p:cNvSpPr>
            <a:spLocks noGrp="1"/>
          </p:cNvSpPr>
          <p:nvPr>
            <p:ph type="sldNum" sz="quarter" idx="4"/>
          </p:nvPr>
        </p:nvSpPr>
        <p:spPr/>
        <p:txBody>
          <a:bodyPr/>
          <a:lstStyle/>
          <a:p>
            <a:fld id="{69C126A4-BD19-47E2-8A0E-0DE1B9D8C925}" type="slidenum">
              <a:rPr lang="en-US" smtClean="0"/>
              <a:pPr/>
              <a:t>34</a:t>
            </a:fld>
            <a:endParaRPr lang="en-US"/>
          </a:p>
        </p:txBody>
      </p:sp>
      <p:pic>
        <p:nvPicPr>
          <p:cNvPr id="2" name="Picture 1" descr="Screenshot from TWEDS of DifferenceReasonHoursAcceleratedInstruction descriptor table new code 08">
            <a:extLst>
              <a:ext uri="{FF2B5EF4-FFF2-40B4-BE49-F238E27FC236}">
                <a16:creationId xmlns:a16="http://schemas.microsoft.com/office/drawing/2014/main" id="{DC6EE202-182E-42AF-72D1-694228EEF6A7}"/>
              </a:ext>
            </a:extLst>
          </p:cNvPr>
          <p:cNvPicPr>
            <a:picLocks noChangeAspect="1"/>
          </p:cNvPicPr>
          <p:nvPr/>
        </p:nvPicPr>
        <p:blipFill>
          <a:blip r:embed="rId2"/>
          <a:srcRect t="1547"/>
          <a:stretch>
            <a:fillRect/>
          </a:stretch>
        </p:blipFill>
        <p:spPr>
          <a:xfrm>
            <a:off x="419228" y="1438834"/>
            <a:ext cx="11539034" cy="3755167"/>
          </a:xfrm>
          <a:prstGeom prst="rect">
            <a:avLst/>
          </a:prstGeom>
        </p:spPr>
      </p:pic>
    </p:spTree>
    <p:extLst>
      <p:ext uri="{BB962C8B-B14F-4D97-AF65-F5344CB8AC3E}">
        <p14:creationId xmlns:p14="http://schemas.microsoft.com/office/powerpoint/2010/main" val="1880831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5492D-8709-25E1-58D8-95A479360D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9463E1-64D3-799F-E65E-D458E76CFA2E}"/>
              </a:ext>
            </a:extLst>
          </p:cNvPr>
          <p:cNvSpPr>
            <a:spLocks noGrp="1"/>
          </p:cNvSpPr>
          <p:nvPr>
            <p:ph type="title"/>
          </p:nvPr>
        </p:nvSpPr>
        <p:spPr>
          <a:xfrm>
            <a:off x="625171" y="268108"/>
            <a:ext cx="11121657" cy="944433"/>
          </a:xfrm>
        </p:spPr>
        <p:txBody>
          <a:bodyPr>
            <a:normAutofit fontScale="90000"/>
          </a:bodyPr>
          <a:lstStyle/>
          <a:p>
            <a:r>
              <a:rPr lang="en-US" b="1" err="1">
                <a:solidFill>
                  <a:srgbClr val="1482C5"/>
                </a:solidFill>
                <a:cs typeface="Calibri"/>
              </a:rPr>
              <a:t>TREx</a:t>
            </a:r>
            <a:r>
              <a:rPr lang="en-US" b="1">
                <a:solidFill>
                  <a:srgbClr val="1482C5"/>
                </a:solidFill>
                <a:cs typeface="Calibri"/>
              </a:rPr>
              <a:t>: STUDENT-ACCELERATED-INSTRUCTION-PARTICIPATION </a:t>
            </a:r>
            <a:r>
              <a:rPr lang="en-US">
                <a:solidFill>
                  <a:srgbClr val="1482C5"/>
                </a:solidFill>
                <a:cs typeface="Calibri"/>
              </a:rPr>
              <a:t>Code Table</a:t>
            </a:r>
            <a:endParaRPr lang="en-US" b="1">
              <a:solidFill>
                <a:srgbClr val="1482C5"/>
              </a:solidFill>
            </a:endParaRPr>
          </a:p>
        </p:txBody>
      </p:sp>
      <p:sp>
        <p:nvSpPr>
          <p:cNvPr id="4" name="Slide Number Placeholder 3">
            <a:extLst>
              <a:ext uri="{FF2B5EF4-FFF2-40B4-BE49-F238E27FC236}">
                <a16:creationId xmlns:a16="http://schemas.microsoft.com/office/drawing/2014/main" id="{3F75ED16-E0BA-F7F8-D576-442F59E50C1B}"/>
              </a:ext>
            </a:extLst>
          </p:cNvPr>
          <p:cNvSpPr>
            <a:spLocks noGrp="1"/>
          </p:cNvSpPr>
          <p:nvPr>
            <p:ph type="sldNum" sz="quarter" idx="4"/>
          </p:nvPr>
        </p:nvSpPr>
        <p:spPr/>
        <p:txBody>
          <a:bodyPr/>
          <a:lstStyle/>
          <a:p>
            <a:fld id="{69C126A4-BD19-47E2-8A0E-0DE1B9D8C925}" type="slidenum">
              <a:rPr lang="en-US" smtClean="0"/>
              <a:pPr/>
              <a:t>35</a:t>
            </a:fld>
            <a:endParaRPr lang="en-US"/>
          </a:p>
        </p:txBody>
      </p:sp>
      <p:pic>
        <p:nvPicPr>
          <p:cNvPr id="5" name="Picture 4" descr="Screenshot from TREx Data Standards  of STUDENT-ACCELERATED-INSTRUCTION-PARTICIPATION code table with new code 07">
            <a:extLst>
              <a:ext uri="{FF2B5EF4-FFF2-40B4-BE49-F238E27FC236}">
                <a16:creationId xmlns:a16="http://schemas.microsoft.com/office/drawing/2014/main" id="{8CC25EDC-6F45-19DB-32E3-61CA2EC939A0}"/>
              </a:ext>
            </a:extLst>
          </p:cNvPr>
          <p:cNvPicPr>
            <a:picLocks noChangeAspect="1"/>
          </p:cNvPicPr>
          <p:nvPr/>
        </p:nvPicPr>
        <p:blipFill>
          <a:blip r:embed="rId2"/>
          <a:stretch>
            <a:fillRect/>
          </a:stretch>
        </p:blipFill>
        <p:spPr>
          <a:xfrm>
            <a:off x="716925" y="1085775"/>
            <a:ext cx="10938150" cy="4752450"/>
          </a:xfrm>
          <a:prstGeom prst="rect">
            <a:avLst/>
          </a:prstGeom>
        </p:spPr>
      </p:pic>
    </p:spTree>
    <p:extLst>
      <p:ext uri="{BB962C8B-B14F-4D97-AF65-F5344CB8AC3E}">
        <p14:creationId xmlns:p14="http://schemas.microsoft.com/office/powerpoint/2010/main" val="2091743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E2946-5A41-F965-94C0-B5DF590534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AFFD2F-DC3F-0840-656E-D056A8D477C6}"/>
              </a:ext>
            </a:extLst>
          </p:cNvPr>
          <p:cNvSpPr>
            <a:spLocks noGrp="1"/>
          </p:cNvSpPr>
          <p:nvPr>
            <p:ph type="title"/>
          </p:nvPr>
        </p:nvSpPr>
        <p:spPr>
          <a:xfrm>
            <a:off x="689342" y="133387"/>
            <a:ext cx="11121657" cy="751350"/>
          </a:xfrm>
        </p:spPr>
        <p:txBody>
          <a:bodyPr>
            <a:normAutofit/>
          </a:bodyPr>
          <a:lstStyle/>
          <a:p>
            <a:r>
              <a:rPr lang="en-US" dirty="0">
                <a:solidFill>
                  <a:srgbClr val="1482C5"/>
                </a:solidFill>
                <a:cs typeface="Calibri"/>
              </a:rPr>
              <a:t>Business Rule Changes </a:t>
            </a:r>
            <a:r>
              <a:rPr lang="en-US" dirty="0">
                <a:solidFill>
                  <a:schemeClr val="bg1"/>
                </a:solidFill>
                <a:cs typeface="Calibri"/>
              </a:rPr>
              <a:t>3</a:t>
            </a:r>
            <a:endParaRPr lang="en-US" b="1" dirty="0">
              <a:solidFill>
                <a:schemeClr val="bg1"/>
              </a:solidFill>
              <a:ea typeface="Calibri"/>
              <a:cs typeface="Calibri"/>
            </a:endParaRPr>
          </a:p>
        </p:txBody>
      </p:sp>
      <p:sp>
        <p:nvSpPr>
          <p:cNvPr id="5" name="Content Placeholder 3">
            <a:extLst>
              <a:ext uri="{FF2B5EF4-FFF2-40B4-BE49-F238E27FC236}">
                <a16:creationId xmlns:a16="http://schemas.microsoft.com/office/drawing/2014/main" id="{DF1C627D-6A6B-A858-CB01-30509745405A}"/>
              </a:ext>
            </a:extLst>
          </p:cNvPr>
          <p:cNvSpPr txBox="1">
            <a:spLocks/>
          </p:cNvSpPr>
          <p:nvPr/>
        </p:nvSpPr>
        <p:spPr>
          <a:xfrm>
            <a:off x="535170" y="1142839"/>
            <a:ext cx="11275829" cy="75135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a:solidFill>
                  <a:srgbClr val="1482C5"/>
                </a:solidFill>
              </a:rPr>
              <a:t>The following rules will be </a:t>
            </a:r>
            <a:r>
              <a:rPr lang="en-US" b="1">
                <a:solidFill>
                  <a:srgbClr val="F47F42"/>
                </a:solidFill>
              </a:rPr>
              <a:t>added </a:t>
            </a:r>
            <a:r>
              <a:rPr lang="en-US">
                <a:solidFill>
                  <a:srgbClr val="1482C5"/>
                </a:solidFill>
              </a:rPr>
              <a:t>in the </a:t>
            </a:r>
            <a:r>
              <a:rPr lang="en-US">
                <a:solidFill>
                  <a:srgbClr val="F47F42"/>
                </a:solidFill>
              </a:rPr>
              <a:t>PEIMS Summer Submission</a:t>
            </a:r>
            <a:r>
              <a:rPr lang="en-US">
                <a:solidFill>
                  <a:srgbClr val="1482C5"/>
                </a:solidFill>
              </a:rPr>
              <a:t>:</a:t>
            </a:r>
            <a:endParaRPr lang="en-US">
              <a:solidFill>
                <a:srgbClr val="0D6CB9"/>
              </a:solidFill>
            </a:endParaRPr>
          </a:p>
          <a:p>
            <a:pPr marL="0" indent="0">
              <a:buFont typeface="Wingdings" panose="05000000000000000000" pitchFamily="2" charset="2"/>
              <a:buNone/>
            </a:pPr>
            <a:endParaRPr lang="en-US">
              <a:solidFill>
                <a:srgbClr val="0D6CB9"/>
              </a:solidFill>
              <a:latin typeface="Aptos" panose="020B0004020202020204" pitchFamily="34" charset="0"/>
            </a:endParaRPr>
          </a:p>
        </p:txBody>
      </p:sp>
      <p:sp>
        <p:nvSpPr>
          <p:cNvPr id="2" name="Content Placeholder 3">
            <a:extLst>
              <a:ext uri="{FF2B5EF4-FFF2-40B4-BE49-F238E27FC236}">
                <a16:creationId xmlns:a16="http://schemas.microsoft.com/office/drawing/2014/main" id="{84ACCC89-C45B-489E-FB49-9559680A3E90}"/>
              </a:ext>
            </a:extLst>
          </p:cNvPr>
          <p:cNvSpPr txBox="1">
            <a:spLocks/>
          </p:cNvSpPr>
          <p:nvPr/>
        </p:nvSpPr>
        <p:spPr>
          <a:xfrm>
            <a:off x="708297" y="2035961"/>
            <a:ext cx="10851357" cy="75135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F47F42"/>
              </a:buClr>
            </a:pPr>
            <a:r>
              <a:rPr lang="en-US">
                <a:solidFill>
                  <a:srgbClr val="1482C5"/>
                </a:solidFill>
              </a:rPr>
              <a:t>40100-0283   </a:t>
            </a:r>
          </a:p>
          <a:p>
            <a:pPr>
              <a:lnSpc>
                <a:spcPct val="100000"/>
              </a:lnSpc>
              <a:spcBef>
                <a:spcPts val="0"/>
              </a:spcBef>
              <a:buClr>
                <a:srgbClr val="F47F42"/>
              </a:buClr>
            </a:pPr>
            <a:r>
              <a:rPr lang="en-US">
                <a:solidFill>
                  <a:srgbClr val="1482C5"/>
                </a:solidFill>
              </a:rPr>
              <a:t>40100-0284</a:t>
            </a:r>
          </a:p>
          <a:p>
            <a:pPr>
              <a:lnSpc>
                <a:spcPct val="100000"/>
              </a:lnSpc>
              <a:spcBef>
                <a:spcPts val="0"/>
              </a:spcBef>
              <a:buClr>
                <a:srgbClr val="F47F42"/>
              </a:buClr>
            </a:pPr>
            <a:r>
              <a:rPr lang="en-US">
                <a:solidFill>
                  <a:srgbClr val="1482C5"/>
                </a:solidFill>
              </a:rPr>
              <a:t>40100-0285</a:t>
            </a:r>
          </a:p>
          <a:p>
            <a:pPr>
              <a:lnSpc>
                <a:spcPct val="100000"/>
              </a:lnSpc>
              <a:spcBef>
                <a:spcPts val="0"/>
              </a:spcBef>
              <a:buClr>
                <a:srgbClr val="F47F42"/>
              </a:buClr>
            </a:pPr>
            <a:r>
              <a:rPr lang="en-US">
                <a:solidFill>
                  <a:srgbClr val="1482C5"/>
                </a:solidFill>
              </a:rPr>
              <a:t>40100-0286</a:t>
            </a:r>
          </a:p>
          <a:p>
            <a:pPr>
              <a:lnSpc>
                <a:spcPct val="100000"/>
              </a:lnSpc>
              <a:spcBef>
                <a:spcPts val="0"/>
              </a:spcBef>
              <a:buClr>
                <a:srgbClr val="F47F42"/>
              </a:buClr>
            </a:pPr>
            <a:r>
              <a:rPr lang="en-US">
                <a:solidFill>
                  <a:srgbClr val="1482C5"/>
                </a:solidFill>
              </a:rPr>
              <a:t>40100-0287</a:t>
            </a:r>
          </a:p>
        </p:txBody>
      </p:sp>
      <p:pic>
        <p:nvPicPr>
          <p:cNvPr id="8" name="Picture 7" descr="Screenshot from TWEDS of new business rules">
            <a:extLst>
              <a:ext uri="{FF2B5EF4-FFF2-40B4-BE49-F238E27FC236}">
                <a16:creationId xmlns:a16="http://schemas.microsoft.com/office/drawing/2014/main" id="{CB4F417E-29FD-E97A-EC30-703C2E9F20F2}"/>
              </a:ext>
            </a:extLst>
          </p:cNvPr>
          <p:cNvPicPr>
            <a:picLocks noChangeAspect="1"/>
          </p:cNvPicPr>
          <p:nvPr/>
        </p:nvPicPr>
        <p:blipFill>
          <a:blip r:embed="rId2"/>
          <a:stretch>
            <a:fillRect/>
          </a:stretch>
        </p:blipFill>
        <p:spPr>
          <a:xfrm>
            <a:off x="3040750" y="1659043"/>
            <a:ext cx="8913125" cy="4161332"/>
          </a:xfrm>
          <a:prstGeom prst="rect">
            <a:avLst/>
          </a:prstGeom>
        </p:spPr>
      </p:pic>
      <p:sp>
        <p:nvSpPr>
          <p:cNvPr id="4" name="Slide Number Placeholder 3">
            <a:extLst>
              <a:ext uri="{FF2B5EF4-FFF2-40B4-BE49-F238E27FC236}">
                <a16:creationId xmlns:a16="http://schemas.microsoft.com/office/drawing/2014/main" id="{00C9E799-088A-455F-7A80-330C395EDCCA}"/>
              </a:ext>
            </a:extLst>
          </p:cNvPr>
          <p:cNvSpPr>
            <a:spLocks noGrp="1"/>
          </p:cNvSpPr>
          <p:nvPr>
            <p:ph type="sldNum" sz="quarter" idx="4"/>
          </p:nvPr>
        </p:nvSpPr>
        <p:spPr/>
        <p:txBody>
          <a:bodyPr/>
          <a:lstStyle/>
          <a:p>
            <a:fld id="{69C126A4-BD19-47E2-8A0E-0DE1B9D8C925}" type="slidenum">
              <a:rPr lang="en-US" smtClean="0"/>
              <a:pPr/>
              <a:t>36</a:t>
            </a:fld>
            <a:endParaRPr lang="en-US"/>
          </a:p>
        </p:txBody>
      </p:sp>
    </p:spTree>
    <p:extLst>
      <p:ext uri="{BB962C8B-B14F-4D97-AF65-F5344CB8AC3E}">
        <p14:creationId xmlns:p14="http://schemas.microsoft.com/office/powerpoint/2010/main" val="1965920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9CB72-44BB-6E52-364C-5212169195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447A84-9527-A319-9864-707860C9931C}"/>
              </a:ext>
            </a:extLst>
          </p:cNvPr>
          <p:cNvSpPr>
            <a:spLocks noGrp="1"/>
          </p:cNvSpPr>
          <p:nvPr>
            <p:ph type="title"/>
          </p:nvPr>
        </p:nvSpPr>
        <p:spPr>
          <a:xfrm>
            <a:off x="689342" y="113366"/>
            <a:ext cx="11121657" cy="751350"/>
          </a:xfrm>
        </p:spPr>
        <p:txBody>
          <a:bodyPr>
            <a:normAutofit/>
          </a:bodyPr>
          <a:lstStyle/>
          <a:p>
            <a:r>
              <a:rPr lang="en-US" dirty="0">
                <a:solidFill>
                  <a:srgbClr val="1482C5"/>
                </a:solidFill>
                <a:cs typeface="Calibri"/>
              </a:rPr>
              <a:t>Business Rule Changes </a:t>
            </a:r>
            <a:r>
              <a:rPr lang="en-US" dirty="0">
                <a:solidFill>
                  <a:schemeClr val="bg1"/>
                </a:solidFill>
                <a:cs typeface="Calibri"/>
              </a:rPr>
              <a:t>4</a:t>
            </a:r>
            <a:endParaRPr lang="en-US" b="1" dirty="0">
              <a:solidFill>
                <a:schemeClr val="bg1"/>
              </a:solidFill>
              <a:ea typeface="Calibri"/>
              <a:cs typeface="Calibri"/>
            </a:endParaRPr>
          </a:p>
        </p:txBody>
      </p:sp>
      <p:sp>
        <p:nvSpPr>
          <p:cNvPr id="5" name="Content Placeholder 3">
            <a:extLst>
              <a:ext uri="{FF2B5EF4-FFF2-40B4-BE49-F238E27FC236}">
                <a16:creationId xmlns:a16="http://schemas.microsoft.com/office/drawing/2014/main" id="{47AD569E-680B-8F5E-CAFE-DD2FDE7D9E27}"/>
              </a:ext>
            </a:extLst>
          </p:cNvPr>
          <p:cNvSpPr txBox="1">
            <a:spLocks/>
          </p:cNvSpPr>
          <p:nvPr/>
        </p:nvSpPr>
        <p:spPr>
          <a:xfrm>
            <a:off x="535170" y="1142839"/>
            <a:ext cx="11275829" cy="75135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a:solidFill>
                  <a:srgbClr val="1482C5"/>
                </a:solidFill>
              </a:rPr>
              <a:t>The following rules will be </a:t>
            </a:r>
            <a:r>
              <a:rPr lang="en-US" b="1">
                <a:solidFill>
                  <a:srgbClr val="F47F42"/>
                </a:solidFill>
              </a:rPr>
              <a:t>revised </a:t>
            </a:r>
            <a:r>
              <a:rPr lang="en-US">
                <a:solidFill>
                  <a:srgbClr val="1482C5"/>
                </a:solidFill>
              </a:rPr>
              <a:t>in the </a:t>
            </a:r>
            <a:r>
              <a:rPr lang="en-US">
                <a:solidFill>
                  <a:srgbClr val="F47F42"/>
                </a:solidFill>
              </a:rPr>
              <a:t>PEIMS Summer Submission</a:t>
            </a:r>
            <a:r>
              <a:rPr lang="en-US">
                <a:solidFill>
                  <a:srgbClr val="1482C5"/>
                </a:solidFill>
              </a:rPr>
              <a:t>:</a:t>
            </a:r>
            <a:endParaRPr lang="en-US">
              <a:solidFill>
                <a:srgbClr val="0D6CB9"/>
              </a:solidFill>
            </a:endParaRPr>
          </a:p>
          <a:p>
            <a:pPr marL="0" indent="0">
              <a:buFont typeface="Wingdings" panose="05000000000000000000" pitchFamily="2" charset="2"/>
              <a:buNone/>
            </a:pPr>
            <a:endParaRPr lang="en-US">
              <a:solidFill>
                <a:srgbClr val="0D6CB9"/>
              </a:solidFill>
              <a:latin typeface="Aptos" panose="020B0004020202020204" pitchFamily="34" charset="0"/>
            </a:endParaRPr>
          </a:p>
        </p:txBody>
      </p:sp>
      <p:sp>
        <p:nvSpPr>
          <p:cNvPr id="2" name="Content Placeholder 3">
            <a:extLst>
              <a:ext uri="{FF2B5EF4-FFF2-40B4-BE49-F238E27FC236}">
                <a16:creationId xmlns:a16="http://schemas.microsoft.com/office/drawing/2014/main" id="{73D8659E-976F-F61A-915B-5AA9426F2AF0}"/>
              </a:ext>
            </a:extLst>
          </p:cNvPr>
          <p:cNvSpPr txBox="1">
            <a:spLocks/>
          </p:cNvSpPr>
          <p:nvPr/>
        </p:nvSpPr>
        <p:spPr>
          <a:xfrm>
            <a:off x="708297" y="2035960"/>
            <a:ext cx="2814085" cy="278607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F47F42"/>
              </a:buClr>
            </a:pPr>
            <a:r>
              <a:rPr lang="en-US">
                <a:solidFill>
                  <a:srgbClr val="1482C5"/>
                </a:solidFill>
              </a:rPr>
              <a:t>40100-0256</a:t>
            </a:r>
          </a:p>
          <a:p>
            <a:pPr>
              <a:lnSpc>
                <a:spcPct val="100000"/>
              </a:lnSpc>
              <a:spcBef>
                <a:spcPts val="0"/>
              </a:spcBef>
              <a:buClr>
                <a:srgbClr val="F47F42"/>
              </a:buClr>
            </a:pPr>
            <a:r>
              <a:rPr lang="en-US">
                <a:solidFill>
                  <a:srgbClr val="1482C5"/>
                </a:solidFill>
              </a:rPr>
              <a:t>40100-0257</a:t>
            </a:r>
          </a:p>
          <a:p>
            <a:pPr>
              <a:lnSpc>
                <a:spcPct val="100000"/>
              </a:lnSpc>
              <a:spcBef>
                <a:spcPts val="0"/>
              </a:spcBef>
              <a:buClr>
                <a:srgbClr val="F47F42"/>
              </a:buClr>
            </a:pPr>
            <a:r>
              <a:rPr lang="en-US">
                <a:solidFill>
                  <a:srgbClr val="1482C5"/>
                </a:solidFill>
                <a:ea typeface="Calibri"/>
                <a:cs typeface="Calibri"/>
              </a:rPr>
              <a:t>40100-0258</a:t>
            </a:r>
          </a:p>
          <a:p>
            <a:pPr>
              <a:lnSpc>
                <a:spcPct val="100000"/>
              </a:lnSpc>
              <a:spcBef>
                <a:spcPts val="0"/>
              </a:spcBef>
              <a:buClr>
                <a:srgbClr val="F47F42"/>
              </a:buClr>
            </a:pPr>
            <a:r>
              <a:rPr lang="en-US">
                <a:solidFill>
                  <a:srgbClr val="1482C5"/>
                </a:solidFill>
                <a:ea typeface="Calibri"/>
                <a:cs typeface="Calibri"/>
              </a:rPr>
              <a:t>40100-0263</a:t>
            </a:r>
          </a:p>
        </p:txBody>
      </p:sp>
      <p:sp>
        <p:nvSpPr>
          <p:cNvPr id="4" name="Slide Number Placeholder 3">
            <a:extLst>
              <a:ext uri="{FF2B5EF4-FFF2-40B4-BE49-F238E27FC236}">
                <a16:creationId xmlns:a16="http://schemas.microsoft.com/office/drawing/2014/main" id="{D792D4D9-02ED-D9DF-951B-75D193B6625C}"/>
              </a:ext>
            </a:extLst>
          </p:cNvPr>
          <p:cNvSpPr>
            <a:spLocks noGrp="1"/>
          </p:cNvSpPr>
          <p:nvPr>
            <p:ph type="sldNum" sz="quarter" idx="4"/>
          </p:nvPr>
        </p:nvSpPr>
        <p:spPr/>
        <p:txBody>
          <a:bodyPr/>
          <a:lstStyle/>
          <a:p>
            <a:fld id="{69C126A4-BD19-47E2-8A0E-0DE1B9D8C925}" type="slidenum">
              <a:rPr lang="en-US" smtClean="0"/>
              <a:pPr/>
              <a:t>37</a:t>
            </a:fld>
            <a:endParaRPr lang="en-US"/>
          </a:p>
        </p:txBody>
      </p:sp>
    </p:spTree>
    <p:extLst>
      <p:ext uri="{BB962C8B-B14F-4D97-AF65-F5344CB8AC3E}">
        <p14:creationId xmlns:p14="http://schemas.microsoft.com/office/powerpoint/2010/main" val="1432000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2A19B-0E21-5F96-2D85-E4368F354884}"/>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3788688B-6935-23B7-3F5A-D244F60F748C}"/>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Special Education Changes</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07D43BF1-8613-8A32-B48B-CDA7E267A39D}"/>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13D9ACF8-B992-28D8-3C56-E4A3CE306B75}"/>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FC42B608-3130-BC65-162F-87451C6974BE}"/>
              </a:ext>
            </a:extLst>
          </p:cNvPr>
          <p:cNvSpPr txBox="1"/>
          <p:nvPr/>
        </p:nvSpPr>
        <p:spPr>
          <a:xfrm>
            <a:off x="984037" y="2856241"/>
            <a:ext cx="10223904" cy="2492990"/>
          </a:xfrm>
          <a:prstGeom prst="rect">
            <a:avLst/>
          </a:prstGeom>
          <a:noFill/>
        </p:spPr>
        <p:txBody>
          <a:bodyPr wrap="square" lIns="91440" tIns="45720" rIns="91440" bIns="45720" rtlCol="0" anchor="t">
            <a:spAutoFit/>
          </a:bodyPr>
          <a:lstStyle/>
          <a:p>
            <a:pPr algn="ctr"/>
            <a:r>
              <a:rPr lang="en-US" sz="4800" b="1" err="1">
                <a:solidFill>
                  <a:srgbClr val="F8F4E9"/>
                </a:solidFill>
                <a:ea typeface="Calibri"/>
                <a:cs typeface="Calibri"/>
              </a:rPr>
              <a:t>ArmedForcesQualificationTestScore</a:t>
            </a:r>
            <a:r>
              <a:rPr lang="en-US" sz="4800" b="1">
                <a:solidFill>
                  <a:srgbClr val="F8F4E9"/>
                </a:solidFill>
                <a:ea typeface="Calibri"/>
                <a:cs typeface="Calibri"/>
              </a:rPr>
              <a:t> Data Element</a:t>
            </a:r>
          </a:p>
          <a:p>
            <a:pPr algn="ctr"/>
            <a:endParaRPr lang="en-US" sz="6000" b="1">
              <a:solidFill>
                <a:srgbClr val="F8F4E9"/>
              </a:solidFill>
              <a:ea typeface="Calibri"/>
              <a:cs typeface="Calibri"/>
            </a:endParaRPr>
          </a:p>
        </p:txBody>
      </p:sp>
      <p:sp>
        <p:nvSpPr>
          <p:cNvPr id="4" name="Slide Number Placeholder 3">
            <a:extLst>
              <a:ext uri="{FF2B5EF4-FFF2-40B4-BE49-F238E27FC236}">
                <a16:creationId xmlns:a16="http://schemas.microsoft.com/office/drawing/2014/main" id="{CC287364-6035-791B-B099-AAFEA34F0F17}"/>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38</a:t>
            </a:fld>
            <a:endParaRPr lang="en-US"/>
          </a:p>
        </p:txBody>
      </p:sp>
    </p:spTree>
    <p:extLst>
      <p:ext uri="{BB962C8B-B14F-4D97-AF65-F5344CB8AC3E}">
        <p14:creationId xmlns:p14="http://schemas.microsoft.com/office/powerpoint/2010/main" val="21275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E94FF-2745-7644-E749-29B5FF5950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FCB815-6497-238D-9429-7F7F52ADAF2A}"/>
              </a:ext>
            </a:extLst>
          </p:cNvPr>
          <p:cNvSpPr>
            <a:spLocks noGrp="1"/>
          </p:cNvSpPr>
          <p:nvPr>
            <p:ph type="title"/>
          </p:nvPr>
        </p:nvSpPr>
        <p:spPr>
          <a:xfrm>
            <a:off x="545467" y="170515"/>
            <a:ext cx="11121657" cy="751912"/>
          </a:xfrm>
        </p:spPr>
        <p:txBody>
          <a:bodyPr>
            <a:normAutofit/>
          </a:bodyPr>
          <a:lstStyle/>
          <a:p>
            <a:r>
              <a:rPr lang="en-US" b="1" dirty="0">
                <a:solidFill>
                  <a:srgbClr val="1482C5"/>
                </a:solidFill>
                <a:cs typeface="Calibri"/>
              </a:rPr>
              <a:t> Background </a:t>
            </a:r>
            <a:r>
              <a:rPr lang="en-US" b="1" dirty="0">
                <a:solidFill>
                  <a:schemeClr val="bg1"/>
                </a:solidFill>
                <a:cs typeface="Calibri"/>
              </a:rPr>
              <a:t>4</a:t>
            </a:r>
            <a:endParaRPr lang="en-US" b="1" dirty="0">
              <a:solidFill>
                <a:schemeClr val="bg1"/>
              </a:solidFill>
            </a:endParaRPr>
          </a:p>
        </p:txBody>
      </p:sp>
      <p:sp>
        <p:nvSpPr>
          <p:cNvPr id="2" name="Content Placeholder 3">
            <a:extLst>
              <a:ext uri="{FF2B5EF4-FFF2-40B4-BE49-F238E27FC236}">
                <a16:creationId xmlns:a16="http://schemas.microsoft.com/office/drawing/2014/main" id="{063E34FD-9B93-7ABE-24DB-3D48F7582457}"/>
              </a:ext>
            </a:extLst>
          </p:cNvPr>
          <p:cNvSpPr txBox="1">
            <a:spLocks/>
          </p:cNvSpPr>
          <p:nvPr/>
        </p:nvSpPr>
        <p:spPr>
          <a:xfrm>
            <a:off x="242440" y="1247215"/>
            <a:ext cx="1172771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rPr>
              <a:t>House Bill 8, passed in the Second Special Session of the 89th Texas Legislature, amended TEC §39.053 to add </a:t>
            </a:r>
            <a:r>
              <a:rPr lang="en-US" dirty="0">
                <a:solidFill>
                  <a:srgbClr val="F47F42"/>
                </a:solidFill>
              </a:rPr>
              <a:t>new performance indicators for evaluating high school campuses and districts.</a:t>
            </a:r>
            <a:r>
              <a:rPr lang="en-US" dirty="0">
                <a:solidFill>
                  <a:srgbClr val="1482C5"/>
                </a:solidFill>
              </a:rPr>
              <a:t> One key indicator measures military readiness, recognizing students who achieve a passing score on the Armed Services Vocational Aptitude Battery (ASVAB) test. The passing score is set by the commissioner and aligned with standards from the U.S. Armed Forces. The Armed Forces Qualification Test Score (AFQT) is derived from specific sections of the ASVAB.</a:t>
            </a:r>
            <a:endParaRPr lang="en-US" dirty="0">
              <a:solidFill>
                <a:srgbClr val="1482C5"/>
              </a:solidFill>
              <a:ea typeface="Calibri"/>
              <a:cs typeface="Calibri"/>
            </a:endParaRPr>
          </a:p>
          <a:p>
            <a:pPr>
              <a:buClr>
                <a:srgbClr val="F47F42"/>
              </a:buClr>
            </a:pPr>
            <a:r>
              <a:rPr lang="en-US" dirty="0">
                <a:solidFill>
                  <a:srgbClr val="1482C5"/>
                </a:solidFill>
              </a:rPr>
              <a:t>One new data element, </a:t>
            </a:r>
            <a:r>
              <a:rPr lang="en-US" dirty="0" err="1">
                <a:solidFill>
                  <a:srgbClr val="F47F42"/>
                </a:solidFill>
              </a:rPr>
              <a:t>ArmedForcesQualificationTestScore</a:t>
            </a:r>
            <a:r>
              <a:rPr lang="en-US" dirty="0">
                <a:solidFill>
                  <a:srgbClr val="F47F42"/>
                </a:solidFill>
              </a:rPr>
              <a:t> (E3173), </a:t>
            </a:r>
            <a:r>
              <a:rPr lang="en-US" dirty="0">
                <a:solidFill>
                  <a:srgbClr val="1482C5"/>
                </a:solidFill>
              </a:rPr>
              <a:t>is added to the </a:t>
            </a:r>
            <a:r>
              <a:rPr lang="en-US" dirty="0" err="1">
                <a:solidFill>
                  <a:srgbClr val="F47F42"/>
                </a:solidFill>
              </a:rPr>
              <a:t>StudentEducationOrganizationAssociation</a:t>
            </a:r>
            <a:r>
              <a:rPr lang="en-US" dirty="0">
                <a:solidFill>
                  <a:srgbClr val="F47F42"/>
                </a:solidFill>
              </a:rPr>
              <a:t> Entity</a:t>
            </a:r>
            <a:r>
              <a:rPr lang="en-US" dirty="0">
                <a:solidFill>
                  <a:srgbClr val="1482C5"/>
                </a:solidFill>
              </a:rPr>
              <a:t> collected in the </a:t>
            </a:r>
            <a:r>
              <a:rPr lang="en-US" dirty="0">
                <a:solidFill>
                  <a:srgbClr val="F47F42"/>
                </a:solidFill>
              </a:rPr>
              <a:t>PEIMS Summer Submission. </a:t>
            </a:r>
            <a:endParaRPr lang="en-US" dirty="0">
              <a:solidFill>
                <a:srgbClr val="F47F42"/>
              </a:solidFill>
              <a:ea typeface="Calibri"/>
              <a:cs typeface="Calibri"/>
            </a:endParaRPr>
          </a:p>
          <a:p>
            <a:pPr marL="0" indent="0">
              <a:buFont typeface="Wingdings" panose="05000000000000000000" pitchFamily="2" charset="2"/>
              <a:buNone/>
            </a:pPr>
            <a:endParaRPr lang="en-US" sz="2400" dirty="0">
              <a:solidFill>
                <a:srgbClr val="0D6CB9"/>
              </a:solidFill>
            </a:endParaRPr>
          </a:p>
        </p:txBody>
      </p:sp>
      <p:sp>
        <p:nvSpPr>
          <p:cNvPr id="4" name="Slide Number Placeholder 3">
            <a:extLst>
              <a:ext uri="{FF2B5EF4-FFF2-40B4-BE49-F238E27FC236}">
                <a16:creationId xmlns:a16="http://schemas.microsoft.com/office/drawing/2014/main" id="{13D2B13A-57E5-08A4-4AC2-A3C3FE1AE7FE}"/>
              </a:ext>
            </a:extLst>
          </p:cNvPr>
          <p:cNvSpPr>
            <a:spLocks noGrp="1"/>
          </p:cNvSpPr>
          <p:nvPr>
            <p:ph type="sldNum" sz="quarter" idx="4"/>
          </p:nvPr>
        </p:nvSpPr>
        <p:spPr/>
        <p:txBody>
          <a:bodyPr/>
          <a:lstStyle/>
          <a:p>
            <a:fld id="{69C126A4-BD19-47E2-8A0E-0DE1B9D8C925}" type="slidenum">
              <a:rPr lang="en-US" smtClean="0"/>
              <a:pPr/>
              <a:t>39</a:t>
            </a:fld>
            <a:endParaRPr lang="en-US"/>
          </a:p>
        </p:txBody>
      </p:sp>
    </p:spTree>
    <p:extLst>
      <p:ext uri="{BB962C8B-B14F-4D97-AF65-F5344CB8AC3E}">
        <p14:creationId xmlns:p14="http://schemas.microsoft.com/office/powerpoint/2010/main" val="120010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88977-FD19-F718-682B-59748FA22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2BF85-131C-008F-3C03-D72EEF452A5D}"/>
              </a:ext>
            </a:extLst>
          </p:cNvPr>
          <p:cNvSpPr>
            <a:spLocks noGrp="1"/>
          </p:cNvSpPr>
          <p:nvPr>
            <p:ph type="title"/>
          </p:nvPr>
        </p:nvSpPr>
        <p:spPr>
          <a:xfrm>
            <a:off x="535171" y="110367"/>
            <a:ext cx="11121657" cy="751350"/>
          </a:xfrm>
        </p:spPr>
        <p:txBody>
          <a:bodyPr/>
          <a:lstStyle/>
          <a:p>
            <a:r>
              <a:rPr lang="en-US"/>
              <a:t> Background</a:t>
            </a:r>
          </a:p>
        </p:txBody>
      </p:sp>
      <p:sp>
        <p:nvSpPr>
          <p:cNvPr id="3" name="Content Placeholder 2">
            <a:extLst>
              <a:ext uri="{FF2B5EF4-FFF2-40B4-BE49-F238E27FC236}">
                <a16:creationId xmlns:a16="http://schemas.microsoft.com/office/drawing/2014/main" id="{8B77B4FC-FC86-A714-F238-3BBF24B5F2CE}"/>
              </a:ext>
            </a:extLst>
          </p:cNvPr>
          <p:cNvSpPr>
            <a:spLocks noGrp="1"/>
          </p:cNvSpPr>
          <p:nvPr>
            <p:ph idx="1"/>
          </p:nvPr>
        </p:nvSpPr>
        <p:spPr>
          <a:xfrm>
            <a:off x="712380" y="996887"/>
            <a:ext cx="10623762" cy="4728504"/>
          </a:xfrm>
        </p:spPr>
        <p:txBody>
          <a:bodyPr/>
          <a:lstStyle/>
          <a:p>
            <a:r>
              <a:rPr lang="en-US"/>
              <a:t>The </a:t>
            </a:r>
            <a:r>
              <a:rPr lang="en-US" err="1">
                <a:solidFill>
                  <a:srgbClr val="F47F42"/>
                </a:solidFill>
              </a:rPr>
              <a:t>EarlyReadingIndicator</a:t>
            </a:r>
            <a:r>
              <a:rPr lang="en-US">
                <a:solidFill>
                  <a:srgbClr val="F47F42"/>
                </a:solidFill>
              </a:rPr>
              <a:t> (E1522)</a:t>
            </a:r>
            <a:r>
              <a:rPr lang="en-US"/>
              <a:t> was marked as </a:t>
            </a:r>
            <a:r>
              <a:rPr lang="en-US">
                <a:solidFill>
                  <a:srgbClr val="F47F42"/>
                </a:solidFill>
              </a:rPr>
              <a:t>DEPRECATED</a:t>
            </a:r>
            <a:r>
              <a:rPr lang="en-US"/>
              <a:t> for the 2025-2026 school year, in the </a:t>
            </a:r>
            <a:r>
              <a:rPr lang="en-US">
                <a:solidFill>
                  <a:srgbClr val="F47F42"/>
                </a:solidFill>
              </a:rPr>
              <a:t>2026.2.2</a:t>
            </a:r>
            <a:r>
              <a:rPr lang="en-US"/>
              <a:t> Texas Education Data Standards Publication.</a:t>
            </a:r>
          </a:p>
          <a:p>
            <a:r>
              <a:rPr lang="en-US"/>
              <a:t>The </a:t>
            </a:r>
            <a:r>
              <a:rPr lang="en-US" err="1"/>
              <a:t>EarlyReadingIndicatorSet</a:t>
            </a:r>
            <a:r>
              <a:rPr lang="en-US"/>
              <a:t> Common Type and the </a:t>
            </a:r>
            <a:r>
              <a:rPr lang="en-US" err="1">
                <a:solidFill>
                  <a:srgbClr val="F47F42"/>
                </a:solidFill>
              </a:rPr>
              <a:t>EarlyReadingIndicator</a:t>
            </a:r>
            <a:r>
              <a:rPr lang="en-US">
                <a:solidFill>
                  <a:srgbClr val="F47F42"/>
                </a:solidFill>
              </a:rPr>
              <a:t> (E1522)</a:t>
            </a:r>
            <a:r>
              <a:rPr lang="en-US"/>
              <a:t>, were removed for the 2026-2027 school year in the 2027.1.0 TEDS publication.</a:t>
            </a:r>
          </a:p>
        </p:txBody>
      </p:sp>
    </p:spTree>
    <p:extLst>
      <p:ext uri="{BB962C8B-B14F-4D97-AF65-F5344CB8AC3E}">
        <p14:creationId xmlns:p14="http://schemas.microsoft.com/office/powerpoint/2010/main" val="1665623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C6FDC-EF9D-0C73-D6D5-5152899BEF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CE695F-046E-F1EA-BA13-EE924BF85DCE}"/>
              </a:ext>
            </a:extLst>
          </p:cNvPr>
          <p:cNvSpPr>
            <a:spLocks noGrp="1"/>
          </p:cNvSpPr>
          <p:nvPr>
            <p:ph type="title"/>
          </p:nvPr>
        </p:nvSpPr>
        <p:spPr>
          <a:xfrm>
            <a:off x="612256" y="-69897"/>
            <a:ext cx="11121657" cy="1133186"/>
          </a:xfrm>
        </p:spPr>
        <p:txBody>
          <a:bodyPr>
            <a:normAutofit/>
          </a:bodyPr>
          <a:lstStyle/>
          <a:p>
            <a:r>
              <a:rPr lang="en-US" err="1">
                <a:solidFill>
                  <a:srgbClr val="1482C5"/>
                </a:solidFill>
                <a:cs typeface="Calibri"/>
              </a:rPr>
              <a:t>ArmedForcesQualificationTestScore</a:t>
            </a:r>
            <a:r>
              <a:rPr lang="en-US">
                <a:solidFill>
                  <a:srgbClr val="1482C5"/>
                </a:solidFill>
                <a:cs typeface="Calibri"/>
              </a:rPr>
              <a:t> (E3173)</a:t>
            </a:r>
            <a:endParaRPr lang="en-US" b="1">
              <a:solidFill>
                <a:srgbClr val="1482C5"/>
              </a:solidFill>
            </a:endParaRPr>
          </a:p>
        </p:txBody>
      </p:sp>
      <p:pic>
        <p:nvPicPr>
          <p:cNvPr id="11" name="Picture 10" descr="Screenshot from TWEDS of StudentEducationOrganizationAssociation Entity with new AFQTScore data element">
            <a:extLst>
              <a:ext uri="{FF2B5EF4-FFF2-40B4-BE49-F238E27FC236}">
                <a16:creationId xmlns:a16="http://schemas.microsoft.com/office/drawing/2014/main" id="{0A38E4E5-5167-FBD4-9AD6-3835C9B65EB2}"/>
              </a:ext>
            </a:extLst>
          </p:cNvPr>
          <p:cNvPicPr>
            <a:picLocks noChangeAspect="1"/>
          </p:cNvPicPr>
          <p:nvPr/>
        </p:nvPicPr>
        <p:blipFill>
          <a:blip r:embed="rId2"/>
          <a:stretch>
            <a:fillRect/>
          </a:stretch>
        </p:blipFill>
        <p:spPr>
          <a:xfrm>
            <a:off x="160984" y="2258282"/>
            <a:ext cx="5004163" cy="1475234"/>
          </a:xfrm>
          <a:prstGeom prst="rect">
            <a:avLst/>
          </a:prstGeom>
        </p:spPr>
      </p:pic>
      <p:sp>
        <p:nvSpPr>
          <p:cNvPr id="4" name="Slide Number Placeholder 3">
            <a:extLst>
              <a:ext uri="{FF2B5EF4-FFF2-40B4-BE49-F238E27FC236}">
                <a16:creationId xmlns:a16="http://schemas.microsoft.com/office/drawing/2014/main" id="{F1DB75C7-CA9B-90A0-2CA0-CC1F5B94896B}"/>
              </a:ext>
            </a:extLst>
          </p:cNvPr>
          <p:cNvSpPr>
            <a:spLocks noGrp="1"/>
          </p:cNvSpPr>
          <p:nvPr>
            <p:ph type="sldNum" sz="quarter" idx="4"/>
          </p:nvPr>
        </p:nvSpPr>
        <p:spPr/>
        <p:txBody>
          <a:bodyPr/>
          <a:lstStyle/>
          <a:p>
            <a:fld id="{69C126A4-BD19-47E2-8A0E-0DE1B9D8C925}" type="slidenum">
              <a:rPr lang="en-US" smtClean="0"/>
              <a:pPr/>
              <a:t>40</a:t>
            </a:fld>
            <a:endParaRPr lang="en-US"/>
          </a:p>
        </p:txBody>
      </p:sp>
      <p:pic>
        <p:nvPicPr>
          <p:cNvPr id="2" name="Picture 1" descr="Screenshot from TWEDS of the StudentEducationOrganizationAssociarion Entity and data element reporting requirement showing addition of the new AFQTScore data element">
            <a:extLst>
              <a:ext uri="{FF2B5EF4-FFF2-40B4-BE49-F238E27FC236}">
                <a16:creationId xmlns:a16="http://schemas.microsoft.com/office/drawing/2014/main" id="{914FE318-4F59-E5DF-6850-747D0C7CAB33}"/>
              </a:ext>
            </a:extLst>
          </p:cNvPr>
          <p:cNvPicPr>
            <a:picLocks noChangeAspect="1"/>
          </p:cNvPicPr>
          <p:nvPr/>
        </p:nvPicPr>
        <p:blipFill>
          <a:blip r:embed="rId3"/>
          <a:stretch>
            <a:fillRect/>
          </a:stretch>
        </p:blipFill>
        <p:spPr>
          <a:xfrm>
            <a:off x="5162281" y="1498354"/>
            <a:ext cx="6879466" cy="3292474"/>
          </a:xfrm>
          <a:prstGeom prst="rect">
            <a:avLst/>
          </a:prstGeom>
        </p:spPr>
      </p:pic>
    </p:spTree>
    <p:extLst>
      <p:ext uri="{BB962C8B-B14F-4D97-AF65-F5344CB8AC3E}">
        <p14:creationId xmlns:p14="http://schemas.microsoft.com/office/powerpoint/2010/main" val="2630325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95DEB-8095-A2F7-0430-706714A067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F818EF-B062-865E-7A9A-C5AF3EC1D56D}"/>
              </a:ext>
            </a:extLst>
          </p:cNvPr>
          <p:cNvSpPr>
            <a:spLocks noGrp="1"/>
          </p:cNvSpPr>
          <p:nvPr>
            <p:ph type="title"/>
          </p:nvPr>
        </p:nvSpPr>
        <p:spPr>
          <a:xfrm>
            <a:off x="612256" y="130752"/>
            <a:ext cx="11121657" cy="772167"/>
          </a:xfrm>
        </p:spPr>
        <p:txBody>
          <a:bodyPr>
            <a:normAutofit/>
          </a:bodyPr>
          <a:lstStyle/>
          <a:p>
            <a:r>
              <a:rPr lang="en-US" dirty="0" err="1">
                <a:solidFill>
                  <a:srgbClr val="1482C5"/>
                </a:solidFill>
                <a:cs typeface="Calibri"/>
              </a:rPr>
              <a:t>ArmedForcesQualificationTestScore</a:t>
            </a:r>
            <a:r>
              <a:rPr lang="en-US" dirty="0">
                <a:solidFill>
                  <a:srgbClr val="1482C5"/>
                </a:solidFill>
                <a:cs typeface="Calibri"/>
              </a:rPr>
              <a:t> (E3173) </a:t>
            </a:r>
            <a:r>
              <a:rPr lang="en-US" dirty="0">
                <a:solidFill>
                  <a:schemeClr val="bg1"/>
                </a:solidFill>
                <a:cs typeface="Calibri"/>
              </a:rPr>
              <a:t>1</a:t>
            </a:r>
            <a:endParaRPr lang="en-US" b="1" dirty="0">
              <a:solidFill>
                <a:schemeClr val="bg1"/>
              </a:solidFill>
            </a:endParaRPr>
          </a:p>
        </p:txBody>
      </p:sp>
      <p:sp>
        <p:nvSpPr>
          <p:cNvPr id="7" name="TextBox 6">
            <a:extLst>
              <a:ext uri="{FF2B5EF4-FFF2-40B4-BE49-F238E27FC236}">
                <a16:creationId xmlns:a16="http://schemas.microsoft.com/office/drawing/2014/main" id="{5C57E794-D238-E153-A22D-4332C9BB4566}"/>
              </a:ext>
            </a:extLst>
          </p:cNvPr>
          <p:cNvSpPr txBox="1"/>
          <p:nvPr/>
        </p:nvSpPr>
        <p:spPr>
          <a:xfrm>
            <a:off x="642326" y="1042602"/>
            <a:ext cx="10162327" cy="523220"/>
          </a:xfrm>
          <a:prstGeom prst="rect">
            <a:avLst/>
          </a:prstGeom>
          <a:noFill/>
        </p:spPr>
        <p:txBody>
          <a:bodyPr wrap="square" lIns="91440" tIns="45720" rIns="91440" bIns="45720" anchor="t">
            <a:spAutoFit/>
          </a:bodyPr>
          <a:lstStyle/>
          <a:p>
            <a:pPr marL="457200" indent="-457200">
              <a:lnSpc>
                <a:spcPct val="100000"/>
              </a:lnSpc>
              <a:spcBef>
                <a:spcPts val="0"/>
              </a:spcBef>
              <a:spcAft>
                <a:spcPts val="1200"/>
              </a:spcAft>
              <a:buClr>
                <a:srgbClr val="F47F42"/>
              </a:buClr>
              <a:buFont typeface="Wingdings" panose="05000000000000000000" pitchFamily="2" charset="2"/>
              <a:buChar char="§"/>
            </a:pPr>
            <a:r>
              <a:rPr lang="en-US" sz="2800">
                <a:solidFill>
                  <a:srgbClr val="1482C5"/>
                </a:solidFill>
              </a:rPr>
              <a:t>New </a:t>
            </a:r>
            <a:r>
              <a:rPr lang="en-US" sz="2800" err="1">
                <a:solidFill>
                  <a:srgbClr val="F47F42"/>
                </a:solidFill>
              </a:rPr>
              <a:t>ArmedForcesQualificationTestScore</a:t>
            </a:r>
            <a:r>
              <a:rPr lang="en-US" sz="2800">
                <a:solidFill>
                  <a:srgbClr val="1482C5"/>
                </a:solidFill>
              </a:rPr>
              <a:t> (</a:t>
            </a:r>
            <a:r>
              <a:rPr lang="en-US" sz="2800" err="1">
                <a:solidFill>
                  <a:srgbClr val="1482C5"/>
                </a:solidFill>
              </a:rPr>
              <a:t>E3173</a:t>
            </a:r>
            <a:r>
              <a:rPr lang="en-US" sz="2800">
                <a:solidFill>
                  <a:srgbClr val="1482C5"/>
                </a:solidFill>
              </a:rPr>
              <a:t>) data element.</a:t>
            </a:r>
            <a:endParaRPr lang="en-US" sz="2800">
              <a:solidFill>
                <a:srgbClr val="1482C5"/>
              </a:solidFill>
              <a:ea typeface="Calibri"/>
              <a:cs typeface="Calibri"/>
            </a:endParaRPr>
          </a:p>
        </p:txBody>
      </p:sp>
      <p:pic>
        <p:nvPicPr>
          <p:cNvPr id="6" name="Picture 5" descr="Screenshot from TWEDS of  new AFQTScore data element">
            <a:extLst>
              <a:ext uri="{FF2B5EF4-FFF2-40B4-BE49-F238E27FC236}">
                <a16:creationId xmlns:a16="http://schemas.microsoft.com/office/drawing/2014/main" id="{A7535183-AE6E-C5D4-A3A5-FCA78811F4C0}"/>
              </a:ext>
            </a:extLst>
          </p:cNvPr>
          <p:cNvPicPr>
            <a:picLocks noChangeAspect="1"/>
          </p:cNvPicPr>
          <p:nvPr/>
        </p:nvPicPr>
        <p:blipFill>
          <a:blip r:embed="rId2"/>
          <a:stretch>
            <a:fillRect/>
          </a:stretch>
        </p:blipFill>
        <p:spPr>
          <a:xfrm>
            <a:off x="3337553" y="1582839"/>
            <a:ext cx="6147851" cy="4358613"/>
          </a:xfrm>
          <a:prstGeom prst="rect">
            <a:avLst/>
          </a:prstGeom>
        </p:spPr>
      </p:pic>
      <p:sp>
        <p:nvSpPr>
          <p:cNvPr id="4" name="Slide Number Placeholder 3">
            <a:extLst>
              <a:ext uri="{FF2B5EF4-FFF2-40B4-BE49-F238E27FC236}">
                <a16:creationId xmlns:a16="http://schemas.microsoft.com/office/drawing/2014/main" id="{DCA6B2B1-46E2-B47C-0C0D-95575A7250E2}"/>
              </a:ext>
            </a:extLst>
          </p:cNvPr>
          <p:cNvSpPr>
            <a:spLocks noGrp="1"/>
          </p:cNvSpPr>
          <p:nvPr>
            <p:ph type="sldNum" sz="quarter" idx="4"/>
          </p:nvPr>
        </p:nvSpPr>
        <p:spPr/>
        <p:txBody>
          <a:bodyPr/>
          <a:lstStyle/>
          <a:p>
            <a:fld id="{69C126A4-BD19-47E2-8A0E-0DE1B9D8C925}" type="slidenum">
              <a:rPr lang="en-US" smtClean="0"/>
              <a:pPr/>
              <a:t>41</a:t>
            </a:fld>
            <a:endParaRPr lang="en-US"/>
          </a:p>
        </p:txBody>
      </p:sp>
    </p:spTree>
    <p:extLst>
      <p:ext uri="{BB962C8B-B14F-4D97-AF65-F5344CB8AC3E}">
        <p14:creationId xmlns:p14="http://schemas.microsoft.com/office/powerpoint/2010/main" val="483032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FCD4D-F44F-14A8-0080-AC047FEBE1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74505A-E823-76DD-5173-91BAB7290D0F}"/>
              </a:ext>
            </a:extLst>
          </p:cNvPr>
          <p:cNvSpPr>
            <a:spLocks noGrp="1"/>
          </p:cNvSpPr>
          <p:nvPr>
            <p:ph type="title"/>
          </p:nvPr>
        </p:nvSpPr>
        <p:spPr>
          <a:xfrm>
            <a:off x="612255" y="141941"/>
            <a:ext cx="11121657" cy="751350"/>
          </a:xfrm>
        </p:spPr>
        <p:txBody>
          <a:bodyPr>
            <a:normAutofit/>
          </a:bodyPr>
          <a:lstStyle/>
          <a:p>
            <a:r>
              <a:rPr lang="en-US">
                <a:solidFill>
                  <a:srgbClr val="1482C5"/>
                </a:solidFill>
                <a:cs typeface="Calibri"/>
              </a:rPr>
              <a:t>Business Rule Changes </a:t>
            </a:r>
            <a:endParaRPr lang="en-US" b="1">
              <a:solidFill>
                <a:srgbClr val="1482C5"/>
              </a:solidFill>
            </a:endParaRPr>
          </a:p>
        </p:txBody>
      </p:sp>
      <p:sp>
        <p:nvSpPr>
          <p:cNvPr id="7" name="Content Placeholder 3">
            <a:extLst>
              <a:ext uri="{FF2B5EF4-FFF2-40B4-BE49-F238E27FC236}">
                <a16:creationId xmlns:a16="http://schemas.microsoft.com/office/drawing/2014/main" id="{8DEB41A1-922B-BE2B-4E1C-37C69BB0F188}"/>
              </a:ext>
            </a:extLst>
          </p:cNvPr>
          <p:cNvSpPr txBox="1">
            <a:spLocks/>
          </p:cNvSpPr>
          <p:nvPr/>
        </p:nvSpPr>
        <p:spPr>
          <a:xfrm>
            <a:off x="535170" y="1142839"/>
            <a:ext cx="11275829" cy="66691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a:solidFill>
                  <a:srgbClr val="1482C5"/>
                </a:solidFill>
              </a:rPr>
              <a:t>The following rule will be </a:t>
            </a:r>
            <a:r>
              <a:rPr lang="en-US" b="1">
                <a:solidFill>
                  <a:srgbClr val="F47F42"/>
                </a:solidFill>
              </a:rPr>
              <a:t>added </a:t>
            </a:r>
            <a:r>
              <a:rPr lang="en-US">
                <a:solidFill>
                  <a:srgbClr val="1482C5"/>
                </a:solidFill>
              </a:rPr>
              <a:t>in the </a:t>
            </a:r>
            <a:r>
              <a:rPr lang="en-US">
                <a:solidFill>
                  <a:srgbClr val="F47F42"/>
                </a:solidFill>
              </a:rPr>
              <a:t>PEIMS Summer Submission</a:t>
            </a:r>
            <a:r>
              <a:rPr lang="en-US">
                <a:solidFill>
                  <a:srgbClr val="1482C5"/>
                </a:solidFill>
              </a:rPr>
              <a:t>:</a:t>
            </a:r>
          </a:p>
          <a:p>
            <a:pPr marL="0" indent="0">
              <a:buFont typeface="Wingdings" panose="05000000000000000000" pitchFamily="2" charset="2"/>
              <a:buNone/>
            </a:pPr>
            <a:endParaRPr lang="en-US">
              <a:solidFill>
                <a:srgbClr val="0D6CB9"/>
              </a:solidFill>
            </a:endParaRPr>
          </a:p>
        </p:txBody>
      </p:sp>
      <p:sp>
        <p:nvSpPr>
          <p:cNvPr id="2" name="Content Placeholder 3">
            <a:extLst>
              <a:ext uri="{FF2B5EF4-FFF2-40B4-BE49-F238E27FC236}">
                <a16:creationId xmlns:a16="http://schemas.microsoft.com/office/drawing/2014/main" id="{CA781F8E-0467-BF2A-57EE-2F1A73C0E77A}"/>
              </a:ext>
            </a:extLst>
          </p:cNvPr>
          <p:cNvSpPr txBox="1">
            <a:spLocks/>
          </p:cNvSpPr>
          <p:nvPr/>
        </p:nvSpPr>
        <p:spPr>
          <a:xfrm>
            <a:off x="541149" y="2059298"/>
            <a:ext cx="2814085" cy="330338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a:solidFill>
                  <a:srgbClr val="1482C5"/>
                </a:solidFill>
              </a:rPr>
              <a:t>40100-0288</a:t>
            </a:r>
          </a:p>
          <a:p>
            <a:pPr marL="0" indent="0">
              <a:buFont typeface="Wingdings" panose="05000000000000000000" pitchFamily="2" charset="2"/>
              <a:buNone/>
            </a:pPr>
            <a:endParaRPr lang="en-US">
              <a:solidFill>
                <a:srgbClr val="1482C5"/>
              </a:solidFill>
            </a:endParaRPr>
          </a:p>
          <a:p>
            <a:pPr marL="0" indent="0">
              <a:buFont typeface="Wingdings" panose="05000000000000000000" pitchFamily="2" charset="2"/>
              <a:buNone/>
            </a:pPr>
            <a:endParaRPr lang="en-US">
              <a:solidFill>
                <a:srgbClr val="1482C5"/>
              </a:solidFill>
            </a:endParaRPr>
          </a:p>
        </p:txBody>
      </p:sp>
      <p:pic>
        <p:nvPicPr>
          <p:cNvPr id="9" name="Picture 8" descr="Screenshot from TWEDS of  new AFQTScore business rule">
            <a:extLst>
              <a:ext uri="{FF2B5EF4-FFF2-40B4-BE49-F238E27FC236}">
                <a16:creationId xmlns:a16="http://schemas.microsoft.com/office/drawing/2014/main" id="{629609D3-4BED-9A77-B3AE-116BC9DAE0BD}"/>
              </a:ext>
            </a:extLst>
          </p:cNvPr>
          <p:cNvPicPr>
            <a:picLocks noChangeAspect="1"/>
          </p:cNvPicPr>
          <p:nvPr/>
        </p:nvPicPr>
        <p:blipFill>
          <a:blip r:embed="rId2"/>
          <a:stretch>
            <a:fillRect/>
          </a:stretch>
        </p:blipFill>
        <p:spPr>
          <a:xfrm>
            <a:off x="212806" y="2759866"/>
            <a:ext cx="11766388" cy="1520237"/>
          </a:xfrm>
          <a:prstGeom prst="rect">
            <a:avLst/>
          </a:prstGeom>
        </p:spPr>
      </p:pic>
      <p:sp>
        <p:nvSpPr>
          <p:cNvPr id="4" name="Slide Number Placeholder 3">
            <a:extLst>
              <a:ext uri="{FF2B5EF4-FFF2-40B4-BE49-F238E27FC236}">
                <a16:creationId xmlns:a16="http://schemas.microsoft.com/office/drawing/2014/main" id="{E7B53533-9F13-165A-F2CA-2216118BABFD}"/>
              </a:ext>
            </a:extLst>
          </p:cNvPr>
          <p:cNvSpPr>
            <a:spLocks noGrp="1"/>
          </p:cNvSpPr>
          <p:nvPr>
            <p:ph type="sldNum" sz="quarter" idx="4"/>
          </p:nvPr>
        </p:nvSpPr>
        <p:spPr/>
        <p:txBody>
          <a:bodyPr/>
          <a:lstStyle/>
          <a:p>
            <a:fld id="{69C126A4-BD19-47E2-8A0E-0DE1B9D8C925}" type="slidenum">
              <a:rPr lang="en-US" smtClean="0"/>
              <a:pPr/>
              <a:t>42</a:t>
            </a:fld>
            <a:endParaRPr lang="en-US"/>
          </a:p>
        </p:txBody>
      </p:sp>
    </p:spTree>
    <p:extLst>
      <p:ext uri="{BB962C8B-B14F-4D97-AF65-F5344CB8AC3E}">
        <p14:creationId xmlns:p14="http://schemas.microsoft.com/office/powerpoint/2010/main" val="3539747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3EA34-DC6A-1F61-DF98-7FA711830F8F}"/>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3CEF0EEE-59EC-F062-B730-8CAEEB8B6F51}"/>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E077F445-FC69-D5F6-D995-F8CAF19C5E68}"/>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itle 2">
            <a:extLst>
              <a:ext uri="{FF2B5EF4-FFF2-40B4-BE49-F238E27FC236}">
                <a16:creationId xmlns:a16="http://schemas.microsoft.com/office/drawing/2014/main" id="{E279F634-C5B7-4227-ABE8-F85C7B154FF5}"/>
              </a:ext>
            </a:extLst>
          </p:cNvPr>
          <p:cNvSpPr txBox="1">
            <a:spLocks noGrp="1"/>
          </p:cNvSpPr>
          <p:nvPr>
            <p:ph type="title" idx="4294967295"/>
          </p:nvPr>
        </p:nvSpPr>
        <p:spPr>
          <a:xfrm>
            <a:off x="796282" y="2051048"/>
            <a:ext cx="10223904" cy="45243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8F4E9"/>
                </a:solidFill>
                <a:effectLst/>
                <a:uLnTx/>
                <a:uFillTx/>
                <a:latin typeface="+mn-lt"/>
                <a:ea typeface="Calibri"/>
                <a:cs typeface="Calibri"/>
              </a:rPr>
              <a:t>Reason </a:t>
            </a:r>
            <a:r>
              <a:rPr kumimoji="0" lang="en-US" sz="6000" b="1" i="0" u="none" strike="noStrike" kern="1200" cap="none" spc="0" normalizeH="0" baseline="0" noProof="0" dirty="0" err="1">
                <a:ln>
                  <a:noFill/>
                </a:ln>
                <a:solidFill>
                  <a:srgbClr val="F8F4E9"/>
                </a:solidFill>
                <a:effectLst/>
                <a:uLnTx/>
                <a:uFillTx/>
                <a:latin typeface="+mn-lt"/>
                <a:ea typeface="Calibri"/>
                <a:cs typeface="Calibri"/>
              </a:rPr>
              <a:t>NoSPEDServices</a:t>
            </a:r>
            <a:r>
              <a:rPr kumimoji="0" lang="en-US" sz="6000" b="1" i="0" u="none" strike="noStrike" kern="1200" cap="none" spc="0" normalizeH="0" baseline="0" noProof="0" dirty="0">
                <a:ln>
                  <a:noFill/>
                </a:ln>
                <a:solidFill>
                  <a:srgbClr val="F8F4E9"/>
                </a:solidFill>
                <a:effectLst/>
                <a:uLnTx/>
                <a:uFillTx/>
                <a:latin typeface="+mn-lt"/>
                <a:ea typeface="Calibri"/>
                <a:cs typeface="Calibri"/>
              </a:rPr>
              <a:t> Data Element and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8F4E9"/>
                </a:solidFill>
                <a:effectLst/>
                <a:uLnTx/>
                <a:uFillTx/>
                <a:latin typeface="+mn-lt"/>
                <a:ea typeface="Calibri"/>
                <a:cs typeface="Calibri"/>
              </a:rPr>
              <a:t>Descriptor Table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8F4E9"/>
              </a:solidFill>
              <a:effectLst/>
              <a:uLnTx/>
              <a:uFillTx/>
              <a:latin typeface="+mn-lt"/>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8F4E9"/>
              </a:solidFill>
              <a:effectLst/>
              <a:uLnTx/>
              <a:uFillTx/>
              <a:latin typeface="+mn-lt"/>
              <a:ea typeface="Calibri"/>
              <a:cs typeface="Calibri"/>
            </a:endParaRPr>
          </a:p>
        </p:txBody>
      </p:sp>
    </p:spTree>
    <p:extLst>
      <p:ext uri="{BB962C8B-B14F-4D97-AF65-F5344CB8AC3E}">
        <p14:creationId xmlns:p14="http://schemas.microsoft.com/office/powerpoint/2010/main" val="2523677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C7B9F-7546-F228-4CBB-A5037B2991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0FC804-C565-E302-1F9E-65A0F6620D0E}"/>
              </a:ext>
            </a:extLst>
          </p:cNvPr>
          <p:cNvSpPr>
            <a:spLocks noGrp="1"/>
          </p:cNvSpPr>
          <p:nvPr>
            <p:ph type="title"/>
          </p:nvPr>
        </p:nvSpPr>
        <p:spPr>
          <a:xfrm>
            <a:off x="535170" y="141940"/>
            <a:ext cx="11121657" cy="751350"/>
          </a:xfrm>
        </p:spPr>
        <p:txBody>
          <a:bodyPr>
            <a:normAutofit/>
          </a:bodyPr>
          <a:lstStyle/>
          <a:p>
            <a:r>
              <a:rPr lang="en-US" b="1" dirty="0">
                <a:solidFill>
                  <a:srgbClr val="1482C5"/>
                </a:solidFill>
                <a:cs typeface="Calibri"/>
              </a:rPr>
              <a:t> Background </a:t>
            </a:r>
            <a:r>
              <a:rPr lang="en-US" b="1" dirty="0">
                <a:solidFill>
                  <a:schemeClr val="bg1"/>
                </a:solidFill>
                <a:cs typeface="Calibri"/>
              </a:rPr>
              <a:t>5</a:t>
            </a:r>
            <a:endParaRPr lang="en-US" b="1" dirty="0">
              <a:solidFill>
                <a:schemeClr val="bg1"/>
              </a:solidFill>
            </a:endParaRPr>
          </a:p>
        </p:txBody>
      </p:sp>
      <p:sp>
        <p:nvSpPr>
          <p:cNvPr id="2" name="Content Placeholder 3">
            <a:extLst>
              <a:ext uri="{FF2B5EF4-FFF2-40B4-BE49-F238E27FC236}">
                <a16:creationId xmlns:a16="http://schemas.microsoft.com/office/drawing/2014/main" id="{B5BF8A3C-25B8-C017-F930-0642BC517692}"/>
              </a:ext>
            </a:extLst>
          </p:cNvPr>
          <p:cNvSpPr txBox="1">
            <a:spLocks/>
          </p:cNvSpPr>
          <p:nvPr/>
        </p:nvSpPr>
        <p:spPr>
          <a:xfrm>
            <a:off x="232143" y="1535539"/>
            <a:ext cx="11727712"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sz="2400" dirty="0">
                <a:solidFill>
                  <a:srgbClr val="1482C5"/>
                </a:solidFill>
              </a:rPr>
              <a:t>Currently, TEA collects only the high-level </a:t>
            </a:r>
            <a:r>
              <a:rPr lang="en-US" sz="2400" dirty="0" err="1">
                <a:solidFill>
                  <a:srgbClr val="1482C5"/>
                </a:solidFill>
              </a:rPr>
              <a:t>IDEAIndicator</a:t>
            </a:r>
            <a:r>
              <a:rPr lang="en-US" sz="2400" dirty="0">
                <a:solidFill>
                  <a:srgbClr val="1482C5"/>
                </a:solidFill>
              </a:rPr>
              <a:t> (E1717) data element indicating if a student is eligible and enrolled in special education services. It does not capture details on </a:t>
            </a:r>
            <a:r>
              <a:rPr lang="en-US" sz="2400" dirty="0">
                <a:solidFill>
                  <a:srgbClr val="F47F42"/>
                </a:solidFill>
              </a:rPr>
              <a:t>why services are not provided</a:t>
            </a:r>
            <a:r>
              <a:rPr lang="en-US" sz="2400" dirty="0">
                <a:solidFill>
                  <a:srgbClr val="1482C5"/>
                </a:solidFill>
              </a:rPr>
              <a:t>. This limits monitoring and compliance, especially for parent refusals and private school placements. </a:t>
            </a:r>
          </a:p>
          <a:p>
            <a:pPr>
              <a:buClr>
                <a:srgbClr val="F47F42"/>
              </a:buClr>
            </a:pPr>
            <a:r>
              <a:rPr lang="en-US" sz="2400" dirty="0">
                <a:solidFill>
                  <a:srgbClr val="1482C5"/>
                </a:solidFill>
              </a:rPr>
              <a:t>The Special Populations and Student Supports Division determined that this data element does not provide sufficient information for accurate special education monitoring and compliance.</a:t>
            </a:r>
          </a:p>
          <a:p>
            <a:pPr>
              <a:buClr>
                <a:srgbClr val="F47F42"/>
              </a:buClr>
            </a:pPr>
            <a:r>
              <a:rPr lang="en-US" sz="2400" dirty="0">
                <a:solidFill>
                  <a:srgbClr val="1482C5"/>
                </a:solidFill>
              </a:rPr>
              <a:t>One new data element, </a:t>
            </a:r>
            <a:r>
              <a:rPr lang="en-US" sz="2400" dirty="0" err="1">
                <a:solidFill>
                  <a:srgbClr val="F47F42"/>
                </a:solidFill>
              </a:rPr>
              <a:t>ReasonNoSPEDServices</a:t>
            </a:r>
            <a:r>
              <a:rPr lang="en-US" sz="2400" dirty="0">
                <a:solidFill>
                  <a:srgbClr val="F47F42"/>
                </a:solidFill>
              </a:rPr>
              <a:t> (E3174)</a:t>
            </a:r>
            <a:r>
              <a:rPr lang="en-US" sz="2400" dirty="0">
                <a:solidFill>
                  <a:srgbClr val="1482C5"/>
                </a:solidFill>
              </a:rPr>
              <a:t>, </a:t>
            </a:r>
            <a:r>
              <a:rPr lang="en-US" sz="2400" dirty="0">
                <a:solidFill>
                  <a:srgbClr val="F47F42"/>
                </a:solidFill>
              </a:rPr>
              <a:t>revision of </a:t>
            </a:r>
            <a:r>
              <a:rPr lang="en-US" sz="2400" dirty="0" err="1">
                <a:solidFill>
                  <a:srgbClr val="F47F42"/>
                </a:solidFill>
              </a:rPr>
              <a:t>IDEAIndicator</a:t>
            </a:r>
            <a:r>
              <a:rPr lang="en-US" sz="2400" dirty="0">
                <a:solidFill>
                  <a:srgbClr val="F47F42"/>
                </a:solidFill>
              </a:rPr>
              <a:t> (E1717) </a:t>
            </a:r>
            <a:r>
              <a:rPr lang="en-US" sz="2400" dirty="0">
                <a:solidFill>
                  <a:srgbClr val="1482C5"/>
                </a:solidFill>
              </a:rPr>
              <a:t>data element definition, and one new descriptor table, </a:t>
            </a:r>
            <a:r>
              <a:rPr lang="en-US" sz="2400" dirty="0" err="1">
                <a:solidFill>
                  <a:srgbClr val="F47F42"/>
                </a:solidFill>
              </a:rPr>
              <a:t>ReasonNoSPEDServices</a:t>
            </a:r>
            <a:r>
              <a:rPr lang="en-US" sz="2400" dirty="0">
                <a:solidFill>
                  <a:srgbClr val="F47F42"/>
                </a:solidFill>
              </a:rPr>
              <a:t> (C377)</a:t>
            </a:r>
            <a:r>
              <a:rPr lang="en-US" sz="2400" dirty="0">
                <a:solidFill>
                  <a:srgbClr val="1482C5"/>
                </a:solidFill>
              </a:rPr>
              <a:t>, with four descriptors will be added to the </a:t>
            </a:r>
            <a:r>
              <a:rPr lang="en-US" sz="2400" dirty="0" err="1">
                <a:solidFill>
                  <a:srgbClr val="F47F42"/>
                </a:solidFill>
              </a:rPr>
              <a:t>StudentSpecialEducationProgramEligibilityAssociation</a:t>
            </a:r>
            <a:r>
              <a:rPr lang="en-US" sz="2400" dirty="0">
                <a:solidFill>
                  <a:srgbClr val="F47F42"/>
                </a:solidFill>
              </a:rPr>
              <a:t> Entity </a:t>
            </a:r>
            <a:r>
              <a:rPr lang="en-US" sz="2400" dirty="0">
                <a:solidFill>
                  <a:srgbClr val="1482C5"/>
                </a:solidFill>
              </a:rPr>
              <a:t>to be collected in the </a:t>
            </a:r>
            <a:r>
              <a:rPr lang="en-US" sz="2400" dirty="0">
                <a:solidFill>
                  <a:srgbClr val="F47F42"/>
                </a:solidFill>
              </a:rPr>
              <a:t>Special Education Data System Summer Submission</a:t>
            </a:r>
            <a:r>
              <a:rPr lang="en-US" sz="2400" dirty="0">
                <a:solidFill>
                  <a:srgbClr val="1482C5"/>
                </a:solidFill>
              </a:rPr>
              <a:t>.</a:t>
            </a:r>
          </a:p>
        </p:txBody>
      </p:sp>
      <p:sp>
        <p:nvSpPr>
          <p:cNvPr id="4" name="Slide Number Placeholder 3">
            <a:extLst>
              <a:ext uri="{FF2B5EF4-FFF2-40B4-BE49-F238E27FC236}">
                <a16:creationId xmlns:a16="http://schemas.microsoft.com/office/drawing/2014/main" id="{AD0B7300-6CDE-7503-2914-45FC9B7242B0}"/>
              </a:ext>
            </a:extLst>
          </p:cNvPr>
          <p:cNvSpPr>
            <a:spLocks noGrp="1"/>
          </p:cNvSpPr>
          <p:nvPr>
            <p:ph type="sldNum" sz="quarter" idx="4"/>
          </p:nvPr>
        </p:nvSpPr>
        <p:spPr/>
        <p:txBody>
          <a:bodyPr/>
          <a:lstStyle/>
          <a:p>
            <a:fld id="{69C126A4-BD19-47E2-8A0E-0DE1B9D8C925}" type="slidenum">
              <a:rPr lang="en-US" smtClean="0"/>
              <a:pPr/>
              <a:t>44</a:t>
            </a:fld>
            <a:endParaRPr lang="en-US"/>
          </a:p>
        </p:txBody>
      </p:sp>
    </p:spTree>
    <p:extLst>
      <p:ext uri="{BB962C8B-B14F-4D97-AF65-F5344CB8AC3E}">
        <p14:creationId xmlns:p14="http://schemas.microsoft.com/office/powerpoint/2010/main" val="2503832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09D5C-2805-0107-8FE8-A34B83848A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7A02EF5-A551-6570-D1CF-281B790F6613}"/>
              </a:ext>
            </a:extLst>
          </p:cNvPr>
          <p:cNvSpPr>
            <a:spLocks noGrp="1"/>
          </p:cNvSpPr>
          <p:nvPr>
            <p:ph type="title"/>
          </p:nvPr>
        </p:nvSpPr>
        <p:spPr>
          <a:xfrm>
            <a:off x="612256" y="141941"/>
            <a:ext cx="11121657" cy="810020"/>
          </a:xfrm>
        </p:spPr>
        <p:txBody>
          <a:bodyPr>
            <a:normAutofit/>
          </a:bodyPr>
          <a:lstStyle/>
          <a:p>
            <a:r>
              <a:rPr lang="en-US" err="1">
                <a:solidFill>
                  <a:srgbClr val="1482C5"/>
                </a:solidFill>
                <a:cs typeface="Calibri"/>
              </a:rPr>
              <a:t>ReasonNoSPEDServices</a:t>
            </a:r>
            <a:r>
              <a:rPr lang="en-US">
                <a:solidFill>
                  <a:srgbClr val="1482C5"/>
                </a:solidFill>
                <a:cs typeface="Calibri"/>
              </a:rPr>
              <a:t> (E3174) Data Element</a:t>
            </a:r>
            <a:endParaRPr lang="en-US" b="1">
              <a:solidFill>
                <a:srgbClr val="1482C5"/>
              </a:solidFill>
            </a:endParaRPr>
          </a:p>
        </p:txBody>
      </p:sp>
      <p:pic>
        <p:nvPicPr>
          <p:cNvPr id="5" name="Picture 4" descr="Screenshot from TWEDS of StudentSpecialEducationProgramEligibilityAssociation Entity with new ReasonNoSPEDServices data element">
            <a:extLst>
              <a:ext uri="{FF2B5EF4-FFF2-40B4-BE49-F238E27FC236}">
                <a16:creationId xmlns:a16="http://schemas.microsoft.com/office/drawing/2014/main" id="{6640A617-2E1A-604D-D616-0466D1094457}"/>
              </a:ext>
            </a:extLst>
          </p:cNvPr>
          <p:cNvPicPr>
            <a:picLocks noChangeAspect="1"/>
          </p:cNvPicPr>
          <p:nvPr/>
        </p:nvPicPr>
        <p:blipFill>
          <a:blip r:embed="rId2"/>
          <a:stretch>
            <a:fillRect/>
          </a:stretch>
        </p:blipFill>
        <p:spPr>
          <a:xfrm>
            <a:off x="2073306" y="951961"/>
            <a:ext cx="8203540" cy="4954077"/>
          </a:xfrm>
          <a:prstGeom prst="rect">
            <a:avLst/>
          </a:prstGeom>
        </p:spPr>
      </p:pic>
      <p:sp>
        <p:nvSpPr>
          <p:cNvPr id="4" name="Slide Number Placeholder 3">
            <a:extLst>
              <a:ext uri="{FF2B5EF4-FFF2-40B4-BE49-F238E27FC236}">
                <a16:creationId xmlns:a16="http://schemas.microsoft.com/office/drawing/2014/main" id="{EFB00185-2B62-D6CC-2906-CD7E6D6A0643}"/>
              </a:ext>
            </a:extLst>
          </p:cNvPr>
          <p:cNvSpPr>
            <a:spLocks noGrp="1"/>
          </p:cNvSpPr>
          <p:nvPr>
            <p:ph type="sldNum" sz="quarter" idx="4"/>
          </p:nvPr>
        </p:nvSpPr>
        <p:spPr/>
        <p:txBody>
          <a:bodyPr/>
          <a:lstStyle/>
          <a:p>
            <a:fld id="{69C126A4-BD19-47E2-8A0E-0DE1B9D8C925}" type="slidenum">
              <a:rPr lang="en-US" smtClean="0"/>
              <a:pPr/>
              <a:t>45</a:t>
            </a:fld>
            <a:endParaRPr lang="en-US"/>
          </a:p>
        </p:txBody>
      </p:sp>
    </p:spTree>
    <p:extLst>
      <p:ext uri="{BB962C8B-B14F-4D97-AF65-F5344CB8AC3E}">
        <p14:creationId xmlns:p14="http://schemas.microsoft.com/office/powerpoint/2010/main" val="2617283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3A4E5-7435-954F-14BC-6542552F74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B25BB9-5081-5559-7CE8-A685EDE6003F}"/>
              </a:ext>
            </a:extLst>
          </p:cNvPr>
          <p:cNvSpPr>
            <a:spLocks noGrp="1"/>
          </p:cNvSpPr>
          <p:nvPr>
            <p:ph type="title"/>
          </p:nvPr>
        </p:nvSpPr>
        <p:spPr>
          <a:xfrm>
            <a:off x="612256" y="178859"/>
            <a:ext cx="11121657" cy="1133186"/>
          </a:xfrm>
        </p:spPr>
        <p:txBody>
          <a:bodyPr>
            <a:normAutofit/>
          </a:bodyPr>
          <a:lstStyle/>
          <a:p>
            <a:r>
              <a:rPr lang="en-US" err="1">
                <a:solidFill>
                  <a:srgbClr val="1482C5"/>
                </a:solidFill>
                <a:cs typeface="Calibri"/>
              </a:rPr>
              <a:t>ReasonNoSPEDServices</a:t>
            </a:r>
            <a:r>
              <a:rPr lang="en-US">
                <a:solidFill>
                  <a:srgbClr val="1482C5"/>
                </a:solidFill>
                <a:cs typeface="Calibri"/>
              </a:rPr>
              <a:t> (E3174) and </a:t>
            </a:r>
            <a:br>
              <a:rPr lang="en-US">
                <a:solidFill>
                  <a:srgbClr val="1482C5"/>
                </a:solidFill>
                <a:cs typeface="Calibri"/>
              </a:rPr>
            </a:br>
            <a:r>
              <a:rPr lang="en-US">
                <a:solidFill>
                  <a:srgbClr val="1482C5"/>
                </a:solidFill>
                <a:cs typeface="Calibri"/>
              </a:rPr>
              <a:t>IDEAIndicator (E1717) Data Elements</a:t>
            </a:r>
            <a:endParaRPr lang="en-US" b="1">
              <a:solidFill>
                <a:srgbClr val="1482C5"/>
              </a:solidFill>
            </a:endParaRPr>
          </a:p>
        </p:txBody>
      </p:sp>
      <p:pic>
        <p:nvPicPr>
          <p:cNvPr id="10" name="Picture 9" descr="Screenshot from TWEDS of StudentSpecialEducationProgramEligibilityAssociation Entity guidance with new ReasonNoSPEDServices data element and revised IDEAIndicator data element">
            <a:extLst>
              <a:ext uri="{FF2B5EF4-FFF2-40B4-BE49-F238E27FC236}">
                <a16:creationId xmlns:a16="http://schemas.microsoft.com/office/drawing/2014/main" id="{6760CB5F-E664-1F6F-6261-E366A0913E64}"/>
              </a:ext>
            </a:extLst>
          </p:cNvPr>
          <p:cNvPicPr>
            <a:picLocks noChangeAspect="1"/>
          </p:cNvPicPr>
          <p:nvPr/>
        </p:nvPicPr>
        <p:blipFill>
          <a:blip r:embed="rId2"/>
          <a:stretch>
            <a:fillRect/>
          </a:stretch>
        </p:blipFill>
        <p:spPr>
          <a:xfrm>
            <a:off x="3926241" y="1252205"/>
            <a:ext cx="4926792" cy="4775849"/>
          </a:xfrm>
          <a:prstGeom prst="rect">
            <a:avLst/>
          </a:prstGeom>
        </p:spPr>
      </p:pic>
      <p:sp>
        <p:nvSpPr>
          <p:cNvPr id="4" name="Slide Number Placeholder 3">
            <a:extLst>
              <a:ext uri="{FF2B5EF4-FFF2-40B4-BE49-F238E27FC236}">
                <a16:creationId xmlns:a16="http://schemas.microsoft.com/office/drawing/2014/main" id="{70B4840D-7146-C2F7-0008-49DB210E7517}"/>
              </a:ext>
            </a:extLst>
          </p:cNvPr>
          <p:cNvSpPr>
            <a:spLocks noGrp="1"/>
          </p:cNvSpPr>
          <p:nvPr>
            <p:ph type="sldNum" sz="quarter" idx="4"/>
          </p:nvPr>
        </p:nvSpPr>
        <p:spPr/>
        <p:txBody>
          <a:bodyPr/>
          <a:lstStyle/>
          <a:p>
            <a:fld id="{69C126A4-BD19-47E2-8A0E-0DE1B9D8C925}" type="slidenum">
              <a:rPr lang="en-US" smtClean="0"/>
              <a:pPr/>
              <a:t>46</a:t>
            </a:fld>
            <a:endParaRPr lang="en-US"/>
          </a:p>
        </p:txBody>
      </p:sp>
    </p:spTree>
    <p:extLst>
      <p:ext uri="{BB962C8B-B14F-4D97-AF65-F5344CB8AC3E}">
        <p14:creationId xmlns:p14="http://schemas.microsoft.com/office/powerpoint/2010/main" val="2403306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0F155-199C-113A-0EE0-5BFA91736A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44A6C7-0840-5039-F386-1217CC2A1047}"/>
              </a:ext>
            </a:extLst>
          </p:cNvPr>
          <p:cNvSpPr>
            <a:spLocks noGrp="1"/>
          </p:cNvSpPr>
          <p:nvPr>
            <p:ph type="title"/>
          </p:nvPr>
        </p:nvSpPr>
        <p:spPr>
          <a:xfrm>
            <a:off x="612256" y="63988"/>
            <a:ext cx="11121657" cy="929950"/>
          </a:xfrm>
        </p:spPr>
        <p:txBody>
          <a:bodyPr>
            <a:normAutofit/>
          </a:bodyPr>
          <a:lstStyle/>
          <a:p>
            <a:r>
              <a:rPr lang="en-US" err="1">
                <a:solidFill>
                  <a:srgbClr val="1482C5"/>
                </a:solidFill>
                <a:cs typeface="Calibri"/>
              </a:rPr>
              <a:t>ReasonNoSPEDServices</a:t>
            </a:r>
            <a:r>
              <a:rPr lang="en-US">
                <a:solidFill>
                  <a:srgbClr val="1482C5"/>
                </a:solidFill>
                <a:cs typeface="Calibri"/>
              </a:rPr>
              <a:t> (E3174) </a:t>
            </a:r>
            <a:endParaRPr lang="en-US" b="1">
              <a:solidFill>
                <a:srgbClr val="1482C5"/>
              </a:solidFill>
              <a:ea typeface="Calibri"/>
              <a:cs typeface="Calibri"/>
            </a:endParaRPr>
          </a:p>
        </p:txBody>
      </p:sp>
      <p:sp>
        <p:nvSpPr>
          <p:cNvPr id="6" name="TextBox 5">
            <a:extLst>
              <a:ext uri="{FF2B5EF4-FFF2-40B4-BE49-F238E27FC236}">
                <a16:creationId xmlns:a16="http://schemas.microsoft.com/office/drawing/2014/main" id="{6A78ADE0-3B87-4326-307A-EC3AA35DF630}"/>
              </a:ext>
            </a:extLst>
          </p:cNvPr>
          <p:cNvSpPr txBox="1"/>
          <p:nvPr/>
        </p:nvSpPr>
        <p:spPr>
          <a:xfrm>
            <a:off x="762000" y="1059656"/>
            <a:ext cx="983456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0" indent="-457200" rtl="0">
              <a:buFont typeface="Wingdings,Sans-Serif"/>
              <a:buChar char="§"/>
            </a:pPr>
            <a:r>
              <a:rPr lang="en-US" sz="2800" baseline="0">
                <a:solidFill>
                  <a:srgbClr val="1482C5"/>
                </a:solidFill>
                <a:latin typeface="Calibri"/>
                <a:ea typeface="Arial"/>
                <a:cs typeface="Arial"/>
              </a:rPr>
              <a:t>New </a:t>
            </a:r>
            <a:r>
              <a:rPr lang="en-US" sz="2800" err="1">
                <a:solidFill>
                  <a:srgbClr val="F47F42"/>
                </a:solidFill>
                <a:latin typeface="Calibri"/>
                <a:ea typeface="Arial"/>
                <a:cs typeface="Arial"/>
              </a:rPr>
              <a:t>ReasonNoSPEDServices</a:t>
            </a:r>
            <a:r>
              <a:rPr lang="en-US" sz="2800" baseline="0">
                <a:solidFill>
                  <a:srgbClr val="1482C5"/>
                </a:solidFill>
                <a:latin typeface="Calibri"/>
                <a:ea typeface="Arial"/>
                <a:cs typeface="Arial"/>
              </a:rPr>
              <a:t> (</a:t>
            </a:r>
            <a:r>
              <a:rPr lang="en-US" sz="2800">
                <a:solidFill>
                  <a:srgbClr val="1482C5"/>
                </a:solidFill>
                <a:latin typeface="Calibri"/>
                <a:ea typeface="Arial"/>
                <a:cs typeface="Arial"/>
              </a:rPr>
              <a:t>E3174</a:t>
            </a:r>
            <a:r>
              <a:rPr lang="en-US" sz="2800" baseline="0">
                <a:solidFill>
                  <a:srgbClr val="1482C5"/>
                </a:solidFill>
                <a:latin typeface="Calibri"/>
                <a:ea typeface="Arial"/>
                <a:cs typeface="Arial"/>
              </a:rPr>
              <a:t>) data element.</a:t>
            </a:r>
            <a:r>
              <a:rPr lang="en-US" sz="2800">
                <a:latin typeface="Calibri"/>
                <a:ea typeface="Arial"/>
                <a:cs typeface="Arial"/>
              </a:rPr>
              <a:t>​</a:t>
            </a:r>
          </a:p>
          <a:p>
            <a:pPr algn="ctr"/>
            <a:endParaRPr lang="en-US"/>
          </a:p>
        </p:txBody>
      </p:sp>
      <p:pic>
        <p:nvPicPr>
          <p:cNvPr id="7" name="Picture 6" descr="Screenshot from TWEDS of new ReasonNoSPEDServices data element">
            <a:extLst>
              <a:ext uri="{FF2B5EF4-FFF2-40B4-BE49-F238E27FC236}">
                <a16:creationId xmlns:a16="http://schemas.microsoft.com/office/drawing/2014/main" id="{61B399DD-8FE4-5E95-B345-0048A83E244C}"/>
              </a:ext>
            </a:extLst>
          </p:cNvPr>
          <p:cNvPicPr>
            <a:picLocks noChangeAspect="1"/>
          </p:cNvPicPr>
          <p:nvPr/>
        </p:nvPicPr>
        <p:blipFill>
          <a:blip r:embed="rId2"/>
          <a:stretch>
            <a:fillRect/>
          </a:stretch>
        </p:blipFill>
        <p:spPr>
          <a:xfrm>
            <a:off x="3050381" y="1593056"/>
            <a:ext cx="6007893" cy="4350543"/>
          </a:xfrm>
          <a:prstGeom prst="rect">
            <a:avLst/>
          </a:prstGeom>
        </p:spPr>
      </p:pic>
      <p:sp>
        <p:nvSpPr>
          <p:cNvPr id="4" name="Slide Number Placeholder 3">
            <a:extLst>
              <a:ext uri="{FF2B5EF4-FFF2-40B4-BE49-F238E27FC236}">
                <a16:creationId xmlns:a16="http://schemas.microsoft.com/office/drawing/2014/main" id="{24DC70A2-82E0-8E7A-62FA-1AD9824FF383}"/>
              </a:ext>
            </a:extLst>
          </p:cNvPr>
          <p:cNvSpPr>
            <a:spLocks noGrp="1"/>
          </p:cNvSpPr>
          <p:nvPr>
            <p:ph type="sldNum" sz="quarter" idx="4"/>
          </p:nvPr>
        </p:nvSpPr>
        <p:spPr/>
        <p:txBody>
          <a:bodyPr/>
          <a:lstStyle/>
          <a:p>
            <a:fld id="{69C126A4-BD19-47E2-8A0E-0DE1B9D8C925}" type="slidenum">
              <a:rPr lang="en-US" smtClean="0"/>
              <a:pPr/>
              <a:t>47</a:t>
            </a:fld>
            <a:endParaRPr lang="en-US"/>
          </a:p>
        </p:txBody>
      </p:sp>
    </p:spTree>
    <p:extLst>
      <p:ext uri="{BB962C8B-B14F-4D97-AF65-F5344CB8AC3E}">
        <p14:creationId xmlns:p14="http://schemas.microsoft.com/office/powerpoint/2010/main" val="3117887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556E3-1387-3D41-1B94-488CB83394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3E8628-34BE-73D2-B3B0-AF2F07BFB930}"/>
              </a:ext>
            </a:extLst>
          </p:cNvPr>
          <p:cNvSpPr>
            <a:spLocks noGrp="1"/>
          </p:cNvSpPr>
          <p:nvPr>
            <p:ph type="title"/>
          </p:nvPr>
        </p:nvSpPr>
        <p:spPr>
          <a:xfrm>
            <a:off x="628650" y="50029"/>
            <a:ext cx="11219636" cy="1009627"/>
          </a:xfrm>
        </p:spPr>
        <p:txBody>
          <a:bodyPr>
            <a:normAutofit/>
          </a:bodyPr>
          <a:lstStyle/>
          <a:p>
            <a:r>
              <a:rPr lang="en-US" err="1">
                <a:solidFill>
                  <a:srgbClr val="1482C5"/>
                </a:solidFill>
                <a:cs typeface="Calibri"/>
              </a:rPr>
              <a:t>ReasonNoSPEDServices</a:t>
            </a:r>
            <a:r>
              <a:rPr lang="en-US">
                <a:solidFill>
                  <a:srgbClr val="1482C5"/>
                </a:solidFill>
                <a:cs typeface="Calibri"/>
              </a:rPr>
              <a:t> (C377) </a:t>
            </a:r>
            <a:endParaRPr lang="en-US" b="1">
              <a:solidFill>
                <a:srgbClr val="1482C5"/>
              </a:solidFill>
              <a:ea typeface="Calibri"/>
              <a:cs typeface="Calibri"/>
            </a:endParaRPr>
          </a:p>
        </p:txBody>
      </p:sp>
      <p:sp>
        <p:nvSpPr>
          <p:cNvPr id="6" name="TextBox 5">
            <a:extLst>
              <a:ext uri="{FF2B5EF4-FFF2-40B4-BE49-F238E27FC236}">
                <a16:creationId xmlns:a16="http://schemas.microsoft.com/office/drawing/2014/main" id="{C0206587-6A47-A6FF-CF66-5C9DFB5533E3}"/>
              </a:ext>
            </a:extLst>
          </p:cNvPr>
          <p:cNvSpPr txBox="1"/>
          <p:nvPr/>
        </p:nvSpPr>
        <p:spPr>
          <a:xfrm>
            <a:off x="762000" y="1059656"/>
            <a:ext cx="983456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Sans-Serif"/>
              <a:buChar char="§"/>
            </a:pPr>
            <a:r>
              <a:rPr lang="en-US" sz="2800" baseline="0">
                <a:solidFill>
                  <a:srgbClr val="1482C5"/>
                </a:solidFill>
                <a:latin typeface="Calibri"/>
                <a:ea typeface="Arial"/>
                <a:cs typeface="Arial"/>
              </a:rPr>
              <a:t>New </a:t>
            </a:r>
            <a:r>
              <a:rPr lang="en-US" sz="2800" err="1">
                <a:solidFill>
                  <a:srgbClr val="F47F42"/>
                </a:solidFill>
                <a:latin typeface="Calibri"/>
                <a:ea typeface="Arial"/>
                <a:cs typeface="Arial"/>
              </a:rPr>
              <a:t>ReasonNoSPEDServices</a:t>
            </a:r>
            <a:r>
              <a:rPr lang="en-US" sz="2800" baseline="0">
                <a:solidFill>
                  <a:srgbClr val="1482C5"/>
                </a:solidFill>
                <a:latin typeface="Calibri"/>
                <a:ea typeface="Arial"/>
                <a:cs typeface="Arial"/>
              </a:rPr>
              <a:t> (</a:t>
            </a:r>
            <a:r>
              <a:rPr lang="en-US" sz="2800">
                <a:solidFill>
                  <a:srgbClr val="1482C5"/>
                </a:solidFill>
                <a:latin typeface="Calibri"/>
                <a:ea typeface="Arial"/>
                <a:cs typeface="Arial"/>
              </a:rPr>
              <a:t>C377</a:t>
            </a:r>
            <a:r>
              <a:rPr lang="en-US" sz="2800" baseline="0">
                <a:solidFill>
                  <a:srgbClr val="1482C5"/>
                </a:solidFill>
                <a:latin typeface="Calibri"/>
                <a:ea typeface="Arial"/>
                <a:cs typeface="Arial"/>
              </a:rPr>
              <a:t>) </a:t>
            </a:r>
            <a:r>
              <a:rPr lang="en-US" sz="2800">
                <a:solidFill>
                  <a:srgbClr val="1482C5"/>
                </a:solidFill>
                <a:latin typeface="Calibri"/>
                <a:ea typeface="Arial"/>
                <a:cs typeface="Arial"/>
              </a:rPr>
              <a:t>descriptor table.</a:t>
            </a:r>
            <a:endParaRPr lang="en-US" sz="2800">
              <a:latin typeface="Calibri"/>
              <a:ea typeface="Arial"/>
              <a:cs typeface="Arial"/>
            </a:endParaRPr>
          </a:p>
          <a:p>
            <a:pPr algn="ctr"/>
            <a:endParaRPr lang="en-US"/>
          </a:p>
        </p:txBody>
      </p:sp>
      <p:pic>
        <p:nvPicPr>
          <p:cNvPr id="2" name="Picture 1" descr="Screenshot from TWEDS of new ReasonNoSPEDServices descriptor table">
            <a:extLst>
              <a:ext uri="{FF2B5EF4-FFF2-40B4-BE49-F238E27FC236}">
                <a16:creationId xmlns:a16="http://schemas.microsoft.com/office/drawing/2014/main" id="{1773841D-3F55-B187-95E3-7BED42CEDB3D}"/>
              </a:ext>
            </a:extLst>
          </p:cNvPr>
          <p:cNvPicPr>
            <a:picLocks noChangeAspect="1"/>
          </p:cNvPicPr>
          <p:nvPr/>
        </p:nvPicPr>
        <p:blipFill>
          <a:blip r:embed="rId2"/>
          <a:stretch>
            <a:fillRect/>
          </a:stretch>
        </p:blipFill>
        <p:spPr>
          <a:xfrm>
            <a:off x="337806" y="1711619"/>
            <a:ext cx="11510480" cy="4137689"/>
          </a:xfrm>
          <a:prstGeom prst="rect">
            <a:avLst/>
          </a:prstGeom>
        </p:spPr>
      </p:pic>
      <p:sp>
        <p:nvSpPr>
          <p:cNvPr id="4" name="Slide Number Placeholder 3">
            <a:extLst>
              <a:ext uri="{FF2B5EF4-FFF2-40B4-BE49-F238E27FC236}">
                <a16:creationId xmlns:a16="http://schemas.microsoft.com/office/drawing/2014/main" id="{9E719E6B-6805-6E7F-B3FB-D2FE7590C995}"/>
              </a:ext>
            </a:extLst>
          </p:cNvPr>
          <p:cNvSpPr>
            <a:spLocks noGrp="1"/>
          </p:cNvSpPr>
          <p:nvPr>
            <p:ph type="sldNum" sz="quarter" idx="4"/>
          </p:nvPr>
        </p:nvSpPr>
        <p:spPr/>
        <p:txBody>
          <a:bodyPr/>
          <a:lstStyle/>
          <a:p>
            <a:fld id="{69C126A4-BD19-47E2-8A0E-0DE1B9D8C925}" type="slidenum">
              <a:rPr lang="en-US" smtClean="0"/>
              <a:pPr/>
              <a:t>48</a:t>
            </a:fld>
            <a:endParaRPr lang="en-US"/>
          </a:p>
        </p:txBody>
      </p:sp>
    </p:spTree>
    <p:extLst>
      <p:ext uri="{BB962C8B-B14F-4D97-AF65-F5344CB8AC3E}">
        <p14:creationId xmlns:p14="http://schemas.microsoft.com/office/powerpoint/2010/main" val="745845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93C5A-A085-84DC-1833-03FC36BDE0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5A82C5-83D8-C731-814C-0792178CF803}"/>
              </a:ext>
            </a:extLst>
          </p:cNvPr>
          <p:cNvSpPr>
            <a:spLocks noGrp="1"/>
          </p:cNvSpPr>
          <p:nvPr>
            <p:ph type="title"/>
          </p:nvPr>
        </p:nvSpPr>
        <p:spPr>
          <a:xfrm>
            <a:off x="535171" y="97974"/>
            <a:ext cx="11121657" cy="908191"/>
          </a:xfrm>
        </p:spPr>
        <p:txBody>
          <a:bodyPr>
            <a:normAutofit/>
          </a:bodyPr>
          <a:lstStyle/>
          <a:p>
            <a:r>
              <a:rPr lang="en-US">
                <a:solidFill>
                  <a:srgbClr val="1482C5"/>
                </a:solidFill>
                <a:cs typeface="Calibri"/>
              </a:rPr>
              <a:t> IDEAIndicator (E1717) </a:t>
            </a:r>
            <a:endParaRPr lang="en-US" b="1">
              <a:solidFill>
                <a:srgbClr val="1482C5"/>
              </a:solidFill>
              <a:ea typeface="Calibri"/>
              <a:cs typeface="Calibri"/>
            </a:endParaRPr>
          </a:p>
        </p:txBody>
      </p:sp>
      <p:sp>
        <p:nvSpPr>
          <p:cNvPr id="6" name="TextBox 5">
            <a:extLst>
              <a:ext uri="{FF2B5EF4-FFF2-40B4-BE49-F238E27FC236}">
                <a16:creationId xmlns:a16="http://schemas.microsoft.com/office/drawing/2014/main" id="{BE3C6175-3E29-74D9-16DB-168ADED9D984}"/>
              </a:ext>
            </a:extLst>
          </p:cNvPr>
          <p:cNvSpPr txBox="1"/>
          <p:nvPr/>
        </p:nvSpPr>
        <p:spPr>
          <a:xfrm>
            <a:off x="748145" y="907256"/>
            <a:ext cx="983456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Sans-Serif"/>
              <a:buChar char="§"/>
            </a:pPr>
            <a:r>
              <a:rPr lang="en-US" sz="2800">
                <a:solidFill>
                  <a:srgbClr val="1482C5"/>
                </a:solidFill>
                <a:latin typeface="Calibri"/>
                <a:ea typeface="Arial"/>
                <a:cs typeface="Arial"/>
              </a:rPr>
              <a:t>Revised</a:t>
            </a:r>
            <a:r>
              <a:rPr lang="en-US" sz="2800" baseline="0">
                <a:solidFill>
                  <a:srgbClr val="1482C5"/>
                </a:solidFill>
                <a:latin typeface="Calibri"/>
                <a:ea typeface="Arial"/>
                <a:cs typeface="Arial"/>
              </a:rPr>
              <a:t> </a:t>
            </a:r>
            <a:r>
              <a:rPr lang="en-US" sz="2800">
                <a:solidFill>
                  <a:srgbClr val="F47F42"/>
                </a:solidFill>
                <a:latin typeface="Calibri"/>
                <a:ea typeface="Arial"/>
                <a:cs typeface="Arial"/>
              </a:rPr>
              <a:t>IDEAIndicator </a:t>
            </a:r>
            <a:r>
              <a:rPr lang="en-US" sz="2800" baseline="0">
                <a:solidFill>
                  <a:srgbClr val="1482C5"/>
                </a:solidFill>
                <a:latin typeface="Calibri"/>
                <a:ea typeface="Arial"/>
                <a:cs typeface="Arial"/>
              </a:rPr>
              <a:t>(</a:t>
            </a:r>
            <a:r>
              <a:rPr lang="en-US" sz="2800">
                <a:solidFill>
                  <a:srgbClr val="1482C5"/>
                </a:solidFill>
                <a:latin typeface="Calibri"/>
                <a:ea typeface="Arial"/>
                <a:cs typeface="Arial"/>
              </a:rPr>
              <a:t>E1717</a:t>
            </a:r>
            <a:r>
              <a:rPr lang="en-US" sz="2800" baseline="0">
                <a:solidFill>
                  <a:srgbClr val="1482C5"/>
                </a:solidFill>
                <a:latin typeface="Calibri"/>
                <a:ea typeface="Arial"/>
                <a:cs typeface="Arial"/>
              </a:rPr>
              <a:t>) data element.</a:t>
            </a:r>
            <a:r>
              <a:rPr lang="en-US" sz="2800">
                <a:latin typeface="Calibri"/>
                <a:ea typeface="Arial"/>
                <a:cs typeface="Arial"/>
              </a:rPr>
              <a:t>​</a:t>
            </a:r>
          </a:p>
          <a:p>
            <a:pPr algn="ctr"/>
            <a:endParaRPr lang="en-US"/>
          </a:p>
        </p:txBody>
      </p:sp>
      <p:pic>
        <p:nvPicPr>
          <p:cNvPr id="7" name="Picture 6" descr="Screenshot from TWEDS of revised IDEAIndicator data element">
            <a:extLst>
              <a:ext uri="{FF2B5EF4-FFF2-40B4-BE49-F238E27FC236}">
                <a16:creationId xmlns:a16="http://schemas.microsoft.com/office/drawing/2014/main" id="{09554A36-11D0-DF32-2CC6-DC1ED80B0F00}"/>
              </a:ext>
            </a:extLst>
          </p:cNvPr>
          <p:cNvPicPr>
            <a:picLocks noChangeAspect="1"/>
          </p:cNvPicPr>
          <p:nvPr/>
        </p:nvPicPr>
        <p:blipFill>
          <a:blip r:embed="rId2"/>
          <a:stretch>
            <a:fillRect/>
          </a:stretch>
        </p:blipFill>
        <p:spPr>
          <a:xfrm>
            <a:off x="3510406" y="1464340"/>
            <a:ext cx="4911282" cy="4514112"/>
          </a:xfrm>
          <a:prstGeom prst="rect">
            <a:avLst/>
          </a:prstGeom>
        </p:spPr>
      </p:pic>
      <p:sp>
        <p:nvSpPr>
          <p:cNvPr id="4" name="Slide Number Placeholder 3">
            <a:extLst>
              <a:ext uri="{FF2B5EF4-FFF2-40B4-BE49-F238E27FC236}">
                <a16:creationId xmlns:a16="http://schemas.microsoft.com/office/drawing/2014/main" id="{1CA80FFC-ABBE-F7A1-C7D2-7A2DBD7AEAC7}"/>
              </a:ext>
            </a:extLst>
          </p:cNvPr>
          <p:cNvSpPr>
            <a:spLocks noGrp="1"/>
          </p:cNvSpPr>
          <p:nvPr>
            <p:ph type="sldNum" sz="quarter" idx="4"/>
          </p:nvPr>
        </p:nvSpPr>
        <p:spPr/>
        <p:txBody>
          <a:bodyPr/>
          <a:lstStyle/>
          <a:p>
            <a:fld id="{69C126A4-BD19-47E2-8A0E-0DE1B9D8C925}" type="slidenum">
              <a:rPr lang="en-US" smtClean="0"/>
              <a:pPr/>
              <a:t>49</a:t>
            </a:fld>
            <a:endParaRPr lang="en-US"/>
          </a:p>
        </p:txBody>
      </p:sp>
    </p:spTree>
    <p:extLst>
      <p:ext uri="{BB962C8B-B14F-4D97-AF65-F5344CB8AC3E}">
        <p14:creationId xmlns:p14="http://schemas.microsoft.com/office/powerpoint/2010/main" val="389024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B0B1D-D6CA-4F6D-70B3-79D229E9B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09C5F6-CF4C-10A0-06F2-AB0A483A57A4}"/>
              </a:ext>
            </a:extLst>
          </p:cNvPr>
          <p:cNvSpPr>
            <a:spLocks noGrp="1"/>
          </p:cNvSpPr>
          <p:nvPr>
            <p:ph type="title"/>
          </p:nvPr>
        </p:nvSpPr>
        <p:spPr>
          <a:xfrm>
            <a:off x="535171" y="153230"/>
            <a:ext cx="11121657" cy="751350"/>
          </a:xfrm>
        </p:spPr>
        <p:txBody>
          <a:bodyPr/>
          <a:lstStyle/>
          <a:p>
            <a:r>
              <a:rPr lang="en-US"/>
              <a:t> EarlyReadingIndicator (E1522)</a:t>
            </a:r>
          </a:p>
        </p:txBody>
      </p:sp>
      <p:sp>
        <p:nvSpPr>
          <p:cNvPr id="6" name="TextBox 5">
            <a:extLst>
              <a:ext uri="{FF2B5EF4-FFF2-40B4-BE49-F238E27FC236}">
                <a16:creationId xmlns:a16="http://schemas.microsoft.com/office/drawing/2014/main" id="{0A48561D-1D51-A844-D82B-E37B57D54CE5}"/>
              </a:ext>
            </a:extLst>
          </p:cNvPr>
          <p:cNvSpPr txBox="1"/>
          <p:nvPr/>
        </p:nvSpPr>
        <p:spPr>
          <a:xfrm>
            <a:off x="642326" y="1042602"/>
            <a:ext cx="10162327" cy="523220"/>
          </a:xfrm>
          <a:prstGeom prst="rect">
            <a:avLst/>
          </a:prstGeom>
          <a:noFill/>
        </p:spPr>
        <p:txBody>
          <a:bodyPr wrap="square" lIns="91440" tIns="45720" rIns="91440" bIns="45720" anchor="t">
            <a:spAutoFit/>
          </a:bodyPr>
          <a:lstStyle/>
          <a:p>
            <a:pPr marL="457200" indent="-457200">
              <a:lnSpc>
                <a:spcPct val="100000"/>
              </a:lnSpc>
              <a:spcBef>
                <a:spcPts val="0"/>
              </a:spcBef>
              <a:spcAft>
                <a:spcPts val="1200"/>
              </a:spcAft>
              <a:buClr>
                <a:srgbClr val="F47F42"/>
              </a:buClr>
              <a:buFont typeface="Wingdings" panose="05000000000000000000" pitchFamily="2" charset="2"/>
              <a:buChar char="§"/>
            </a:pPr>
            <a:r>
              <a:rPr lang="en-US" sz="2800">
                <a:solidFill>
                  <a:srgbClr val="1482C5"/>
                </a:solidFill>
              </a:rPr>
              <a:t>Deleted </a:t>
            </a:r>
            <a:r>
              <a:rPr lang="en-US" sz="2800" err="1">
                <a:solidFill>
                  <a:srgbClr val="F47F42"/>
                </a:solidFill>
              </a:rPr>
              <a:t>EarlyReadingIndicator</a:t>
            </a:r>
            <a:r>
              <a:rPr lang="en-US" sz="2800">
                <a:solidFill>
                  <a:srgbClr val="1482C5"/>
                </a:solidFill>
              </a:rPr>
              <a:t> (</a:t>
            </a:r>
            <a:r>
              <a:rPr lang="en-US" sz="2800" err="1">
                <a:solidFill>
                  <a:srgbClr val="1482C5"/>
                </a:solidFill>
              </a:rPr>
              <a:t>E1522</a:t>
            </a:r>
            <a:r>
              <a:rPr lang="en-US" sz="2800">
                <a:solidFill>
                  <a:srgbClr val="1482C5"/>
                </a:solidFill>
              </a:rPr>
              <a:t>) data element.</a:t>
            </a:r>
            <a:endParaRPr lang="en-US" sz="2800">
              <a:solidFill>
                <a:srgbClr val="1482C5"/>
              </a:solidFill>
              <a:ea typeface="Calibri"/>
              <a:cs typeface="Calibri"/>
            </a:endParaRPr>
          </a:p>
        </p:txBody>
      </p:sp>
      <p:pic>
        <p:nvPicPr>
          <p:cNvPr id="3" name="Picture 2" descr="EarlyReadingIndicator data element screenshot from TWEDS">
            <a:extLst>
              <a:ext uri="{FF2B5EF4-FFF2-40B4-BE49-F238E27FC236}">
                <a16:creationId xmlns:a16="http://schemas.microsoft.com/office/drawing/2014/main" id="{5DDF8B93-D564-597A-792B-8F9912A936A2}"/>
              </a:ext>
            </a:extLst>
          </p:cNvPr>
          <p:cNvPicPr>
            <a:picLocks noChangeAspect="1"/>
          </p:cNvPicPr>
          <p:nvPr/>
        </p:nvPicPr>
        <p:blipFill>
          <a:blip r:embed="rId2"/>
          <a:stretch>
            <a:fillRect/>
          </a:stretch>
        </p:blipFill>
        <p:spPr>
          <a:xfrm>
            <a:off x="3037002" y="1703844"/>
            <a:ext cx="6096607" cy="4193080"/>
          </a:xfrm>
          <a:prstGeom prst="rect">
            <a:avLst/>
          </a:prstGeom>
        </p:spPr>
      </p:pic>
    </p:spTree>
    <p:extLst>
      <p:ext uri="{BB962C8B-B14F-4D97-AF65-F5344CB8AC3E}">
        <p14:creationId xmlns:p14="http://schemas.microsoft.com/office/powerpoint/2010/main" val="4214822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607C2-A061-EC42-AFE8-5E95C15D0F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B63177-76D6-C90A-1DBC-DFF3F7725836}"/>
              </a:ext>
            </a:extLst>
          </p:cNvPr>
          <p:cNvSpPr>
            <a:spLocks noGrp="1"/>
          </p:cNvSpPr>
          <p:nvPr>
            <p:ph type="title"/>
          </p:nvPr>
        </p:nvSpPr>
        <p:spPr>
          <a:xfrm>
            <a:off x="612255" y="151109"/>
            <a:ext cx="11121657" cy="751350"/>
          </a:xfrm>
        </p:spPr>
        <p:txBody>
          <a:bodyPr>
            <a:normAutofit/>
          </a:bodyPr>
          <a:lstStyle/>
          <a:p>
            <a:r>
              <a:rPr lang="en-US">
                <a:solidFill>
                  <a:srgbClr val="1482C5"/>
                </a:solidFill>
                <a:cs typeface="Calibri"/>
              </a:rPr>
              <a:t>Business Rule Changes </a:t>
            </a:r>
            <a:endParaRPr lang="en-US" b="1">
              <a:solidFill>
                <a:srgbClr val="1482C5"/>
              </a:solidFill>
            </a:endParaRPr>
          </a:p>
        </p:txBody>
      </p:sp>
      <p:sp>
        <p:nvSpPr>
          <p:cNvPr id="7" name="Content Placeholder 3">
            <a:extLst>
              <a:ext uri="{FF2B5EF4-FFF2-40B4-BE49-F238E27FC236}">
                <a16:creationId xmlns:a16="http://schemas.microsoft.com/office/drawing/2014/main" id="{EB98CF56-5506-FE5E-CAB0-903D092608A1}"/>
              </a:ext>
            </a:extLst>
          </p:cNvPr>
          <p:cNvSpPr txBox="1">
            <a:spLocks/>
          </p:cNvSpPr>
          <p:nvPr/>
        </p:nvSpPr>
        <p:spPr>
          <a:xfrm>
            <a:off x="535170" y="1142839"/>
            <a:ext cx="11275829" cy="66691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a:solidFill>
                  <a:srgbClr val="1482C5"/>
                </a:solidFill>
              </a:rPr>
              <a:t>The following rules will be </a:t>
            </a:r>
            <a:r>
              <a:rPr lang="en-US" b="1">
                <a:solidFill>
                  <a:srgbClr val="F47F42"/>
                </a:solidFill>
              </a:rPr>
              <a:t>added</a:t>
            </a:r>
            <a:r>
              <a:rPr lang="en-US" b="1">
                <a:solidFill>
                  <a:srgbClr val="1482C5"/>
                </a:solidFill>
              </a:rPr>
              <a:t> </a:t>
            </a:r>
            <a:r>
              <a:rPr lang="en-US">
                <a:solidFill>
                  <a:srgbClr val="1482C5"/>
                </a:solidFill>
              </a:rPr>
              <a:t>in the </a:t>
            </a:r>
            <a:r>
              <a:rPr lang="en-US">
                <a:solidFill>
                  <a:srgbClr val="F47F42"/>
                </a:solidFill>
              </a:rPr>
              <a:t>SPEDS Summer Submission</a:t>
            </a:r>
            <a:r>
              <a:rPr lang="en-US">
                <a:solidFill>
                  <a:srgbClr val="1482C5"/>
                </a:solidFill>
              </a:rPr>
              <a:t>: </a:t>
            </a:r>
            <a:endParaRPr lang="en-US">
              <a:solidFill>
                <a:srgbClr val="0D6CB9"/>
              </a:solidFill>
            </a:endParaRPr>
          </a:p>
          <a:p>
            <a:pPr marL="0" indent="0">
              <a:buFont typeface="Wingdings" panose="05000000000000000000" pitchFamily="2" charset="2"/>
              <a:buNone/>
            </a:pPr>
            <a:endParaRPr lang="en-US">
              <a:solidFill>
                <a:srgbClr val="0D6CB9"/>
              </a:solidFill>
              <a:latin typeface="Aptos" panose="020B0004020202020204" pitchFamily="34" charset="0"/>
            </a:endParaRPr>
          </a:p>
        </p:txBody>
      </p:sp>
      <p:sp>
        <p:nvSpPr>
          <p:cNvPr id="2" name="Content Placeholder 3">
            <a:extLst>
              <a:ext uri="{FF2B5EF4-FFF2-40B4-BE49-F238E27FC236}">
                <a16:creationId xmlns:a16="http://schemas.microsoft.com/office/drawing/2014/main" id="{A4827729-D758-3784-8379-78094AD3AADD}"/>
              </a:ext>
            </a:extLst>
          </p:cNvPr>
          <p:cNvSpPr txBox="1">
            <a:spLocks/>
          </p:cNvSpPr>
          <p:nvPr/>
        </p:nvSpPr>
        <p:spPr>
          <a:xfrm>
            <a:off x="541149" y="2059298"/>
            <a:ext cx="2814085" cy="330338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a:solidFill>
                  <a:srgbClr val="1482C5"/>
                </a:solidFill>
              </a:rPr>
              <a:t>41163-0115</a:t>
            </a:r>
          </a:p>
          <a:p>
            <a:pPr>
              <a:buClr>
                <a:srgbClr val="F47F42"/>
              </a:buClr>
            </a:pPr>
            <a:r>
              <a:rPr lang="en-US">
                <a:solidFill>
                  <a:srgbClr val="1482C5"/>
                </a:solidFill>
              </a:rPr>
              <a:t>41163-0116</a:t>
            </a:r>
          </a:p>
          <a:p>
            <a:pPr marL="0" indent="0">
              <a:buFont typeface="Wingdings" panose="05000000000000000000" pitchFamily="2" charset="2"/>
              <a:buNone/>
            </a:pPr>
            <a:endParaRPr lang="en-US">
              <a:solidFill>
                <a:srgbClr val="1482C5"/>
              </a:solidFill>
            </a:endParaRPr>
          </a:p>
          <a:p>
            <a:pPr marL="0" indent="0">
              <a:buFont typeface="Wingdings" panose="05000000000000000000" pitchFamily="2" charset="2"/>
              <a:buNone/>
            </a:pPr>
            <a:endParaRPr lang="en-US">
              <a:solidFill>
                <a:srgbClr val="1482C5"/>
              </a:solidFill>
            </a:endParaRPr>
          </a:p>
        </p:txBody>
      </p:sp>
      <p:pic>
        <p:nvPicPr>
          <p:cNvPr id="9" name="Picture 8" descr="Screenshot from TWEDS of new ReasonNoSPEDServices Business Rules">
            <a:extLst>
              <a:ext uri="{FF2B5EF4-FFF2-40B4-BE49-F238E27FC236}">
                <a16:creationId xmlns:a16="http://schemas.microsoft.com/office/drawing/2014/main" id="{F6B538BC-5A19-A214-A429-272DE158F0BF}"/>
              </a:ext>
            </a:extLst>
          </p:cNvPr>
          <p:cNvPicPr>
            <a:picLocks noChangeAspect="1"/>
          </p:cNvPicPr>
          <p:nvPr/>
        </p:nvPicPr>
        <p:blipFill>
          <a:blip r:embed="rId2"/>
          <a:stretch>
            <a:fillRect/>
          </a:stretch>
        </p:blipFill>
        <p:spPr>
          <a:xfrm>
            <a:off x="535170" y="3372079"/>
            <a:ext cx="11418705" cy="2162908"/>
          </a:xfrm>
          <a:prstGeom prst="rect">
            <a:avLst/>
          </a:prstGeom>
        </p:spPr>
      </p:pic>
      <p:sp>
        <p:nvSpPr>
          <p:cNvPr id="4" name="Slide Number Placeholder 3">
            <a:extLst>
              <a:ext uri="{FF2B5EF4-FFF2-40B4-BE49-F238E27FC236}">
                <a16:creationId xmlns:a16="http://schemas.microsoft.com/office/drawing/2014/main" id="{C740137E-065F-751B-989B-492B1D991A45}"/>
              </a:ext>
            </a:extLst>
          </p:cNvPr>
          <p:cNvSpPr>
            <a:spLocks noGrp="1"/>
          </p:cNvSpPr>
          <p:nvPr>
            <p:ph type="sldNum" sz="quarter" idx="4"/>
          </p:nvPr>
        </p:nvSpPr>
        <p:spPr/>
        <p:txBody>
          <a:bodyPr/>
          <a:lstStyle/>
          <a:p>
            <a:fld id="{69C126A4-BD19-47E2-8A0E-0DE1B9D8C925}" type="slidenum">
              <a:rPr lang="en-US" smtClean="0"/>
              <a:pPr/>
              <a:t>50</a:t>
            </a:fld>
            <a:endParaRPr lang="en-US"/>
          </a:p>
        </p:txBody>
      </p:sp>
    </p:spTree>
    <p:extLst>
      <p:ext uri="{BB962C8B-B14F-4D97-AF65-F5344CB8AC3E}">
        <p14:creationId xmlns:p14="http://schemas.microsoft.com/office/powerpoint/2010/main" val="2778607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ctrTitle"/>
          </p:nvPr>
        </p:nvSpPr>
        <p:spPr>
          <a:xfrm>
            <a:off x="1524000" y="2858439"/>
            <a:ext cx="9144000" cy="1455651"/>
          </a:xfrm>
        </p:spPr>
        <p:txBody>
          <a:bodyPr/>
          <a:lstStyle/>
          <a:p>
            <a:r>
              <a:rPr lang="en-US"/>
              <a:t>QUESTIONS</a:t>
            </a:r>
          </a:p>
        </p:txBody>
      </p:sp>
      <p:sp>
        <p:nvSpPr>
          <p:cNvPr id="12" name="Subtitle 2">
            <a:extLst>
              <a:ext uri="{FF2B5EF4-FFF2-40B4-BE49-F238E27FC236}">
                <a16:creationId xmlns:a16="http://schemas.microsoft.com/office/drawing/2014/main" id="{5FAB8AAB-DEF2-C803-B717-A2AA5C77F309}"/>
              </a:ext>
            </a:extLst>
          </p:cNvPr>
          <p:cNvSpPr>
            <a:spLocks noGrp="1"/>
          </p:cNvSpPr>
          <p:nvPr>
            <p:ph type="subTitle" idx="1"/>
          </p:nvPr>
        </p:nvSpPr>
        <p:spPr>
          <a:xfrm>
            <a:off x="1524000" y="4315096"/>
            <a:ext cx="9144000" cy="851564"/>
          </a:xfrm>
        </p:spPr>
        <p:txBody>
          <a:bodyPr/>
          <a:lstStyle/>
          <a:p>
            <a:endParaRPr lang="en-US"/>
          </a:p>
        </p:txBody>
      </p:sp>
      <p:pic>
        <p:nvPicPr>
          <p:cNvPr id="5" name="Content Placeholder 4" descr="Quizzical burrowing owl looking forward">
            <a:extLst>
              <a:ext uri="{FF2B5EF4-FFF2-40B4-BE49-F238E27FC236}">
                <a16:creationId xmlns:a16="http://schemas.microsoft.com/office/drawing/2014/main" id="{4ED5B1EF-E4FE-2F47-20B4-6FAE8516C2F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7009" b="17009"/>
          <a:stretch/>
        </p:blipFill>
        <p:spPr>
          <a:xfrm>
            <a:off x="20" y="1268412"/>
            <a:ext cx="12191980" cy="558958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7464334" y="3429000"/>
            <a:ext cx="3965666" cy="8534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QUESTIONS?</a:t>
            </a:r>
          </a:p>
        </p:txBody>
      </p:sp>
    </p:spTree>
    <p:extLst>
      <p:ext uri="{BB962C8B-B14F-4D97-AF65-F5344CB8AC3E}">
        <p14:creationId xmlns:p14="http://schemas.microsoft.com/office/powerpoint/2010/main" val="159004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26518-0C40-2FA6-6225-45FA152C4A1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DA3566CA-8D52-B98D-4E60-8DF3F9AE43BE}"/>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8A31E0AF-AF77-E85B-D03C-5B413A09B955}"/>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itle 2">
            <a:extLst>
              <a:ext uri="{FF2B5EF4-FFF2-40B4-BE49-F238E27FC236}">
                <a16:creationId xmlns:a16="http://schemas.microsoft.com/office/drawing/2014/main" id="{F484BE90-AAC1-CD78-A503-0F75E1BC5DA5}"/>
              </a:ext>
            </a:extLst>
          </p:cNvPr>
          <p:cNvSpPr txBox="1">
            <a:spLocks noGrp="1"/>
          </p:cNvSpPr>
          <p:nvPr>
            <p:ph type="title" idx="4294967295"/>
          </p:nvPr>
        </p:nvSpPr>
        <p:spPr>
          <a:xfrm>
            <a:off x="1523399" y="1881760"/>
            <a:ext cx="9452344" cy="2862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8F4E9"/>
                </a:solidFill>
                <a:effectLst/>
                <a:uLnTx/>
                <a:uFillTx/>
                <a:latin typeface="Calibri"/>
                <a:ea typeface="Calibri"/>
                <a:cs typeface="Calibri"/>
              </a:rPr>
              <a:t>StaffClassification</a:t>
            </a:r>
            <a:r>
              <a:rPr kumimoji="0" lang="en-US" sz="6000" b="1" i="0" u="none" strike="noStrike" kern="1200" cap="none" spc="0" normalizeH="0" baseline="0" noProof="0" dirty="0">
                <a:ln>
                  <a:noFill/>
                </a:ln>
                <a:solidFill>
                  <a:srgbClr val="F8F4E9"/>
                </a:solidFill>
                <a:effectLst/>
                <a:uLnTx/>
                <a:uFillTx/>
                <a:latin typeface="Calibri"/>
                <a:ea typeface="Calibri"/>
                <a:cs typeface="Calibri"/>
              </a:rPr>
              <a:t> and </a:t>
            </a:r>
            <a:r>
              <a:rPr kumimoji="0" lang="en-US" sz="6000" b="1" i="0" u="none" strike="noStrike" kern="1200" cap="none" spc="0" normalizeH="0" baseline="0" noProof="0" dirty="0" err="1">
                <a:ln>
                  <a:noFill/>
                </a:ln>
                <a:solidFill>
                  <a:srgbClr val="F8F4E9"/>
                </a:solidFill>
                <a:effectLst/>
                <a:uLnTx/>
                <a:uFillTx/>
                <a:latin typeface="Calibri"/>
                <a:ea typeface="Calibri"/>
                <a:cs typeface="Calibri"/>
              </a:rPr>
              <a:t>AuxiliaryRoleId</a:t>
            </a:r>
            <a:r>
              <a:rPr kumimoji="0" lang="en-US" sz="6000" b="1" i="0" u="none" strike="noStrike" kern="1200" cap="none" spc="0" normalizeH="0" baseline="0" noProof="0" dirty="0">
                <a:ln>
                  <a:noFill/>
                </a:ln>
                <a:solidFill>
                  <a:srgbClr val="F8F4E9"/>
                </a:solidFill>
                <a:effectLst/>
                <a:uLnTx/>
                <a:uFillTx/>
                <a:latin typeface="Calibri"/>
                <a:ea typeface="Calibri"/>
                <a:cs typeface="Calibri"/>
              </a:rPr>
              <a:t> Changes for Nurse</a:t>
            </a:r>
            <a:endParaRPr kumimoji="0" lang="en-US" sz="1800" b="0" i="0" u="none" strike="noStrike" kern="1200" cap="none" spc="0" normalizeH="0" baseline="0" noProof="0" dirty="0">
              <a:ln>
                <a:noFill/>
              </a:ln>
              <a:solidFill>
                <a:schemeClr val="tx1"/>
              </a:solidFill>
              <a:effectLst/>
              <a:uLnTx/>
              <a:uFillTx/>
              <a:latin typeface="Calibri"/>
              <a:ea typeface="Calibri"/>
              <a:cs typeface="Calibri"/>
            </a:endParaRPr>
          </a:p>
        </p:txBody>
      </p:sp>
      <p:sp>
        <p:nvSpPr>
          <p:cNvPr id="4" name="Slide Number Placeholder 3">
            <a:extLst>
              <a:ext uri="{FF2B5EF4-FFF2-40B4-BE49-F238E27FC236}">
                <a16:creationId xmlns:a16="http://schemas.microsoft.com/office/drawing/2014/main" id="{ED7478F7-64E9-C04B-2FD9-D1A8A31862C6}"/>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6</a:t>
            </a:fld>
            <a:endParaRPr lang="en-US"/>
          </a:p>
        </p:txBody>
      </p:sp>
    </p:spTree>
    <p:extLst>
      <p:ext uri="{BB962C8B-B14F-4D97-AF65-F5344CB8AC3E}">
        <p14:creationId xmlns:p14="http://schemas.microsoft.com/office/powerpoint/2010/main" val="139586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E1436-7AEF-1069-95CD-D85D9314BF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06558D-7061-B24C-D46C-6B8221DB39AC}"/>
              </a:ext>
            </a:extLst>
          </p:cNvPr>
          <p:cNvSpPr>
            <a:spLocks noGrp="1"/>
          </p:cNvSpPr>
          <p:nvPr>
            <p:ph type="title"/>
          </p:nvPr>
        </p:nvSpPr>
        <p:spPr>
          <a:xfrm>
            <a:off x="535171" y="141941"/>
            <a:ext cx="10358971" cy="751350"/>
          </a:xfrm>
        </p:spPr>
        <p:txBody>
          <a:bodyPr>
            <a:normAutofit/>
          </a:bodyPr>
          <a:lstStyle/>
          <a:p>
            <a:r>
              <a:rPr lang="en-US" b="1" dirty="0">
                <a:solidFill>
                  <a:srgbClr val="1482C5"/>
                </a:solidFill>
                <a:cs typeface="Calibri"/>
              </a:rPr>
              <a:t> Background </a:t>
            </a:r>
            <a:r>
              <a:rPr lang="en-US" b="1" dirty="0">
                <a:solidFill>
                  <a:schemeClr val="bg1"/>
                </a:solidFill>
                <a:cs typeface="Calibri"/>
              </a:rPr>
              <a:t>1</a:t>
            </a:r>
            <a:endParaRPr lang="en-US" b="1" dirty="0">
              <a:solidFill>
                <a:schemeClr val="bg1"/>
              </a:solidFill>
            </a:endParaRPr>
          </a:p>
        </p:txBody>
      </p:sp>
      <p:sp>
        <p:nvSpPr>
          <p:cNvPr id="2" name="Content Placeholder 3">
            <a:extLst>
              <a:ext uri="{FF2B5EF4-FFF2-40B4-BE49-F238E27FC236}">
                <a16:creationId xmlns:a16="http://schemas.microsoft.com/office/drawing/2014/main" id="{EE337252-5402-154C-4086-C8CD8FE01221}"/>
              </a:ext>
            </a:extLst>
          </p:cNvPr>
          <p:cNvSpPr txBox="1">
            <a:spLocks/>
          </p:cNvSpPr>
          <p:nvPr/>
        </p:nvSpPr>
        <p:spPr>
          <a:xfrm>
            <a:off x="535171" y="1253331"/>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a:solidFill>
                  <a:srgbClr val="1482C5"/>
                </a:solidFill>
              </a:rPr>
              <a:t>Local Education Agencies (LEAs) report all professional, paraprofessional, and auxiliary staff employed as of the last Friday in October in the PEIMS Fall Submission. Professional staff are reported using descriptors in the </a:t>
            </a:r>
            <a:r>
              <a:rPr lang="en-US" err="1">
                <a:solidFill>
                  <a:srgbClr val="F47F42"/>
                </a:solidFill>
              </a:rPr>
              <a:t>StaffClassification</a:t>
            </a:r>
            <a:r>
              <a:rPr lang="en-US">
                <a:solidFill>
                  <a:srgbClr val="1482C5"/>
                </a:solidFill>
              </a:rPr>
              <a:t> (</a:t>
            </a:r>
            <a:r>
              <a:rPr lang="en-US" err="1">
                <a:solidFill>
                  <a:srgbClr val="1482C5"/>
                </a:solidFill>
              </a:rPr>
              <a:t>C021</a:t>
            </a:r>
            <a:r>
              <a:rPr lang="en-US">
                <a:solidFill>
                  <a:srgbClr val="1482C5"/>
                </a:solidFill>
              </a:rPr>
              <a:t>) descriptor table while auxiliary staff are reported using descriptors in the </a:t>
            </a:r>
            <a:r>
              <a:rPr lang="en-US" err="1">
                <a:solidFill>
                  <a:srgbClr val="F47F42"/>
                </a:solidFill>
              </a:rPr>
              <a:t>AuxiliaryRoleId</a:t>
            </a:r>
            <a:r>
              <a:rPr lang="en-US">
                <a:solidFill>
                  <a:srgbClr val="1482C5"/>
                </a:solidFill>
              </a:rPr>
              <a:t> (</a:t>
            </a:r>
            <a:r>
              <a:rPr lang="en-US" err="1">
                <a:solidFill>
                  <a:srgbClr val="1482C5"/>
                </a:solidFill>
              </a:rPr>
              <a:t>C213</a:t>
            </a:r>
            <a:r>
              <a:rPr lang="en-US">
                <a:solidFill>
                  <a:srgbClr val="1482C5"/>
                </a:solidFill>
              </a:rPr>
              <a:t>) descriptor table. Currently, the </a:t>
            </a:r>
            <a:r>
              <a:rPr lang="en-US" err="1">
                <a:solidFill>
                  <a:srgbClr val="F47F42"/>
                </a:solidFill>
              </a:rPr>
              <a:t>StaffClassification</a:t>
            </a:r>
            <a:r>
              <a:rPr lang="en-US">
                <a:solidFill>
                  <a:srgbClr val="1482C5"/>
                </a:solidFill>
              </a:rPr>
              <a:t> (</a:t>
            </a:r>
            <a:r>
              <a:rPr lang="en-US" err="1">
                <a:solidFill>
                  <a:srgbClr val="1482C5"/>
                </a:solidFill>
              </a:rPr>
              <a:t>C021</a:t>
            </a:r>
            <a:r>
              <a:rPr lang="en-US">
                <a:solidFill>
                  <a:srgbClr val="1482C5"/>
                </a:solidFill>
              </a:rPr>
              <a:t>) </a:t>
            </a:r>
            <a:r>
              <a:rPr lang="en-US">
                <a:solidFill>
                  <a:srgbClr val="F47F42"/>
                </a:solidFill>
              </a:rPr>
              <a:t>022</a:t>
            </a:r>
            <a:r>
              <a:rPr lang="en-US">
                <a:solidFill>
                  <a:srgbClr val="1482C5"/>
                </a:solidFill>
              </a:rPr>
              <a:t> (</a:t>
            </a:r>
            <a:r>
              <a:rPr lang="en-US">
                <a:solidFill>
                  <a:srgbClr val="F47F42"/>
                </a:solidFill>
              </a:rPr>
              <a:t>School Nurse</a:t>
            </a:r>
            <a:r>
              <a:rPr lang="en-US">
                <a:solidFill>
                  <a:srgbClr val="1482C5"/>
                </a:solidFill>
              </a:rPr>
              <a:t>) descriptor includes Licensed Vocational Nurses (LVNs), Registered Nurses (RNs), and Nurse Practitioners (NPs) This classification is inconsistent with the Texas Administrative Code (TAC) §153.1021, which defines a school nurse specifically as a Registered Nurse (RN) licensed to practice professional nursing in Texas. </a:t>
            </a:r>
          </a:p>
        </p:txBody>
      </p:sp>
      <p:sp>
        <p:nvSpPr>
          <p:cNvPr id="4" name="Slide Number Placeholder 3">
            <a:extLst>
              <a:ext uri="{FF2B5EF4-FFF2-40B4-BE49-F238E27FC236}">
                <a16:creationId xmlns:a16="http://schemas.microsoft.com/office/drawing/2014/main" id="{33514DAC-29F2-C1AF-0241-9D4A766EDA46}"/>
              </a:ext>
            </a:extLst>
          </p:cNvPr>
          <p:cNvSpPr>
            <a:spLocks noGrp="1"/>
          </p:cNvSpPr>
          <p:nvPr>
            <p:ph type="sldNum" sz="quarter" idx="4"/>
          </p:nvPr>
        </p:nvSpPr>
        <p:spPr/>
        <p:txBody>
          <a:bodyPr/>
          <a:lstStyle/>
          <a:p>
            <a:fld id="{69C126A4-BD19-47E2-8A0E-0DE1B9D8C925}" type="slidenum">
              <a:rPr lang="en-US" smtClean="0"/>
              <a:pPr/>
              <a:t>7</a:t>
            </a:fld>
            <a:endParaRPr lang="en-US"/>
          </a:p>
        </p:txBody>
      </p:sp>
    </p:spTree>
    <p:extLst>
      <p:ext uri="{BB962C8B-B14F-4D97-AF65-F5344CB8AC3E}">
        <p14:creationId xmlns:p14="http://schemas.microsoft.com/office/powerpoint/2010/main" val="252633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BB016-A07E-02D9-46DB-4E2D1C4AA8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2E10CC-E932-82B5-058F-C72E3F993AC8}"/>
              </a:ext>
            </a:extLst>
          </p:cNvPr>
          <p:cNvSpPr>
            <a:spLocks noGrp="1"/>
          </p:cNvSpPr>
          <p:nvPr>
            <p:ph type="title"/>
          </p:nvPr>
        </p:nvSpPr>
        <p:spPr>
          <a:xfrm>
            <a:off x="535171" y="141941"/>
            <a:ext cx="10244671" cy="751350"/>
          </a:xfrm>
        </p:spPr>
        <p:txBody>
          <a:bodyPr>
            <a:normAutofit/>
          </a:bodyPr>
          <a:lstStyle/>
          <a:p>
            <a:r>
              <a:rPr lang="en-US" b="1">
                <a:solidFill>
                  <a:srgbClr val="1482C5"/>
                </a:solidFill>
                <a:cs typeface="Calibri"/>
              </a:rPr>
              <a:t> Background Continued</a:t>
            </a:r>
            <a:endParaRPr lang="en-US" b="1">
              <a:solidFill>
                <a:srgbClr val="1482C5"/>
              </a:solidFill>
            </a:endParaRPr>
          </a:p>
        </p:txBody>
      </p:sp>
      <p:sp>
        <p:nvSpPr>
          <p:cNvPr id="2" name="Content Placeholder 3">
            <a:extLst>
              <a:ext uri="{FF2B5EF4-FFF2-40B4-BE49-F238E27FC236}">
                <a16:creationId xmlns:a16="http://schemas.microsoft.com/office/drawing/2014/main" id="{1094944B-8F6F-2149-6DB8-8928F50D2607}"/>
              </a:ext>
            </a:extLst>
          </p:cNvPr>
          <p:cNvSpPr txBox="1">
            <a:spLocks/>
          </p:cNvSpPr>
          <p:nvPr/>
        </p:nvSpPr>
        <p:spPr>
          <a:xfrm>
            <a:off x="535171" y="1253331"/>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a:solidFill>
                  <a:srgbClr val="1482C5"/>
                </a:solidFill>
              </a:rPr>
              <a:t>One descriptor will be removed, and one descriptor will be added to the </a:t>
            </a:r>
            <a:r>
              <a:rPr lang="en-US" err="1">
                <a:solidFill>
                  <a:srgbClr val="F47F42"/>
                </a:solidFill>
              </a:rPr>
              <a:t>StaffClassification</a:t>
            </a:r>
            <a:r>
              <a:rPr lang="en-US">
                <a:solidFill>
                  <a:srgbClr val="1482C5"/>
                </a:solidFill>
              </a:rPr>
              <a:t> (</a:t>
            </a:r>
            <a:r>
              <a:rPr lang="en-US" err="1">
                <a:solidFill>
                  <a:srgbClr val="1482C5"/>
                </a:solidFill>
              </a:rPr>
              <a:t>C021</a:t>
            </a:r>
            <a:r>
              <a:rPr lang="en-US">
                <a:solidFill>
                  <a:srgbClr val="1482C5"/>
                </a:solidFill>
              </a:rPr>
              <a:t>) descriptor table to collect in the </a:t>
            </a:r>
            <a:r>
              <a:rPr lang="en-US">
                <a:solidFill>
                  <a:srgbClr val="F47F42"/>
                </a:solidFill>
              </a:rPr>
              <a:t>PEIMS Fall Submission </a:t>
            </a:r>
            <a:r>
              <a:rPr lang="en-US">
                <a:solidFill>
                  <a:srgbClr val="1482C5"/>
                </a:solidFill>
              </a:rPr>
              <a:t>if a staff member is employed as a Registered Nurse (RN).</a:t>
            </a:r>
          </a:p>
          <a:p>
            <a:pPr>
              <a:buClr>
                <a:srgbClr val="F47F42"/>
              </a:buClr>
            </a:pPr>
            <a:r>
              <a:rPr lang="en-US">
                <a:solidFill>
                  <a:srgbClr val="1482C5"/>
                </a:solidFill>
              </a:rPr>
              <a:t>One descriptor will be added to the </a:t>
            </a:r>
            <a:r>
              <a:rPr lang="en-US" err="1">
                <a:solidFill>
                  <a:srgbClr val="F47F42"/>
                </a:solidFill>
              </a:rPr>
              <a:t>AuxiliaryRoleId</a:t>
            </a:r>
            <a:r>
              <a:rPr lang="en-US">
                <a:solidFill>
                  <a:srgbClr val="1482C5"/>
                </a:solidFill>
              </a:rPr>
              <a:t> (</a:t>
            </a:r>
            <a:r>
              <a:rPr lang="en-US" err="1">
                <a:solidFill>
                  <a:srgbClr val="1482C5"/>
                </a:solidFill>
              </a:rPr>
              <a:t>C213</a:t>
            </a:r>
            <a:r>
              <a:rPr lang="en-US">
                <a:solidFill>
                  <a:srgbClr val="1482C5"/>
                </a:solidFill>
              </a:rPr>
              <a:t>) descriptor table to collect in the </a:t>
            </a:r>
            <a:r>
              <a:rPr lang="en-US">
                <a:solidFill>
                  <a:srgbClr val="F47F42"/>
                </a:solidFill>
              </a:rPr>
              <a:t>PEIMS Fall Submission </a:t>
            </a:r>
            <a:r>
              <a:rPr lang="en-US">
                <a:solidFill>
                  <a:srgbClr val="1482C5"/>
                </a:solidFill>
              </a:rPr>
              <a:t>if a staff member is employed as a Licensed Vocational Nurse (LVN), Certified Nursing Assistant (CAN), or clinic aide. </a:t>
            </a:r>
          </a:p>
          <a:p>
            <a:pPr marL="0" indent="0">
              <a:buFont typeface="Wingdings" panose="05000000000000000000" pitchFamily="2" charset="2"/>
              <a:buNone/>
            </a:pPr>
            <a:endParaRPr lang="en-US">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5187F485-5A12-D07C-7EE9-1183202733B5}"/>
              </a:ext>
            </a:extLst>
          </p:cNvPr>
          <p:cNvSpPr>
            <a:spLocks noGrp="1"/>
          </p:cNvSpPr>
          <p:nvPr>
            <p:ph type="sldNum" sz="quarter" idx="4"/>
          </p:nvPr>
        </p:nvSpPr>
        <p:spPr/>
        <p:txBody>
          <a:bodyPr/>
          <a:lstStyle/>
          <a:p>
            <a:fld id="{69C126A4-BD19-47E2-8A0E-0DE1B9D8C925}" type="slidenum">
              <a:rPr lang="en-US" smtClean="0"/>
              <a:pPr/>
              <a:t>8</a:t>
            </a:fld>
            <a:endParaRPr lang="en-US"/>
          </a:p>
        </p:txBody>
      </p:sp>
    </p:spTree>
    <p:extLst>
      <p:ext uri="{BB962C8B-B14F-4D97-AF65-F5344CB8AC3E}">
        <p14:creationId xmlns:p14="http://schemas.microsoft.com/office/powerpoint/2010/main" val="374258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6E63-0A70-EC01-D0FC-5B3F8218F5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1B4396-915B-DC8A-890C-0EA1AD00AE2F}"/>
              </a:ext>
            </a:extLst>
          </p:cNvPr>
          <p:cNvSpPr>
            <a:spLocks noGrp="1"/>
          </p:cNvSpPr>
          <p:nvPr>
            <p:ph type="title"/>
          </p:nvPr>
        </p:nvSpPr>
        <p:spPr>
          <a:xfrm>
            <a:off x="458085" y="125284"/>
            <a:ext cx="10539542" cy="751350"/>
          </a:xfrm>
        </p:spPr>
        <p:txBody>
          <a:bodyPr>
            <a:normAutofit/>
          </a:bodyPr>
          <a:lstStyle/>
          <a:p>
            <a:r>
              <a:rPr lang="en-US" b="1">
                <a:solidFill>
                  <a:srgbClr val="1482C5"/>
                </a:solidFill>
                <a:cs typeface="Calibri"/>
              </a:rPr>
              <a:t>  StaffClassification </a:t>
            </a:r>
            <a:r>
              <a:rPr lang="en-US">
                <a:solidFill>
                  <a:srgbClr val="1482C5"/>
                </a:solidFill>
                <a:cs typeface="Calibri"/>
              </a:rPr>
              <a:t>(C021)</a:t>
            </a:r>
            <a:endParaRPr lang="en-US" b="1">
              <a:solidFill>
                <a:srgbClr val="1482C5"/>
              </a:solidFill>
            </a:endParaRPr>
          </a:p>
        </p:txBody>
      </p:sp>
      <p:pic>
        <p:nvPicPr>
          <p:cNvPr id="6" name="Picture 5" descr="StaffClassification descriptor table screenshot from TWEDS showing code 22 removed and code 122 added">
            <a:extLst>
              <a:ext uri="{FF2B5EF4-FFF2-40B4-BE49-F238E27FC236}">
                <a16:creationId xmlns:a16="http://schemas.microsoft.com/office/drawing/2014/main" id="{CAA74538-B8E0-2B4E-2174-195BEA29371A}"/>
              </a:ext>
            </a:extLst>
          </p:cNvPr>
          <p:cNvPicPr>
            <a:picLocks noChangeAspect="1"/>
          </p:cNvPicPr>
          <p:nvPr/>
        </p:nvPicPr>
        <p:blipFill>
          <a:blip r:embed="rId2"/>
          <a:srcRect t="1392"/>
          <a:stretch>
            <a:fillRect/>
          </a:stretch>
        </p:blipFill>
        <p:spPr>
          <a:xfrm>
            <a:off x="301155" y="1304365"/>
            <a:ext cx="11280738" cy="3471496"/>
          </a:xfrm>
          <a:prstGeom prst="rect">
            <a:avLst/>
          </a:prstGeom>
        </p:spPr>
      </p:pic>
      <p:sp>
        <p:nvSpPr>
          <p:cNvPr id="2" name="Content Placeholder 3" descr="StaffClassification descriptor table with 22 code removed and 122 code added screenshot from TWEDS">
            <a:extLst>
              <a:ext uri="{FF2B5EF4-FFF2-40B4-BE49-F238E27FC236}">
                <a16:creationId xmlns:a16="http://schemas.microsoft.com/office/drawing/2014/main" id="{3503F789-C839-3CB8-5604-E62698DCA8E5}"/>
              </a:ext>
            </a:extLst>
          </p:cNvPr>
          <p:cNvSpPr txBox="1">
            <a:spLocks/>
          </p:cNvSpPr>
          <p:nvPr/>
        </p:nvSpPr>
        <p:spPr>
          <a:xfrm>
            <a:off x="458085" y="1253331"/>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rgbClr val="F47F42"/>
              </a:buClr>
              <a:buNone/>
            </a:pPr>
            <a:endParaRPr lang="en-US" sz="2000">
              <a:solidFill>
                <a:srgbClr val="1482C5"/>
              </a:solidFill>
            </a:endParaRPr>
          </a:p>
        </p:txBody>
      </p:sp>
      <p:sp>
        <p:nvSpPr>
          <p:cNvPr id="4" name="Slide Number Placeholder 3">
            <a:extLst>
              <a:ext uri="{FF2B5EF4-FFF2-40B4-BE49-F238E27FC236}">
                <a16:creationId xmlns:a16="http://schemas.microsoft.com/office/drawing/2014/main" id="{BD95025D-D0B4-A544-A2A3-CD3535D8FDEC}"/>
              </a:ext>
            </a:extLst>
          </p:cNvPr>
          <p:cNvSpPr>
            <a:spLocks noGrp="1"/>
          </p:cNvSpPr>
          <p:nvPr>
            <p:ph type="sldNum" sz="quarter" idx="4"/>
          </p:nvPr>
        </p:nvSpPr>
        <p:spPr/>
        <p:txBody>
          <a:bodyPr/>
          <a:lstStyle/>
          <a:p>
            <a:fld id="{69C126A4-BD19-47E2-8A0E-0DE1B9D8C925}" type="slidenum">
              <a:rPr lang="en-US" smtClean="0"/>
              <a:pPr/>
              <a:t>9</a:t>
            </a:fld>
            <a:endParaRPr lang="en-US"/>
          </a:p>
        </p:txBody>
      </p:sp>
    </p:spTree>
    <p:extLst>
      <p:ext uri="{BB962C8B-B14F-4D97-AF65-F5344CB8AC3E}">
        <p14:creationId xmlns:p14="http://schemas.microsoft.com/office/powerpoint/2010/main" val="2906722474"/>
      </p:ext>
    </p:extLst>
  </p:cSld>
  <p:clrMapOvr>
    <a:masterClrMapping/>
  </p:clrMapOvr>
</p:sld>
</file>

<file path=ppt/theme/theme1.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Shipper, Leanne</DisplayName>
        <AccountId>73</AccountId>
        <AccountType/>
      </UserInfo>
      <UserInfo>
        <DisplayName>Johnson, Scott</DisplayName>
        <AccountId>20</AccountId>
        <AccountType/>
      </UserInfo>
      <UserInfo>
        <DisplayName>Simons, Leanne</DisplayName>
        <AccountId>16</AccountId>
        <AccountType/>
      </UserInfo>
    </SharedWithUsers>
    <Notes xmlns="963efe96-9f3c-464d-8c8b-c76864a22e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5" ma:contentTypeDescription="Create a new document." ma:contentTypeScope="" ma:versionID="24f697d12d7a7b9418266d9cb0021efe">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ea492410af7303da8af45c8f97ebcb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9692CD-7339-4E15-8B85-65EB8EAE7D52}">
  <ds:schemaRefs>
    <ds:schemaRef ds:uri="963efe96-9f3c-464d-8c8b-c76864a22ed0"/>
    <ds:schemaRef ds:uri="http://schemas.microsoft.com/office/2006/metadata/properties"/>
    <ds:schemaRef ds:uri="http://purl.org/dc/elements/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33e3360-6378-4210-ada2-16ccdb17d2cd"/>
    <ds:schemaRef ds:uri="http://www.w3.org/XML/1998/namespace"/>
    <ds:schemaRef ds:uri="http://purl.org/dc/dcmitype/"/>
  </ds:schemaRefs>
</ds:datastoreItem>
</file>

<file path=customXml/itemProps2.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3.xml><?xml version="1.0" encoding="utf-8"?>
<ds:datastoreItem xmlns:ds="http://schemas.openxmlformats.org/officeDocument/2006/customXml" ds:itemID="{E0D98CD3-4D8B-428F-8990-54DE4389C806}">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57</TotalTime>
  <Words>1838</Words>
  <Application>Microsoft Office PowerPoint</Application>
  <PresentationFormat>Widescreen</PresentationFormat>
  <Paragraphs>209</Paragraphs>
  <Slides>51</Slides>
  <Notes>12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2_Office Theme</vt:lpstr>
      <vt:lpstr>TITLE SLIDE: Data Standards Changes</vt:lpstr>
      <vt:lpstr> Agenda – 2026-2027 Data Standards Changes</vt:lpstr>
      <vt:lpstr>TITLE SLIDE: OnRamps Dual Enrollment Indicator</vt:lpstr>
      <vt:lpstr> Background</vt:lpstr>
      <vt:lpstr> EarlyReadingIndicator (E1522)</vt:lpstr>
      <vt:lpstr>StaffClassification and AuxiliaryRoleId Changes for Nurse</vt:lpstr>
      <vt:lpstr> Background 1</vt:lpstr>
      <vt:lpstr> Background Continued</vt:lpstr>
      <vt:lpstr>  StaffClassification (C021)</vt:lpstr>
      <vt:lpstr>AuxiliaryRoleId (C213)</vt:lpstr>
      <vt:lpstr>Business Rule Changes</vt:lpstr>
      <vt:lpstr>TITLE SLIDE: Accelerated Instruction Changes</vt:lpstr>
      <vt:lpstr> Background </vt:lpstr>
      <vt:lpstr> StudentCharacteristic (C344)</vt:lpstr>
      <vt:lpstr>References</vt:lpstr>
      <vt:lpstr> Business Rule Changes</vt:lpstr>
      <vt:lpstr>TITLE SLIDE: Discipline Changes</vt:lpstr>
      <vt:lpstr>Background</vt:lpstr>
      <vt:lpstr>Background Continued</vt:lpstr>
      <vt:lpstr>StudentCharacteristic (344)</vt:lpstr>
      <vt:lpstr>Business Rule Changes 1</vt:lpstr>
      <vt:lpstr>Business Rule Changes</vt:lpstr>
      <vt:lpstr>TITLE SLIDE: Advanced Technical Credit</vt:lpstr>
      <vt:lpstr>Background 2</vt:lpstr>
      <vt:lpstr>StudentCharacteristic (C344)</vt:lpstr>
      <vt:lpstr>Applied Sciences Pathway Program Participation Student Characteristic </vt:lpstr>
      <vt:lpstr>Background </vt:lpstr>
      <vt:lpstr>StudentCharacteristic (344) </vt:lpstr>
      <vt:lpstr>     Business Rule Changes</vt:lpstr>
      <vt:lpstr>TITLE SLIDE: New Classroom Position</vt:lpstr>
      <vt:lpstr> Background 3</vt:lpstr>
      <vt:lpstr>Background Continued 1</vt:lpstr>
      <vt:lpstr>StudentAcceleratedInstructionParticipation (C353)</vt:lpstr>
      <vt:lpstr>DifferenceReasonHoursAcceleratedInstruction (C354)</vt:lpstr>
      <vt:lpstr>TREx: STUDENT-ACCELERATED-INSTRUCTION-PARTICIPATION Code Table</vt:lpstr>
      <vt:lpstr>Business Rule Changes 3</vt:lpstr>
      <vt:lpstr>Business Rule Changes 4</vt:lpstr>
      <vt:lpstr>TITLE SLIDE: Special Education Changes</vt:lpstr>
      <vt:lpstr> Background 4</vt:lpstr>
      <vt:lpstr>ArmedForcesQualificationTestScore (E3173)</vt:lpstr>
      <vt:lpstr>ArmedForcesQualificationTestScore (E3173) 1</vt:lpstr>
      <vt:lpstr>Business Rule Changes </vt:lpstr>
      <vt:lpstr>Reason NoSPEDServices Data Element and  Descriptor Table  </vt:lpstr>
      <vt:lpstr> Background 5</vt:lpstr>
      <vt:lpstr>ReasonNoSPEDServices (E3174) Data Element</vt:lpstr>
      <vt:lpstr>ReasonNoSPEDServices (E3174) and  IDEAIndicator (E1717) Data Elements</vt:lpstr>
      <vt:lpstr>ReasonNoSPEDServices (E3174) </vt:lpstr>
      <vt:lpstr>ReasonNoSPEDServices (C377) </vt:lpstr>
      <vt:lpstr> IDEAIndicator (E1717) </vt:lpstr>
      <vt:lpstr>Business Rule Changes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2024-2025 ESC 2025-2026 Data Standards Changes</dc:title>
  <dc:creator>Ulrich, Melanie</dc:creator>
  <cp:lastModifiedBy>Smith, Lynne</cp:lastModifiedBy>
  <cp:revision>2</cp:revision>
  <dcterms:created xsi:type="dcterms:W3CDTF">2020-11-05T16:39:19Z</dcterms:created>
  <dcterms:modified xsi:type="dcterms:W3CDTF">2026-03-23T20:23:53Z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