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145708484" r:id="rId5"/>
    <p:sldId id="2145708490" r:id="rId6"/>
    <p:sldId id="2145708494" r:id="rId7"/>
    <p:sldId id="2145708502" r:id="rId8"/>
    <p:sldId id="2145708505" r:id="rId9"/>
    <p:sldId id="2145708504" r:id="rId10"/>
    <p:sldId id="2145708495" r:id="rId11"/>
    <p:sldId id="2145708514" r:id="rId12"/>
    <p:sldId id="2145708506" r:id="rId13"/>
    <p:sldId id="2145708507" r:id="rId14"/>
    <p:sldId id="2145708509" r:id="rId15"/>
    <p:sldId id="2145708485" r:id="rId16"/>
    <p:sldId id="21457084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85960E-AD73-0A80-98E2-83A79849CAB1}" name="Magallanez, Denise" initials="DM" userId="S::Denise.Magallanez@tea.texas.gov::bcfe399d-f384-4237-ac53-1d201bbab2d2" providerId="AD"/>
  <p188:author id="{93B21F48-712F-2D32-83B0-FD8EE1BB39D0}" name="Magallanez, Denise" initials="MD" userId="S::denise.magallanez@tea.texas.gov::bcfe399d-f384-4237-ac53-1d201bbab2d2" providerId="AD"/>
  <p188:author id="{3CEC825B-36E9-9535-8181-D279D462A232}" name="Scott, Mary" initials="SM" userId="S::mary.scott@tea.texas.gov::4ef0f7d8-5740-4003-9cd0-fc8da3765d2b" providerId="AD"/>
  <p188:author id="{B6CA1E61-26DD-EF69-6E1E-39332D3AE33A}" name="Mapps, David" initials="DM" userId="S::David.Mapps@tea.texas.gov::1dbdbe24-5a82-4340-b2d2-35e49b53182e" providerId="AD"/>
  <p188:author id="{74E13D9C-6ED5-ED67-612D-30DA120D2142}" name="Scott, Mary" initials="MS" userId="S::Mary.Scott@tea.texas.gov::4ef0f7d8-5740-4003-9cd0-fc8da3765d2b" providerId="AD"/>
  <p188:author id="{538F0EC5-EADA-6AB9-47DD-433717BC0E20}" name="Briones, Laura" initials="LB" userId="S::Laura.Briones@tea.texas.gov::6bad1d08-0671-4993-959c-8d8db1e31403" providerId="AD"/>
  <p188:author id="{B9E111DB-64CE-4C39-0973-C35FC033379C}" name="McGuire, Kristin" initials="KM" userId="S::Kristin.McGuire@tea.texas.gov::2124d7c5-5174-4502-a129-811a6ad63f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13A1E-CBDF-4818-892F-0F95E62F98CD}" v="198" dt="2026-03-26T19:52:54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42" autoAdjust="0"/>
  </p:normalViewPr>
  <p:slideViewPr>
    <p:cSldViewPr snapToGrid="0">
      <p:cViewPr varScale="1">
        <p:scale>
          <a:sx n="90" d="100"/>
          <a:sy n="90" d="100"/>
        </p:scale>
        <p:origin x="96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7" d="100"/>
          <a:sy n="107" d="100"/>
        </p:scale>
        <p:origin x="1926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81D8-112E-45E1-B760-35569FDEB89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B48F8-9C67-463B-B5E4-A86D572A3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48F8-9C67-463B-B5E4-A86D572A34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2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Walk through finding website and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48F8-9C67-463B-B5E4-A86D572A34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5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Introduce myself and review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48F8-9C67-463B-B5E4-A86D572A34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9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Behavior 41 – Fighting/Mutual Combat – Both students have same intent – Possible each student will receive a different discipline action.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Behavior 28 – Assault – one student has one intent toward another student – the student with the intention would receive discipline action – victim would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48F8-9C67-463B-B5E4-A86D572A34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6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Provide the scenario and give a few minutes for discussion with others on what the discipline options are when considering all factors.</a:t>
            </a:r>
          </a:p>
          <a:p>
            <a:r>
              <a:rPr lang="en-US" b="1">
                <a:latin typeface="Calibri"/>
                <a:ea typeface="Calibri"/>
                <a:cs typeface="Calibri"/>
              </a:rPr>
              <a:t>This is not the only option, but the chosen one for this scenario.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48F8-9C67-463B-B5E4-A86D572A34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1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 the scenario and give a few minutes for discussion with others on what the discipline options are when considering all factors.</a:t>
            </a:r>
            <a:endParaRPr lang="en-US">
              <a:solidFill>
                <a:srgbClr val="444444"/>
              </a:solidFill>
            </a:endParaRPr>
          </a:p>
          <a:p>
            <a:r>
              <a:rPr lang="en-US" b="1"/>
              <a:t>This is not the only option, but the chosen one for this scenario. </a:t>
            </a:r>
            <a:endParaRPr lang="en-US">
              <a:solidFill>
                <a:srgbClr val="444444"/>
              </a:solidFill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48F8-9C67-463B-B5E4-A86D572A34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7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There two Discipline actions that allow for reporting a mandatory action not taken.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48F8-9C67-463B-B5E4-A86D572A34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3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 the scenario and give a few minutes for discussion with others on what the discipline options could be.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48F8-9C67-463B-B5E4-A86D572A34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97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Discuss all parts of investigation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48F8-9C67-463B-B5E4-A86D572A34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21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Ask the question, "How would you handle this scenario?"  Give time to answer, then review possible discipline assignment.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48F8-9C67-463B-B5E4-A86D572A34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4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blue square&#10;&#10;Description automatically generated with medium confidence">
            <a:extLst>
              <a:ext uri="{FF2B5EF4-FFF2-40B4-BE49-F238E27FC236}">
                <a16:creationId xmlns:a16="http://schemas.microsoft.com/office/drawing/2014/main" id="{31BB127F-D717-50DE-7E81-66E591CC6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8225"/>
            <a:ext cx="12207240" cy="596444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995F3D-465F-FCA4-2AA9-05CEFA915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921" y="6093753"/>
            <a:ext cx="1274158" cy="63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B168-6DCF-5186-61A7-35924B27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2323143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619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13DC07-AFEC-3B03-D4F5-4C95CA85FD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14"/>
            <a:ext cx="12192734" cy="68575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29BCD6E-C84C-E620-91EF-2764BDE82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3200494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84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B127F-D717-50DE-7E81-66E591CC6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38" y="-8225"/>
            <a:ext cx="12207232" cy="59644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995F3D-465F-FCA4-2AA9-05CEFA915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921" y="6093753"/>
            <a:ext cx="1274158" cy="63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B168-6DCF-5186-61A7-35924B27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4052552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029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B127F-D717-50DE-7E81-66E591CC6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39" y="-8225"/>
            <a:ext cx="12207234" cy="596444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995F3D-465F-FCA4-2AA9-05CEFA915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921" y="6093753"/>
            <a:ext cx="1274158" cy="63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B168-6DCF-5186-61A7-35924B27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4291090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47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7332E0B-AAE7-7F99-41A0-8219AC19C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06" y="-14079"/>
            <a:ext cx="2970836" cy="68861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F9C57B-E1F6-79F7-AC5C-788E1B323D5E}"/>
              </a:ext>
            </a:extLst>
          </p:cNvPr>
          <p:cNvSpPr/>
          <p:nvPr userDrawn="1"/>
        </p:nvSpPr>
        <p:spPr>
          <a:xfrm>
            <a:off x="1458747" y="2640026"/>
            <a:ext cx="2025233" cy="1642607"/>
          </a:xfrm>
          <a:prstGeom prst="rect">
            <a:avLst/>
          </a:prstGeom>
          <a:solidFill>
            <a:srgbClr val="F1603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12" y="2878742"/>
            <a:ext cx="9386446" cy="1100516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800">
                <a:solidFill>
                  <a:srgbClr val="0D6CB9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D303A5-46AA-F661-A45F-3A9D12A0D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49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257510-B9E9-77C8-FBE0-44DF380ED1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28" y="3147905"/>
            <a:ext cx="1274948" cy="6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4BC11C-8A33-EECC-6AE4-874AFA26967E}"/>
              </a:ext>
            </a:extLst>
          </p:cNvPr>
          <p:cNvSpPr/>
          <p:nvPr userDrawn="1"/>
        </p:nvSpPr>
        <p:spPr>
          <a:xfrm>
            <a:off x="0" y="0"/>
            <a:ext cx="2048719" cy="6857999"/>
          </a:xfrm>
          <a:prstGeom prst="rect">
            <a:avLst/>
          </a:prstGeom>
          <a:solidFill>
            <a:srgbClr val="0D6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913AB-5A93-9177-853B-252564C6D220}"/>
              </a:ext>
            </a:extLst>
          </p:cNvPr>
          <p:cNvSpPr/>
          <p:nvPr userDrawn="1"/>
        </p:nvSpPr>
        <p:spPr>
          <a:xfrm>
            <a:off x="1354577" y="347241"/>
            <a:ext cx="1319176" cy="1253883"/>
          </a:xfrm>
          <a:prstGeom prst="rect">
            <a:avLst/>
          </a:prstGeom>
          <a:solidFill>
            <a:srgbClr val="F1603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905F65-6FA7-1E3D-2B05-00E808E641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36" y="761129"/>
            <a:ext cx="866658" cy="426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6514" y="647076"/>
            <a:ext cx="8647949" cy="67973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90A4145-C638-6763-56B7-DB56D7F85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49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8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F908D3E-6929-860C-8364-D47F1B76F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-10170"/>
            <a:ext cx="12192132" cy="1016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469" y="160894"/>
            <a:ext cx="10250362" cy="75135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8" y="1496253"/>
            <a:ext cx="11544581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B3B1F-4F78-A294-A0CE-5F5AE936FF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17" y="303936"/>
            <a:ext cx="1006206" cy="494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027CB0-E6C8-8156-8726-C3567C092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49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F908D3E-6929-860C-8364-D47F1B76F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-10170"/>
            <a:ext cx="12192132" cy="1016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469" y="160894"/>
            <a:ext cx="10250362" cy="75135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B3B1F-4F78-A294-A0CE-5F5AE936FF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17" y="303936"/>
            <a:ext cx="1006206" cy="494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027CB0-E6C8-8156-8726-C3567C092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49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9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B127F-D717-50DE-7E81-66E591CC6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6038" y="-8225"/>
            <a:ext cx="12207232" cy="59644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995F3D-465F-FCA4-2AA9-05CEFA915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921" y="6093753"/>
            <a:ext cx="1274158" cy="63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B168-6DCF-5186-61A7-35924B27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2323143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26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B127F-D717-50DE-7E81-66E591CC6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39" y="-8225"/>
            <a:ext cx="12207234" cy="596444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995F3D-465F-FCA4-2AA9-05CEFA915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921" y="6093753"/>
            <a:ext cx="1274158" cy="63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B168-6DCF-5186-61A7-35924B27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2323143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00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B127F-D717-50DE-7E81-66E591CC6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6039" y="-8225"/>
            <a:ext cx="12207234" cy="59644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995F3D-465F-FCA4-2AA9-05CEFA915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921" y="6093753"/>
            <a:ext cx="1274158" cy="63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B168-6DCF-5186-61A7-35924B27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2323143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366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B127F-D717-50DE-7E81-66E591CC6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39" y="-8225"/>
            <a:ext cx="12207234" cy="59644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995F3D-465F-FCA4-2AA9-05CEFA915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921" y="6093753"/>
            <a:ext cx="1274158" cy="63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B168-6DCF-5186-61A7-35924B27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4052552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9A27D14-2446-2B00-8A61-1244EDC602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546647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35" imgH="435" progId="TCLayout.ActiveDocument.1">
                  <p:embed/>
                </p:oleObj>
              </mc:Choice>
              <mc:Fallback>
                <p:oleObj name="think-cell Slide" r:id="rId15" imgW="435" imgH="43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A27D14-2446-2B00-8A61-1244EDC602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34000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  <p:sldLayoutId id="2147483675" r:id="rId6"/>
    <p:sldLayoutId id="2147483674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utes.capitol.texas.gov/?tab=1&amp;code=ED&amp;chapter=ED.37&amp;artSec=37.006#:~:text=(4)%20%20specify%20that,who%20is%20homeless%3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texas-schools/health-safety-discipline/student-discipline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hyperlink" Target="mailto:StudentDisciplineSupport@tea.texas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utes.capitol.texas.gov/?tab=1&amp;code=ED&amp;chapter=ED.37&amp;artSec=37.006#:~:text=(B)%20%20engages%20in%20conduct%20that%20contains%20the%20elements%20of%20the%20offense%20of%20assault%20under%20Section%2022.01(a)(1)%2C%20Penal%20Code%3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utes.capitol.texas.gov/?tab=1&amp;code=ED&amp;chapter=ED.37&amp;artSec=37.001#:~:text=(A)%20%20self%2Ddefense,who%20is%20homeless%3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CDB2F2-112A-0066-F298-A4EB1CC5C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2825763"/>
            <a:ext cx="8275320" cy="2509910"/>
          </a:xfrm>
        </p:spPr>
        <p:txBody>
          <a:bodyPr/>
          <a:lstStyle/>
          <a:p>
            <a:r>
              <a:rPr lang="en-US" sz="4400" dirty="0"/>
              <a:t>2025-2026 Student Discipline Updates</a:t>
            </a:r>
            <a:br>
              <a:rPr lang="en-US" sz="4400" dirty="0"/>
            </a:br>
            <a:r>
              <a:rPr lang="en-US" sz="4400" dirty="0"/>
              <a:t>2026 Spring TSDS ESC Training</a:t>
            </a:r>
            <a:br>
              <a:rPr lang="en-US" sz="4400" dirty="0"/>
            </a:br>
            <a:r>
              <a:rPr lang="en-US" sz="4400" dirty="0"/>
              <a:t>Wednesday, April 1, 2026</a:t>
            </a:r>
          </a:p>
        </p:txBody>
      </p:sp>
      <p:pic>
        <p:nvPicPr>
          <p:cNvPr id="4" name="Graphic 3" descr="Texas Education Agency">
            <a:extLst>
              <a:ext uri="{FF2B5EF4-FFF2-40B4-BE49-F238E27FC236}">
                <a16:creationId xmlns:a16="http://schemas.microsoft.com/office/drawing/2014/main" id="{C4A5D3A8-B16F-21C7-D8D0-C1CEB3365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50570" y="2295485"/>
            <a:ext cx="1090858" cy="5302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705F34-4013-C15B-C0B7-4A6366D03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39515" y="5515869"/>
            <a:ext cx="951296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D4906F-C29A-9C19-39D0-6206456ED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07958" y="2576652"/>
            <a:ext cx="37057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5163B1-FC4D-4D29-FA0E-CEF361460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24670" y="2560624"/>
            <a:ext cx="38821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8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D00CF-7133-D47C-066C-742293BF7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A12B-C5C4-9C18-CB61-F15B49AB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69" y="160894"/>
            <a:ext cx="10250362" cy="751350"/>
          </a:xfrm>
        </p:spPr>
        <p:txBody>
          <a:bodyPr anchor="ctr">
            <a:normAutofit/>
          </a:bodyPr>
          <a:lstStyle/>
          <a:p>
            <a:r>
              <a:rPr lang="en-US" b="1"/>
              <a:t>Mandatory Action Not Taken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CC109-A813-E52B-9F7E-CA6A23AAD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8" y="1496253"/>
            <a:ext cx="7840136" cy="5027305"/>
          </a:xfrm>
        </p:spPr>
        <p:txBody>
          <a:bodyPr lIns="91440" tIns="45720" rIns="91440" bIns="45720" anchor="t">
            <a:noAutofit/>
          </a:bodyPr>
          <a:lstStyle/>
          <a:p>
            <a:pPr marL="0" lvl="1" indent="0">
              <a:buNone/>
            </a:pPr>
            <a:r>
              <a:rPr lang="en-US" sz="2200" b="1" dirty="0">
                <a:latin typeface="Aptos"/>
              </a:rPr>
              <a:t>Discipline 28 </a:t>
            </a:r>
            <a:r>
              <a:rPr lang="en-US" sz="2000" b="1" dirty="0">
                <a:latin typeface="Aptos"/>
              </a:rPr>
              <a:t>Mandatory Action Not Taken by District - TEC 37.001(a)(4), </a:t>
            </a:r>
            <a:r>
              <a:rPr lang="en-US" sz="2200" b="1" dirty="0">
                <a:latin typeface="Aptos"/>
              </a:rPr>
              <a:t>Incident Scenario: 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A teacher walked into the students’ restroom and saw Student A give Student B an e-cigarette. The behavior of giving another student an e-cigarette requires a mandatory DAEP placement, and the behavior of possessing an e-cigarette is a discretionary DAEP placement.</a:t>
            </a:r>
          </a:p>
          <a:p>
            <a:pPr marL="0" lvl="1" indent="0">
              <a:buNone/>
            </a:pPr>
            <a:endParaRPr lang="en-US" sz="2000" dirty="0">
              <a:latin typeface="Aptos"/>
            </a:endParaRPr>
          </a:p>
          <a:p>
            <a:pPr marL="0" lvl="1" indent="0">
              <a:buNone/>
            </a:pPr>
            <a:r>
              <a:rPr lang="en-US" sz="2200" b="1" dirty="0">
                <a:latin typeface="Aptos"/>
              </a:rPr>
              <a:t>Investigation of the incident is conducted, and a disciplinary conference is held:</a:t>
            </a:r>
            <a:endParaRPr lang="en-US" sz="2200" dirty="0">
              <a:latin typeface="Aptos"/>
            </a:endParaRPr>
          </a:p>
          <a:p>
            <a:pPr marL="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Neither students have a discipline history and are in good academic and attendance standing. Peer pressure led them to try an e-cigarette; Student A brought it for Student B, who was found holding it by a teacher. Because of their good standing, the Campus Behavior Coordinator discussed peer pressure and health risks, determined DAEP was not appropriate, and assigned both students 3 days of ISS.</a:t>
            </a:r>
          </a:p>
          <a:p>
            <a:pPr marL="0" lvl="1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59B57-D4C7-513A-EB5D-98A5C26E7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49" y="652912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9C126A4-BD19-47E2-8A0E-0DE1B9D8C92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5" name="Picture 4" descr="picture of an unlocked padlock">
            <a:extLst>
              <a:ext uri="{FF2B5EF4-FFF2-40B4-BE49-F238E27FC236}">
                <a16:creationId xmlns:a16="http://schemas.microsoft.com/office/drawing/2014/main" id="{FE83725C-9168-C821-5BB6-C8BDE2449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2057400"/>
            <a:ext cx="3374571" cy="3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83791-31F4-A75C-6BD6-A71D772C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Mandatory Action Not Taken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1869C-8BF3-98BA-EA2C-367C1A1A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8" y="1328272"/>
            <a:ext cx="11544581" cy="520085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b="1" dirty="0">
                <a:solidFill>
                  <a:srgbClr val="0D6CB9"/>
                </a:solidFill>
              </a:rPr>
              <a:t>Discipline 28 Incident Scenario (continued):</a:t>
            </a:r>
            <a:endParaRPr lang="en-US" sz="2400" dirty="0"/>
          </a:p>
          <a:p>
            <a:r>
              <a:rPr lang="en-US" sz="2400" b="1" dirty="0"/>
              <a:t>PEIMS Reporting of Incident</a:t>
            </a:r>
          </a:p>
          <a:p>
            <a:pPr marL="0" indent="0">
              <a:buNone/>
            </a:pPr>
            <a:r>
              <a:rPr lang="en-US" sz="2400" b="1" dirty="0"/>
              <a:t>Student A:</a:t>
            </a:r>
          </a:p>
          <a:p>
            <a:pPr lvl="1"/>
            <a:r>
              <a:rPr lang="en-US" b="1" dirty="0">
                <a:latin typeface="Aptos"/>
              </a:rPr>
              <a:t>Behavior 68 </a:t>
            </a:r>
            <a:r>
              <a:rPr lang="en-US" dirty="0">
                <a:solidFill>
                  <a:schemeClr val="tx1"/>
                </a:solidFill>
                <a:latin typeface="Aptos"/>
              </a:rPr>
              <a:t>Sells, Gives, or Delivers E-Cigarette </a:t>
            </a:r>
          </a:p>
          <a:p>
            <a:pPr lvl="1"/>
            <a:r>
              <a:rPr lang="en-US" b="1" dirty="0">
                <a:latin typeface="Aptos"/>
              </a:rPr>
              <a:t>Discipline 28</a:t>
            </a:r>
            <a:r>
              <a:rPr lang="en-US" dirty="0">
                <a:latin typeface="Aptos"/>
              </a:rPr>
              <a:t> </a:t>
            </a:r>
            <a:r>
              <a:rPr lang="en-US" dirty="0">
                <a:solidFill>
                  <a:schemeClr val="tx1"/>
                </a:solidFill>
                <a:latin typeface="Aptos"/>
              </a:rPr>
              <a:t>Mandatory Disciplinary Action Not Taken By District will be reported as the first discipline action assigned due to the required considerations under</a:t>
            </a:r>
            <a:r>
              <a:rPr lang="en-US" dirty="0">
                <a:latin typeface="Aptos"/>
              </a:rPr>
              <a:t> </a:t>
            </a:r>
            <a:r>
              <a:rPr lang="en-US" dirty="0">
                <a:latin typeface="Apto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 §37.001(a)(4)</a:t>
            </a:r>
            <a:r>
              <a:rPr lang="en-US" dirty="0">
                <a:latin typeface="Aptos"/>
              </a:rPr>
              <a:t>.</a:t>
            </a:r>
          </a:p>
          <a:p>
            <a:pPr lvl="1"/>
            <a:r>
              <a:rPr lang="en-US" b="1" dirty="0">
                <a:latin typeface="Aptos"/>
              </a:rPr>
              <a:t>Discipline 06 </a:t>
            </a:r>
            <a:r>
              <a:rPr lang="en-US" dirty="0">
                <a:solidFill>
                  <a:schemeClr val="tx1"/>
                </a:solidFill>
                <a:latin typeface="Aptos"/>
              </a:rPr>
              <a:t>ISS is assigned for 3 days will be reported as the second discipline action for this incident.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/>
              <a:t>Student B:</a:t>
            </a:r>
          </a:p>
          <a:p>
            <a:pPr lvl="1"/>
            <a:r>
              <a:rPr lang="en-US" b="1" dirty="0">
                <a:latin typeface="Aptos"/>
              </a:rPr>
              <a:t>Behavior 67 </a:t>
            </a:r>
            <a:r>
              <a:rPr lang="en-US" dirty="0">
                <a:solidFill>
                  <a:schemeClr val="tx1"/>
                </a:solidFill>
                <a:latin typeface="Aptos"/>
              </a:rPr>
              <a:t>Possesses or Uses E-Cigarette</a:t>
            </a:r>
          </a:p>
          <a:p>
            <a:pPr lvl="1"/>
            <a:r>
              <a:rPr lang="en-US" b="1" dirty="0">
                <a:latin typeface="Aptos"/>
              </a:rPr>
              <a:t>Discipline 06</a:t>
            </a:r>
            <a:r>
              <a:rPr lang="en-US" b="1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dirty="0">
                <a:solidFill>
                  <a:schemeClr val="tx1"/>
                </a:solidFill>
                <a:latin typeface="Aptos"/>
              </a:rPr>
              <a:t>ISS is assigned for 3 days will be reported for this incident.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EC87B-4244-B0C1-137A-FD28701AC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1E2C-58E9-F402-95BE-EA851FBD3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12" y="2566737"/>
            <a:ext cx="7652813" cy="1716505"/>
          </a:xfrm>
        </p:spPr>
        <p:txBody>
          <a:bodyPr/>
          <a:lstStyle/>
          <a:p>
            <a:pPr algn="ctr"/>
            <a:r>
              <a:rPr lang="en-US"/>
              <a:t>Student Discipline Webpage and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3E9E0-DE6D-291B-95F7-083958201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1EBF-7D7F-9F81-CBD4-37B18EDD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69" y="160894"/>
            <a:ext cx="10250362" cy="751350"/>
          </a:xfrm>
        </p:spPr>
        <p:txBody>
          <a:bodyPr anchor="ctr">
            <a:normAutofit/>
          </a:bodyPr>
          <a:lstStyle/>
          <a:p>
            <a:r>
              <a:rPr lang="en-US" b="1"/>
              <a:t>Student Discipline Webpage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EEAAC-8B65-4B32-EECA-8F740ACF7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063" y="1664459"/>
            <a:ext cx="7947856" cy="428154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200" b="1" dirty="0">
                <a:latin typeface="Aptos"/>
                <a:hlinkClick r:id="rId3"/>
              </a:rPr>
              <a:t>TEA Student Discipline Webpage</a:t>
            </a:r>
            <a:endParaRPr lang="en-US" sz="2200" dirty="0">
              <a:latin typeface="Aptos"/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  <a:latin typeface="Aptos"/>
              </a:rPr>
              <a:t>Professional Development and Office Hour Opportunities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ptos"/>
              </a:rPr>
              <a:t>Resources for Students with Disabilities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  <a:latin typeface="Aptos"/>
              </a:rPr>
              <a:t>Disciplinary Alternative Education Program (DAEP) Resources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ptos"/>
              </a:rPr>
              <a:t>Bullying Prevention  Resources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  <a:latin typeface="Aptos"/>
              </a:rPr>
              <a:t>Internal and External Resource Links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  <a:latin typeface="Aptos"/>
              </a:rPr>
              <a:t>Student Discipline Support Contact Information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Aptos"/>
              </a:rPr>
              <a:t>OSPSS Policy and Compliance Discipline Specialist: </a:t>
            </a:r>
            <a:r>
              <a:rPr lang="en-US" sz="2000" b="1" dirty="0">
                <a:latin typeface="Aptos"/>
              </a:rPr>
              <a:t>Mary Scott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Aptos"/>
              </a:rPr>
              <a:t>Contact</a:t>
            </a:r>
            <a:r>
              <a:rPr lang="en-US" sz="2000" dirty="0">
                <a:solidFill>
                  <a:schemeClr val="tx1"/>
                </a:solidFill>
                <a:latin typeface="Aptos"/>
              </a:rPr>
              <a:t>: </a:t>
            </a:r>
            <a:r>
              <a:rPr lang="en-US" sz="2000" dirty="0">
                <a:latin typeface="Apto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StudentDisciplineSupport@tea.texas.gov</a:t>
            </a:r>
            <a:r>
              <a:rPr lang="en-US" sz="2000" dirty="0">
                <a:latin typeface="Aptos"/>
              </a:rPr>
              <a:t> 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7" name="Graphic 6" descr="Cheers with solid fill">
            <a:extLst>
              <a:ext uri="{FF2B5EF4-FFF2-40B4-BE49-F238E27FC236}">
                <a16:creationId xmlns:a16="http://schemas.microsoft.com/office/drawing/2014/main" id="{F752C9B9-7E0B-1C9C-3F4E-9CF0C1F8C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28" y="1986647"/>
            <a:ext cx="3808384" cy="38083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E1AEE-2159-321D-643C-D7BF14D9E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49" y="652912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9C126A4-BD19-47E2-8A0E-0DE1B9D8C92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9" name="Picture 8" descr="Office of Special Populations and Student Supports logo.">
            <a:extLst>
              <a:ext uri="{FF2B5EF4-FFF2-40B4-BE49-F238E27FC236}">
                <a16:creationId xmlns:a16="http://schemas.microsoft.com/office/drawing/2014/main" id="{D1896C13-F97A-52F5-9A7A-16872AA89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575" y="3429000"/>
            <a:ext cx="1231475" cy="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2B86-FD9E-6C7C-0D5C-7B2701A7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ptos"/>
              </a:rPr>
              <a:t>Agenda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E36EF-7134-D908-A25C-BFA039DE1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960" y="2167615"/>
            <a:ext cx="5677040" cy="3400901"/>
          </a:xfrm>
        </p:spPr>
        <p:txBody>
          <a:bodyPr lIns="91440" tIns="45720" rIns="91440" bIns="45720" anchor="t"/>
          <a:lstStyle/>
          <a:p>
            <a:r>
              <a:rPr lang="en-US" sz="2600" b="1" dirty="0"/>
              <a:t>Specific PEIMS Codes and the Importance of Accuracy</a:t>
            </a:r>
          </a:p>
          <a:p>
            <a:pPr marL="0" indent="0">
              <a:buNone/>
            </a:pPr>
            <a:endParaRPr lang="en-US" sz="2600" b="1" dirty="0"/>
          </a:p>
          <a:p>
            <a:r>
              <a:rPr lang="en-US" sz="2600" b="1" dirty="0"/>
              <a:t>Mandatory Action Not Taken</a:t>
            </a:r>
          </a:p>
          <a:p>
            <a:pPr marL="0" indent="0">
              <a:buNone/>
            </a:pPr>
            <a:endParaRPr lang="en-US" sz="2600" b="1" dirty="0"/>
          </a:p>
          <a:p>
            <a:r>
              <a:rPr lang="en-US" sz="2600" b="1" dirty="0"/>
              <a:t>Student Discipline Webpage and Resources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62889-0E71-BAB7-BB63-548BC23CF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Texas Education Agency Office of Special Populations and Student Supports logo">
            <a:extLst>
              <a:ext uri="{FF2B5EF4-FFF2-40B4-BE49-F238E27FC236}">
                <a16:creationId xmlns:a16="http://schemas.microsoft.com/office/drawing/2014/main" id="{ED1C0E50-1272-9A67-8F24-3E151851A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84" y="2167615"/>
            <a:ext cx="4054191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8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D21F-6447-6934-79A4-1EDF3C0BE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12" y="2730760"/>
            <a:ext cx="8172437" cy="1396479"/>
          </a:xfrm>
        </p:spPr>
        <p:txBody>
          <a:bodyPr/>
          <a:lstStyle/>
          <a:p>
            <a:pPr algn="ctr"/>
            <a:r>
              <a:rPr lang="en-US"/>
              <a:t>Specific PEIMS Codes and </a:t>
            </a:r>
            <a:br>
              <a:rPr lang="en-US"/>
            </a:br>
            <a:r>
              <a:rPr lang="en-US"/>
              <a:t>the Importance of Accuracy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C0105F-E10E-0059-A100-FCC55F265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0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07EA-152C-C0E4-E7E5-AA7219B5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Specific PEIMS Codes and the Importance of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1AE17-587F-93FE-AB0B-A85F0464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8" y="1207698"/>
            <a:ext cx="11757007" cy="565030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>
                <a:latin typeface="Aptos"/>
              </a:rPr>
              <a:t>PEIMS Behavior 41 vs Behavior 28:</a:t>
            </a:r>
          </a:p>
          <a:p>
            <a:r>
              <a:rPr lang="en-US" sz="2400" b="1" dirty="0">
                <a:latin typeface="Aptos"/>
              </a:rPr>
              <a:t>Behavior 41– </a:t>
            </a:r>
            <a:r>
              <a:rPr lang="en-US" sz="2400" b="1" dirty="0">
                <a:solidFill>
                  <a:schemeClr val="tx1"/>
                </a:solidFill>
                <a:latin typeface="Aptos"/>
              </a:rPr>
              <a:t>Fighting/Mutual Combat </a:t>
            </a:r>
            <a:r>
              <a:rPr lang="en-US" sz="2400" dirty="0">
                <a:solidFill>
                  <a:schemeClr val="tx1"/>
                </a:solidFill>
                <a:latin typeface="Aptos"/>
              </a:rPr>
              <a:t>is reported when two or more students mutually participate in physical combat using blows or force (hitting) to overcome one another. 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Aptos"/>
              </a:rPr>
              <a:t>at least 2 or more students involved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Aptos"/>
              </a:rPr>
              <a:t>all students have the same intentions – overcoming each other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Aptos"/>
              </a:rPr>
              <a:t>no bodily injury or serious bodily injury requiring medical treatment beyond basic first aid occurs</a:t>
            </a:r>
          </a:p>
          <a:p>
            <a:pPr marL="342900" lvl="2" indent="-342900">
              <a:spcBef>
                <a:spcPts val="1000"/>
              </a:spcBef>
            </a:pPr>
            <a:r>
              <a:rPr lang="en-US" sz="2400" b="1" dirty="0">
                <a:latin typeface="Aptos"/>
              </a:rPr>
              <a:t>Behavior 28 </a:t>
            </a:r>
            <a:r>
              <a:rPr lang="en-US" sz="2400" dirty="0">
                <a:latin typeface="Aptos"/>
              </a:rPr>
              <a:t>- </a:t>
            </a:r>
            <a:r>
              <a:rPr lang="en-US" sz="2400" dirty="0">
                <a:solidFill>
                  <a:schemeClr val="tx1"/>
                </a:solidFill>
                <a:latin typeface="Aptos"/>
              </a:rPr>
              <a:t>Assault under Penal Code, §22.01(a)(1), Against Someone Other than a School District Employee or Volunteer is reported when a student intentionally causes bodily injury to a student or non-school staff. 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Aptos"/>
              </a:rPr>
              <a:t>at least 2 students involved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Aptos"/>
              </a:rPr>
              <a:t>1 student intentionally causes bodily injury to another student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Aptos"/>
              </a:rPr>
              <a:t>1 student does not have the intention of hurting anyone and is a victim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Aptos"/>
              </a:rPr>
              <a:t>bodily injury occurs and the school nurse can take care of the injury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7FBE4-D3D7-8CBF-288A-69DE0359F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9648-956D-06E0-5263-B6450366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69" y="160894"/>
            <a:ext cx="10250362" cy="751350"/>
          </a:xfrm>
        </p:spPr>
        <p:txBody>
          <a:bodyPr anchor="ctr">
            <a:normAutofit/>
          </a:bodyPr>
          <a:lstStyle/>
          <a:p>
            <a:r>
              <a:rPr lang="en-US" sz="3100" b="1"/>
              <a:t>Specific PEIMS Codes and the Importance of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96C7B-0580-9CCF-89A8-E8998052C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8" y="1496253"/>
            <a:ext cx="11732679" cy="4794015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buNone/>
            </a:pPr>
            <a:r>
              <a:rPr lang="en-US" sz="2000" b="1" dirty="0"/>
              <a:t>Discipline Incident Scenario – Behavior Code 41: 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Two students engaged in a physical altercation during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lunch in the cafeteria involving pushing, hitting, and profanity.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Staff intervened promptly, and neither student required medical</a:t>
            </a:r>
          </a:p>
          <a:p>
            <a:pPr marL="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treatment.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b="1" dirty="0"/>
              <a:t>Investigation of the incident is conducted, and a disciplinary conference is held: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Witness statements confirm both students actively participated in the fight.  </a:t>
            </a:r>
          </a:p>
          <a:p>
            <a:pPr marL="342900" lvl="1" indent="-342900"/>
            <a:r>
              <a:rPr lang="en-US" sz="2000" b="1" dirty="0">
                <a:latin typeface="Aptos"/>
              </a:rPr>
              <a:t>Behavior 41 </a:t>
            </a:r>
            <a:r>
              <a:rPr lang="en-US" sz="2000" dirty="0">
                <a:solidFill>
                  <a:schemeClr val="tx1"/>
                </a:solidFill>
                <a:latin typeface="Aptos"/>
              </a:rPr>
              <a:t>Fighting/Mutual Combat will be reported.</a:t>
            </a:r>
          </a:p>
          <a:p>
            <a:pPr marL="800100" lvl="2" indent="-342900"/>
            <a:r>
              <a:rPr lang="en-US" b="1" dirty="0">
                <a:latin typeface="Aptos"/>
              </a:rPr>
              <a:t>Student A: </a:t>
            </a:r>
            <a:r>
              <a:rPr lang="en-US" dirty="0">
                <a:solidFill>
                  <a:schemeClr val="tx1"/>
                </a:solidFill>
                <a:latin typeface="Aptos"/>
              </a:rPr>
              <a:t>Assigned 10 days in the DAEP</a:t>
            </a:r>
            <a:r>
              <a:rPr lang="en-US" b="1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dirty="0">
                <a:solidFill>
                  <a:schemeClr val="tx1"/>
                </a:solidFill>
                <a:latin typeface="Aptos"/>
              </a:rPr>
              <a:t>due to prior discipline record with two previous fights; and district policy supports escalated consequences for repeated behaviors.</a:t>
            </a:r>
          </a:p>
          <a:p>
            <a:pPr marL="800100" lvl="2" indent="-342900"/>
            <a:r>
              <a:rPr lang="en-US" b="1" dirty="0">
                <a:latin typeface="Aptos"/>
              </a:rPr>
              <a:t>Student B: </a:t>
            </a:r>
            <a:r>
              <a:rPr lang="en-US" dirty="0">
                <a:solidFill>
                  <a:schemeClr val="tx1"/>
                </a:solidFill>
                <a:latin typeface="Aptos"/>
              </a:rPr>
              <a:t>Assigned 3 days of ISS due to no prior disciplinary history and district policy supports ISS for first offense of fighting.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C073E-7647-E521-16DA-3BC589114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49" y="652912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9C126A4-BD19-47E2-8A0E-0DE1B9D8C92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9" name="Graphic 8" descr="Boxing Glove with solid fill">
            <a:extLst>
              <a:ext uri="{FF2B5EF4-FFF2-40B4-BE49-F238E27FC236}">
                <a16:creationId xmlns:a16="http://schemas.microsoft.com/office/drawing/2014/main" id="{F95327CA-567C-F000-E01B-DA4975213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3080" y="1496253"/>
            <a:ext cx="2856969" cy="28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6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D477-479C-09F8-DD44-9365342C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Specific PEIMS Codes and the Importance of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9012-006B-769B-80F3-76E0336C7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9" y="1086928"/>
            <a:ext cx="9527126" cy="5610178"/>
          </a:xfrm>
        </p:spPr>
        <p:txBody>
          <a:bodyPr lIns="91440" tIns="45720" rIns="91440" bIns="45720" anchor="t"/>
          <a:lstStyle/>
          <a:p>
            <a:pPr marL="0" lvl="1" indent="0">
              <a:buNone/>
            </a:pPr>
            <a:r>
              <a:rPr lang="en-US" b="1" dirty="0"/>
              <a:t>Discipline Incident Scenario – Behavior Code 28: 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During a passing period, Student A intentionally struck Student B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several times in the hallway, causing Student B to have a black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eye and nosebleed. This warranted an evaluation by the school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nurse but no further medical examination was needed.</a:t>
            </a:r>
          </a:p>
          <a:p>
            <a:pPr marL="0" lvl="1" indent="0">
              <a:buNone/>
            </a:pPr>
            <a:r>
              <a:rPr lang="en-US" dirty="0">
                <a:solidFill>
                  <a:schemeClr val="tx1"/>
                </a:solidFill>
                <a:latin typeface="Aptos"/>
              </a:rPr>
              <a:t> </a:t>
            </a:r>
          </a:p>
          <a:p>
            <a:pPr marL="0" lvl="1" indent="0">
              <a:buNone/>
            </a:pPr>
            <a:r>
              <a:rPr lang="en-US" b="1" dirty="0"/>
              <a:t>Investigation of the incident is conducted, and a disciplinary conference is held: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This behavior meets the definition of assault under Penal Code, §22.01(a)(1): “intentionally, knowingly, or recklessly causing bodily injury to another.”</a:t>
            </a:r>
          </a:p>
          <a:p>
            <a:pPr marL="342900" lvl="1" indent="-342900"/>
            <a:r>
              <a:rPr lang="en-US" sz="2000" b="1" dirty="0">
                <a:latin typeface="Aptos"/>
              </a:rPr>
              <a:t>Behavior 28 </a:t>
            </a:r>
            <a:r>
              <a:rPr lang="en-US" sz="2000" dirty="0">
                <a:solidFill>
                  <a:schemeClr val="tx1"/>
                </a:solidFill>
                <a:latin typeface="Aptos"/>
              </a:rPr>
              <a:t>Assault under Penal Code, §22.01(a)(1), Against Someone Other than a School District Employee or Volunteer will be reported</a:t>
            </a:r>
          </a:p>
          <a:p>
            <a:pPr marL="800100" lvl="2" indent="-342900"/>
            <a:r>
              <a:rPr lang="en-US" b="1" dirty="0">
                <a:latin typeface="Aptos"/>
              </a:rPr>
              <a:t>Student A: </a:t>
            </a:r>
            <a:r>
              <a:rPr lang="en-US" dirty="0">
                <a:solidFill>
                  <a:schemeClr val="tx1"/>
                </a:solidFill>
                <a:latin typeface="Aptos"/>
              </a:rPr>
              <a:t>Assigned mandatory placement in the DAEP as required by </a:t>
            </a:r>
            <a:r>
              <a:rPr lang="en-US" dirty="0">
                <a:solidFill>
                  <a:schemeClr val="tx1"/>
                </a:solidFill>
                <a:latin typeface="Apto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 §37.006(a)(2)(B) </a:t>
            </a:r>
            <a:r>
              <a:rPr lang="en-US" dirty="0">
                <a:solidFill>
                  <a:schemeClr val="tx1"/>
                </a:solidFill>
                <a:latin typeface="Aptos"/>
              </a:rPr>
              <a:t>for assault on another student.</a:t>
            </a:r>
          </a:p>
          <a:p>
            <a:pPr marL="800100" lvl="2" indent="-342900"/>
            <a:r>
              <a:rPr lang="en-US" b="1" dirty="0">
                <a:latin typeface="Aptos"/>
              </a:rPr>
              <a:t>Student B: </a:t>
            </a:r>
            <a:r>
              <a:rPr lang="en-US" dirty="0">
                <a:solidFill>
                  <a:schemeClr val="tx1"/>
                </a:solidFill>
                <a:latin typeface="Aptos"/>
              </a:rPr>
              <a:t>No disciplinary action taken, as Student B was determined the victim.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258DA-9DED-E8FE-C842-479261E6A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" name="Picture 12" descr="Picture of student">
            <a:extLst>
              <a:ext uri="{FF2B5EF4-FFF2-40B4-BE49-F238E27FC236}">
                <a16:creationId xmlns:a16="http://schemas.microsoft.com/office/drawing/2014/main" id="{455068D0-8310-31A5-9323-AF29B50E6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1612" y="1804681"/>
            <a:ext cx="1079420" cy="30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4AE4-F16A-6D81-55F8-68F074458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1809" y="2658844"/>
            <a:ext cx="7523735" cy="1540311"/>
          </a:xfrm>
        </p:spPr>
        <p:txBody>
          <a:bodyPr/>
          <a:lstStyle/>
          <a:p>
            <a:pPr algn="ctr"/>
            <a:r>
              <a:rPr lang="en-US"/>
              <a:t>Mandatory Action Not Taken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FCA94A-70A6-89BF-6A2B-3C97FA3A5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1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AC85-A9AE-6D14-1166-BDB9629E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69" y="160894"/>
            <a:ext cx="10250362" cy="751350"/>
          </a:xfrm>
        </p:spPr>
        <p:txBody>
          <a:bodyPr anchor="ctr">
            <a:normAutofit/>
          </a:bodyPr>
          <a:lstStyle/>
          <a:p>
            <a:r>
              <a:rPr lang="en-US" b="1"/>
              <a:t>Mandatory Action Not Taken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C8DB-9CBA-6623-49F2-AF57EB972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095" y="1496252"/>
            <a:ext cx="6614953" cy="4542807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When and How to Report a Mandatory Disciplinary Action Not Taken</a:t>
            </a:r>
          </a:p>
          <a:p>
            <a:r>
              <a:rPr lang="en-US" sz="2000" b="1" dirty="0">
                <a:latin typeface="Aptos"/>
              </a:rPr>
              <a:t>Discipline 27 - Mandatory disciplinary action not taken by district – ARD Committee </a:t>
            </a:r>
            <a:r>
              <a:rPr lang="en-US" sz="2000" dirty="0">
                <a:solidFill>
                  <a:schemeClr val="tx1"/>
                </a:solidFill>
                <a:latin typeface="Aptos"/>
              </a:rPr>
              <a:t>is reported when</a:t>
            </a:r>
            <a:r>
              <a:rPr lang="en-US" sz="2000" b="1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tos"/>
              </a:rPr>
              <a:t>a student’s behavior requires a mandatory removal from the regular educational setting, but the Admissions, Review, and Dismissal (ARD) committee determines in a manifestation determination review (MDR) that the behavior in question was a manifestation of the student's disability.</a:t>
            </a:r>
            <a:endParaRPr lang="en-US" sz="2000" b="1" dirty="0">
              <a:solidFill>
                <a:schemeClr val="tx1"/>
              </a:solidFill>
              <a:latin typeface="Aptos"/>
            </a:endParaRPr>
          </a:p>
          <a:p>
            <a:r>
              <a:rPr lang="en-US" sz="2000" b="1" dirty="0">
                <a:latin typeface="Aptos"/>
              </a:rPr>
              <a:t>Discipline 28 - Mandatory Disciplinary Action Not Taken By District </a:t>
            </a:r>
            <a:r>
              <a:rPr lang="en-US" sz="2000" dirty="0">
                <a:latin typeface="Aptos"/>
              </a:rPr>
              <a:t>- </a:t>
            </a:r>
            <a:r>
              <a:rPr lang="en-US" sz="2000" dirty="0">
                <a:solidFill>
                  <a:srgbClr val="0070C0"/>
                </a:solidFill>
                <a:latin typeface="Apto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 §37.001(a)(4) </a:t>
            </a:r>
            <a:r>
              <a:rPr lang="en-US" sz="2000" dirty="0">
                <a:solidFill>
                  <a:schemeClr val="tx1"/>
                </a:solidFill>
                <a:latin typeface="Aptos"/>
              </a:rPr>
              <a:t>is reported when a student’s behavior requires a mandatory removal from the regular educational setting, but one or more of the factors under TEC §37.001(a)(4), is applicable.</a:t>
            </a:r>
            <a:endParaRPr lang="en-US" sz="2000" b="1" dirty="0">
              <a:solidFill>
                <a:schemeClr val="tx1"/>
              </a:solidFill>
              <a:latin typeface="Apt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EEAD8-4CE6-CC54-2681-4B8D71DCA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49" y="652912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9C126A4-BD19-47E2-8A0E-0DE1B9D8C92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6" name="Graphic 5" descr="Clipboard with solid fill">
            <a:extLst>
              <a:ext uri="{FF2B5EF4-FFF2-40B4-BE49-F238E27FC236}">
                <a16:creationId xmlns:a16="http://schemas.microsoft.com/office/drawing/2014/main" id="{2E607AC5-DEB0-E15F-F996-6083B3A86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831" y="1496253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4D40-60DC-358C-A338-AFBE70D9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69" y="160894"/>
            <a:ext cx="10250362" cy="751350"/>
          </a:xfrm>
        </p:spPr>
        <p:txBody>
          <a:bodyPr anchor="ctr">
            <a:normAutofit/>
          </a:bodyPr>
          <a:lstStyle/>
          <a:p>
            <a:r>
              <a:rPr lang="en-US" b="1"/>
              <a:t>Mandatory Action Not Taken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CA0BB-9B2A-8B8B-7394-CA14DCE5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8" y="1145512"/>
            <a:ext cx="10018982" cy="5551593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100" b="1" dirty="0">
                <a:latin typeface="Aptos"/>
              </a:rPr>
              <a:t>Discipline 27 Mandatory Action Not Taken by District – ARD Committee Incident Scenario:</a:t>
            </a:r>
            <a:endParaRPr lang="en-US" sz="2100" b="1" dirty="0">
              <a:solidFill>
                <a:srgbClr val="0D6CB9"/>
              </a:solidFill>
              <a:latin typeface="Aptos"/>
            </a:endParaRPr>
          </a:p>
          <a:p>
            <a:pPr marL="0" lvl="1" indent="0">
              <a:buNone/>
            </a:pPr>
            <a:r>
              <a:rPr lang="en-US" sz="2100" dirty="0">
                <a:solidFill>
                  <a:schemeClr val="tx1"/>
                </a:solidFill>
                <a:latin typeface="Aptos"/>
              </a:rPr>
              <a:t>A student secretly obtained an electronic device in class and used it to harass a teacher by sending multiple messages through the campus communication system; the teacher, who did not know the student, reported the behavior, and the student was placed in ISS pending a full investigation.</a:t>
            </a:r>
          </a:p>
          <a:p>
            <a:pPr marL="0" lvl="1" indent="0">
              <a:buNone/>
            </a:pPr>
            <a:endParaRPr lang="en-US" sz="2100" dirty="0"/>
          </a:p>
          <a:p>
            <a:pPr marL="57150" lvl="1" indent="0">
              <a:buNone/>
            </a:pPr>
            <a:r>
              <a:rPr lang="en-US" sz="2100" b="1" dirty="0">
                <a:latin typeface="Aptos"/>
              </a:rPr>
              <a:t>Investigation of the incident is conducted: </a:t>
            </a:r>
            <a:endParaRPr lang="en-US" sz="2100" b="1" dirty="0">
              <a:solidFill>
                <a:schemeClr val="tx1"/>
              </a:solidFill>
            </a:endParaRPr>
          </a:p>
          <a:p>
            <a:pPr marL="57150" lvl="1" indent="0">
              <a:buNone/>
            </a:pPr>
            <a:r>
              <a:rPr lang="en-US" sz="2100" dirty="0">
                <a:solidFill>
                  <a:schemeClr val="tx1"/>
                </a:solidFill>
                <a:latin typeface="Aptos"/>
              </a:rPr>
              <a:t>The student receives special education services. An ARD </a:t>
            </a:r>
          </a:p>
          <a:p>
            <a:pPr marL="57150" lvl="1" indent="0">
              <a:buNone/>
            </a:pPr>
            <a:r>
              <a:rPr lang="en-US" sz="2100" dirty="0">
                <a:solidFill>
                  <a:schemeClr val="tx1"/>
                </a:solidFill>
                <a:latin typeface="Aptos"/>
              </a:rPr>
              <a:t>committee conducted an MDR and determined the behavior was</a:t>
            </a:r>
          </a:p>
          <a:p>
            <a:pPr marL="57150" lvl="1" indent="0">
              <a:buNone/>
            </a:pPr>
            <a:r>
              <a:rPr lang="en-US" sz="2100" dirty="0">
                <a:solidFill>
                  <a:schemeClr val="tx1"/>
                </a:solidFill>
                <a:latin typeface="Aptos"/>
              </a:rPr>
              <a:t>a manifestation of the student's disability. The student's Behavior</a:t>
            </a:r>
          </a:p>
          <a:p>
            <a:pPr marL="57150" lvl="1" indent="0">
              <a:buNone/>
            </a:pPr>
            <a:r>
              <a:rPr lang="en-US" sz="2100" dirty="0">
                <a:solidFill>
                  <a:schemeClr val="tx1"/>
                </a:solidFill>
                <a:latin typeface="Aptos"/>
              </a:rPr>
              <a:t> Intervention Plan (BIP) states the student is not to be on an </a:t>
            </a:r>
          </a:p>
          <a:p>
            <a:pPr marL="57150" lvl="1" indent="0">
              <a:buNone/>
            </a:pPr>
            <a:r>
              <a:rPr lang="en-US" sz="2100" dirty="0">
                <a:solidFill>
                  <a:schemeClr val="tx1"/>
                </a:solidFill>
                <a:latin typeface="Aptos"/>
              </a:rPr>
              <a:t>electronic device without one-on-one supervision.  </a:t>
            </a:r>
          </a:p>
          <a:p>
            <a:pPr marL="57150" lvl="1" indent="0">
              <a:buNone/>
            </a:pPr>
            <a:r>
              <a:rPr lang="en-US" sz="2100" dirty="0">
                <a:solidFill>
                  <a:schemeClr val="tx1"/>
                </a:solidFill>
                <a:latin typeface="Aptos"/>
              </a:rPr>
              <a:t>The committee reminded the student's teacher of the BIP </a:t>
            </a:r>
          </a:p>
          <a:p>
            <a:pPr marL="57150" lvl="1" indent="0">
              <a:buNone/>
            </a:pPr>
            <a:r>
              <a:rPr lang="en-US" sz="2100" dirty="0">
                <a:solidFill>
                  <a:schemeClr val="tx1"/>
                </a:solidFill>
                <a:latin typeface="Aptos"/>
              </a:rPr>
              <a:t>and the responsibility of ensuring the BIP is followed. </a:t>
            </a:r>
          </a:p>
          <a:p>
            <a:pPr marL="57150" lvl="1" indent="0">
              <a:buNone/>
            </a:pPr>
            <a:r>
              <a:rPr lang="en-US" sz="2100" dirty="0">
                <a:solidFill>
                  <a:schemeClr val="tx1"/>
                </a:solidFill>
                <a:latin typeface="Aptos"/>
              </a:rPr>
              <a:t>Student was sent back to class.</a:t>
            </a:r>
            <a:endParaRPr lang="en-US" sz="2100" b="1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7BF48-4426-E226-E133-26759AA28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49" y="652912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9C126A4-BD19-47E2-8A0E-0DE1B9D8C92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pic>
        <p:nvPicPr>
          <p:cNvPr id="11" name="Picture 10" descr="A black and white symbol of a phone with a line drawn diagonal across it.">
            <a:extLst>
              <a:ext uri="{FF2B5EF4-FFF2-40B4-BE49-F238E27FC236}">
                <a16:creationId xmlns:a16="http://schemas.microsoft.com/office/drawing/2014/main" id="{D858E454-AA61-10EE-EC46-AFEEF6277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450" y="1271820"/>
            <a:ext cx="1602082" cy="1580924"/>
          </a:xfrm>
          <a:prstGeom prst="rect">
            <a:avLst/>
          </a:prstGeom>
        </p:spPr>
      </p:pic>
      <p:pic>
        <p:nvPicPr>
          <p:cNvPr id="5" name="Picture 4" descr="Picture of administrators, teacher, parent and student sitting at a table together">
            <a:extLst>
              <a:ext uri="{FF2B5EF4-FFF2-40B4-BE49-F238E27FC236}">
                <a16:creationId xmlns:a16="http://schemas.microsoft.com/office/drawing/2014/main" id="{95EB5D56-23E0-1A73-0FBC-E2B812EB1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643" y="2852744"/>
            <a:ext cx="1567464" cy="901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E4906-4482-A556-F620-4C366CA13114}"/>
              </a:ext>
            </a:extLst>
          </p:cNvPr>
          <p:cNvSpPr txBox="1"/>
          <p:nvPr/>
        </p:nvSpPr>
        <p:spPr>
          <a:xfrm>
            <a:off x="7970457" y="2979052"/>
            <a:ext cx="3999245" cy="377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accent1"/>
                </a:solidFill>
                <a:latin typeface="Aptos" panose="020B0004020202020204" pitchFamily="34" charset="0"/>
              </a:rPr>
              <a:t>PEIMS Reporting of Incident: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accent1"/>
                </a:solidFill>
                <a:latin typeface="Aptos"/>
              </a:rPr>
              <a:t>Behavior 75 </a:t>
            </a:r>
            <a:r>
              <a:rPr lang="en-US" sz="2100" dirty="0">
                <a:latin typeface="Aptos"/>
              </a:rPr>
              <a:t>Harassment Against an Employee or Volunteer of the District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accent1"/>
                </a:solidFill>
                <a:latin typeface="Aptos"/>
              </a:rPr>
              <a:t>Discipline 27 </a:t>
            </a:r>
            <a:r>
              <a:rPr lang="en-US" sz="2100" dirty="0">
                <a:latin typeface="Aptos"/>
              </a:rPr>
              <a:t>Mandatory Disciplinary Action Not Taken By District - ARD committee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accent1"/>
                </a:solidFill>
                <a:latin typeface="Aptos"/>
              </a:rPr>
              <a:t>Discipline 06 </a:t>
            </a:r>
            <a:r>
              <a:rPr lang="en-US" sz="2100" dirty="0">
                <a:latin typeface="Aptos"/>
              </a:rPr>
              <a:t>ISS</a:t>
            </a:r>
            <a:r>
              <a:rPr lang="en-US" sz="2100" b="1" dirty="0">
                <a:solidFill>
                  <a:schemeClr val="accent1"/>
                </a:solidFill>
                <a:latin typeface="Aptos"/>
              </a:rPr>
              <a:t> </a:t>
            </a:r>
            <a:r>
              <a:rPr lang="en-US" sz="2100" b="1" dirty="0">
                <a:latin typeface="Aptos"/>
              </a:rPr>
              <a:t>ONLY </a:t>
            </a:r>
            <a:r>
              <a:rPr lang="en-US" sz="2100" dirty="0">
                <a:latin typeface="Aptos"/>
              </a:rPr>
              <a:t>because the student was temporarily placed in ISS pending the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2188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Office Theme">
  <a:themeElements>
    <a:clrScheme name="TEA Colors - 2021">
      <a:dk1>
        <a:srgbClr val="000000"/>
      </a:dk1>
      <a:lt1>
        <a:srgbClr val="FFFFFF"/>
      </a:lt1>
      <a:dk2>
        <a:srgbClr val="41873F"/>
      </a:dk2>
      <a:lt2>
        <a:srgbClr val="D8D8D8"/>
      </a:lt2>
      <a:accent1>
        <a:srgbClr val="0D6CB9"/>
      </a:accent1>
      <a:accent2>
        <a:srgbClr val="F16038"/>
      </a:accent2>
      <a:accent3>
        <a:srgbClr val="B72418"/>
      </a:accent3>
      <a:accent4>
        <a:srgbClr val="704180"/>
      </a:accent4>
      <a:accent5>
        <a:srgbClr val="596167"/>
      </a:accent5>
      <a:accent6>
        <a:srgbClr val="012069"/>
      </a:accent6>
      <a:hlink>
        <a:srgbClr val="1682C5"/>
      </a:hlink>
      <a:folHlink>
        <a:srgbClr val="F0603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C_12.12.25" id="{E906ECC2-FD96-45A1-AB2F-92BDCB30B6E9}" vid="{23C2FD31-6314-4EBC-980D-B20834155E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308dec-44e9-41ba-9105-c37d42d4d7d5">
      <Terms xmlns="http://schemas.microsoft.com/office/infopath/2007/PartnerControls"/>
    </lcf76f155ced4ddcb4097134ff3c332f>
    <TaxCatchAll xmlns="914cbcb2-5bcb-4425-a58f-6719fa6b7e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26EEED2315448B9566F4A1C3FC651" ma:contentTypeVersion="11" ma:contentTypeDescription="Create a new document." ma:contentTypeScope="" ma:versionID="70b9bf26ce3cad84213350508c610161">
  <xsd:schema xmlns:xsd="http://www.w3.org/2001/XMLSchema" xmlns:xs="http://www.w3.org/2001/XMLSchema" xmlns:p="http://schemas.microsoft.com/office/2006/metadata/properties" xmlns:ns2="8b308dec-44e9-41ba-9105-c37d42d4d7d5" xmlns:ns3="914cbcb2-5bcb-4425-a58f-6719fa6b7e3e" targetNamespace="http://schemas.microsoft.com/office/2006/metadata/properties" ma:root="true" ma:fieldsID="1e9ea6b9deb11e3b262072a4a761e742" ns2:_="" ns3:_="">
    <xsd:import namespace="8b308dec-44e9-41ba-9105-c37d42d4d7d5"/>
    <xsd:import namespace="914cbcb2-5bcb-4425-a58f-6719fa6b7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08dec-44e9-41ba-9105-c37d42d4d7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b7a77b5-e59d-49f3-97a2-3dde868dbe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cbcb2-5bcb-4425-a58f-6719fa6b7e3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fd189b1-0828-497f-9685-6d6f7c49a087}" ma:internalName="TaxCatchAll" ma:showField="CatchAllData" ma:web="914cbcb2-5bcb-4425-a58f-6719fa6b7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1E6AE2-FD78-458E-941A-83AC85AE66BD}">
  <ds:schemaRefs>
    <ds:schemaRef ds:uri="8b308dec-44e9-41ba-9105-c37d42d4d7d5"/>
    <ds:schemaRef ds:uri="914cbcb2-5bcb-4425-a58f-6719fa6b7e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8554AA-C1A4-423D-9B24-F9A6C1F7B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28F789-C664-4B0D-99AE-06D42AED0487}">
  <ds:schemaRefs>
    <ds:schemaRef ds:uri="8b308dec-44e9-41ba-9105-c37d42d4d7d5"/>
    <ds:schemaRef ds:uri="914cbcb2-5bcb-4425-a58f-6719fa6b7e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1394</Words>
  <Application>Microsoft Office PowerPoint</Application>
  <PresentationFormat>Widescreen</PresentationFormat>
  <Paragraphs>127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Wingdings</vt:lpstr>
      <vt:lpstr>4_Office Theme</vt:lpstr>
      <vt:lpstr>think-cell Slide</vt:lpstr>
      <vt:lpstr>2025-2026 Student Discipline Updates 2026 Spring TSDS ESC Training Wednesday, April 1, 2026</vt:lpstr>
      <vt:lpstr>Agenda</vt:lpstr>
      <vt:lpstr>Specific PEIMS Codes and  the Importance of Accuracy</vt:lpstr>
      <vt:lpstr>Specific PEIMS Codes and the Importance of Accuracy</vt:lpstr>
      <vt:lpstr>Specific PEIMS Codes and the Importance of Accuracy</vt:lpstr>
      <vt:lpstr>Specific PEIMS Codes and the Importance of Accuracy</vt:lpstr>
      <vt:lpstr>Mandatory Action Not Taken</vt:lpstr>
      <vt:lpstr>Mandatory Action Not Taken</vt:lpstr>
      <vt:lpstr>Mandatory Action Not Taken</vt:lpstr>
      <vt:lpstr>Mandatory Action Not Taken</vt:lpstr>
      <vt:lpstr>Mandatory Action Not Taken</vt:lpstr>
      <vt:lpstr>Student Discipline Webpage and Resources</vt:lpstr>
      <vt:lpstr>Student Discipline Webpage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Scott, Mary</dc:creator>
  <cp:lastModifiedBy>Smith, Lynne</cp:lastModifiedBy>
  <cp:revision>4</cp:revision>
  <dcterms:created xsi:type="dcterms:W3CDTF">2025-12-02T16:48:56Z</dcterms:created>
  <dcterms:modified xsi:type="dcterms:W3CDTF">2026-03-26T21:21:53Z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0x010100CD726EEED2315448B9566F4A1C3FC651</vt:lpwstr>
  </property>
</Properties>
</file>