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41"/>
  </p:notesMasterIdLst>
  <p:sldIdLst>
    <p:sldId id="2145707032" r:id="rId7"/>
    <p:sldId id="2145707368" r:id="rId8"/>
    <p:sldId id="2145707049" r:id="rId9"/>
    <p:sldId id="2145707347" r:id="rId10"/>
    <p:sldId id="2145707384" r:id="rId11"/>
    <p:sldId id="2145707348" r:id="rId12"/>
    <p:sldId id="2147480947" r:id="rId13"/>
    <p:sldId id="2145707352" r:id="rId14"/>
    <p:sldId id="2145707349" r:id="rId15"/>
    <p:sldId id="2147481884" r:id="rId16"/>
    <p:sldId id="2147481880" r:id="rId17"/>
    <p:sldId id="2147481881" r:id="rId18"/>
    <p:sldId id="2147481885" r:id="rId19"/>
    <p:sldId id="2147481886" r:id="rId20"/>
    <p:sldId id="2145707386" r:id="rId21"/>
    <p:sldId id="2145707375" r:id="rId22"/>
    <p:sldId id="2145707377" r:id="rId23"/>
    <p:sldId id="2145707358" r:id="rId24"/>
    <p:sldId id="2145707366" r:id="rId25"/>
    <p:sldId id="2145707378" r:id="rId26"/>
    <p:sldId id="2145707379" r:id="rId27"/>
    <p:sldId id="2145707381" r:id="rId28"/>
    <p:sldId id="2145707382" r:id="rId29"/>
    <p:sldId id="2145707319" r:id="rId30"/>
    <p:sldId id="2145707383" r:id="rId31"/>
    <p:sldId id="2145707380" r:id="rId32"/>
    <p:sldId id="2145707339" r:id="rId33"/>
    <p:sldId id="2145707363" r:id="rId34"/>
    <p:sldId id="2145707385" r:id="rId35"/>
    <p:sldId id="2145707361" r:id="rId36"/>
    <p:sldId id="2145707357" r:id="rId37"/>
    <p:sldId id="2145707371" r:id="rId38"/>
    <p:sldId id="2145707356" r:id="rId39"/>
    <p:sldId id="2145706967" r:id="rId4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47F42"/>
    <a:srgbClr val="F9A451"/>
    <a:srgbClr val="E89A50"/>
    <a:srgbClr val="7BEA98"/>
    <a:srgbClr val="95FBFF"/>
    <a:srgbClr val="F16038"/>
    <a:srgbClr val="72C6A2"/>
    <a:srgbClr val="00B4C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A9620-6C31-46EF-8F8E-A30415E5BE25}" v="1" dt="2026-03-23T14:07:56.611"/>
    <p1510:client id="{9B45B6E0-F934-431A-AC08-F50A53589870}" v="48" dt="2026-03-23T17:25:49.5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41" autoAdjust="0"/>
  </p:normalViewPr>
  <p:slideViewPr>
    <p:cSldViewPr snapToGrid="0" showGuides="1">
      <p:cViewPr varScale="1">
        <p:scale>
          <a:sx n="69" d="100"/>
          <a:sy n="69" d="100"/>
        </p:scale>
        <p:origin x="90" y="1254"/>
      </p:cViewPr>
      <p:guideLst>
        <p:guide orient="horz" pos="2880"/>
        <p:guide pos="2160"/>
      </p:guideLst>
    </p:cSldViewPr>
  </p:slideViewPr>
  <p:outlineViewPr>
    <p:cViewPr>
      <p:scale>
        <a:sx n="33" d="100"/>
        <a:sy n="33" d="100"/>
      </p:scale>
      <p:origin x="0" y="-47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lnSpc>
              <a:spcPct val="100000"/>
            </a:lnSpc>
          </a:pP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spcAft>
              <a:spcPts val="0"/>
            </a:spcAft>
          </a:pPr>
          <a:r>
            <a:rPr lang="en-US" sz="1400" b="1"/>
            <a:t>Key Dates</a:t>
          </a:r>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a:t>What To Report</a:t>
          </a:r>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A20AAA12-535F-4F75-BDF5-4ECCDC6CA836}">
      <dgm:prSet custT="1"/>
      <dgm:spPr/>
      <dgm:t>
        <a:bodyPr/>
        <a:lstStyle/>
        <a:p>
          <a:pPr algn="l">
            <a:lnSpc>
              <a:spcPct val="100000"/>
            </a:lnSpc>
            <a:spcAft>
              <a:spcPts val="0"/>
            </a:spcAft>
          </a:pPr>
          <a:r>
            <a:rPr lang="en-US" sz="1400" b="0"/>
            <a:t>Assessment results for required literacy/numeracy instruments for BOY, MOY, and EOY.
AssessmentPeriod (BOY, MOY, EOY) and correct ReportAssessmentType
ReasonNotTested when assessment data is missing for any window</a:t>
          </a:r>
          <a:endParaRPr lang="en-US" sz="1400" dirty="0"/>
        </a:p>
      </dgm:t>
    </dgm:pt>
    <dgm:pt modelId="{0E114448-4A07-4F06-9636-69A989C8AAF3}" type="parTrans" cxnId="{7599AE8B-72A7-4FEB-BA04-377132EC5048}">
      <dgm:prSet/>
      <dgm:spPr/>
      <dgm:t>
        <a:bodyPr/>
        <a:lstStyle/>
        <a:p>
          <a:endParaRPr lang="en-US"/>
        </a:p>
      </dgm:t>
    </dgm:pt>
    <dgm:pt modelId="{16B54FAE-DEDD-46DC-92C2-8E319945DC4A}" type="sibTrans" cxnId="{7599AE8B-72A7-4FEB-BA04-377132EC5048}">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9228423B-AA3D-4F8C-A2F2-F82681175BF1}">
      <dgm:prSet custT="1"/>
      <dgm:spPr/>
      <dgm:t>
        <a:bodyPr/>
        <a:lstStyle/>
        <a:p>
          <a:pPr algn="l"/>
          <a:r>
            <a:rPr lang="en-US" sz="1400" b="0"/>
            <a:t>Success depends on using the new data elements, updated descriptors, and meeting TEA deadlines.
Accurate reporting ensures early identification, timely interventions, and statewide consistency.</a:t>
          </a:r>
          <a:endParaRPr lang="en-US" sz="1400" b="1" dirty="0"/>
        </a:p>
      </dgm:t>
    </dgm:pt>
    <dgm:pt modelId="{5E944F40-7CB3-4173-94CC-78241F7EF8B1}" type="parTrans" cxnId="{D0713240-B4F3-4F1A-9B4F-746B0B62DBE3}">
      <dgm:prSet/>
      <dgm:spPr/>
      <dgm:t>
        <a:bodyPr/>
        <a:lstStyle/>
        <a:p>
          <a:endParaRPr lang="en-US"/>
        </a:p>
      </dgm:t>
    </dgm:pt>
    <dgm:pt modelId="{FEE39882-B2C8-4D03-A4EB-B2964D7D297F}" type="sibTrans" cxnId="{D0713240-B4F3-4F1A-9B4F-746B0B62DBE3}">
      <dgm:prSet/>
      <dgm:spPr/>
      <dgm:t>
        <a:bodyPr/>
        <a:lstStyle/>
        <a:p>
          <a:endParaRPr lang="en-US"/>
        </a:p>
      </dgm:t>
    </dgm:pt>
    <dgm:pt modelId="{3C0EC492-0EF5-43BD-B106-B3DEB876F89A}">
      <dgm:prSet custT="1"/>
      <dgm:spPr/>
      <dgm:t>
        <a:bodyPr/>
        <a:lstStyle/>
        <a:p>
          <a:pPr algn="l">
            <a:buSzPts val="1000"/>
            <a:buFont typeface="Symbol" panose="05050102010706020507" pitchFamily="18" charset="2"/>
            <a:buChar char=""/>
          </a:pPr>
          <a:r>
            <a:rPr lang="en-US" sz="1400" b="0"/>
            <a:t>Ensure </a:t>
          </a:r>
          <a:r>
            <a:rPr lang="en-US" sz="1400" b="0" err="1"/>
            <a:t>AssessmentPeriod</a:t>
          </a:r>
          <a:r>
            <a:rPr lang="en-US" sz="1400" b="0"/>
            <a:t> matches the administration window.
Submit </a:t>
          </a:r>
          <a:r>
            <a:rPr lang="en-US" sz="1400" b="0" err="1"/>
            <a:t>ReasonNotTested</a:t>
          </a:r>
          <a:r>
            <a:rPr lang="en-US" sz="1400" b="0"/>
            <a:t> for students without results in that period.
Keep required LEA documentation for ARD and parent opt-out decisions.</a:t>
          </a:r>
          <a:endParaRPr lang="en-US" sz="1400" b="1"/>
        </a:p>
      </dgm:t>
    </dgm:pt>
    <dgm:pt modelId="{E8C8A3FA-25D0-4C82-80C6-DDF996CB6DF0}" type="parTrans" cxnId="{6552AB38-CBC8-4665-B771-B7688EAA48A6}">
      <dgm:prSet/>
      <dgm:spPr/>
      <dgm:t>
        <a:bodyPr/>
        <a:lstStyle/>
        <a:p>
          <a:endParaRPr lang="en-US"/>
        </a:p>
      </dgm:t>
    </dgm:pt>
    <dgm:pt modelId="{C858DC94-823F-4CE3-8931-A0E22759AFBF}" type="sibTrans" cxnId="{6552AB38-CBC8-4665-B771-B7688EAA48A6}">
      <dgm:prSet/>
      <dgm:spPr/>
      <dgm:t>
        <a:bodyPr/>
        <a:lstStyle/>
        <a:p>
          <a:endParaRPr lang="en-US"/>
        </a:p>
      </dgm:t>
    </dgm:pt>
    <dgm:pt modelId="{FDDB7F89-BD62-4028-A72F-315E587BBCC0}">
      <dgm:prSet custT="1"/>
      <dgm:spPr/>
      <dgm:t>
        <a:bodyPr/>
        <a:lstStyle/>
        <a:p>
          <a:pPr algn="l">
            <a:spcAft>
              <a:spcPct val="15000"/>
            </a:spcAft>
          </a:pPr>
          <a:r>
            <a:rPr lang="en-US" sz="1400" b="1"/>
            <a:t>BOY K–3</a:t>
          </a:r>
          <a:endParaRPr lang="en-US" sz="1400" b="0" dirty="0"/>
        </a:p>
      </dgm:t>
    </dgm:pt>
    <dgm:pt modelId="{2C79D89F-BEC9-4B32-BDD0-607E2DD17D0C}" type="parTrans" cxnId="{09B9DADE-8E6F-403D-A974-37D35D7141CE}">
      <dgm:prSet/>
      <dgm:spPr/>
      <dgm:t>
        <a:bodyPr/>
        <a:lstStyle/>
        <a:p>
          <a:endParaRPr lang="en-US"/>
        </a:p>
      </dgm:t>
    </dgm:pt>
    <dgm:pt modelId="{1F0FA113-C8F1-4012-A890-064274AE01AD}" type="sibTrans" cxnId="{09B9DADE-8E6F-403D-A974-37D35D7141CE}">
      <dgm:prSet/>
      <dgm:spPr/>
      <dgm:t>
        <a:bodyPr/>
        <a:lstStyle/>
        <a:p>
          <a:endParaRPr lang="en-US"/>
        </a:p>
      </dgm:t>
    </dgm:pt>
    <dgm:pt modelId="{7F93136F-62DA-40D0-BE93-9E93668E5F44}">
      <dgm:prSet custT="1"/>
      <dgm:spPr/>
      <dgm:t>
        <a:bodyPr/>
        <a:lstStyle/>
        <a:p>
          <a:pPr algn="l">
            <a:lnSpc>
              <a:spcPct val="90000"/>
            </a:lnSpc>
          </a:pPr>
          <a:r>
            <a:rPr lang="en-US" sz="1400"/>
            <a:t>Three statewide submissions: BOY K–3, MOY K–3, EOY K–2 
Only student demographics + assessment data required.</a:t>
          </a:r>
          <a:endParaRPr lang="en-US" sz="1400" b="1"/>
        </a:p>
      </dgm:t>
    </dgm:pt>
    <dgm:pt modelId="{57394A69-BFE9-4921-9527-6BAB37FE4C5A}" type="parTrans" cxnId="{92F6F1E1-0429-4AED-8C4D-585C1CAC4CE8}">
      <dgm:prSet/>
      <dgm:spPr/>
      <dgm:t>
        <a:bodyPr/>
        <a:lstStyle/>
        <a:p>
          <a:endParaRPr lang="en-US"/>
        </a:p>
      </dgm:t>
    </dgm:pt>
    <dgm:pt modelId="{BECFEE17-0E6D-4CB9-BC39-1C5518BF5A84}" type="sibTrans" cxnId="{92F6F1E1-0429-4AED-8C4D-585C1CAC4CE8}">
      <dgm:prSet/>
      <dgm:spPr/>
      <dgm:t>
        <a:bodyPr/>
        <a:lstStyle/>
        <a:p>
          <a:endParaRPr lang="en-US"/>
        </a:p>
      </dgm:t>
    </dgm:pt>
    <dgm:pt modelId="{97CD885B-3447-4FB5-86E1-31D25A68A30A}">
      <dgm:prSet custT="1"/>
      <dgm:spPr/>
      <dgm:t>
        <a:bodyPr/>
        <a:lstStyle/>
        <a:p>
          <a:r>
            <a:rPr lang="en-US" sz="1400"/>
            <a:t>Ensures compliance with HB 2 early literacy/numeracy requirements for K–3.
Provides accurate progress‑monitoring to support early interventions and tutoring eligibility.
New submission reporting</a:t>
          </a:r>
        </a:p>
      </dgm:t>
    </dgm:pt>
    <dgm:pt modelId="{7FAB6300-2867-4341-B6C9-8F8C24B7BAD6}" type="parTrans" cxnId="{9B67A68C-F279-450D-B6FE-BBB74059D64B}">
      <dgm:prSet/>
      <dgm:spPr/>
      <dgm:t>
        <a:bodyPr/>
        <a:lstStyle/>
        <a:p>
          <a:endParaRPr lang="en-US"/>
        </a:p>
      </dgm:t>
    </dgm:pt>
    <dgm:pt modelId="{E6D03FDB-6CA8-49EF-A301-73E44C6B59C0}" type="sibTrans" cxnId="{9B67A68C-F279-450D-B6FE-BBB74059D64B}">
      <dgm:prSet/>
      <dgm:spPr/>
      <dgm:t>
        <a:bodyPr/>
        <a:lstStyle/>
        <a:p>
          <a:endParaRPr lang="en-US"/>
        </a:p>
      </dgm:t>
    </dgm:pt>
    <dgm:pt modelId="{88E724EB-BAC7-4020-975F-C966251B11BF}">
      <dgm:prSet custT="1"/>
      <dgm:spPr/>
      <dgm:t>
        <a:bodyPr/>
        <a:lstStyle/>
        <a:p>
          <a:pPr algn="l">
            <a:spcAft>
              <a:spcPct val="15000"/>
            </a:spcAft>
          </a:pPr>
          <a:r>
            <a:rPr lang="en-US" sz="1400" b="0" dirty="0"/>
            <a:t>Due: Second Thursday in November</a:t>
          </a:r>
        </a:p>
      </dgm:t>
    </dgm:pt>
    <dgm:pt modelId="{2D1164E2-A9FE-4AAD-BAB2-53329B65F715}" type="parTrans" cxnId="{A5546E3C-CB99-46A7-88CD-1F9C53114277}">
      <dgm:prSet/>
      <dgm:spPr/>
      <dgm:t>
        <a:bodyPr/>
        <a:lstStyle/>
        <a:p>
          <a:endParaRPr lang="en-US"/>
        </a:p>
      </dgm:t>
    </dgm:pt>
    <dgm:pt modelId="{FAE5542D-1AF9-4682-872D-E93D1E32094E}" type="sibTrans" cxnId="{A5546E3C-CB99-46A7-88CD-1F9C53114277}">
      <dgm:prSet/>
      <dgm:spPr/>
      <dgm:t>
        <a:bodyPr/>
        <a:lstStyle/>
        <a:p>
          <a:endParaRPr lang="en-US"/>
        </a:p>
      </dgm:t>
    </dgm:pt>
    <dgm:pt modelId="{0F069A96-9DEA-48B7-BD60-28EF0EAB8F88}">
      <dgm:prSet custT="1"/>
      <dgm:spPr/>
      <dgm:t>
        <a:bodyPr/>
        <a:lstStyle/>
        <a:p>
          <a:pPr algn="l">
            <a:spcAft>
              <a:spcPct val="15000"/>
            </a:spcAft>
          </a:pPr>
          <a:r>
            <a:rPr lang="en-US" sz="1400" b="1" dirty="0"/>
            <a:t>MOY K–3</a:t>
          </a:r>
          <a:endParaRPr lang="en-US" sz="1400" b="0" dirty="0"/>
        </a:p>
      </dgm:t>
    </dgm:pt>
    <dgm:pt modelId="{B73F0D31-D79C-4E2C-BF73-C2A7F9012DFA}" type="parTrans" cxnId="{7F00CFA6-8C16-4480-A853-85F274396559}">
      <dgm:prSet/>
      <dgm:spPr/>
      <dgm:t>
        <a:bodyPr/>
        <a:lstStyle/>
        <a:p>
          <a:endParaRPr lang="en-US"/>
        </a:p>
      </dgm:t>
    </dgm:pt>
    <dgm:pt modelId="{507051DF-013A-4791-93A2-974F83098542}" type="sibTrans" cxnId="{7F00CFA6-8C16-4480-A853-85F274396559}">
      <dgm:prSet/>
      <dgm:spPr/>
      <dgm:t>
        <a:bodyPr/>
        <a:lstStyle/>
        <a:p>
          <a:endParaRPr lang="en-US"/>
        </a:p>
      </dgm:t>
    </dgm:pt>
    <dgm:pt modelId="{D8A09F4A-FB7E-43EF-8B3E-761255593EFB}">
      <dgm:prSet custT="1"/>
      <dgm:spPr/>
      <dgm:t>
        <a:bodyPr/>
        <a:lstStyle/>
        <a:p>
          <a:pPr algn="l">
            <a:spcAft>
              <a:spcPct val="15000"/>
            </a:spcAft>
          </a:pPr>
          <a:r>
            <a:rPr lang="en-US" sz="1400" b="0" dirty="0"/>
            <a:t>Due: Second Thursday in February</a:t>
          </a:r>
        </a:p>
      </dgm:t>
    </dgm:pt>
    <dgm:pt modelId="{AF4F1988-384B-4C4F-AB38-4556E4F401F9}" type="parTrans" cxnId="{65E78352-9D6E-46BC-81D3-4F6BD928F459}">
      <dgm:prSet/>
      <dgm:spPr/>
      <dgm:t>
        <a:bodyPr/>
        <a:lstStyle/>
        <a:p>
          <a:endParaRPr lang="en-US"/>
        </a:p>
      </dgm:t>
    </dgm:pt>
    <dgm:pt modelId="{7D49023E-7922-4547-8272-940280E8FF3C}" type="sibTrans" cxnId="{65E78352-9D6E-46BC-81D3-4F6BD928F459}">
      <dgm:prSet/>
      <dgm:spPr/>
      <dgm:t>
        <a:bodyPr/>
        <a:lstStyle/>
        <a:p>
          <a:endParaRPr lang="en-US"/>
        </a:p>
      </dgm:t>
    </dgm:pt>
    <dgm:pt modelId="{2D99956A-58BA-47AA-BB8D-8AE08ECAEDD0}">
      <dgm:prSet custT="1"/>
      <dgm:spPr/>
      <dgm:t>
        <a:bodyPr/>
        <a:lstStyle/>
        <a:p>
          <a:pPr algn="l">
            <a:spcAft>
              <a:spcPct val="15000"/>
            </a:spcAft>
          </a:pPr>
          <a:r>
            <a:rPr lang="en-US" sz="1400" b="1" dirty="0"/>
            <a:t>EOY K–2</a:t>
          </a:r>
          <a:endParaRPr lang="en-US" sz="1400" b="0" dirty="0"/>
        </a:p>
      </dgm:t>
    </dgm:pt>
    <dgm:pt modelId="{1A1B9413-5B80-48D7-B583-2745BFB45048}" type="parTrans" cxnId="{BBB6DBA1-78E6-49F5-9E2C-39BA3A5EDAD7}">
      <dgm:prSet/>
      <dgm:spPr/>
      <dgm:t>
        <a:bodyPr/>
        <a:lstStyle/>
        <a:p>
          <a:endParaRPr lang="en-US"/>
        </a:p>
      </dgm:t>
    </dgm:pt>
    <dgm:pt modelId="{4E844C61-D1CC-4448-BBC3-EFB4D10DB865}" type="sibTrans" cxnId="{BBB6DBA1-78E6-49F5-9E2C-39BA3A5EDAD7}">
      <dgm:prSet/>
      <dgm:spPr/>
      <dgm:t>
        <a:bodyPr/>
        <a:lstStyle/>
        <a:p>
          <a:endParaRPr lang="en-US"/>
        </a:p>
      </dgm:t>
    </dgm:pt>
    <dgm:pt modelId="{AEC2CFAE-B516-4847-AD81-8C884D6B47FD}">
      <dgm:prSet custT="1"/>
      <dgm:spPr/>
      <dgm:t>
        <a:bodyPr/>
        <a:lstStyle/>
        <a:p>
          <a:pPr algn="l">
            <a:spcAft>
              <a:spcPct val="15000"/>
            </a:spcAft>
          </a:pPr>
          <a:r>
            <a:rPr lang="en-US" sz="1400" b="0" dirty="0"/>
            <a:t>Due: First Thursday in June</a:t>
          </a:r>
        </a:p>
      </dgm:t>
    </dgm:pt>
    <dgm:pt modelId="{91F0AB6E-2F79-4072-B800-71AA91C31F5A}" type="parTrans" cxnId="{64C48A72-FA85-4E04-ABD3-5A8B78031C25}">
      <dgm:prSet/>
      <dgm:spPr/>
      <dgm:t>
        <a:bodyPr/>
        <a:lstStyle/>
        <a:p>
          <a:endParaRPr lang="en-US"/>
        </a:p>
      </dgm:t>
    </dgm:pt>
    <dgm:pt modelId="{A2DD13E6-0699-4B27-88F8-A9745CCB35B0}" type="sibTrans" cxnId="{64C48A72-FA85-4E04-ABD3-5A8B78031C25}">
      <dgm:prSet/>
      <dgm:spPr/>
      <dgm:t>
        <a:bodyPr/>
        <a:lstStyle/>
        <a:p>
          <a:endParaRPr lang="en-US"/>
        </a:p>
      </dgm:t>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custScaleY="106670">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custScaleY="106670">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custScaleY="106670">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custScaleY="106670">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custScaleY="106670">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custScaleY="106670">
        <dgm:presLayoutVars>
          <dgm:bulletEnabled val="1"/>
        </dgm:presLayoutVars>
      </dgm:prSet>
      <dgm:spPr/>
    </dgm:pt>
  </dgm:ptLst>
  <dgm:cxnLst>
    <dgm:cxn modelId="{36E74F11-1857-4357-9385-50183B38CF35}" type="presOf" srcId="{88E724EB-BAC7-4020-975F-C966251B11BF}" destId="{0E937866-62BD-4B7E-AA52-E714AB3C43B3}" srcOrd="0" destOrd="2" presId="urn:microsoft.com/office/officeart/2005/8/layout/default"/>
    <dgm:cxn modelId="{61EFA515-D57B-47E3-A369-AE58A6525B55}" type="presOf" srcId="{3C0EC492-0EF5-43BD-B106-B3DEB876F89A}" destId="{3B317E96-DBF2-4CD8-A95C-3F1B68F759F9}" srcOrd="0" destOrd="1" presId="urn:microsoft.com/office/officeart/2005/8/layout/default"/>
    <dgm:cxn modelId="{2D447419-BD7B-4251-B88A-537642FB07E8}" type="presOf" srcId="{7F93136F-62DA-40D0-BE93-9E93668E5F44}" destId="{C8DDA352-047A-47E9-9169-21BD32EA43C3}"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802F4526-26AE-4DE1-82BF-9A30B458C4A3}" type="presOf" srcId="{AEC2CFAE-B516-4847-AD81-8C884D6B47FD}" destId="{0E937866-62BD-4B7E-AA52-E714AB3C43B3}" srcOrd="0" destOrd="6" presId="urn:microsoft.com/office/officeart/2005/8/layout/default"/>
    <dgm:cxn modelId="{8E99522B-FA1B-47F2-96C2-2FBE0EC1A0A0}" type="presOf" srcId="{2D99956A-58BA-47AA-BB8D-8AE08ECAEDD0}" destId="{0E937866-62BD-4B7E-AA52-E714AB3C43B3}" srcOrd="0" destOrd="5" presId="urn:microsoft.com/office/officeart/2005/8/layout/default"/>
    <dgm:cxn modelId="{73B02635-6CA9-445C-A399-90D61BABBDEE}" type="presOf" srcId="{97CD885B-3447-4FB5-86E1-31D25A68A30A}" destId="{97B1A325-4129-48A2-82E6-9B58E0EA27D8}" srcOrd="0" destOrd="1" presId="urn:microsoft.com/office/officeart/2005/8/layout/default"/>
    <dgm:cxn modelId="{121D7F38-85FB-4AA2-8E44-FD966CE7F0E2}" type="presOf" srcId="{FDDB7F89-BD62-4028-A72F-315E587BBCC0}" destId="{0E937866-62BD-4B7E-AA52-E714AB3C43B3}" srcOrd="0" destOrd="1" presId="urn:microsoft.com/office/officeart/2005/8/layout/default"/>
    <dgm:cxn modelId="{6552AB38-CBC8-4665-B771-B7688EAA48A6}" srcId="{630BA70A-7177-4F34-BB34-3CE826E35146}" destId="{3C0EC492-0EF5-43BD-B106-B3DEB876F89A}" srcOrd="0" destOrd="0" parTransId="{E8C8A3FA-25D0-4C82-80C6-DDF996CB6DF0}" sibTransId="{C858DC94-823F-4CE3-8931-A0E22759AFBF}"/>
    <dgm:cxn modelId="{A5546E3C-CB99-46A7-88CD-1F9C53114277}" srcId="{FDDB7F89-BD62-4028-A72F-315E587BBCC0}" destId="{88E724EB-BAC7-4020-975F-C966251B11BF}" srcOrd="0" destOrd="0" parTransId="{2D1164E2-A9FE-4AAD-BAB2-53329B65F715}" sibTransId="{FAE5542D-1AF9-4682-872D-E93D1E32094E}"/>
    <dgm:cxn modelId="{D0713240-B4F3-4F1A-9B4F-746B0B62DBE3}" srcId="{A611D5E3-25B4-4206-B55E-3B26599A0471}" destId="{9228423B-AA3D-4F8C-A2F2-F82681175BF1}" srcOrd="0" destOrd="0" parTransId="{5E944F40-7CB3-4173-94CC-78241F7EF8B1}" sibTransId="{FEE39882-B2C8-4D03-A4EB-B2964D7D297F}"/>
    <dgm:cxn modelId="{8C723A48-4F7F-47FA-9FA9-DE590CEE076A}" type="presOf" srcId="{3E0C157C-C5A8-4B95-A8FB-845AF06BB9CE}" destId="{6FAAD05B-9AB3-45EE-BFB8-FA9F5C64D598}" srcOrd="0" destOrd="0" presId="urn:microsoft.com/office/officeart/2005/8/layout/default"/>
    <dgm:cxn modelId="{65E78352-9D6E-46BC-81D3-4F6BD928F459}" srcId="{0F069A96-9DEA-48B7-BD60-28EF0EAB8F88}" destId="{D8A09F4A-FB7E-43EF-8B3E-761255593EFB}" srcOrd="0" destOrd="0" parTransId="{AF4F1988-384B-4C4F-AB38-4556E4F401F9}" sibTransId="{7D49023E-7922-4547-8272-940280E8FF3C}"/>
    <dgm:cxn modelId="{64C48A72-FA85-4E04-ABD3-5A8B78031C25}" srcId="{2D99956A-58BA-47AA-BB8D-8AE08ECAEDD0}" destId="{AEC2CFAE-B516-4847-AD81-8C884D6B47FD}" srcOrd="0" destOrd="0" parTransId="{91F0AB6E-2F79-4072-B800-71AA91C31F5A}" sibTransId="{A2DD13E6-0699-4B27-88F8-A9745CCB35B0}"/>
    <dgm:cxn modelId="{261BA472-A29D-402C-BC2C-A3721C9566EF}" srcId="{4C49B5A7-5474-40EC-9F2D-64F7EC9C067B}" destId="{C73F94DF-9F1D-4314-AD1A-7CDF9B2BB3EB}" srcOrd="0" destOrd="0" parTransId="{731B3C7E-BB97-49BB-83ED-AE3B1BFCE3AD}" sibTransId="{0D325F5A-9F80-4D34-88BD-BFBA9B3BEC92}"/>
    <dgm:cxn modelId="{F2DC8C7F-2F03-42D3-ABD3-BA6EDFB5D4FE}" type="presOf" srcId="{0F069A96-9DEA-48B7-BD60-28EF0EAB8F88}" destId="{0E937866-62BD-4B7E-AA52-E714AB3C43B3}" srcOrd="0" destOrd="3"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81100288-71B9-4B80-AA34-1184B2D87EE3}" srcId="{4C49B5A7-5474-40EC-9F2D-64F7EC9C067B}" destId="{3E0C157C-C5A8-4B95-A8FB-845AF06BB9CE}" srcOrd="3" destOrd="0" parTransId="{5ABA0335-CFB0-4182-A6AC-2E0C51ABA956}" sibTransId="{E29CE0DE-9EE3-4EC6-98EC-D9DE1FCFBBCD}"/>
    <dgm:cxn modelId="{7FD8D48A-2745-4F1B-B80B-0A75FF70DF1D}" type="presOf" srcId="{630BA70A-7177-4F34-BB34-3CE826E35146}" destId="{3B317E96-DBF2-4CD8-A95C-3F1B68F759F9}" srcOrd="0" destOrd="0" presId="urn:microsoft.com/office/officeart/2005/8/layout/default"/>
    <dgm:cxn modelId="{7599AE8B-72A7-4FEB-BA04-377132EC5048}" srcId="{3E0C157C-C5A8-4B95-A8FB-845AF06BB9CE}" destId="{A20AAA12-535F-4F75-BDF5-4ECCDC6CA836}" srcOrd="0" destOrd="0" parTransId="{0E114448-4A07-4F06-9636-69A989C8AAF3}" sibTransId="{16B54FAE-DEDD-46DC-92C2-8E319945DC4A}"/>
    <dgm:cxn modelId="{9B67A68C-F279-450D-B6FE-BBB74059D64B}" srcId="{C73F94DF-9F1D-4314-AD1A-7CDF9B2BB3EB}" destId="{97CD885B-3447-4FB5-86E1-31D25A68A30A}" srcOrd="0" destOrd="0" parTransId="{7FAB6300-2867-4341-B6C9-8F8C24B7BAD6}" sibTransId="{E6D03FDB-6CA8-49EF-A301-73E44C6B59C0}"/>
    <dgm:cxn modelId="{498D4998-20F8-40E4-BABF-DF455A25B045}" type="presOf" srcId="{D8A09F4A-FB7E-43EF-8B3E-761255593EFB}" destId="{0E937866-62BD-4B7E-AA52-E714AB3C43B3}" srcOrd="0" destOrd="4" presId="urn:microsoft.com/office/officeart/2005/8/layout/default"/>
    <dgm:cxn modelId="{C64DBE9D-691F-4A0E-8FE8-AC5FBCC6306F}" type="presOf" srcId="{9228423B-AA3D-4F8C-A2F2-F82681175BF1}" destId="{41A8765B-138D-4A5A-A0B1-47A1843A3A50}" srcOrd="0" destOrd="1" presId="urn:microsoft.com/office/officeart/2005/8/layout/default"/>
    <dgm:cxn modelId="{BBB6DBA1-78E6-49F5-9E2C-39BA3A5EDAD7}" srcId="{5CF094AE-2629-42DC-BCB3-04043E6639B1}" destId="{2D99956A-58BA-47AA-BB8D-8AE08ECAEDD0}" srcOrd="2" destOrd="0" parTransId="{1A1B9413-5B80-48D7-B583-2745BFB45048}" sibTransId="{4E844C61-D1CC-4448-BBC3-EFB4D10DB865}"/>
    <dgm:cxn modelId="{7F00CFA6-8C16-4480-A853-85F274396559}" srcId="{5CF094AE-2629-42DC-BCB3-04043E6639B1}" destId="{0F069A96-9DEA-48B7-BD60-28EF0EAB8F88}" srcOrd="1" destOrd="0" parTransId="{B73F0D31-D79C-4E2C-BF73-C2A7F9012DFA}" sibTransId="{507051DF-013A-4791-93A2-974F83098542}"/>
    <dgm:cxn modelId="{BE6E7AB5-4777-40A5-A5EA-53B483FA2205}" type="presOf" srcId="{A611D5E3-25B4-4206-B55E-3B26599A0471}" destId="{41A8765B-138D-4A5A-A0B1-47A1843A3A50}" srcOrd="0" destOrd="0" presId="urn:microsoft.com/office/officeart/2005/8/layout/default"/>
    <dgm:cxn modelId="{8DF5BCB7-DF90-4F26-B35E-BFFAF573D761}" type="presOf" srcId="{A20AAA12-535F-4F75-BDF5-4ECCDC6CA836}" destId="{6FAAD05B-9AB3-45EE-BFB8-FA9F5C64D598}" srcOrd="0" destOrd="1" presId="urn:microsoft.com/office/officeart/2005/8/layout/default"/>
    <dgm:cxn modelId="{CE17BABD-05F7-45F0-B25F-AC655A5104AC}" srcId="{4C49B5A7-5474-40EC-9F2D-64F7EC9C067B}" destId="{630BA70A-7177-4F34-BB34-3CE826E35146}" srcOrd="4" destOrd="0" parTransId="{ED8CDE1F-C921-4286-8271-345FCA22D499}" sibTransId="{7C8106FB-C6A5-45B6-9C0C-1027D05A7988}"/>
    <dgm:cxn modelId="{17B067C9-7712-4E4B-A001-E929405FFC2E}" type="presOf" srcId="{096653F7-D69C-48CC-9FB5-A65A75A3DACA}" destId="{C8DDA352-047A-47E9-9169-21BD32EA43C3}" srcOrd="0" destOrd="0" presId="urn:microsoft.com/office/officeart/2005/8/layout/default"/>
    <dgm:cxn modelId="{09D78CDD-03CF-4AC2-8F46-31A71049CBEC}" type="presOf" srcId="{C73F94DF-9F1D-4314-AD1A-7CDF9B2BB3EB}" destId="{97B1A325-4129-48A2-82E6-9B58E0EA27D8}" srcOrd="0" destOrd="0" presId="urn:microsoft.com/office/officeart/2005/8/layout/default"/>
    <dgm:cxn modelId="{09B9DADE-8E6F-403D-A974-37D35D7141CE}" srcId="{5CF094AE-2629-42DC-BCB3-04043E6639B1}" destId="{FDDB7F89-BD62-4028-A72F-315E587BBCC0}" srcOrd="0" destOrd="0" parTransId="{2C79D89F-BEC9-4B32-BDD0-607E2DD17D0C}" sibTransId="{1F0FA113-C8F1-4012-A890-064274AE01AD}"/>
    <dgm:cxn modelId="{92F6F1E1-0429-4AED-8C4D-585C1CAC4CE8}" srcId="{096653F7-D69C-48CC-9FB5-A65A75A3DACA}" destId="{7F93136F-62DA-40D0-BE93-9E93668E5F44}" srcOrd="0" destOrd="0" parTransId="{57394A69-BFE9-4921-9527-6BAB37FE4C5A}" sibTransId="{BECFEE17-0E6D-4CB9-BC39-1C5518BF5A84}"/>
    <dgm:cxn modelId="{33AEA0EA-2E2B-47D8-B8A7-7A25743B38A3}" type="presOf" srcId="{5CF094AE-2629-42DC-BCB3-04043E6639B1}" destId="{0E937866-62BD-4B7E-AA52-E714AB3C43B3}" srcOrd="0" destOrd="0" presId="urn:microsoft.com/office/officeart/2005/8/layout/default"/>
    <dgm:cxn modelId="{0BA4F0FE-C38C-4916-999D-927575546182}" srcId="{4C49B5A7-5474-40EC-9F2D-64F7EC9C067B}" destId="{5CF094AE-2629-42DC-BCB3-04043E6639B1}" srcOrd="2" destOrd="0" parTransId="{507B4D5D-6E76-42CD-9B2A-B8EA2DF8F9B2}" sibTransId="{D04DD4A7-404C-438A-96A3-40D65A1AE3EB}"/>
    <dgm:cxn modelId="{04802C11-8EAD-4722-8C97-5C3381DC1699}" type="presParOf" srcId="{6531C110-3BA3-43F8-94A1-72673333B23D}" destId="{97B1A325-4129-48A2-82E6-9B58E0EA27D8}" srcOrd="0" destOrd="0" presId="urn:microsoft.com/office/officeart/2005/8/layout/default"/>
    <dgm:cxn modelId="{65BFED1F-3D43-4606-A8AA-1E3E31F89F23}" type="presParOf" srcId="{6531C110-3BA3-43F8-94A1-72673333B23D}" destId="{10E12FF9-7EC2-4ADE-8484-20F30E0C4035}" srcOrd="1" destOrd="0" presId="urn:microsoft.com/office/officeart/2005/8/layout/default"/>
    <dgm:cxn modelId="{9DC30FE3-3D86-4C89-997B-C6D501FCCACA}" type="presParOf" srcId="{6531C110-3BA3-43F8-94A1-72673333B23D}" destId="{C8DDA352-047A-47E9-9169-21BD32EA43C3}" srcOrd="2" destOrd="0" presId="urn:microsoft.com/office/officeart/2005/8/layout/default"/>
    <dgm:cxn modelId="{D362A521-FD83-4904-B477-23FF164AD76A}" type="presParOf" srcId="{6531C110-3BA3-43F8-94A1-72673333B23D}" destId="{5034F1AE-0129-46C4-909D-9E8238940F61}" srcOrd="3" destOrd="0" presId="urn:microsoft.com/office/officeart/2005/8/layout/default"/>
    <dgm:cxn modelId="{4B67F6B5-DE6A-4D80-A6B0-C7AB2CB38895}" type="presParOf" srcId="{6531C110-3BA3-43F8-94A1-72673333B23D}" destId="{0E937866-62BD-4B7E-AA52-E714AB3C43B3}" srcOrd="4" destOrd="0" presId="urn:microsoft.com/office/officeart/2005/8/layout/default"/>
    <dgm:cxn modelId="{23E9F987-026B-4A67-8FA6-D9C08C5D60C6}" type="presParOf" srcId="{6531C110-3BA3-43F8-94A1-72673333B23D}" destId="{3601F13B-37C9-4603-AEE6-50607B4E033D}" srcOrd="5" destOrd="0" presId="urn:microsoft.com/office/officeart/2005/8/layout/default"/>
    <dgm:cxn modelId="{42AEA241-2B83-4180-9E7F-C830EB6235D5}" type="presParOf" srcId="{6531C110-3BA3-43F8-94A1-72673333B23D}" destId="{6FAAD05B-9AB3-45EE-BFB8-FA9F5C64D598}" srcOrd="6" destOrd="0" presId="urn:microsoft.com/office/officeart/2005/8/layout/default"/>
    <dgm:cxn modelId="{C34C0028-8FED-4CF6-A563-489DD421AD33}" type="presParOf" srcId="{6531C110-3BA3-43F8-94A1-72673333B23D}" destId="{94CA8815-EE94-42BF-83B7-6D43ADEBDAEA}" srcOrd="7" destOrd="0" presId="urn:microsoft.com/office/officeart/2005/8/layout/default"/>
    <dgm:cxn modelId="{0841E23A-A9DC-44F7-B0CC-A95B682562FE}" type="presParOf" srcId="{6531C110-3BA3-43F8-94A1-72673333B23D}" destId="{3B317E96-DBF2-4CD8-A95C-3F1B68F759F9}" srcOrd="8" destOrd="0" presId="urn:microsoft.com/office/officeart/2005/8/layout/default"/>
    <dgm:cxn modelId="{FD27A386-5269-426D-88E6-A477B758817A}" type="presParOf" srcId="{6531C110-3BA3-43F8-94A1-72673333B23D}" destId="{F844D0A6-B126-4D5F-92D4-808C58E6B6CA}" srcOrd="9" destOrd="0" presId="urn:microsoft.com/office/officeart/2005/8/layout/default"/>
    <dgm:cxn modelId="{A54D7F85-4DA1-48E4-897A-80EEE87F62BC}"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114300" lvl="1" indent="-114300" algn="l" defTabSz="622300">
            <a:lnSpc>
              <a:spcPct val="90000"/>
            </a:lnSpc>
            <a:spcBef>
              <a:spcPct val="0"/>
            </a:spcBef>
            <a:spcAft>
              <a:spcPct val="15000"/>
            </a:spcAft>
            <a:buChar char="•"/>
          </a:pPr>
          <a:r>
            <a:rPr lang="en-US" sz="1400" kern="1200"/>
            <a:t>Ensures compliance with HB 2 early literacy/numeracy requirements for K–3.
Provides accurate progress‑monitoring to support early interventions and tutoring eligibility.
New submission reporting</a:t>
          </a:r>
        </a:p>
      </dsp:txBody>
      <dsp:txXfrm>
        <a:off x="0" y="27333"/>
        <a:ext cx="3428891" cy="2194558"/>
      </dsp:txXfrm>
    </dsp:sp>
    <dsp:sp modelId="{C8DDA352-047A-47E9-9169-21BD32EA43C3}">
      <dsp:nvSpPr>
        <dsp:cNvPr id="0" name=""/>
        <dsp:cNvSpPr/>
      </dsp:nvSpPr>
      <dsp:spPr>
        <a:xfrm>
          <a:off x="377178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t>Three statewide submissions: BOY K–3, MOY K–3, EOY K–2 
Only student demographics + assessment data required.</a:t>
          </a:r>
          <a:endParaRPr lang="en-US" sz="1400" b="1" kern="1200"/>
        </a:p>
      </dsp:txBody>
      <dsp:txXfrm>
        <a:off x="3771780" y="27333"/>
        <a:ext cx="3428891" cy="2194558"/>
      </dsp:txXfrm>
    </dsp:sp>
    <dsp:sp modelId="{0E937866-62BD-4B7E-AA52-E714AB3C43B3}">
      <dsp:nvSpPr>
        <dsp:cNvPr id="0" name=""/>
        <dsp:cNvSpPr/>
      </dsp:nvSpPr>
      <dsp:spPr>
        <a:xfrm>
          <a:off x="7543560" y="27333"/>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Key Dates</a:t>
          </a:r>
        </a:p>
        <a:p>
          <a:pPr marL="114300" lvl="1" indent="-114300" algn="l" defTabSz="622300">
            <a:lnSpc>
              <a:spcPct val="90000"/>
            </a:lnSpc>
            <a:spcBef>
              <a:spcPct val="0"/>
            </a:spcBef>
            <a:spcAft>
              <a:spcPct val="15000"/>
            </a:spcAft>
            <a:buChar char="•"/>
          </a:pPr>
          <a:r>
            <a:rPr lang="en-US" sz="1400" b="1" kern="1200"/>
            <a:t>BOY K–3</a:t>
          </a:r>
          <a:endParaRPr lang="en-US" sz="1400" b="0" kern="1200" dirty="0"/>
        </a:p>
        <a:p>
          <a:pPr marL="228600" lvl="2" indent="-114300" algn="l" defTabSz="622300">
            <a:lnSpc>
              <a:spcPct val="90000"/>
            </a:lnSpc>
            <a:spcBef>
              <a:spcPct val="0"/>
            </a:spcBef>
            <a:spcAft>
              <a:spcPct val="15000"/>
            </a:spcAft>
            <a:buChar char="•"/>
          </a:pPr>
          <a:r>
            <a:rPr lang="en-US" sz="1400" b="0" kern="1200" dirty="0"/>
            <a:t>Due: Second Thursday in November</a:t>
          </a:r>
        </a:p>
        <a:p>
          <a:pPr marL="114300" lvl="1" indent="-114300" algn="l" defTabSz="622300">
            <a:lnSpc>
              <a:spcPct val="90000"/>
            </a:lnSpc>
            <a:spcBef>
              <a:spcPct val="0"/>
            </a:spcBef>
            <a:spcAft>
              <a:spcPct val="15000"/>
            </a:spcAft>
            <a:buChar char="•"/>
          </a:pPr>
          <a:r>
            <a:rPr lang="en-US" sz="1400" b="1" kern="1200" dirty="0"/>
            <a:t>MOY K–3</a:t>
          </a:r>
          <a:endParaRPr lang="en-US" sz="1400" b="0" kern="1200" dirty="0"/>
        </a:p>
        <a:p>
          <a:pPr marL="228600" lvl="2" indent="-114300" algn="l" defTabSz="622300">
            <a:lnSpc>
              <a:spcPct val="90000"/>
            </a:lnSpc>
            <a:spcBef>
              <a:spcPct val="0"/>
            </a:spcBef>
            <a:spcAft>
              <a:spcPct val="15000"/>
            </a:spcAft>
            <a:buChar char="•"/>
          </a:pPr>
          <a:r>
            <a:rPr lang="en-US" sz="1400" b="0" kern="1200" dirty="0"/>
            <a:t>Due: Second Thursday in February</a:t>
          </a:r>
        </a:p>
        <a:p>
          <a:pPr marL="114300" lvl="1" indent="-114300" algn="l" defTabSz="622300">
            <a:lnSpc>
              <a:spcPct val="90000"/>
            </a:lnSpc>
            <a:spcBef>
              <a:spcPct val="0"/>
            </a:spcBef>
            <a:spcAft>
              <a:spcPct val="15000"/>
            </a:spcAft>
            <a:buChar char="•"/>
          </a:pPr>
          <a:r>
            <a:rPr lang="en-US" sz="1400" b="1" kern="1200" dirty="0"/>
            <a:t>EOY K–2</a:t>
          </a:r>
          <a:endParaRPr lang="en-US" sz="1400" b="0" kern="1200" dirty="0"/>
        </a:p>
        <a:p>
          <a:pPr marL="228600" lvl="2" indent="-114300" algn="l" defTabSz="622300">
            <a:lnSpc>
              <a:spcPct val="90000"/>
            </a:lnSpc>
            <a:spcBef>
              <a:spcPct val="0"/>
            </a:spcBef>
            <a:spcAft>
              <a:spcPct val="15000"/>
            </a:spcAft>
            <a:buChar char="•"/>
          </a:pPr>
          <a:r>
            <a:rPr lang="en-US" sz="1400" b="0" kern="1200" dirty="0"/>
            <a:t>Due: First Thursday in June</a:t>
          </a:r>
        </a:p>
      </dsp:txBody>
      <dsp:txXfrm>
        <a:off x="7543560" y="27333"/>
        <a:ext cx="3428891" cy="2194558"/>
      </dsp:txXfrm>
    </dsp:sp>
    <dsp:sp modelId="{6FAAD05B-9AB3-45EE-BFB8-FA9F5C64D598}">
      <dsp:nvSpPr>
        <dsp:cNvPr id="0" name=""/>
        <dsp:cNvSpPr/>
      </dsp:nvSpPr>
      <dsp:spPr>
        <a:xfrm>
          <a:off x="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What To Report</a:t>
          </a:r>
        </a:p>
        <a:p>
          <a:pPr marL="114300" lvl="1" indent="-114300" algn="l" defTabSz="622300">
            <a:lnSpc>
              <a:spcPct val="100000"/>
            </a:lnSpc>
            <a:spcBef>
              <a:spcPct val="0"/>
            </a:spcBef>
            <a:spcAft>
              <a:spcPts val="0"/>
            </a:spcAft>
            <a:buChar char="•"/>
          </a:pPr>
          <a:r>
            <a:rPr lang="en-US" sz="1400" b="0" kern="1200"/>
            <a:t>Assessment results for required literacy/numeracy instruments for BOY, MOY, and EOY.
AssessmentPeriod (BOY, MOY, EOY) and correct ReportAssessmentType
ReasonNotTested when assessment data is missing for any window</a:t>
          </a:r>
          <a:endParaRPr lang="en-US" sz="1400" kern="1200" dirty="0"/>
        </a:p>
      </dsp:txBody>
      <dsp:txXfrm>
        <a:off x="0" y="2564781"/>
        <a:ext cx="3428891" cy="2194558"/>
      </dsp:txXfrm>
    </dsp:sp>
    <dsp:sp modelId="{3B317E96-DBF2-4CD8-A95C-3F1B68F759F9}">
      <dsp:nvSpPr>
        <dsp:cNvPr id="0" name=""/>
        <dsp:cNvSpPr/>
      </dsp:nvSpPr>
      <dsp:spPr>
        <a:xfrm>
          <a:off x="377178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en-US" sz="1400" b="0" kern="1200"/>
            <a:t>Ensure </a:t>
          </a:r>
          <a:r>
            <a:rPr lang="en-US" sz="1400" b="0" kern="1200" err="1"/>
            <a:t>AssessmentPeriod</a:t>
          </a:r>
          <a:r>
            <a:rPr lang="en-US" sz="1400" b="0" kern="1200"/>
            <a:t> matches the administration window.
Submit </a:t>
          </a:r>
          <a:r>
            <a:rPr lang="en-US" sz="1400" b="0" kern="1200" err="1"/>
            <a:t>ReasonNotTested</a:t>
          </a:r>
          <a:r>
            <a:rPr lang="en-US" sz="1400" b="0" kern="1200"/>
            <a:t> for students without results in that period.
Keep required LEA documentation for ARD and parent opt-out decisions.</a:t>
          </a:r>
          <a:endParaRPr lang="en-US" sz="1400" b="1" kern="1200"/>
        </a:p>
      </dsp:txBody>
      <dsp:txXfrm>
        <a:off x="3771780" y="2564781"/>
        <a:ext cx="3428891" cy="2194558"/>
      </dsp:txXfrm>
    </dsp:sp>
    <dsp:sp modelId="{41A8765B-138D-4A5A-A0B1-47A1843A3A50}">
      <dsp:nvSpPr>
        <dsp:cNvPr id="0" name=""/>
        <dsp:cNvSpPr/>
      </dsp:nvSpPr>
      <dsp:spPr>
        <a:xfrm>
          <a:off x="7543560" y="2564781"/>
          <a:ext cx="3428891" cy="2194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t>Success depends on using the new data elements, updated descriptors, and meeting TEA deadlines.
Accurate reporting ensures early identification, timely interventions, and statewide consistency.</a:t>
          </a:r>
          <a:endParaRPr lang="en-US" sz="1400" b="1" kern="1200" dirty="0"/>
        </a:p>
      </dsp:txBody>
      <dsp:txXfrm>
        <a:off x="7543560" y="2564781"/>
        <a:ext cx="3428891" cy="21945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3/25/2026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02397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34885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54660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633122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45E3-97F7-66A5-F605-EF0281A68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37D4F-54AE-3069-C61E-D05D775471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9800C5-64A1-E728-5225-6A1A99F656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09C33E-A4B2-956A-7BA5-0E83ABEA3D96}"/>
              </a:ext>
            </a:extLst>
          </p:cNvPr>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83905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BC2BA-7503-B119-3F36-08E6C2183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516DE-7893-9EF2-9FBE-1076091C3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B618F-D26D-ACB5-91A2-7C8F1AF048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D933E4-2EAC-AEA2-BC51-9EE3400621F3}"/>
              </a:ext>
            </a:extLst>
          </p:cNvPr>
          <p:cNvSpPr>
            <a:spLocks noGrp="1"/>
          </p:cNvSpPr>
          <p:nvPr>
            <p:ph type="sldNum" sz="quarter" idx="5"/>
          </p:nvPr>
        </p:nvSpPr>
        <p:spPr/>
        <p:txBody>
          <a:bodyPr/>
          <a:lstStyle/>
          <a:p>
            <a:fld id="{3EA4E3A5-B08E-477F-9194-D718012015F7}" type="slidenum">
              <a:rPr lang="en-US" smtClean="0"/>
              <a:t>17</a:t>
            </a:fld>
            <a:endParaRPr lang="en-US"/>
          </a:p>
        </p:txBody>
      </p:sp>
    </p:spTree>
    <p:extLst>
      <p:ext uri="{BB962C8B-B14F-4D97-AF65-F5344CB8AC3E}">
        <p14:creationId xmlns:p14="http://schemas.microsoft.com/office/powerpoint/2010/main" val="265681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1A3D-561D-2817-DCC2-DD8294997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9957C-FA7B-5024-78DD-AF655AFD4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00BA6-0E3F-9C8B-3C7E-FC512DB384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3B47CE-2AAD-ACB9-3475-6AD638D6A706}"/>
              </a:ext>
            </a:extLst>
          </p:cNvPr>
          <p:cNvSpPr>
            <a:spLocks noGrp="1"/>
          </p:cNvSpPr>
          <p:nvPr>
            <p:ph type="sldNum" sz="quarter" idx="5"/>
          </p:nvPr>
        </p:nvSpPr>
        <p:spPr/>
        <p:txBody>
          <a:bodyPr/>
          <a:lstStyle/>
          <a:p>
            <a:fld id="{3EA4E3A5-B08E-477F-9194-D718012015F7}" type="slidenum">
              <a:rPr lang="en-US" smtClean="0"/>
              <a:t>20</a:t>
            </a:fld>
            <a:endParaRPr lang="en-US"/>
          </a:p>
        </p:txBody>
      </p:sp>
    </p:spTree>
    <p:extLst>
      <p:ext uri="{BB962C8B-B14F-4D97-AF65-F5344CB8AC3E}">
        <p14:creationId xmlns:p14="http://schemas.microsoft.com/office/powerpoint/2010/main" val="67890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3907-F407-FAF1-5BC3-84163D1FB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0D2AC-9256-90BE-F995-A00E17CE4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1C193-1C53-62DF-8D71-E75C40B4DB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57AA1C-CBD2-F9A8-61CE-04F9A813971B}"/>
              </a:ext>
            </a:extLst>
          </p:cNvPr>
          <p:cNvSpPr>
            <a:spLocks noGrp="1"/>
          </p:cNvSpPr>
          <p:nvPr>
            <p:ph type="sldNum" sz="quarter" idx="5"/>
          </p:nvPr>
        </p:nvSpPr>
        <p:spPr/>
        <p:txBody>
          <a:bodyPr/>
          <a:lstStyle/>
          <a:p>
            <a:fld id="{3EA4E3A5-B08E-477F-9194-D718012015F7}" type="slidenum">
              <a:rPr lang="en-US" smtClean="0"/>
              <a:t>21</a:t>
            </a:fld>
            <a:endParaRPr lang="en-US"/>
          </a:p>
        </p:txBody>
      </p:sp>
    </p:spTree>
    <p:extLst>
      <p:ext uri="{BB962C8B-B14F-4D97-AF65-F5344CB8AC3E}">
        <p14:creationId xmlns:p14="http://schemas.microsoft.com/office/powerpoint/2010/main" val="267492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76DA1-B6D6-D5B8-609C-FA9AC8272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86D7A-D229-4F93-7F83-54EE4B126D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E4565-DD4C-5740-B94C-0E15EFB99B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353F0-C0F0-21B2-33DC-0B21EA01DC78}"/>
              </a:ext>
            </a:extLst>
          </p:cNvPr>
          <p:cNvSpPr>
            <a:spLocks noGrp="1"/>
          </p:cNvSpPr>
          <p:nvPr>
            <p:ph type="sldNum" sz="quarter" idx="5"/>
          </p:nvPr>
        </p:nvSpPr>
        <p:spPr/>
        <p:txBody>
          <a:bodyPr/>
          <a:lstStyle/>
          <a:p>
            <a:fld id="{3EA4E3A5-B08E-477F-9194-D718012015F7}" type="slidenum">
              <a:rPr lang="en-US" smtClean="0"/>
              <a:t>22</a:t>
            </a:fld>
            <a:endParaRPr lang="en-US"/>
          </a:p>
        </p:txBody>
      </p:sp>
    </p:spTree>
    <p:extLst>
      <p:ext uri="{BB962C8B-B14F-4D97-AF65-F5344CB8AC3E}">
        <p14:creationId xmlns:p14="http://schemas.microsoft.com/office/powerpoint/2010/main" val="415989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3FEEF-B2BA-B7B6-85B9-AA081ED1A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DC27F-0519-BF82-1334-B3491EFD9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574A2-BEED-76F7-D586-811B65B3E8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9558B7-90A7-943D-DFB0-EFF7860E8B8E}"/>
              </a:ext>
            </a:extLst>
          </p:cNvPr>
          <p:cNvSpPr>
            <a:spLocks noGrp="1"/>
          </p:cNvSpPr>
          <p:nvPr>
            <p:ph type="sldNum" sz="quarter" idx="5"/>
          </p:nvPr>
        </p:nvSpPr>
        <p:spPr/>
        <p:txBody>
          <a:bodyPr/>
          <a:lstStyle/>
          <a:p>
            <a:fld id="{3EA4E3A5-B08E-477F-9194-D718012015F7}" type="slidenum">
              <a:rPr lang="en-US" smtClean="0"/>
              <a:t>23</a:t>
            </a:fld>
            <a:endParaRPr lang="en-US"/>
          </a:p>
        </p:txBody>
      </p:sp>
    </p:spTree>
    <p:extLst>
      <p:ext uri="{BB962C8B-B14F-4D97-AF65-F5344CB8AC3E}">
        <p14:creationId xmlns:p14="http://schemas.microsoft.com/office/powerpoint/2010/main" val="70473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a:t>
            </a:fld>
            <a:endParaRPr lang="en-US"/>
          </a:p>
        </p:txBody>
      </p:sp>
    </p:spTree>
    <p:extLst>
      <p:ext uri="{BB962C8B-B14F-4D97-AF65-F5344CB8AC3E}">
        <p14:creationId xmlns:p14="http://schemas.microsoft.com/office/powerpoint/2010/main" val="597890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24</a:t>
            </a:fld>
            <a:endParaRPr lang="en-US"/>
          </a:p>
        </p:txBody>
      </p:sp>
    </p:spTree>
    <p:extLst>
      <p:ext uri="{BB962C8B-B14F-4D97-AF65-F5344CB8AC3E}">
        <p14:creationId xmlns:p14="http://schemas.microsoft.com/office/powerpoint/2010/main" val="167940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3684B-23CA-C1FB-3B5C-5EB37ED6C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0F6F1-7FEA-96B1-856E-539463D9F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EC958-6387-7F54-5D74-B0C191E040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BDE98B-AC7A-8EB4-58B3-AADC80BC74BA}"/>
              </a:ext>
            </a:extLst>
          </p:cNvPr>
          <p:cNvSpPr>
            <a:spLocks noGrp="1"/>
          </p:cNvSpPr>
          <p:nvPr>
            <p:ph type="sldNum" sz="quarter" idx="5"/>
          </p:nvPr>
        </p:nvSpPr>
        <p:spPr/>
        <p:txBody>
          <a:bodyPr/>
          <a:lstStyle/>
          <a:p>
            <a:fld id="{3EA4E3A5-B08E-477F-9194-D718012015F7}" type="slidenum">
              <a:rPr lang="en-US" smtClean="0"/>
              <a:t>25</a:t>
            </a:fld>
            <a:endParaRPr lang="en-US"/>
          </a:p>
        </p:txBody>
      </p:sp>
    </p:spTree>
    <p:extLst>
      <p:ext uri="{BB962C8B-B14F-4D97-AF65-F5344CB8AC3E}">
        <p14:creationId xmlns:p14="http://schemas.microsoft.com/office/powerpoint/2010/main" val="233500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C0C2-CB49-EBE2-9A78-22CE8F639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F0625-2E50-3235-3E2B-0B93F0239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66DD5-780F-1E81-6A6B-70D675A949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E3C28D-F422-6367-655D-8CD5A32AEC82}"/>
              </a:ext>
            </a:extLst>
          </p:cNvPr>
          <p:cNvSpPr>
            <a:spLocks noGrp="1"/>
          </p:cNvSpPr>
          <p:nvPr>
            <p:ph type="sldNum" sz="quarter" idx="5"/>
          </p:nvPr>
        </p:nvSpPr>
        <p:spPr/>
        <p:txBody>
          <a:bodyPr/>
          <a:lstStyle/>
          <a:p>
            <a:fld id="{3EA4E3A5-B08E-477F-9194-D718012015F7}" type="slidenum">
              <a:rPr lang="en-US" smtClean="0"/>
              <a:t>26</a:t>
            </a:fld>
            <a:endParaRPr lang="en-US"/>
          </a:p>
        </p:txBody>
      </p:sp>
    </p:spTree>
    <p:extLst>
      <p:ext uri="{BB962C8B-B14F-4D97-AF65-F5344CB8AC3E}">
        <p14:creationId xmlns:p14="http://schemas.microsoft.com/office/powerpoint/2010/main" val="1210954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27</a:t>
            </a:fld>
            <a:endParaRPr lang="en-US"/>
          </a:p>
        </p:txBody>
      </p:sp>
    </p:spTree>
    <p:extLst>
      <p:ext uri="{BB962C8B-B14F-4D97-AF65-F5344CB8AC3E}">
        <p14:creationId xmlns:p14="http://schemas.microsoft.com/office/powerpoint/2010/main" val="11311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31</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32</a:t>
            </a:fld>
            <a:endParaRPr lang="en-US"/>
          </a:p>
        </p:txBody>
      </p:sp>
    </p:spTree>
    <p:extLst>
      <p:ext uri="{BB962C8B-B14F-4D97-AF65-F5344CB8AC3E}">
        <p14:creationId xmlns:p14="http://schemas.microsoft.com/office/powerpoint/2010/main" val="338291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3550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9DC4-E428-C1B6-33EB-FA4B99F50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DBFD4-80AA-0E5B-04B6-0E5DEA7D4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679DC-4732-0536-7A36-0274A80DD7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0C43B0-2A6A-73E0-E0D5-70D5B9007013}"/>
              </a:ext>
            </a:extLst>
          </p:cNvPr>
          <p:cNvSpPr>
            <a:spLocks noGrp="1"/>
          </p:cNvSpPr>
          <p:nvPr>
            <p:ph type="sldNum" sz="quarter" idx="5"/>
          </p:nvPr>
        </p:nvSpPr>
        <p:spPr/>
        <p:txBody>
          <a:bodyPr/>
          <a:lstStyle/>
          <a:p>
            <a:fld id="{3EA4E3A5-B08E-477F-9194-D718012015F7}" type="slidenum">
              <a:rPr lang="en-US" smtClean="0"/>
              <a:t>5</a:t>
            </a:fld>
            <a:endParaRPr lang="en-US"/>
          </a:p>
        </p:txBody>
      </p:sp>
    </p:spTree>
    <p:extLst>
      <p:ext uri="{BB962C8B-B14F-4D97-AF65-F5344CB8AC3E}">
        <p14:creationId xmlns:p14="http://schemas.microsoft.com/office/powerpoint/2010/main" val="183252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CFAC-0F6F-DB57-2A4B-F2847D360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4687E-331C-C449-A135-694A4B7446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5C7B83-0A87-2574-D71B-69101BF1FF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B1F54-5020-E32E-3446-55B63DE7E32D}"/>
              </a:ext>
            </a:extLst>
          </p:cNvPr>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16345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34984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hyperlink" Target="https://statutes.capitol.texas.gov/Docs/ED/htm/ED.28.htm#28.006"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statutes.capitol.texas.gov/Docs/ED/htm/ED.28.htm#28.006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1" y="4713299"/>
            <a:ext cx="12191999" cy="1883849"/>
          </a:xfrm>
          <a:prstGeom prst="rect">
            <a:avLst/>
          </a:prstGeom>
          <a:noFill/>
          <a:ln>
            <a:noFill/>
            <a:prstDash/>
          </a:ln>
          <a:effectLst/>
        </p:spPr>
        <p:txBody>
          <a:bodyPr rot="0" spcFirstLastPara="0" vertOverflow="overflow" horzOverflow="overflow" vert="horz" wrap="square" lIns="0" tIns="67310" rIns="0" bIns="0" numCol="1" spcCol="0" rtlCol="0" fromWordArt="0" anchor="ctr" anchorCtr="0" forceAA="0" compatLnSpc="1">
            <a:prstTxWarp prst="textNoShape">
              <a:avLst/>
            </a:prstTxWarp>
            <a:spAutoFit/>
          </a:bodyPr>
          <a:lstStyle/>
          <a:p>
            <a:pPr algn="ctr">
              <a:lnSpc>
                <a:spcPct val="100000"/>
              </a:lnSpc>
              <a:spcBef>
                <a:spcPts val="530"/>
              </a:spcBef>
              <a:defRPr/>
            </a:pPr>
            <a:r>
              <a:rPr lang="en-US" sz="4800" kern="0" spc="-105" dirty="0">
                <a:solidFill>
                  <a:srgbClr val="0D6CB8"/>
                </a:solidFill>
                <a:cs typeface="Calibri"/>
              </a:rPr>
              <a:t>Changes to the Early Childhood Data System (ECDS) Collection</a:t>
            </a:r>
            <a:br>
              <a:rPr lang="en-US" sz="4800" kern="0" spc="-105" dirty="0">
                <a:solidFill>
                  <a:srgbClr val="0D6CB8"/>
                </a:solidFill>
                <a:cs typeface="Calibri"/>
              </a:rPr>
            </a:br>
            <a:r>
              <a:rPr lang="en-US" sz="2200" b="0" kern="0" dirty="0">
                <a:solidFill>
                  <a:schemeClr val="tx1"/>
                </a:solidFill>
                <a:cs typeface="Calibri"/>
              </a:rPr>
              <a:t>March</a:t>
            </a:r>
            <a:r>
              <a:rPr kumimoji="0" lang="en-US" sz="2200" b="0" i="0" u="none" strike="noStrike" kern="0" cap="none" spc="0" normalizeH="0" baseline="0" noProof="0" dirty="0">
                <a:ln>
                  <a:noFill/>
                </a:ln>
                <a:solidFill>
                  <a:schemeClr val="tx1"/>
                </a:solidFill>
                <a:effectLst/>
                <a:uLnTx/>
                <a:uFillTx/>
                <a:cs typeface="Calibri"/>
              </a:rPr>
              <a:t> 31, 2026</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E2F8-11AA-861F-0807-C1A96296041F}"/>
              </a:ext>
            </a:extLst>
          </p:cNvPr>
          <p:cNvSpPr>
            <a:spLocks noGrp="1"/>
          </p:cNvSpPr>
          <p:nvPr>
            <p:ph type="title"/>
          </p:nvPr>
        </p:nvSpPr>
        <p:spPr/>
        <p:txBody>
          <a:bodyPr>
            <a:normAutofit/>
          </a:bodyPr>
          <a:lstStyle/>
          <a:p>
            <a:r>
              <a:rPr lang="en-US" sz="3200" dirty="0"/>
              <a:t>Passage of HB 2, 89</a:t>
            </a:r>
            <a:r>
              <a:rPr lang="en-US" sz="3200" baseline="30000" dirty="0"/>
              <a:t>th</a:t>
            </a:r>
            <a:r>
              <a:rPr lang="en-US" sz="3200" dirty="0"/>
              <a:t> Texas Legislature in June of 2025</a:t>
            </a:r>
          </a:p>
        </p:txBody>
      </p:sp>
      <p:grpSp>
        <p:nvGrpSpPr>
          <p:cNvPr id="6" name="Group 5">
            <a:extLst>
              <a:ext uri="{FF2B5EF4-FFF2-40B4-BE49-F238E27FC236}">
                <a16:creationId xmlns:a16="http://schemas.microsoft.com/office/drawing/2014/main" id="{5B757367-389F-9CB2-0D10-ED7C0AA24574}"/>
              </a:ext>
              <a:ext uri="{C183D7F6-B498-43B3-948B-1728B52AA6E4}">
                <adec:decorative xmlns:adec="http://schemas.microsoft.com/office/drawing/2017/decorative" val="1"/>
              </a:ext>
            </a:extLst>
          </p:cNvPr>
          <p:cNvGrpSpPr/>
          <p:nvPr/>
        </p:nvGrpSpPr>
        <p:grpSpPr>
          <a:xfrm>
            <a:off x="171021" y="1999718"/>
            <a:ext cx="11849958" cy="4072698"/>
            <a:chOff x="156498" y="1643583"/>
            <a:chExt cx="11849958" cy="4072698"/>
          </a:xfrm>
        </p:grpSpPr>
        <p:pic>
          <p:nvPicPr>
            <p:cNvPr id="4" name="Picture 3">
              <a:extLst>
                <a:ext uri="{FF2B5EF4-FFF2-40B4-BE49-F238E27FC236}">
                  <a16:creationId xmlns:a16="http://schemas.microsoft.com/office/drawing/2014/main" id="{4700B0A4-B2B9-C9CA-1665-71A394D3A33A}"/>
                </a:ext>
              </a:extLst>
            </p:cNvPr>
            <p:cNvPicPr>
              <a:picLocks noChangeAspect="1"/>
            </p:cNvPicPr>
            <p:nvPr/>
          </p:nvPicPr>
          <p:blipFill>
            <a:blip r:embed="rId3"/>
            <a:stretch>
              <a:fillRect/>
            </a:stretch>
          </p:blipFill>
          <p:spPr>
            <a:xfrm>
              <a:off x="156498" y="1643583"/>
              <a:ext cx="11849958" cy="3011821"/>
            </a:xfrm>
            <a:prstGeom prst="rect">
              <a:avLst/>
            </a:prstGeom>
          </p:spPr>
        </p:pic>
        <p:sp>
          <p:nvSpPr>
            <p:cNvPr id="5" name="Rectangle: Rounded Corners 4">
              <a:extLst>
                <a:ext uri="{FF2B5EF4-FFF2-40B4-BE49-F238E27FC236}">
                  <a16:creationId xmlns:a16="http://schemas.microsoft.com/office/drawing/2014/main" id="{F0FB8465-38CC-43F0-9B78-8A4EC9A2D40E}"/>
                </a:ext>
              </a:extLst>
            </p:cNvPr>
            <p:cNvSpPr/>
            <p:nvPr/>
          </p:nvSpPr>
          <p:spPr>
            <a:xfrm>
              <a:off x="6934200" y="1904893"/>
              <a:ext cx="1765300" cy="2489200"/>
            </a:xfrm>
            <a:prstGeom prst="roundRect">
              <a:avLst/>
            </a:prstGeom>
            <a:noFill/>
            <a:ln w="76200">
              <a:solidFill>
                <a:srgbClr val="D93C1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0F4601-D1BA-8678-3166-A3377408AB3D}"/>
                </a:ext>
              </a:extLst>
            </p:cNvPr>
            <p:cNvSpPr txBox="1"/>
            <p:nvPr/>
          </p:nvSpPr>
          <p:spPr>
            <a:xfrm>
              <a:off x="5930900" y="4885284"/>
              <a:ext cx="3771900" cy="830997"/>
            </a:xfrm>
            <a:prstGeom prst="rect">
              <a:avLst/>
            </a:prstGeom>
            <a:noFill/>
          </p:spPr>
          <p:txBody>
            <a:bodyPr wrap="square" rtlCol="0">
              <a:spAutoFit/>
            </a:bodyPr>
            <a:lstStyle/>
            <a:p>
              <a:pPr algn="ctr"/>
              <a:r>
                <a:rPr lang="en-US" sz="2400" b="1">
                  <a:solidFill>
                    <a:srgbClr val="D93C10"/>
                  </a:solidFill>
                </a:rPr>
                <a:t>Major changes to K–3 assessment requirements</a:t>
              </a:r>
            </a:p>
          </p:txBody>
        </p:sp>
        <p:cxnSp>
          <p:nvCxnSpPr>
            <p:cNvPr id="10" name="Straight Connector 9">
              <a:extLst>
                <a:ext uri="{FF2B5EF4-FFF2-40B4-BE49-F238E27FC236}">
                  <a16:creationId xmlns:a16="http://schemas.microsoft.com/office/drawing/2014/main" id="{43AB3F5D-CC9E-91CF-143D-B31ADE8B5B7D}"/>
                </a:ext>
              </a:extLst>
            </p:cNvPr>
            <p:cNvCxnSpPr>
              <a:stCxn id="5" idx="2"/>
              <a:endCxn id="8" idx="0"/>
            </p:cNvCxnSpPr>
            <p:nvPr/>
          </p:nvCxnSpPr>
          <p:spPr>
            <a:xfrm>
              <a:off x="7816850" y="4394093"/>
              <a:ext cx="0" cy="491191"/>
            </a:xfrm>
            <a:prstGeom prst="line">
              <a:avLst/>
            </a:prstGeom>
            <a:ln w="76200">
              <a:solidFill>
                <a:srgbClr val="D93C1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30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52E3-9F98-A4D2-07A3-C4948F942213}"/>
              </a:ext>
            </a:extLst>
          </p:cNvPr>
          <p:cNvSpPr>
            <a:spLocks noGrp="1"/>
          </p:cNvSpPr>
          <p:nvPr>
            <p:ph type="title"/>
          </p:nvPr>
        </p:nvSpPr>
        <p:spPr/>
        <p:txBody>
          <a:bodyPr>
            <a:noAutofit/>
          </a:bodyPr>
          <a:lstStyle/>
          <a:p>
            <a:r>
              <a:rPr lang="en-US" sz="3200" dirty="0"/>
              <a:t>Changes to K–3 Assessments brought by HB 2, Article 5, 89</a:t>
            </a:r>
            <a:r>
              <a:rPr lang="en-US" sz="3200" baseline="30000" dirty="0"/>
              <a:t>th</a:t>
            </a:r>
            <a:r>
              <a:rPr lang="en-US" sz="3200" dirty="0"/>
              <a:t> Legislature</a:t>
            </a:r>
          </a:p>
        </p:txBody>
      </p:sp>
      <p:sp>
        <p:nvSpPr>
          <p:cNvPr id="35" name="Rectangle 34">
            <a:extLst>
              <a:ext uri="{FF2B5EF4-FFF2-40B4-BE49-F238E27FC236}">
                <a16:creationId xmlns:a16="http://schemas.microsoft.com/office/drawing/2014/main" id="{8F6E7E17-1D0D-1A3B-60AD-A278E1ADA1AE}"/>
              </a:ext>
              <a:ext uri="{C183D7F6-B498-43B3-948B-1728B52AA6E4}">
                <adec:decorative xmlns:adec="http://schemas.microsoft.com/office/drawing/2017/decorative" val="1"/>
              </a:ext>
            </a:extLst>
          </p:cNvPr>
          <p:cNvSpPr/>
          <p:nvPr/>
        </p:nvSpPr>
        <p:spPr>
          <a:xfrm>
            <a:off x="1027942" y="1337134"/>
            <a:ext cx="4514850" cy="159706"/>
          </a:xfrm>
          <a:prstGeom prst="rect">
            <a:avLst/>
          </a:prstGeom>
          <a:solidFill>
            <a:srgbClr val="F160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D6CB9"/>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0C0CE4F-AE8F-47AA-4F4F-A14C906D4CD0}"/>
              </a:ext>
            </a:extLst>
          </p:cNvPr>
          <p:cNvSpPr/>
          <p:nvPr/>
        </p:nvSpPr>
        <p:spPr>
          <a:xfrm>
            <a:off x="1027942" y="1494000"/>
            <a:ext cx="4514850" cy="2557471"/>
          </a:xfrm>
          <a:prstGeom prst="rect">
            <a:avLst/>
          </a:prstGeom>
          <a:solidFill>
            <a:srgbClr val="CDE0F0"/>
          </a:solid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rPr>
              <a:t>Amended </a:t>
            </a: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TEC §28.006</a:t>
            </a:r>
            <a:endParaRPr kumimoji="0" lang="en-US" sz="3200" b="1" i="0" u="none" strike="noStrike" kern="0" cap="none" spc="0" normalizeH="0" baseline="0" noProof="0">
              <a:ln>
                <a:noFill/>
              </a:ln>
              <a:solidFill>
                <a:srgbClr val="DC48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99154AA-F91B-6C44-F98B-76A6BF3B4476}"/>
              </a:ext>
            </a:extLst>
          </p:cNvPr>
          <p:cNvSpPr/>
          <p:nvPr/>
        </p:nvSpPr>
        <p:spPr>
          <a:xfrm>
            <a:off x="1027942" y="4051474"/>
            <a:ext cx="4514850" cy="1895813"/>
          </a:xfrm>
          <a:prstGeom prst="rect">
            <a:avLst/>
          </a:prstGeom>
          <a:no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63534"/>
                </a:solidFill>
                <a:effectLst/>
                <a:uLnTx/>
                <a:uFillTx/>
                <a:latin typeface="Calibri" panose="020F0502020204030204"/>
                <a:ea typeface="+mn-ea"/>
                <a:cs typeface="+mn-cs"/>
              </a:rPr>
              <a:t>HB2 amended §28.006 to exclusively focus on BOY kindergarten reading readiness, narrowing its scope from multiple grade levels (K–2, 7).</a:t>
            </a:r>
          </a:p>
        </p:txBody>
      </p:sp>
      <p:sp>
        <p:nvSpPr>
          <p:cNvPr id="38" name="Rectangle 37">
            <a:extLst>
              <a:ext uri="{FF2B5EF4-FFF2-40B4-BE49-F238E27FC236}">
                <a16:creationId xmlns:a16="http://schemas.microsoft.com/office/drawing/2014/main" id="{DA837262-B9B2-BCA9-D1DF-8F2A0DFC1D01}"/>
              </a:ext>
              <a:ext uri="{C183D7F6-B498-43B3-948B-1728B52AA6E4}">
                <adec:decorative xmlns:adec="http://schemas.microsoft.com/office/drawing/2017/decorative" val="1"/>
              </a:ext>
            </a:extLst>
          </p:cNvPr>
          <p:cNvSpPr/>
          <p:nvPr/>
        </p:nvSpPr>
        <p:spPr>
          <a:xfrm flipV="1">
            <a:off x="1027942" y="5947287"/>
            <a:ext cx="4514850" cy="126663"/>
          </a:xfrm>
          <a:prstGeom prst="rect">
            <a:avLst/>
          </a:prstGeom>
          <a:solidFill>
            <a:srgbClr val="F16038"/>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042E5C3-40FF-B019-EA30-AA3C4A5BD6B4}"/>
              </a:ext>
              <a:ext uri="{C183D7F6-B498-43B3-948B-1728B52AA6E4}">
                <adec:decorative xmlns:adec="http://schemas.microsoft.com/office/drawing/2017/decorative" val="1"/>
              </a:ext>
            </a:extLst>
          </p:cNvPr>
          <p:cNvSpPr/>
          <p:nvPr/>
        </p:nvSpPr>
        <p:spPr>
          <a:xfrm>
            <a:off x="6538492" y="1337134"/>
            <a:ext cx="4514850" cy="161574"/>
          </a:xfrm>
          <a:prstGeom prst="rect">
            <a:avLst/>
          </a:prstGeom>
          <a:solidFill>
            <a:srgbClr val="F1603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5519F5F-5917-4733-3092-F1AA917B7E81}"/>
              </a:ext>
            </a:extLst>
          </p:cNvPr>
          <p:cNvSpPr/>
          <p:nvPr/>
        </p:nvSpPr>
        <p:spPr>
          <a:xfrm>
            <a:off x="6538492" y="1496840"/>
            <a:ext cx="4514850" cy="2554632"/>
          </a:xfrm>
          <a:prstGeom prst="rect">
            <a:avLst/>
          </a:prstGeom>
          <a:solidFill>
            <a:srgbClr val="CDE0F0"/>
          </a:solidFill>
          <a:ln w="12700" cap="flat" cmpd="sng" algn="ctr">
            <a:solidFill>
              <a:srgbClr val="E7EBF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rPr>
              <a:t>Established </a:t>
            </a:r>
            <a:r>
              <a:rPr kumimoji="0" lang="en-US" sz="3200" b="1" i="0" u="none" strike="noStrike" kern="0" cap="none" spc="0" normalizeH="0" baseline="0" noProof="0">
                <a:ln>
                  <a:noFill/>
                </a:ln>
                <a:solidFill>
                  <a:srgbClr val="DC480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TEC §28.0063</a:t>
            </a:r>
            <a:endParaRPr kumimoji="0" lang="en-US" sz="3200" b="1" i="0" u="none" strike="noStrike" kern="0" cap="none" spc="0" normalizeH="0" baseline="0" noProof="0">
              <a:ln>
                <a:noFill/>
              </a:ln>
              <a:solidFill>
                <a:srgbClr val="DC4800"/>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D06AE7E-7EAB-8BDA-EC94-81A47C3F3469}"/>
              </a:ext>
            </a:extLst>
          </p:cNvPr>
          <p:cNvSpPr/>
          <p:nvPr/>
        </p:nvSpPr>
        <p:spPr>
          <a:xfrm>
            <a:off x="6538492" y="4051472"/>
            <a:ext cx="4514850" cy="1895813"/>
          </a:xfrm>
          <a:prstGeom prst="rect">
            <a:avLst/>
          </a:prstGeom>
          <a:noFill/>
          <a:ln w="12700" cap="flat" cmpd="sng" algn="ctr">
            <a:solidFill>
              <a:srgbClr val="E7EBF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63534"/>
                </a:solidFill>
                <a:effectLst/>
                <a:uLnTx/>
                <a:uFillTx/>
                <a:latin typeface="Calibri"/>
                <a:ea typeface="+mn-ea"/>
                <a:cs typeface="+mn-cs"/>
              </a:rPr>
              <a:t>HB2 established §28.0063, which set requirements relating to </a:t>
            </a:r>
            <a:r>
              <a:rPr lang="en-US" sz="2400" kern="0">
                <a:solidFill>
                  <a:srgbClr val="363534"/>
                </a:solidFill>
                <a:latin typeface="Calibri"/>
              </a:rPr>
              <a:t>foundational</a:t>
            </a:r>
            <a:r>
              <a:rPr kumimoji="0" lang="en-US" sz="2400" b="0" i="0" u="none" strike="noStrike" kern="0" cap="none" spc="0" normalizeH="0" baseline="0" noProof="0">
                <a:ln>
                  <a:noFill/>
                </a:ln>
                <a:solidFill>
                  <a:srgbClr val="363534"/>
                </a:solidFill>
                <a:effectLst/>
                <a:uLnTx/>
                <a:uFillTx/>
                <a:latin typeface="Calibri"/>
                <a:ea typeface="+mn-ea"/>
                <a:cs typeface="+mn-cs"/>
              </a:rPr>
              <a:t> literacy and numeracy instruments to support student outcomes in K–3. </a:t>
            </a:r>
          </a:p>
        </p:txBody>
      </p:sp>
      <p:sp>
        <p:nvSpPr>
          <p:cNvPr id="42" name="Rectangle 41">
            <a:extLst>
              <a:ext uri="{FF2B5EF4-FFF2-40B4-BE49-F238E27FC236}">
                <a16:creationId xmlns:a16="http://schemas.microsoft.com/office/drawing/2014/main" id="{CA8689FC-76C6-411D-56A4-DCF5F1217FEA}"/>
              </a:ext>
              <a:ext uri="{C183D7F6-B498-43B3-948B-1728B52AA6E4}">
                <adec:decorative xmlns:adec="http://schemas.microsoft.com/office/drawing/2017/decorative" val="1"/>
              </a:ext>
            </a:extLst>
          </p:cNvPr>
          <p:cNvSpPr/>
          <p:nvPr/>
        </p:nvSpPr>
        <p:spPr>
          <a:xfrm flipV="1">
            <a:off x="6538492" y="5953433"/>
            <a:ext cx="4514850" cy="128145"/>
          </a:xfrm>
          <a:prstGeom prst="rect">
            <a:avLst/>
          </a:prstGeom>
          <a:solidFill>
            <a:srgbClr val="F16038"/>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81297DC3-CCD6-87CC-A518-B29A04D65F91}"/>
              </a:ext>
              <a:ext uri="{C183D7F6-B498-43B3-948B-1728B52AA6E4}">
                <adec:decorative xmlns:adec="http://schemas.microsoft.com/office/drawing/2017/decorative" val="1"/>
              </a:ext>
            </a:extLst>
          </p:cNvPr>
          <p:cNvSpPr/>
          <p:nvPr/>
        </p:nvSpPr>
        <p:spPr>
          <a:xfrm>
            <a:off x="2319596" y="2151234"/>
            <a:ext cx="1931543" cy="1685710"/>
          </a:xfrm>
          <a:prstGeom prst="ellipse">
            <a:avLst/>
          </a:prstGeom>
          <a:solidFill>
            <a:srgbClr val="FBD7CD"/>
          </a:solidFill>
          <a:ln w="28575" cap="flat" cmpd="sng" algn="ctr">
            <a:solidFill>
              <a:srgbClr val="F16038"/>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K</a:t>
            </a:r>
          </a:p>
        </p:txBody>
      </p:sp>
      <p:pic>
        <p:nvPicPr>
          <p:cNvPr id="44" name="Graphic 43">
            <a:extLst>
              <a:ext uri="{FF2B5EF4-FFF2-40B4-BE49-F238E27FC236}">
                <a16:creationId xmlns:a16="http://schemas.microsoft.com/office/drawing/2014/main" id="{C704AF8F-B008-73A5-C54F-439635784B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7458" y="2777272"/>
            <a:ext cx="492753" cy="492753"/>
          </a:xfrm>
          <a:prstGeom prst="rect">
            <a:avLst/>
          </a:prstGeom>
        </p:spPr>
      </p:pic>
      <p:sp>
        <p:nvSpPr>
          <p:cNvPr id="45" name="TextBox 44">
            <a:extLst>
              <a:ext uri="{FF2B5EF4-FFF2-40B4-BE49-F238E27FC236}">
                <a16:creationId xmlns:a16="http://schemas.microsoft.com/office/drawing/2014/main" id="{76C17747-3A2B-0506-C33B-11940F4E9131}"/>
              </a:ext>
              <a:ext uri="{C183D7F6-B498-43B3-948B-1728B52AA6E4}">
                <adec:decorative xmlns:adec="http://schemas.microsoft.com/office/drawing/2017/decorative" val="1"/>
              </a:ext>
            </a:extLst>
          </p:cNvPr>
          <p:cNvSpPr txBox="1"/>
          <p:nvPr/>
        </p:nvSpPr>
        <p:spPr>
          <a:xfrm>
            <a:off x="2423722" y="2831299"/>
            <a:ext cx="585627" cy="369332"/>
          </a:xfrm>
          <a:prstGeom prst="rect">
            <a:avLst/>
          </a:prstGeom>
          <a:noFill/>
        </p:spPr>
        <p:txBody>
          <a:bodyPr wrap="square" rtlCol="0">
            <a:spAutoFit/>
          </a:bodyPr>
          <a:lstStyle/>
          <a:p>
            <a:r>
              <a:rPr lang="en-US" b="1">
                <a:solidFill>
                  <a:srgbClr val="F16038"/>
                </a:solidFill>
                <a:latin typeface="Calibri" panose="020F0502020204030204"/>
              </a:rPr>
              <a:t>BOY</a:t>
            </a:r>
          </a:p>
        </p:txBody>
      </p:sp>
      <p:sp>
        <p:nvSpPr>
          <p:cNvPr id="46" name="Oval 45">
            <a:extLst>
              <a:ext uri="{FF2B5EF4-FFF2-40B4-BE49-F238E27FC236}">
                <a16:creationId xmlns:a16="http://schemas.microsoft.com/office/drawing/2014/main" id="{49846835-5D74-4C5B-C046-AB67B251322B}"/>
              </a:ext>
              <a:ext uri="{C183D7F6-B498-43B3-948B-1728B52AA6E4}">
                <adec:decorative xmlns:adec="http://schemas.microsoft.com/office/drawing/2017/decorative" val="1"/>
              </a:ext>
            </a:extLst>
          </p:cNvPr>
          <p:cNvSpPr/>
          <p:nvPr/>
        </p:nvSpPr>
        <p:spPr>
          <a:xfrm>
            <a:off x="7862000" y="2154073"/>
            <a:ext cx="1931543" cy="1685710"/>
          </a:xfrm>
          <a:prstGeom prst="ellipse">
            <a:avLst/>
          </a:prstGeom>
          <a:solidFill>
            <a:srgbClr val="FBD7CD"/>
          </a:solidFill>
          <a:ln w="28575" cap="flat" cmpd="sng" algn="ctr">
            <a:solidFill>
              <a:srgbClr val="F16038"/>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K</a:t>
            </a:r>
            <a:b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b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D6CB9"/>
                </a:solidFill>
                <a:effectLst>
                  <a:outerShdw blurRad="50800" dist="38100" dir="8100000" algn="tr" rotWithShape="0">
                    <a:prstClr val="black">
                      <a:alpha val="40000"/>
                    </a:prstClr>
                  </a:outerShdw>
                </a:effectLst>
                <a:uLnTx/>
                <a:uFillTx/>
                <a:latin typeface="Calibri" panose="020F0502020204030204"/>
                <a:ea typeface="+mn-ea"/>
                <a:cs typeface="+mn-cs"/>
              </a:rPr>
              <a:t>3</a:t>
            </a:r>
          </a:p>
        </p:txBody>
      </p:sp>
      <p:pic>
        <p:nvPicPr>
          <p:cNvPr id="47" name="Graphic 46">
            <a:extLst>
              <a:ext uri="{FF2B5EF4-FFF2-40B4-BE49-F238E27FC236}">
                <a16:creationId xmlns:a16="http://schemas.microsoft.com/office/drawing/2014/main" id="{C263EB4D-F13B-A10E-ADA3-6A325F957F1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8353" y="2441231"/>
            <a:ext cx="492753" cy="492753"/>
          </a:xfrm>
          <a:prstGeom prst="rect">
            <a:avLst/>
          </a:prstGeom>
        </p:spPr>
      </p:pic>
      <p:sp>
        <p:nvSpPr>
          <p:cNvPr id="48" name="TextBox 47">
            <a:extLst>
              <a:ext uri="{FF2B5EF4-FFF2-40B4-BE49-F238E27FC236}">
                <a16:creationId xmlns:a16="http://schemas.microsoft.com/office/drawing/2014/main" id="{159D2DE9-03D0-2506-07CA-F81604502DCE}"/>
              </a:ext>
              <a:ext uri="{C183D7F6-B498-43B3-948B-1728B52AA6E4}">
                <adec:decorative xmlns:adec="http://schemas.microsoft.com/office/drawing/2017/decorative" val="1"/>
              </a:ext>
            </a:extLst>
          </p:cNvPr>
          <p:cNvSpPr txBox="1"/>
          <p:nvPr/>
        </p:nvSpPr>
        <p:spPr>
          <a:xfrm>
            <a:off x="8022664" y="2504514"/>
            <a:ext cx="773253" cy="923330"/>
          </a:xfrm>
          <a:prstGeom prst="rect">
            <a:avLst/>
          </a:prstGeom>
          <a:noFill/>
        </p:spPr>
        <p:txBody>
          <a:bodyPr wrap="square" rtlCol="0">
            <a:spAutoFit/>
          </a:bodyPr>
          <a:lstStyle/>
          <a:p>
            <a:r>
              <a:rPr lang="en-US" b="1">
                <a:solidFill>
                  <a:srgbClr val="F16038"/>
                </a:solidFill>
                <a:latin typeface="Calibri" panose="020F0502020204030204"/>
              </a:rPr>
              <a:t>BOY</a:t>
            </a:r>
          </a:p>
          <a:p>
            <a:r>
              <a:rPr lang="en-US" b="1">
                <a:solidFill>
                  <a:srgbClr val="F16038"/>
                </a:solidFill>
                <a:latin typeface="Calibri" panose="020F0502020204030204"/>
              </a:rPr>
              <a:t>MOY</a:t>
            </a:r>
          </a:p>
          <a:p>
            <a:r>
              <a:rPr lang="en-US" b="1">
                <a:solidFill>
                  <a:srgbClr val="F16038"/>
                </a:solidFill>
                <a:latin typeface="Calibri" panose="020F0502020204030204"/>
              </a:rPr>
              <a:t>EOY</a:t>
            </a:r>
          </a:p>
        </p:txBody>
      </p:sp>
      <p:pic>
        <p:nvPicPr>
          <p:cNvPr id="49" name="Graphic 48">
            <a:extLst>
              <a:ext uri="{FF2B5EF4-FFF2-40B4-BE49-F238E27FC236}">
                <a16:creationId xmlns:a16="http://schemas.microsoft.com/office/drawing/2014/main" id="{A1FF6FA8-C1EC-BA8F-2669-01A2F11A943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4228" y="3046704"/>
            <a:ext cx="481001" cy="481001"/>
          </a:xfrm>
          <a:prstGeom prst="rect">
            <a:avLst/>
          </a:prstGeom>
        </p:spPr>
      </p:pic>
    </p:spTree>
    <p:extLst>
      <p:ext uri="{BB962C8B-B14F-4D97-AF65-F5344CB8AC3E}">
        <p14:creationId xmlns:p14="http://schemas.microsoft.com/office/powerpoint/2010/main" val="125985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9266-FE8F-DAEF-F39B-24549AA5D68A}"/>
              </a:ext>
            </a:extLst>
          </p:cNvPr>
          <p:cNvSpPr>
            <a:spLocks noGrp="1"/>
          </p:cNvSpPr>
          <p:nvPr>
            <p:ph type="title"/>
          </p:nvPr>
        </p:nvSpPr>
        <p:spPr/>
        <p:txBody>
          <a:bodyPr>
            <a:noAutofit/>
          </a:bodyPr>
          <a:lstStyle/>
          <a:p>
            <a:r>
              <a:rPr lang="en-US" sz="3200" dirty="0"/>
              <a:t>Overarching Requirements for new TEC, §28.0063 – Foundational Literacy and Numeracy Instruments</a:t>
            </a:r>
          </a:p>
        </p:txBody>
      </p:sp>
      <p:pic>
        <p:nvPicPr>
          <p:cNvPr id="4" name="Picture 3">
            <a:extLst>
              <a:ext uri="{FF2B5EF4-FFF2-40B4-BE49-F238E27FC236}">
                <a16:creationId xmlns:a16="http://schemas.microsoft.com/office/drawing/2014/main" id="{7899FDE0-6B1D-00B3-B77A-B738B82472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4887" y="1328973"/>
            <a:ext cx="10483199" cy="4200054"/>
          </a:xfrm>
          <a:prstGeom prst="rect">
            <a:avLst/>
          </a:prstGeom>
        </p:spPr>
      </p:pic>
    </p:spTree>
    <p:extLst>
      <p:ext uri="{BB962C8B-B14F-4D97-AF65-F5344CB8AC3E}">
        <p14:creationId xmlns:p14="http://schemas.microsoft.com/office/powerpoint/2010/main" val="336530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240D-95FF-7101-47B5-433A95C6C4C9}"/>
              </a:ext>
            </a:extLst>
          </p:cNvPr>
          <p:cNvSpPr>
            <a:spLocks noGrp="1"/>
          </p:cNvSpPr>
          <p:nvPr>
            <p:ph type="title"/>
          </p:nvPr>
        </p:nvSpPr>
        <p:spPr>
          <a:xfrm>
            <a:off x="712381" y="153070"/>
            <a:ext cx="11121657" cy="751350"/>
          </a:xfrm>
        </p:spPr>
        <p:txBody>
          <a:bodyPr/>
          <a:lstStyle/>
          <a:p>
            <a:r>
              <a:rPr lang="en-US" dirty="0"/>
              <a:t>Administration and Data Submission Requirements</a:t>
            </a:r>
          </a:p>
        </p:txBody>
      </p:sp>
      <p:pic>
        <p:nvPicPr>
          <p:cNvPr id="16" name="Picture 15">
            <a:extLst>
              <a:ext uri="{FF2B5EF4-FFF2-40B4-BE49-F238E27FC236}">
                <a16:creationId xmlns:a16="http://schemas.microsoft.com/office/drawing/2014/main" id="{73C5789B-DD0E-5192-A493-ED68D23D29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2561" y="1060359"/>
            <a:ext cx="11779439" cy="4937319"/>
          </a:xfrm>
          <a:prstGeom prst="rect">
            <a:avLst/>
          </a:prstGeom>
        </p:spPr>
      </p:pic>
    </p:spTree>
    <p:extLst>
      <p:ext uri="{BB962C8B-B14F-4D97-AF65-F5344CB8AC3E}">
        <p14:creationId xmlns:p14="http://schemas.microsoft.com/office/powerpoint/2010/main" val="355420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B5A1-97E5-A77F-0E9D-46F242D0B1DA}"/>
              </a:ext>
            </a:extLst>
          </p:cNvPr>
          <p:cNvSpPr>
            <a:spLocks noGrp="1"/>
          </p:cNvSpPr>
          <p:nvPr>
            <p:ph type="title"/>
          </p:nvPr>
        </p:nvSpPr>
        <p:spPr/>
        <p:txBody>
          <a:bodyPr/>
          <a:lstStyle/>
          <a:p>
            <a:r>
              <a:rPr lang="en-US" dirty="0"/>
              <a:t>Purpose of Data Collection</a:t>
            </a:r>
          </a:p>
        </p:txBody>
      </p:sp>
      <p:pic>
        <p:nvPicPr>
          <p:cNvPr id="4" name="Picture 3">
            <a:extLst>
              <a:ext uri="{FF2B5EF4-FFF2-40B4-BE49-F238E27FC236}">
                <a16:creationId xmlns:a16="http://schemas.microsoft.com/office/drawing/2014/main" id="{2C4AF5A1-937B-3CFE-4FFB-546B8684A5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2379" y="904580"/>
            <a:ext cx="10899557" cy="4886620"/>
          </a:xfrm>
          <a:prstGeom prst="rect">
            <a:avLst/>
          </a:prstGeom>
        </p:spPr>
      </p:pic>
    </p:spTree>
    <p:extLst>
      <p:ext uri="{BB962C8B-B14F-4D97-AF65-F5344CB8AC3E}">
        <p14:creationId xmlns:p14="http://schemas.microsoft.com/office/powerpoint/2010/main" val="111259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D04D-EB8E-5691-EE91-86B97CE0493A}"/>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E871FD59-5A18-1AAC-6F1E-5AC8FA8FEFB1}"/>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6" name="Title 6">
            <a:extLst>
              <a:ext uri="{FF2B5EF4-FFF2-40B4-BE49-F238E27FC236}">
                <a16:creationId xmlns:a16="http://schemas.microsoft.com/office/drawing/2014/main" id="{E43E4770-E673-1A7A-89EC-C6CAED756CBA}"/>
              </a:ext>
            </a:extLst>
          </p:cNvPr>
          <p:cNvSpPr txBox="1">
            <a:spLocks noGrp="1"/>
          </p:cNvSpPr>
          <p:nvPr>
            <p:ph type="title" idx="4294967295"/>
          </p:nvPr>
        </p:nvSpPr>
        <p:spPr>
          <a:xfrm>
            <a:off x="1704975" y="3006535"/>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3C6EBE"/>
                </a:solidFill>
                <a:effectLst/>
                <a:uLnTx/>
                <a:uFillTx/>
                <a:latin typeface="+mn-lt"/>
                <a:ea typeface="+mj-ea"/>
                <a:cs typeface="+mj-cs"/>
              </a:rPr>
              <a:t>New ECDS Submissions</a:t>
            </a:r>
          </a:p>
        </p:txBody>
      </p:sp>
      <p:sp>
        <p:nvSpPr>
          <p:cNvPr id="2" name="Slide Number Placeholder 1">
            <a:extLst>
              <a:ext uri="{FF2B5EF4-FFF2-40B4-BE49-F238E27FC236}">
                <a16:creationId xmlns:a16="http://schemas.microsoft.com/office/drawing/2014/main" id="{2BC243DD-DCC6-1DDF-5B65-133463D383EC}"/>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15</a:t>
            </a:fld>
            <a:endParaRPr lang="en-US"/>
          </a:p>
        </p:txBody>
      </p:sp>
    </p:spTree>
    <p:extLst>
      <p:ext uri="{BB962C8B-B14F-4D97-AF65-F5344CB8AC3E}">
        <p14:creationId xmlns:p14="http://schemas.microsoft.com/office/powerpoint/2010/main" val="242440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BA16F-B760-26D3-BC49-397CC0B8D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37ACE-DE31-334A-794C-A2596EA2D028}"/>
              </a:ext>
            </a:extLst>
          </p:cNvPr>
          <p:cNvSpPr>
            <a:spLocks noGrp="1"/>
          </p:cNvSpPr>
          <p:nvPr>
            <p:ph type="title"/>
          </p:nvPr>
        </p:nvSpPr>
        <p:spPr>
          <a:xfrm>
            <a:off x="1997439" y="167275"/>
            <a:ext cx="9630770" cy="751350"/>
          </a:xfrm>
        </p:spPr>
        <p:txBody>
          <a:bodyPr anchor="ctr">
            <a:normAutofit/>
          </a:bodyPr>
          <a:lstStyle/>
          <a:p>
            <a:r>
              <a:rPr lang="en-US"/>
              <a:t>Entities</a:t>
            </a:r>
          </a:p>
        </p:txBody>
      </p:sp>
      <p:sp>
        <p:nvSpPr>
          <p:cNvPr id="3" name="Content Placeholder 2">
            <a:extLst>
              <a:ext uri="{FF2B5EF4-FFF2-40B4-BE49-F238E27FC236}">
                <a16:creationId xmlns:a16="http://schemas.microsoft.com/office/drawing/2014/main" id="{8501CE8C-98AD-C61F-60D9-C94FDC83BC62}"/>
              </a:ext>
            </a:extLst>
          </p:cNvPr>
          <p:cNvSpPr>
            <a:spLocks noGrp="1"/>
          </p:cNvSpPr>
          <p:nvPr>
            <p:ph idx="1"/>
          </p:nvPr>
        </p:nvSpPr>
        <p:spPr>
          <a:xfrm>
            <a:off x="2347415" y="1495651"/>
            <a:ext cx="8988726" cy="4351338"/>
          </a:xfrm>
        </p:spPr>
        <p:txBody>
          <a:bodyPr>
            <a:normAutofit/>
          </a:bodyPr>
          <a:lstStyle/>
          <a:p>
            <a:r>
              <a:rPr lang="en-US" dirty="0"/>
              <a:t>The ECDS submissions will consist of the following entities:</a:t>
            </a:r>
          </a:p>
          <a:p>
            <a:pPr lvl="1"/>
            <a:r>
              <a:rPr lang="en-US" sz="2800" dirty="0" err="1"/>
              <a:t>LocalEducationAgency</a:t>
            </a:r>
            <a:endParaRPr lang="en-US" sz="2800" dirty="0"/>
          </a:p>
          <a:p>
            <a:pPr lvl="1"/>
            <a:r>
              <a:rPr lang="en-US" sz="2800" dirty="0"/>
              <a:t>School</a:t>
            </a:r>
          </a:p>
          <a:p>
            <a:pPr lvl="1"/>
            <a:r>
              <a:rPr lang="en-US" sz="2800" dirty="0"/>
              <a:t>Student</a:t>
            </a:r>
          </a:p>
          <a:p>
            <a:pPr lvl="1"/>
            <a:r>
              <a:rPr lang="en-US" sz="2800" dirty="0" err="1"/>
              <a:t>StudentEducationOrganizationAssociation</a:t>
            </a:r>
            <a:endParaRPr lang="en-US" sz="2800" dirty="0"/>
          </a:p>
          <a:p>
            <a:pPr lvl="1"/>
            <a:r>
              <a:rPr lang="en-US" sz="2800" dirty="0" err="1"/>
              <a:t>StudentSchoolAssociation</a:t>
            </a:r>
            <a:endParaRPr lang="en-US" sz="2800" dirty="0"/>
          </a:p>
          <a:p>
            <a:pPr lvl="1"/>
            <a:r>
              <a:rPr lang="en-US" sz="2800" dirty="0"/>
              <a:t>Assessment </a:t>
            </a:r>
          </a:p>
          <a:p>
            <a:pPr lvl="1"/>
            <a:r>
              <a:rPr lang="en-US" sz="2800" dirty="0" err="1"/>
              <a:t>ObjectiveAssessment</a:t>
            </a:r>
            <a:endParaRPr lang="en-US" sz="2800" dirty="0"/>
          </a:p>
          <a:p>
            <a:pPr lvl="1"/>
            <a:r>
              <a:rPr lang="en-US" sz="2800" dirty="0"/>
              <a:t>StudentAssessment</a:t>
            </a:r>
          </a:p>
        </p:txBody>
      </p:sp>
    </p:spTree>
    <p:extLst>
      <p:ext uri="{BB962C8B-B14F-4D97-AF65-F5344CB8AC3E}">
        <p14:creationId xmlns:p14="http://schemas.microsoft.com/office/powerpoint/2010/main" val="54533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404D6-D5D8-C0A8-8D24-B8B4986DCA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6CA751-E5EA-5BF8-5BDF-F5B13EFCD9F0}"/>
              </a:ext>
            </a:extLst>
          </p:cNvPr>
          <p:cNvSpPr>
            <a:spLocks noGrp="1"/>
          </p:cNvSpPr>
          <p:nvPr>
            <p:ph type="title"/>
          </p:nvPr>
        </p:nvSpPr>
        <p:spPr>
          <a:xfrm>
            <a:off x="2043795" y="167275"/>
            <a:ext cx="9630770" cy="751350"/>
          </a:xfrm>
        </p:spPr>
        <p:txBody>
          <a:bodyPr/>
          <a:lstStyle/>
          <a:p>
            <a:r>
              <a:rPr lang="en-US" dirty="0" err="1"/>
              <a:t>LocalEducationAgency</a:t>
            </a:r>
            <a:r>
              <a:rPr lang="en-US" dirty="0"/>
              <a:t> Entity</a:t>
            </a:r>
          </a:p>
        </p:txBody>
      </p:sp>
      <p:pic>
        <p:nvPicPr>
          <p:cNvPr id="7" name="Picture 6" descr="Local Education Agency Entity">
            <a:extLst>
              <a:ext uri="{FF2B5EF4-FFF2-40B4-BE49-F238E27FC236}">
                <a16:creationId xmlns:a16="http://schemas.microsoft.com/office/drawing/2014/main" id="{CF51A076-E1E2-0A40-339A-EFD63A629EFE}"/>
              </a:ext>
            </a:extLst>
          </p:cNvPr>
          <p:cNvPicPr>
            <a:picLocks noChangeAspect="1"/>
          </p:cNvPicPr>
          <p:nvPr/>
        </p:nvPicPr>
        <p:blipFill>
          <a:blip r:embed="rId3"/>
          <a:stretch>
            <a:fillRect/>
          </a:stretch>
        </p:blipFill>
        <p:spPr>
          <a:xfrm>
            <a:off x="2409205" y="1590610"/>
            <a:ext cx="7484336" cy="3680637"/>
          </a:xfrm>
          <a:prstGeom prst="rect">
            <a:avLst/>
          </a:prstGeom>
        </p:spPr>
      </p:pic>
    </p:spTree>
    <p:extLst>
      <p:ext uri="{BB962C8B-B14F-4D97-AF65-F5344CB8AC3E}">
        <p14:creationId xmlns:p14="http://schemas.microsoft.com/office/powerpoint/2010/main" val="385955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a:xfrm>
            <a:off x="2055084" y="167275"/>
            <a:ext cx="9630770" cy="751350"/>
          </a:xfrm>
        </p:spPr>
        <p:txBody>
          <a:bodyPr>
            <a:normAutofit/>
          </a:bodyPr>
          <a:lstStyle/>
          <a:p>
            <a:r>
              <a:rPr lang="en-US" dirty="0" err="1"/>
              <a:t>AssessmentNonSubmissionReason</a:t>
            </a:r>
            <a:r>
              <a:rPr lang="en-US" dirty="0"/>
              <a:t> (</a:t>
            </a:r>
            <a:r>
              <a:rPr lang="en-US" dirty="0" err="1"/>
              <a:t>E3178</a:t>
            </a:r>
            <a:r>
              <a:rPr lang="en-US" dirty="0"/>
              <a:t>)</a:t>
            </a:r>
          </a:p>
        </p:txBody>
      </p:sp>
      <p:pic>
        <p:nvPicPr>
          <p:cNvPr id="4" name="Picture 3" descr="Data Element E3178 Assessment NonSubmission Reason">
            <a:extLst>
              <a:ext uri="{FF2B5EF4-FFF2-40B4-BE49-F238E27FC236}">
                <a16:creationId xmlns:a16="http://schemas.microsoft.com/office/drawing/2014/main" id="{3285A78D-F943-8D4E-A4A3-51B2F59E0384}"/>
              </a:ext>
            </a:extLst>
          </p:cNvPr>
          <p:cNvPicPr>
            <a:picLocks noChangeAspect="1"/>
          </p:cNvPicPr>
          <p:nvPr/>
        </p:nvPicPr>
        <p:blipFill>
          <a:blip r:embed="rId2"/>
          <a:srcRect t="5340"/>
          <a:stretch>
            <a:fillRect/>
          </a:stretch>
        </p:blipFill>
        <p:spPr>
          <a:xfrm>
            <a:off x="3003778" y="1664677"/>
            <a:ext cx="7358553" cy="4290569"/>
          </a:xfrm>
          <a:prstGeom prst="rect">
            <a:avLst/>
          </a:prstGeom>
        </p:spPr>
      </p:pic>
    </p:spTree>
    <p:extLst>
      <p:ext uri="{BB962C8B-B14F-4D97-AF65-F5344CB8AC3E}">
        <p14:creationId xmlns:p14="http://schemas.microsoft.com/office/powerpoint/2010/main" val="34558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ACEA2-758C-E729-DEBC-F5F9C5ED1CCF}"/>
              </a:ext>
            </a:extLst>
          </p:cNvPr>
          <p:cNvSpPr>
            <a:spLocks noGrp="1"/>
          </p:cNvSpPr>
          <p:nvPr>
            <p:ph type="title"/>
          </p:nvPr>
        </p:nvSpPr>
        <p:spPr>
          <a:xfrm>
            <a:off x="2066373" y="167275"/>
            <a:ext cx="9630770" cy="751350"/>
          </a:xfrm>
        </p:spPr>
        <p:txBody>
          <a:bodyPr>
            <a:normAutofit/>
          </a:bodyPr>
          <a:lstStyle/>
          <a:p>
            <a:r>
              <a:rPr lang="en-US" dirty="0" err="1"/>
              <a:t>AssessmentNonSubmissionReason</a:t>
            </a:r>
            <a:r>
              <a:rPr lang="en-US" dirty="0"/>
              <a:t> (380)</a:t>
            </a:r>
          </a:p>
        </p:txBody>
      </p:sp>
      <p:pic>
        <p:nvPicPr>
          <p:cNvPr id="7" name="Picture 6" descr="Table C380 Assessment NonSubmisssion Reason">
            <a:extLst>
              <a:ext uri="{FF2B5EF4-FFF2-40B4-BE49-F238E27FC236}">
                <a16:creationId xmlns:a16="http://schemas.microsoft.com/office/drawing/2014/main" id="{A4FC046D-A4F7-F2A5-BD17-2E444990FB79}"/>
              </a:ext>
            </a:extLst>
          </p:cNvPr>
          <p:cNvPicPr>
            <a:picLocks noChangeAspect="1"/>
          </p:cNvPicPr>
          <p:nvPr/>
        </p:nvPicPr>
        <p:blipFill>
          <a:blip r:embed="rId2"/>
          <a:srcRect t="5267"/>
          <a:stretch>
            <a:fillRect/>
          </a:stretch>
        </p:blipFill>
        <p:spPr>
          <a:xfrm>
            <a:off x="3069756" y="1559169"/>
            <a:ext cx="7342652" cy="4391011"/>
          </a:xfrm>
          <a:prstGeom prst="rect">
            <a:avLst/>
          </a:prstGeom>
        </p:spPr>
      </p:pic>
    </p:spTree>
    <p:extLst>
      <p:ext uri="{BB962C8B-B14F-4D97-AF65-F5344CB8AC3E}">
        <p14:creationId xmlns:p14="http://schemas.microsoft.com/office/powerpoint/2010/main" val="108814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022409" y="153230"/>
            <a:ext cx="9513918" cy="751350"/>
          </a:xfrm>
        </p:spPr>
        <p:txBody>
          <a:bodyPr>
            <a:normAutofit fontScale="90000"/>
          </a:bodyPr>
          <a:lstStyle/>
          <a:p>
            <a:r>
              <a:rPr lang="en-US" dirty="0"/>
              <a:t>Agenda – Changes to the Early Childhood Data System (ECDS) Collection</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032000" y="1495651"/>
            <a:ext cx="4750937" cy="4351338"/>
          </a:xfrm>
        </p:spPr>
        <p:txBody>
          <a:bodyPr lIns="91440" tIns="45720" rIns="91440" bIns="45720" anchor="t">
            <a:normAutofit/>
          </a:bodyPr>
          <a:lstStyle/>
          <a:p>
            <a:r>
              <a:rPr lang="en-US" sz="2400" dirty="0"/>
              <a:t>Overview</a:t>
            </a:r>
          </a:p>
          <a:p>
            <a:r>
              <a:rPr lang="en-US" sz="2400" dirty="0"/>
              <a:t>Timeline</a:t>
            </a:r>
            <a:endParaRPr lang="en-US" sz="2400" dirty="0">
              <a:ea typeface="Calibri"/>
              <a:cs typeface="Calibri"/>
            </a:endParaRPr>
          </a:p>
          <a:p>
            <a:r>
              <a:rPr lang="en-US" sz="2400" dirty="0"/>
              <a:t>ECDS Expansion due to House Bill (HB) 2</a:t>
            </a:r>
          </a:p>
          <a:p>
            <a:r>
              <a:rPr lang="en-US" sz="2400" dirty="0"/>
              <a:t>New ECDS Submissions</a:t>
            </a:r>
          </a:p>
          <a:p>
            <a:r>
              <a:rPr lang="en-US" sz="2400" dirty="0"/>
              <a:t>Closeout</a:t>
            </a:r>
            <a:endParaRPr lang="en-US" sz="2400" dirty="0">
              <a:ea typeface="Calibri"/>
              <a:cs typeface="Calibri"/>
            </a:endParaRPr>
          </a:p>
          <a:p>
            <a:pPr lvl="1"/>
            <a:r>
              <a:rPr lang="en-US" dirty="0"/>
              <a:t>Key Takeaways</a:t>
            </a:r>
            <a:endParaRPr lang="en-US" dirty="0">
              <a:ea typeface="Calibri"/>
              <a:cs typeface="Calibri"/>
            </a:endParaRPr>
          </a:p>
          <a:p>
            <a:pPr lvl="1"/>
            <a:r>
              <a:rPr lang="en-US" dirty="0"/>
              <a:t>Technical Resources</a:t>
            </a:r>
          </a:p>
          <a:p>
            <a:r>
              <a:rPr lang="en-US" sz="2400" dirty="0">
                <a:ea typeface="Calibri"/>
                <a:cs typeface="Calibri"/>
              </a:rPr>
              <a:t>Questions</a:t>
            </a:r>
          </a:p>
          <a:p>
            <a:endParaRPr lang="en-US" sz="2400" dirty="0"/>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3"/>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E6499-3652-D37F-F305-090524EA94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CE60DE-E9DB-F36B-3A83-F08DD5CFDD1F}"/>
              </a:ext>
            </a:extLst>
          </p:cNvPr>
          <p:cNvSpPr>
            <a:spLocks noGrp="1"/>
          </p:cNvSpPr>
          <p:nvPr>
            <p:ph type="title"/>
          </p:nvPr>
        </p:nvSpPr>
        <p:spPr>
          <a:xfrm>
            <a:off x="2043795" y="167275"/>
            <a:ext cx="9630770" cy="751350"/>
          </a:xfrm>
        </p:spPr>
        <p:txBody>
          <a:bodyPr/>
          <a:lstStyle/>
          <a:p>
            <a:r>
              <a:rPr lang="en-US" dirty="0"/>
              <a:t>School Entity</a:t>
            </a:r>
          </a:p>
        </p:txBody>
      </p:sp>
      <p:pic>
        <p:nvPicPr>
          <p:cNvPr id="3" name="Picture 2" descr="School Entity">
            <a:extLst>
              <a:ext uri="{FF2B5EF4-FFF2-40B4-BE49-F238E27FC236}">
                <a16:creationId xmlns:a16="http://schemas.microsoft.com/office/drawing/2014/main" id="{C54A18CE-D4FC-4324-6390-EC63892B77B7}"/>
              </a:ext>
            </a:extLst>
          </p:cNvPr>
          <p:cNvPicPr>
            <a:picLocks noChangeAspect="1"/>
          </p:cNvPicPr>
          <p:nvPr/>
        </p:nvPicPr>
        <p:blipFill>
          <a:blip r:embed="rId3"/>
          <a:stretch>
            <a:fillRect/>
          </a:stretch>
        </p:blipFill>
        <p:spPr>
          <a:xfrm>
            <a:off x="2333511" y="2466213"/>
            <a:ext cx="8750391" cy="1925573"/>
          </a:xfrm>
          <a:prstGeom prst="rect">
            <a:avLst/>
          </a:prstGeom>
        </p:spPr>
      </p:pic>
    </p:spTree>
    <p:extLst>
      <p:ext uri="{BB962C8B-B14F-4D97-AF65-F5344CB8AC3E}">
        <p14:creationId xmlns:p14="http://schemas.microsoft.com/office/powerpoint/2010/main" val="217180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C45A-228A-F60D-6CBC-274AA01E61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885853-DBF3-C886-0AD9-4778DEF8120C}"/>
              </a:ext>
            </a:extLst>
          </p:cNvPr>
          <p:cNvSpPr>
            <a:spLocks noGrp="1"/>
          </p:cNvSpPr>
          <p:nvPr>
            <p:ph type="title"/>
          </p:nvPr>
        </p:nvSpPr>
        <p:spPr>
          <a:xfrm>
            <a:off x="2032506" y="167275"/>
            <a:ext cx="9630770" cy="751350"/>
          </a:xfrm>
        </p:spPr>
        <p:txBody>
          <a:bodyPr/>
          <a:lstStyle/>
          <a:p>
            <a:r>
              <a:rPr lang="en-US" dirty="0"/>
              <a:t>Student Entity</a:t>
            </a:r>
          </a:p>
        </p:txBody>
      </p:sp>
      <p:pic>
        <p:nvPicPr>
          <p:cNvPr id="3" name="Picture 2" descr="Student Entity">
            <a:extLst>
              <a:ext uri="{FF2B5EF4-FFF2-40B4-BE49-F238E27FC236}">
                <a16:creationId xmlns:a16="http://schemas.microsoft.com/office/drawing/2014/main" id="{8D2FD1D7-39CF-2D7E-8584-CE9A91065048}"/>
              </a:ext>
            </a:extLst>
          </p:cNvPr>
          <p:cNvPicPr>
            <a:picLocks noChangeAspect="1"/>
          </p:cNvPicPr>
          <p:nvPr/>
        </p:nvPicPr>
        <p:blipFill>
          <a:blip r:embed="rId3"/>
          <a:stretch>
            <a:fillRect/>
          </a:stretch>
        </p:blipFill>
        <p:spPr>
          <a:xfrm>
            <a:off x="2415861" y="1692065"/>
            <a:ext cx="8800472" cy="3473870"/>
          </a:xfrm>
          <a:prstGeom prst="rect">
            <a:avLst/>
          </a:prstGeom>
        </p:spPr>
      </p:pic>
    </p:spTree>
    <p:extLst>
      <p:ext uri="{BB962C8B-B14F-4D97-AF65-F5344CB8AC3E}">
        <p14:creationId xmlns:p14="http://schemas.microsoft.com/office/powerpoint/2010/main" val="193713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5E8E-4741-92E5-F673-0F869FDC5E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094260-ADC4-E1C4-AA07-A6AA25D4575B}"/>
              </a:ext>
            </a:extLst>
          </p:cNvPr>
          <p:cNvSpPr>
            <a:spLocks noGrp="1"/>
          </p:cNvSpPr>
          <p:nvPr>
            <p:ph type="title"/>
          </p:nvPr>
        </p:nvSpPr>
        <p:spPr>
          <a:xfrm>
            <a:off x="2021217" y="167275"/>
            <a:ext cx="9630770" cy="751350"/>
          </a:xfrm>
        </p:spPr>
        <p:txBody>
          <a:bodyPr/>
          <a:lstStyle/>
          <a:p>
            <a:r>
              <a:rPr lang="en-US" dirty="0" err="1"/>
              <a:t>StudentEducationOrganizationAssociation</a:t>
            </a:r>
            <a:r>
              <a:rPr lang="en-US" dirty="0"/>
              <a:t> Entity</a:t>
            </a:r>
          </a:p>
        </p:txBody>
      </p:sp>
      <p:pic>
        <p:nvPicPr>
          <p:cNvPr id="3" name="Picture 2" descr="Student Education organization Association Entity">
            <a:extLst>
              <a:ext uri="{FF2B5EF4-FFF2-40B4-BE49-F238E27FC236}">
                <a16:creationId xmlns:a16="http://schemas.microsoft.com/office/drawing/2014/main" id="{5FDBBB03-A727-D78D-0560-2A975ADF66D3}"/>
              </a:ext>
            </a:extLst>
          </p:cNvPr>
          <p:cNvPicPr>
            <a:picLocks noChangeAspect="1"/>
          </p:cNvPicPr>
          <p:nvPr/>
        </p:nvPicPr>
        <p:blipFill>
          <a:blip r:embed="rId3"/>
          <a:stretch>
            <a:fillRect/>
          </a:stretch>
        </p:blipFill>
        <p:spPr>
          <a:xfrm>
            <a:off x="2377778" y="1700836"/>
            <a:ext cx="8978939" cy="3456328"/>
          </a:xfrm>
          <a:prstGeom prst="rect">
            <a:avLst/>
          </a:prstGeom>
        </p:spPr>
      </p:pic>
    </p:spTree>
    <p:extLst>
      <p:ext uri="{BB962C8B-B14F-4D97-AF65-F5344CB8AC3E}">
        <p14:creationId xmlns:p14="http://schemas.microsoft.com/office/powerpoint/2010/main" val="298907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8DBEB-5DB0-5EF9-1F20-53204B4BC6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C70E69-712C-949B-822E-FA5DB75D3B13}"/>
              </a:ext>
            </a:extLst>
          </p:cNvPr>
          <p:cNvSpPr>
            <a:spLocks noGrp="1"/>
          </p:cNvSpPr>
          <p:nvPr>
            <p:ph type="title"/>
          </p:nvPr>
        </p:nvSpPr>
        <p:spPr>
          <a:xfrm>
            <a:off x="2021217" y="167275"/>
            <a:ext cx="9630770" cy="751350"/>
          </a:xfrm>
        </p:spPr>
        <p:txBody>
          <a:bodyPr/>
          <a:lstStyle/>
          <a:p>
            <a:r>
              <a:rPr lang="en-US" dirty="0" err="1"/>
              <a:t>StudentSchoolAssociation</a:t>
            </a:r>
            <a:r>
              <a:rPr lang="en-US" dirty="0"/>
              <a:t> Entity</a:t>
            </a:r>
          </a:p>
        </p:txBody>
      </p:sp>
      <p:pic>
        <p:nvPicPr>
          <p:cNvPr id="4" name="Picture 3" descr="Student School Association Entity">
            <a:extLst>
              <a:ext uri="{FF2B5EF4-FFF2-40B4-BE49-F238E27FC236}">
                <a16:creationId xmlns:a16="http://schemas.microsoft.com/office/drawing/2014/main" id="{8ECFD9BC-4E40-F806-C7AD-F70BE147DAE5}"/>
              </a:ext>
            </a:extLst>
          </p:cNvPr>
          <p:cNvPicPr>
            <a:picLocks noChangeAspect="1"/>
          </p:cNvPicPr>
          <p:nvPr/>
        </p:nvPicPr>
        <p:blipFill>
          <a:blip r:embed="rId3"/>
          <a:stretch>
            <a:fillRect/>
          </a:stretch>
        </p:blipFill>
        <p:spPr>
          <a:xfrm>
            <a:off x="2308034" y="2135440"/>
            <a:ext cx="8476947" cy="2587120"/>
          </a:xfrm>
          <a:prstGeom prst="rect">
            <a:avLst/>
          </a:prstGeom>
        </p:spPr>
      </p:pic>
    </p:spTree>
    <p:extLst>
      <p:ext uri="{BB962C8B-B14F-4D97-AF65-F5344CB8AC3E}">
        <p14:creationId xmlns:p14="http://schemas.microsoft.com/office/powerpoint/2010/main" val="339417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BCF983-AB49-4F32-EC0B-48CD6CF9DA25}"/>
              </a:ext>
            </a:extLst>
          </p:cNvPr>
          <p:cNvSpPr>
            <a:spLocks noGrp="1"/>
          </p:cNvSpPr>
          <p:nvPr>
            <p:ph type="title"/>
          </p:nvPr>
        </p:nvSpPr>
        <p:spPr>
          <a:xfrm>
            <a:off x="2032506" y="167275"/>
            <a:ext cx="9630770" cy="751350"/>
          </a:xfrm>
        </p:spPr>
        <p:txBody>
          <a:bodyPr/>
          <a:lstStyle/>
          <a:p>
            <a:r>
              <a:rPr lang="en-US" dirty="0"/>
              <a:t>Assessment Entity</a:t>
            </a:r>
          </a:p>
        </p:txBody>
      </p:sp>
      <p:pic>
        <p:nvPicPr>
          <p:cNvPr id="3" name="Picture 2" descr="Assessment Entity">
            <a:extLst>
              <a:ext uri="{FF2B5EF4-FFF2-40B4-BE49-F238E27FC236}">
                <a16:creationId xmlns:a16="http://schemas.microsoft.com/office/drawing/2014/main" id="{1BC25964-CC7D-091A-EAE1-17D85688AD90}"/>
              </a:ext>
            </a:extLst>
          </p:cNvPr>
          <p:cNvPicPr>
            <a:picLocks noChangeAspect="1"/>
          </p:cNvPicPr>
          <p:nvPr/>
        </p:nvPicPr>
        <p:blipFill>
          <a:blip r:embed="rId3"/>
          <a:stretch>
            <a:fillRect/>
          </a:stretch>
        </p:blipFill>
        <p:spPr>
          <a:xfrm>
            <a:off x="2417483" y="1752820"/>
            <a:ext cx="8796884" cy="3352359"/>
          </a:xfrm>
          <a:prstGeom prst="rect">
            <a:avLst/>
          </a:prstGeom>
        </p:spPr>
      </p:pic>
    </p:spTree>
    <p:extLst>
      <p:ext uri="{BB962C8B-B14F-4D97-AF65-F5344CB8AC3E}">
        <p14:creationId xmlns:p14="http://schemas.microsoft.com/office/powerpoint/2010/main" val="307080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4A972-AB9A-5F09-5C4F-CA86879ECE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1EA4C0-27B9-66D2-2A34-45D6E7394D7D}"/>
              </a:ext>
            </a:extLst>
          </p:cNvPr>
          <p:cNvSpPr>
            <a:spLocks noGrp="1"/>
          </p:cNvSpPr>
          <p:nvPr>
            <p:ph type="title"/>
          </p:nvPr>
        </p:nvSpPr>
        <p:spPr>
          <a:xfrm>
            <a:off x="2021217" y="167275"/>
            <a:ext cx="9630770" cy="751350"/>
          </a:xfrm>
        </p:spPr>
        <p:txBody>
          <a:bodyPr/>
          <a:lstStyle/>
          <a:p>
            <a:r>
              <a:rPr lang="en-US" dirty="0" err="1"/>
              <a:t>ObjectiveAssessment</a:t>
            </a:r>
            <a:r>
              <a:rPr lang="en-US" dirty="0"/>
              <a:t> Entity</a:t>
            </a:r>
          </a:p>
        </p:txBody>
      </p:sp>
      <p:pic>
        <p:nvPicPr>
          <p:cNvPr id="3" name="Picture 2" descr="Objective Assessment Entity">
            <a:extLst>
              <a:ext uri="{FF2B5EF4-FFF2-40B4-BE49-F238E27FC236}">
                <a16:creationId xmlns:a16="http://schemas.microsoft.com/office/drawing/2014/main" id="{A81BD5C7-07E6-A227-B6CB-1B87D8EA608D}"/>
              </a:ext>
            </a:extLst>
          </p:cNvPr>
          <p:cNvPicPr>
            <a:picLocks noChangeAspect="1"/>
          </p:cNvPicPr>
          <p:nvPr/>
        </p:nvPicPr>
        <p:blipFill>
          <a:blip r:embed="rId3"/>
          <a:stretch>
            <a:fillRect/>
          </a:stretch>
        </p:blipFill>
        <p:spPr>
          <a:xfrm>
            <a:off x="2122739" y="1878171"/>
            <a:ext cx="9141064" cy="3101657"/>
          </a:xfrm>
          <a:prstGeom prst="rect">
            <a:avLst/>
          </a:prstGeom>
        </p:spPr>
      </p:pic>
    </p:spTree>
    <p:extLst>
      <p:ext uri="{BB962C8B-B14F-4D97-AF65-F5344CB8AC3E}">
        <p14:creationId xmlns:p14="http://schemas.microsoft.com/office/powerpoint/2010/main" val="326687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1C76-7103-49A5-EB1F-E5CFA7E926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75CDA4-4C67-5B9F-AB15-C291005BCB3A}"/>
              </a:ext>
            </a:extLst>
          </p:cNvPr>
          <p:cNvSpPr>
            <a:spLocks noGrp="1"/>
          </p:cNvSpPr>
          <p:nvPr>
            <p:ph type="title"/>
          </p:nvPr>
        </p:nvSpPr>
        <p:spPr>
          <a:xfrm>
            <a:off x="2201841" y="167275"/>
            <a:ext cx="9630770" cy="751350"/>
          </a:xfrm>
        </p:spPr>
        <p:txBody>
          <a:bodyPr anchor="ctr">
            <a:normAutofit/>
          </a:bodyPr>
          <a:lstStyle/>
          <a:p>
            <a:r>
              <a:rPr lang="en-US" dirty="0" err="1"/>
              <a:t>StudentAssessment</a:t>
            </a:r>
            <a:r>
              <a:rPr lang="en-US" dirty="0"/>
              <a:t> Entity</a:t>
            </a:r>
          </a:p>
        </p:txBody>
      </p:sp>
      <p:pic>
        <p:nvPicPr>
          <p:cNvPr id="3" name="Picture 2" descr="StudentAssessment Entity">
            <a:extLst>
              <a:ext uri="{FF2B5EF4-FFF2-40B4-BE49-F238E27FC236}">
                <a16:creationId xmlns:a16="http://schemas.microsoft.com/office/drawing/2014/main" id="{D14BC455-4B63-70AA-7894-9BD2C90DEC75}"/>
              </a:ext>
            </a:extLst>
          </p:cNvPr>
          <p:cNvPicPr>
            <a:picLocks noChangeAspect="1"/>
          </p:cNvPicPr>
          <p:nvPr/>
        </p:nvPicPr>
        <p:blipFill>
          <a:blip r:embed="rId3"/>
          <a:stretch>
            <a:fillRect/>
          </a:stretch>
        </p:blipFill>
        <p:spPr>
          <a:xfrm>
            <a:off x="2599153" y="1391194"/>
            <a:ext cx="7951656" cy="4446899"/>
          </a:xfrm>
          <a:prstGeom prst="rect">
            <a:avLst/>
          </a:prstGeom>
        </p:spPr>
      </p:pic>
    </p:spTree>
    <p:extLst>
      <p:ext uri="{BB962C8B-B14F-4D97-AF65-F5344CB8AC3E}">
        <p14:creationId xmlns:p14="http://schemas.microsoft.com/office/powerpoint/2010/main" val="221537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1049-331F-6C9A-B2CD-E2EC412CF820}"/>
              </a:ext>
            </a:extLst>
          </p:cNvPr>
          <p:cNvSpPr>
            <a:spLocks noGrp="1"/>
          </p:cNvSpPr>
          <p:nvPr>
            <p:ph type="title"/>
          </p:nvPr>
        </p:nvSpPr>
        <p:spPr>
          <a:xfrm>
            <a:off x="2043795" y="167275"/>
            <a:ext cx="9630770" cy="751350"/>
          </a:xfrm>
        </p:spPr>
        <p:txBody>
          <a:bodyPr/>
          <a:lstStyle/>
          <a:p>
            <a:r>
              <a:rPr lang="en-US" dirty="0" err="1"/>
              <a:t>ReasonNotTested</a:t>
            </a:r>
            <a:r>
              <a:rPr lang="en-US" dirty="0"/>
              <a:t> (</a:t>
            </a:r>
            <a:r>
              <a:rPr lang="en-US" dirty="0" err="1"/>
              <a:t>E3177</a:t>
            </a:r>
            <a:r>
              <a:rPr lang="en-US" dirty="0"/>
              <a:t>)</a:t>
            </a:r>
          </a:p>
        </p:txBody>
      </p:sp>
      <p:pic>
        <p:nvPicPr>
          <p:cNvPr id="9" name="Picture 8" descr="E3177 Reason not Tested data element">
            <a:extLst>
              <a:ext uri="{FF2B5EF4-FFF2-40B4-BE49-F238E27FC236}">
                <a16:creationId xmlns:a16="http://schemas.microsoft.com/office/drawing/2014/main" id="{A08738AD-EFFE-31A2-0112-98B3778C90DC}"/>
              </a:ext>
            </a:extLst>
          </p:cNvPr>
          <p:cNvPicPr>
            <a:picLocks noChangeAspect="1"/>
          </p:cNvPicPr>
          <p:nvPr/>
        </p:nvPicPr>
        <p:blipFill>
          <a:blip r:embed="rId3"/>
          <a:srcRect t="4941"/>
          <a:stretch>
            <a:fillRect/>
          </a:stretch>
        </p:blipFill>
        <p:spPr>
          <a:xfrm>
            <a:off x="2982815" y="1254369"/>
            <a:ext cx="7388633" cy="5011789"/>
          </a:xfrm>
          <a:prstGeom prst="rect">
            <a:avLst/>
          </a:prstGeom>
        </p:spPr>
      </p:pic>
    </p:spTree>
    <p:extLst>
      <p:ext uri="{BB962C8B-B14F-4D97-AF65-F5344CB8AC3E}">
        <p14:creationId xmlns:p14="http://schemas.microsoft.com/office/powerpoint/2010/main" val="4092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a:xfrm>
            <a:off x="2009928" y="167275"/>
            <a:ext cx="9630770" cy="751350"/>
          </a:xfrm>
        </p:spPr>
        <p:txBody>
          <a:bodyPr>
            <a:normAutofit/>
          </a:bodyPr>
          <a:lstStyle/>
          <a:p>
            <a:r>
              <a:rPr lang="en-US" dirty="0" err="1"/>
              <a:t>ReasonNotTested</a:t>
            </a:r>
            <a:r>
              <a:rPr lang="en-US" dirty="0"/>
              <a:t> (</a:t>
            </a:r>
            <a:r>
              <a:rPr lang="en-US" dirty="0" err="1"/>
              <a:t>C379</a:t>
            </a:r>
            <a:r>
              <a:rPr lang="en-US" dirty="0"/>
              <a:t>)</a:t>
            </a:r>
          </a:p>
        </p:txBody>
      </p:sp>
      <p:pic>
        <p:nvPicPr>
          <p:cNvPr id="12" name="Picture 11" descr="C379 Reason not Tested code table">
            <a:extLst>
              <a:ext uri="{FF2B5EF4-FFF2-40B4-BE49-F238E27FC236}">
                <a16:creationId xmlns:a16="http://schemas.microsoft.com/office/drawing/2014/main" id="{CCFCD8E4-0FEC-3D61-B6FE-45322D43526D}"/>
              </a:ext>
            </a:extLst>
          </p:cNvPr>
          <p:cNvPicPr>
            <a:picLocks noChangeAspect="1"/>
          </p:cNvPicPr>
          <p:nvPr/>
        </p:nvPicPr>
        <p:blipFill>
          <a:blip r:embed="rId2"/>
          <a:srcRect t="3984"/>
          <a:stretch>
            <a:fillRect/>
          </a:stretch>
        </p:blipFill>
        <p:spPr>
          <a:xfrm>
            <a:off x="2009928" y="1359877"/>
            <a:ext cx="4882596" cy="4957590"/>
          </a:xfrm>
          <a:prstGeom prst="rect">
            <a:avLst/>
          </a:prstGeom>
        </p:spPr>
      </p:pic>
      <p:pic>
        <p:nvPicPr>
          <p:cNvPr id="10" name="Picture 9" descr="continued C379">
            <a:extLst>
              <a:ext uri="{FF2B5EF4-FFF2-40B4-BE49-F238E27FC236}">
                <a16:creationId xmlns:a16="http://schemas.microsoft.com/office/drawing/2014/main" id="{327D8D16-4C99-73F9-D229-AACD0DD354EF}"/>
              </a:ext>
            </a:extLst>
          </p:cNvPr>
          <p:cNvPicPr>
            <a:picLocks noChangeAspect="1"/>
          </p:cNvPicPr>
          <p:nvPr/>
        </p:nvPicPr>
        <p:blipFill>
          <a:blip r:embed="rId3"/>
          <a:stretch>
            <a:fillRect/>
          </a:stretch>
        </p:blipFill>
        <p:spPr>
          <a:xfrm>
            <a:off x="7319356" y="2276639"/>
            <a:ext cx="4567411" cy="2304721"/>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1A37-D6FE-FA3E-45FC-04FAB7DB6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FB16D-ACA0-08B9-E1F2-53D1B3016BBD}"/>
              </a:ext>
            </a:extLst>
          </p:cNvPr>
          <p:cNvSpPr>
            <a:spLocks noGrp="1"/>
          </p:cNvSpPr>
          <p:nvPr>
            <p:ph type="title"/>
          </p:nvPr>
        </p:nvSpPr>
        <p:spPr>
          <a:xfrm>
            <a:off x="2055084" y="167275"/>
            <a:ext cx="9630770" cy="751350"/>
          </a:xfrm>
        </p:spPr>
        <p:txBody>
          <a:bodyPr/>
          <a:lstStyle/>
          <a:p>
            <a:r>
              <a:rPr lang="en-US" dirty="0" err="1"/>
              <a:t>AssessmentPeriod</a:t>
            </a:r>
            <a:r>
              <a:rPr lang="en-US" dirty="0"/>
              <a:t> (E3179)</a:t>
            </a:r>
          </a:p>
        </p:txBody>
      </p:sp>
      <p:pic>
        <p:nvPicPr>
          <p:cNvPr id="11" name="Picture 10" descr="E3179 Assessment Period">
            <a:extLst>
              <a:ext uri="{FF2B5EF4-FFF2-40B4-BE49-F238E27FC236}">
                <a16:creationId xmlns:a16="http://schemas.microsoft.com/office/drawing/2014/main" id="{C2F2E5A7-4634-EA56-226A-60AD5AA534FD}"/>
              </a:ext>
            </a:extLst>
          </p:cNvPr>
          <p:cNvPicPr>
            <a:picLocks noChangeAspect="1"/>
          </p:cNvPicPr>
          <p:nvPr/>
        </p:nvPicPr>
        <p:blipFill>
          <a:blip r:embed="rId2"/>
          <a:srcRect t="6052"/>
          <a:stretch>
            <a:fillRect/>
          </a:stretch>
        </p:blipFill>
        <p:spPr>
          <a:xfrm>
            <a:off x="2974318" y="1617784"/>
            <a:ext cx="7957261" cy="4232032"/>
          </a:xfrm>
          <a:prstGeom prst="rect">
            <a:avLst/>
          </a:prstGeom>
        </p:spPr>
      </p:pic>
    </p:spTree>
    <p:extLst>
      <p:ext uri="{BB962C8B-B14F-4D97-AF65-F5344CB8AC3E}">
        <p14:creationId xmlns:p14="http://schemas.microsoft.com/office/powerpoint/2010/main" val="21732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a:xfrm>
            <a:off x="2032506" y="167275"/>
            <a:ext cx="9630770" cy="751350"/>
          </a:xfrm>
        </p:spPr>
        <p:txBody>
          <a:bodyPr>
            <a:normAutofit/>
          </a:bodyPr>
          <a:lstStyle/>
          <a:p>
            <a:r>
              <a:rPr lang="en-US" dirty="0" err="1"/>
              <a:t>AssessmentPeriod</a:t>
            </a:r>
            <a:r>
              <a:rPr lang="en-US" dirty="0"/>
              <a:t> (C381)</a:t>
            </a:r>
          </a:p>
        </p:txBody>
      </p:sp>
      <p:pic>
        <p:nvPicPr>
          <p:cNvPr id="7" name="Picture 6" descr="C381 Assessment Period code table">
            <a:extLst>
              <a:ext uri="{FF2B5EF4-FFF2-40B4-BE49-F238E27FC236}">
                <a16:creationId xmlns:a16="http://schemas.microsoft.com/office/drawing/2014/main" id="{C98D78D3-97DD-8B9D-805F-B14C715F60DC}"/>
              </a:ext>
            </a:extLst>
          </p:cNvPr>
          <p:cNvPicPr>
            <a:picLocks noChangeAspect="1"/>
          </p:cNvPicPr>
          <p:nvPr/>
        </p:nvPicPr>
        <p:blipFill>
          <a:blip r:embed="rId2"/>
          <a:srcRect t="9997"/>
          <a:stretch>
            <a:fillRect/>
          </a:stretch>
        </p:blipFill>
        <p:spPr>
          <a:xfrm>
            <a:off x="2358358" y="2414954"/>
            <a:ext cx="9041175" cy="2028092"/>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78076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874554" y="255575"/>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1601927956"/>
              </p:ext>
            </p:extLst>
          </p:nvPr>
        </p:nvGraphicFramePr>
        <p:xfrm>
          <a:off x="784119" y="1261562"/>
          <a:ext cx="1097245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936589"/>
            <a:ext cx="7902681" cy="369332"/>
          </a:xfrm>
          <a:prstGeom prst="rect">
            <a:avLst/>
          </a:prstGeom>
          <a:noFill/>
        </p:spPr>
        <p:txBody>
          <a:bodyPr wrap="square" rtlCol="0">
            <a:spAutoFit/>
          </a:bodyPr>
          <a:lstStyle/>
          <a:p>
            <a:r>
              <a:rPr lang="en-US" sz="1800" b="0">
                <a:solidFill>
                  <a:srgbClr val="0D6CB9"/>
                </a:solidFill>
                <a:latin typeface="+mn-lt"/>
              </a:rPr>
              <a:t>What Matters Most For Successful Submissions (2027-2028)</a:t>
            </a:r>
            <a:endParaRPr lang="en-US">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dirty="0">
                <a:hlinkClick r:id="rId3"/>
              </a:rPr>
              <a:t>TSDSCustomerSupport@tea.texas.gov</a:t>
            </a:r>
            <a:r>
              <a:rPr lang="en-US"/>
              <a:t> ​ </a:t>
            </a:r>
          </a:p>
          <a:p>
            <a:endParaRPr lang="en-US"/>
          </a:p>
        </p:txBody>
      </p:sp>
    </p:spTree>
    <p:extLst>
      <p:ext uri="{BB962C8B-B14F-4D97-AF65-F5344CB8AC3E}">
        <p14:creationId xmlns:p14="http://schemas.microsoft.com/office/powerpoint/2010/main" val="2710364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a:xfrm>
            <a:off x="2010447" y="167275"/>
            <a:ext cx="9630770" cy="751350"/>
          </a:xfrm>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18961" y="1141320"/>
            <a:ext cx="9536312" cy="5202329"/>
          </a:xfrm>
        </p:spPr>
        <p:txBody>
          <a:bodyPr/>
          <a:lstStyle/>
          <a:p>
            <a:r>
              <a:rPr lang="en-US"/>
              <a:t>During the 89th Regular Session, HB 2 added Section 28.0063 to the Education Code, requiring the commissioner to approve research‑based reading and math progress‑monitoring instruments for grades K–3. These tools must align with state standards, measure early literacy and numeracy at the beginning, middle, and end of the year, and identify students needing targeted support.</a:t>
            </a:r>
          </a:p>
          <a:p>
            <a:r>
              <a:rPr lang="en-US"/>
              <a:t>Because eligibility for supplemental tutoring grants depends on consecutive assessment results, data must be collected after each assessment testing window. To meet these requirements, TEA will expand the Early Childhood Data System (ECDS) to include K–3 literacy and numeracy progress‑monitoring data for three new ECDS-Kindergarten Submissions.</a:t>
            </a:r>
          </a:p>
          <a:p>
            <a:pPr marL="0" indent="0">
              <a:buNone/>
            </a:pPr>
            <a:endParaRPr lang="en-US" sz="2400"/>
          </a:p>
        </p:txBody>
      </p:sp>
    </p:spTree>
    <p:extLst>
      <p:ext uri="{BB962C8B-B14F-4D97-AF65-F5344CB8AC3E}">
        <p14:creationId xmlns:p14="http://schemas.microsoft.com/office/powerpoint/2010/main" val="230468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52F9-91F0-0359-3CA3-7E3DE84D400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DC842A1-7024-9C27-5BA7-5C7876AE6281}"/>
              </a:ext>
            </a:extLst>
          </p:cNvPr>
          <p:cNvSpPr>
            <a:spLocks noGrp="1"/>
          </p:cNvSpPr>
          <p:nvPr>
            <p:ph type="title"/>
          </p:nvPr>
        </p:nvSpPr>
        <p:spPr>
          <a:xfrm>
            <a:off x="2042346" y="167275"/>
            <a:ext cx="9630770" cy="751350"/>
          </a:xfrm>
        </p:spPr>
        <p:txBody>
          <a:bodyPr/>
          <a:lstStyle/>
          <a:p>
            <a:r>
              <a:rPr lang="en-US"/>
              <a:t>Resulting Changes</a:t>
            </a:r>
          </a:p>
        </p:txBody>
      </p:sp>
      <p:sp>
        <p:nvSpPr>
          <p:cNvPr id="10" name="Content Placeholder 2">
            <a:extLst>
              <a:ext uri="{FF2B5EF4-FFF2-40B4-BE49-F238E27FC236}">
                <a16:creationId xmlns:a16="http://schemas.microsoft.com/office/drawing/2014/main" id="{716D0692-D77A-E8FF-AD92-26CB0A177D1F}"/>
              </a:ext>
            </a:extLst>
          </p:cNvPr>
          <p:cNvSpPr>
            <a:spLocks noGrp="1"/>
          </p:cNvSpPr>
          <p:nvPr>
            <p:ph idx="1"/>
          </p:nvPr>
        </p:nvSpPr>
        <p:spPr>
          <a:xfrm>
            <a:off x="2018961" y="1141320"/>
            <a:ext cx="9536312" cy="5202329"/>
          </a:xfrm>
        </p:spPr>
        <p:txBody>
          <a:bodyPr/>
          <a:lstStyle/>
          <a:p>
            <a:r>
              <a:rPr lang="en-US" dirty="0"/>
              <a:t>The Early Childhood Data System Collection for the </a:t>
            </a:r>
            <a:r>
              <a:rPr lang="en-US" dirty="0">
                <a:solidFill>
                  <a:srgbClr val="F47F42"/>
                </a:solidFill>
              </a:rPr>
              <a:t>2026-2027</a:t>
            </a:r>
            <a:r>
              <a:rPr lang="en-US" dirty="0"/>
              <a:t> school year will continue to include data from student demographics, staff, classroom details, special program data and assessment data.</a:t>
            </a:r>
          </a:p>
          <a:p>
            <a:r>
              <a:rPr lang="en-US" dirty="0"/>
              <a:t>The changes do </a:t>
            </a:r>
            <a:r>
              <a:rPr lang="en-US" u="sng" dirty="0"/>
              <a:t>not</a:t>
            </a:r>
            <a:r>
              <a:rPr lang="en-US" dirty="0"/>
              <a:t> impact the Prekindergarten Submission. </a:t>
            </a:r>
          </a:p>
          <a:p>
            <a:r>
              <a:rPr lang="en-US" dirty="0"/>
              <a:t>The current Kindergarten Submission will be sunset for the </a:t>
            </a:r>
            <a:r>
              <a:rPr lang="en-US" dirty="0">
                <a:solidFill>
                  <a:srgbClr val="F47F42"/>
                </a:solidFill>
              </a:rPr>
              <a:t>2027-2028</a:t>
            </a:r>
            <a:r>
              <a:rPr lang="en-US" dirty="0"/>
              <a:t> school year.</a:t>
            </a:r>
          </a:p>
          <a:p>
            <a:r>
              <a:rPr lang="en-US" dirty="0"/>
              <a:t>TEA will expand the ECDS Collection to include three new submissions with additional grade levels beginning in the </a:t>
            </a:r>
            <a:r>
              <a:rPr lang="en-US" dirty="0">
                <a:solidFill>
                  <a:srgbClr val="F47F42"/>
                </a:solidFill>
              </a:rPr>
              <a:t>2027-2028</a:t>
            </a:r>
            <a:r>
              <a:rPr lang="en-US" dirty="0"/>
              <a:t> school year. The new submissions will include data from student demographics, special program data, and assessment data. </a:t>
            </a:r>
          </a:p>
        </p:txBody>
      </p:sp>
    </p:spTree>
    <p:extLst>
      <p:ext uri="{BB962C8B-B14F-4D97-AF65-F5344CB8AC3E}">
        <p14:creationId xmlns:p14="http://schemas.microsoft.com/office/powerpoint/2010/main" val="172640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7" name="Title 6">
            <a:extLst>
              <a:ext uri="{FF2B5EF4-FFF2-40B4-BE49-F238E27FC236}">
                <a16:creationId xmlns:a16="http://schemas.microsoft.com/office/drawing/2014/main" id="{3B1E84C4-8BC9-837A-E1B4-875EDE002CB9}"/>
              </a:ext>
            </a:extLst>
          </p:cNvPr>
          <p:cNvSpPr>
            <a:spLocks noGrp="1"/>
          </p:cNvSpPr>
          <p:nvPr>
            <p:ph type="ctrTitle"/>
          </p:nvPr>
        </p:nvSpPr>
        <p:spPr/>
        <p:txBody>
          <a:bodyPr/>
          <a:lstStyle/>
          <a:p>
            <a:r>
              <a:rPr lang="en-US"/>
              <a:t>Timeline</a:t>
            </a:r>
          </a:p>
        </p:txBody>
      </p:sp>
    </p:spTree>
    <p:extLst>
      <p:ext uri="{BB962C8B-B14F-4D97-AF65-F5344CB8AC3E}">
        <p14:creationId xmlns:p14="http://schemas.microsoft.com/office/powerpoint/2010/main" val="302610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61DC6-DAA6-687C-0CEF-9E5F986675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5E1186-D763-0A35-CC47-C45F77308D18}"/>
              </a:ext>
            </a:extLst>
          </p:cNvPr>
          <p:cNvSpPr>
            <a:spLocks noGrp="1"/>
          </p:cNvSpPr>
          <p:nvPr>
            <p:ph type="title"/>
          </p:nvPr>
        </p:nvSpPr>
        <p:spPr>
          <a:xfrm>
            <a:off x="1815354" y="199694"/>
            <a:ext cx="10376646" cy="542429"/>
          </a:xfrm>
        </p:spPr>
        <p:txBody>
          <a:bodyPr>
            <a:noAutofit/>
          </a:bodyPr>
          <a:lstStyle/>
          <a:p>
            <a:r>
              <a:rPr lang="en-US" sz="4000" dirty="0">
                <a:latin typeface="Aptos" panose="020B0004020202020204" pitchFamily="34" charset="0"/>
              </a:rPr>
              <a:t>2026-2027 Timeline</a:t>
            </a:r>
          </a:p>
        </p:txBody>
      </p:sp>
      <p:sp>
        <p:nvSpPr>
          <p:cNvPr id="2" name="Content Placeholder 5">
            <a:extLst>
              <a:ext uri="{FF2B5EF4-FFF2-40B4-BE49-F238E27FC236}">
                <a16:creationId xmlns:a16="http://schemas.microsoft.com/office/drawing/2014/main" id="{3FB57D4F-4639-7AE2-29D8-A07D4555EA62}"/>
              </a:ext>
            </a:extLst>
          </p:cNvPr>
          <p:cNvSpPr>
            <a:spLocks noGrp="1"/>
          </p:cNvSpPr>
          <p:nvPr>
            <p:ph idx="1"/>
          </p:nvPr>
        </p:nvSpPr>
        <p:spPr>
          <a:xfrm>
            <a:off x="1991607" y="1900703"/>
            <a:ext cx="9149282" cy="3056593"/>
          </a:xfrm>
        </p:spPr>
        <p:txBody>
          <a:bodyPr/>
          <a:lstStyle/>
          <a:p>
            <a:r>
              <a:rPr lang="en-US" sz="3200" dirty="0">
                <a:solidFill>
                  <a:srgbClr val="F47F42"/>
                </a:solidFill>
                <a:latin typeface="Aptos" panose="020B0004020202020204" pitchFamily="34" charset="0"/>
              </a:rPr>
              <a:t>2026-2027</a:t>
            </a:r>
            <a:r>
              <a:rPr lang="en-US" sz="3200" dirty="0">
                <a:latin typeface="Aptos" panose="020B0004020202020204" pitchFamily="34" charset="0"/>
              </a:rPr>
              <a:t>: Local Education Agencies (LEAs) will continue to report the ECDS Prekindergarten and Kindergarten Submissions as outlined in the 2026-2027 TEDS. TEA will work with all assessment vendors and a limited number of LEAs to test the new ECDS submissions and assess vendor readiness.</a:t>
            </a:r>
          </a:p>
        </p:txBody>
      </p:sp>
    </p:spTree>
    <p:custDataLst>
      <p:tags r:id="rId1"/>
    </p:custDataLst>
    <p:extLst>
      <p:ext uri="{BB962C8B-B14F-4D97-AF65-F5344CB8AC3E}">
        <p14:creationId xmlns:p14="http://schemas.microsoft.com/office/powerpoint/2010/main" val="415211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a:xfrm>
            <a:off x="1989184" y="167275"/>
            <a:ext cx="9630770" cy="751350"/>
          </a:xfrm>
        </p:spPr>
        <p:txBody>
          <a:bodyPr/>
          <a:lstStyle/>
          <a:p>
            <a:r>
              <a:rPr lang="en-US" dirty="0"/>
              <a:t>2027-2028 Timeline</a:t>
            </a:r>
          </a:p>
        </p:txBody>
      </p:sp>
      <p:pic>
        <p:nvPicPr>
          <p:cNvPr id="4" name="Picture 3" descr="2027-2028 Timeline">
            <a:extLst>
              <a:ext uri="{FF2B5EF4-FFF2-40B4-BE49-F238E27FC236}">
                <a16:creationId xmlns:a16="http://schemas.microsoft.com/office/drawing/2014/main" id="{D0619A79-D243-B926-A448-2D9B176E1965}"/>
              </a:ext>
            </a:extLst>
          </p:cNvPr>
          <p:cNvPicPr>
            <a:picLocks noChangeAspect="1"/>
          </p:cNvPicPr>
          <p:nvPr/>
        </p:nvPicPr>
        <p:blipFill>
          <a:blip r:embed="rId2"/>
          <a:srcRect t="285" b="-1"/>
          <a:stretch>
            <a:fillRect/>
          </a:stretch>
        </p:blipFill>
        <p:spPr>
          <a:xfrm>
            <a:off x="2010922" y="1381058"/>
            <a:ext cx="5447549" cy="3855217"/>
          </a:xfrm>
          <a:prstGeom prst="rect">
            <a:avLst/>
          </a:prstGeom>
        </p:spPr>
      </p:pic>
      <p:sp>
        <p:nvSpPr>
          <p:cNvPr id="5" name="Content Placeholder 3">
            <a:extLst>
              <a:ext uri="{FF2B5EF4-FFF2-40B4-BE49-F238E27FC236}">
                <a16:creationId xmlns:a16="http://schemas.microsoft.com/office/drawing/2014/main" id="{F0748A41-C254-7358-7ED3-8C043C0C3EAF}"/>
              </a:ext>
            </a:extLst>
          </p:cNvPr>
          <p:cNvSpPr txBox="1">
            <a:spLocks/>
          </p:cNvSpPr>
          <p:nvPr/>
        </p:nvSpPr>
        <p:spPr>
          <a:xfrm>
            <a:off x="7458471" y="1831558"/>
            <a:ext cx="4374140" cy="29542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16038"/>
              </a:buClr>
              <a:buNone/>
              <a:defRPr/>
            </a:pPr>
            <a:r>
              <a:rPr lang="en-US" b="1">
                <a:solidFill>
                  <a:srgbClr val="F47F42"/>
                </a:solidFill>
                <a:cs typeface="Calibri"/>
              </a:rPr>
              <a:t>2027-2028 School Year</a:t>
            </a:r>
            <a:endParaRPr lang="en-US">
              <a:solidFill>
                <a:srgbClr val="F47F42"/>
              </a:solidFill>
              <a:cs typeface="Calibri"/>
            </a:endParaRPr>
          </a:p>
          <a:p>
            <a:pPr>
              <a:buClr>
                <a:srgbClr val="F16038"/>
              </a:buClr>
              <a:defRPr/>
            </a:pPr>
            <a:r>
              <a:rPr lang="en-US" sz="2400" b="1">
                <a:solidFill>
                  <a:srgbClr val="F47F42"/>
                </a:solidFill>
                <a:cs typeface="Calibri"/>
              </a:rPr>
              <a:t>New</a:t>
            </a:r>
            <a:r>
              <a:rPr lang="en-US" sz="2400" b="1">
                <a:solidFill>
                  <a:srgbClr val="F16038"/>
                </a:solidFill>
                <a:cs typeface="Calibri"/>
              </a:rPr>
              <a:t> </a:t>
            </a:r>
            <a:r>
              <a:rPr lang="en-US" sz="2400">
                <a:solidFill>
                  <a:srgbClr val="1482C5"/>
                </a:solidFill>
                <a:cs typeface="Calibri"/>
              </a:rPr>
              <a:t>ECDS Submissions</a:t>
            </a:r>
          </a:p>
          <a:p>
            <a:pPr lvl="1">
              <a:buClr>
                <a:srgbClr val="F16038"/>
              </a:buClr>
              <a:defRPr/>
            </a:pPr>
            <a:r>
              <a:rPr lang="en-US" sz="2000">
                <a:solidFill>
                  <a:srgbClr val="1482C5"/>
                </a:solidFill>
                <a:cs typeface="Calibri"/>
              </a:rPr>
              <a:t>Beginning  Of Year (BOY) K-3</a:t>
            </a:r>
          </a:p>
          <a:p>
            <a:pPr lvl="1">
              <a:buClr>
                <a:srgbClr val="F16038"/>
              </a:buClr>
              <a:defRPr/>
            </a:pPr>
            <a:r>
              <a:rPr lang="en-US" sz="2000">
                <a:solidFill>
                  <a:srgbClr val="1482C5"/>
                </a:solidFill>
                <a:cs typeface="Calibri"/>
              </a:rPr>
              <a:t>Middle Of Year (MOY) K-3</a:t>
            </a:r>
          </a:p>
          <a:p>
            <a:pPr lvl="1">
              <a:buClr>
                <a:srgbClr val="F16038"/>
              </a:buClr>
              <a:defRPr/>
            </a:pPr>
            <a:r>
              <a:rPr lang="en-US" sz="2000">
                <a:solidFill>
                  <a:srgbClr val="1482C5"/>
                </a:solidFill>
                <a:cs typeface="Calibri"/>
              </a:rPr>
              <a:t>End Of Year (EOY) </a:t>
            </a:r>
            <a:r>
              <a:rPr lang="en-US" sz="2000" dirty="0">
                <a:solidFill>
                  <a:srgbClr val="1482C5"/>
                </a:solidFill>
                <a:cs typeface="Calibri"/>
              </a:rPr>
              <a:t>K-2</a:t>
            </a:r>
            <a:endParaRPr lang="en-US" sz="2000">
              <a:solidFill>
                <a:srgbClr val="0D6CB9"/>
              </a:solidFill>
              <a:cs typeface="Calibri"/>
            </a:endParaRPr>
          </a:p>
          <a:p>
            <a:pPr>
              <a:buClr>
                <a:srgbClr val="F16038"/>
              </a:buClr>
              <a:defRPr/>
            </a:pPr>
            <a:r>
              <a:rPr lang="en-US" sz="2400">
                <a:solidFill>
                  <a:srgbClr val="0D6CB9"/>
                </a:solidFill>
                <a:cs typeface="Calibri"/>
              </a:rPr>
              <a:t>The</a:t>
            </a:r>
            <a:r>
              <a:rPr lang="en-US" sz="2400">
                <a:solidFill>
                  <a:srgbClr val="F47F42"/>
                </a:solidFill>
                <a:cs typeface="Calibri"/>
              </a:rPr>
              <a:t> n</a:t>
            </a:r>
            <a:r>
              <a:rPr lang="en-US" sz="2400" b="1">
                <a:solidFill>
                  <a:srgbClr val="F47F42"/>
                </a:solidFill>
                <a:cs typeface="Calibri"/>
              </a:rPr>
              <a:t>ew</a:t>
            </a:r>
            <a:r>
              <a:rPr lang="en-US" sz="2400">
                <a:solidFill>
                  <a:srgbClr val="0D6CB9"/>
                </a:solidFill>
                <a:cs typeface="Calibri"/>
              </a:rPr>
              <a:t> ECDS Submissions </a:t>
            </a:r>
            <a:r>
              <a:rPr lang="en-US" sz="2400">
                <a:solidFill>
                  <a:srgbClr val="F47F42"/>
                </a:solidFill>
                <a:cs typeface="Calibri"/>
              </a:rPr>
              <a:t>exclude</a:t>
            </a:r>
            <a:r>
              <a:rPr lang="en-US" sz="2400">
                <a:solidFill>
                  <a:srgbClr val="0D6CB9"/>
                </a:solidFill>
                <a:cs typeface="Calibri"/>
              </a:rPr>
              <a:t> staff and classroom data.</a:t>
            </a:r>
          </a:p>
          <a:p>
            <a:pPr>
              <a:buClr>
                <a:srgbClr val="F16038"/>
              </a:buClr>
              <a:defRPr/>
            </a:pPr>
            <a:endParaRPr lang="en-US" sz="2400">
              <a:solidFill>
                <a:srgbClr val="0D6CB9"/>
              </a:solidFill>
              <a:latin typeface="Aptos" panose="020B0004020202020204" pitchFamily="34" charset="0"/>
              <a:cs typeface="Calibri"/>
            </a:endParaRPr>
          </a:p>
          <a:p>
            <a:pPr>
              <a:buClr>
                <a:srgbClr val="F16038"/>
              </a:buClr>
              <a:defRPr/>
            </a:pPr>
            <a:endParaRPr lang="en-US" sz="2400">
              <a:solidFill>
                <a:srgbClr val="0D6CB9"/>
              </a:solidFill>
              <a:latin typeface="Aptos" panose="020B0004020202020204" pitchFamily="34" charset="0"/>
              <a:cs typeface="Calibri"/>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a:p>
            <a:pPr marL="0" indent="0">
              <a:buFont typeface="Wingdings" panose="05000000000000000000" pitchFamily="2" charset="2"/>
              <a:buNone/>
            </a:pPr>
            <a:endParaRPr lang="en-US" sz="2400">
              <a:solidFill>
                <a:srgbClr val="0D6CB9"/>
              </a:solidFill>
              <a:latin typeface="Aptos" panose="020B0004020202020204" pitchFamily="34" charset="0"/>
            </a:endParaRPr>
          </a:p>
        </p:txBody>
      </p:sp>
    </p:spTree>
    <p:extLst>
      <p:ext uri="{BB962C8B-B14F-4D97-AF65-F5344CB8AC3E}">
        <p14:creationId xmlns:p14="http://schemas.microsoft.com/office/powerpoint/2010/main" val="29454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9</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524000" y="3285227"/>
            <a:ext cx="9144000" cy="1881433"/>
          </a:xfrm>
          <a:prstGeom prst="rect">
            <a:avLst/>
          </a:prstGeom>
          <a:solidFill>
            <a:schemeClr val="bg1">
              <a:lumMod val="9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a:lnSpc>
                <a:spcPct val="100000"/>
              </a:lnSpc>
            </a:pPr>
            <a:r>
              <a:rPr lang="en-US" sz="6000" dirty="0"/>
              <a:t>ECDS Expansion due to House Bill (HB) 2</a:t>
            </a:r>
          </a:p>
        </p:txBody>
      </p:sp>
    </p:spTree>
    <p:extLst>
      <p:ext uri="{BB962C8B-B14F-4D97-AF65-F5344CB8AC3E}">
        <p14:creationId xmlns:p14="http://schemas.microsoft.com/office/powerpoint/2010/main" val="287310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CF380C1A-26ED-4753-BE79-07EE60A246E5}">
  <ds:schemaRefs>
    <ds:schemaRef ds:uri="http://schemas.microsoft.com/office/2006/metadata/properties"/>
    <ds:schemaRef ds:uri="533e3360-6378-4210-ada2-16ccdb17d2c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963efe96-9f3c-464d-8c8b-c76864a22ed0"/>
    <ds:schemaRef ds:uri="http://www.w3.org/XML/1998/namespace"/>
    <ds:schemaRef ds:uri="http://purl.org/dc/terms/"/>
  </ds:schemaRefs>
</ds:datastoreItem>
</file>

<file path=customXml/itemProps3.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64</TotalTime>
  <Words>870</Words>
  <Application>Microsoft Office PowerPoint</Application>
  <PresentationFormat>Widescreen</PresentationFormat>
  <Paragraphs>136</Paragraphs>
  <Slides>34</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Aptos</vt:lpstr>
      <vt:lpstr>Aptos Black</vt:lpstr>
      <vt:lpstr>Arial</vt:lpstr>
      <vt:lpstr>Calibri</vt:lpstr>
      <vt:lpstr>Courier New</vt:lpstr>
      <vt:lpstr>Symbol</vt:lpstr>
      <vt:lpstr>Wingdings</vt:lpstr>
      <vt:lpstr>2_Office Theme</vt:lpstr>
      <vt:lpstr>2_Office Theme</vt:lpstr>
      <vt:lpstr>3_Office Theme</vt:lpstr>
      <vt:lpstr>Changes to the Early Childhood Data System (ECDS) Collection March 31, 2026</vt:lpstr>
      <vt:lpstr>Agenda – Changes to the Early Childhood Data System (ECDS) Collection</vt:lpstr>
      <vt:lpstr>TITLE SLIDE: Overview</vt:lpstr>
      <vt:lpstr>Background</vt:lpstr>
      <vt:lpstr>Resulting Changes</vt:lpstr>
      <vt:lpstr>Timeline</vt:lpstr>
      <vt:lpstr>2026-2027 Timeline</vt:lpstr>
      <vt:lpstr>2027-2028 Timeline</vt:lpstr>
      <vt:lpstr>D</vt:lpstr>
      <vt:lpstr>Passage of HB 2, 89th Texas Legislature in June of 2025</vt:lpstr>
      <vt:lpstr>Changes to K–3 Assessments brought by HB 2, Article 5, 89th Legislature</vt:lpstr>
      <vt:lpstr>Overarching Requirements for new TEC, §28.0063 – Foundational Literacy and Numeracy Instruments</vt:lpstr>
      <vt:lpstr>Administration and Data Submission Requirements</vt:lpstr>
      <vt:lpstr>Purpose of Data Collection</vt:lpstr>
      <vt:lpstr>New ECDS Submissions</vt:lpstr>
      <vt:lpstr>Entities</vt:lpstr>
      <vt:lpstr>LocalEducationAgency Entity</vt:lpstr>
      <vt:lpstr>AssessmentNonSubmissionReason (E3178)</vt:lpstr>
      <vt:lpstr>AssessmentNonSubmissionReason (380)</vt:lpstr>
      <vt:lpstr>School Entity</vt:lpstr>
      <vt:lpstr>Student Entity</vt:lpstr>
      <vt:lpstr>StudentEducationOrganizationAssociation Entity</vt:lpstr>
      <vt:lpstr>StudentSchoolAssociation Entity</vt:lpstr>
      <vt:lpstr>Assessment Entity</vt:lpstr>
      <vt:lpstr>ObjectiveAssessment Entity</vt:lpstr>
      <vt:lpstr>StudentAssessment Entity</vt:lpstr>
      <vt:lpstr>ReasonNotTested (E3177)</vt:lpstr>
      <vt:lpstr>ReasonNotTested (C379)</vt:lpstr>
      <vt:lpstr>AssessmentPeriod (E3179)</vt:lpstr>
      <vt:lpstr>AssessmentPeriod (C381)</vt:lpstr>
      <vt:lpstr>Closeout</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Smith, Lynne</cp:lastModifiedBy>
  <cp:revision>3</cp:revision>
  <dcterms:created xsi:type="dcterms:W3CDTF">2022-11-02T17:57:27Z</dcterms:created>
  <dcterms:modified xsi:type="dcterms:W3CDTF">2026-03-25T16:28:34Z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