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13"/>
  </p:notesMasterIdLst>
  <p:sldIdLst>
    <p:sldId id="2145707392" r:id="rId7"/>
    <p:sldId id="2145707302" r:id="rId8"/>
    <p:sldId id="2145707273" r:id="rId9"/>
    <p:sldId id="2145707453" r:id="rId10"/>
    <p:sldId id="2145707452" r:id="rId11"/>
    <p:sldId id="2145707317" r:id="rId1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C9518D25-69F9-9526-63B2-C15EB6E068CC}" name="Butler, David" initials="DB" userId="S::David.Butler@tea.texas.gov::e5831356-7759-43f3-884a-24eb754c7293" providerId="AD"/>
  <p188:author id="{DC4D774C-9497-7F7F-EF7B-A7BB31449806}" name="Muffoletto, Jamie" initials="MJ" userId="S::Jamie.Muffoletto@tea.texas.gov::daf1e3c6-8137-448a-b141-d23049d419b5" providerId="AD"/>
  <p188:author id="{E55DB74D-B516-E62E-6850-872705DA8144}" name="Rissas, Laura" initials="RL" userId="S::laura.rissas@tea.texas.gov::db74c695-cd5b-4a3d-ae8c-cbe6f3153e6d"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668"/>
    <a:srgbClr val="0D6CB9"/>
    <a:srgbClr val="C482D1"/>
    <a:srgbClr val="BECF61"/>
    <a:srgbClr val="CCF0F5"/>
    <a:srgbClr val="FFFFFF"/>
    <a:srgbClr val="E5F8FA"/>
    <a:srgbClr val="A0B2B4"/>
    <a:srgbClr val="A6A6A6"/>
    <a:srgbClr val="86B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9D27A-621D-441A-A921-E4B8EB3E07F0}" v="48" dt="2025-03-31T22:49:36.4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388" autoAdjust="0"/>
  </p:normalViewPr>
  <p:slideViewPr>
    <p:cSldViewPr snapToGrid="0">
      <p:cViewPr varScale="1">
        <p:scale>
          <a:sx n="52" d="100"/>
          <a:sy n="52" d="100"/>
        </p:scale>
        <p:origin x="236" y="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31521-21BE-425E-B46D-1E09CFA5A898}"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97F08E8C-FD18-4241-9DAE-85EE23688654}">
      <dgm:prSet/>
      <dgm:spPr>
        <a:solidFill>
          <a:schemeClr val="tx1"/>
        </a:solidFill>
      </dgm:spPr>
      <dgm:t>
        <a:bodyPr/>
        <a:lstStyle/>
        <a:p>
          <a:r>
            <a:rPr lang="en-US" b="1" dirty="0"/>
            <a:t>Attendance</a:t>
          </a:r>
          <a:endParaRPr lang="en-US" dirty="0"/>
        </a:p>
      </dgm:t>
    </dgm:pt>
    <dgm:pt modelId="{8755882F-CE7E-48EE-B79E-DD734E8FB120}" type="parTrans" cxnId="{93CFD27E-D8D4-4CD8-9014-C2D02105207E}">
      <dgm:prSet/>
      <dgm:spPr/>
      <dgm:t>
        <a:bodyPr/>
        <a:lstStyle/>
        <a:p>
          <a:endParaRPr lang="en-US"/>
        </a:p>
      </dgm:t>
    </dgm:pt>
    <dgm:pt modelId="{E9228565-FF8C-4113-9E51-FED92F5EB350}" type="sibTrans" cxnId="{93CFD27E-D8D4-4CD8-9014-C2D02105207E}">
      <dgm:prSet/>
      <dgm:spPr/>
      <dgm:t>
        <a:bodyPr/>
        <a:lstStyle/>
        <a:p>
          <a:endParaRPr lang="en-US"/>
        </a:p>
      </dgm:t>
    </dgm:pt>
    <dgm:pt modelId="{3F54F1E3-AF9A-404B-9421-1D62C38BE362}">
      <dgm:prSet custT="1"/>
      <dgm:spPr/>
      <dgm:t>
        <a:bodyPr/>
        <a:lstStyle/>
        <a:p>
          <a:pPr>
            <a:buFont typeface="+mj-lt"/>
            <a:buAutoNum type="arabicPeriod"/>
          </a:pPr>
          <a:r>
            <a:rPr lang="en-US" sz="2000" dirty="0"/>
            <a:t>1. Granular negative attendance by student </a:t>
          </a:r>
          <a:r>
            <a:rPr lang="en-US" sz="2000" b="1" dirty="0"/>
            <a:t>which will eliminate the requirement for SIS vendors to calculate attendance by six-weeks.</a:t>
          </a:r>
          <a:endParaRPr lang="en-US" sz="2000" dirty="0"/>
        </a:p>
      </dgm:t>
    </dgm:pt>
    <dgm:pt modelId="{BA0264EE-90E6-4CE7-A1D8-377A0F510433}" type="parTrans" cxnId="{2B276E7E-997C-4951-AA16-9C2211139D2C}">
      <dgm:prSet/>
      <dgm:spPr/>
      <dgm:t>
        <a:bodyPr/>
        <a:lstStyle/>
        <a:p>
          <a:endParaRPr lang="en-US"/>
        </a:p>
      </dgm:t>
    </dgm:pt>
    <dgm:pt modelId="{22031ADF-6EC0-49EC-947A-AF01D343BD35}" type="sibTrans" cxnId="{2B276E7E-997C-4951-AA16-9C2211139D2C}">
      <dgm:prSet/>
      <dgm:spPr/>
      <dgm:t>
        <a:bodyPr/>
        <a:lstStyle/>
        <a:p>
          <a:endParaRPr lang="en-US"/>
        </a:p>
      </dgm:t>
    </dgm:pt>
    <dgm:pt modelId="{F40DD429-F215-40AA-B0D5-591D566DCC96}">
      <dgm:prSet custT="1"/>
      <dgm:spPr/>
      <dgm:t>
        <a:bodyPr/>
        <a:lstStyle/>
        <a:p>
          <a:pPr>
            <a:buFont typeface="+mj-lt"/>
            <a:buAutoNum type="arabicPeriod"/>
          </a:pPr>
          <a:r>
            <a:rPr lang="en-US" sz="2000" dirty="0"/>
            <a:t>2. </a:t>
          </a:r>
          <a:r>
            <a:rPr lang="en-US" sz="2000" b="1" dirty="0"/>
            <a:t>Cumulative attendance </a:t>
          </a:r>
          <a:r>
            <a:rPr lang="en-US" sz="2000" dirty="0"/>
            <a:t>by six-weeks by student. (no change from the way attendance is currently collected)</a:t>
          </a:r>
        </a:p>
      </dgm:t>
    </dgm:pt>
    <dgm:pt modelId="{2FAE47F1-5921-4375-B6FD-FA9CB97AE2DA}" type="parTrans" cxnId="{63E7746E-21AA-450B-B90D-0CEFB2DADC5E}">
      <dgm:prSet/>
      <dgm:spPr/>
      <dgm:t>
        <a:bodyPr/>
        <a:lstStyle/>
        <a:p>
          <a:endParaRPr lang="en-US"/>
        </a:p>
      </dgm:t>
    </dgm:pt>
    <dgm:pt modelId="{631805A4-6A5F-4ECD-9C6F-796514C80224}" type="sibTrans" cxnId="{63E7746E-21AA-450B-B90D-0CEFB2DADC5E}">
      <dgm:prSet/>
      <dgm:spPr/>
      <dgm:t>
        <a:bodyPr/>
        <a:lstStyle/>
        <a:p>
          <a:endParaRPr lang="en-US"/>
        </a:p>
      </dgm:t>
    </dgm:pt>
    <dgm:pt modelId="{9092A51D-9E13-4BC5-B010-D3D67AF169B0}">
      <dgm:prSet/>
      <dgm:spPr>
        <a:solidFill>
          <a:schemeClr val="tx1"/>
        </a:solidFill>
      </dgm:spPr>
      <dgm:t>
        <a:bodyPr/>
        <a:lstStyle/>
        <a:p>
          <a:r>
            <a:rPr lang="en-US" b="1" dirty="0"/>
            <a:t>Enrollment</a:t>
          </a:r>
          <a:endParaRPr lang="en-US" dirty="0"/>
        </a:p>
      </dgm:t>
    </dgm:pt>
    <dgm:pt modelId="{B0EB4863-10B7-4587-BE3E-EBE57C3B2CDD}" type="parTrans" cxnId="{8BFBA198-6480-49B3-B5AC-F0543FEF8CB8}">
      <dgm:prSet/>
      <dgm:spPr/>
      <dgm:t>
        <a:bodyPr/>
        <a:lstStyle/>
        <a:p>
          <a:endParaRPr lang="en-US"/>
        </a:p>
      </dgm:t>
    </dgm:pt>
    <dgm:pt modelId="{256BD634-FB6C-4025-B3EA-EAAE1E2BB9EA}" type="sibTrans" cxnId="{8BFBA198-6480-49B3-B5AC-F0543FEF8CB8}">
      <dgm:prSet/>
      <dgm:spPr/>
      <dgm:t>
        <a:bodyPr/>
        <a:lstStyle/>
        <a:p>
          <a:endParaRPr lang="en-US"/>
        </a:p>
      </dgm:t>
    </dgm:pt>
    <dgm:pt modelId="{9800A4E9-3FAC-49F4-84D8-38FF411D2C35}">
      <dgm:prSet custT="1"/>
      <dgm:spPr/>
      <dgm:t>
        <a:bodyPr/>
        <a:lstStyle/>
        <a:p>
          <a:pPr>
            <a:buNone/>
          </a:pPr>
          <a:r>
            <a:rPr lang="en-US" sz="2400" dirty="0"/>
            <a:t>TEA plans to collect attendance data two ways in the </a:t>
          </a:r>
          <a:r>
            <a:rPr lang="en-US" sz="2400" dirty="0">
              <a:highlight>
                <a:srgbClr val="FFFF00"/>
              </a:highlight>
            </a:rPr>
            <a:t>2024-2025</a:t>
          </a:r>
          <a:r>
            <a:rPr lang="en-US" sz="2400" dirty="0"/>
            <a:t> school year:</a:t>
          </a:r>
        </a:p>
      </dgm:t>
    </dgm:pt>
    <dgm:pt modelId="{BCFB31BC-D167-4A60-80C6-9A2C1F7D6A42}" type="parTrans" cxnId="{C8A7079B-D44D-40A1-B3F2-EB13FB9C3179}">
      <dgm:prSet/>
      <dgm:spPr/>
      <dgm:t>
        <a:bodyPr/>
        <a:lstStyle/>
        <a:p>
          <a:endParaRPr lang="en-US"/>
        </a:p>
      </dgm:t>
    </dgm:pt>
    <dgm:pt modelId="{1B724DA7-7622-4ACE-88C5-9C9B51058091}" type="sibTrans" cxnId="{C8A7079B-D44D-40A1-B3F2-EB13FB9C3179}">
      <dgm:prSet/>
      <dgm:spPr/>
      <dgm:t>
        <a:bodyPr/>
        <a:lstStyle/>
        <a:p>
          <a:endParaRPr lang="en-US"/>
        </a:p>
      </dgm:t>
    </dgm:pt>
    <dgm:pt modelId="{0C71A0AB-2F0B-4720-BDA5-A7565C1CC8FF}">
      <dgm:prSet custT="1"/>
      <dgm:spPr/>
      <dgm:t>
        <a:bodyPr/>
        <a:lstStyle/>
        <a:p>
          <a:r>
            <a:rPr lang="en-US" sz="2000" b="1" dirty="0"/>
            <a:t>Enrollment</a:t>
          </a:r>
          <a:r>
            <a:rPr lang="en-US" sz="2000" dirty="0"/>
            <a:t> and </a:t>
          </a:r>
          <a:r>
            <a:rPr lang="en-US" sz="2000" b="1" dirty="0"/>
            <a:t>withdrawal</a:t>
          </a:r>
          <a:r>
            <a:rPr lang="en-US" sz="2000" dirty="0"/>
            <a:t> data will be collected at the </a:t>
          </a:r>
          <a:r>
            <a:rPr lang="en-US" sz="2000" b="1" dirty="0"/>
            <a:t>student level </a:t>
          </a:r>
          <a:r>
            <a:rPr lang="en-US" sz="2000" dirty="0"/>
            <a:t>in the IODS.  </a:t>
          </a:r>
        </a:p>
        <a:p>
          <a:endParaRPr lang="en-US" sz="2000" dirty="0"/>
        </a:p>
        <a:p>
          <a:r>
            <a:rPr lang="en-US" sz="2000" dirty="0"/>
            <a:t>This data will be sent to the Unique ID (UID) Enrollment Tracking application so LEAs will </a:t>
          </a:r>
          <a:r>
            <a:rPr lang="en-US" sz="2000" b="1" dirty="0"/>
            <a:t>no longer have to load this data in the UID system</a:t>
          </a:r>
          <a:r>
            <a:rPr lang="en-US" sz="2000" dirty="0"/>
            <a:t>.</a:t>
          </a:r>
        </a:p>
      </dgm:t>
    </dgm:pt>
    <dgm:pt modelId="{6D15131D-A9B0-4925-981D-EC8B53B8A167}" type="parTrans" cxnId="{A8A3E5D6-E3C4-432F-A329-8395C0800AB6}">
      <dgm:prSet/>
      <dgm:spPr/>
      <dgm:t>
        <a:bodyPr/>
        <a:lstStyle/>
        <a:p>
          <a:endParaRPr lang="en-US"/>
        </a:p>
      </dgm:t>
    </dgm:pt>
    <dgm:pt modelId="{9B8AF26B-8769-487E-A7FE-9EC453860B1B}" type="sibTrans" cxnId="{A8A3E5D6-E3C4-432F-A329-8395C0800AB6}">
      <dgm:prSet/>
      <dgm:spPr/>
      <dgm:t>
        <a:bodyPr/>
        <a:lstStyle/>
        <a:p>
          <a:endParaRPr lang="en-US"/>
        </a:p>
      </dgm:t>
    </dgm:pt>
    <dgm:pt modelId="{E01D3881-75B6-4918-BFAE-4C5F55736329}">
      <dgm:prSet custT="1"/>
      <dgm:spPr/>
      <dgm:t>
        <a:bodyPr/>
        <a:lstStyle/>
        <a:p>
          <a:pPr>
            <a:buNone/>
          </a:pPr>
          <a:r>
            <a:rPr lang="en-US" sz="1800" dirty="0"/>
            <a:t>Note: TEA will eventually discontinue collecting cumulative attendance in a future school year after confirming attendance calculations.</a:t>
          </a:r>
          <a:endParaRPr lang="en-US" sz="600" dirty="0"/>
        </a:p>
      </dgm:t>
    </dgm:pt>
    <dgm:pt modelId="{6511D5AF-8C83-41CD-8851-49272F899A3D}" type="parTrans" cxnId="{84D26D0F-52C7-4DFE-A2D3-EC74ABBB1DEC}">
      <dgm:prSet/>
      <dgm:spPr/>
      <dgm:t>
        <a:bodyPr/>
        <a:lstStyle/>
        <a:p>
          <a:endParaRPr lang="en-US"/>
        </a:p>
      </dgm:t>
    </dgm:pt>
    <dgm:pt modelId="{986959F1-03ED-4342-A94F-C1F46CB02E90}" type="sibTrans" cxnId="{84D26D0F-52C7-4DFE-A2D3-EC74ABBB1DEC}">
      <dgm:prSet/>
      <dgm:spPr/>
      <dgm:t>
        <a:bodyPr/>
        <a:lstStyle/>
        <a:p>
          <a:endParaRPr lang="en-US"/>
        </a:p>
      </dgm:t>
    </dgm:pt>
    <dgm:pt modelId="{94FFB4A8-56BB-44CA-8F39-8DA7D2FDFC39}" type="pres">
      <dgm:prSet presAssocID="{94031521-21BE-425E-B46D-1E09CFA5A898}" presName="Name0" presStyleCnt="0">
        <dgm:presLayoutVars>
          <dgm:dir/>
          <dgm:animLvl val="lvl"/>
          <dgm:resizeHandles val="exact"/>
        </dgm:presLayoutVars>
      </dgm:prSet>
      <dgm:spPr/>
    </dgm:pt>
    <dgm:pt modelId="{BED195D8-043A-4631-881D-E268827BC898}" type="pres">
      <dgm:prSet presAssocID="{97F08E8C-FD18-4241-9DAE-85EE23688654}" presName="linNode" presStyleCnt="0"/>
      <dgm:spPr/>
    </dgm:pt>
    <dgm:pt modelId="{DD588A61-D217-49F1-A75E-C0D7FA41D6EB}" type="pres">
      <dgm:prSet presAssocID="{97F08E8C-FD18-4241-9DAE-85EE23688654}" presName="parentText" presStyleLbl="alignNode1" presStyleIdx="0" presStyleCnt="2" custScaleY="113371">
        <dgm:presLayoutVars>
          <dgm:chMax val="1"/>
          <dgm:bulletEnabled/>
        </dgm:presLayoutVars>
      </dgm:prSet>
      <dgm:spPr/>
    </dgm:pt>
    <dgm:pt modelId="{1888A731-5058-44BD-A7BB-A55E0F7FC7A3}" type="pres">
      <dgm:prSet presAssocID="{97F08E8C-FD18-4241-9DAE-85EE23688654}" presName="descendantText" presStyleLbl="alignAccFollowNode1" presStyleIdx="0" presStyleCnt="2" custScaleY="114617">
        <dgm:presLayoutVars>
          <dgm:bulletEnabled/>
        </dgm:presLayoutVars>
      </dgm:prSet>
      <dgm:spPr/>
    </dgm:pt>
    <dgm:pt modelId="{6083745F-90C2-4AE2-B238-165D4D18464A}" type="pres">
      <dgm:prSet presAssocID="{E9228565-FF8C-4113-9E51-FED92F5EB350}" presName="sp" presStyleCnt="0"/>
      <dgm:spPr/>
    </dgm:pt>
    <dgm:pt modelId="{B3030DA4-68C8-422E-9CE6-EF39622E1759}" type="pres">
      <dgm:prSet presAssocID="{9092A51D-9E13-4BC5-B010-D3D67AF169B0}" presName="linNode" presStyleCnt="0"/>
      <dgm:spPr/>
    </dgm:pt>
    <dgm:pt modelId="{8810AC1A-ECCD-4F11-A142-C54230D73ECA}" type="pres">
      <dgm:prSet presAssocID="{9092A51D-9E13-4BC5-B010-D3D67AF169B0}" presName="parentText" presStyleLbl="alignNode1" presStyleIdx="1" presStyleCnt="2">
        <dgm:presLayoutVars>
          <dgm:chMax val="1"/>
          <dgm:bulletEnabled/>
        </dgm:presLayoutVars>
      </dgm:prSet>
      <dgm:spPr/>
    </dgm:pt>
    <dgm:pt modelId="{8CEAB6B0-7F09-4073-B4BE-C73D1D0EA505}" type="pres">
      <dgm:prSet presAssocID="{9092A51D-9E13-4BC5-B010-D3D67AF169B0}" presName="descendantText" presStyleLbl="alignAccFollowNode1" presStyleIdx="1" presStyleCnt="2">
        <dgm:presLayoutVars>
          <dgm:bulletEnabled/>
        </dgm:presLayoutVars>
      </dgm:prSet>
      <dgm:spPr/>
    </dgm:pt>
  </dgm:ptLst>
  <dgm:cxnLst>
    <dgm:cxn modelId="{7CF2E204-844A-4138-B5CC-4086698274E7}" type="presOf" srcId="{9800A4E9-3FAC-49F4-84D8-38FF411D2C35}" destId="{1888A731-5058-44BD-A7BB-A55E0F7FC7A3}" srcOrd="0" destOrd="0" presId="urn:microsoft.com/office/officeart/2016/7/layout/VerticalSolidActionList"/>
    <dgm:cxn modelId="{84D26D0F-52C7-4DFE-A2D3-EC74ABBB1DEC}" srcId="{97F08E8C-FD18-4241-9DAE-85EE23688654}" destId="{E01D3881-75B6-4918-BFAE-4C5F55736329}" srcOrd="3" destOrd="0" parTransId="{6511D5AF-8C83-41CD-8851-49272F899A3D}" sibTransId="{986959F1-03ED-4342-A94F-C1F46CB02E90}"/>
    <dgm:cxn modelId="{8DB13116-E694-4B4E-BDB5-63EAF222DB1D}" type="presOf" srcId="{F40DD429-F215-40AA-B0D5-591D566DCC96}" destId="{1888A731-5058-44BD-A7BB-A55E0F7FC7A3}" srcOrd="0" destOrd="2" presId="urn:microsoft.com/office/officeart/2016/7/layout/VerticalSolidActionList"/>
    <dgm:cxn modelId="{FD896326-AD79-4E6B-99FF-0710486D7CA4}" type="presOf" srcId="{E01D3881-75B6-4918-BFAE-4C5F55736329}" destId="{1888A731-5058-44BD-A7BB-A55E0F7FC7A3}" srcOrd="0" destOrd="3" presId="urn:microsoft.com/office/officeart/2016/7/layout/VerticalSolidActionList"/>
    <dgm:cxn modelId="{63E7746E-21AA-450B-B90D-0CEFB2DADC5E}" srcId="{97F08E8C-FD18-4241-9DAE-85EE23688654}" destId="{F40DD429-F215-40AA-B0D5-591D566DCC96}" srcOrd="2" destOrd="0" parTransId="{2FAE47F1-5921-4375-B6FD-FA9CB97AE2DA}" sibTransId="{631805A4-6A5F-4ECD-9C6F-796514C80224}"/>
    <dgm:cxn modelId="{49380B57-2563-41C8-A71E-CE66D4636F19}" type="presOf" srcId="{3F54F1E3-AF9A-404B-9421-1D62C38BE362}" destId="{1888A731-5058-44BD-A7BB-A55E0F7FC7A3}" srcOrd="0" destOrd="1" presId="urn:microsoft.com/office/officeart/2016/7/layout/VerticalSolidActionList"/>
    <dgm:cxn modelId="{2B276E7E-997C-4951-AA16-9C2211139D2C}" srcId="{97F08E8C-FD18-4241-9DAE-85EE23688654}" destId="{3F54F1E3-AF9A-404B-9421-1D62C38BE362}" srcOrd="1" destOrd="0" parTransId="{BA0264EE-90E6-4CE7-A1D8-377A0F510433}" sibTransId="{22031ADF-6EC0-49EC-947A-AF01D343BD35}"/>
    <dgm:cxn modelId="{93CFD27E-D8D4-4CD8-9014-C2D02105207E}" srcId="{94031521-21BE-425E-B46D-1E09CFA5A898}" destId="{97F08E8C-FD18-4241-9DAE-85EE23688654}" srcOrd="0" destOrd="0" parTransId="{8755882F-CE7E-48EE-B79E-DD734E8FB120}" sibTransId="{E9228565-FF8C-4113-9E51-FED92F5EB350}"/>
    <dgm:cxn modelId="{8BFBA198-6480-49B3-B5AC-F0543FEF8CB8}" srcId="{94031521-21BE-425E-B46D-1E09CFA5A898}" destId="{9092A51D-9E13-4BC5-B010-D3D67AF169B0}" srcOrd="1" destOrd="0" parTransId="{B0EB4863-10B7-4587-BE3E-EBE57C3B2CDD}" sibTransId="{256BD634-FB6C-4025-B3EA-EAAE1E2BB9EA}"/>
    <dgm:cxn modelId="{C8A7079B-D44D-40A1-B3F2-EB13FB9C3179}" srcId="{97F08E8C-FD18-4241-9DAE-85EE23688654}" destId="{9800A4E9-3FAC-49F4-84D8-38FF411D2C35}" srcOrd="0" destOrd="0" parTransId="{BCFB31BC-D167-4A60-80C6-9A2C1F7D6A42}" sibTransId="{1B724DA7-7622-4ACE-88C5-9C9B51058091}"/>
    <dgm:cxn modelId="{254B9EB3-7EA2-4834-9065-0250449C4AE0}" type="presOf" srcId="{97F08E8C-FD18-4241-9DAE-85EE23688654}" destId="{DD588A61-D217-49F1-A75E-C0D7FA41D6EB}" srcOrd="0" destOrd="0" presId="urn:microsoft.com/office/officeart/2016/7/layout/VerticalSolidActionList"/>
    <dgm:cxn modelId="{BA657BD2-EC9C-41BE-8D9F-D8DC7DFAA0C9}" type="presOf" srcId="{94031521-21BE-425E-B46D-1E09CFA5A898}" destId="{94FFB4A8-56BB-44CA-8F39-8DA7D2FDFC39}" srcOrd="0" destOrd="0" presId="urn:microsoft.com/office/officeart/2016/7/layout/VerticalSolidActionList"/>
    <dgm:cxn modelId="{A8A3E5D6-E3C4-432F-A329-8395C0800AB6}" srcId="{9092A51D-9E13-4BC5-B010-D3D67AF169B0}" destId="{0C71A0AB-2F0B-4720-BDA5-A7565C1CC8FF}" srcOrd="0" destOrd="0" parTransId="{6D15131D-A9B0-4925-981D-EC8B53B8A167}" sibTransId="{9B8AF26B-8769-487E-A7FE-9EC453860B1B}"/>
    <dgm:cxn modelId="{F0C5B3DD-5723-4C24-9125-DD5C9E3D19D0}" type="presOf" srcId="{0C71A0AB-2F0B-4720-BDA5-A7565C1CC8FF}" destId="{8CEAB6B0-7F09-4073-B4BE-C73D1D0EA505}" srcOrd="0" destOrd="0" presId="urn:microsoft.com/office/officeart/2016/7/layout/VerticalSolidActionList"/>
    <dgm:cxn modelId="{A51B88E3-088F-44B9-911E-63220993F44A}" type="presOf" srcId="{9092A51D-9E13-4BC5-B010-D3D67AF169B0}" destId="{8810AC1A-ECCD-4F11-A142-C54230D73ECA}" srcOrd="0" destOrd="0" presId="urn:microsoft.com/office/officeart/2016/7/layout/VerticalSolidActionList"/>
    <dgm:cxn modelId="{5988663C-4E13-4EF6-BD4F-043034E49FB2}" type="presParOf" srcId="{94FFB4A8-56BB-44CA-8F39-8DA7D2FDFC39}" destId="{BED195D8-043A-4631-881D-E268827BC898}" srcOrd="0" destOrd="0" presId="urn:microsoft.com/office/officeart/2016/7/layout/VerticalSolidActionList"/>
    <dgm:cxn modelId="{9F7A58DF-6656-4E90-820C-6BEEAFABEE3A}" type="presParOf" srcId="{BED195D8-043A-4631-881D-E268827BC898}" destId="{DD588A61-D217-49F1-A75E-C0D7FA41D6EB}" srcOrd="0" destOrd="0" presId="urn:microsoft.com/office/officeart/2016/7/layout/VerticalSolidActionList"/>
    <dgm:cxn modelId="{92DC820E-B523-45AE-9B2A-53389B4E8615}" type="presParOf" srcId="{BED195D8-043A-4631-881D-E268827BC898}" destId="{1888A731-5058-44BD-A7BB-A55E0F7FC7A3}" srcOrd="1" destOrd="0" presId="urn:microsoft.com/office/officeart/2016/7/layout/VerticalSolidActionList"/>
    <dgm:cxn modelId="{6A956966-D90F-4E8C-8074-70593D347FFC}" type="presParOf" srcId="{94FFB4A8-56BB-44CA-8F39-8DA7D2FDFC39}" destId="{6083745F-90C2-4AE2-B238-165D4D18464A}" srcOrd="1" destOrd="0" presId="urn:microsoft.com/office/officeart/2016/7/layout/VerticalSolidActionList"/>
    <dgm:cxn modelId="{963BF091-E725-4E00-8C0D-F37A29DC82B8}" type="presParOf" srcId="{94FFB4A8-56BB-44CA-8F39-8DA7D2FDFC39}" destId="{B3030DA4-68C8-422E-9CE6-EF39622E1759}" srcOrd="2" destOrd="0" presId="urn:microsoft.com/office/officeart/2016/7/layout/VerticalSolidActionList"/>
    <dgm:cxn modelId="{34EC2205-3C8D-434C-ADC8-983E081D5958}" type="presParOf" srcId="{B3030DA4-68C8-422E-9CE6-EF39622E1759}" destId="{8810AC1A-ECCD-4F11-A142-C54230D73ECA}" srcOrd="0" destOrd="0" presId="urn:microsoft.com/office/officeart/2016/7/layout/VerticalSolidActionList"/>
    <dgm:cxn modelId="{DE8512F4-EA25-469C-A061-9C4DEBC0FCA5}" type="presParOf" srcId="{B3030DA4-68C8-422E-9CE6-EF39622E1759}" destId="{8CEAB6B0-7F09-4073-B4BE-C73D1D0EA50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A731-5058-44BD-A7BB-A55E0F7FC7A3}">
      <dsp:nvSpPr>
        <dsp:cNvPr id="0" name=""/>
        <dsp:cNvSpPr/>
      </dsp:nvSpPr>
      <dsp:spPr>
        <a:xfrm>
          <a:off x="1876440" y="866"/>
          <a:ext cx="7505761" cy="27342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633" tIns="605939" rIns="145633" bIns="605939" numCol="1" spcCol="1270" anchor="ctr" anchorCtr="0">
          <a:noAutofit/>
        </a:bodyPr>
        <a:lstStyle/>
        <a:p>
          <a:pPr marL="0" lvl="0" indent="0" algn="l" defTabSz="1066800">
            <a:lnSpc>
              <a:spcPct val="90000"/>
            </a:lnSpc>
            <a:spcBef>
              <a:spcPct val="0"/>
            </a:spcBef>
            <a:spcAft>
              <a:spcPct val="35000"/>
            </a:spcAft>
            <a:buNone/>
          </a:pPr>
          <a:r>
            <a:rPr lang="en-US" sz="2400" kern="1200" dirty="0"/>
            <a:t>TEA plans to collect attendance data two ways in the </a:t>
          </a:r>
          <a:r>
            <a:rPr lang="en-US" sz="2400" kern="1200" dirty="0">
              <a:highlight>
                <a:srgbClr val="FFFF00"/>
              </a:highlight>
            </a:rPr>
            <a:t>2024-2025</a:t>
          </a:r>
          <a:r>
            <a:rPr lang="en-US" sz="2400" kern="1200" dirty="0"/>
            <a:t> school year:</a:t>
          </a:r>
        </a:p>
        <a:p>
          <a:pPr marL="0" lvl="0" indent="0" algn="l" defTabSz="889000">
            <a:lnSpc>
              <a:spcPct val="90000"/>
            </a:lnSpc>
            <a:spcBef>
              <a:spcPct val="0"/>
            </a:spcBef>
            <a:spcAft>
              <a:spcPct val="35000"/>
            </a:spcAft>
            <a:buFont typeface="+mj-lt"/>
            <a:buNone/>
          </a:pPr>
          <a:r>
            <a:rPr lang="en-US" sz="2000" kern="1200" dirty="0"/>
            <a:t>1. Granular negative attendance by student </a:t>
          </a:r>
          <a:r>
            <a:rPr lang="en-US" sz="2000" b="1" kern="1200" dirty="0"/>
            <a:t>which will eliminate the requirement for SIS vendors to calculate attendance by six-weeks.</a:t>
          </a:r>
          <a:endParaRPr lang="en-US" sz="2000" kern="1200" dirty="0"/>
        </a:p>
        <a:p>
          <a:pPr marL="0" lvl="0" indent="0" algn="l" defTabSz="889000">
            <a:lnSpc>
              <a:spcPct val="90000"/>
            </a:lnSpc>
            <a:spcBef>
              <a:spcPct val="0"/>
            </a:spcBef>
            <a:spcAft>
              <a:spcPct val="35000"/>
            </a:spcAft>
            <a:buFont typeface="+mj-lt"/>
            <a:buNone/>
          </a:pPr>
          <a:r>
            <a:rPr lang="en-US" sz="2000" kern="1200" dirty="0"/>
            <a:t>2. </a:t>
          </a:r>
          <a:r>
            <a:rPr lang="en-US" sz="2000" b="1" kern="1200" dirty="0"/>
            <a:t>Cumulative attendance </a:t>
          </a:r>
          <a:r>
            <a:rPr lang="en-US" sz="2000" kern="1200" dirty="0"/>
            <a:t>by six-weeks by student. (no change from the way attendance is currently collected)</a:t>
          </a:r>
        </a:p>
        <a:p>
          <a:pPr marL="0" lvl="0" indent="0" algn="l" defTabSz="800100">
            <a:lnSpc>
              <a:spcPct val="90000"/>
            </a:lnSpc>
            <a:spcBef>
              <a:spcPct val="0"/>
            </a:spcBef>
            <a:spcAft>
              <a:spcPct val="35000"/>
            </a:spcAft>
            <a:buNone/>
          </a:pPr>
          <a:r>
            <a:rPr lang="en-US" sz="1800" kern="1200" dirty="0"/>
            <a:t>Note: TEA will eventually discontinue collecting cumulative attendance in a future school year after confirming attendance calculations.</a:t>
          </a:r>
          <a:endParaRPr lang="en-US" sz="600" kern="1200" dirty="0"/>
        </a:p>
      </dsp:txBody>
      <dsp:txXfrm>
        <a:off x="1876440" y="866"/>
        <a:ext cx="7505761" cy="2734288"/>
      </dsp:txXfrm>
    </dsp:sp>
    <dsp:sp modelId="{DD588A61-D217-49F1-A75E-C0D7FA41D6EB}">
      <dsp:nvSpPr>
        <dsp:cNvPr id="0" name=""/>
        <dsp:cNvSpPr/>
      </dsp:nvSpPr>
      <dsp:spPr>
        <a:xfrm>
          <a:off x="0" y="15728"/>
          <a:ext cx="1876440" cy="2704564"/>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295" tIns="235643" rIns="99295" bIns="235643" numCol="1" spcCol="1270" anchor="ctr" anchorCtr="0">
          <a:noAutofit/>
        </a:bodyPr>
        <a:lstStyle/>
        <a:p>
          <a:pPr marL="0" lvl="0" indent="0" algn="ctr" defTabSz="1200150">
            <a:lnSpc>
              <a:spcPct val="90000"/>
            </a:lnSpc>
            <a:spcBef>
              <a:spcPct val="0"/>
            </a:spcBef>
            <a:spcAft>
              <a:spcPct val="35000"/>
            </a:spcAft>
            <a:buNone/>
          </a:pPr>
          <a:r>
            <a:rPr lang="en-US" sz="2700" b="1" kern="1200" dirty="0"/>
            <a:t>Attendance</a:t>
          </a:r>
          <a:endParaRPr lang="en-US" sz="2700" kern="1200" dirty="0"/>
        </a:p>
      </dsp:txBody>
      <dsp:txXfrm>
        <a:off x="0" y="15728"/>
        <a:ext cx="1876440" cy="2704564"/>
      </dsp:txXfrm>
    </dsp:sp>
    <dsp:sp modelId="{8CEAB6B0-7F09-4073-B4BE-C73D1D0EA505}">
      <dsp:nvSpPr>
        <dsp:cNvPr id="0" name=""/>
        <dsp:cNvSpPr/>
      </dsp:nvSpPr>
      <dsp:spPr>
        <a:xfrm>
          <a:off x="1878274" y="2878290"/>
          <a:ext cx="7513098" cy="23855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775" tIns="605939" rIns="145775" bIns="605939" numCol="1" spcCol="1270" anchor="ctr" anchorCtr="0">
          <a:noAutofit/>
        </a:bodyPr>
        <a:lstStyle/>
        <a:p>
          <a:pPr marL="0" lvl="0" indent="0" algn="l" defTabSz="889000">
            <a:lnSpc>
              <a:spcPct val="90000"/>
            </a:lnSpc>
            <a:spcBef>
              <a:spcPct val="0"/>
            </a:spcBef>
            <a:spcAft>
              <a:spcPct val="35000"/>
            </a:spcAft>
            <a:buNone/>
          </a:pPr>
          <a:r>
            <a:rPr lang="en-US" sz="2000" b="1" kern="1200" dirty="0"/>
            <a:t>Enrollment</a:t>
          </a:r>
          <a:r>
            <a:rPr lang="en-US" sz="2000" kern="1200" dirty="0"/>
            <a:t> and </a:t>
          </a:r>
          <a:r>
            <a:rPr lang="en-US" sz="2000" b="1" kern="1200" dirty="0"/>
            <a:t>withdrawal</a:t>
          </a:r>
          <a:r>
            <a:rPr lang="en-US" sz="2000" kern="1200" dirty="0"/>
            <a:t> data will be collected at the </a:t>
          </a:r>
          <a:r>
            <a:rPr lang="en-US" sz="2000" b="1" kern="1200" dirty="0"/>
            <a:t>student level </a:t>
          </a:r>
          <a:r>
            <a:rPr lang="en-US" sz="2000" kern="1200" dirty="0"/>
            <a:t>in the IODS.  </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This data will be sent to the Unique ID (UID) Enrollment Tracking application so LEAs will </a:t>
          </a:r>
          <a:r>
            <a:rPr lang="en-US" sz="2000" b="1" kern="1200" dirty="0"/>
            <a:t>no longer have to load this data in the UID system</a:t>
          </a:r>
          <a:r>
            <a:rPr lang="en-US" sz="2000" kern="1200" dirty="0"/>
            <a:t>.</a:t>
          </a:r>
        </a:p>
      </dsp:txBody>
      <dsp:txXfrm>
        <a:off x="1878274" y="2878290"/>
        <a:ext cx="7513098" cy="2385587"/>
      </dsp:txXfrm>
    </dsp:sp>
    <dsp:sp modelId="{8810AC1A-ECCD-4F11-A142-C54230D73ECA}">
      <dsp:nvSpPr>
        <dsp:cNvPr id="0" name=""/>
        <dsp:cNvSpPr/>
      </dsp:nvSpPr>
      <dsp:spPr>
        <a:xfrm>
          <a:off x="0" y="2878290"/>
          <a:ext cx="1878274" cy="2385587"/>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92" tIns="235643" rIns="99392" bIns="235643" numCol="1" spcCol="1270" anchor="ctr" anchorCtr="0">
          <a:noAutofit/>
        </a:bodyPr>
        <a:lstStyle/>
        <a:p>
          <a:pPr marL="0" lvl="0" indent="0" algn="ctr" defTabSz="1200150">
            <a:lnSpc>
              <a:spcPct val="90000"/>
            </a:lnSpc>
            <a:spcBef>
              <a:spcPct val="0"/>
            </a:spcBef>
            <a:spcAft>
              <a:spcPct val="35000"/>
            </a:spcAft>
            <a:buNone/>
          </a:pPr>
          <a:r>
            <a:rPr lang="en-US" sz="2700" b="1" kern="1200" dirty="0"/>
            <a:t>Enrollment</a:t>
          </a:r>
          <a:endParaRPr lang="en-US" sz="2700" kern="1200" dirty="0"/>
        </a:p>
      </dsp:txBody>
      <dsp:txXfrm>
        <a:off x="0" y="2878290"/>
        <a:ext cx="1878274" cy="238558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4/1/2025</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dirty="0"/>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dirty="0"/>
          </a:p>
        </p:txBody>
      </p:sp>
    </p:spTree>
    <p:extLst>
      <p:ext uri="{BB962C8B-B14F-4D97-AF65-F5344CB8AC3E}">
        <p14:creationId xmlns:p14="http://schemas.microsoft.com/office/powerpoint/2010/main" val="150390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47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4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dirty="0"/>
          </a:p>
        </p:txBody>
      </p:sp>
    </p:spTree>
    <p:extLst>
      <p:ext uri="{BB962C8B-B14F-4D97-AF65-F5344CB8AC3E}">
        <p14:creationId xmlns:p14="http://schemas.microsoft.com/office/powerpoint/2010/main" val="355243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6</a:t>
            </a:fld>
            <a:endParaRPr lang="en-US" dirty="0"/>
          </a:p>
        </p:txBody>
      </p:sp>
    </p:spTree>
    <p:extLst>
      <p:ext uri="{BB962C8B-B14F-4D97-AF65-F5344CB8AC3E}">
        <p14:creationId xmlns:p14="http://schemas.microsoft.com/office/powerpoint/2010/main" val="213223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4/1/2025</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4/1/2025</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4/1/2025</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31798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4/1/2025</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461166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4/1/2025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4/1/2025</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4/1/2025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4/1/2025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142039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47046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heme" Target="../theme/theme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4/1/2025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4/1/2025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4/1/2025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B712-1697-21C4-E65B-A44AF5117D68}"/>
              </a:ext>
            </a:extLst>
          </p:cNvPr>
          <p:cNvSpPr>
            <a:spLocks noGrp="1"/>
          </p:cNvSpPr>
          <p:nvPr>
            <p:ph type="title" idx="4294967295"/>
          </p:nvPr>
        </p:nvSpPr>
        <p:spPr/>
        <p:txBody>
          <a:bodyPr/>
          <a:lstStyle/>
          <a:p>
            <a:r>
              <a:rPr lang="en-US" dirty="0"/>
              <a:t>TSDS Upgrade Project</a:t>
            </a:r>
          </a:p>
        </p:txBody>
      </p:sp>
      <p:pic>
        <p:nvPicPr>
          <p:cNvPr id="3" name="Picture 2">
            <a:extLst>
              <a:ext uri="{FF2B5EF4-FFF2-40B4-BE49-F238E27FC236}">
                <a16:creationId xmlns:a16="http://schemas.microsoft.com/office/drawing/2014/main" id="{5541F07B-19C1-CAD0-DE9E-152987BB82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8159" b="8159"/>
          <a:stretch/>
        </p:blipFill>
        <p:spPr>
          <a:xfrm>
            <a:off x="0" y="0"/>
            <a:ext cx="12192000" cy="6858000"/>
          </a:xfrm>
          <a:prstGeom prst="rect">
            <a:avLst/>
          </a:prstGeom>
        </p:spPr>
      </p:pic>
      <p:sp>
        <p:nvSpPr>
          <p:cNvPr id="6" name="object 5">
            <a:extLst>
              <a:ext uri="{FF2B5EF4-FFF2-40B4-BE49-F238E27FC236}">
                <a16:creationId xmlns:a16="http://schemas.microsoft.com/office/drawing/2014/main" id="{5FB3D147-B66F-777D-4E78-7587802EF687}"/>
              </a:ext>
              <a:ext uri="{C183D7F6-B498-43B3-948B-1728B52AA6E4}">
                <adec:decorative xmlns:adec="http://schemas.microsoft.com/office/drawing/2017/decorative" val="1"/>
              </a:ext>
            </a:extLst>
          </p:cNvPr>
          <p:cNvSpPr/>
          <p:nvPr/>
        </p:nvSpPr>
        <p:spPr>
          <a:xfrm>
            <a:off x="0" y="4904569"/>
            <a:ext cx="12192000" cy="1719702"/>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dirty="0"/>
          </a:p>
        </p:txBody>
      </p:sp>
      <p:sp>
        <p:nvSpPr>
          <p:cNvPr id="7" name="object 6">
            <a:extLst>
              <a:ext uri="{FF2B5EF4-FFF2-40B4-BE49-F238E27FC236}">
                <a16:creationId xmlns:a16="http://schemas.microsoft.com/office/drawing/2014/main" id="{C8BB6772-395F-D721-8CAA-5F0808E3ED28}"/>
              </a:ext>
            </a:extLst>
          </p:cNvPr>
          <p:cNvSpPr txBox="1"/>
          <p:nvPr/>
        </p:nvSpPr>
        <p:spPr>
          <a:xfrm>
            <a:off x="0" y="4747265"/>
            <a:ext cx="12191999" cy="1868460"/>
          </a:xfrm>
          <a:prstGeom prst="rect">
            <a:avLst/>
          </a:prstGeom>
        </p:spPr>
        <p:txBody>
          <a:bodyPr vert="horz" wrap="square" lIns="0" tIns="67310" rIns="0" bIns="0" rtlCol="0" anchor="t">
            <a:spAutoFit/>
          </a:bodyPr>
          <a:lstStyle/>
          <a:p>
            <a:pPr algn="ctr">
              <a:spcBef>
                <a:spcPts val="530"/>
              </a:spcBef>
            </a:pPr>
            <a:r>
              <a:rPr lang="en-US" sz="4800" b="1" spc="-105" dirty="0">
                <a:solidFill>
                  <a:schemeClr val="tx1"/>
                </a:solidFill>
                <a:latin typeface="Calibri"/>
                <a:cs typeface="Calibri"/>
              </a:rPr>
              <a:t>TSDS Upgrade Project</a:t>
            </a:r>
          </a:p>
          <a:p>
            <a:pPr marL="2331720" marR="2321560" algn="ctr">
              <a:spcBef>
                <a:spcPts val="185"/>
              </a:spcBef>
            </a:pPr>
            <a:r>
              <a:rPr lang="en-US" sz="2800" b="1" dirty="0">
                <a:solidFill>
                  <a:schemeClr val="tx1"/>
                </a:solidFill>
                <a:latin typeface="Calibri"/>
                <a:cs typeface="Calibri"/>
              </a:rPr>
              <a:t>Texas Education Agency</a:t>
            </a:r>
          </a:p>
          <a:p>
            <a:pPr marL="2331720" marR="2321560" algn="ctr">
              <a:spcBef>
                <a:spcPts val="185"/>
              </a:spcBef>
            </a:pPr>
            <a:r>
              <a:rPr lang="en-US" dirty="0">
                <a:solidFill>
                  <a:schemeClr val="tx1"/>
                </a:solidFill>
                <a:latin typeface="Calibri"/>
                <a:cs typeface="Calibri"/>
              </a:rPr>
              <a:t>Enrollment Tracking/Granular Attendance Update</a:t>
            </a:r>
          </a:p>
          <a:p>
            <a:pPr marL="2331720" marR="2321560" algn="ctr">
              <a:spcBef>
                <a:spcPts val="185"/>
              </a:spcBef>
            </a:pPr>
            <a:r>
              <a:rPr lang="en-US" dirty="0">
                <a:solidFill>
                  <a:schemeClr val="tx1"/>
                </a:solidFill>
                <a:latin typeface="Calibri"/>
                <a:cs typeface="Calibri"/>
              </a:rPr>
              <a:t>April 1-3, 2025</a:t>
            </a:r>
          </a:p>
        </p:txBody>
      </p:sp>
      <p:sp>
        <p:nvSpPr>
          <p:cNvPr id="5" name="object 5">
            <a:extLst>
              <a:ext uri="{FF2B5EF4-FFF2-40B4-BE49-F238E27FC236}">
                <a16:creationId xmlns:a16="http://schemas.microsoft.com/office/drawing/2014/main" id="{4CC9DF2C-058A-E11A-EE0A-07C9922A4CC9}"/>
              </a:ext>
              <a:ext uri="{C183D7F6-B498-43B3-948B-1728B52AA6E4}">
                <adec:decorative xmlns:adec="http://schemas.microsoft.com/office/drawing/2017/decorative" val="1"/>
              </a:ext>
            </a:extLst>
          </p:cNvPr>
          <p:cNvSpPr/>
          <p:nvPr/>
        </p:nvSpPr>
        <p:spPr>
          <a:xfrm>
            <a:off x="-2" y="0"/>
            <a:ext cx="12192000" cy="1071849"/>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dirty="0"/>
          </a:p>
        </p:txBody>
      </p:sp>
      <p:pic>
        <p:nvPicPr>
          <p:cNvPr id="4" name="Picture 3" descr="A black background with a black square">
            <a:extLst>
              <a:ext uri="{FF2B5EF4-FFF2-40B4-BE49-F238E27FC236}">
                <a16:creationId xmlns:a16="http://schemas.microsoft.com/office/drawing/2014/main" id="{86EA1886-28C0-B1F7-8426-BC9D0A57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092" y="48665"/>
            <a:ext cx="1979811" cy="974518"/>
          </a:xfrm>
          <a:prstGeom prst="rect">
            <a:avLst/>
          </a:prstGeom>
        </p:spPr>
      </p:pic>
    </p:spTree>
    <p:extLst>
      <p:ext uri="{BB962C8B-B14F-4D97-AF65-F5344CB8AC3E}">
        <p14:creationId xmlns:p14="http://schemas.microsoft.com/office/powerpoint/2010/main" val="170935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38714" y="220337"/>
            <a:ext cx="10353286" cy="666071"/>
          </a:xfrm>
        </p:spPr>
        <p:txBody>
          <a:bodyPr>
            <a:noAutofit/>
          </a:bodyPr>
          <a:lstStyle/>
          <a:p>
            <a:pPr algn="ctr"/>
            <a:r>
              <a:rPr lang="en-US" sz="5000" dirty="0">
                <a:solidFill>
                  <a:schemeClr val="tx1"/>
                </a:solidFill>
                <a:cs typeface="Calibri"/>
              </a:rPr>
              <a:t>EXPECTED CHANGES</a:t>
            </a:r>
            <a:endParaRPr lang="en-US" sz="5000" dirty="0">
              <a:solidFill>
                <a:schemeClr val="tx1"/>
              </a:solidFill>
            </a:endParaRPr>
          </a:p>
        </p:txBody>
      </p:sp>
      <p:sp>
        <p:nvSpPr>
          <p:cNvPr id="9" name="Rectangle 8">
            <a:extLst>
              <a:ext uri="{FF2B5EF4-FFF2-40B4-BE49-F238E27FC236}">
                <a16:creationId xmlns:a16="http://schemas.microsoft.com/office/drawing/2014/main" id="{B8468631-AD8D-CD2B-7B9C-ABAF016ABB3E}"/>
              </a:ext>
            </a:extLst>
          </p:cNvPr>
          <p:cNvSpPr/>
          <p:nvPr/>
        </p:nvSpPr>
        <p:spPr>
          <a:xfrm>
            <a:off x="2449561" y="1273944"/>
            <a:ext cx="3746809" cy="487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CURRENT TSDS</a:t>
            </a:r>
          </a:p>
        </p:txBody>
      </p:sp>
      <p:sp>
        <p:nvSpPr>
          <p:cNvPr id="7" name="Content Placeholder 4">
            <a:extLst>
              <a:ext uri="{FF2B5EF4-FFF2-40B4-BE49-F238E27FC236}">
                <a16:creationId xmlns:a16="http://schemas.microsoft.com/office/drawing/2014/main" id="{CD33F6B7-D66C-40A3-A6A6-28B25CC4CAED}"/>
              </a:ext>
            </a:extLst>
          </p:cNvPr>
          <p:cNvSpPr txBox="1">
            <a:spLocks/>
          </p:cNvSpPr>
          <p:nvPr/>
        </p:nvSpPr>
        <p:spPr>
          <a:xfrm>
            <a:off x="2018961" y="1076940"/>
            <a:ext cx="4785635"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endParaRPr kumimoji="0" lang="en-US" sz="3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Data extracted with </a:t>
            </a: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XML files </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from source systems and submitted by LEAs </a:t>
            </a: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Vendors provide calculated values</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a:t>
            </a: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such as Eligible Days Present for a six-weeks period</a:t>
            </a: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Based upon </a:t>
            </a: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Ed-Fi 1.0 </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Data Standards </a:t>
            </a: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Separate</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collections </a:t>
            </a: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in the ODS (PEIMS &amp; TSDS CORE) </a:t>
            </a:r>
          </a:p>
          <a:p>
            <a:pPr marL="228600" marR="0" lvl="0" indent="-2286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a:ea typeface="+mn-ea"/>
                <a:cs typeface="+mn-cs"/>
              </a:rPr>
              <a:t>Most validations </a:t>
            </a:r>
            <a:r>
              <a:rPr kumimoji="0" lang="en-US" sz="2200" b="1" i="0" u="none" strike="noStrike" kern="1200" cap="none" spc="0" normalizeH="0" baseline="0" noProof="0" dirty="0">
                <a:ln>
                  <a:noFill/>
                </a:ln>
                <a:solidFill>
                  <a:schemeClr val="tx1"/>
                </a:solidFill>
                <a:effectLst/>
                <a:uLnTx/>
                <a:uFillTx/>
                <a:latin typeface="Calibri" panose="020F0502020204030204"/>
                <a:ea typeface="+mn-ea"/>
                <a:cs typeface="+mn-cs"/>
              </a:rPr>
              <a:t>downstream</a:t>
            </a:r>
          </a:p>
        </p:txBody>
      </p:sp>
      <p:sp>
        <p:nvSpPr>
          <p:cNvPr id="5" name="Callout: Up Arrow 4">
            <a:extLst>
              <a:ext uri="{FF2B5EF4-FFF2-40B4-BE49-F238E27FC236}">
                <a16:creationId xmlns:a16="http://schemas.microsoft.com/office/drawing/2014/main" id="{63788FB9-2D70-463C-8745-CDC6A815AD5F}"/>
              </a:ext>
            </a:extLst>
          </p:cNvPr>
          <p:cNvSpPr/>
          <p:nvPr/>
        </p:nvSpPr>
        <p:spPr>
          <a:xfrm>
            <a:off x="2220650" y="5428276"/>
            <a:ext cx="4583946" cy="1065601"/>
          </a:xfrm>
          <a:prstGeom prst="upArrowCallout">
            <a:avLst/>
          </a:prstGeom>
          <a:solidFill>
            <a:schemeClr val="accent1">
              <a:alpha val="50000"/>
            </a:schemeClr>
          </a:solidFill>
          <a:ln>
            <a:noFill/>
          </a:ln>
          <a:effectLst>
            <a:outerShdw blurRad="76200" dist="12700" dir="2700000" sy="-23000" kx="-8004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0160">
                  <a:solidFill>
                    <a:srgbClr val="36353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MANUAL DATA LOADS</a:t>
            </a:r>
          </a:p>
        </p:txBody>
      </p:sp>
      <p:sp>
        <p:nvSpPr>
          <p:cNvPr id="8" name="Text Placeholder 5">
            <a:extLst>
              <a:ext uri="{FF2B5EF4-FFF2-40B4-BE49-F238E27FC236}">
                <a16:creationId xmlns:a16="http://schemas.microsoft.com/office/drawing/2014/main" id="{C803C16E-3BDE-4B69-B5F2-1B69A11EFDE7}"/>
              </a:ext>
            </a:extLst>
          </p:cNvPr>
          <p:cNvSpPr txBox="1">
            <a:spLocks/>
          </p:cNvSpPr>
          <p:nvPr/>
        </p:nvSpPr>
        <p:spPr>
          <a:xfrm>
            <a:off x="7059937" y="1228579"/>
            <a:ext cx="4785635" cy="4352544"/>
          </a:xfrm>
          <a:prstGeom prst="rect">
            <a:avLst/>
          </a:prstGeom>
          <a:solidFill>
            <a:schemeClr val="tx1"/>
          </a:solidFill>
          <a:ln w="19050" cmpd="sng">
            <a:solidFill>
              <a:srgbClr val="00B0F0"/>
            </a:solidFill>
          </a:ln>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
                <a:srgbClr val="D8D8D8"/>
              </a:buClr>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
                <a:srgbClr val="D8D8D8"/>
              </a:buClr>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Data submitted with </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Application Program Interface (API)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transactions</a:t>
            </a: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TEA will eventually calculate values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based on the transactional data from the LEA’s Individual ODS (IODS)</a:t>
            </a:r>
            <a:endPar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Based upon </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Ed-Fi 4.0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Data Standards </a:t>
            </a: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Effective dating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for TEA submissions (PEIMS &amp; TSDS CORE)</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D8D8D8"/>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More</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validations at </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local level</a:t>
            </a:r>
          </a:p>
        </p:txBody>
      </p:sp>
      <p:sp>
        <p:nvSpPr>
          <p:cNvPr id="2" name="Rectangle 1">
            <a:extLst>
              <a:ext uri="{FF2B5EF4-FFF2-40B4-BE49-F238E27FC236}">
                <a16:creationId xmlns:a16="http://schemas.microsoft.com/office/drawing/2014/main" id="{A884C5B6-4B86-CBDF-8765-CA859C6F3386}"/>
              </a:ext>
            </a:extLst>
          </p:cNvPr>
          <p:cNvSpPr/>
          <p:nvPr/>
        </p:nvSpPr>
        <p:spPr>
          <a:xfrm>
            <a:off x="7566387" y="1276877"/>
            <a:ext cx="3746809" cy="48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TSDS UPGRADE</a:t>
            </a:r>
          </a:p>
        </p:txBody>
      </p:sp>
      <p:sp>
        <p:nvSpPr>
          <p:cNvPr id="11" name="Callout: Up Arrow 10">
            <a:extLst>
              <a:ext uri="{FF2B5EF4-FFF2-40B4-BE49-F238E27FC236}">
                <a16:creationId xmlns:a16="http://schemas.microsoft.com/office/drawing/2014/main" id="{1DDE3C1E-5F8A-4482-B045-A5D442EA76D5}"/>
              </a:ext>
            </a:extLst>
          </p:cNvPr>
          <p:cNvSpPr/>
          <p:nvPr/>
        </p:nvSpPr>
        <p:spPr>
          <a:xfrm>
            <a:off x="7160782" y="5428276"/>
            <a:ext cx="4583946" cy="1049820"/>
          </a:xfrm>
          <a:prstGeom prst="upArrowCallout">
            <a:avLst/>
          </a:prstGeom>
          <a:solidFill>
            <a:schemeClr val="accent1">
              <a:alpha val="50000"/>
            </a:schemeClr>
          </a:solidFill>
          <a:ln>
            <a:noFill/>
          </a:ln>
          <a:effectLst>
            <a:outerShdw blurRad="76200" dist="12700" dir="2700000" sy="-23000" kx="-8004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0160">
                  <a:solidFill>
                    <a:srgbClr val="36353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AUTOMATED API LOADS </a:t>
            </a:r>
          </a:p>
        </p:txBody>
      </p:sp>
      <p:sp>
        <p:nvSpPr>
          <p:cNvPr id="4" name="Oval 3">
            <a:extLst>
              <a:ext uri="{FF2B5EF4-FFF2-40B4-BE49-F238E27FC236}">
                <a16:creationId xmlns:a16="http://schemas.microsoft.com/office/drawing/2014/main" id="{523CEEE2-F5E0-62E9-902D-B37940ABADE0}"/>
              </a:ext>
              <a:ext uri="{C183D7F6-B498-43B3-948B-1728B52AA6E4}">
                <adec:decorative xmlns:adec="http://schemas.microsoft.com/office/drawing/2017/decorative" val="1"/>
              </a:ext>
            </a:extLst>
          </p:cNvPr>
          <p:cNvSpPr/>
          <p:nvPr/>
        </p:nvSpPr>
        <p:spPr>
          <a:xfrm>
            <a:off x="6959094" y="2808514"/>
            <a:ext cx="4785634" cy="1317172"/>
          </a:xfrm>
          <a:prstGeom prst="ellipse">
            <a:avLst/>
          </a:prstGeom>
          <a:noFill/>
          <a:ln w="34925" cmpd="sng">
            <a:solidFill>
              <a:srgbClr val="F486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8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38714" y="220337"/>
            <a:ext cx="10353286" cy="666071"/>
          </a:xfrm>
        </p:spPr>
        <p:txBody>
          <a:bodyPr>
            <a:noAutofit/>
          </a:bodyPr>
          <a:lstStyle/>
          <a:p>
            <a:pPr algn="ctr"/>
            <a:r>
              <a:rPr lang="en-US" sz="5000" dirty="0">
                <a:solidFill>
                  <a:schemeClr val="tx1"/>
                </a:solidFill>
                <a:cs typeface="Calibri"/>
              </a:rPr>
              <a:t>ATTENDANCE &amp; ENROLLMENT</a:t>
            </a:r>
            <a:endParaRPr lang="en-US" sz="5000" dirty="0">
              <a:solidFill>
                <a:schemeClr val="tx1"/>
              </a:solidFill>
            </a:endParaRPr>
          </a:p>
        </p:txBody>
      </p:sp>
      <p:graphicFrame>
        <p:nvGraphicFramePr>
          <p:cNvPr id="12" name="Content Placeholder 1">
            <a:extLst>
              <a:ext uri="{FF2B5EF4-FFF2-40B4-BE49-F238E27FC236}">
                <a16:creationId xmlns:a16="http://schemas.microsoft.com/office/drawing/2014/main" id="{062DCFB4-76FA-C3EE-4649-BCB60806EF3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75647861"/>
              </p:ext>
            </p:extLst>
          </p:nvPr>
        </p:nvGraphicFramePr>
        <p:xfrm>
          <a:off x="2336800" y="1146328"/>
          <a:ext cx="9391373" cy="526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2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317B-C534-456F-0067-FAE48FB66F45}"/>
              </a:ext>
            </a:extLst>
          </p:cNvPr>
          <p:cNvSpPr>
            <a:spLocks noGrp="1"/>
          </p:cNvSpPr>
          <p:nvPr>
            <p:ph type="title"/>
          </p:nvPr>
        </p:nvSpPr>
        <p:spPr/>
        <p:txBody>
          <a:bodyPr>
            <a:normAutofit fontScale="90000"/>
          </a:bodyPr>
          <a:lstStyle/>
          <a:p>
            <a:r>
              <a:rPr lang="en-US" dirty="0"/>
              <a:t>ENROLLMENT TRACKING TIMELINE</a:t>
            </a:r>
          </a:p>
        </p:txBody>
      </p:sp>
      <p:sp>
        <p:nvSpPr>
          <p:cNvPr id="4" name="TextBox 3">
            <a:extLst>
              <a:ext uri="{FF2B5EF4-FFF2-40B4-BE49-F238E27FC236}">
                <a16:creationId xmlns:a16="http://schemas.microsoft.com/office/drawing/2014/main" id="{EE585D47-6240-FCBF-9553-A8A0C484389D}"/>
              </a:ext>
            </a:extLst>
          </p:cNvPr>
          <p:cNvSpPr txBox="1"/>
          <p:nvPr/>
        </p:nvSpPr>
        <p:spPr>
          <a:xfrm>
            <a:off x="2022369" y="1506064"/>
            <a:ext cx="9511623" cy="2862322"/>
          </a:xfrm>
          <a:prstGeom prst="rect">
            <a:avLst/>
          </a:prstGeom>
          <a:noFill/>
        </p:spPr>
        <p:txBody>
          <a:bodyPr wrap="square">
            <a:spAutoFit/>
          </a:bodyPr>
          <a:lstStyle/>
          <a:p>
            <a:pPr marL="285750" lvl="0" indent="-285750">
              <a:buClr>
                <a:srgbClr val="0D6CB9"/>
              </a:buClr>
              <a:buFont typeface="Arial" panose="020B0604020202020204" pitchFamily="34" charset="0"/>
              <a:buChar char="•"/>
            </a:pPr>
            <a:r>
              <a:rPr lang="en-US" dirty="0">
                <a:solidFill>
                  <a:srgbClr val="0D6CB9"/>
                </a:solidFill>
              </a:rPr>
              <a:t>Enrollment and withdrawal data is already being loaded to the IODS through the </a:t>
            </a:r>
            <a:r>
              <a:rPr lang="en-US" dirty="0" err="1">
                <a:solidFill>
                  <a:srgbClr val="0D6CB9"/>
                </a:solidFill>
              </a:rPr>
              <a:t>StudentSchoolAssociation</a:t>
            </a:r>
            <a:r>
              <a:rPr lang="en-US" dirty="0">
                <a:solidFill>
                  <a:srgbClr val="0D6CB9"/>
                </a:solidFill>
              </a:rPr>
              <a:t>.</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Starting early in the 2025-2026 school year, TEA will request volunteer LEAs to test the new functionality that loads enrollment and withdrawal data through an API from the IODS to the UID Enrollment Tracking database. </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Testing will be conducted in a non-production environment.</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In the 2026-2027school year, all LEAs will use this functionality.</a:t>
            </a:r>
          </a:p>
        </p:txBody>
      </p:sp>
    </p:spTree>
    <p:extLst>
      <p:ext uri="{BB962C8B-B14F-4D97-AF65-F5344CB8AC3E}">
        <p14:creationId xmlns:p14="http://schemas.microsoft.com/office/powerpoint/2010/main" val="208053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E594-BFEE-E8E5-2BBF-1AD15A0E8C8B}"/>
              </a:ext>
            </a:extLst>
          </p:cNvPr>
          <p:cNvSpPr>
            <a:spLocks noGrp="1"/>
          </p:cNvSpPr>
          <p:nvPr>
            <p:ph type="title"/>
          </p:nvPr>
        </p:nvSpPr>
        <p:spPr/>
        <p:txBody>
          <a:bodyPr>
            <a:normAutofit fontScale="90000"/>
          </a:bodyPr>
          <a:lstStyle/>
          <a:p>
            <a:r>
              <a:rPr lang="en-US" dirty="0"/>
              <a:t>GRANULAR ATTENDANCE TIMELINE</a:t>
            </a:r>
          </a:p>
        </p:txBody>
      </p:sp>
      <p:sp>
        <p:nvSpPr>
          <p:cNvPr id="4" name="TextBox 3">
            <a:extLst>
              <a:ext uri="{FF2B5EF4-FFF2-40B4-BE49-F238E27FC236}">
                <a16:creationId xmlns:a16="http://schemas.microsoft.com/office/drawing/2014/main" id="{A855A62E-634D-9D9D-7827-934B74FAF46C}"/>
              </a:ext>
            </a:extLst>
          </p:cNvPr>
          <p:cNvSpPr txBox="1"/>
          <p:nvPr/>
        </p:nvSpPr>
        <p:spPr>
          <a:xfrm>
            <a:off x="2212290" y="1197430"/>
            <a:ext cx="8912909" cy="4524315"/>
          </a:xfrm>
          <a:prstGeom prst="rect">
            <a:avLst/>
          </a:prstGeom>
          <a:noFill/>
        </p:spPr>
        <p:txBody>
          <a:bodyPr wrap="square">
            <a:spAutoFit/>
          </a:bodyPr>
          <a:lstStyle/>
          <a:p>
            <a:pPr marL="285750" lvl="0" indent="-285750">
              <a:buClr>
                <a:srgbClr val="0D6CB9"/>
              </a:buClr>
              <a:buFont typeface="Arial" panose="020B0604020202020204" pitchFamily="34" charset="0"/>
              <a:buChar char="•"/>
            </a:pPr>
            <a:r>
              <a:rPr lang="en-US" dirty="0">
                <a:solidFill>
                  <a:srgbClr val="0D6CB9"/>
                </a:solidFill>
              </a:rPr>
              <a:t>Many LEAs are already loading absences by date in the IODS.</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TEA TSDS team has been working on the requirements for the promotions and the calculations.</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Starting early in the 2025-2026 school year, TEA will request volunteer LEAs to promote granular attendance data and verify the calculations for parallel testing purposes. </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Testing will be conducted in the production environment and will be in a phased approach, starting with Basic/Regular Flex attendance and then Special Programs attendance.</a:t>
            </a:r>
          </a:p>
          <a:p>
            <a:pPr marL="285750" lvl="0" indent="-285750">
              <a:buClr>
                <a:srgbClr val="0D6CB9"/>
              </a:buClr>
              <a:buFont typeface="Arial" panose="020B0604020202020204" pitchFamily="34" charset="0"/>
              <a:buChar char="•"/>
            </a:pPr>
            <a:endParaRPr lang="en-US" dirty="0">
              <a:solidFill>
                <a:srgbClr val="0D6CB9"/>
              </a:solidFill>
            </a:endParaRPr>
          </a:p>
          <a:p>
            <a:pPr marL="285750" lvl="0" indent="-285750">
              <a:buClr>
                <a:srgbClr val="0D6CB9"/>
              </a:buClr>
              <a:buFont typeface="Arial" panose="020B0604020202020204" pitchFamily="34" charset="0"/>
              <a:buChar char="•"/>
            </a:pPr>
            <a:r>
              <a:rPr lang="en-US" dirty="0">
                <a:solidFill>
                  <a:srgbClr val="0D6CB9"/>
                </a:solidFill>
              </a:rPr>
              <a:t>In the 2026-2027 school year, all LEAs will be asked to promote granular attendance data for parallel testing purposes. This testing will continue until all stakeholders agree that attendance data is being reported and calculated correctly. </a:t>
            </a:r>
          </a:p>
        </p:txBody>
      </p:sp>
    </p:spTree>
    <p:extLst>
      <p:ext uri="{BB962C8B-B14F-4D97-AF65-F5344CB8AC3E}">
        <p14:creationId xmlns:p14="http://schemas.microsoft.com/office/powerpoint/2010/main" val="307245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845C-C42D-3BA9-35C7-917177039F6D}"/>
              </a:ext>
            </a:extLst>
          </p:cNvPr>
          <p:cNvSpPr>
            <a:spLocks noGrp="1"/>
          </p:cNvSpPr>
          <p:nvPr>
            <p:ph type="title" idx="4294967295"/>
          </p:nvPr>
        </p:nvSpPr>
        <p:spPr/>
        <p:txBody>
          <a:bodyPr/>
          <a:lstStyle/>
          <a:p>
            <a:r>
              <a:rPr lang="en-US" dirty="0">
                <a:solidFill>
                  <a:schemeClr val="bg1"/>
                </a:solidFill>
              </a:rPr>
              <a:t>Questions</a:t>
            </a:r>
          </a:p>
        </p:txBody>
      </p:sp>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5E90081E-4BC7-E00E-4D44-5DD1DF0BB692}"/>
              </a:ext>
            </a:extLst>
          </p:cNvPr>
          <p:cNvPicPr>
            <a:picLocks noChangeAspect="1"/>
          </p:cNvPicPr>
          <p:nvPr/>
        </p:nvPicPr>
        <p:blipFill>
          <a:blip r:embed="rId3" cstate="print">
            <a:extLst>
              <a:ext uri="{28A0092B-C50C-407E-A947-70E740481C1C}">
                <a14:useLocalDpi xmlns:a14="http://schemas.microsoft.com/office/drawing/2010/main" val="0"/>
              </a:ext>
            </a:extLst>
          </a:blip>
          <a:srcRect t="15430" b="15430"/>
          <a:stretch/>
        </p:blipFill>
        <p:spPr>
          <a:xfrm>
            <a:off x="0" y="1243584"/>
            <a:ext cx="12192000" cy="5614416"/>
          </a:xfrm>
          <a:prstGeom prst="rect">
            <a:avLst/>
          </a:prstGeom>
          <a:noFill/>
        </p:spPr>
      </p:pic>
      <p:sp>
        <p:nvSpPr>
          <p:cNvPr id="6" name="object 5" descr="White box">
            <a:extLst>
              <a:ext uri="{FF2B5EF4-FFF2-40B4-BE49-F238E27FC236}">
                <a16:creationId xmlns:a16="http://schemas.microsoft.com/office/drawing/2014/main" id="{73A23DC5-64FE-5325-8D12-8FEE5976C6CA}"/>
              </a:ext>
            </a:extLst>
          </p:cNvPr>
          <p:cNvSpPr/>
          <p:nvPr/>
        </p:nvSpPr>
        <p:spPr>
          <a:xfrm>
            <a:off x="-1239" y="5341433"/>
            <a:ext cx="5346962" cy="1239793"/>
          </a:xfrm>
          <a:prstGeom prst="rect">
            <a:avLst/>
          </a:prstGeom>
          <a:solidFill>
            <a:srgbClr val="FFFFFF">
              <a:alpha val="90000"/>
            </a:srgbClr>
          </a:solidFill>
        </p:spPr>
        <p:txBody>
          <a:bodyPr wrap="square" lIns="0" tIns="0" rIns="0" bIns="0" rtlCol="0"/>
          <a:lstStyle/>
          <a:p>
            <a:endParaRPr dirty="0"/>
          </a:p>
        </p:txBody>
      </p:sp>
      <p:sp>
        <p:nvSpPr>
          <p:cNvPr id="13" name="object 6">
            <a:extLst>
              <a:ext uri="{FF2B5EF4-FFF2-40B4-BE49-F238E27FC236}">
                <a16:creationId xmlns:a16="http://schemas.microsoft.com/office/drawing/2014/main" id="{F6CD33CC-17B7-4A38-BD66-3A66A364E875}"/>
              </a:ext>
            </a:extLst>
          </p:cNvPr>
          <p:cNvSpPr txBox="1"/>
          <p:nvPr/>
        </p:nvSpPr>
        <p:spPr>
          <a:xfrm>
            <a:off x="-1239" y="5558013"/>
            <a:ext cx="5346962" cy="806631"/>
          </a:xfrm>
          <a:prstGeom prst="rect">
            <a:avLst/>
          </a:prstGeom>
        </p:spPr>
        <p:txBody>
          <a:bodyPr vert="horz" wrap="square" lIns="0" tIns="67310" rIns="0" bIns="0" rtlCol="0" anchor="t">
            <a:spAutoFit/>
          </a:bodyPr>
          <a:lstStyle/>
          <a:p>
            <a:pPr algn="ctr">
              <a:lnSpc>
                <a:spcPct val="100000"/>
              </a:lnSpc>
              <a:spcBef>
                <a:spcPts val="530"/>
              </a:spcBef>
            </a:pPr>
            <a:r>
              <a:rPr lang="en-US" sz="4800" b="1" dirty="0">
                <a:solidFill>
                  <a:schemeClr val="tx1"/>
                </a:solidFill>
                <a:latin typeface="Calibri"/>
                <a:cs typeface="Calibri"/>
              </a:rPr>
              <a:t>QUESTIONS</a:t>
            </a:r>
            <a:endParaRPr sz="4800" b="1" dirty="0">
              <a:solidFill>
                <a:schemeClr val="tx1"/>
              </a:solidFill>
              <a:latin typeface="Calibri"/>
              <a:cs typeface="Calibri"/>
            </a:endParaRPr>
          </a:p>
        </p:txBody>
      </p:sp>
    </p:spTree>
    <p:extLst>
      <p:ext uri="{BB962C8B-B14F-4D97-AF65-F5344CB8AC3E}">
        <p14:creationId xmlns:p14="http://schemas.microsoft.com/office/powerpoint/2010/main" val="3956688145"/>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db2b75a0c1dd6e76b796801e856e7c84">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d73f7515053c51fc676e2de7945a2419"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380C1A-26ED-4753-BE79-07EE60A246E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1617cab-7836-4284-9a9b-37e8763a72f7"/>
    <ds:schemaRef ds:uri="5f0d715a-cb07-4422-840a-9ad8d304f5a7"/>
    <ds:schemaRef ds:uri="http://www.w3.org/XML/1998/namespace"/>
    <ds:schemaRef ds:uri="http://purl.org/dc/dcmitype/"/>
    <ds:schemaRef ds:uri="533e3360-6378-4210-ada2-16ccdb17d2cd"/>
    <ds:schemaRef ds:uri="963efe96-9f3c-464d-8c8b-c76864a22ed0"/>
  </ds:schemaRefs>
</ds:datastoreItem>
</file>

<file path=customXml/itemProps2.xml><?xml version="1.0" encoding="utf-8"?>
<ds:datastoreItem xmlns:ds="http://schemas.openxmlformats.org/officeDocument/2006/customXml" ds:itemID="{FAFF82BA-978C-4432-9C76-EE42CB372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efe96-9f3c-464d-8c8b-c76864a22ed0"/>
    <ds:schemaRef ds:uri="533e3360-6378-4210-ada2-16ccdb17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A2F446-B3D6-421E-8B98-2C467BE1E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13903</TotalTime>
  <Words>460</Words>
  <Application>Microsoft Office PowerPoint</Application>
  <PresentationFormat>Widescreen</PresentationFormat>
  <Paragraphs>60</Paragraphs>
  <Slides>6</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Courier New</vt:lpstr>
      <vt:lpstr>Wingdings</vt:lpstr>
      <vt:lpstr>2_Office Theme</vt:lpstr>
      <vt:lpstr>2_Office Theme</vt:lpstr>
      <vt:lpstr>3_Office Theme</vt:lpstr>
      <vt:lpstr>TSDS Upgrade Project</vt:lpstr>
      <vt:lpstr>EXPECTED CHANGES</vt:lpstr>
      <vt:lpstr>ATTENDANCE &amp; ENROLLMENT</vt:lpstr>
      <vt:lpstr>ENROLLMENT TRACKING TIMELINE</vt:lpstr>
      <vt:lpstr>GRANULAR ATTENDANCE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8</cp:revision>
  <dcterms:created xsi:type="dcterms:W3CDTF">2022-11-02T17:57:27Z</dcterms:created>
  <dcterms:modified xsi:type="dcterms:W3CDTF">2025-04-01T15:48:45Z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MediaServiceImageTags">
    <vt:lpwstr/>
  </property>
</Properties>
</file>